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85" r:id="rId3"/>
    <p:sldId id="307" r:id="rId4"/>
    <p:sldId id="310" r:id="rId5"/>
    <p:sldId id="309" r:id="rId6"/>
    <p:sldId id="306" r:id="rId7"/>
    <p:sldId id="313" r:id="rId8"/>
    <p:sldId id="312" r:id="rId9"/>
    <p:sldId id="311" r:id="rId10"/>
    <p:sldId id="303" r:id="rId11"/>
    <p:sldId id="291" r:id="rId12"/>
    <p:sldId id="314" r:id="rId13"/>
    <p:sldId id="298" r:id="rId14"/>
    <p:sldId id="297" r:id="rId15"/>
    <p:sldId id="294" r:id="rId16"/>
    <p:sldId id="293" r:id="rId17"/>
    <p:sldId id="295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61"/>
    <p:restoredTop sz="94714"/>
  </p:normalViewPr>
  <p:slideViewPr>
    <p:cSldViewPr>
      <p:cViewPr>
        <p:scale>
          <a:sx n="100" d="100"/>
          <a:sy n="100" d="100"/>
        </p:scale>
        <p:origin x="1984" y="4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7B1F31-B482-1341-9C02-A598A8C84114}" type="datetimeFigureOut">
              <a:rPr kumimoji="1" lang="zh-CN" altLang="en-US" smtClean="0"/>
              <a:t>2016/10/16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8F7678-BB46-8747-A40B-54B2DFA5A6A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84668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F61373-A0A3-574A-BEC5-E17613EBCFF5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9827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8A0D99-8E78-475C-88BD-8757E0F3C976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5702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8A0D99-8E78-475C-88BD-8757E0F3C976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2953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8A0D99-8E78-475C-88BD-8757E0F3C976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2953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8A0D99-8E78-475C-88BD-8757E0F3C976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2953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8A0D99-8E78-475C-88BD-8757E0F3C976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2953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8A0D99-8E78-475C-88BD-8757E0F3C976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2953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F61373-A0A3-574A-BEC5-E17613EBCFF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93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F61373-A0A3-574A-BEC5-E17613EBCFF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232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8A0D99-8E78-475C-88BD-8757E0F3C976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9581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F61373-A0A3-574A-BEC5-E17613EBCFF5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2877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F61373-A0A3-574A-BEC5-E17613EBCFF5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023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F61373-A0A3-574A-BEC5-E17613EBCFF5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7180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8A0D99-8E78-475C-88BD-8757E0F3C976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2953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8A0D99-8E78-475C-88BD-8757E0F3C976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295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err="1" smtClean="0"/>
              <a:t>mysql+redis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统一</a:t>
            </a:r>
            <a:r>
              <a:rPr lang="en-US" altLang="zh-CN" dirty="0" smtClean="0"/>
              <a:t>KV</a:t>
            </a:r>
            <a:r>
              <a:rPr lang="zh-CN" altLang="en-US" dirty="0" smtClean="0"/>
              <a:t>存储系统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851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ChangeArrowheads="1"/>
          </p:cNvSpPr>
          <p:nvPr/>
        </p:nvSpPr>
        <p:spPr bwMode="auto">
          <a:xfrm>
            <a:off x="322263" y="260350"/>
            <a:ext cx="3744912" cy="49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/>
            <a:endParaRPr lang="zh-CN" altLang="en-US">
              <a:latin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01728" y="260648"/>
            <a:ext cx="4978384" cy="543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altLang="zh-CN" sz="3200" b="1" dirty="0" smtClean="0">
                <a:solidFill>
                  <a:srgbClr val="0C0C0C"/>
                </a:solidFill>
                <a:latin typeface="宋体" panose="02010600030101010101" pitchFamily="2" charset="-122"/>
                <a:ea typeface="宋体" panose="02010600030101010101" pitchFamily="2" charset="-122"/>
                <a:sym typeface="Franklin Gothic Book" pitchFamily="34" charset="0"/>
              </a:rPr>
              <a:t>REDIS</a:t>
            </a:r>
            <a:r>
              <a:rPr lang="zh-CN" altLang="en-US" sz="3200" b="1" dirty="0" smtClean="0">
                <a:solidFill>
                  <a:srgbClr val="0C0C0C"/>
                </a:solidFill>
                <a:latin typeface="宋体" panose="02010600030101010101" pitchFamily="2" charset="-122"/>
                <a:ea typeface="宋体" panose="02010600030101010101" pitchFamily="2" charset="-122"/>
                <a:sym typeface="Franklin Gothic Book" pitchFamily="34" charset="0"/>
              </a:rPr>
              <a:t>集群方案</a:t>
            </a:r>
            <a:endParaRPr lang="zh-CN" altLang="en-US" sz="3200" b="1" dirty="0">
              <a:solidFill>
                <a:srgbClr val="0C0C0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4" name="内容占位符 4"/>
          <p:cNvSpPr txBox="1">
            <a:spLocks/>
          </p:cNvSpPr>
          <p:nvPr/>
        </p:nvSpPr>
        <p:spPr bwMode="auto">
          <a:xfrm>
            <a:off x="546100" y="1124744"/>
            <a:ext cx="8346380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ts val="385"/>
              </a:spcBef>
              <a:buFont typeface="Wingdings" pitchFamily="2" charset="2"/>
              <a:buChar char="Ø"/>
              <a:defRPr/>
            </a:pPr>
            <a:r>
              <a:rPr lang="zh-CN" altLang="en-US" b="1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异构</a:t>
            </a:r>
            <a:r>
              <a:rPr lang="en-US" altLang="zh-CN" b="1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MYSQL+REDIS</a:t>
            </a:r>
            <a:r>
              <a:rPr lang="zh-CN" altLang="en-US" b="1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集群方案</a:t>
            </a:r>
            <a:endParaRPr lang="en-US" altLang="zh-CN" b="1" kern="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ts val="385"/>
              </a:spcBef>
              <a:defRPr/>
            </a:pPr>
            <a:r>
              <a:rPr lang="zh-CN" altLang="zh-CN" b="1" kern="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1600" kern="0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1600" kern="0" dirty="0">
                <a:latin typeface="宋体" panose="02010600030101010101" pitchFamily="2" charset="-122"/>
                <a:ea typeface="宋体" panose="02010600030101010101" pitchFamily="2" charset="-122"/>
              </a:rPr>
              <a:t>1) </a:t>
            </a:r>
            <a:r>
              <a:rPr lang="zh-CN" altLang="en-US" sz="1600" kern="0" dirty="0">
                <a:latin typeface="宋体" panose="02010600030101010101" pitchFamily="2" charset="-122"/>
                <a:ea typeface="宋体" panose="02010600030101010101" pitchFamily="2" charset="-122"/>
              </a:rPr>
              <a:t>数据写操作在</a:t>
            </a:r>
            <a:r>
              <a:rPr lang="en-US" altLang="zh-CN" sz="1600" kern="0" dirty="0" err="1">
                <a:latin typeface="宋体" panose="02010600030101010101" pitchFamily="2" charset="-122"/>
                <a:ea typeface="宋体" panose="02010600030101010101" pitchFamily="2" charset="-122"/>
              </a:rPr>
              <a:t>mysql</a:t>
            </a:r>
            <a:r>
              <a:rPr lang="zh-CN" altLang="en-US" sz="1600" kern="0" dirty="0">
                <a:latin typeface="宋体" panose="02010600030101010101" pitchFamily="2" charset="-122"/>
                <a:ea typeface="宋体" panose="02010600030101010101" pitchFamily="2" charset="-122"/>
              </a:rPr>
              <a:t>，读操作在</a:t>
            </a:r>
            <a:r>
              <a:rPr lang="en-US" altLang="zh-CN" sz="1600" kern="0" dirty="0" err="1">
                <a:latin typeface="宋体" panose="02010600030101010101" pitchFamily="2" charset="-122"/>
                <a:ea typeface="宋体" panose="02010600030101010101" pitchFamily="2" charset="-122"/>
              </a:rPr>
              <a:t>redis</a:t>
            </a:r>
            <a:endParaRPr lang="en-US" altLang="zh-CN" sz="1600" kern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ts val="385"/>
              </a:spcBef>
              <a:defRPr/>
            </a:pPr>
            <a:r>
              <a:rPr lang="en-US" altLang="zh-CN" sz="1600" kern="0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1600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sz="1600" kern="0" dirty="0">
                <a:latin typeface="宋体" panose="02010600030101010101" pitchFamily="2" charset="-122"/>
                <a:ea typeface="宋体" panose="02010600030101010101" pitchFamily="2" charset="-122"/>
              </a:rPr>
              <a:t>) </a:t>
            </a:r>
            <a:r>
              <a:rPr lang="zh-CN" altLang="en-US" sz="1600" kern="0" dirty="0">
                <a:latin typeface="宋体" panose="02010600030101010101" pitchFamily="2" charset="-122"/>
                <a:ea typeface="宋体" panose="02010600030101010101" pitchFamily="2" charset="-122"/>
              </a:rPr>
              <a:t>数据通过</a:t>
            </a:r>
            <a:r>
              <a:rPr lang="en-US" altLang="zh-CN" sz="1600" kern="0" dirty="0" err="1">
                <a:latin typeface="宋体" panose="02010600030101010101" pitchFamily="2" charset="-122"/>
                <a:ea typeface="宋体" panose="02010600030101010101" pitchFamily="2" charset="-122"/>
              </a:rPr>
              <a:t>Msync</a:t>
            </a:r>
            <a:r>
              <a:rPr lang="zh-CN" altLang="en-US" sz="1600" kern="0" dirty="0">
                <a:latin typeface="宋体" panose="02010600030101010101" pitchFamily="2" charset="-122"/>
                <a:ea typeface="宋体" panose="02010600030101010101" pitchFamily="2" charset="-122"/>
              </a:rPr>
              <a:t>系统对</a:t>
            </a:r>
            <a:r>
              <a:rPr lang="en-US" altLang="zh-CN" sz="1600" kern="0" dirty="0" err="1">
                <a:latin typeface="宋体" panose="02010600030101010101" pitchFamily="2" charset="-122"/>
                <a:ea typeface="宋体" panose="02010600030101010101" pitchFamily="2" charset="-122"/>
              </a:rPr>
              <a:t>binlog</a:t>
            </a:r>
            <a:r>
              <a:rPr lang="zh-CN" altLang="en-US" sz="1600" kern="0" dirty="0">
                <a:latin typeface="宋体" panose="02010600030101010101" pitchFamily="2" charset="-122"/>
                <a:ea typeface="宋体" panose="02010600030101010101" pitchFamily="2" charset="-122"/>
              </a:rPr>
              <a:t>进行解析从</a:t>
            </a:r>
            <a:r>
              <a:rPr lang="en-US" altLang="zh-CN" sz="1600" kern="0" dirty="0" err="1">
                <a:latin typeface="宋体" panose="02010600030101010101" pitchFamily="2" charset="-122"/>
                <a:ea typeface="宋体" panose="02010600030101010101" pitchFamily="2" charset="-122"/>
              </a:rPr>
              <a:t>mysql</a:t>
            </a:r>
            <a:r>
              <a:rPr lang="zh-CN" altLang="en-US" sz="1600" kern="0" dirty="0">
                <a:latin typeface="宋体" panose="02010600030101010101" pitchFamily="2" charset="-122"/>
                <a:ea typeface="宋体" panose="02010600030101010101" pitchFamily="2" charset="-122"/>
              </a:rPr>
              <a:t>同步到</a:t>
            </a:r>
            <a:r>
              <a:rPr lang="en-US" altLang="zh-CN" sz="1600" kern="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redis</a:t>
            </a:r>
            <a:r>
              <a:rPr lang="zh-CN" altLang="en-US" sz="1600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，不再直连</a:t>
            </a:r>
            <a:r>
              <a:rPr lang="en-US" altLang="zh-CN" sz="1600" kern="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redis</a:t>
            </a:r>
            <a:r>
              <a:rPr lang="zh-CN" altLang="en-US" sz="1600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，而是通过连接</a:t>
            </a:r>
            <a:r>
              <a:rPr lang="en-US" altLang="zh-CN" sz="1600" kern="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mstore</a:t>
            </a:r>
            <a:r>
              <a:rPr lang="zh-CN" altLang="en-US" sz="1600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600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access</a:t>
            </a:r>
            <a:r>
              <a:rPr lang="zh-CN" altLang="en-US" sz="1600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屏蔽掉</a:t>
            </a:r>
            <a:r>
              <a:rPr lang="en-US" altLang="zh-CN" sz="1600" kern="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redis</a:t>
            </a:r>
            <a:r>
              <a:rPr lang="zh-CN" altLang="en-US" sz="1600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内部的实例变化</a:t>
            </a:r>
            <a:endParaRPr lang="en-US" altLang="zh-CN" sz="1600" kern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ts val="385"/>
              </a:spcBef>
              <a:defRPr/>
            </a:pPr>
            <a:r>
              <a:rPr lang="zh-CN" altLang="zh-CN" sz="1600" kern="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1600" kern="0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1600" kern="0" dirty="0">
                <a:latin typeface="宋体" panose="02010600030101010101" pitchFamily="2" charset="-122"/>
                <a:ea typeface="宋体" panose="02010600030101010101" pitchFamily="2" charset="-122"/>
              </a:rPr>
              <a:t>3) </a:t>
            </a:r>
            <a:r>
              <a:rPr lang="zh-CN" altLang="en-US" sz="1600" kern="0" dirty="0">
                <a:latin typeface="宋体" panose="02010600030101010101" pitchFamily="2" charset="-122"/>
                <a:ea typeface="宋体" panose="02010600030101010101" pitchFamily="2" charset="-122"/>
              </a:rPr>
              <a:t>数据有同步延迟（秒级内），实现最终一致性       </a:t>
            </a:r>
            <a:endParaRPr lang="en-US" altLang="zh-CN" sz="1600" kern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spcBef>
                <a:spcPts val="385"/>
              </a:spcBef>
              <a:defRPr/>
            </a:pPr>
            <a:r>
              <a:rPr lang="en-US" altLang="zh-CN" sz="1200" dirty="0" smtClean="0"/>
              <a:t>          </a:t>
            </a:r>
            <a:endParaRPr lang="zh-CN" altLang="en-US" sz="1200" dirty="0"/>
          </a:p>
          <a:p>
            <a:pPr marL="342900" indent="-342900">
              <a:spcBef>
                <a:spcPts val="385"/>
              </a:spcBef>
              <a:defRPr/>
            </a:pPr>
            <a:r>
              <a:rPr lang="en-US" altLang="zh-CN" sz="1200" i="1" kern="0" dirty="0" smtClean="0">
                <a:latin typeface="宋体" pitchFamily="2" charset="-122"/>
                <a:ea typeface="宋体" panose="02010600030101010101" pitchFamily="2" charset="-122"/>
              </a:rPr>
              <a:t>     </a:t>
            </a:r>
            <a:endParaRPr lang="zh-CN" altLang="en-US" sz="1600" dirty="0"/>
          </a:p>
          <a:p>
            <a:pPr marL="342900" indent="-342900">
              <a:lnSpc>
                <a:spcPct val="150000"/>
              </a:lnSpc>
              <a:spcBef>
                <a:spcPts val="385"/>
              </a:spcBef>
              <a:buFont typeface="Wingdings" pitchFamily="2" charset="2"/>
              <a:buChar char="Ø"/>
              <a:defRPr/>
            </a:pPr>
            <a:r>
              <a:rPr lang="zh-CN" altLang="en-US" sz="1600" b="1" kern="0" dirty="0">
                <a:latin typeface="宋体" panose="02010600030101010101" pitchFamily="2" charset="-122"/>
                <a:ea typeface="宋体" panose="02010600030101010101" pitchFamily="2" charset="-122"/>
              </a:rPr>
              <a:t>独立</a:t>
            </a:r>
            <a:r>
              <a:rPr lang="en-US" altLang="zh-CN" sz="1600" b="1" kern="0" dirty="0" err="1">
                <a:latin typeface="宋体" panose="02010600030101010101" pitchFamily="2" charset="-122"/>
                <a:ea typeface="宋体" panose="02010600030101010101" pitchFamily="2" charset="-122"/>
              </a:rPr>
              <a:t>Redis</a:t>
            </a:r>
            <a:r>
              <a:rPr lang="zh-CN" altLang="en-US" sz="1600" b="1" kern="0" dirty="0">
                <a:latin typeface="宋体" panose="02010600030101010101" pitchFamily="2" charset="-122"/>
                <a:ea typeface="宋体" panose="02010600030101010101" pitchFamily="2" charset="-122"/>
              </a:rPr>
              <a:t>集群方案</a:t>
            </a:r>
            <a:endParaRPr lang="en-US" altLang="zh-CN" sz="1600" b="1" kern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ts val="385"/>
              </a:spcBef>
              <a:defRPr/>
            </a:pPr>
            <a:r>
              <a:rPr lang="zh-CN" altLang="en-US" sz="1600" kern="0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1600" kern="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1600" kern="0" dirty="0">
                <a:latin typeface="宋体" panose="02010600030101010101" pitchFamily="2" charset="-122"/>
                <a:ea typeface="宋体" panose="02010600030101010101" pitchFamily="2" charset="-122"/>
              </a:rPr>
              <a:t>）读写均在</a:t>
            </a:r>
            <a:r>
              <a:rPr lang="en-US" altLang="zh-CN" sz="1600" kern="0" dirty="0" err="1">
                <a:latin typeface="宋体" panose="02010600030101010101" pitchFamily="2" charset="-122"/>
                <a:ea typeface="宋体" panose="02010600030101010101" pitchFamily="2" charset="-122"/>
              </a:rPr>
              <a:t>redis</a:t>
            </a:r>
            <a:r>
              <a:rPr lang="zh-CN" altLang="en-US" sz="1600" kern="0" dirty="0">
                <a:latin typeface="宋体" panose="02010600030101010101" pitchFamily="2" charset="-122"/>
                <a:ea typeface="宋体" panose="02010600030101010101" pitchFamily="2" charset="-122"/>
              </a:rPr>
              <a:t>，提供独立的</a:t>
            </a:r>
            <a:r>
              <a:rPr lang="en-US" altLang="zh-CN" sz="1600" kern="0" dirty="0">
                <a:latin typeface="宋体" panose="02010600030101010101" pitchFamily="2" charset="-122"/>
                <a:ea typeface="宋体" panose="02010600030101010101" pitchFamily="2" charset="-122"/>
              </a:rPr>
              <a:t>KV</a:t>
            </a:r>
            <a:r>
              <a:rPr lang="zh-CN" altLang="en-US" sz="1600" kern="0" dirty="0">
                <a:latin typeface="宋体" panose="02010600030101010101" pitchFamily="2" charset="-122"/>
                <a:ea typeface="宋体" panose="02010600030101010101" pitchFamily="2" charset="-122"/>
              </a:rPr>
              <a:t>存储服务</a:t>
            </a:r>
            <a:endParaRPr lang="en-US" altLang="zh-CN" sz="1600" kern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ts val="385"/>
              </a:spcBef>
              <a:defRPr/>
            </a:pPr>
            <a:r>
              <a:rPr lang="zh-CN" altLang="en-US" sz="1600" kern="0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1600" kern="0" dirty="0">
                <a:latin typeface="宋体" panose="02010600030101010101" pitchFamily="2" charset="-122"/>
                <a:ea typeface="宋体" panose="02010600030101010101" pitchFamily="2" charset="-122"/>
              </a:rPr>
              <a:t>2) </a:t>
            </a:r>
            <a:r>
              <a:rPr lang="zh-CN" altLang="en-US" sz="1600" kern="0" dirty="0">
                <a:latin typeface="宋体" panose="02010600030101010101" pitchFamily="2" charset="-122"/>
                <a:ea typeface="宋体" panose="02010600030101010101" pitchFamily="2" charset="-122"/>
              </a:rPr>
              <a:t>用户不用关注扩容</a:t>
            </a:r>
            <a:r>
              <a:rPr lang="en-US" altLang="zh-CN" sz="1600" kern="0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1600" kern="0" dirty="0">
                <a:latin typeface="宋体" panose="02010600030101010101" pitchFamily="2" charset="-122"/>
                <a:ea typeface="宋体" panose="02010600030101010101" pitchFamily="2" charset="-122"/>
              </a:rPr>
              <a:t>缩容</a:t>
            </a:r>
            <a:r>
              <a:rPr lang="en-US" altLang="zh-CN" sz="1600" kern="0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1600" kern="0" dirty="0">
                <a:latin typeface="宋体" panose="02010600030101010101" pitchFamily="2" charset="-122"/>
                <a:ea typeface="宋体" panose="02010600030101010101" pitchFamily="2" charset="-122"/>
              </a:rPr>
              <a:t>故障恢复等问题</a:t>
            </a:r>
            <a:endParaRPr lang="en-US" altLang="zh-CN" sz="1600" kern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ts val="385"/>
              </a:spcBef>
              <a:defRPr/>
            </a:pPr>
            <a:r>
              <a:rPr lang="en-US" altLang="zh-CN" sz="1600" kern="0" dirty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 sz="1600" kern="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600" kern="0" dirty="0">
                <a:latin typeface="宋体" panose="02010600030101010101" pitchFamily="2" charset="-122"/>
                <a:ea typeface="宋体" panose="02010600030101010101" pitchFamily="2" charset="-122"/>
              </a:rPr>
              <a:t>3) </a:t>
            </a:r>
            <a:r>
              <a:rPr lang="zh-CN" altLang="en-US" sz="1600" kern="0" dirty="0">
                <a:latin typeface="宋体" panose="02010600030101010101" pitchFamily="2" charset="-122"/>
                <a:ea typeface="宋体" panose="02010600030101010101" pitchFamily="2" charset="-122"/>
              </a:rPr>
              <a:t>集群内多业务混存，提高内存的使用率</a:t>
            </a:r>
            <a:r>
              <a:rPr lang="en-US" altLang="zh-CN" sz="1600" b="1" kern="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</a:p>
          <a:p>
            <a:pPr marL="342900" indent="-342900">
              <a:spcBef>
                <a:spcPts val="385"/>
              </a:spcBef>
              <a:defRPr/>
            </a:pPr>
            <a:endParaRPr lang="en-US" altLang="zh-CN" sz="1600" b="1" dirty="0">
              <a:solidFill>
                <a:srgbClr val="FF0000"/>
              </a:solidFill>
              <a:latin typeface="宋体" pitchFamily="2" charset="-122"/>
              <a:ea typeface="宋体" panose="02010600030101010101" pitchFamily="2" charset="-122"/>
            </a:endParaRPr>
          </a:p>
          <a:p>
            <a:pPr marL="342900" indent="-342900">
              <a:spcBef>
                <a:spcPts val="385"/>
              </a:spcBef>
              <a:defRPr/>
            </a:pPr>
            <a:endParaRPr lang="en-US" altLang="zh-CN" sz="1200" i="1" kern="0" dirty="0" smtClean="0">
              <a:latin typeface="宋体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831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ChangeArrowheads="1"/>
          </p:cNvSpPr>
          <p:nvPr/>
        </p:nvSpPr>
        <p:spPr bwMode="auto">
          <a:xfrm>
            <a:off x="322263" y="260350"/>
            <a:ext cx="3744912" cy="49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/>
            <a:endParaRPr lang="zh-CN" altLang="en-US">
              <a:latin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01728" y="260648"/>
            <a:ext cx="7138624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zh-CN" altLang="en-US" sz="3200" b="1" dirty="0" smtClean="0">
                <a:solidFill>
                  <a:srgbClr val="0C0C0C"/>
                </a:solidFill>
                <a:latin typeface="宋体" panose="02010600030101010101" pitchFamily="2" charset="-122"/>
                <a:ea typeface="宋体" panose="02010600030101010101" pitchFamily="2" charset="-122"/>
                <a:sym typeface="Franklin Gothic Book" pitchFamily="34" charset="0"/>
              </a:rPr>
              <a:t>统一</a:t>
            </a:r>
            <a:r>
              <a:rPr lang="en-US" altLang="zh-CN" sz="3200" b="1" dirty="0" smtClean="0">
                <a:solidFill>
                  <a:srgbClr val="0C0C0C"/>
                </a:solidFill>
                <a:latin typeface="宋体" panose="02010600030101010101" pitchFamily="2" charset="-122"/>
                <a:ea typeface="宋体" panose="02010600030101010101" pitchFamily="2" charset="-122"/>
                <a:sym typeface="Franklin Gothic Book" pitchFamily="34" charset="0"/>
              </a:rPr>
              <a:t>KV</a:t>
            </a:r>
            <a:r>
              <a:rPr lang="zh-CN" altLang="en-US" sz="3200" b="1" dirty="0" smtClean="0">
                <a:solidFill>
                  <a:srgbClr val="0C0C0C"/>
                </a:solidFill>
                <a:latin typeface="宋体" panose="02010600030101010101" pitchFamily="2" charset="-122"/>
                <a:ea typeface="宋体" panose="02010600030101010101" pitchFamily="2" charset="-122"/>
                <a:sym typeface="Franklin Gothic Book" pitchFamily="34" charset="0"/>
              </a:rPr>
              <a:t>存储之分布式</a:t>
            </a:r>
            <a:r>
              <a:rPr lang="en-US" altLang="zh-CN" sz="3200" b="1" dirty="0" err="1" smtClean="0">
                <a:solidFill>
                  <a:srgbClr val="0C0C0C"/>
                </a:solidFill>
                <a:latin typeface="宋体" panose="02010600030101010101" pitchFamily="2" charset="-122"/>
                <a:ea typeface="宋体" panose="02010600030101010101" pitchFamily="2" charset="-122"/>
                <a:sym typeface="Franklin Gothic Book" pitchFamily="34" charset="0"/>
              </a:rPr>
              <a:t>redis</a:t>
            </a:r>
            <a:r>
              <a:rPr lang="en-US" altLang="zh-CN" sz="3200" b="1" dirty="0" smtClean="0">
                <a:solidFill>
                  <a:srgbClr val="0C0C0C"/>
                </a:solidFill>
                <a:latin typeface="宋体" panose="02010600030101010101" pitchFamily="2" charset="-122"/>
                <a:ea typeface="宋体" panose="02010600030101010101" pitchFamily="2" charset="-122"/>
                <a:sym typeface="Franklin Gothic Book" pitchFamily="34" charset="0"/>
              </a:rPr>
              <a:t>--</a:t>
            </a:r>
            <a:r>
              <a:rPr lang="zh-CN" altLang="en-US" sz="3200" b="1" dirty="0" smtClean="0">
                <a:solidFill>
                  <a:srgbClr val="0C0C0C"/>
                </a:solidFill>
                <a:latin typeface="宋体" panose="02010600030101010101" pitchFamily="2" charset="-122"/>
                <a:ea typeface="宋体" panose="02010600030101010101" pitchFamily="2" charset="-122"/>
                <a:sym typeface="Franklin Gothic Book" pitchFamily="34" charset="0"/>
              </a:rPr>
              <a:t>设计</a:t>
            </a:r>
            <a:r>
              <a:rPr lang="zh-CN" altLang="en-US" sz="3200" b="1" dirty="0" smtClean="0">
                <a:solidFill>
                  <a:srgbClr val="0C0C0C"/>
                </a:solidFill>
                <a:latin typeface="宋体" panose="02010600030101010101" pitchFamily="2" charset="-122"/>
                <a:ea typeface="宋体" panose="02010600030101010101" pitchFamily="2" charset="-122"/>
                <a:sym typeface="Franklin Gothic Book" pitchFamily="34" charset="0"/>
              </a:rPr>
              <a:t>要点</a:t>
            </a:r>
            <a:endParaRPr lang="zh-CN" altLang="en-US" sz="3200" b="1" dirty="0">
              <a:solidFill>
                <a:srgbClr val="0C0C0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4" name="内容占位符 4"/>
          <p:cNvSpPr txBox="1">
            <a:spLocks/>
          </p:cNvSpPr>
          <p:nvPr/>
        </p:nvSpPr>
        <p:spPr bwMode="auto">
          <a:xfrm>
            <a:off x="546100" y="908720"/>
            <a:ext cx="8346380" cy="5832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ts val="385"/>
              </a:spcBef>
              <a:buFont typeface="Wingdings" pitchFamily="2" charset="2"/>
              <a:buChar char="Ø"/>
              <a:defRPr/>
            </a:pPr>
            <a:r>
              <a:rPr lang="zh-CN" altLang="en-US" dirty="0" smtClean="0"/>
              <a:t>单机多实例</a:t>
            </a:r>
            <a:endParaRPr lang="en-US" altLang="zh-CN" b="1" kern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ts val="385"/>
              </a:spcBef>
              <a:defRPr/>
            </a:pPr>
            <a:r>
              <a:rPr lang="zh-CN" altLang="en-US" sz="1400" dirty="0" smtClean="0"/>
              <a:t>    </a:t>
            </a:r>
            <a:r>
              <a:rPr lang="en-US" altLang="zh-CN" sz="1400" dirty="0" smtClean="0"/>
              <a:t>1</a:t>
            </a:r>
            <a:r>
              <a:rPr lang="zh-CN" altLang="en-US" sz="1400" dirty="0" smtClean="0"/>
              <a:t>）每个物理机支持多</a:t>
            </a:r>
            <a:r>
              <a:rPr lang="en-US" altLang="zh-CN" sz="1400" dirty="0" err="1" smtClean="0"/>
              <a:t>redis</a:t>
            </a:r>
            <a:r>
              <a:rPr lang="zh-CN" altLang="en-US" sz="1400" dirty="0" smtClean="0"/>
              <a:t>实例</a:t>
            </a:r>
            <a:endParaRPr lang="en-US" altLang="zh-CN" sz="1400" dirty="0" smtClean="0"/>
          </a:p>
          <a:p>
            <a:pPr>
              <a:lnSpc>
                <a:spcPct val="150000"/>
              </a:lnSpc>
              <a:spcBef>
                <a:spcPts val="385"/>
              </a:spcBef>
              <a:defRPr/>
            </a:pPr>
            <a:r>
              <a:rPr lang="zh-CN" altLang="zh-CN" sz="1400" dirty="0"/>
              <a:t> </a:t>
            </a:r>
            <a:r>
              <a:rPr lang="zh-CN" altLang="en-US" sz="1400" dirty="0" smtClean="0"/>
              <a:t>  2）每个</a:t>
            </a:r>
            <a:r>
              <a:rPr lang="en-US" altLang="zh-CN" sz="1400" dirty="0" err="1" smtClean="0"/>
              <a:t>redis</a:t>
            </a:r>
            <a:r>
              <a:rPr lang="zh-CN" altLang="en-US" sz="1400" dirty="0" smtClean="0"/>
              <a:t>实例只服务单个业务</a:t>
            </a:r>
            <a:endParaRPr lang="en-US" altLang="zh-CN" sz="1400" dirty="0"/>
          </a:p>
          <a:p>
            <a:pPr>
              <a:lnSpc>
                <a:spcPct val="150000"/>
              </a:lnSpc>
              <a:spcBef>
                <a:spcPts val="385"/>
              </a:spcBef>
              <a:defRPr/>
            </a:pPr>
            <a:r>
              <a:rPr lang="zh-CN" altLang="zh-CN" sz="1400" dirty="0" smtClean="0"/>
              <a:t> </a:t>
            </a:r>
            <a:r>
              <a:rPr lang="zh-CN" altLang="en-US" sz="1400" dirty="0" smtClean="0"/>
              <a:t>  </a:t>
            </a:r>
            <a:r>
              <a:rPr lang="en-US" altLang="zh-CN" sz="1400" dirty="0" smtClean="0"/>
              <a:t>3</a:t>
            </a:r>
            <a:r>
              <a:rPr lang="zh-CN" altLang="en-US" sz="1400" dirty="0" smtClean="0"/>
              <a:t>）</a:t>
            </a:r>
            <a:r>
              <a:rPr lang="en-US" altLang="zh-CN" sz="1400" dirty="0" err="1" smtClean="0"/>
              <a:t>redis</a:t>
            </a:r>
            <a:r>
              <a:rPr lang="zh-CN" altLang="en-US" sz="1400" dirty="0"/>
              <a:t>实例内存大小取决于业务需</a:t>
            </a:r>
            <a:r>
              <a:rPr lang="zh-CN" altLang="en-US" sz="1400" dirty="0" smtClean="0"/>
              <a:t>求，同时考虑访问量和业务数据量</a:t>
            </a:r>
            <a:endParaRPr lang="en-US" altLang="zh-CN" sz="1400" dirty="0"/>
          </a:p>
          <a:p>
            <a:pPr>
              <a:lnSpc>
                <a:spcPct val="150000"/>
              </a:lnSpc>
              <a:spcBef>
                <a:spcPts val="385"/>
              </a:spcBef>
              <a:defRPr/>
            </a:pPr>
            <a:r>
              <a:rPr lang="zh-CN" altLang="zh-CN" sz="1400" dirty="0" smtClean="0"/>
              <a:t> </a:t>
            </a:r>
            <a:r>
              <a:rPr lang="zh-CN" altLang="en-US" sz="1400" dirty="0" smtClean="0"/>
              <a:t>    比如</a:t>
            </a:r>
            <a:r>
              <a:rPr lang="en-US" altLang="zh-CN" sz="1400" dirty="0" smtClean="0"/>
              <a:t>128G</a:t>
            </a:r>
            <a:r>
              <a:rPr lang="zh-CN" altLang="en-US" sz="1400" dirty="0" smtClean="0"/>
              <a:t>内存机器，</a:t>
            </a:r>
            <a:endParaRPr lang="en-US" altLang="zh-CN" sz="1400" dirty="0" smtClean="0"/>
          </a:p>
          <a:p>
            <a:pPr>
              <a:lnSpc>
                <a:spcPct val="150000"/>
              </a:lnSpc>
              <a:spcBef>
                <a:spcPts val="385"/>
              </a:spcBef>
              <a:defRPr/>
            </a:pPr>
            <a:r>
              <a:rPr lang="zh-CN" altLang="zh-CN" sz="1400" dirty="0"/>
              <a:t> </a:t>
            </a:r>
            <a:r>
              <a:rPr lang="zh-CN" altLang="en-US" sz="1400" dirty="0" smtClean="0"/>
              <a:t>    可配置 </a:t>
            </a:r>
            <a:r>
              <a:rPr lang="en-US" altLang="zh-CN" sz="1400" dirty="0"/>
              <a:t>3</a:t>
            </a:r>
            <a:r>
              <a:rPr lang="en-US" altLang="zh-CN" sz="1400" dirty="0" smtClean="0"/>
              <a:t>redis</a:t>
            </a:r>
            <a:r>
              <a:rPr lang="zh-CN" altLang="en-US" sz="1400" dirty="0" smtClean="0"/>
              <a:t>实例</a:t>
            </a:r>
            <a:r>
              <a:rPr lang="en-US" altLang="zh-CN" sz="1400" dirty="0" smtClean="0"/>
              <a:t>*</a:t>
            </a:r>
            <a:r>
              <a:rPr lang="zh-CN" altLang="en-US" sz="1400" dirty="0" smtClean="0"/>
              <a:t>每实例</a:t>
            </a:r>
            <a:r>
              <a:rPr lang="en-US" altLang="zh-CN" sz="1400" dirty="0" smtClean="0"/>
              <a:t>30G</a:t>
            </a:r>
          </a:p>
          <a:p>
            <a:pPr>
              <a:lnSpc>
                <a:spcPct val="150000"/>
              </a:lnSpc>
              <a:spcBef>
                <a:spcPts val="385"/>
              </a:spcBef>
              <a:defRPr/>
            </a:pPr>
            <a:r>
              <a:rPr lang="zh-CN" altLang="zh-CN" sz="1400" dirty="0"/>
              <a:t> </a:t>
            </a:r>
            <a:r>
              <a:rPr lang="zh-CN" altLang="en-US" sz="1400" dirty="0" smtClean="0"/>
              <a:t>        或 </a:t>
            </a:r>
            <a:r>
              <a:rPr lang="en-US" altLang="zh-CN" sz="1400" dirty="0" smtClean="0"/>
              <a:t>10redis</a:t>
            </a:r>
            <a:r>
              <a:rPr lang="zh-CN" altLang="en-US" sz="1400" dirty="0"/>
              <a:t>实例</a:t>
            </a:r>
            <a:r>
              <a:rPr lang="en-US" altLang="zh-CN" sz="1400" dirty="0"/>
              <a:t>*</a:t>
            </a:r>
            <a:r>
              <a:rPr lang="zh-CN" altLang="en-US" sz="1400" dirty="0" smtClean="0"/>
              <a:t>每实例</a:t>
            </a:r>
            <a:r>
              <a:rPr lang="en-US" altLang="zh-CN" sz="1400" dirty="0" smtClean="0"/>
              <a:t>10G</a:t>
            </a:r>
          </a:p>
          <a:p>
            <a:pPr>
              <a:lnSpc>
                <a:spcPct val="150000"/>
              </a:lnSpc>
              <a:spcBef>
                <a:spcPts val="385"/>
              </a:spcBef>
              <a:defRPr/>
            </a:pPr>
            <a:r>
              <a:rPr lang="zh-CN" altLang="zh-CN" sz="1400" dirty="0"/>
              <a:t> </a:t>
            </a:r>
            <a:r>
              <a:rPr lang="zh-CN" altLang="en-US" sz="1400" dirty="0" smtClean="0"/>
              <a:t>        或 </a:t>
            </a:r>
            <a:r>
              <a:rPr lang="en-US" altLang="zh-CN" sz="1400" dirty="0" smtClean="0"/>
              <a:t>20redis</a:t>
            </a:r>
            <a:r>
              <a:rPr lang="zh-CN" altLang="en-US" sz="1400" dirty="0"/>
              <a:t>实例</a:t>
            </a:r>
            <a:r>
              <a:rPr lang="en-US" altLang="zh-CN" sz="1400" dirty="0"/>
              <a:t>*</a:t>
            </a:r>
            <a:r>
              <a:rPr lang="zh-CN" altLang="en-US" sz="1400" dirty="0" smtClean="0"/>
              <a:t>每实例</a:t>
            </a:r>
            <a:r>
              <a:rPr lang="en-US" altLang="zh-CN" sz="1400" dirty="0"/>
              <a:t>5</a:t>
            </a:r>
            <a:r>
              <a:rPr lang="en-US" altLang="zh-CN" sz="1400" dirty="0" smtClean="0"/>
              <a:t>G</a:t>
            </a:r>
          </a:p>
          <a:p>
            <a:pPr marL="342900" indent="-342900">
              <a:lnSpc>
                <a:spcPct val="150000"/>
              </a:lnSpc>
              <a:spcBef>
                <a:spcPts val="385"/>
              </a:spcBef>
              <a:buFont typeface="Wingdings" pitchFamily="2" charset="2"/>
              <a:buChar char="Ø"/>
              <a:defRPr/>
            </a:pPr>
            <a:r>
              <a:rPr lang="zh-CN" altLang="en-US" dirty="0" smtClean="0"/>
              <a:t>数据</a:t>
            </a:r>
            <a:r>
              <a:rPr lang="en-US" altLang="zh-CN" dirty="0" err="1" smtClean="0"/>
              <a:t>sharding</a:t>
            </a:r>
            <a:r>
              <a:rPr lang="en-US" altLang="zh-CN" dirty="0" smtClean="0"/>
              <a:t> </a:t>
            </a:r>
            <a:endParaRPr lang="en-US" altLang="zh-CN" b="1" kern="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ts val="385"/>
              </a:spcBef>
              <a:defRPr/>
            </a:pPr>
            <a:r>
              <a:rPr lang="zh-CN" altLang="zh-CN" b="1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1400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每个</a:t>
            </a:r>
            <a:r>
              <a:rPr lang="en-US" altLang="zh-CN" sz="1400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APPID</a:t>
            </a:r>
            <a:r>
              <a:rPr lang="zh-CN" altLang="en-US" sz="1400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固定</a:t>
            </a:r>
            <a:r>
              <a:rPr lang="en-US" altLang="zh-CN" sz="1400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1000</a:t>
            </a:r>
            <a:r>
              <a:rPr lang="zh-CN" altLang="en-US" sz="1400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400" kern="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slot,slot</a:t>
            </a:r>
            <a:r>
              <a:rPr lang="zh-CN" altLang="en-US" sz="1400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平分</a:t>
            </a:r>
            <a:r>
              <a:rPr lang="zh-CN" altLang="en-US" sz="1400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到所申请的所有</a:t>
            </a:r>
            <a:r>
              <a:rPr lang="en-US" altLang="zh-CN" sz="1400" kern="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redis</a:t>
            </a:r>
            <a:r>
              <a:rPr lang="zh-CN" altLang="en-US" sz="1400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实例中</a:t>
            </a:r>
            <a:endParaRPr lang="en-US" altLang="zh-CN" sz="1400" kern="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spcBef>
                <a:spcPts val="385"/>
              </a:spcBef>
              <a:buFont typeface="Wingdings" pitchFamily="2" charset="2"/>
              <a:buChar char="Ø"/>
              <a:defRPr/>
            </a:pPr>
            <a:r>
              <a:rPr lang="zh-CN" altLang="en-US" b="1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平滑扩容</a:t>
            </a:r>
            <a:r>
              <a:rPr lang="en-US" altLang="zh-CN" b="1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b="1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缩容</a:t>
            </a:r>
            <a:endParaRPr lang="en-US" altLang="zh-CN" b="1" kern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-342900">
              <a:lnSpc>
                <a:spcPct val="150000"/>
              </a:lnSpc>
              <a:spcBef>
                <a:spcPts val="385"/>
              </a:spcBef>
              <a:defRPr/>
            </a:pPr>
            <a:r>
              <a:rPr lang="en-US" altLang="zh-CN" sz="1400" dirty="0"/>
              <a:t>          </a:t>
            </a:r>
            <a:r>
              <a:rPr lang="zh-CN" altLang="en-US" sz="1400" dirty="0" smtClean="0"/>
              <a:t>以</a:t>
            </a:r>
            <a:r>
              <a:rPr lang="en-US" altLang="zh-CN" sz="1400" dirty="0" smtClean="0"/>
              <a:t>slot</a:t>
            </a:r>
            <a:r>
              <a:rPr lang="zh-CN" altLang="en-US" sz="1400" dirty="0" smtClean="0"/>
              <a:t>为</a:t>
            </a:r>
            <a:r>
              <a:rPr lang="zh-CN" altLang="en-US" sz="1400" dirty="0" smtClean="0"/>
              <a:t>单位，扩</a:t>
            </a:r>
            <a:r>
              <a:rPr lang="zh-CN" altLang="en-US" sz="1400" dirty="0"/>
              <a:t>容、缩容对用户均</a:t>
            </a:r>
            <a:r>
              <a:rPr lang="zh-CN" altLang="en-US" sz="1400" dirty="0" smtClean="0"/>
              <a:t>透明</a:t>
            </a:r>
            <a:endParaRPr lang="en-US" altLang="zh-CN" sz="1400" dirty="0" smtClean="0"/>
          </a:p>
          <a:p>
            <a:pPr marL="342900" indent="-342900">
              <a:lnSpc>
                <a:spcPct val="150000"/>
              </a:lnSpc>
              <a:spcBef>
                <a:spcPts val="385"/>
              </a:spcBef>
              <a:buFont typeface="Wingdings" pitchFamily="2" charset="2"/>
              <a:buChar char="Ø"/>
              <a:defRPr/>
            </a:pPr>
            <a:r>
              <a:rPr lang="en-US" altLang="zh-CN" b="1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failover</a:t>
            </a:r>
          </a:p>
          <a:p>
            <a:pPr>
              <a:lnSpc>
                <a:spcPct val="150000"/>
              </a:lnSpc>
              <a:spcBef>
                <a:spcPts val="385"/>
              </a:spcBef>
              <a:defRPr/>
            </a:pPr>
            <a:r>
              <a:rPr lang="zh-CN" altLang="zh-CN" b="1" kern="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b="1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sz="1400" kern="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1400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 以</a:t>
            </a:r>
            <a:r>
              <a:rPr lang="zh-CN" altLang="en-US" sz="1400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实例为</a:t>
            </a:r>
            <a:r>
              <a:rPr lang="zh-CN" altLang="en-US" sz="1400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单位进</a:t>
            </a:r>
            <a:r>
              <a:rPr lang="zh-CN" altLang="en-US" sz="1400" kern="0" dirty="0">
                <a:latin typeface="宋体" panose="02010600030101010101" pitchFamily="2" charset="-122"/>
                <a:ea typeface="宋体" panose="02010600030101010101" pitchFamily="2" charset="-122"/>
              </a:rPr>
              <a:t>行</a:t>
            </a:r>
            <a:r>
              <a:rPr lang="en-US" altLang="zh-CN" sz="1400" kern="0" dirty="0">
                <a:latin typeface="宋体" panose="02010600030101010101" pitchFamily="2" charset="-122"/>
                <a:ea typeface="宋体" panose="02010600030101010101" pitchFamily="2" charset="-122"/>
              </a:rPr>
              <a:t>failover</a:t>
            </a:r>
            <a:r>
              <a:rPr lang="zh-CN" altLang="en-US" sz="1400" kern="0" dirty="0">
                <a:latin typeface="宋体" panose="02010600030101010101" pitchFamily="2" charset="-122"/>
                <a:ea typeface="宋体" panose="02010600030101010101" pitchFamily="2" charset="-122"/>
              </a:rPr>
              <a:t>处理</a:t>
            </a:r>
            <a:endParaRPr lang="en-US" altLang="zh-CN" sz="1400" kern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" name="直线连接符 5"/>
          <p:cNvCxnSpPr/>
          <p:nvPr/>
        </p:nvCxnSpPr>
        <p:spPr>
          <a:xfrm>
            <a:off x="467544" y="908720"/>
            <a:ext cx="7992888" cy="0"/>
          </a:xfrm>
          <a:prstGeom prst="line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5581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内容占位符 4"/>
          <p:cNvSpPr txBox="1">
            <a:spLocks/>
          </p:cNvSpPr>
          <p:nvPr/>
        </p:nvSpPr>
        <p:spPr bwMode="auto">
          <a:xfrm>
            <a:off x="546100" y="908720"/>
            <a:ext cx="8346380" cy="5832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ts val="385"/>
              </a:spcBef>
              <a:buFont typeface="Wingdings" pitchFamily="2" charset="2"/>
              <a:buChar char="Ø"/>
              <a:defRPr/>
            </a:pPr>
            <a:r>
              <a:rPr lang="zh-CN" altLang="en-US" b="1" kern="0" dirty="0">
                <a:latin typeface="宋体" panose="02010600030101010101" pitchFamily="2" charset="-122"/>
                <a:ea typeface="宋体" panose="02010600030101010101" pitchFamily="2" charset="-122"/>
              </a:rPr>
              <a:t>机器</a:t>
            </a:r>
            <a:r>
              <a:rPr lang="en-US" altLang="zh-CN" b="1" kern="0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b="1" kern="0" dirty="0">
                <a:latin typeface="宋体" panose="02010600030101010101" pitchFamily="2" charset="-122"/>
                <a:ea typeface="宋体" panose="02010600030101010101" pitchFamily="2" charset="-122"/>
              </a:rPr>
              <a:t>实例</a:t>
            </a:r>
            <a:r>
              <a:rPr lang="en-US" altLang="zh-CN" b="1" kern="0" dirty="0">
                <a:latin typeface="宋体" panose="02010600030101010101" pitchFamily="2" charset="-122"/>
                <a:ea typeface="宋体" panose="02010600030101010101" pitchFamily="2" charset="-122"/>
              </a:rPr>
              <a:t>/slot</a:t>
            </a:r>
            <a:r>
              <a:rPr lang="zh-CN" altLang="en-US" b="1" kern="0" dirty="0">
                <a:latin typeface="宋体" panose="02010600030101010101" pitchFamily="2" charset="-122"/>
                <a:ea typeface="宋体" panose="02010600030101010101" pitchFamily="2" charset="-122"/>
              </a:rPr>
              <a:t>对应关系</a:t>
            </a:r>
            <a:endParaRPr lang="en-US" altLang="zh-CN" b="1" kern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ts val="385"/>
              </a:spcBef>
              <a:defRPr/>
            </a:pPr>
            <a:r>
              <a:rPr lang="zh-CN" altLang="zh-CN" b="1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1400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单一机器对应多个</a:t>
            </a:r>
            <a:r>
              <a:rPr lang="en-US" altLang="zh-CN" sz="1400" kern="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redis</a:t>
            </a:r>
            <a:r>
              <a:rPr lang="zh-CN" altLang="en-US" sz="1400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实例</a:t>
            </a:r>
            <a:endParaRPr lang="en-US" altLang="zh-CN" sz="1400" kern="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ts val="385"/>
              </a:spcBef>
              <a:defRPr/>
            </a:pPr>
            <a:r>
              <a:rPr lang="zh-CN" altLang="en-US" sz="1400" kern="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1400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每个</a:t>
            </a:r>
            <a:r>
              <a:rPr lang="en-US" altLang="zh-CN" sz="1400" kern="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redis</a:t>
            </a:r>
            <a:r>
              <a:rPr lang="zh-CN" altLang="en-US" sz="1400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实例内存储多个虚拟</a:t>
            </a:r>
            <a:r>
              <a:rPr lang="en-US" altLang="zh-CN" sz="1400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slot</a:t>
            </a:r>
            <a:endParaRPr lang="en-US" altLang="zh-CN" sz="1400" kern="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spcBef>
                <a:spcPts val="385"/>
              </a:spcBef>
              <a:buFont typeface="Wingdings" pitchFamily="2" charset="2"/>
              <a:buChar char="Ø"/>
              <a:defRPr/>
            </a:pPr>
            <a:r>
              <a:rPr lang="zh-CN" altLang="en-US" b="1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平滑</a:t>
            </a:r>
            <a:r>
              <a:rPr lang="zh-CN" altLang="en-US" b="1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扩容</a:t>
            </a:r>
            <a:r>
              <a:rPr lang="en-US" altLang="zh-CN" b="1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b="1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缩容</a:t>
            </a:r>
            <a:endParaRPr lang="en-US" altLang="zh-CN" b="1" kern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-342900">
              <a:lnSpc>
                <a:spcPct val="150000"/>
              </a:lnSpc>
              <a:spcBef>
                <a:spcPts val="385"/>
              </a:spcBef>
              <a:defRPr/>
            </a:pPr>
            <a:r>
              <a:rPr lang="en-US" altLang="zh-CN" sz="1400" dirty="0"/>
              <a:t>          </a:t>
            </a:r>
            <a:r>
              <a:rPr lang="zh-CN" altLang="en-US" sz="1400" dirty="0" smtClean="0"/>
              <a:t>以</a:t>
            </a:r>
            <a:r>
              <a:rPr lang="en-US" altLang="zh-CN" sz="1400" dirty="0" smtClean="0"/>
              <a:t>slot</a:t>
            </a:r>
            <a:r>
              <a:rPr lang="zh-CN" altLang="en-US" sz="1400" dirty="0" smtClean="0"/>
              <a:t>为</a:t>
            </a:r>
            <a:r>
              <a:rPr lang="zh-CN" altLang="en-US" sz="1400" dirty="0" smtClean="0"/>
              <a:t>单位，扩</a:t>
            </a:r>
            <a:r>
              <a:rPr lang="zh-CN" altLang="en-US" sz="1400" dirty="0"/>
              <a:t>容、缩容对用户均</a:t>
            </a:r>
            <a:r>
              <a:rPr lang="zh-CN" altLang="en-US" sz="1400" dirty="0" smtClean="0"/>
              <a:t>透明</a:t>
            </a:r>
            <a:endParaRPr lang="en-US" altLang="zh-CN" sz="1400" dirty="0" smtClean="0"/>
          </a:p>
          <a:p>
            <a:pPr marL="342900" indent="-342900">
              <a:lnSpc>
                <a:spcPct val="150000"/>
              </a:lnSpc>
              <a:spcBef>
                <a:spcPts val="385"/>
              </a:spcBef>
              <a:buFont typeface="Wingdings" pitchFamily="2" charset="2"/>
              <a:buChar char="Ø"/>
              <a:defRPr/>
            </a:pPr>
            <a:r>
              <a:rPr lang="en-US" altLang="zh-CN" b="1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failover</a:t>
            </a:r>
          </a:p>
          <a:p>
            <a:pPr>
              <a:lnSpc>
                <a:spcPct val="150000"/>
              </a:lnSpc>
              <a:spcBef>
                <a:spcPts val="385"/>
              </a:spcBef>
              <a:defRPr/>
            </a:pPr>
            <a:r>
              <a:rPr lang="zh-CN" altLang="zh-CN" b="1" kern="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b="1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sz="1400" kern="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1400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1400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以</a:t>
            </a:r>
            <a:r>
              <a:rPr lang="en-US" altLang="zh-CN" sz="1400" kern="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redis</a:t>
            </a:r>
            <a:r>
              <a:rPr lang="zh-CN" altLang="en-US" sz="1400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实例为</a:t>
            </a:r>
            <a:r>
              <a:rPr lang="zh-CN" altLang="en-US" sz="1400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单位进</a:t>
            </a:r>
            <a:r>
              <a:rPr lang="zh-CN" altLang="en-US" sz="1400" kern="0" dirty="0">
                <a:latin typeface="宋体" panose="02010600030101010101" pitchFamily="2" charset="-122"/>
                <a:ea typeface="宋体" panose="02010600030101010101" pitchFamily="2" charset="-122"/>
              </a:rPr>
              <a:t>行</a:t>
            </a:r>
            <a:r>
              <a:rPr lang="en-US" altLang="zh-CN" sz="1400" kern="0" dirty="0">
                <a:latin typeface="宋体" panose="02010600030101010101" pitchFamily="2" charset="-122"/>
                <a:ea typeface="宋体" panose="02010600030101010101" pitchFamily="2" charset="-122"/>
              </a:rPr>
              <a:t>failover</a:t>
            </a:r>
            <a:r>
              <a:rPr lang="zh-CN" altLang="en-US" sz="1400" kern="0" dirty="0">
                <a:latin typeface="宋体" panose="02010600030101010101" pitchFamily="2" charset="-122"/>
                <a:ea typeface="宋体" panose="02010600030101010101" pitchFamily="2" charset="-122"/>
              </a:rPr>
              <a:t>处理</a:t>
            </a:r>
            <a:endParaRPr lang="en-US" altLang="zh-CN" sz="1400" kern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" name="直线连接符 5"/>
          <p:cNvCxnSpPr/>
          <p:nvPr/>
        </p:nvCxnSpPr>
        <p:spPr>
          <a:xfrm>
            <a:off x="467544" y="908720"/>
            <a:ext cx="7992888" cy="0"/>
          </a:xfrm>
          <a:prstGeom prst="line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601728" y="260648"/>
            <a:ext cx="7138624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zh-CN" altLang="en-US" sz="3200" b="1" dirty="0" smtClean="0">
                <a:solidFill>
                  <a:srgbClr val="0C0C0C"/>
                </a:solidFill>
                <a:latin typeface="宋体" panose="02010600030101010101" pitchFamily="2" charset="-122"/>
                <a:ea typeface="宋体" panose="02010600030101010101" pitchFamily="2" charset="-122"/>
                <a:sym typeface="Franklin Gothic Book" pitchFamily="34" charset="0"/>
              </a:rPr>
              <a:t>统一存储</a:t>
            </a:r>
            <a:r>
              <a:rPr lang="en-US" altLang="zh-CN" sz="3200" b="1" dirty="0">
                <a:solidFill>
                  <a:srgbClr val="0C0C0C"/>
                </a:solidFill>
                <a:latin typeface="宋体" panose="02010600030101010101" pitchFamily="2" charset="-122"/>
                <a:ea typeface="宋体" panose="02010600030101010101" pitchFamily="2" charset="-122"/>
                <a:sym typeface="Franklin Gothic Book" pitchFamily="34" charset="0"/>
              </a:rPr>
              <a:t>/</a:t>
            </a:r>
            <a:r>
              <a:rPr lang="zh-CN" altLang="en-US" sz="3200" b="1" dirty="0" smtClean="0">
                <a:solidFill>
                  <a:srgbClr val="0C0C0C"/>
                </a:solidFill>
                <a:latin typeface="宋体" panose="02010600030101010101" pitchFamily="2" charset="-122"/>
                <a:ea typeface="宋体" panose="02010600030101010101" pitchFamily="2" charset="-122"/>
                <a:sym typeface="Franklin Gothic Book" pitchFamily="34" charset="0"/>
              </a:rPr>
              <a:t>分布式</a:t>
            </a:r>
            <a:r>
              <a:rPr lang="en-US" altLang="zh-CN" sz="3200" b="1" dirty="0" err="1" smtClean="0">
                <a:solidFill>
                  <a:srgbClr val="0C0C0C"/>
                </a:solidFill>
                <a:latin typeface="宋体" panose="02010600030101010101" pitchFamily="2" charset="-122"/>
                <a:ea typeface="宋体" panose="02010600030101010101" pitchFamily="2" charset="-122"/>
                <a:sym typeface="Franklin Gothic Book" pitchFamily="34" charset="0"/>
              </a:rPr>
              <a:t>redis</a:t>
            </a:r>
            <a:r>
              <a:rPr lang="en-US" altLang="zh-CN" sz="3200" b="1" dirty="0" smtClean="0">
                <a:solidFill>
                  <a:srgbClr val="0C0C0C"/>
                </a:solidFill>
                <a:latin typeface="宋体" panose="02010600030101010101" pitchFamily="2" charset="-122"/>
                <a:ea typeface="宋体" panose="02010600030101010101" pitchFamily="2" charset="-122"/>
                <a:sym typeface="Franklin Gothic Book" pitchFamily="34" charset="0"/>
              </a:rPr>
              <a:t>/</a:t>
            </a:r>
            <a:r>
              <a:rPr lang="zh-CN" altLang="en-US" sz="3200" b="1" dirty="0" smtClean="0">
                <a:solidFill>
                  <a:srgbClr val="0C0C0C"/>
                </a:solidFill>
                <a:latin typeface="宋体" panose="02010600030101010101" pitchFamily="2" charset="-122"/>
                <a:ea typeface="宋体" panose="02010600030101010101" pitchFamily="2" charset="-122"/>
                <a:sym typeface="Franklin Gothic Book" pitchFamily="34" charset="0"/>
              </a:rPr>
              <a:t>设计</a:t>
            </a:r>
            <a:r>
              <a:rPr lang="zh-CN" altLang="en-US" sz="3200" b="1" dirty="0" smtClean="0">
                <a:solidFill>
                  <a:srgbClr val="0C0C0C"/>
                </a:solidFill>
                <a:latin typeface="宋体" panose="02010600030101010101" pitchFamily="2" charset="-122"/>
                <a:ea typeface="宋体" panose="02010600030101010101" pitchFamily="2" charset="-122"/>
                <a:sym typeface="Franklin Gothic Book" pitchFamily="34" charset="0"/>
              </a:rPr>
              <a:t>要点</a:t>
            </a:r>
            <a:endParaRPr lang="zh-CN" altLang="en-US" sz="3200" b="1" dirty="0">
              <a:solidFill>
                <a:srgbClr val="0C0C0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084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ChangeArrowheads="1"/>
          </p:cNvSpPr>
          <p:nvPr/>
        </p:nvSpPr>
        <p:spPr bwMode="auto">
          <a:xfrm>
            <a:off x="322263" y="260350"/>
            <a:ext cx="3744912" cy="49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/>
            <a:endParaRPr lang="zh-CN" altLang="en-US">
              <a:latin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01728" y="260648"/>
            <a:ext cx="6346536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altLang="zh-CN" sz="3200" b="1" dirty="0" err="1" smtClean="0">
                <a:solidFill>
                  <a:srgbClr val="0C0C0C"/>
                </a:solidFill>
                <a:latin typeface="宋体" panose="02010600030101010101" pitchFamily="2" charset="-122"/>
                <a:ea typeface="宋体" panose="02010600030101010101" pitchFamily="2" charset="-122"/>
                <a:sym typeface="Franklin Gothic Book" pitchFamily="34" charset="0"/>
              </a:rPr>
              <a:t>Redis</a:t>
            </a:r>
            <a:r>
              <a:rPr lang="en-US" altLang="zh-CN" sz="3200" b="1" dirty="0" smtClean="0">
                <a:solidFill>
                  <a:srgbClr val="0C0C0C"/>
                </a:solidFill>
                <a:latin typeface="宋体" panose="02010600030101010101" pitchFamily="2" charset="-122"/>
                <a:ea typeface="宋体" panose="02010600030101010101" pitchFamily="2" charset="-122"/>
                <a:sym typeface="Franklin Gothic Book" pitchFamily="34" charset="0"/>
              </a:rPr>
              <a:t> Cluster</a:t>
            </a:r>
            <a:r>
              <a:rPr lang="zh-CN" altLang="en-US" sz="3200" b="1" dirty="0" smtClean="0">
                <a:solidFill>
                  <a:srgbClr val="0C0C0C"/>
                </a:solidFill>
                <a:latin typeface="宋体" panose="02010600030101010101" pitchFamily="2" charset="-122"/>
                <a:ea typeface="宋体" panose="02010600030101010101" pitchFamily="2" charset="-122"/>
                <a:sym typeface="Franklin Gothic Book" pitchFamily="34" charset="0"/>
              </a:rPr>
              <a:t> </a:t>
            </a:r>
            <a:r>
              <a:rPr lang="en-US" altLang="zh-CN" sz="3200" b="1" dirty="0" smtClean="0">
                <a:solidFill>
                  <a:srgbClr val="0C0C0C"/>
                </a:solidFill>
                <a:latin typeface="宋体" panose="02010600030101010101" pitchFamily="2" charset="-122"/>
                <a:ea typeface="宋体" panose="02010600030101010101" pitchFamily="2" charset="-122"/>
                <a:sym typeface="Franklin Gothic Book" pitchFamily="34" charset="0"/>
              </a:rPr>
              <a:t>Manager</a:t>
            </a:r>
            <a:r>
              <a:rPr lang="zh-CN" altLang="en-US" sz="3200" b="1" dirty="0" smtClean="0">
                <a:solidFill>
                  <a:srgbClr val="0C0C0C"/>
                </a:solidFill>
                <a:latin typeface="宋体" panose="02010600030101010101" pitchFamily="2" charset="-122"/>
                <a:ea typeface="宋体" panose="02010600030101010101" pitchFamily="2" charset="-122"/>
                <a:sym typeface="Franklin Gothic Book" pitchFamily="34" charset="0"/>
              </a:rPr>
              <a:t>服务</a:t>
            </a:r>
            <a:endParaRPr lang="zh-CN" altLang="en-US" sz="3200" b="1" dirty="0">
              <a:solidFill>
                <a:srgbClr val="0C0C0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4" name="内容占位符 4"/>
          <p:cNvSpPr txBox="1">
            <a:spLocks/>
          </p:cNvSpPr>
          <p:nvPr/>
        </p:nvSpPr>
        <p:spPr bwMode="auto">
          <a:xfrm>
            <a:off x="546100" y="908720"/>
            <a:ext cx="8346380" cy="5544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ts val="385"/>
              </a:spcBef>
              <a:buFont typeface="Wingdings" pitchFamily="2" charset="2"/>
              <a:buChar char="Ø"/>
              <a:defRPr/>
            </a:pPr>
            <a:r>
              <a:rPr lang="en-US" altLang="zh-CN" dirty="0" smtClean="0"/>
              <a:t>Cluster</a:t>
            </a:r>
            <a:r>
              <a:rPr lang="zh-CN" altLang="en-US" dirty="0" smtClean="0"/>
              <a:t> </a:t>
            </a:r>
            <a:r>
              <a:rPr lang="en-US" altLang="zh-CN" dirty="0" smtClean="0"/>
              <a:t>Manager</a:t>
            </a:r>
            <a:r>
              <a:rPr lang="zh-CN" altLang="en-US" dirty="0" smtClean="0"/>
              <a:t>是一个</a:t>
            </a:r>
            <a:r>
              <a:rPr lang="en-US" altLang="zh-CN" dirty="0" smtClean="0"/>
              <a:t>service</a:t>
            </a:r>
            <a:endParaRPr lang="en-US" altLang="zh-CN" b="1" kern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ts val="385"/>
              </a:spcBef>
              <a:defRPr/>
            </a:pPr>
            <a:r>
              <a:rPr lang="zh-CN" altLang="en-US" dirty="0" smtClean="0"/>
              <a:t> </a:t>
            </a:r>
            <a:r>
              <a:rPr lang="zh-CN" altLang="en-US" sz="1400" kern="0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1400" kern="0" dirty="0">
                <a:latin typeface="宋体" panose="02010600030101010101" pitchFamily="2" charset="-122"/>
                <a:ea typeface="宋体" panose="02010600030101010101" pitchFamily="2" charset="-122"/>
              </a:rPr>
              <a:t>cluster</a:t>
            </a:r>
            <a:r>
              <a:rPr lang="zh-CN" altLang="en-US" sz="1400" kern="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400" kern="0" dirty="0">
                <a:latin typeface="宋体" panose="02010600030101010101" pitchFamily="2" charset="-122"/>
                <a:ea typeface="宋体" panose="02010600030101010101" pitchFamily="2" charset="-122"/>
              </a:rPr>
              <a:t>manager</a:t>
            </a:r>
            <a:r>
              <a:rPr lang="zh-CN" altLang="en-US" sz="1400" kern="0" dirty="0">
                <a:latin typeface="宋体" panose="02010600030101010101" pitchFamily="2" charset="-122"/>
                <a:ea typeface="宋体" panose="02010600030101010101" pitchFamily="2" charset="-122"/>
              </a:rPr>
              <a:t>主要由如下几种功</a:t>
            </a:r>
            <a:r>
              <a:rPr lang="zh-CN" altLang="en-US" sz="1400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能</a:t>
            </a:r>
            <a:endParaRPr lang="en-US" altLang="zh-CN" sz="1400" kern="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ts val="385"/>
              </a:spcBef>
              <a:defRPr/>
            </a:pPr>
            <a:r>
              <a:rPr lang="en-US" altLang="zh-CN" sz="1400" kern="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400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1</a:t>
            </a:r>
            <a:r>
              <a:rPr lang="zh-CN" altLang="en-US" sz="1400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）定时对</a:t>
            </a:r>
            <a:r>
              <a:rPr lang="en-US" altLang="zh-CN" sz="1400" kern="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redis</a:t>
            </a:r>
            <a:r>
              <a:rPr lang="zh-CN" altLang="en-US" sz="1400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探活</a:t>
            </a:r>
            <a:endParaRPr lang="en-US" altLang="zh-CN" sz="1400" kern="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ts val="385"/>
              </a:spcBef>
              <a:defRPr/>
            </a:pPr>
            <a:r>
              <a:rPr lang="zh-CN" altLang="zh-CN" sz="1400" kern="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1400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   比如连续</a:t>
            </a:r>
            <a:r>
              <a:rPr lang="en-US" altLang="zh-CN" sz="1400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1400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次，每次间隔</a:t>
            </a:r>
            <a:r>
              <a:rPr lang="en-US" altLang="zh-CN" sz="1400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5s</a:t>
            </a:r>
            <a:r>
              <a:rPr lang="zh-CN" altLang="en-US" sz="1400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400" kern="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redis</a:t>
            </a:r>
            <a:r>
              <a:rPr lang="zh-CN" altLang="en-US" sz="1400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400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ping</a:t>
            </a:r>
            <a:r>
              <a:rPr lang="zh-CN" altLang="en-US" sz="1400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失败，认为实例挂掉，发出报警或者自动切换</a:t>
            </a:r>
            <a:endParaRPr lang="en-US" altLang="zh-CN" sz="1400" kern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ts val="385"/>
              </a:spcBef>
              <a:defRPr/>
            </a:pPr>
            <a:r>
              <a:rPr lang="zh-CN" altLang="zh-CN" sz="1400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1400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1400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1400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）负责与接入层、</a:t>
            </a:r>
            <a:r>
              <a:rPr lang="en-US" altLang="zh-CN" sz="1400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meta</a:t>
            </a:r>
            <a:r>
              <a:rPr lang="zh-CN" altLang="en-US" sz="1400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400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server</a:t>
            </a:r>
            <a:r>
              <a:rPr lang="zh-CN" altLang="en-US" sz="1400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1400" kern="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redis</a:t>
            </a:r>
            <a:r>
              <a:rPr lang="zh-CN" altLang="en-US" sz="1400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数据迁移工具等的交互</a:t>
            </a:r>
            <a:endParaRPr lang="en-US" altLang="zh-CN" sz="1400" kern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ts val="385"/>
              </a:spcBef>
              <a:defRPr/>
            </a:pPr>
            <a:r>
              <a:rPr lang="zh-CN" altLang="en-US" sz="1400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lang="zh-CN" altLang="en-US" sz="1400" kern="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400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1400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、与所有接入层进行交互，通知接入层获取最新</a:t>
            </a:r>
            <a:r>
              <a:rPr lang="en-US" altLang="zh-CN" sz="1400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meta</a:t>
            </a:r>
            <a:r>
              <a:rPr lang="zh-CN" altLang="en-US" sz="1400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数据</a:t>
            </a:r>
            <a:endParaRPr lang="en-US" altLang="zh-CN" sz="1400" kern="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ts val="385"/>
              </a:spcBef>
              <a:defRPr/>
            </a:pPr>
            <a:r>
              <a:rPr lang="zh-CN" altLang="zh-CN" sz="1400" kern="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1400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   </a:t>
            </a:r>
            <a:r>
              <a:rPr lang="en-US" altLang="zh-CN" sz="1400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1400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、发起</a:t>
            </a:r>
            <a:r>
              <a:rPr lang="en-US" altLang="zh-CN" sz="1400" kern="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redis</a:t>
            </a:r>
            <a:r>
              <a:rPr lang="zh-CN" altLang="en-US" sz="1400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数据迁移程序，并监控运行</a:t>
            </a:r>
            <a:endParaRPr lang="en-US" altLang="zh-CN" sz="1400" kern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" name="直线连接符 5"/>
          <p:cNvCxnSpPr/>
          <p:nvPr/>
        </p:nvCxnSpPr>
        <p:spPr>
          <a:xfrm>
            <a:off x="467544" y="908720"/>
            <a:ext cx="7992888" cy="0"/>
          </a:xfrm>
          <a:prstGeom prst="line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588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ChangeArrowheads="1"/>
          </p:cNvSpPr>
          <p:nvPr/>
        </p:nvSpPr>
        <p:spPr bwMode="auto">
          <a:xfrm>
            <a:off x="322263" y="260350"/>
            <a:ext cx="3744912" cy="49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/>
            <a:endParaRPr lang="zh-CN" altLang="en-US">
              <a:latin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01728" y="260648"/>
            <a:ext cx="4978384" cy="543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altLang="zh-CN" sz="3200" b="1" dirty="0" smtClean="0">
                <a:solidFill>
                  <a:srgbClr val="0C0C0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Meta</a:t>
            </a:r>
            <a:r>
              <a:rPr lang="zh-CN" altLang="en-US" sz="3200" b="1" dirty="0" smtClean="0">
                <a:solidFill>
                  <a:srgbClr val="0C0C0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zh-CN" sz="3200" b="1" dirty="0" smtClean="0">
                <a:solidFill>
                  <a:srgbClr val="0C0C0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3200" b="1" dirty="0" err="1" smtClean="0">
                <a:solidFill>
                  <a:srgbClr val="0C0C0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nfo</a:t>
            </a:r>
            <a:r>
              <a:rPr lang="zh-CN" altLang="en-US" sz="3200" b="1" dirty="0" smtClean="0">
                <a:solidFill>
                  <a:srgbClr val="0C0C0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格式</a:t>
            </a:r>
            <a:endParaRPr lang="zh-CN" altLang="en-US" sz="3200" b="1" dirty="0">
              <a:solidFill>
                <a:srgbClr val="0C0C0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4" name="内容占位符 4"/>
          <p:cNvSpPr txBox="1">
            <a:spLocks/>
          </p:cNvSpPr>
          <p:nvPr/>
        </p:nvSpPr>
        <p:spPr bwMode="auto">
          <a:xfrm>
            <a:off x="546100" y="908720"/>
            <a:ext cx="8346380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ts val="385"/>
              </a:spcBef>
              <a:buFont typeface="Wingdings" pitchFamily="2" charset="2"/>
              <a:buChar char="Ø"/>
              <a:defRPr/>
            </a:pPr>
            <a:r>
              <a:rPr lang="en-US" altLang="zh-CN" b="1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Meta</a:t>
            </a:r>
            <a:r>
              <a:rPr lang="zh-CN" altLang="en-US" b="1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b="1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server</a:t>
            </a:r>
            <a:r>
              <a:rPr lang="zh-CN" altLang="en-US" b="1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中的一条记录</a:t>
            </a:r>
            <a:endParaRPr lang="en-US" altLang="zh-CN" b="1" kern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ts val="385"/>
              </a:spcBef>
              <a:defRPr/>
            </a:pPr>
            <a:r>
              <a:rPr lang="zh-CN" altLang="en-US" sz="1400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1400" kern="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appid</a:t>
            </a:r>
            <a:r>
              <a:rPr lang="zh-CN" altLang="en-US" sz="1400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为</a:t>
            </a:r>
            <a:r>
              <a:rPr lang="en-US" altLang="zh-CN" sz="1400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5000</a:t>
            </a:r>
            <a:r>
              <a:rPr lang="zh-CN" altLang="en-US" sz="1400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1400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shard</a:t>
            </a:r>
            <a:r>
              <a:rPr lang="zh-CN" altLang="en-US" sz="1400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序列号</a:t>
            </a:r>
            <a:r>
              <a:rPr lang="en-US" altLang="zh-CN" sz="1400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[0,2]</a:t>
            </a:r>
            <a:r>
              <a:rPr lang="zh-CN" altLang="en-US" sz="1400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 所记录的信息如下所示</a:t>
            </a:r>
            <a:endParaRPr lang="en-US" altLang="zh-CN" sz="1400" kern="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ts val="385"/>
              </a:spcBef>
              <a:defRPr/>
            </a:pPr>
            <a:r>
              <a:rPr lang="zh-CN" altLang="zh-CN" sz="1400" kern="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en-US" altLang="zh-CN" sz="1400" kern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6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3538978"/>
              </p:ext>
            </p:extLst>
          </p:nvPr>
        </p:nvGraphicFramePr>
        <p:xfrm>
          <a:off x="1043609" y="1988840"/>
          <a:ext cx="7272806" cy="741800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508095"/>
                <a:gridCol w="534230"/>
                <a:gridCol w="729629"/>
                <a:gridCol w="604309"/>
                <a:gridCol w="1063413"/>
                <a:gridCol w="990210"/>
                <a:gridCol w="1042721"/>
                <a:gridCol w="1008112"/>
                <a:gridCol w="792087"/>
              </a:tblGrid>
              <a:tr h="284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ID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/>
                        <a:cs typeface="微软雅黑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appid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/>
                        <a:cs typeface="微软雅黑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begin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/>
                        <a:cs typeface="微软雅黑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end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/>
                        <a:cs typeface="微软雅黑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master</a:t>
                      </a:r>
                      <a:r>
                        <a:rPr kumimoji="0" lang="zh-CN" altLang="en-US" sz="12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kumimoji="0" lang="zh-CN" altLang="zh-CN" sz="12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r>
                        <a:rPr kumimoji="0" lang="en-US" altLang="zh-CN" sz="120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erver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/>
                        <a:cs typeface="微软雅黑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/>
                          <a:cs typeface="微软雅黑"/>
                        </a:rPr>
                        <a:t>m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/>
                          <a:cs typeface="微软雅黑"/>
                        </a:rPr>
                        <a:t>aster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/>
                          <a:cs typeface="微软雅黑"/>
                        </a:rPr>
                        <a:t> 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/>
                          <a:cs typeface="微软雅黑"/>
                        </a:rPr>
                        <a:t>pwd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/>
                        <a:cs typeface="微软雅黑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2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r>
                        <a:rPr kumimoji="0" lang="en-US" altLang="zh-CN" sz="12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lave</a:t>
                      </a:r>
                      <a:r>
                        <a:rPr kumimoji="0" lang="zh-CN" altLang="en-US" sz="12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kumimoji="0" lang="en-US" altLang="zh-CN" sz="12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server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/>
                        <a:cs typeface="微软雅黑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/>
                          <a:cs typeface="微软雅黑"/>
                        </a:rPr>
                        <a:t>Slave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/>
                          <a:cs typeface="微软雅黑"/>
                        </a:rPr>
                        <a:t> 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/>
                          <a:cs typeface="微软雅黑"/>
                        </a:rPr>
                        <a:t>pwd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/>
                        <a:cs typeface="微软雅黑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state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/>
                        <a:cs typeface="微软雅黑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70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微软雅黑"/>
                        <a:cs typeface="微软雅黑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5000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微软雅黑"/>
                        <a:cs typeface="微软雅黑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微软雅黑"/>
                        <a:cs typeface="微软雅黑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微软雅黑"/>
                        <a:cs typeface="微软雅黑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1.1.1.1:6379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微软雅黑"/>
                        <a:cs typeface="微软雅黑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ahlkglahglad</a:t>
                      </a:r>
                      <a:endParaRPr kumimoji="0" lang="en-US" altLang="zh-CN" sz="12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.1.1.2:6379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微软雅黑"/>
                        <a:cs typeface="微软雅黑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dahlgdhlahgd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微软雅黑"/>
                        <a:cs typeface="微软雅黑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RW</a:t>
                      </a: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8" name="直线连接符 7"/>
          <p:cNvCxnSpPr/>
          <p:nvPr/>
        </p:nvCxnSpPr>
        <p:spPr>
          <a:xfrm>
            <a:off x="467544" y="908720"/>
            <a:ext cx="7992888" cy="0"/>
          </a:xfrm>
          <a:prstGeom prst="line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749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ChangeArrowheads="1"/>
          </p:cNvSpPr>
          <p:nvPr/>
        </p:nvSpPr>
        <p:spPr bwMode="auto">
          <a:xfrm>
            <a:off x="322263" y="260350"/>
            <a:ext cx="3744912" cy="49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/>
            <a:endParaRPr lang="zh-CN" altLang="en-US">
              <a:latin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01728" y="260648"/>
            <a:ext cx="5698464" cy="543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zh-CN" altLang="en-US" sz="3200" b="1" dirty="0" smtClean="0">
                <a:solidFill>
                  <a:srgbClr val="0C0C0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平滑扩容</a:t>
            </a:r>
            <a:r>
              <a:rPr lang="en-US" altLang="zh-CN" sz="3200" b="1" dirty="0" smtClean="0">
                <a:solidFill>
                  <a:srgbClr val="0C0C0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3200" b="1" dirty="0" smtClean="0">
                <a:solidFill>
                  <a:srgbClr val="0C0C0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缩容</a:t>
            </a:r>
            <a:endParaRPr lang="zh-CN" altLang="en-US" sz="3200" b="1" dirty="0">
              <a:solidFill>
                <a:srgbClr val="0C0C0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55576" y="836712"/>
            <a:ext cx="7344816" cy="6957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85"/>
              </a:spcBef>
              <a:defRPr/>
            </a:pPr>
            <a:r>
              <a:rPr lang="zh-CN" altLang="en-US" dirty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扩容</a:t>
            </a:r>
            <a:r>
              <a:rPr lang="en-US" altLang="zh-CN" dirty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/</a:t>
            </a:r>
            <a:r>
              <a:rPr lang="zh-CN" altLang="en-US" dirty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缩容均是以</a:t>
            </a:r>
            <a:r>
              <a:rPr lang="en-US" altLang="zh-CN" dirty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shard</a:t>
            </a:r>
            <a:r>
              <a:rPr lang="zh-CN" altLang="en-US" dirty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为单位进行数据迁移</a:t>
            </a:r>
            <a:endParaRPr lang="en-US" altLang="zh-CN" dirty="0">
              <a:solidFill>
                <a:srgbClr val="0C0C0C"/>
              </a:solidFill>
              <a:latin typeface="宋体" pitchFamily="2" charset="-122"/>
              <a:ea typeface="宋体" panose="02010600030101010101" pitchFamily="2" charset="-122"/>
            </a:endParaRPr>
          </a:p>
          <a:p>
            <a:pPr>
              <a:spcBef>
                <a:spcPts val="385"/>
              </a:spcBef>
              <a:defRPr/>
            </a:pPr>
            <a:r>
              <a:rPr lang="zh-CN" altLang="en-US" dirty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扩容指的是将部分</a:t>
            </a:r>
            <a:r>
              <a:rPr lang="en-US" altLang="zh-CN" dirty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shards</a:t>
            </a:r>
            <a:r>
              <a:rPr lang="zh-CN" altLang="en-US" dirty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迁移到有更大内存的</a:t>
            </a:r>
            <a:r>
              <a:rPr lang="en-US" altLang="zh-CN" dirty="0" err="1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redis</a:t>
            </a:r>
            <a:r>
              <a:rPr lang="zh-CN" altLang="en-US" dirty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实例中</a:t>
            </a:r>
            <a:r>
              <a:rPr lang="zh-CN" altLang="zh-CN" dirty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，</a:t>
            </a:r>
            <a:r>
              <a:rPr lang="zh-CN" altLang="en-US" dirty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缩容类似</a:t>
            </a:r>
            <a:endParaRPr lang="en-US" altLang="zh-CN" dirty="0">
              <a:solidFill>
                <a:srgbClr val="0C0C0C"/>
              </a:solidFill>
              <a:latin typeface="宋体" pitchFamily="2" charset="-122"/>
              <a:ea typeface="宋体" panose="02010600030101010101" pitchFamily="2" charset="-122"/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3563889" y="2239524"/>
            <a:ext cx="1584175" cy="829436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  <a:prstDash val="sysDot"/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>
              <a:ln w="38100">
                <a:solidFill>
                  <a:schemeClr val="tx1"/>
                </a:solidFill>
              </a:ln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矩形 168"/>
          <p:cNvSpPr>
            <a:spLocks noChangeArrowheads="1"/>
          </p:cNvSpPr>
          <p:nvPr/>
        </p:nvSpPr>
        <p:spPr bwMode="auto">
          <a:xfrm>
            <a:off x="3563888" y="2208161"/>
            <a:ext cx="141639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000" dirty="0" err="1" smtClean="0">
                <a:latin typeface="宋体" panose="02010600030101010101" pitchFamily="2" charset="-122"/>
              </a:rPr>
              <a:t>Redis</a:t>
            </a:r>
            <a:r>
              <a:rPr lang="zh-CN" altLang="en-US" sz="1000" dirty="0" smtClean="0">
                <a:latin typeface="宋体" panose="02010600030101010101" pitchFamily="2" charset="-122"/>
              </a:rPr>
              <a:t>实例</a:t>
            </a:r>
            <a:r>
              <a:rPr lang="en-US" altLang="zh-CN" sz="1000" dirty="0" smtClean="0">
                <a:latin typeface="宋体" panose="02010600030101010101" pitchFamily="2" charset="-122"/>
              </a:rPr>
              <a:t>2</a:t>
            </a:r>
            <a:endParaRPr lang="zh-CN" altLang="en-US" sz="1000" dirty="0">
              <a:latin typeface="宋体" panose="02010600030101010101" pitchFamily="2" charset="-122"/>
            </a:endParaRPr>
          </a:p>
        </p:txBody>
      </p:sp>
      <p:sp>
        <p:nvSpPr>
          <p:cNvPr id="11" name="圆角矩形 10"/>
          <p:cNvSpPr/>
          <p:nvPr/>
        </p:nvSpPr>
        <p:spPr bwMode="auto">
          <a:xfrm>
            <a:off x="1331641" y="2204864"/>
            <a:ext cx="1656183" cy="864096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  <a:prstDash val="sysDot"/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>
              <a:ln w="38100">
                <a:solidFill>
                  <a:schemeClr val="tx1"/>
                </a:solidFill>
              </a:ln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矩形 168"/>
          <p:cNvSpPr>
            <a:spLocks noChangeArrowheads="1"/>
          </p:cNvSpPr>
          <p:nvPr/>
        </p:nvSpPr>
        <p:spPr bwMode="auto">
          <a:xfrm>
            <a:off x="1331640" y="2204865"/>
            <a:ext cx="86409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1000" dirty="0" err="1">
                <a:latin typeface="宋体" panose="02010600030101010101" pitchFamily="2" charset="-122"/>
                <a:ea typeface="宋体" pitchFamily="2" charset="-122"/>
              </a:rPr>
              <a:t>Redis</a:t>
            </a:r>
            <a:r>
              <a:rPr lang="zh-CN" altLang="en-US" sz="1000" dirty="0">
                <a:latin typeface="宋体" panose="02010600030101010101" pitchFamily="2" charset="-122"/>
                <a:ea typeface="宋体" pitchFamily="2" charset="-122"/>
              </a:rPr>
              <a:t>实例</a:t>
            </a:r>
            <a:r>
              <a:rPr lang="en-US" altLang="zh-CN" sz="1000" dirty="0">
                <a:latin typeface="宋体" panose="02010600030101010101" pitchFamily="2" charset="-122"/>
                <a:ea typeface="宋体" pitchFamily="2" charset="-122"/>
              </a:rPr>
              <a:t>1</a:t>
            </a:r>
            <a:endParaRPr lang="zh-CN" altLang="en-US" sz="1000" dirty="0">
              <a:latin typeface="宋体" panose="02010600030101010101" pitchFamily="2" charset="-122"/>
              <a:ea typeface="宋体" pitchFamily="2" charset="-122"/>
            </a:endParaRPr>
          </a:p>
        </p:txBody>
      </p:sp>
      <p:sp>
        <p:nvSpPr>
          <p:cNvPr id="13" name="Rectangle 8" descr="colored_paper1"/>
          <p:cNvSpPr>
            <a:spLocks noChangeArrowheads="1"/>
          </p:cNvSpPr>
          <p:nvPr/>
        </p:nvSpPr>
        <p:spPr bwMode="auto">
          <a:xfrm>
            <a:off x="1475656" y="2446540"/>
            <a:ext cx="1368152" cy="277895"/>
          </a:xfrm>
          <a:prstGeom prst="rect">
            <a:avLst/>
          </a:prstGeom>
          <a:solidFill>
            <a:schemeClr val="accent6"/>
          </a:solidFill>
          <a:ln w="635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Shard 1</a:t>
            </a:r>
            <a:endParaRPr lang="zh-CN" altLang="en-US" sz="1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" name="Rectangle 8" descr="colored_paper1"/>
          <p:cNvSpPr>
            <a:spLocks noChangeArrowheads="1"/>
          </p:cNvSpPr>
          <p:nvPr/>
        </p:nvSpPr>
        <p:spPr bwMode="auto">
          <a:xfrm>
            <a:off x="1475656" y="2757448"/>
            <a:ext cx="1368152" cy="255019"/>
          </a:xfrm>
          <a:prstGeom prst="rect">
            <a:avLst/>
          </a:prstGeom>
          <a:solidFill>
            <a:schemeClr val="accent6"/>
          </a:solidFill>
          <a:ln w="635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Shard 2</a:t>
            </a:r>
            <a:endParaRPr lang="zh-CN" altLang="en-US" sz="1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0" y="1340768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迁移前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30" name="直接连接符 136"/>
          <p:cNvCxnSpPr/>
          <p:nvPr/>
        </p:nvCxnSpPr>
        <p:spPr>
          <a:xfrm>
            <a:off x="611560" y="3115567"/>
            <a:ext cx="8136904" cy="1"/>
          </a:xfrm>
          <a:prstGeom prst="line">
            <a:avLst/>
          </a:prstGeom>
          <a:ln w="12700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2808225"/>
              </p:ext>
            </p:extLst>
          </p:nvPr>
        </p:nvGraphicFramePr>
        <p:xfrm>
          <a:off x="1043609" y="1556792"/>
          <a:ext cx="7272806" cy="741800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508095"/>
                <a:gridCol w="534230"/>
                <a:gridCol w="729629"/>
                <a:gridCol w="604309"/>
                <a:gridCol w="1063413"/>
                <a:gridCol w="990210"/>
                <a:gridCol w="1042721"/>
                <a:gridCol w="1008112"/>
                <a:gridCol w="792087"/>
              </a:tblGrid>
              <a:tr h="284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ID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/>
                        <a:cs typeface="微软雅黑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appid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/>
                        <a:cs typeface="微软雅黑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begin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/>
                        <a:cs typeface="微软雅黑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end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/>
                        <a:cs typeface="微软雅黑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master</a:t>
                      </a:r>
                      <a:r>
                        <a:rPr kumimoji="0" lang="zh-CN" altLang="en-US" sz="12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kumimoji="0" lang="zh-CN" altLang="zh-CN" sz="12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r>
                        <a:rPr kumimoji="0" lang="en-US" altLang="zh-CN" sz="120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erver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/>
                        <a:cs typeface="微软雅黑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/>
                          <a:cs typeface="微软雅黑"/>
                        </a:rPr>
                        <a:t>m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/>
                          <a:cs typeface="微软雅黑"/>
                        </a:rPr>
                        <a:t>aster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/>
                          <a:cs typeface="微软雅黑"/>
                        </a:rPr>
                        <a:t> 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/>
                          <a:cs typeface="微软雅黑"/>
                        </a:rPr>
                        <a:t>pwd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/>
                        <a:cs typeface="微软雅黑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2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r>
                        <a:rPr kumimoji="0" lang="en-US" altLang="zh-CN" sz="12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lave</a:t>
                      </a:r>
                      <a:r>
                        <a:rPr kumimoji="0" lang="zh-CN" altLang="en-US" sz="12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kumimoji="0" lang="en-US" altLang="zh-CN" sz="12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server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/>
                        <a:cs typeface="微软雅黑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/>
                          <a:cs typeface="微软雅黑"/>
                        </a:rPr>
                        <a:t>Slave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/>
                          <a:cs typeface="微软雅黑"/>
                        </a:rPr>
                        <a:t> 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/>
                          <a:cs typeface="微软雅黑"/>
                        </a:rPr>
                        <a:t>pwd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/>
                        <a:cs typeface="微软雅黑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state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/>
                        <a:cs typeface="微软雅黑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70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微软雅黑"/>
                        <a:cs typeface="微软雅黑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5000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微软雅黑"/>
                        <a:cs typeface="微软雅黑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微软雅黑"/>
                        <a:cs typeface="微软雅黑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微软雅黑"/>
                        <a:cs typeface="微软雅黑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1.1.1.1:6379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微软雅黑"/>
                        <a:cs typeface="微软雅黑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ahlkglahglad</a:t>
                      </a:r>
                      <a:endParaRPr kumimoji="0" lang="en-US" altLang="zh-CN" sz="12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.1.1.2:6379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微软雅黑"/>
                        <a:cs typeface="微软雅黑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dahlgdhlahgd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微软雅黑"/>
                        <a:cs typeface="微软雅黑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RW</a:t>
                      </a: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3" name="圆角矩形 32"/>
          <p:cNvSpPr/>
          <p:nvPr/>
        </p:nvSpPr>
        <p:spPr bwMode="auto">
          <a:xfrm>
            <a:off x="3599385" y="4227051"/>
            <a:ext cx="1476671" cy="714117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  <a:prstDash val="sysDot"/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>
              <a:ln w="38100">
                <a:solidFill>
                  <a:schemeClr val="tx1"/>
                </a:solidFill>
              </a:ln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4" name="矩形 168"/>
          <p:cNvSpPr>
            <a:spLocks noChangeArrowheads="1"/>
          </p:cNvSpPr>
          <p:nvPr/>
        </p:nvSpPr>
        <p:spPr bwMode="auto">
          <a:xfrm>
            <a:off x="3599385" y="4237499"/>
            <a:ext cx="97261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000" dirty="0" err="1" smtClean="0">
                <a:latin typeface="宋体" panose="02010600030101010101" pitchFamily="2" charset="-122"/>
              </a:rPr>
              <a:t>Redis</a:t>
            </a:r>
            <a:r>
              <a:rPr lang="zh-CN" altLang="en-US" sz="1000" dirty="0" smtClean="0">
                <a:latin typeface="宋体" panose="02010600030101010101" pitchFamily="2" charset="-122"/>
              </a:rPr>
              <a:t>实例</a:t>
            </a:r>
            <a:r>
              <a:rPr lang="en-US" altLang="zh-CN" sz="1000" dirty="0" smtClean="0">
                <a:latin typeface="宋体" panose="02010600030101010101" pitchFamily="2" charset="-122"/>
              </a:rPr>
              <a:t>2</a:t>
            </a:r>
            <a:endParaRPr lang="zh-CN" altLang="en-US" sz="1000" dirty="0">
              <a:latin typeface="宋体" panose="02010600030101010101" pitchFamily="2" charset="-122"/>
            </a:endParaRPr>
          </a:p>
        </p:txBody>
      </p:sp>
      <p:sp>
        <p:nvSpPr>
          <p:cNvPr id="35" name="圆角矩形 34"/>
          <p:cNvSpPr/>
          <p:nvPr/>
        </p:nvSpPr>
        <p:spPr bwMode="auto">
          <a:xfrm>
            <a:off x="1367137" y="4192391"/>
            <a:ext cx="1548679" cy="795385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  <a:prstDash val="sysDot"/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>
              <a:ln w="38100">
                <a:solidFill>
                  <a:schemeClr val="tx1"/>
                </a:solidFill>
              </a:ln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6" name="矩形 168"/>
          <p:cNvSpPr>
            <a:spLocks noChangeArrowheads="1"/>
          </p:cNvSpPr>
          <p:nvPr/>
        </p:nvSpPr>
        <p:spPr bwMode="auto">
          <a:xfrm>
            <a:off x="1367136" y="4165491"/>
            <a:ext cx="104462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1000" dirty="0" err="1">
                <a:latin typeface="宋体" panose="02010600030101010101" pitchFamily="2" charset="-122"/>
                <a:ea typeface="宋体" pitchFamily="2" charset="-122"/>
              </a:rPr>
              <a:t>Redis</a:t>
            </a:r>
            <a:r>
              <a:rPr lang="zh-CN" altLang="en-US" sz="1000" dirty="0">
                <a:latin typeface="宋体" panose="02010600030101010101" pitchFamily="2" charset="-122"/>
                <a:ea typeface="宋体" pitchFamily="2" charset="-122"/>
              </a:rPr>
              <a:t>实例</a:t>
            </a:r>
            <a:r>
              <a:rPr lang="en-US" altLang="zh-CN" sz="1000" dirty="0">
                <a:latin typeface="宋体" panose="02010600030101010101" pitchFamily="2" charset="-122"/>
                <a:ea typeface="宋体" pitchFamily="2" charset="-122"/>
              </a:rPr>
              <a:t>1</a:t>
            </a:r>
            <a:endParaRPr lang="zh-CN" altLang="en-US" sz="1000" dirty="0">
              <a:latin typeface="宋体" panose="02010600030101010101" pitchFamily="2" charset="-122"/>
              <a:ea typeface="宋体" pitchFamily="2" charset="-122"/>
            </a:endParaRPr>
          </a:p>
        </p:txBody>
      </p:sp>
      <p:sp>
        <p:nvSpPr>
          <p:cNvPr id="37" name="Rectangle 8" descr="colored_paper1"/>
          <p:cNvSpPr>
            <a:spLocks noChangeArrowheads="1"/>
          </p:cNvSpPr>
          <p:nvPr/>
        </p:nvSpPr>
        <p:spPr bwMode="auto">
          <a:xfrm>
            <a:off x="1511152" y="4377804"/>
            <a:ext cx="1260648" cy="274185"/>
          </a:xfrm>
          <a:prstGeom prst="rect">
            <a:avLst/>
          </a:prstGeom>
          <a:solidFill>
            <a:schemeClr val="accent6"/>
          </a:solidFill>
          <a:ln w="635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Shard 1</a:t>
            </a:r>
            <a:endParaRPr lang="zh-CN" altLang="en-US" sz="1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8" name="Rectangle 8" descr="colored_paper1"/>
          <p:cNvSpPr>
            <a:spLocks noChangeArrowheads="1"/>
          </p:cNvSpPr>
          <p:nvPr/>
        </p:nvSpPr>
        <p:spPr bwMode="auto">
          <a:xfrm>
            <a:off x="3707904" y="4483721"/>
            <a:ext cx="1224136" cy="216024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Shard 2</a:t>
            </a:r>
            <a:endParaRPr lang="zh-CN" altLang="en-US" sz="1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35496" y="3043560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迁移中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40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7647460"/>
              </p:ext>
            </p:extLst>
          </p:nvPr>
        </p:nvGraphicFramePr>
        <p:xfrm>
          <a:off x="1079105" y="3259584"/>
          <a:ext cx="7525343" cy="833240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518008"/>
                <a:gridCol w="544653"/>
                <a:gridCol w="743865"/>
                <a:gridCol w="616100"/>
                <a:gridCol w="1084161"/>
                <a:gridCol w="1009530"/>
                <a:gridCol w="1063065"/>
                <a:gridCol w="1027781"/>
                <a:gridCol w="918180"/>
              </a:tblGrid>
              <a:tr h="284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ID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/>
                        <a:cs typeface="微软雅黑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appid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/>
                        <a:cs typeface="微软雅黑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begin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/>
                        <a:cs typeface="微软雅黑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end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/>
                        <a:cs typeface="微软雅黑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master</a:t>
                      </a:r>
                      <a:r>
                        <a:rPr kumimoji="0" lang="zh-CN" altLang="en-US" sz="12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kumimoji="0" lang="zh-CN" altLang="zh-CN" sz="12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r>
                        <a:rPr kumimoji="0" lang="en-US" altLang="zh-CN" sz="120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erver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/>
                        <a:cs typeface="微软雅黑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/>
                          <a:cs typeface="微软雅黑"/>
                        </a:rPr>
                        <a:t>m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/>
                          <a:cs typeface="微软雅黑"/>
                        </a:rPr>
                        <a:t>aster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/>
                          <a:cs typeface="微软雅黑"/>
                        </a:rPr>
                        <a:t> 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/>
                          <a:cs typeface="微软雅黑"/>
                        </a:rPr>
                        <a:t>pwd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/>
                        <a:cs typeface="微软雅黑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2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r>
                        <a:rPr kumimoji="0" lang="en-US" altLang="zh-CN" sz="12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lave</a:t>
                      </a:r>
                      <a:r>
                        <a:rPr kumimoji="0" lang="zh-CN" altLang="en-US" sz="12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kumimoji="0" lang="en-US" altLang="zh-CN" sz="12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server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/>
                        <a:cs typeface="微软雅黑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/>
                          <a:cs typeface="微软雅黑"/>
                        </a:rPr>
                        <a:t>Slave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/>
                          <a:cs typeface="微软雅黑"/>
                        </a:rPr>
                        <a:t> 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/>
                          <a:cs typeface="微软雅黑"/>
                        </a:rPr>
                        <a:t>pwd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/>
                        <a:cs typeface="微软雅黑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state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/>
                        <a:cs typeface="微软雅黑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70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微软雅黑"/>
                        <a:cs typeface="微软雅黑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5000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微软雅黑"/>
                        <a:cs typeface="微软雅黑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微软雅黑"/>
                        <a:cs typeface="微软雅黑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微软雅黑"/>
                        <a:cs typeface="微软雅黑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1.1.1.1:6379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微软雅黑"/>
                        <a:cs typeface="微软雅黑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ahlkglahglad</a:t>
                      </a:r>
                      <a:endParaRPr kumimoji="0" lang="en-US" altLang="zh-CN" sz="12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.1.1.2:6379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微软雅黑"/>
                        <a:cs typeface="微软雅黑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dahlgdhlahgd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微软雅黑"/>
                        <a:cs typeface="微软雅黑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RW</a:t>
                      </a: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70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微软雅黑"/>
                        <a:cs typeface="微软雅黑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5000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微软雅黑"/>
                        <a:cs typeface="微软雅黑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微软雅黑"/>
                        <a:cs typeface="微软雅黑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微软雅黑"/>
                        <a:cs typeface="微软雅黑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1.1.1.3:6379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微软雅黑"/>
                        <a:cs typeface="微软雅黑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ahlkglahglad</a:t>
                      </a:r>
                      <a:endParaRPr kumimoji="0" lang="en-US" altLang="zh-CN" sz="12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.1.1.4:6379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微软雅黑"/>
                        <a:cs typeface="微软雅黑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dahlgdhlahgd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微软雅黑"/>
                        <a:cs typeface="微软雅黑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MIGRATE</a:t>
                      </a: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1" name="Rectangle 8" descr="colored_paper1"/>
          <p:cNvSpPr>
            <a:spLocks noChangeArrowheads="1"/>
          </p:cNvSpPr>
          <p:nvPr/>
        </p:nvSpPr>
        <p:spPr bwMode="auto">
          <a:xfrm>
            <a:off x="1547664" y="4685002"/>
            <a:ext cx="1224136" cy="255019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Shard 2</a:t>
            </a:r>
            <a:endParaRPr lang="zh-CN" altLang="en-US" sz="1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42" name="直接连接符 136"/>
          <p:cNvCxnSpPr/>
          <p:nvPr/>
        </p:nvCxnSpPr>
        <p:spPr>
          <a:xfrm>
            <a:off x="611560" y="5085183"/>
            <a:ext cx="8136904" cy="1"/>
          </a:xfrm>
          <a:prstGeom prst="line">
            <a:avLst/>
          </a:prstGeom>
          <a:ln w="12700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圆角矩形 42"/>
          <p:cNvSpPr/>
          <p:nvPr/>
        </p:nvSpPr>
        <p:spPr bwMode="auto">
          <a:xfrm>
            <a:off x="3599385" y="6102304"/>
            <a:ext cx="1620687" cy="63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  <a:prstDash val="sysDot"/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>
              <a:ln w="38100">
                <a:solidFill>
                  <a:schemeClr val="tx1"/>
                </a:solidFill>
              </a:ln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4" name="矩形 168"/>
          <p:cNvSpPr>
            <a:spLocks noChangeArrowheads="1"/>
          </p:cNvSpPr>
          <p:nvPr/>
        </p:nvSpPr>
        <p:spPr bwMode="auto">
          <a:xfrm>
            <a:off x="3599385" y="6084788"/>
            <a:ext cx="97261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000" dirty="0" err="1" smtClean="0">
                <a:latin typeface="宋体" panose="02010600030101010101" pitchFamily="2" charset="-122"/>
              </a:rPr>
              <a:t>Redis</a:t>
            </a:r>
            <a:r>
              <a:rPr lang="zh-CN" altLang="en-US" sz="1000" dirty="0" smtClean="0">
                <a:latin typeface="宋体" panose="02010600030101010101" pitchFamily="2" charset="-122"/>
              </a:rPr>
              <a:t>实例</a:t>
            </a:r>
            <a:r>
              <a:rPr lang="en-US" altLang="zh-CN" sz="1000" dirty="0" smtClean="0">
                <a:latin typeface="宋体" panose="02010600030101010101" pitchFamily="2" charset="-122"/>
              </a:rPr>
              <a:t>2</a:t>
            </a:r>
            <a:endParaRPr lang="zh-CN" altLang="en-US" sz="1000" dirty="0">
              <a:latin typeface="宋体" panose="02010600030101010101" pitchFamily="2" charset="-122"/>
            </a:endParaRPr>
          </a:p>
        </p:txBody>
      </p:sp>
      <p:sp>
        <p:nvSpPr>
          <p:cNvPr id="45" name="圆角矩形 44"/>
          <p:cNvSpPr/>
          <p:nvPr/>
        </p:nvSpPr>
        <p:spPr bwMode="auto">
          <a:xfrm>
            <a:off x="1367137" y="6139776"/>
            <a:ext cx="1620687" cy="593084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  <a:prstDash val="sysDot"/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>
              <a:ln w="38100">
                <a:solidFill>
                  <a:schemeClr val="tx1"/>
                </a:solidFill>
              </a:ln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6" name="矩形 168"/>
          <p:cNvSpPr>
            <a:spLocks noChangeArrowheads="1"/>
          </p:cNvSpPr>
          <p:nvPr/>
        </p:nvSpPr>
        <p:spPr bwMode="auto">
          <a:xfrm>
            <a:off x="1367136" y="6112876"/>
            <a:ext cx="104462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1000" dirty="0" err="1">
                <a:latin typeface="宋体" panose="02010600030101010101" pitchFamily="2" charset="-122"/>
                <a:ea typeface="宋体" pitchFamily="2" charset="-122"/>
              </a:rPr>
              <a:t>Redis</a:t>
            </a:r>
            <a:r>
              <a:rPr lang="zh-CN" altLang="en-US" sz="1000" dirty="0">
                <a:latin typeface="宋体" panose="02010600030101010101" pitchFamily="2" charset="-122"/>
                <a:ea typeface="宋体" pitchFamily="2" charset="-122"/>
              </a:rPr>
              <a:t>实例</a:t>
            </a:r>
            <a:r>
              <a:rPr lang="en-US" altLang="zh-CN" sz="1000" dirty="0">
                <a:latin typeface="宋体" panose="02010600030101010101" pitchFamily="2" charset="-122"/>
                <a:ea typeface="宋体" pitchFamily="2" charset="-122"/>
              </a:rPr>
              <a:t>1</a:t>
            </a:r>
            <a:endParaRPr lang="zh-CN" altLang="en-US" sz="1000" dirty="0">
              <a:latin typeface="宋体" panose="02010600030101010101" pitchFamily="2" charset="-122"/>
              <a:ea typeface="宋体" pitchFamily="2" charset="-122"/>
            </a:endParaRPr>
          </a:p>
        </p:txBody>
      </p:sp>
      <p:sp>
        <p:nvSpPr>
          <p:cNvPr id="47" name="Rectangle 8" descr="colored_paper1"/>
          <p:cNvSpPr>
            <a:spLocks noChangeArrowheads="1"/>
          </p:cNvSpPr>
          <p:nvPr/>
        </p:nvSpPr>
        <p:spPr bwMode="auto">
          <a:xfrm>
            <a:off x="1485752" y="6347420"/>
            <a:ext cx="1368152" cy="277895"/>
          </a:xfrm>
          <a:prstGeom prst="rect">
            <a:avLst/>
          </a:prstGeom>
          <a:solidFill>
            <a:schemeClr val="accent6"/>
          </a:solidFill>
          <a:ln w="635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Shard 1</a:t>
            </a:r>
            <a:endParaRPr lang="zh-CN" altLang="en-US" sz="1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35496" y="5105245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迁移后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50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53786"/>
              </p:ext>
            </p:extLst>
          </p:nvPr>
        </p:nvGraphicFramePr>
        <p:xfrm>
          <a:off x="1079105" y="5143469"/>
          <a:ext cx="7272806" cy="1199000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508095"/>
                <a:gridCol w="534230"/>
                <a:gridCol w="729629"/>
                <a:gridCol w="604309"/>
                <a:gridCol w="1063413"/>
                <a:gridCol w="990210"/>
                <a:gridCol w="1042721"/>
                <a:gridCol w="1008112"/>
                <a:gridCol w="792087"/>
              </a:tblGrid>
              <a:tr h="284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ID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/>
                        <a:cs typeface="微软雅黑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appid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/>
                        <a:cs typeface="微软雅黑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begin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/>
                        <a:cs typeface="微软雅黑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end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/>
                        <a:cs typeface="微软雅黑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master</a:t>
                      </a:r>
                      <a:r>
                        <a:rPr kumimoji="0" lang="zh-CN" altLang="en-US" sz="12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kumimoji="0" lang="zh-CN" altLang="zh-CN" sz="12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r>
                        <a:rPr kumimoji="0" lang="en-US" altLang="zh-CN" sz="120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erver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/>
                        <a:cs typeface="微软雅黑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/>
                          <a:cs typeface="微软雅黑"/>
                        </a:rPr>
                        <a:t>m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/>
                          <a:cs typeface="微软雅黑"/>
                        </a:rPr>
                        <a:t>aster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/>
                          <a:cs typeface="微软雅黑"/>
                        </a:rPr>
                        <a:t> 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/>
                          <a:cs typeface="微软雅黑"/>
                        </a:rPr>
                        <a:t>pwd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/>
                        <a:cs typeface="微软雅黑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2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r>
                        <a:rPr kumimoji="0" lang="en-US" altLang="zh-CN" sz="12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lave</a:t>
                      </a:r>
                      <a:r>
                        <a:rPr kumimoji="0" lang="zh-CN" altLang="en-US" sz="12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kumimoji="0" lang="en-US" altLang="zh-CN" sz="12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server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/>
                        <a:cs typeface="微软雅黑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/>
                          <a:cs typeface="微软雅黑"/>
                        </a:rPr>
                        <a:t>Slave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/>
                          <a:cs typeface="微软雅黑"/>
                        </a:rPr>
                        <a:t> 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/>
                          <a:cs typeface="微软雅黑"/>
                        </a:rPr>
                        <a:t>pwd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/>
                        <a:cs typeface="微软雅黑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state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/>
                        <a:cs typeface="微软雅黑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70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微软雅黑"/>
                        <a:cs typeface="微软雅黑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5000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微软雅黑"/>
                        <a:cs typeface="微软雅黑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微软雅黑"/>
                        <a:cs typeface="微软雅黑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微软雅黑"/>
                        <a:cs typeface="微软雅黑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1.1.1.1:6379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微软雅黑"/>
                        <a:cs typeface="微软雅黑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ahlkglahglad</a:t>
                      </a:r>
                      <a:endParaRPr kumimoji="0" lang="en-US" altLang="zh-CN" sz="12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.1.1.2:6379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微软雅黑"/>
                        <a:cs typeface="微软雅黑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dahlgdhlahgd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微软雅黑"/>
                        <a:cs typeface="微软雅黑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RW</a:t>
                      </a: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70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微软雅黑"/>
                        <a:cs typeface="微软雅黑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5000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微软雅黑"/>
                        <a:cs typeface="微软雅黑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微软雅黑"/>
                        <a:cs typeface="微软雅黑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微软雅黑"/>
                        <a:cs typeface="微软雅黑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1.1.1.3:6379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微软雅黑"/>
                        <a:cs typeface="微软雅黑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ahlkglahglad</a:t>
                      </a:r>
                      <a:endParaRPr kumimoji="0" lang="en-US" altLang="zh-CN" sz="12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.1.1.4:6379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微软雅黑"/>
                        <a:cs typeface="微软雅黑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dahlgdhlahgd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微软雅黑"/>
                        <a:cs typeface="微软雅黑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RW</a:t>
                      </a: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2" name="Rectangle 8" descr="colored_paper1"/>
          <p:cNvSpPr>
            <a:spLocks noChangeArrowheads="1"/>
          </p:cNvSpPr>
          <p:nvPr/>
        </p:nvSpPr>
        <p:spPr bwMode="auto">
          <a:xfrm>
            <a:off x="3707904" y="6326212"/>
            <a:ext cx="1368152" cy="255019"/>
          </a:xfrm>
          <a:prstGeom prst="rect">
            <a:avLst/>
          </a:prstGeom>
          <a:solidFill>
            <a:schemeClr val="accent6"/>
          </a:solidFill>
          <a:ln w="635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Shard 2</a:t>
            </a:r>
            <a:endParaRPr lang="zh-CN" altLang="en-US" sz="1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2" name="直线连接符 31"/>
          <p:cNvCxnSpPr/>
          <p:nvPr/>
        </p:nvCxnSpPr>
        <p:spPr>
          <a:xfrm>
            <a:off x="467544" y="908720"/>
            <a:ext cx="7992888" cy="0"/>
          </a:xfrm>
          <a:prstGeom prst="line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162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ChangeArrowheads="1"/>
          </p:cNvSpPr>
          <p:nvPr/>
        </p:nvSpPr>
        <p:spPr bwMode="auto">
          <a:xfrm>
            <a:off x="322263" y="260350"/>
            <a:ext cx="3744912" cy="49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/>
            <a:endParaRPr lang="zh-CN" altLang="en-US">
              <a:latin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01728" y="260648"/>
            <a:ext cx="6994608" cy="543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zh-CN" altLang="en-US" sz="3200" b="1" dirty="0" smtClean="0">
                <a:solidFill>
                  <a:srgbClr val="0C0C0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平滑扩容</a:t>
            </a:r>
            <a:r>
              <a:rPr lang="en-US" altLang="zh-CN" sz="3200" b="1" dirty="0" smtClean="0">
                <a:solidFill>
                  <a:srgbClr val="0C0C0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3200" b="1" dirty="0" smtClean="0">
                <a:solidFill>
                  <a:srgbClr val="0C0C0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缩容</a:t>
            </a:r>
            <a:endParaRPr lang="zh-CN" altLang="en-US" sz="3200" b="1" dirty="0">
              <a:solidFill>
                <a:srgbClr val="0C0C0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内容占位符 4"/>
          <p:cNvSpPr txBox="1">
            <a:spLocks/>
          </p:cNvSpPr>
          <p:nvPr/>
        </p:nvSpPr>
        <p:spPr bwMode="auto">
          <a:xfrm>
            <a:off x="544100" y="908720"/>
            <a:ext cx="8348380" cy="5832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ts val="385"/>
              </a:spcBef>
              <a:defRPr/>
            </a:pPr>
            <a:endParaRPr lang="en-US" altLang="zh-CN" sz="1600" dirty="0">
              <a:solidFill>
                <a:srgbClr val="0C0C0C"/>
              </a:solidFill>
              <a:latin typeface="宋体" pitchFamily="2" charset="-122"/>
              <a:ea typeface="宋体" panose="02010600030101010101" pitchFamily="2" charset="-122"/>
            </a:endParaRPr>
          </a:p>
          <a:p>
            <a:pPr>
              <a:spcBef>
                <a:spcPts val="385"/>
              </a:spcBef>
              <a:defRPr/>
            </a:pPr>
            <a:r>
              <a:rPr lang="zh-CN" altLang="en-US" b="1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主要步骤如下：</a:t>
            </a:r>
            <a:endParaRPr lang="en-US" altLang="zh-CN" b="1" kern="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Bef>
                <a:spcPts val="385"/>
              </a:spcBef>
              <a:defRPr/>
            </a:pPr>
            <a:r>
              <a:rPr lang="en-US" altLang="zh-CN" b="1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STEP1:</a:t>
            </a:r>
            <a:r>
              <a:rPr lang="zh-CN" altLang="en-US" b="1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确认扩容</a:t>
            </a:r>
            <a:r>
              <a:rPr lang="en-US" altLang="zh-CN" b="1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b="1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缩容</a:t>
            </a:r>
            <a:endParaRPr lang="en-US" altLang="zh-CN" b="1" kern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Bef>
                <a:spcPts val="385"/>
              </a:spcBef>
              <a:defRPr/>
            </a:pPr>
            <a:r>
              <a:rPr lang="zh-CN" altLang="zh-CN" b="1" kern="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1600" dirty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  </a:t>
            </a:r>
            <a:r>
              <a:rPr lang="en-US" altLang="zh-CN" sz="1600" dirty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Cluster</a:t>
            </a:r>
            <a:r>
              <a:rPr lang="zh-CN" altLang="en-US" sz="1600" dirty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6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manager</a:t>
            </a:r>
            <a:r>
              <a:rPr lang="zh-CN" altLang="en-US" sz="16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通过对系统负载和数据量进行告警，进而确认进行扩容或者缩容</a:t>
            </a:r>
            <a:endParaRPr lang="en-US" altLang="zh-CN" sz="1600" dirty="0">
              <a:solidFill>
                <a:srgbClr val="0C0C0C"/>
              </a:solidFill>
              <a:latin typeface="宋体" pitchFamily="2" charset="-122"/>
              <a:ea typeface="宋体" panose="02010600030101010101" pitchFamily="2" charset="-122"/>
            </a:endParaRPr>
          </a:p>
          <a:p>
            <a:pPr>
              <a:spcBef>
                <a:spcPts val="385"/>
              </a:spcBef>
              <a:defRPr/>
            </a:pPr>
            <a:endParaRPr lang="en-US" altLang="zh-CN" sz="1600" dirty="0" smtClean="0">
              <a:solidFill>
                <a:srgbClr val="0C0C0C"/>
              </a:solidFill>
              <a:latin typeface="宋体" pitchFamily="2" charset="-122"/>
              <a:ea typeface="宋体" panose="02010600030101010101" pitchFamily="2" charset="-122"/>
            </a:endParaRPr>
          </a:p>
          <a:p>
            <a:pPr>
              <a:spcBef>
                <a:spcPts val="385"/>
              </a:spcBef>
              <a:defRPr/>
            </a:pPr>
            <a:r>
              <a:rPr lang="en-US" altLang="zh-CN" b="1" kern="0" dirty="0">
                <a:latin typeface="宋体" panose="02010600030101010101" pitchFamily="2" charset="-122"/>
                <a:ea typeface="宋体" panose="02010600030101010101" pitchFamily="2" charset="-122"/>
              </a:rPr>
              <a:t>STEP2</a:t>
            </a:r>
            <a:r>
              <a:rPr lang="en-US" altLang="zh-CN" b="1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zh-CN" altLang="en-US" b="1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修改路由表</a:t>
            </a:r>
            <a:endParaRPr lang="en-US" altLang="zh-CN" b="1" kern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Bef>
                <a:spcPts val="385"/>
              </a:spcBef>
              <a:defRPr/>
            </a:pPr>
            <a:r>
              <a:rPr lang="zh-CN" altLang="en-US" sz="1600" dirty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 </a:t>
            </a:r>
            <a:r>
              <a:rPr lang="zh-CN" altLang="en-US" sz="16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   </a:t>
            </a:r>
            <a:r>
              <a:rPr lang="en-US" altLang="zh-CN" sz="16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1)</a:t>
            </a:r>
            <a:r>
              <a:rPr lang="zh-CN" altLang="en-US" sz="16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修改</a:t>
            </a:r>
            <a:r>
              <a:rPr lang="zh-CN" altLang="en-US" sz="1600" dirty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路由表，将对应</a:t>
            </a:r>
            <a:r>
              <a:rPr lang="en-US" altLang="zh-CN" sz="1600" dirty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shard</a:t>
            </a:r>
            <a:r>
              <a:rPr lang="zh-CN" altLang="en-US" sz="1600" dirty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的状态修改为</a:t>
            </a:r>
            <a:r>
              <a:rPr lang="en-US" altLang="zh-CN" sz="1600" dirty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migrate</a:t>
            </a:r>
            <a:r>
              <a:rPr lang="zh-CN" altLang="en-US" sz="1600" dirty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状态，并将新路由推送到</a:t>
            </a:r>
            <a:r>
              <a:rPr lang="zh-CN" altLang="en-US" sz="16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所有接入层</a:t>
            </a:r>
            <a:endParaRPr lang="en-US" altLang="zh-CN" sz="1600" dirty="0" smtClean="0">
              <a:solidFill>
                <a:srgbClr val="0C0C0C"/>
              </a:solidFill>
              <a:latin typeface="宋体" pitchFamily="2" charset="-122"/>
              <a:ea typeface="宋体" panose="02010600030101010101" pitchFamily="2" charset="-122"/>
            </a:endParaRPr>
          </a:p>
          <a:p>
            <a:pPr>
              <a:spcBef>
                <a:spcPts val="385"/>
              </a:spcBef>
              <a:defRPr/>
            </a:pPr>
            <a:r>
              <a:rPr lang="zh-CN" altLang="zh-CN" sz="1600" dirty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 </a:t>
            </a:r>
            <a:r>
              <a:rPr lang="zh-CN" altLang="en-US" sz="16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   </a:t>
            </a:r>
            <a:r>
              <a:rPr lang="en-US" altLang="zh-CN" sz="16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2)</a:t>
            </a:r>
            <a:r>
              <a:rPr lang="zh-CN" altLang="en-US" sz="16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接入层会将写操作转</a:t>
            </a:r>
            <a:r>
              <a:rPr lang="zh-CN" altLang="en-US" sz="1600" dirty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到新的</a:t>
            </a:r>
            <a:r>
              <a:rPr lang="en-US" altLang="zh-CN" sz="1600" dirty="0" err="1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redis</a:t>
            </a:r>
            <a:r>
              <a:rPr lang="zh-CN" altLang="en-US" sz="1600" dirty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实例中，读操作默认先读新</a:t>
            </a:r>
            <a:r>
              <a:rPr lang="en-US" altLang="zh-CN" sz="1600" dirty="0" err="1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redis</a:t>
            </a:r>
            <a:r>
              <a:rPr lang="zh-CN" altLang="en-US" sz="1600" dirty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实例，</a:t>
            </a:r>
            <a:r>
              <a:rPr lang="en-US" altLang="zh-CN" sz="1600" dirty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key</a:t>
            </a:r>
            <a:r>
              <a:rPr lang="zh-CN" altLang="en-US" sz="1600" dirty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不存在会继续从老的</a:t>
            </a:r>
            <a:r>
              <a:rPr lang="en-US" altLang="zh-CN" sz="1600" dirty="0" err="1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redis</a:t>
            </a:r>
            <a:r>
              <a:rPr lang="zh-CN" altLang="en-US" sz="1600" dirty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实例中读</a:t>
            </a:r>
            <a:r>
              <a:rPr lang="zh-CN" altLang="en-US" sz="16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取</a:t>
            </a:r>
            <a:endParaRPr lang="en-US" altLang="zh-CN" sz="1600" dirty="0" smtClean="0">
              <a:solidFill>
                <a:srgbClr val="0C0C0C"/>
              </a:solidFill>
              <a:latin typeface="宋体" pitchFamily="2" charset="-122"/>
              <a:ea typeface="宋体" panose="02010600030101010101" pitchFamily="2" charset="-122"/>
            </a:endParaRPr>
          </a:p>
          <a:p>
            <a:pPr>
              <a:spcBef>
                <a:spcPts val="385"/>
              </a:spcBef>
              <a:defRPr/>
            </a:pPr>
            <a:endParaRPr lang="en-US" altLang="zh-CN" sz="1600" dirty="0">
              <a:solidFill>
                <a:srgbClr val="0C0C0C"/>
              </a:solidFill>
              <a:latin typeface="宋体" pitchFamily="2" charset="-122"/>
              <a:ea typeface="宋体" panose="02010600030101010101" pitchFamily="2" charset="-122"/>
            </a:endParaRPr>
          </a:p>
          <a:p>
            <a:pPr>
              <a:spcBef>
                <a:spcPts val="385"/>
              </a:spcBef>
              <a:defRPr/>
            </a:pPr>
            <a:r>
              <a:rPr lang="en-US" altLang="zh-CN" b="1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STEP</a:t>
            </a:r>
            <a:r>
              <a:rPr lang="zh-CN" altLang="zh-CN" b="1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en-US" altLang="zh-CN" b="1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zh-CN" altLang="en-US" b="1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数据迁移</a:t>
            </a:r>
            <a:endParaRPr lang="en-US" altLang="zh-CN" b="1" kern="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Bef>
                <a:spcPts val="385"/>
              </a:spcBef>
              <a:defRPr/>
            </a:pPr>
            <a:r>
              <a:rPr lang="zh-CN" altLang="en-US" sz="16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   </a:t>
            </a:r>
            <a:r>
              <a:rPr lang="zh-CN" altLang="zh-CN" sz="16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1</a:t>
            </a:r>
            <a:r>
              <a:rPr lang="zh-CN" altLang="en-US" sz="16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16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Cluster</a:t>
            </a:r>
            <a:r>
              <a:rPr lang="zh-CN" altLang="en-US" sz="16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600" dirty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manager</a:t>
            </a:r>
            <a:r>
              <a:rPr lang="zh-CN" altLang="en-US" sz="16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通过自动数据迁移工具开始数据迁移，计划依赖</a:t>
            </a:r>
            <a:r>
              <a:rPr lang="en-US" altLang="zh-CN" sz="1600" dirty="0" err="1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redis</a:t>
            </a:r>
            <a:r>
              <a:rPr lang="zh-CN" altLang="en-US" sz="16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的</a:t>
            </a:r>
            <a:r>
              <a:rPr lang="en-US" altLang="zh-CN" sz="1600" b="1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scan</a:t>
            </a:r>
            <a:r>
              <a:rPr lang="zh-CN" altLang="en-US" sz="16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命令将相关的</a:t>
            </a:r>
            <a:r>
              <a:rPr lang="en-US" altLang="zh-CN" sz="16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key</a:t>
            </a:r>
            <a:r>
              <a:rPr lang="zh-CN" altLang="en-US" sz="16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扫出来，通过</a:t>
            </a:r>
            <a:r>
              <a:rPr lang="en-US" altLang="zh-CN" sz="16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MIGRATE</a:t>
            </a:r>
            <a:r>
              <a:rPr lang="zh-CN" altLang="en-US" sz="16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进行数据迁移</a:t>
            </a:r>
            <a:endParaRPr lang="en-US" altLang="zh-CN" sz="1600" dirty="0" smtClean="0">
              <a:solidFill>
                <a:srgbClr val="0C0C0C"/>
              </a:solidFill>
              <a:latin typeface="宋体" pitchFamily="2" charset="-122"/>
              <a:ea typeface="宋体" panose="02010600030101010101" pitchFamily="2" charset="-122"/>
            </a:endParaRPr>
          </a:p>
          <a:p>
            <a:pPr>
              <a:spcBef>
                <a:spcPts val="385"/>
              </a:spcBef>
              <a:defRPr/>
            </a:pPr>
            <a:r>
              <a:rPr lang="zh-CN" altLang="zh-CN" sz="1600" dirty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 </a:t>
            </a:r>
            <a:r>
              <a:rPr lang="zh-CN" altLang="en-US" sz="16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   </a:t>
            </a:r>
            <a:r>
              <a:rPr lang="zh-CN" altLang="zh-CN" sz="1600" dirty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2</a:t>
            </a:r>
            <a:r>
              <a:rPr lang="zh-CN" altLang="en-US" sz="16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）确认</a:t>
            </a:r>
            <a:r>
              <a:rPr lang="en-US" altLang="zh-CN" sz="16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shard</a:t>
            </a:r>
            <a:r>
              <a:rPr lang="zh-CN" altLang="en-US" sz="16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中所有数据迁移完成</a:t>
            </a:r>
            <a:endParaRPr lang="en-US" altLang="zh-CN" sz="1600" dirty="0" smtClean="0">
              <a:solidFill>
                <a:srgbClr val="0C0C0C"/>
              </a:solidFill>
              <a:latin typeface="宋体" pitchFamily="2" charset="-122"/>
              <a:ea typeface="宋体" panose="02010600030101010101" pitchFamily="2" charset="-122"/>
            </a:endParaRPr>
          </a:p>
          <a:p>
            <a:pPr>
              <a:spcBef>
                <a:spcPts val="385"/>
              </a:spcBef>
              <a:defRPr/>
            </a:pPr>
            <a:endParaRPr lang="en-US" altLang="zh-CN" sz="1600" dirty="0" smtClean="0">
              <a:solidFill>
                <a:srgbClr val="0C0C0C"/>
              </a:solidFill>
              <a:latin typeface="宋体" pitchFamily="2" charset="-122"/>
              <a:ea typeface="宋体" panose="02010600030101010101" pitchFamily="2" charset="-122"/>
            </a:endParaRPr>
          </a:p>
          <a:p>
            <a:pPr>
              <a:spcBef>
                <a:spcPts val="385"/>
              </a:spcBef>
              <a:defRPr/>
            </a:pPr>
            <a:r>
              <a:rPr lang="en-US" altLang="zh-CN" b="1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STEP</a:t>
            </a:r>
            <a:r>
              <a:rPr lang="zh-CN" altLang="zh-CN" b="1" kern="0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en-US" altLang="zh-CN" b="1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zh-CN" altLang="en-US" b="1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修改</a:t>
            </a:r>
            <a:r>
              <a:rPr lang="zh-CN" altLang="en-US" b="1" kern="0" dirty="0">
                <a:latin typeface="宋体" panose="02010600030101010101" pitchFamily="2" charset="-122"/>
                <a:ea typeface="宋体" panose="02010600030101010101" pitchFamily="2" charset="-122"/>
              </a:rPr>
              <a:t>路</a:t>
            </a:r>
            <a:r>
              <a:rPr lang="zh-CN" altLang="en-US" b="1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由表，迁移完成</a:t>
            </a:r>
            <a:endParaRPr lang="en-US" altLang="zh-CN" b="1" kern="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Bef>
                <a:spcPts val="385"/>
              </a:spcBef>
              <a:defRPr/>
            </a:pPr>
            <a:r>
              <a:rPr lang="zh-CN" altLang="en-US" sz="16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   </a:t>
            </a:r>
            <a:r>
              <a:rPr lang="en-US" altLang="zh-CN" sz="1600" dirty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Cluster</a:t>
            </a:r>
            <a:r>
              <a:rPr lang="zh-CN" altLang="en-US" sz="1600" dirty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6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manager</a:t>
            </a:r>
            <a:r>
              <a:rPr lang="zh-CN" altLang="en-US" sz="16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将读全部切到新</a:t>
            </a:r>
            <a:r>
              <a:rPr lang="en-US" altLang="zh-CN" sz="1600" dirty="0" err="1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redis</a:t>
            </a:r>
            <a:r>
              <a:rPr lang="zh-CN" altLang="en-US" sz="16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实例，不再从老</a:t>
            </a:r>
            <a:r>
              <a:rPr lang="en-US" altLang="zh-CN" sz="1600" dirty="0" err="1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redis</a:t>
            </a:r>
            <a:r>
              <a:rPr lang="zh-CN" altLang="en-US" sz="16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中进行读操作</a:t>
            </a:r>
            <a:endParaRPr lang="en-US" altLang="zh-CN" sz="1600" dirty="0" smtClean="0">
              <a:solidFill>
                <a:srgbClr val="0C0C0C"/>
              </a:solidFill>
              <a:latin typeface="宋体" pitchFamily="2" charset="-122"/>
              <a:ea typeface="宋体" panose="02010600030101010101" pitchFamily="2" charset="-122"/>
            </a:endParaRPr>
          </a:p>
          <a:p>
            <a:pPr>
              <a:spcBef>
                <a:spcPts val="385"/>
              </a:spcBef>
              <a:defRPr/>
            </a:pPr>
            <a:endParaRPr lang="en-US" altLang="zh-CN" sz="1600" dirty="0">
              <a:solidFill>
                <a:srgbClr val="0C0C0C"/>
              </a:solidFill>
              <a:latin typeface="宋体" pitchFamily="2" charset="-122"/>
              <a:ea typeface="宋体" panose="02010600030101010101" pitchFamily="2" charset="-122"/>
            </a:endParaRPr>
          </a:p>
          <a:p>
            <a:pPr>
              <a:spcBef>
                <a:spcPts val="385"/>
              </a:spcBef>
              <a:defRPr/>
            </a:pPr>
            <a:r>
              <a:rPr lang="zh-CN" altLang="en-US" sz="1600" b="1" dirty="0" smtClean="0">
                <a:solidFill>
                  <a:srgbClr val="FF0000"/>
                </a:solidFill>
                <a:latin typeface="宋体" pitchFamily="2" charset="-122"/>
                <a:ea typeface="宋体" panose="02010600030101010101" pitchFamily="2" charset="-122"/>
              </a:rPr>
              <a:t>总结：不阻塞读写，无需添加第三方</a:t>
            </a:r>
            <a:r>
              <a:rPr lang="en-US" altLang="zh-CN" sz="1600" b="1" dirty="0" smtClean="0">
                <a:solidFill>
                  <a:srgbClr val="FF0000"/>
                </a:solidFill>
                <a:latin typeface="宋体" pitchFamily="2" charset="-122"/>
                <a:ea typeface="宋体" panose="02010600030101010101" pitchFamily="2" charset="-122"/>
              </a:rPr>
              <a:t>agent</a:t>
            </a:r>
            <a:r>
              <a:rPr lang="zh-CN" altLang="en-US" sz="1600" b="1" dirty="0" smtClean="0">
                <a:solidFill>
                  <a:srgbClr val="FF0000"/>
                </a:solidFill>
                <a:latin typeface="宋体" pitchFamily="2" charset="-122"/>
                <a:ea typeface="宋体" panose="02010600030101010101" pitchFamily="2" charset="-122"/>
              </a:rPr>
              <a:t>，迁移迅速可靠</a:t>
            </a:r>
            <a:endParaRPr lang="en-US" altLang="zh-CN" sz="1600" b="1" dirty="0" smtClean="0">
              <a:solidFill>
                <a:srgbClr val="FF0000"/>
              </a:solidFill>
              <a:latin typeface="宋体" pitchFamily="2" charset="-122"/>
              <a:ea typeface="宋体" panose="02010600030101010101" pitchFamily="2" charset="-122"/>
            </a:endParaRPr>
          </a:p>
        </p:txBody>
      </p:sp>
      <p:cxnSp>
        <p:nvCxnSpPr>
          <p:cNvPr id="7" name="直线连接符 6"/>
          <p:cNvCxnSpPr/>
          <p:nvPr/>
        </p:nvCxnSpPr>
        <p:spPr>
          <a:xfrm>
            <a:off x="467544" y="908720"/>
            <a:ext cx="7992888" cy="0"/>
          </a:xfrm>
          <a:prstGeom prst="line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109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ChangeArrowheads="1"/>
          </p:cNvSpPr>
          <p:nvPr/>
        </p:nvSpPr>
        <p:spPr bwMode="auto">
          <a:xfrm>
            <a:off x="322263" y="260350"/>
            <a:ext cx="3744912" cy="49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/>
            <a:endParaRPr lang="zh-CN" altLang="en-US">
              <a:latin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01728" y="260648"/>
            <a:ext cx="6994608" cy="543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altLang="zh-CN" sz="3200" b="1" dirty="0" smtClean="0">
                <a:solidFill>
                  <a:srgbClr val="0C0C0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Failover</a:t>
            </a:r>
            <a:r>
              <a:rPr lang="zh-CN" altLang="en-US" sz="3200" b="1" dirty="0" smtClean="0">
                <a:solidFill>
                  <a:srgbClr val="0C0C0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处理</a:t>
            </a:r>
            <a:endParaRPr lang="zh-CN" altLang="en-US" sz="3200" b="1" dirty="0">
              <a:solidFill>
                <a:srgbClr val="0C0C0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内容占位符 4"/>
          <p:cNvSpPr txBox="1">
            <a:spLocks/>
          </p:cNvSpPr>
          <p:nvPr/>
        </p:nvSpPr>
        <p:spPr bwMode="auto">
          <a:xfrm>
            <a:off x="544100" y="908720"/>
            <a:ext cx="8132356" cy="5949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ts val="385"/>
              </a:spcBef>
              <a:defRPr/>
            </a:pPr>
            <a:endParaRPr lang="en-US" altLang="zh-CN" sz="1600" dirty="0">
              <a:solidFill>
                <a:srgbClr val="0C0C0C"/>
              </a:solidFill>
              <a:latin typeface="宋体" pitchFamily="2" charset="-122"/>
              <a:ea typeface="宋体" panose="02010600030101010101" pitchFamily="2" charset="-122"/>
            </a:endParaRPr>
          </a:p>
          <a:p>
            <a:pPr>
              <a:spcBef>
                <a:spcPts val="385"/>
              </a:spcBef>
              <a:defRPr/>
            </a:pPr>
            <a:r>
              <a:rPr lang="zh-CN" altLang="en-US" b="1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主要步骤如下：</a:t>
            </a:r>
            <a:endParaRPr lang="en-US" altLang="zh-CN" b="1" kern="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Bef>
                <a:spcPts val="385"/>
              </a:spcBef>
              <a:defRPr/>
            </a:pPr>
            <a:r>
              <a:rPr lang="en-US" altLang="zh-CN" b="1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STEP1:</a:t>
            </a:r>
            <a:r>
              <a:rPr lang="zh-CN" altLang="en-US" b="1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确认</a:t>
            </a:r>
            <a:r>
              <a:rPr lang="en-US" altLang="zh-CN" b="1" kern="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redis</a:t>
            </a:r>
            <a:r>
              <a:rPr lang="zh-CN" altLang="en-US" b="1" kern="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b="1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master</a:t>
            </a:r>
            <a:r>
              <a:rPr lang="zh-CN" altLang="en-US" b="1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宕机</a:t>
            </a:r>
            <a:endParaRPr lang="en-US" altLang="zh-CN" b="1" kern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Bef>
                <a:spcPts val="385"/>
              </a:spcBef>
              <a:defRPr/>
            </a:pPr>
            <a:r>
              <a:rPr lang="zh-CN" altLang="zh-CN" b="1" kern="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1600" dirty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  </a:t>
            </a:r>
            <a:r>
              <a:rPr lang="en-US" altLang="zh-CN" sz="16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Cluster</a:t>
            </a:r>
            <a:r>
              <a:rPr lang="zh-CN" altLang="en-US" sz="16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6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manager</a:t>
            </a:r>
            <a:r>
              <a:rPr lang="zh-CN" altLang="en-US" sz="16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通过周期</a:t>
            </a:r>
            <a:r>
              <a:rPr lang="en-US" altLang="zh-CN" sz="16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ping,</a:t>
            </a:r>
            <a:r>
              <a:rPr lang="zh-CN" altLang="en-US" sz="16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确认</a:t>
            </a:r>
            <a:r>
              <a:rPr lang="en-US" altLang="zh-CN" sz="1600" dirty="0" err="1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redis</a:t>
            </a:r>
            <a:r>
              <a:rPr lang="zh-CN" altLang="en-US" sz="16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6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master</a:t>
            </a:r>
            <a:r>
              <a:rPr lang="zh-CN" altLang="en-US" sz="16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，若连续</a:t>
            </a:r>
            <a:r>
              <a:rPr lang="en-US" altLang="zh-CN" sz="16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PING</a:t>
            </a:r>
            <a:r>
              <a:rPr lang="zh-CN" altLang="en-US" sz="16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不通</a:t>
            </a:r>
            <a:r>
              <a:rPr lang="zh-CN" altLang="en-US" sz="16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，</a:t>
            </a:r>
            <a:endParaRPr lang="en-US" altLang="zh-CN" sz="1600" dirty="0" smtClean="0">
              <a:solidFill>
                <a:srgbClr val="0C0C0C"/>
              </a:solidFill>
              <a:latin typeface="宋体" pitchFamily="2" charset="-122"/>
              <a:ea typeface="宋体" panose="02010600030101010101" pitchFamily="2" charset="-122"/>
            </a:endParaRPr>
          </a:p>
          <a:p>
            <a:pPr>
              <a:spcBef>
                <a:spcPts val="385"/>
              </a:spcBef>
              <a:defRPr/>
            </a:pPr>
            <a:r>
              <a:rPr lang="zh-CN" altLang="en-US" sz="1600" dirty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 </a:t>
            </a:r>
            <a:r>
              <a:rPr lang="zh-CN" altLang="en-US" sz="16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  </a:t>
            </a:r>
            <a:r>
              <a:rPr lang="zh-CN" altLang="en-US" sz="16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则</a:t>
            </a:r>
            <a:r>
              <a:rPr lang="zh-CN" altLang="en-US" sz="16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发出告警人工确认或者自动准备开始</a:t>
            </a:r>
            <a:r>
              <a:rPr lang="zh-CN" altLang="en-US" sz="16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切换</a:t>
            </a:r>
            <a:endParaRPr lang="en-US" altLang="zh-CN" sz="1600" b="1" kern="0" dirty="0" smtClean="0">
              <a:solidFill>
                <a:srgbClr val="0C0C0C"/>
              </a:solidFill>
              <a:latin typeface="宋体" pitchFamily="2" charset="-122"/>
              <a:ea typeface="宋体" panose="02010600030101010101" pitchFamily="2" charset="-122"/>
            </a:endParaRPr>
          </a:p>
          <a:p>
            <a:pPr>
              <a:spcBef>
                <a:spcPts val="385"/>
              </a:spcBef>
              <a:defRPr/>
            </a:pPr>
            <a:r>
              <a:rPr lang="zh-CN" altLang="en-US" sz="1600" b="1" kern="0" dirty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 </a:t>
            </a:r>
            <a:r>
              <a:rPr lang="zh-CN" altLang="en-US" sz="1600" b="1" kern="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  设计关键点：怎么确认</a:t>
            </a:r>
            <a:r>
              <a:rPr lang="en-US" altLang="zh-CN" sz="1600" b="1" kern="0" dirty="0" err="1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redis</a:t>
            </a:r>
            <a:r>
              <a:rPr lang="zh-CN" altLang="en-US" sz="1600" b="1" kern="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600" b="1" kern="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master</a:t>
            </a:r>
            <a:r>
              <a:rPr lang="zh-CN" altLang="en-US" sz="1600" b="1" kern="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确实挂掉？网络抖动等等</a:t>
            </a:r>
            <a:endParaRPr lang="en-US" altLang="zh-CN" sz="1600" b="1" kern="0" dirty="0" smtClean="0">
              <a:solidFill>
                <a:srgbClr val="0C0C0C"/>
              </a:solidFill>
              <a:latin typeface="宋体" pitchFamily="2" charset="-122"/>
              <a:ea typeface="宋体" panose="02010600030101010101" pitchFamily="2" charset="-122"/>
            </a:endParaRPr>
          </a:p>
          <a:p>
            <a:pPr>
              <a:spcBef>
                <a:spcPts val="385"/>
              </a:spcBef>
              <a:defRPr/>
            </a:pPr>
            <a:endParaRPr lang="en-US" altLang="zh-CN" sz="1600" b="1" kern="0" dirty="0">
              <a:solidFill>
                <a:srgbClr val="0C0C0C"/>
              </a:solidFill>
              <a:latin typeface="宋体" pitchFamily="2" charset="-122"/>
              <a:ea typeface="宋体" panose="02010600030101010101" pitchFamily="2" charset="-122"/>
            </a:endParaRPr>
          </a:p>
          <a:p>
            <a:pPr>
              <a:spcBef>
                <a:spcPts val="385"/>
              </a:spcBef>
              <a:defRPr/>
            </a:pPr>
            <a:r>
              <a:rPr lang="en-US" altLang="zh-CN" b="1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STEP2:</a:t>
            </a:r>
            <a:r>
              <a:rPr lang="zh-CN" altLang="en-US" b="1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备升主，并添加新备机</a:t>
            </a:r>
            <a:endParaRPr lang="en-US" altLang="zh-CN" b="1" kern="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Bef>
                <a:spcPts val="385"/>
              </a:spcBef>
              <a:defRPr/>
            </a:pPr>
            <a:r>
              <a:rPr lang="zh-CN" altLang="en-US" sz="16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   </a:t>
            </a:r>
            <a:r>
              <a:rPr lang="en-US" altLang="zh-CN" sz="16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1</a:t>
            </a:r>
            <a:r>
              <a:rPr lang="zh-CN" altLang="en-US" sz="16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16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Cluster</a:t>
            </a:r>
            <a:r>
              <a:rPr lang="zh-CN" altLang="en-US" sz="16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6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manager</a:t>
            </a:r>
            <a:r>
              <a:rPr lang="zh-CN" altLang="en-US" sz="16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修改所有</a:t>
            </a:r>
            <a:r>
              <a:rPr lang="en-US" altLang="zh-CN" sz="16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shard</a:t>
            </a:r>
            <a:r>
              <a:rPr lang="zh-CN" altLang="en-US" sz="16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对应的</a:t>
            </a:r>
            <a:r>
              <a:rPr lang="en-US" altLang="zh-CN" sz="16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master</a:t>
            </a:r>
            <a:r>
              <a:rPr lang="zh-CN" altLang="en-US" sz="16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为新备机，并从机器池中添加新的备机，备升主之后执行</a:t>
            </a:r>
            <a:r>
              <a:rPr lang="en-US" altLang="zh-CN" sz="16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slave</a:t>
            </a:r>
            <a:r>
              <a:rPr lang="zh-CN" altLang="en-US" sz="16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6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no</a:t>
            </a:r>
            <a:r>
              <a:rPr lang="zh-CN" altLang="en-US" sz="16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6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one</a:t>
            </a:r>
            <a:r>
              <a:rPr lang="zh-CN" altLang="en-US" sz="16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命令，并通过</a:t>
            </a:r>
            <a:r>
              <a:rPr lang="en-US" altLang="zh-CN" sz="1600" dirty="0" err="1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redis</a:t>
            </a:r>
            <a:r>
              <a:rPr lang="zh-CN" altLang="en-US" sz="16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600" dirty="0" err="1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config</a:t>
            </a:r>
            <a:r>
              <a:rPr lang="zh-CN" altLang="en-US" sz="16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命令将备上得配置修改为主机配置，同时不再做持久化</a:t>
            </a:r>
            <a:endParaRPr lang="en-US" altLang="zh-CN" sz="1600" dirty="0" smtClean="0">
              <a:solidFill>
                <a:srgbClr val="0C0C0C"/>
              </a:solidFill>
              <a:latin typeface="宋体" pitchFamily="2" charset="-122"/>
              <a:ea typeface="宋体" panose="02010600030101010101" pitchFamily="2" charset="-122"/>
            </a:endParaRPr>
          </a:p>
          <a:p>
            <a:pPr>
              <a:spcBef>
                <a:spcPts val="385"/>
              </a:spcBef>
              <a:defRPr/>
            </a:pPr>
            <a:r>
              <a:rPr lang="zh-CN" altLang="en-US" sz="16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  </a:t>
            </a:r>
            <a:r>
              <a:rPr lang="en-US" altLang="zh-CN" sz="16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2</a:t>
            </a:r>
            <a:r>
              <a:rPr lang="zh-CN" altLang="en-US" sz="16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1600" dirty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Cluster</a:t>
            </a:r>
            <a:r>
              <a:rPr lang="zh-CN" altLang="en-US" sz="1600" dirty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600" dirty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manager</a:t>
            </a:r>
            <a:r>
              <a:rPr lang="zh-CN" altLang="en-US" sz="16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将</a:t>
            </a:r>
            <a:r>
              <a:rPr lang="zh-CN" altLang="en-US" sz="1600" dirty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更改后的路由表推送到所有</a:t>
            </a:r>
            <a:r>
              <a:rPr lang="en-US" altLang="zh-CN" sz="1600" dirty="0" err="1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mstore</a:t>
            </a:r>
            <a:r>
              <a:rPr lang="zh-CN" altLang="en-US" sz="1600" dirty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6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access</a:t>
            </a:r>
            <a:r>
              <a:rPr lang="zh-CN" altLang="en-US" sz="16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，读写进切换到新的主机上去</a:t>
            </a:r>
            <a:endParaRPr lang="en-US" altLang="zh-CN" sz="1600" dirty="0" smtClean="0">
              <a:solidFill>
                <a:srgbClr val="0C0C0C"/>
              </a:solidFill>
              <a:latin typeface="宋体" pitchFamily="2" charset="-122"/>
              <a:ea typeface="宋体" panose="02010600030101010101" pitchFamily="2" charset="-122"/>
            </a:endParaRPr>
          </a:p>
          <a:p>
            <a:pPr>
              <a:spcBef>
                <a:spcPts val="385"/>
              </a:spcBef>
              <a:defRPr/>
            </a:pPr>
            <a:endParaRPr lang="en-US" altLang="zh-CN" sz="1600" dirty="0">
              <a:solidFill>
                <a:srgbClr val="0C0C0C"/>
              </a:solidFill>
              <a:latin typeface="宋体" pitchFamily="2" charset="-122"/>
              <a:ea typeface="宋体" panose="02010600030101010101" pitchFamily="2" charset="-122"/>
            </a:endParaRPr>
          </a:p>
          <a:p>
            <a:pPr>
              <a:spcBef>
                <a:spcPts val="385"/>
              </a:spcBef>
              <a:defRPr/>
            </a:pPr>
            <a:r>
              <a:rPr lang="en-US" altLang="zh-CN" b="1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STEP</a:t>
            </a:r>
            <a:r>
              <a:rPr lang="zh-CN" altLang="zh-CN" b="1" kern="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en-US" altLang="zh-CN" b="1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zh-CN" altLang="en-US" b="1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数据迁移</a:t>
            </a:r>
            <a:endParaRPr lang="en-US" altLang="zh-CN" b="1" kern="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Bef>
                <a:spcPts val="385"/>
              </a:spcBef>
              <a:defRPr/>
            </a:pPr>
            <a:r>
              <a:rPr lang="zh-CN" altLang="en-US" sz="16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   </a:t>
            </a:r>
            <a:r>
              <a:rPr lang="en-US" altLang="zh-CN" sz="1600" dirty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Cluster</a:t>
            </a:r>
            <a:r>
              <a:rPr lang="zh-CN" altLang="en-US" sz="1600" dirty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6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manager</a:t>
            </a:r>
            <a:r>
              <a:rPr lang="zh-CN" altLang="en-US" sz="16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按照</a:t>
            </a:r>
            <a:r>
              <a:rPr lang="en-US" altLang="zh-CN" sz="1600" dirty="0" err="1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redis</a:t>
            </a:r>
            <a:r>
              <a:rPr lang="zh-CN" altLang="en-US" sz="16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实例为单位依次进行数据备份和恢复，通过</a:t>
            </a:r>
            <a:r>
              <a:rPr lang="en-US" altLang="zh-CN" sz="16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INFO</a:t>
            </a:r>
            <a:r>
              <a:rPr lang="zh-CN" altLang="en-US" sz="16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命令查看主备同步情况，</a:t>
            </a:r>
            <a:r>
              <a:rPr lang="en-US" altLang="zh-CN" sz="1600" dirty="0" err="1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redis</a:t>
            </a:r>
            <a:r>
              <a:rPr lang="zh-CN" altLang="en-US" sz="16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实例的同步需要控制节奏，不能同时所有</a:t>
            </a:r>
            <a:r>
              <a:rPr lang="en-US" altLang="zh-CN" sz="1600" dirty="0" err="1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redis</a:t>
            </a:r>
            <a:r>
              <a:rPr lang="zh-CN" altLang="en-US" sz="16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实例进行复制，否则会造成内存使用过</a:t>
            </a:r>
            <a:r>
              <a:rPr lang="zh-CN" altLang="en-US" sz="16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大</a:t>
            </a:r>
            <a:endParaRPr lang="en-US" altLang="zh-CN" sz="1600" dirty="0">
              <a:solidFill>
                <a:srgbClr val="0C0C0C"/>
              </a:solidFill>
              <a:latin typeface="宋体" pitchFamily="2" charset="-122"/>
              <a:ea typeface="宋体" panose="02010600030101010101" pitchFamily="2" charset="-122"/>
            </a:endParaRPr>
          </a:p>
          <a:p>
            <a:pPr>
              <a:spcBef>
                <a:spcPts val="385"/>
              </a:spcBef>
              <a:defRPr/>
            </a:pPr>
            <a:endParaRPr lang="en-US" altLang="zh-CN" sz="1600" dirty="0">
              <a:solidFill>
                <a:srgbClr val="0C0C0C"/>
              </a:solidFill>
              <a:latin typeface="宋体" pitchFamily="2" charset="-122"/>
              <a:ea typeface="宋体" panose="02010600030101010101" pitchFamily="2" charset="-122"/>
            </a:endParaRPr>
          </a:p>
          <a:p>
            <a:pPr>
              <a:spcBef>
                <a:spcPts val="385"/>
              </a:spcBef>
              <a:defRPr/>
            </a:pPr>
            <a:r>
              <a:rPr lang="zh-CN" altLang="en-US" sz="1600" b="1" dirty="0">
                <a:solidFill>
                  <a:srgbClr val="FF0000"/>
                </a:solidFill>
                <a:latin typeface="宋体" pitchFamily="2" charset="-122"/>
                <a:ea typeface="宋体" panose="02010600030101010101" pitchFamily="2" charset="-122"/>
              </a:rPr>
              <a:t>总结</a:t>
            </a:r>
            <a:r>
              <a:rPr lang="zh-CN" altLang="en-US" sz="1600" b="1" dirty="0" smtClean="0">
                <a:solidFill>
                  <a:srgbClr val="FF0000"/>
                </a:solidFill>
                <a:latin typeface="宋体" pitchFamily="2" charset="-122"/>
                <a:ea typeface="宋体" panose="02010600030101010101" pitchFamily="2" charset="-122"/>
              </a:rPr>
              <a:t>：不</a:t>
            </a:r>
            <a:r>
              <a:rPr lang="zh-CN" altLang="en-US" sz="1600" b="1" dirty="0">
                <a:solidFill>
                  <a:srgbClr val="FF0000"/>
                </a:solidFill>
                <a:latin typeface="宋体" pitchFamily="2" charset="-122"/>
                <a:ea typeface="宋体" panose="02010600030101010101" pitchFamily="2" charset="-122"/>
              </a:rPr>
              <a:t>阻塞读写，无需添加第三方</a:t>
            </a:r>
            <a:r>
              <a:rPr lang="en-US" altLang="zh-CN" sz="1600" b="1" dirty="0">
                <a:solidFill>
                  <a:srgbClr val="FF0000"/>
                </a:solidFill>
                <a:latin typeface="宋体" pitchFamily="2" charset="-122"/>
                <a:ea typeface="宋体" panose="02010600030101010101" pitchFamily="2" charset="-122"/>
              </a:rPr>
              <a:t>agent</a:t>
            </a:r>
            <a:r>
              <a:rPr lang="zh-CN" altLang="en-US" sz="1600" b="1" dirty="0">
                <a:solidFill>
                  <a:srgbClr val="FF0000"/>
                </a:solidFill>
                <a:latin typeface="宋体" pitchFamily="2" charset="-122"/>
                <a:ea typeface="宋体" panose="02010600030101010101" pitchFamily="2" charset="-122"/>
              </a:rPr>
              <a:t>，同时数据同步过</a:t>
            </a:r>
            <a:r>
              <a:rPr lang="zh-CN" altLang="en-US" sz="1600" b="1" dirty="0" smtClean="0">
                <a:solidFill>
                  <a:srgbClr val="FF0000"/>
                </a:solidFill>
                <a:latin typeface="宋体" pitchFamily="2" charset="-122"/>
                <a:ea typeface="宋体" panose="02010600030101010101" pitchFamily="2" charset="-122"/>
              </a:rPr>
              <a:t>程完整可控</a:t>
            </a:r>
            <a:endParaRPr lang="en-US" altLang="zh-CN" sz="1600" b="1" dirty="0">
              <a:solidFill>
                <a:srgbClr val="FF0000"/>
              </a:solidFill>
              <a:latin typeface="宋体" pitchFamily="2" charset="-122"/>
              <a:ea typeface="宋体" panose="02010600030101010101" pitchFamily="2" charset="-122"/>
            </a:endParaRPr>
          </a:p>
          <a:p>
            <a:pPr>
              <a:spcBef>
                <a:spcPts val="385"/>
              </a:spcBef>
              <a:defRPr/>
            </a:pPr>
            <a:endParaRPr lang="en-US" altLang="zh-CN" sz="1600" dirty="0" smtClean="0">
              <a:solidFill>
                <a:srgbClr val="0C0C0C"/>
              </a:solidFill>
              <a:latin typeface="宋体" pitchFamily="2" charset="-122"/>
              <a:ea typeface="宋体" panose="02010600030101010101" pitchFamily="2" charset="-122"/>
            </a:endParaRPr>
          </a:p>
        </p:txBody>
      </p:sp>
      <p:cxnSp>
        <p:nvCxnSpPr>
          <p:cNvPr id="7" name="直线连接符 6"/>
          <p:cNvCxnSpPr/>
          <p:nvPr/>
        </p:nvCxnSpPr>
        <p:spPr>
          <a:xfrm>
            <a:off x="467544" y="908720"/>
            <a:ext cx="7992888" cy="0"/>
          </a:xfrm>
          <a:prstGeom prst="line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811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ChangeArrowheads="1"/>
          </p:cNvSpPr>
          <p:nvPr/>
        </p:nvSpPr>
        <p:spPr bwMode="auto">
          <a:xfrm>
            <a:off x="322263" y="260350"/>
            <a:ext cx="3744912" cy="49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/>
            <a:endParaRPr lang="zh-CN" altLang="en-US">
              <a:latin typeface="宋体" panose="02010600030101010101" pitchFamily="2" charset="-122"/>
            </a:endParaRPr>
          </a:p>
        </p:txBody>
      </p:sp>
      <p:sp>
        <p:nvSpPr>
          <p:cNvPr id="6" name="AutoShape 47"/>
          <p:cNvSpPr>
            <a:spLocks/>
          </p:cNvSpPr>
          <p:nvPr/>
        </p:nvSpPr>
        <p:spPr bwMode="auto">
          <a:xfrm rot="5400000" flipH="1">
            <a:off x="-970757" y="2147094"/>
            <a:ext cx="4030663" cy="2733676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0 h 21600"/>
              <a:gd name="T10" fmla="*/ 0 w 21600"/>
              <a:gd name="T11" fmla="*/ 2147483647 h 21600"/>
              <a:gd name="T12" fmla="*/ 2147483647 w 21600"/>
              <a:gd name="T13" fmla="*/ 2147483647 h 216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00"/>
              <a:gd name="T22" fmla="*/ 0 h 21600"/>
              <a:gd name="T23" fmla="*/ 21600 w 21600"/>
              <a:gd name="T24" fmla="*/ 7713 h 2160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wrap="none" anchor="ctr"/>
          <a:lstStyle/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AutoShape 51"/>
          <p:cNvSpPr>
            <a:spLocks noChangeArrowheads="1"/>
          </p:cNvSpPr>
          <p:nvPr/>
        </p:nvSpPr>
        <p:spPr bwMode="auto">
          <a:xfrm>
            <a:off x="1763713" y="1341438"/>
            <a:ext cx="4608512" cy="650875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2800" dirty="0" smtClean="0">
                <a:solidFill>
                  <a:schemeClr val="tx2"/>
                </a:solidFill>
                <a:latin typeface="宋体" panose="02010600030101010101" pitchFamily="2" charset="-122"/>
              </a:rPr>
              <a:t>现有存储架构</a:t>
            </a:r>
            <a:endParaRPr lang="en-US" altLang="zh-CN" sz="2800" dirty="0">
              <a:solidFill>
                <a:schemeClr val="tx2"/>
              </a:solidFill>
              <a:latin typeface="宋体" panose="02010600030101010101" pitchFamily="2" charset="-122"/>
            </a:endParaRPr>
          </a:p>
        </p:txBody>
      </p:sp>
      <p:grpSp>
        <p:nvGrpSpPr>
          <p:cNvPr id="8" name="Group 24"/>
          <p:cNvGrpSpPr>
            <a:grpSpLocks/>
          </p:cNvGrpSpPr>
          <p:nvPr/>
        </p:nvGrpSpPr>
        <p:grpSpPr bwMode="auto">
          <a:xfrm>
            <a:off x="1403350" y="1418365"/>
            <a:ext cx="381000" cy="519245"/>
            <a:chOff x="0" y="-293"/>
            <a:chExt cx="1615" cy="2201"/>
          </a:xfrm>
        </p:grpSpPr>
        <p:sp>
          <p:nvSpPr>
            <p:cNvPr id="9" name="Oval 61"/>
            <p:cNvSpPr>
              <a:spLocks noChangeArrowheads="1"/>
            </p:cNvSpPr>
            <p:nvPr/>
          </p:nvSpPr>
          <p:spPr bwMode="auto">
            <a:xfrm>
              <a:off x="0" y="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宋体" panose="02010600030101010101" pitchFamily="2" charset="-122"/>
              </a:endParaRPr>
            </a:p>
          </p:txBody>
        </p:sp>
        <p:sp>
          <p:nvSpPr>
            <p:cNvPr id="10" name="Oval 62"/>
            <p:cNvSpPr>
              <a:spLocks noChangeArrowheads="1"/>
            </p:cNvSpPr>
            <p:nvPr/>
          </p:nvSpPr>
          <p:spPr bwMode="auto">
            <a:xfrm>
              <a:off x="92" y="9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A2A2A2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宋体" panose="02010600030101010101" pitchFamily="2" charset="-122"/>
              </a:endParaRPr>
            </a:p>
          </p:txBody>
        </p:sp>
        <p:sp>
          <p:nvSpPr>
            <p:cNvPr id="11" name="Oval 63"/>
            <p:cNvSpPr>
              <a:spLocks noChangeArrowheads="1"/>
            </p:cNvSpPr>
            <p:nvPr/>
          </p:nvSpPr>
          <p:spPr bwMode="auto">
            <a:xfrm>
              <a:off x="175" y="-293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50000">
                  <a:srgbClr val="FFFFFF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2" name="Oval 64"/>
            <p:cNvSpPr>
              <a:spLocks noChangeArrowheads="1"/>
            </p:cNvSpPr>
            <p:nvPr/>
          </p:nvSpPr>
          <p:spPr bwMode="auto">
            <a:xfrm>
              <a:off x="176" y="-293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宋体" panose="02010600030101010101" pitchFamily="2" charset="-122"/>
              </a:endParaRPr>
            </a:p>
          </p:txBody>
        </p:sp>
        <p:sp>
          <p:nvSpPr>
            <p:cNvPr id="13" name="Oval 65"/>
            <p:cNvSpPr>
              <a:spLocks noChangeArrowheads="1"/>
            </p:cNvSpPr>
            <p:nvPr/>
          </p:nvSpPr>
          <p:spPr bwMode="auto">
            <a:xfrm>
              <a:off x="256" y="-293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50000">
                  <a:srgbClr val="00008A"/>
                </a:gs>
                <a:gs pos="100000">
                  <a:schemeClr val="hlink"/>
                </a:gs>
              </a:gsLst>
              <a:lin ang="2700000" scaled="1"/>
            </a:gradFill>
            <a:ln>
              <a:noFill/>
            </a:ln>
            <a:ex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4" name="Oval 66"/>
            <p:cNvSpPr>
              <a:spLocks noChangeArrowheads="1"/>
            </p:cNvSpPr>
            <p:nvPr/>
          </p:nvSpPr>
          <p:spPr bwMode="auto">
            <a:xfrm>
              <a:off x="259" y="-293"/>
              <a:ext cx="1096" cy="2201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宋体" panose="02010600030101010101" pitchFamily="2" charset="-122"/>
              </a:endParaRPr>
            </a:p>
          </p:txBody>
        </p:sp>
      </p:grpSp>
      <p:sp>
        <p:nvSpPr>
          <p:cNvPr id="15" name="AutoShape 51"/>
          <p:cNvSpPr>
            <a:spLocks noChangeArrowheads="1"/>
          </p:cNvSpPr>
          <p:nvPr/>
        </p:nvSpPr>
        <p:spPr bwMode="auto">
          <a:xfrm>
            <a:off x="2341141" y="2276872"/>
            <a:ext cx="5039171" cy="650875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sz="2800" dirty="0" err="1" smtClean="0">
                <a:solidFill>
                  <a:schemeClr val="tx2"/>
                </a:solidFill>
                <a:latin typeface="宋体" panose="02010600030101010101" pitchFamily="2" charset="-122"/>
              </a:rPr>
              <a:t>Redis</a:t>
            </a:r>
            <a:r>
              <a:rPr lang="zh-CN" altLang="en-US" sz="2800" dirty="0" smtClean="0">
                <a:solidFill>
                  <a:schemeClr val="tx2"/>
                </a:solidFill>
                <a:latin typeface="宋体" panose="02010600030101010101" pitchFamily="2" charset="-122"/>
              </a:rPr>
              <a:t>集群方案</a:t>
            </a:r>
            <a:endParaRPr lang="en-US" altLang="zh-CN" sz="2800" dirty="0">
              <a:solidFill>
                <a:schemeClr val="tx2"/>
              </a:solidFill>
              <a:latin typeface="宋体" panose="02010600030101010101" pitchFamily="2" charset="-122"/>
            </a:endParaRPr>
          </a:p>
        </p:txBody>
      </p:sp>
      <p:grpSp>
        <p:nvGrpSpPr>
          <p:cNvPr id="16" name="Group 24"/>
          <p:cNvGrpSpPr>
            <a:grpSpLocks/>
          </p:cNvGrpSpPr>
          <p:nvPr/>
        </p:nvGrpSpPr>
        <p:grpSpPr bwMode="auto">
          <a:xfrm>
            <a:off x="1980778" y="2331574"/>
            <a:ext cx="381000" cy="519245"/>
            <a:chOff x="0" y="-293"/>
            <a:chExt cx="1615" cy="2201"/>
          </a:xfrm>
        </p:grpSpPr>
        <p:sp>
          <p:nvSpPr>
            <p:cNvPr id="17" name="Oval 61"/>
            <p:cNvSpPr>
              <a:spLocks noChangeArrowheads="1"/>
            </p:cNvSpPr>
            <p:nvPr/>
          </p:nvSpPr>
          <p:spPr bwMode="auto">
            <a:xfrm>
              <a:off x="0" y="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宋体" panose="02010600030101010101" pitchFamily="2" charset="-122"/>
              </a:endParaRPr>
            </a:p>
          </p:txBody>
        </p:sp>
        <p:sp>
          <p:nvSpPr>
            <p:cNvPr id="18" name="Oval 62"/>
            <p:cNvSpPr>
              <a:spLocks noChangeArrowheads="1"/>
            </p:cNvSpPr>
            <p:nvPr/>
          </p:nvSpPr>
          <p:spPr bwMode="auto">
            <a:xfrm>
              <a:off x="92" y="9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A2A2A2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宋体" panose="02010600030101010101" pitchFamily="2" charset="-122"/>
              </a:endParaRPr>
            </a:p>
          </p:txBody>
        </p:sp>
        <p:sp>
          <p:nvSpPr>
            <p:cNvPr id="19" name="Oval 63"/>
            <p:cNvSpPr>
              <a:spLocks noChangeArrowheads="1"/>
            </p:cNvSpPr>
            <p:nvPr/>
          </p:nvSpPr>
          <p:spPr bwMode="auto">
            <a:xfrm>
              <a:off x="175" y="-293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50000">
                  <a:srgbClr val="FFFFFF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0" name="Oval 64"/>
            <p:cNvSpPr>
              <a:spLocks noChangeArrowheads="1"/>
            </p:cNvSpPr>
            <p:nvPr/>
          </p:nvSpPr>
          <p:spPr bwMode="auto">
            <a:xfrm>
              <a:off x="176" y="-293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宋体" panose="02010600030101010101" pitchFamily="2" charset="-122"/>
              </a:endParaRPr>
            </a:p>
          </p:txBody>
        </p:sp>
        <p:sp>
          <p:nvSpPr>
            <p:cNvPr id="21" name="Oval 65"/>
            <p:cNvSpPr>
              <a:spLocks noChangeArrowheads="1"/>
            </p:cNvSpPr>
            <p:nvPr/>
          </p:nvSpPr>
          <p:spPr bwMode="auto">
            <a:xfrm>
              <a:off x="256" y="-293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50000">
                  <a:srgbClr val="00008A"/>
                </a:gs>
                <a:gs pos="100000">
                  <a:schemeClr val="hlink"/>
                </a:gs>
              </a:gsLst>
              <a:lin ang="2700000" scaled="1"/>
            </a:gradFill>
            <a:ln>
              <a:noFill/>
            </a:ln>
            <a:ex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2" name="Oval 66"/>
            <p:cNvSpPr>
              <a:spLocks noChangeArrowheads="1"/>
            </p:cNvSpPr>
            <p:nvPr/>
          </p:nvSpPr>
          <p:spPr bwMode="auto">
            <a:xfrm>
              <a:off x="259" y="-293"/>
              <a:ext cx="1096" cy="2201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宋体" panose="02010600030101010101" pitchFamily="2" charset="-122"/>
              </a:endParaRPr>
            </a:p>
          </p:txBody>
        </p:sp>
      </p:grpSp>
      <p:sp>
        <p:nvSpPr>
          <p:cNvPr id="23" name="AutoShape 50"/>
          <p:cNvSpPr>
            <a:spLocks noChangeArrowheads="1"/>
          </p:cNvSpPr>
          <p:nvPr/>
        </p:nvSpPr>
        <p:spPr bwMode="auto">
          <a:xfrm>
            <a:off x="2483644" y="3900090"/>
            <a:ext cx="4536628" cy="681038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2800" dirty="0" smtClean="0">
                <a:solidFill>
                  <a:schemeClr val="tx2"/>
                </a:solidFill>
                <a:latin typeface="宋体" panose="02010600030101010101" pitchFamily="2" charset="-122"/>
              </a:rPr>
              <a:t>平滑扩容</a:t>
            </a:r>
            <a:r>
              <a:rPr lang="en-US" altLang="zh-CN" sz="2800" dirty="0" smtClean="0">
                <a:solidFill>
                  <a:schemeClr val="tx2"/>
                </a:solidFill>
                <a:latin typeface="宋体" panose="02010600030101010101" pitchFamily="2" charset="-122"/>
              </a:rPr>
              <a:t>/</a:t>
            </a:r>
            <a:r>
              <a:rPr lang="zh-CN" altLang="en-US" sz="2800" dirty="0" smtClean="0">
                <a:solidFill>
                  <a:schemeClr val="tx2"/>
                </a:solidFill>
                <a:latin typeface="宋体" panose="02010600030101010101" pitchFamily="2" charset="-122"/>
              </a:rPr>
              <a:t>缩容</a:t>
            </a:r>
            <a:endParaRPr lang="en-US" altLang="zh-CN" sz="2800" dirty="0">
              <a:solidFill>
                <a:schemeClr val="tx2"/>
              </a:solidFill>
              <a:latin typeface="宋体" panose="02010600030101010101" pitchFamily="2" charset="-122"/>
            </a:endParaRPr>
          </a:p>
        </p:txBody>
      </p:sp>
      <p:grpSp>
        <p:nvGrpSpPr>
          <p:cNvPr id="31" name="Group 16"/>
          <p:cNvGrpSpPr>
            <a:grpSpLocks/>
          </p:cNvGrpSpPr>
          <p:nvPr/>
        </p:nvGrpSpPr>
        <p:grpSpPr bwMode="auto">
          <a:xfrm>
            <a:off x="2102644" y="3975430"/>
            <a:ext cx="381000" cy="519245"/>
            <a:chOff x="0" y="-293"/>
            <a:chExt cx="1615" cy="2201"/>
          </a:xfrm>
          <a:solidFill>
            <a:srgbClr val="3366FF"/>
          </a:solidFill>
        </p:grpSpPr>
        <p:sp>
          <p:nvSpPr>
            <p:cNvPr id="32" name="Oval 68"/>
            <p:cNvSpPr>
              <a:spLocks noChangeArrowheads="1"/>
            </p:cNvSpPr>
            <p:nvPr/>
          </p:nvSpPr>
          <p:spPr bwMode="auto">
            <a:xfrm>
              <a:off x="0" y="0"/>
              <a:ext cx="1615" cy="161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宋体" panose="02010600030101010101" pitchFamily="2" charset="-122"/>
              </a:endParaRPr>
            </a:p>
          </p:txBody>
        </p:sp>
        <p:sp>
          <p:nvSpPr>
            <p:cNvPr id="33" name="Oval 69"/>
            <p:cNvSpPr>
              <a:spLocks noChangeArrowheads="1"/>
            </p:cNvSpPr>
            <p:nvPr/>
          </p:nvSpPr>
          <p:spPr bwMode="auto">
            <a:xfrm>
              <a:off x="92" y="91"/>
              <a:ext cx="1430" cy="14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宋体" panose="02010600030101010101" pitchFamily="2" charset="-122"/>
              </a:endParaRPr>
            </a:p>
          </p:txBody>
        </p:sp>
        <p:sp>
          <p:nvSpPr>
            <p:cNvPr id="34" name="Oval 70"/>
            <p:cNvSpPr>
              <a:spLocks noChangeArrowheads="1"/>
            </p:cNvSpPr>
            <p:nvPr/>
          </p:nvSpPr>
          <p:spPr bwMode="auto">
            <a:xfrm>
              <a:off x="175" y="-293"/>
              <a:ext cx="1101" cy="2201"/>
            </a:xfrm>
            <a:prstGeom prst="ellipse">
              <a:avLst/>
            </a:prstGeom>
            <a:grpFill/>
            <a:ln>
              <a:noFill/>
            </a:ln>
            <a:ex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5" name="Oval 71"/>
            <p:cNvSpPr>
              <a:spLocks noChangeArrowheads="1"/>
            </p:cNvSpPr>
            <p:nvPr/>
          </p:nvSpPr>
          <p:spPr bwMode="auto">
            <a:xfrm>
              <a:off x="176" y="-293"/>
              <a:ext cx="1101" cy="220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宋体" panose="02010600030101010101" pitchFamily="2" charset="-122"/>
              </a:endParaRPr>
            </a:p>
          </p:txBody>
        </p:sp>
        <p:sp>
          <p:nvSpPr>
            <p:cNvPr id="36" name="Oval 72"/>
            <p:cNvSpPr>
              <a:spLocks noChangeArrowheads="1"/>
            </p:cNvSpPr>
            <p:nvPr/>
          </p:nvSpPr>
          <p:spPr bwMode="auto">
            <a:xfrm>
              <a:off x="256" y="-293"/>
              <a:ext cx="1097" cy="2201"/>
            </a:xfrm>
            <a:prstGeom prst="ellipse">
              <a:avLst/>
            </a:prstGeom>
            <a:grpFill/>
            <a:ln>
              <a:noFill/>
            </a:ln>
            <a:ex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7" name="Oval 73"/>
            <p:cNvSpPr>
              <a:spLocks noChangeArrowheads="1"/>
            </p:cNvSpPr>
            <p:nvPr/>
          </p:nvSpPr>
          <p:spPr bwMode="auto">
            <a:xfrm>
              <a:off x="259" y="-293"/>
              <a:ext cx="1096" cy="220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宋体" panose="02010600030101010101" pitchFamily="2" charset="-122"/>
              </a:endParaRPr>
            </a:p>
          </p:txBody>
        </p:sp>
      </p:grpSp>
      <p:sp>
        <p:nvSpPr>
          <p:cNvPr id="39" name="Text Box 2"/>
          <p:cNvSpPr>
            <a:spLocks noChangeArrowheads="1"/>
          </p:cNvSpPr>
          <p:nvPr/>
        </p:nvSpPr>
        <p:spPr bwMode="auto">
          <a:xfrm>
            <a:off x="539750" y="260350"/>
            <a:ext cx="6553200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 sz="3200" b="1">
                <a:solidFill>
                  <a:srgbClr val="0C0C0C"/>
                </a:solidFill>
                <a:latin typeface="宋体" panose="02010600030101010101" pitchFamily="2" charset="-122"/>
                <a:sym typeface="Franklin Gothic Book" pitchFamily="34" charset="0"/>
              </a:rPr>
              <a:t>内容大纲</a:t>
            </a:r>
            <a:endParaRPr lang="en-US" altLang="zh-CN" sz="3200" b="1">
              <a:latin typeface="宋体" panose="02010600030101010101" pitchFamily="2" charset="-122"/>
            </a:endParaRPr>
          </a:p>
        </p:txBody>
      </p:sp>
      <p:sp>
        <p:nvSpPr>
          <p:cNvPr id="48" name="AutoShape 50"/>
          <p:cNvSpPr>
            <a:spLocks noChangeArrowheads="1"/>
          </p:cNvSpPr>
          <p:nvPr/>
        </p:nvSpPr>
        <p:spPr bwMode="auto">
          <a:xfrm>
            <a:off x="2000672" y="4836194"/>
            <a:ext cx="4536628" cy="681038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00B0F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sz="2800" dirty="0" smtClean="0">
                <a:solidFill>
                  <a:schemeClr val="tx2"/>
                </a:solidFill>
                <a:latin typeface="宋体" panose="02010600030101010101" pitchFamily="2" charset="-122"/>
              </a:rPr>
              <a:t>Failover</a:t>
            </a:r>
            <a:endParaRPr lang="en-US" altLang="zh-CN" sz="2800" dirty="0">
              <a:solidFill>
                <a:schemeClr val="tx2"/>
              </a:solidFill>
              <a:latin typeface="宋体" panose="02010600030101010101" pitchFamily="2" charset="-122"/>
            </a:endParaRPr>
          </a:p>
        </p:txBody>
      </p:sp>
      <p:grpSp>
        <p:nvGrpSpPr>
          <p:cNvPr id="49" name="Group 16"/>
          <p:cNvGrpSpPr>
            <a:grpSpLocks/>
          </p:cNvGrpSpPr>
          <p:nvPr/>
        </p:nvGrpSpPr>
        <p:grpSpPr bwMode="auto">
          <a:xfrm>
            <a:off x="1619672" y="4911534"/>
            <a:ext cx="381000" cy="519245"/>
            <a:chOff x="0" y="-293"/>
            <a:chExt cx="1615" cy="2201"/>
          </a:xfrm>
        </p:grpSpPr>
        <p:sp>
          <p:nvSpPr>
            <p:cNvPr id="50" name="Oval 68"/>
            <p:cNvSpPr>
              <a:spLocks noChangeArrowheads="1"/>
            </p:cNvSpPr>
            <p:nvPr/>
          </p:nvSpPr>
          <p:spPr bwMode="auto">
            <a:xfrm>
              <a:off x="0" y="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宋体" panose="02010600030101010101" pitchFamily="2" charset="-122"/>
              </a:endParaRPr>
            </a:p>
          </p:txBody>
        </p:sp>
        <p:sp>
          <p:nvSpPr>
            <p:cNvPr id="51" name="Oval 69"/>
            <p:cNvSpPr>
              <a:spLocks noChangeArrowheads="1"/>
            </p:cNvSpPr>
            <p:nvPr/>
          </p:nvSpPr>
          <p:spPr bwMode="auto">
            <a:xfrm>
              <a:off x="92" y="9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A2A2A2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宋体" panose="02010600030101010101" pitchFamily="2" charset="-122"/>
              </a:endParaRPr>
            </a:p>
          </p:txBody>
        </p:sp>
        <p:sp>
          <p:nvSpPr>
            <p:cNvPr id="52" name="Oval 70"/>
            <p:cNvSpPr>
              <a:spLocks noChangeArrowheads="1"/>
            </p:cNvSpPr>
            <p:nvPr/>
          </p:nvSpPr>
          <p:spPr bwMode="auto">
            <a:xfrm>
              <a:off x="175" y="-293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50000">
                  <a:srgbClr val="FFFFFF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3" name="Oval 71"/>
            <p:cNvSpPr>
              <a:spLocks noChangeArrowheads="1"/>
            </p:cNvSpPr>
            <p:nvPr/>
          </p:nvSpPr>
          <p:spPr bwMode="auto">
            <a:xfrm>
              <a:off x="176" y="-293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宋体" panose="02010600030101010101" pitchFamily="2" charset="-122"/>
              </a:endParaRPr>
            </a:p>
          </p:txBody>
        </p:sp>
        <p:sp>
          <p:nvSpPr>
            <p:cNvPr id="54" name="Oval 72"/>
            <p:cNvSpPr>
              <a:spLocks noChangeArrowheads="1"/>
            </p:cNvSpPr>
            <p:nvPr/>
          </p:nvSpPr>
          <p:spPr bwMode="auto">
            <a:xfrm>
              <a:off x="256" y="-293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50000">
                  <a:srgbClr val="00008A"/>
                </a:gs>
                <a:gs pos="100000">
                  <a:schemeClr val="hlink"/>
                </a:gs>
              </a:gsLst>
              <a:lin ang="2700000" scaled="1"/>
            </a:gradFill>
            <a:ln>
              <a:noFill/>
            </a:ln>
            <a:ex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5" name="Oval 73"/>
            <p:cNvSpPr>
              <a:spLocks noChangeArrowheads="1"/>
            </p:cNvSpPr>
            <p:nvPr/>
          </p:nvSpPr>
          <p:spPr bwMode="auto">
            <a:xfrm>
              <a:off x="259" y="-293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宋体" panose="02010600030101010101" pitchFamily="2" charset="-122"/>
              </a:endParaRPr>
            </a:p>
          </p:txBody>
        </p:sp>
      </p:grpSp>
      <p:sp>
        <p:nvSpPr>
          <p:cNvPr id="38" name="AutoShape 50"/>
          <p:cNvSpPr>
            <a:spLocks noChangeArrowheads="1"/>
          </p:cNvSpPr>
          <p:nvPr/>
        </p:nvSpPr>
        <p:spPr bwMode="auto">
          <a:xfrm>
            <a:off x="2636044" y="3068960"/>
            <a:ext cx="4536628" cy="681038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bg2">
                <a:lumMod val="10000"/>
              </a:schemeClr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2800" dirty="0" smtClean="0">
                <a:solidFill>
                  <a:schemeClr val="tx2"/>
                </a:solidFill>
                <a:latin typeface="宋体" panose="02010600030101010101" pitchFamily="2" charset="-122"/>
              </a:rPr>
              <a:t>主要设计要点</a:t>
            </a:r>
            <a:endParaRPr lang="en-US" altLang="zh-CN" sz="2800" dirty="0">
              <a:solidFill>
                <a:schemeClr val="tx2"/>
              </a:solidFill>
              <a:latin typeface="宋体" panose="02010600030101010101" pitchFamily="2" charset="-122"/>
            </a:endParaRPr>
          </a:p>
        </p:txBody>
      </p:sp>
      <p:grpSp>
        <p:nvGrpSpPr>
          <p:cNvPr id="40" name="Group 16"/>
          <p:cNvGrpSpPr>
            <a:grpSpLocks/>
          </p:cNvGrpSpPr>
          <p:nvPr/>
        </p:nvGrpSpPr>
        <p:grpSpPr bwMode="auto">
          <a:xfrm>
            <a:off x="2255044" y="3144300"/>
            <a:ext cx="381000" cy="519245"/>
            <a:chOff x="0" y="-293"/>
            <a:chExt cx="1615" cy="2201"/>
          </a:xfrm>
          <a:solidFill>
            <a:schemeClr val="tx2">
              <a:lumMod val="50000"/>
            </a:schemeClr>
          </a:solidFill>
        </p:grpSpPr>
        <p:sp>
          <p:nvSpPr>
            <p:cNvPr id="41" name="Oval 68"/>
            <p:cNvSpPr>
              <a:spLocks noChangeArrowheads="1"/>
            </p:cNvSpPr>
            <p:nvPr/>
          </p:nvSpPr>
          <p:spPr bwMode="auto">
            <a:xfrm>
              <a:off x="0" y="0"/>
              <a:ext cx="1615" cy="161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宋体" panose="02010600030101010101" pitchFamily="2" charset="-122"/>
              </a:endParaRPr>
            </a:p>
          </p:txBody>
        </p:sp>
        <p:sp>
          <p:nvSpPr>
            <p:cNvPr id="42" name="Oval 69"/>
            <p:cNvSpPr>
              <a:spLocks noChangeArrowheads="1"/>
            </p:cNvSpPr>
            <p:nvPr/>
          </p:nvSpPr>
          <p:spPr bwMode="auto">
            <a:xfrm>
              <a:off x="92" y="91"/>
              <a:ext cx="1430" cy="14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宋体" panose="02010600030101010101" pitchFamily="2" charset="-122"/>
              </a:endParaRPr>
            </a:p>
          </p:txBody>
        </p:sp>
        <p:sp>
          <p:nvSpPr>
            <p:cNvPr id="43" name="Oval 70"/>
            <p:cNvSpPr>
              <a:spLocks noChangeArrowheads="1"/>
            </p:cNvSpPr>
            <p:nvPr/>
          </p:nvSpPr>
          <p:spPr bwMode="auto">
            <a:xfrm>
              <a:off x="175" y="-293"/>
              <a:ext cx="1101" cy="2201"/>
            </a:xfrm>
            <a:prstGeom prst="ellipse">
              <a:avLst/>
            </a:prstGeom>
            <a:grpFill/>
            <a:ln>
              <a:noFill/>
            </a:ln>
            <a:ex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4" name="Oval 71"/>
            <p:cNvSpPr>
              <a:spLocks noChangeArrowheads="1"/>
            </p:cNvSpPr>
            <p:nvPr/>
          </p:nvSpPr>
          <p:spPr bwMode="auto">
            <a:xfrm>
              <a:off x="176" y="-293"/>
              <a:ext cx="1101" cy="220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宋体" panose="02010600030101010101" pitchFamily="2" charset="-122"/>
              </a:endParaRPr>
            </a:p>
          </p:txBody>
        </p:sp>
        <p:sp>
          <p:nvSpPr>
            <p:cNvPr id="45" name="Oval 72"/>
            <p:cNvSpPr>
              <a:spLocks noChangeArrowheads="1"/>
            </p:cNvSpPr>
            <p:nvPr/>
          </p:nvSpPr>
          <p:spPr bwMode="auto">
            <a:xfrm>
              <a:off x="256" y="-293"/>
              <a:ext cx="1097" cy="2201"/>
            </a:xfrm>
            <a:prstGeom prst="ellipse">
              <a:avLst/>
            </a:prstGeom>
            <a:grpFill/>
            <a:ln>
              <a:noFill/>
            </a:ln>
            <a:ex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6" name="Oval 73"/>
            <p:cNvSpPr>
              <a:spLocks noChangeArrowheads="1"/>
            </p:cNvSpPr>
            <p:nvPr/>
          </p:nvSpPr>
          <p:spPr bwMode="auto">
            <a:xfrm>
              <a:off x="259" y="-293"/>
              <a:ext cx="1096" cy="220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426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P</a:t>
            </a:r>
            <a:fld id="{27202CAD-2F81-C54F-8A08-24AECCEBEC17}" type="slidenum">
              <a:rPr lang="en-US"/>
              <a:pPr>
                <a:defRPr/>
              </a:pPr>
              <a:t>3</a:t>
            </a:fld>
            <a:endParaRPr lang="en-US"/>
          </a:p>
        </p:txBody>
      </p:sp>
      <p:cxnSp>
        <p:nvCxnSpPr>
          <p:cNvPr id="5" name="直线连接符 4"/>
          <p:cNvCxnSpPr/>
          <p:nvPr/>
        </p:nvCxnSpPr>
        <p:spPr>
          <a:xfrm>
            <a:off x="467544" y="908720"/>
            <a:ext cx="7992888" cy="0"/>
          </a:xfrm>
          <a:prstGeom prst="line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601728" y="260648"/>
            <a:ext cx="6274528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zh-CN" altLang="en-US" sz="3200" b="1" dirty="0" smtClean="0">
                <a:solidFill>
                  <a:srgbClr val="0C0C0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背景</a:t>
            </a:r>
            <a:r>
              <a:rPr lang="en-US" altLang="zh-CN" sz="3200" b="1" dirty="0" smtClean="0">
                <a:solidFill>
                  <a:srgbClr val="0C0C0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en-US" altLang="zh-CN" sz="3200" b="1" dirty="0" err="1" smtClean="0">
                <a:solidFill>
                  <a:srgbClr val="0C0C0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mysql</a:t>
            </a:r>
            <a:r>
              <a:rPr lang="zh-CN" altLang="en-US" sz="3200" b="1" dirty="0" smtClean="0">
                <a:solidFill>
                  <a:srgbClr val="0C0C0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及</a:t>
            </a:r>
            <a:r>
              <a:rPr lang="en-US" altLang="zh-CN" sz="3200" b="1" dirty="0" err="1" smtClean="0">
                <a:solidFill>
                  <a:srgbClr val="0C0C0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redis</a:t>
            </a:r>
            <a:r>
              <a:rPr lang="zh-CN" altLang="en-US" sz="3200" b="1" dirty="0" smtClean="0">
                <a:solidFill>
                  <a:srgbClr val="0C0C0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常用使用架构</a:t>
            </a:r>
            <a:endParaRPr lang="zh-CN" altLang="en-US" sz="3200" b="1" dirty="0">
              <a:solidFill>
                <a:srgbClr val="0C0C0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内容占位符 4"/>
          <p:cNvSpPr txBox="1">
            <a:spLocks/>
          </p:cNvSpPr>
          <p:nvPr/>
        </p:nvSpPr>
        <p:spPr bwMode="auto">
          <a:xfrm>
            <a:off x="546100" y="1124744"/>
            <a:ext cx="8346380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50000"/>
              </a:lnSpc>
              <a:spcBef>
                <a:spcPts val="385"/>
              </a:spcBef>
              <a:defRPr/>
            </a:pPr>
            <a:r>
              <a:rPr lang="en-US" altLang="zh-CN" b="1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OLTP</a:t>
            </a:r>
            <a:r>
              <a:rPr lang="zh-CN" altLang="en-US" b="1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业务存储典型使用方法汇总</a:t>
            </a:r>
            <a:endParaRPr lang="en-US" altLang="zh-CN" b="1" kern="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spcBef>
                <a:spcPts val="385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kern="0" dirty="0">
                <a:latin typeface="宋体" pitchFamily="2" charset="-122"/>
                <a:ea typeface="宋体" panose="02010600030101010101" pitchFamily="2" charset="-122"/>
              </a:rPr>
              <a:t>读写均在</a:t>
            </a:r>
            <a:r>
              <a:rPr lang="en-US" altLang="zh-CN" kern="0" dirty="0" err="1">
                <a:latin typeface="宋体" pitchFamily="2" charset="-122"/>
                <a:ea typeface="宋体" panose="02010600030101010101" pitchFamily="2" charset="-122"/>
              </a:rPr>
              <a:t>mysql</a:t>
            </a:r>
            <a:r>
              <a:rPr lang="zh-CN" altLang="en-US" kern="0" dirty="0">
                <a:latin typeface="宋体" pitchFamily="2" charset="-122"/>
                <a:ea typeface="宋体" panose="02010600030101010101" pitchFamily="2" charset="-122"/>
              </a:rPr>
              <a:t>，读写比例在统一数量级，对数据可靠性要求高，需要数据持久化</a:t>
            </a:r>
            <a:endParaRPr lang="en-US" altLang="zh-CN" kern="0" dirty="0">
              <a:latin typeface="宋体" pitchFamily="2" charset="-122"/>
              <a:ea typeface="宋体" panose="02010600030101010101" pitchFamily="2" charset="-122"/>
            </a:endParaRPr>
          </a:p>
          <a:p>
            <a:pPr marL="342900" indent="-342900">
              <a:spcBef>
                <a:spcPts val="385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kern="0" dirty="0">
                <a:latin typeface="宋体" pitchFamily="2" charset="-122"/>
                <a:ea typeface="宋体" panose="02010600030101010101" pitchFamily="2" charset="-122"/>
              </a:rPr>
              <a:t>双写</a:t>
            </a:r>
            <a:r>
              <a:rPr lang="en-US" altLang="zh-CN" kern="0" dirty="0" err="1">
                <a:latin typeface="宋体" pitchFamily="2" charset="-122"/>
                <a:ea typeface="宋体" panose="02010600030101010101" pitchFamily="2" charset="-122"/>
              </a:rPr>
              <a:t>mysql</a:t>
            </a:r>
            <a:r>
              <a:rPr lang="zh-CN" altLang="en-US" kern="0" dirty="0">
                <a:latin typeface="宋体" pitchFamily="2" charset="-122"/>
                <a:ea typeface="宋体" panose="02010600030101010101" pitchFamily="2" charset="-122"/>
              </a:rPr>
              <a:t>及缓存，读从缓存读，读写比例悬殊，读多写少</a:t>
            </a:r>
            <a:endParaRPr lang="en-US" altLang="zh-CN" kern="0" dirty="0">
              <a:latin typeface="宋体" pitchFamily="2" charset="-122"/>
              <a:ea typeface="宋体" panose="02010600030101010101" pitchFamily="2" charset="-122"/>
            </a:endParaRPr>
          </a:p>
          <a:p>
            <a:pPr marL="342900" indent="-342900">
              <a:spcBef>
                <a:spcPts val="385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kern="0" dirty="0">
                <a:latin typeface="宋体" pitchFamily="2" charset="-122"/>
                <a:ea typeface="宋体" panose="02010600030101010101" pitchFamily="2" charset="-122"/>
              </a:rPr>
              <a:t>纯缓存需求，对可靠性有要求但不高，</a:t>
            </a:r>
            <a:r>
              <a:rPr lang="en-US" altLang="zh-CN" kern="0" dirty="0">
                <a:latin typeface="宋体" pitchFamily="2" charset="-122"/>
                <a:ea typeface="宋体" panose="02010600030101010101" pitchFamily="2" charset="-122"/>
              </a:rPr>
              <a:t>QPS</a:t>
            </a:r>
            <a:r>
              <a:rPr lang="zh-CN" altLang="en-US" kern="0" dirty="0">
                <a:latin typeface="宋体" pitchFamily="2" charset="-122"/>
                <a:ea typeface="宋体" panose="02010600030101010101" pitchFamily="2" charset="-122"/>
              </a:rPr>
              <a:t>搞，</a:t>
            </a:r>
            <a:r>
              <a:rPr lang="en-US" altLang="zh-CN" kern="0" dirty="0" err="1">
                <a:latin typeface="宋体" pitchFamily="2" charset="-122"/>
                <a:ea typeface="宋体" panose="02010600030101010101" pitchFamily="2" charset="-122"/>
              </a:rPr>
              <a:t>rt</a:t>
            </a:r>
            <a:r>
              <a:rPr lang="zh-CN" altLang="en-US" kern="0" dirty="0">
                <a:latin typeface="宋体" pitchFamily="2" charset="-122"/>
                <a:ea typeface="宋体" panose="02010600030101010101" pitchFamily="2" charset="-122"/>
              </a:rPr>
              <a:t>相应时间要求高</a:t>
            </a:r>
            <a:endParaRPr lang="en-US" altLang="zh-CN" kern="0" dirty="0">
              <a:latin typeface="宋体" pitchFamily="2" charset="-122"/>
              <a:ea typeface="宋体" panose="02010600030101010101" pitchFamily="2" charset="-122"/>
            </a:endParaRPr>
          </a:p>
          <a:p>
            <a:pPr marL="342900" indent="-342900">
              <a:spcBef>
                <a:spcPts val="385"/>
              </a:spcBef>
              <a:defRPr/>
            </a:pPr>
            <a:r>
              <a:rPr lang="en-US" altLang="zh-CN" sz="1200" i="1" kern="0" dirty="0" smtClean="0">
                <a:latin typeface="宋体" pitchFamily="2" charset="-122"/>
                <a:ea typeface="宋体" panose="02010600030101010101" pitchFamily="2" charset="-122"/>
              </a:rPr>
              <a:t>  </a:t>
            </a:r>
            <a:endParaRPr lang="en-US" altLang="zh-CN" sz="1200" i="1" kern="0" dirty="0">
              <a:latin typeface="宋体" pitchFamily="2" charset="-122"/>
              <a:ea typeface="宋体" panose="02010600030101010101" pitchFamily="2" charset="-122"/>
            </a:endParaRPr>
          </a:p>
          <a:p>
            <a:pPr marL="342900" indent="-342900">
              <a:spcBef>
                <a:spcPts val="385"/>
              </a:spcBef>
              <a:defRPr/>
            </a:pPr>
            <a:endParaRPr lang="zh-CN" altLang="en-US" sz="1600" dirty="0"/>
          </a:p>
          <a:p>
            <a:pPr marL="342900" indent="-342900">
              <a:spcBef>
                <a:spcPts val="385"/>
              </a:spcBef>
              <a:defRPr/>
            </a:pPr>
            <a:endParaRPr lang="en-US" altLang="zh-CN" sz="1600" b="1" dirty="0">
              <a:solidFill>
                <a:srgbClr val="FF0000"/>
              </a:solidFill>
              <a:latin typeface="宋体" pitchFamily="2" charset="-122"/>
              <a:ea typeface="宋体" panose="02010600030101010101" pitchFamily="2" charset="-122"/>
            </a:endParaRPr>
          </a:p>
          <a:p>
            <a:pPr marL="342900" indent="-342900">
              <a:spcBef>
                <a:spcPts val="385"/>
              </a:spcBef>
              <a:defRPr/>
            </a:pPr>
            <a:endParaRPr lang="en-US" altLang="zh-CN" sz="1200" i="1" kern="0" dirty="0" smtClean="0">
              <a:latin typeface="宋体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77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P</a:t>
            </a:r>
            <a:fld id="{27202CAD-2F81-C54F-8A08-24AECCEBEC17}" type="slidenum">
              <a:rPr lang="en-US"/>
              <a:pPr>
                <a:defRPr/>
              </a:pPr>
              <a:t>4</a:t>
            </a:fld>
            <a:endParaRPr lang="en-US"/>
          </a:p>
        </p:txBody>
      </p:sp>
      <p:cxnSp>
        <p:nvCxnSpPr>
          <p:cNvPr id="5" name="直线连接符 4"/>
          <p:cNvCxnSpPr/>
          <p:nvPr/>
        </p:nvCxnSpPr>
        <p:spPr>
          <a:xfrm>
            <a:off x="467544" y="908720"/>
            <a:ext cx="7992888" cy="0"/>
          </a:xfrm>
          <a:prstGeom prst="line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601728" y="260648"/>
            <a:ext cx="6274528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zh-CN" altLang="en-US" sz="3200" b="1" dirty="0" smtClean="0">
                <a:solidFill>
                  <a:srgbClr val="0C0C0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问题</a:t>
            </a:r>
            <a:r>
              <a:rPr lang="en-US" altLang="zh-CN" sz="3200" b="1" dirty="0" smtClean="0">
                <a:solidFill>
                  <a:srgbClr val="0C0C0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en-US" altLang="zh-CN" sz="3200" b="1" dirty="0" err="1" smtClean="0">
                <a:solidFill>
                  <a:srgbClr val="0C0C0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mysql</a:t>
            </a:r>
            <a:r>
              <a:rPr lang="zh-CN" altLang="en-US" sz="3200" b="1" dirty="0" smtClean="0">
                <a:solidFill>
                  <a:srgbClr val="0C0C0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及</a:t>
            </a:r>
            <a:r>
              <a:rPr lang="en-US" altLang="zh-CN" sz="3200" b="1" dirty="0" err="1" smtClean="0">
                <a:solidFill>
                  <a:srgbClr val="0C0C0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redis</a:t>
            </a:r>
            <a:r>
              <a:rPr lang="zh-CN" altLang="en-US" sz="3200" b="1" dirty="0" smtClean="0">
                <a:solidFill>
                  <a:srgbClr val="0C0C0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常用使用架构</a:t>
            </a:r>
            <a:endParaRPr lang="zh-CN" altLang="en-US" sz="3200" b="1" dirty="0">
              <a:solidFill>
                <a:srgbClr val="0C0C0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内容占位符 4"/>
          <p:cNvSpPr txBox="1">
            <a:spLocks/>
          </p:cNvSpPr>
          <p:nvPr/>
        </p:nvSpPr>
        <p:spPr bwMode="auto">
          <a:xfrm>
            <a:off x="546100" y="1124744"/>
            <a:ext cx="8346380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50000"/>
              </a:lnSpc>
              <a:spcBef>
                <a:spcPts val="385"/>
              </a:spcBef>
              <a:defRPr/>
            </a:pPr>
            <a:r>
              <a:rPr lang="en-US" altLang="zh-CN" b="1" kern="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Mysql</a:t>
            </a:r>
            <a:r>
              <a:rPr lang="zh-CN" altLang="en-US" b="1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水平拆分</a:t>
            </a:r>
            <a:endParaRPr lang="en-US" altLang="zh-CN" b="1" kern="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ts val="385"/>
              </a:spcBef>
              <a:defRPr/>
            </a:pPr>
            <a:r>
              <a:rPr lang="en-US" altLang="zh-CN" b="1" kern="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Redis</a:t>
            </a:r>
            <a:r>
              <a:rPr lang="zh-CN" altLang="en-US" b="1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水平拆分</a:t>
            </a:r>
            <a:endParaRPr lang="en-US" altLang="zh-CN" b="1" kern="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ts val="385"/>
              </a:spcBef>
              <a:defRPr/>
            </a:pPr>
            <a:r>
              <a:rPr lang="zh-CN" altLang="en-US" b="1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业务双写</a:t>
            </a:r>
            <a:r>
              <a:rPr lang="en-US" altLang="zh-CN" b="1" kern="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mysql</a:t>
            </a:r>
            <a:r>
              <a:rPr lang="zh-CN" altLang="en-US" b="1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及</a:t>
            </a:r>
            <a:r>
              <a:rPr lang="en-US" altLang="zh-CN" b="1" kern="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redis</a:t>
            </a:r>
            <a:r>
              <a:rPr lang="zh-CN" altLang="en-US" b="1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带来的数据一致性问题</a:t>
            </a:r>
            <a:endParaRPr lang="en-US" altLang="zh-CN" b="1" kern="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spcBef>
                <a:spcPts val="385"/>
              </a:spcBef>
              <a:defRPr/>
            </a:pPr>
            <a:r>
              <a:rPr lang="en-US" altLang="zh-CN" sz="1200" i="1" kern="0" dirty="0" smtClean="0">
                <a:latin typeface="宋体" pitchFamily="2" charset="-122"/>
                <a:ea typeface="宋体" panose="02010600030101010101" pitchFamily="2" charset="-122"/>
              </a:rPr>
              <a:t>  </a:t>
            </a:r>
            <a:endParaRPr lang="en-US" altLang="zh-CN" sz="1200" i="1" kern="0" dirty="0">
              <a:latin typeface="宋体" pitchFamily="2" charset="-122"/>
              <a:ea typeface="宋体" panose="02010600030101010101" pitchFamily="2" charset="-122"/>
            </a:endParaRPr>
          </a:p>
          <a:p>
            <a:pPr marL="342900" indent="-342900">
              <a:spcBef>
                <a:spcPts val="385"/>
              </a:spcBef>
              <a:defRPr/>
            </a:pPr>
            <a:endParaRPr lang="zh-CN" altLang="en-US" sz="1600" dirty="0"/>
          </a:p>
          <a:p>
            <a:pPr marL="342900" indent="-342900">
              <a:spcBef>
                <a:spcPts val="385"/>
              </a:spcBef>
              <a:defRPr/>
            </a:pPr>
            <a:endParaRPr lang="en-US" altLang="zh-CN" sz="1600" b="1" dirty="0">
              <a:solidFill>
                <a:srgbClr val="FF0000"/>
              </a:solidFill>
              <a:latin typeface="宋体" pitchFamily="2" charset="-122"/>
              <a:ea typeface="宋体" panose="02010600030101010101" pitchFamily="2" charset="-122"/>
            </a:endParaRPr>
          </a:p>
          <a:p>
            <a:pPr marL="342900" indent="-342900">
              <a:spcBef>
                <a:spcPts val="385"/>
              </a:spcBef>
              <a:defRPr/>
            </a:pPr>
            <a:endParaRPr lang="en-US" altLang="zh-CN" sz="1200" i="1" kern="0" dirty="0" smtClean="0">
              <a:latin typeface="宋体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938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P</a:t>
            </a:r>
            <a:fld id="{27202CAD-2F81-C54F-8A08-24AECCEBEC17}" type="slidenum">
              <a:rPr lang="en-US"/>
              <a:pPr>
                <a:defRPr/>
              </a:pPr>
              <a:t>5</a:t>
            </a:fld>
            <a:endParaRPr lang="en-US"/>
          </a:p>
        </p:txBody>
      </p:sp>
      <p:cxnSp>
        <p:nvCxnSpPr>
          <p:cNvPr id="5" name="直线连接符 4"/>
          <p:cNvCxnSpPr/>
          <p:nvPr/>
        </p:nvCxnSpPr>
        <p:spPr>
          <a:xfrm>
            <a:off x="467544" y="908720"/>
            <a:ext cx="7992888" cy="0"/>
          </a:xfrm>
          <a:prstGeom prst="line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601728" y="260648"/>
            <a:ext cx="6274528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zh-CN" altLang="en-US" sz="3200" b="1" dirty="0" smtClean="0">
                <a:solidFill>
                  <a:srgbClr val="0C0C0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背景及问题</a:t>
            </a:r>
            <a:endParaRPr lang="zh-CN" altLang="en-US" sz="3200" b="1" dirty="0">
              <a:solidFill>
                <a:srgbClr val="0C0C0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内容占位符 4"/>
          <p:cNvSpPr txBox="1">
            <a:spLocks/>
          </p:cNvSpPr>
          <p:nvPr/>
        </p:nvSpPr>
        <p:spPr bwMode="auto">
          <a:xfrm>
            <a:off x="546100" y="1124744"/>
            <a:ext cx="8346380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50000"/>
              </a:lnSpc>
              <a:spcBef>
                <a:spcPts val="385"/>
              </a:spcBef>
              <a:defRPr/>
            </a:pPr>
            <a:r>
              <a:rPr lang="zh-CN" altLang="en-US" b="1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运维</a:t>
            </a:r>
            <a:endParaRPr lang="en-US" altLang="zh-CN" b="1" kern="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spcBef>
                <a:spcPts val="385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kern="0" dirty="0" err="1" smtClean="0">
                <a:latin typeface="宋体" pitchFamily="2" charset="-122"/>
                <a:ea typeface="宋体" panose="02010600030101010101" pitchFamily="2" charset="-122"/>
              </a:rPr>
              <a:t>mysql</a:t>
            </a:r>
            <a:r>
              <a:rPr lang="zh-CN" altLang="en-US" kern="0" dirty="0" smtClean="0">
                <a:latin typeface="宋体" pitchFamily="2" charset="-122"/>
                <a:ea typeface="宋体" panose="02010600030101010101" pitchFamily="2" charset="-122"/>
              </a:rPr>
              <a:t>及</a:t>
            </a:r>
            <a:r>
              <a:rPr lang="en-US" altLang="zh-CN" kern="0" dirty="0" err="1" smtClean="0">
                <a:latin typeface="宋体" pitchFamily="2" charset="-122"/>
                <a:ea typeface="宋体" panose="02010600030101010101" pitchFamily="2" charset="-122"/>
              </a:rPr>
              <a:t>redis</a:t>
            </a:r>
            <a:r>
              <a:rPr lang="zh-CN" altLang="en-US" kern="0" dirty="0" smtClean="0">
                <a:latin typeface="宋体" pitchFamily="2" charset="-122"/>
                <a:ea typeface="宋体" panose="02010600030101010101" pitchFamily="2" charset="-122"/>
              </a:rPr>
              <a:t>资源统一分配与管理</a:t>
            </a:r>
            <a:endParaRPr lang="en-US" altLang="zh-CN" kern="0" dirty="0" smtClean="0">
              <a:latin typeface="宋体" pitchFamily="2" charset="-122"/>
              <a:ea typeface="宋体" panose="02010600030101010101" pitchFamily="2" charset="-122"/>
            </a:endParaRPr>
          </a:p>
          <a:p>
            <a:pPr marL="342900" indent="-342900">
              <a:spcBef>
                <a:spcPts val="385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kern="0" dirty="0" smtClean="0">
                <a:latin typeface="宋体" pitchFamily="2" charset="-122"/>
                <a:ea typeface="宋体" panose="02010600030101010101" pitchFamily="2" charset="-122"/>
              </a:rPr>
              <a:t>在线扩容缩容、</a:t>
            </a:r>
            <a:r>
              <a:rPr lang="en-US" altLang="zh-CN" kern="0" dirty="0" smtClean="0">
                <a:latin typeface="宋体" pitchFamily="2" charset="-122"/>
                <a:ea typeface="宋体" panose="02010600030101010101" pitchFamily="2" charset="-122"/>
              </a:rPr>
              <a:t>failover</a:t>
            </a:r>
            <a:r>
              <a:rPr lang="zh-CN" altLang="en-US" kern="0" dirty="0" smtClean="0">
                <a:latin typeface="宋体" pitchFamily="2" charset="-122"/>
                <a:ea typeface="宋体" panose="02010600030101010101" pitchFamily="2" charset="-122"/>
              </a:rPr>
              <a:t>处理</a:t>
            </a:r>
            <a:endParaRPr lang="en-US" altLang="zh-CN" kern="0" dirty="0" smtClean="0">
              <a:latin typeface="宋体" pitchFamily="2" charset="-122"/>
              <a:ea typeface="宋体" panose="02010600030101010101" pitchFamily="2" charset="-122"/>
            </a:endParaRPr>
          </a:p>
          <a:p>
            <a:pPr marL="342900" indent="-342900">
              <a:spcBef>
                <a:spcPts val="385"/>
              </a:spcBef>
              <a:buFont typeface="Arial" panose="020B0604020202020204" pitchFamily="34" charset="0"/>
              <a:buChar char="•"/>
              <a:defRPr/>
            </a:pPr>
            <a:endParaRPr lang="en-US" altLang="zh-CN" kern="0" dirty="0">
              <a:latin typeface="宋体" pitchFamily="2" charset="-122"/>
              <a:ea typeface="宋体" panose="02010600030101010101" pitchFamily="2" charset="-122"/>
            </a:endParaRPr>
          </a:p>
          <a:p>
            <a:pPr indent="-342900">
              <a:lnSpc>
                <a:spcPct val="150000"/>
              </a:lnSpc>
              <a:spcBef>
                <a:spcPts val="385"/>
              </a:spcBef>
              <a:defRPr/>
            </a:pPr>
            <a:endParaRPr lang="en-US" altLang="zh-CN" b="1" kern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spcBef>
                <a:spcPts val="385"/>
              </a:spcBef>
              <a:defRPr/>
            </a:pPr>
            <a:r>
              <a:rPr lang="en-US" altLang="zh-CN" sz="1200" i="1" kern="0" dirty="0" smtClean="0">
                <a:latin typeface="宋体" pitchFamily="2" charset="-122"/>
                <a:ea typeface="宋体" panose="02010600030101010101" pitchFamily="2" charset="-122"/>
              </a:rPr>
              <a:t>  </a:t>
            </a:r>
          </a:p>
          <a:p>
            <a:pPr marL="342900" indent="-342900">
              <a:spcBef>
                <a:spcPts val="385"/>
              </a:spcBef>
              <a:defRPr/>
            </a:pPr>
            <a:endParaRPr lang="zh-CN" altLang="en-US" sz="1600" dirty="0"/>
          </a:p>
          <a:p>
            <a:pPr marL="342900" indent="-342900">
              <a:spcBef>
                <a:spcPts val="385"/>
              </a:spcBef>
              <a:defRPr/>
            </a:pPr>
            <a:endParaRPr lang="en-US" altLang="zh-CN" sz="1600" b="1" dirty="0">
              <a:solidFill>
                <a:srgbClr val="FF0000"/>
              </a:solidFill>
              <a:latin typeface="宋体" pitchFamily="2" charset="-122"/>
              <a:ea typeface="宋体" panose="02010600030101010101" pitchFamily="2" charset="-122"/>
            </a:endParaRPr>
          </a:p>
          <a:p>
            <a:pPr marL="342900" indent="-342900">
              <a:spcBef>
                <a:spcPts val="385"/>
              </a:spcBef>
              <a:defRPr/>
            </a:pPr>
            <a:endParaRPr lang="en-US" altLang="zh-CN" sz="1200" i="1" kern="0" dirty="0" smtClean="0">
              <a:latin typeface="宋体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5839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ChangeArrowheads="1"/>
          </p:cNvSpPr>
          <p:nvPr/>
        </p:nvSpPr>
        <p:spPr bwMode="auto">
          <a:xfrm>
            <a:off x="322263" y="260350"/>
            <a:ext cx="3744912" cy="49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/>
            <a:endParaRPr lang="zh-CN" altLang="en-US">
              <a:latin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01728" y="260648"/>
            <a:ext cx="4978384" cy="543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zh-CN" altLang="en-US" sz="3200" b="1" dirty="0" smtClean="0">
                <a:solidFill>
                  <a:srgbClr val="0C0C0C"/>
                </a:solidFill>
                <a:latin typeface="宋体" panose="02010600030101010101" pitchFamily="2" charset="-122"/>
                <a:ea typeface="宋体" panose="02010600030101010101" pitchFamily="2" charset="-122"/>
                <a:sym typeface="Franklin Gothic Book" pitchFamily="34" charset="0"/>
              </a:rPr>
              <a:t>整体架构</a:t>
            </a:r>
            <a:endParaRPr lang="zh-CN" altLang="en-US" sz="3200" b="1" dirty="0">
              <a:solidFill>
                <a:srgbClr val="0C0C0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3" name="组 2"/>
          <p:cNvGrpSpPr/>
          <p:nvPr/>
        </p:nvGrpSpPr>
        <p:grpSpPr>
          <a:xfrm>
            <a:off x="107504" y="1052736"/>
            <a:ext cx="8496944" cy="5328592"/>
            <a:chOff x="107504" y="908720"/>
            <a:chExt cx="8496944" cy="5328592"/>
          </a:xfrm>
        </p:grpSpPr>
        <p:sp>
          <p:nvSpPr>
            <p:cNvPr id="81" name="Rectangle 8" descr="colored_paper1"/>
            <p:cNvSpPr>
              <a:spLocks noChangeArrowheads="1"/>
            </p:cNvSpPr>
            <p:nvPr/>
          </p:nvSpPr>
          <p:spPr bwMode="auto">
            <a:xfrm>
              <a:off x="2051720" y="2276872"/>
              <a:ext cx="4248472" cy="792088"/>
            </a:xfrm>
            <a:prstGeom prst="rect">
              <a:avLst/>
            </a:prstGeom>
            <a:solidFill>
              <a:schemeClr val="accent6"/>
            </a:solidFill>
            <a:ln w="6350">
              <a:solidFill>
                <a:schemeClr val="tx1">
                  <a:lumMod val="95000"/>
                  <a:lumOff val="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1400" dirty="0" err="1" smtClean="0">
                  <a:solidFill>
                    <a:schemeClr val="bg1"/>
                  </a:solidFill>
                  <a:latin typeface="宋体" panose="02010600030101010101" pitchFamily="2" charset="-122"/>
                </a:rPr>
                <a:t>Mstore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宋体" panose="02010600030101010101" pitchFamily="2" charset="-122"/>
                </a:rPr>
                <a:t> </a:t>
              </a:r>
              <a:r>
                <a:rPr lang="en-US" altLang="zh-CN" sz="1400" dirty="0" smtClean="0">
                  <a:solidFill>
                    <a:schemeClr val="bg1"/>
                  </a:solidFill>
                  <a:latin typeface="宋体" panose="02010600030101010101" pitchFamily="2" charset="-122"/>
                </a:rPr>
                <a:t>access</a:t>
              </a:r>
              <a:endParaRPr lang="zh-CN" altLang="en-US" sz="1400" dirty="0">
                <a:solidFill>
                  <a:schemeClr val="bg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80" name="Rectangle 8" descr="colored_paper1"/>
            <p:cNvSpPr>
              <a:spLocks noChangeArrowheads="1"/>
            </p:cNvSpPr>
            <p:nvPr/>
          </p:nvSpPr>
          <p:spPr bwMode="auto">
            <a:xfrm>
              <a:off x="1916088" y="2492896"/>
              <a:ext cx="4248472" cy="792088"/>
            </a:xfrm>
            <a:prstGeom prst="rect">
              <a:avLst/>
            </a:prstGeom>
            <a:solidFill>
              <a:schemeClr val="accent6"/>
            </a:solidFill>
            <a:ln w="6350">
              <a:solidFill>
                <a:srgbClr val="0D0D0D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1400" dirty="0" err="1" smtClean="0">
                  <a:solidFill>
                    <a:schemeClr val="bg1"/>
                  </a:solidFill>
                  <a:latin typeface="宋体" panose="02010600030101010101" pitchFamily="2" charset="-122"/>
                </a:rPr>
                <a:t>Mstore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宋体" panose="02010600030101010101" pitchFamily="2" charset="-122"/>
                </a:rPr>
                <a:t> </a:t>
              </a:r>
              <a:r>
                <a:rPr lang="en-US" altLang="zh-CN" sz="1400" dirty="0" smtClean="0">
                  <a:solidFill>
                    <a:schemeClr val="bg1"/>
                  </a:solidFill>
                  <a:latin typeface="宋体" panose="02010600030101010101" pitchFamily="2" charset="-122"/>
                </a:rPr>
                <a:t>access</a:t>
              </a:r>
              <a:endParaRPr lang="zh-CN" altLang="en-US" sz="1400" dirty="0">
                <a:solidFill>
                  <a:schemeClr val="bg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64" name="圆角矩形 63"/>
            <p:cNvSpPr/>
            <p:nvPr/>
          </p:nvSpPr>
          <p:spPr bwMode="auto">
            <a:xfrm>
              <a:off x="204912" y="4365392"/>
              <a:ext cx="2134840" cy="18719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  <a:prstDash val="sysDot"/>
              <a:headEnd type="none" w="med" len="med"/>
              <a:tailEnd type="non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endParaRPr lang="zh-CN" altLang="en-US">
                <a:ln w="38100">
                  <a:solidFill>
                    <a:schemeClr val="tx1"/>
                  </a:solidFill>
                </a:ln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12" name="AutoShape 29"/>
            <p:cNvCxnSpPr>
              <a:cxnSpLocks noChangeShapeType="1"/>
              <a:stCxn id="62" idx="2"/>
            </p:cNvCxnSpPr>
            <p:nvPr/>
          </p:nvCxnSpPr>
          <p:spPr bwMode="auto">
            <a:xfrm flipH="1">
              <a:off x="736473" y="3501008"/>
              <a:ext cx="3151451" cy="864384"/>
            </a:xfrm>
            <a:prstGeom prst="straightConnector1">
              <a:avLst/>
            </a:prstGeom>
            <a:noFill/>
            <a:ln w="63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" name="圆柱形 8"/>
            <p:cNvSpPr>
              <a:spLocks noChangeArrowheads="1"/>
            </p:cNvSpPr>
            <p:nvPr/>
          </p:nvSpPr>
          <p:spPr bwMode="auto">
            <a:xfrm>
              <a:off x="448341" y="4437688"/>
              <a:ext cx="576263" cy="431800"/>
            </a:xfrm>
            <a:prstGeom prst="can">
              <a:avLst>
                <a:gd name="adj" fmla="val 25000"/>
              </a:avLst>
            </a:prstGeom>
            <a:solidFill>
              <a:schemeClr val="bg1">
                <a:lumMod val="65000"/>
              </a:schemeClr>
            </a:solidFill>
            <a:ln w="6350">
              <a:noFill/>
              <a:round/>
              <a:headEnd/>
              <a:tailEnd/>
            </a:ln>
            <a:effectLst>
              <a:outerShdw dist="23000" dir="5400000" algn="ctr" rotWithShape="0">
                <a:srgbClr val="000000">
                  <a:alpha val="26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600" dirty="0" smtClean="0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M</a:t>
              </a:r>
              <a:r>
                <a:rPr lang="en-US" altLang="zh-CN" sz="1050" dirty="0" smtClean="0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1</a:t>
              </a:r>
              <a:endParaRPr lang="en-US" altLang="zh-CN" sz="1050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5" name="圆柱形 7"/>
            <p:cNvSpPr>
              <a:spLocks noChangeArrowheads="1"/>
            </p:cNvSpPr>
            <p:nvPr/>
          </p:nvSpPr>
          <p:spPr bwMode="auto">
            <a:xfrm>
              <a:off x="448043" y="5374734"/>
              <a:ext cx="576263" cy="431800"/>
            </a:xfrm>
            <a:prstGeom prst="can">
              <a:avLst>
                <a:gd name="adj" fmla="val 25000"/>
              </a:avLst>
            </a:prstGeom>
            <a:solidFill>
              <a:schemeClr val="bg1">
                <a:lumMod val="65000"/>
              </a:schemeClr>
            </a:solidFill>
            <a:ln w="6350">
              <a:noFill/>
              <a:round/>
              <a:headEnd/>
              <a:tailEnd/>
            </a:ln>
            <a:effectLst>
              <a:outerShdw dist="23000" dir="5400000" algn="ctr" rotWithShape="0">
                <a:srgbClr val="000000">
                  <a:alpha val="26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400" dirty="0" smtClean="0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S</a:t>
              </a:r>
              <a:r>
                <a:rPr lang="en-US" altLang="zh-CN" sz="1050" dirty="0" smtClean="0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1</a:t>
              </a:r>
              <a:endParaRPr lang="zh-CN" altLang="en-US" sz="1050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27" name="AutoShape 29"/>
            <p:cNvCxnSpPr>
              <a:cxnSpLocks noChangeShapeType="1"/>
              <a:stCxn id="24" idx="3"/>
              <a:endCxn id="25" idx="1"/>
            </p:cNvCxnSpPr>
            <p:nvPr/>
          </p:nvCxnSpPr>
          <p:spPr bwMode="auto">
            <a:xfrm flipH="1">
              <a:off x="736175" y="4869488"/>
              <a:ext cx="298" cy="505246"/>
            </a:xfrm>
            <a:prstGeom prst="straightConnector1">
              <a:avLst/>
            </a:prstGeom>
            <a:noFill/>
            <a:ln w="6350">
              <a:solidFill>
                <a:srgbClr val="0070C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" name="圆柱形 8"/>
            <p:cNvSpPr>
              <a:spLocks noChangeArrowheads="1"/>
            </p:cNvSpPr>
            <p:nvPr/>
          </p:nvSpPr>
          <p:spPr bwMode="auto">
            <a:xfrm>
              <a:off x="1517654" y="4437688"/>
              <a:ext cx="574675" cy="431800"/>
            </a:xfrm>
            <a:prstGeom prst="can">
              <a:avLst>
                <a:gd name="adj" fmla="val 25000"/>
              </a:avLst>
            </a:prstGeom>
            <a:solidFill>
              <a:schemeClr val="bg1">
                <a:lumMod val="65000"/>
              </a:schemeClr>
            </a:solidFill>
            <a:ln w="6350">
              <a:noFill/>
              <a:round/>
              <a:headEnd/>
              <a:tailEnd/>
            </a:ln>
            <a:effectLst>
              <a:outerShdw dist="23000" dir="5400000" algn="ctr" rotWithShape="0">
                <a:srgbClr val="000000">
                  <a:alpha val="26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600" dirty="0" smtClean="0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M</a:t>
              </a:r>
              <a:r>
                <a:rPr lang="en-US" altLang="zh-CN" sz="1050" dirty="0" smtClean="0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N</a:t>
              </a:r>
              <a:endParaRPr lang="en-US" altLang="zh-CN" sz="1050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1" name="圆柱形 7"/>
            <p:cNvSpPr>
              <a:spLocks noChangeArrowheads="1"/>
            </p:cNvSpPr>
            <p:nvPr/>
          </p:nvSpPr>
          <p:spPr bwMode="auto">
            <a:xfrm>
              <a:off x="1516365" y="5374734"/>
              <a:ext cx="576262" cy="431800"/>
            </a:xfrm>
            <a:prstGeom prst="can">
              <a:avLst>
                <a:gd name="adj" fmla="val 25000"/>
              </a:avLst>
            </a:prstGeom>
            <a:solidFill>
              <a:schemeClr val="bg1">
                <a:lumMod val="65000"/>
              </a:schemeClr>
            </a:solidFill>
            <a:ln w="6350">
              <a:noFill/>
              <a:round/>
              <a:headEnd/>
              <a:tailEnd/>
            </a:ln>
            <a:effectLst>
              <a:outerShdw dist="23000" dir="5400000" algn="ctr" rotWithShape="0">
                <a:srgbClr val="000000">
                  <a:alpha val="26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400" dirty="0" smtClean="0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S</a:t>
              </a:r>
              <a:r>
                <a:rPr lang="en-US" altLang="zh-CN" sz="1050" dirty="0" smtClean="0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N</a:t>
              </a:r>
              <a:endParaRPr lang="zh-CN" altLang="en-US" sz="1050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34" name="AutoShape 29"/>
            <p:cNvCxnSpPr>
              <a:cxnSpLocks noChangeShapeType="1"/>
              <a:stCxn id="30" idx="3"/>
              <a:endCxn id="31" idx="1"/>
            </p:cNvCxnSpPr>
            <p:nvPr/>
          </p:nvCxnSpPr>
          <p:spPr bwMode="auto">
            <a:xfrm flipH="1">
              <a:off x="1804496" y="4869488"/>
              <a:ext cx="496" cy="505246"/>
            </a:xfrm>
            <a:prstGeom prst="straightConnector1">
              <a:avLst/>
            </a:prstGeom>
            <a:noFill/>
            <a:ln w="6350">
              <a:solidFill>
                <a:srgbClr val="0070C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" name="AutoShape 29"/>
            <p:cNvCxnSpPr>
              <a:cxnSpLocks noChangeShapeType="1"/>
              <a:stCxn id="62" idx="2"/>
            </p:cNvCxnSpPr>
            <p:nvPr/>
          </p:nvCxnSpPr>
          <p:spPr bwMode="auto">
            <a:xfrm flipH="1">
              <a:off x="1804992" y="3501008"/>
              <a:ext cx="2082932" cy="864384"/>
            </a:xfrm>
            <a:prstGeom prst="straightConnector1">
              <a:avLst/>
            </a:prstGeom>
            <a:noFill/>
            <a:ln w="63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" name="直接连接符 2"/>
            <p:cNvCxnSpPr>
              <a:cxnSpLocks noChangeShapeType="1"/>
            </p:cNvCxnSpPr>
            <p:nvPr/>
          </p:nvCxnSpPr>
          <p:spPr bwMode="auto">
            <a:xfrm>
              <a:off x="1115616" y="5085472"/>
              <a:ext cx="296470" cy="0"/>
            </a:xfrm>
            <a:prstGeom prst="line">
              <a:avLst/>
            </a:prstGeom>
            <a:noFill/>
            <a:ln w="38100" cmpd="sng" algn="ctr">
              <a:solidFill>
                <a:srgbClr val="0D0D0D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62" name="Rectangle 8" descr="colored_paper1"/>
            <p:cNvSpPr>
              <a:spLocks noChangeArrowheads="1"/>
            </p:cNvSpPr>
            <p:nvPr/>
          </p:nvSpPr>
          <p:spPr bwMode="auto">
            <a:xfrm>
              <a:off x="1763688" y="2708920"/>
              <a:ext cx="4248472" cy="792088"/>
            </a:xfrm>
            <a:prstGeom prst="rect">
              <a:avLst/>
            </a:prstGeom>
            <a:solidFill>
              <a:schemeClr val="accent6"/>
            </a:solidFill>
            <a:ln w="6350">
              <a:solidFill>
                <a:srgbClr val="0D0D0D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1400" dirty="0" err="1" smtClean="0">
                  <a:solidFill>
                    <a:schemeClr val="bg1"/>
                  </a:solidFill>
                  <a:latin typeface="宋体" panose="02010600030101010101" pitchFamily="2" charset="-122"/>
                </a:rPr>
                <a:t>Mstore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宋体" panose="02010600030101010101" pitchFamily="2" charset="-122"/>
                </a:rPr>
                <a:t> </a:t>
              </a:r>
              <a:r>
                <a:rPr lang="en-US" altLang="zh-CN" sz="1400" dirty="0" smtClean="0">
                  <a:solidFill>
                    <a:schemeClr val="bg1"/>
                  </a:solidFill>
                  <a:latin typeface="宋体" panose="02010600030101010101" pitchFamily="2" charset="-122"/>
                </a:rPr>
                <a:t>access</a:t>
              </a:r>
              <a:endParaRPr lang="zh-CN" altLang="en-US" sz="1400" dirty="0">
                <a:solidFill>
                  <a:schemeClr val="bg1"/>
                </a:solidFill>
                <a:latin typeface="宋体" panose="02010600030101010101" pitchFamily="2" charset="-122"/>
              </a:endParaRPr>
            </a:p>
          </p:txBody>
        </p:sp>
        <p:cxnSp>
          <p:nvCxnSpPr>
            <p:cNvPr id="118" name="直接箭头连接符 117"/>
            <p:cNvCxnSpPr>
              <a:stCxn id="81" idx="3"/>
            </p:cNvCxnSpPr>
            <p:nvPr/>
          </p:nvCxnSpPr>
          <p:spPr>
            <a:xfrm flipV="1">
              <a:off x="6300192" y="2660216"/>
              <a:ext cx="425868" cy="12700"/>
            </a:xfrm>
            <a:prstGeom prst="straightConnector1">
              <a:avLst/>
            </a:prstGeom>
            <a:ln w="28575">
              <a:prstDash val="sys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Rectangle 6" descr="colored_paper1"/>
            <p:cNvSpPr>
              <a:spLocks noChangeArrowheads="1"/>
            </p:cNvSpPr>
            <p:nvPr/>
          </p:nvSpPr>
          <p:spPr bwMode="auto">
            <a:xfrm>
              <a:off x="3313956" y="908720"/>
              <a:ext cx="1728539" cy="499265"/>
            </a:xfrm>
            <a:prstGeom prst="rect">
              <a:avLst/>
            </a:prstGeom>
            <a:solidFill>
              <a:srgbClr val="4BACC6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solidFill>
                    <a:schemeClr val="bg1"/>
                  </a:solidFill>
                  <a:latin typeface="宋体" panose="02010600030101010101" pitchFamily="2" charset="-122"/>
                </a:rPr>
                <a:t>Applications</a:t>
              </a:r>
              <a:endParaRPr lang="zh-CN" altLang="en-US" dirty="0">
                <a:solidFill>
                  <a:schemeClr val="bg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34" name="流程图: 过程 63"/>
            <p:cNvSpPr>
              <a:spLocks noChangeArrowheads="1"/>
            </p:cNvSpPr>
            <p:nvPr/>
          </p:nvSpPr>
          <p:spPr bwMode="auto">
            <a:xfrm>
              <a:off x="3538422" y="1313129"/>
              <a:ext cx="1275736" cy="315671"/>
            </a:xfrm>
            <a:prstGeom prst="flowChartProcess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1200" dirty="0" err="1" smtClean="0">
                  <a:latin typeface="宋体" panose="02010600030101010101" pitchFamily="2" charset="-122"/>
                </a:rPr>
                <a:t>Mstore</a:t>
              </a:r>
              <a:r>
                <a:rPr lang="zh-CN" altLang="en-US" sz="1200" dirty="0" smtClean="0">
                  <a:latin typeface="宋体" panose="02010600030101010101" pitchFamily="2" charset="-122"/>
                </a:rPr>
                <a:t> </a:t>
              </a:r>
              <a:r>
                <a:rPr lang="en-US" altLang="zh-CN" sz="1200" dirty="0" smtClean="0">
                  <a:latin typeface="宋体" panose="02010600030101010101" pitchFamily="2" charset="-122"/>
                </a:rPr>
                <a:t>client</a:t>
              </a:r>
            </a:p>
          </p:txBody>
        </p:sp>
        <p:cxnSp>
          <p:nvCxnSpPr>
            <p:cNvPr id="137" name="直接连接符 136"/>
            <p:cNvCxnSpPr/>
            <p:nvPr/>
          </p:nvCxnSpPr>
          <p:spPr>
            <a:xfrm>
              <a:off x="467544" y="1772815"/>
              <a:ext cx="8136904" cy="1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矩形 53"/>
            <p:cNvSpPr>
              <a:spLocks noChangeArrowheads="1"/>
            </p:cNvSpPr>
            <p:nvPr/>
          </p:nvSpPr>
          <p:spPr bwMode="auto">
            <a:xfrm>
              <a:off x="323528" y="1434262"/>
              <a:ext cx="80021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1600" b="1" dirty="0" smtClean="0">
                  <a:latin typeface="宋体" panose="02010600030101010101" pitchFamily="2" charset="-122"/>
                </a:rPr>
                <a:t>应用层</a:t>
              </a:r>
              <a:endParaRPr lang="zh-CN" altLang="en-US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39" name="矩形 53"/>
            <p:cNvSpPr>
              <a:spLocks noChangeArrowheads="1"/>
            </p:cNvSpPr>
            <p:nvPr/>
          </p:nvSpPr>
          <p:spPr bwMode="auto">
            <a:xfrm>
              <a:off x="107504" y="1844824"/>
              <a:ext cx="187220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1600" b="1" dirty="0" smtClean="0">
                  <a:latin typeface="宋体" panose="02010600030101010101" pitchFamily="2" charset="-122"/>
                </a:rPr>
                <a:t>通用存储系统</a:t>
              </a:r>
              <a:endParaRPr lang="zh-CN" altLang="en-US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72" name="Rectangle 8" descr="colored_paper1"/>
            <p:cNvSpPr>
              <a:spLocks noChangeArrowheads="1"/>
            </p:cNvSpPr>
            <p:nvPr/>
          </p:nvSpPr>
          <p:spPr bwMode="auto">
            <a:xfrm>
              <a:off x="6804248" y="2420888"/>
              <a:ext cx="1728192" cy="395671"/>
            </a:xfrm>
            <a:prstGeom prst="rect">
              <a:avLst/>
            </a:prstGeom>
            <a:solidFill>
              <a:schemeClr val="accent6"/>
            </a:solidFill>
            <a:ln w="63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200" dirty="0" smtClean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Cluster Manager</a:t>
              </a:r>
              <a:endParaRPr lang="zh-CN" altLang="en-US" sz="1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8" name="Rectangle 8" descr="colored_paper1"/>
            <p:cNvSpPr>
              <a:spLocks noChangeArrowheads="1"/>
            </p:cNvSpPr>
            <p:nvPr/>
          </p:nvSpPr>
          <p:spPr bwMode="auto">
            <a:xfrm>
              <a:off x="6876256" y="1772816"/>
              <a:ext cx="1439063" cy="323663"/>
            </a:xfrm>
            <a:prstGeom prst="rect">
              <a:avLst/>
            </a:prstGeom>
            <a:solidFill>
              <a:schemeClr val="accent6"/>
            </a:solidFill>
            <a:ln w="63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400" dirty="0" smtClean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CLI/WEB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</a:t>
              </a:r>
              <a:r>
                <a:rPr lang="en-US" altLang="zh-CN" sz="1400" dirty="0" smtClean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OP</a:t>
              </a:r>
              <a:endParaRPr lang="zh-CN" altLang="en-US" sz="1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82" name="AutoShape 29"/>
            <p:cNvCxnSpPr>
              <a:cxnSpLocks noChangeShapeType="1"/>
              <a:stCxn id="134" idx="2"/>
              <a:endCxn id="81" idx="0"/>
            </p:cNvCxnSpPr>
            <p:nvPr/>
          </p:nvCxnSpPr>
          <p:spPr bwMode="auto">
            <a:xfrm flipH="1">
              <a:off x="4175956" y="1628800"/>
              <a:ext cx="334" cy="648072"/>
            </a:xfrm>
            <a:prstGeom prst="straightConnector1">
              <a:avLst/>
            </a:prstGeom>
            <a:noFill/>
            <a:ln w="63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4" name="圆角矩形 93"/>
            <p:cNvSpPr/>
            <p:nvPr/>
          </p:nvSpPr>
          <p:spPr bwMode="auto">
            <a:xfrm>
              <a:off x="6156176" y="4365104"/>
              <a:ext cx="2088232" cy="18002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  <a:prstDash val="sysDot"/>
              <a:headEnd type="none" w="med" len="med"/>
              <a:tailEnd type="non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endParaRPr lang="zh-CN" altLang="en-US">
                <a:ln w="38100">
                  <a:solidFill>
                    <a:schemeClr val="tx1"/>
                  </a:solidFill>
                </a:ln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0" name="圆柱形 8"/>
            <p:cNvSpPr>
              <a:spLocks noChangeArrowheads="1"/>
            </p:cNvSpPr>
            <p:nvPr/>
          </p:nvSpPr>
          <p:spPr bwMode="auto">
            <a:xfrm>
              <a:off x="6352095" y="4365392"/>
              <a:ext cx="576263" cy="431800"/>
            </a:xfrm>
            <a:prstGeom prst="can">
              <a:avLst>
                <a:gd name="adj" fmla="val 25000"/>
              </a:avLst>
            </a:prstGeom>
            <a:solidFill>
              <a:schemeClr val="bg1">
                <a:lumMod val="65000"/>
              </a:schemeClr>
            </a:solidFill>
            <a:ln w="6350">
              <a:noFill/>
              <a:round/>
              <a:headEnd/>
              <a:tailEnd/>
            </a:ln>
            <a:effectLst>
              <a:outerShdw dist="23000" dir="5400000" algn="ctr" rotWithShape="0">
                <a:srgbClr val="000000">
                  <a:alpha val="26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600" dirty="0" smtClean="0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M</a:t>
              </a:r>
              <a:r>
                <a:rPr lang="en-US" altLang="zh-CN" sz="1050" dirty="0" smtClean="0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1</a:t>
              </a:r>
              <a:endParaRPr lang="en-US" altLang="zh-CN" sz="1050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1" name="圆柱形 7"/>
            <p:cNvSpPr>
              <a:spLocks noChangeArrowheads="1"/>
            </p:cNvSpPr>
            <p:nvPr/>
          </p:nvSpPr>
          <p:spPr bwMode="auto">
            <a:xfrm>
              <a:off x="6351797" y="5302438"/>
              <a:ext cx="576263" cy="431800"/>
            </a:xfrm>
            <a:prstGeom prst="can">
              <a:avLst>
                <a:gd name="adj" fmla="val 25000"/>
              </a:avLst>
            </a:prstGeom>
            <a:solidFill>
              <a:schemeClr val="bg1">
                <a:lumMod val="65000"/>
              </a:schemeClr>
            </a:solidFill>
            <a:ln w="6350">
              <a:noFill/>
              <a:round/>
              <a:headEnd/>
              <a:tailEnd/>
            </a:ln>
            <a:effectLst>
              <a:outerShdw dist="23000" dir="5400000" algn="ctr" rotWithShape="0">
                <a:srgbClr val="000000">
                  <a:alpha val="26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400" dirty="0" smtClean="0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S</a:t>
              </a:r>
              <a:r>
                <a:rPr lang="en-US" altLang="zh-CN" sz="1050" dirty="0" smtClean="0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1</a:t>
              </a:r>
              <a:endParaRPr lang="zh-CN" altLang="en-US" sz="1050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102" name="AutoShape 29"/>
            <p:cNvCxnSpPr>
              <a:cxnSpLocks noChangeShapeType="1"/>
              <a:stCxn id="100" idx="3"/>
              <a:endCxn id="101" idx="1"/>
            </p:cNvCxnSpPr>
            <p:nvPr/>
          </p:nvCxnSpPr>
          <p:spPr bwMode="auto">
            <a:xfrm flipH="1">
              <a:off x="6639929" y="4797192"/>
              <a:ext cx="298" cy="505246"/>
            </a:xfrm>
            <a:prstGeom prst="straightConnector1">
              <a:avLst/>
            </a:prstGeom>
            <a:noFill/>
            <a:ln w="6350">
              <a:solidFill>
                <a:srgbClr val="0070C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3" name="圆柱形 8"/>
            <p:cNvSpPr>
              <a:spLocks noChangeArrowheads="1"/>
            </p:cNvSpPr>
            <p:nvPr/>
          </p:nvSpPr>
          <p:spPr bwMode="auto">
            <a:xfrm>
              <a:off x="7421408" y="4365392"/>
              <a:ext cx="574675" cy="431800"/>
            </a:xfrm>
            <a:prstGeom prst="can">
              <a:avLst>
                <a:gd name="adj" fmla="val 25000"/>
              </a:avLst>
            </a:prstGeom>
            <a:solidFill>
              <a:schemeClr val="bg1">
                <a:lumMod val="65000"/>
              </a:schemeClr>
            </a:solidFill>
            <a:ln w="6350">
              <a:noFill/>
              <a:round/>
              <a:headEnd/>
              <a:tailEnd/>
            </a:ln>
            <a:effectLst>
              <a:outerShdw dist="23000" dir="5400000" algn="ctr" rotWithShape="0">
                <a:srgbClr val="000000">
                  <a:alpha val="26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600" dirty="0" smtClean="0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M</a:t>
              </a:r>
              <a:r>
                <a:rPr lang="en-US" altLang="zh-CN" sz="1050" dirty="0" smtClean="0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N</a:t>
              </a:r>
              <a:endParaRPr lang="en-US" altLang="zh-CN" sz="1050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4" name="圆柱形 7"/>
            <p:cNvSpPr>
              <a:spLocks noChangeArrowheads="1"/>
            </p:cNvSpPr>
            <p:nvPr/>
          </p:nvSpPr>
          <p:spPr bwMode="auto">
            <a:xfrm>
              <a:off x="7420119" y="5302438"/>
              <a:ext cx="576262" cy="431800"/>
            </a:xfrm>
            <a:prstGeom prst="can">
              <a:avLst>
                <a:gd name="adj" fmla="val 25000"/>
              </a:avLst>
            </a:prstGeom>
            <a:solidFill>
              <a:schemeClr val="bg1">
                <a:lumMod val="65000"/>
              </a:schemeClr>
            </a:solidFill>
            <a:ln w="6350">
              <a:noFill/>
              <a:round/>
              <a:headEnd/>
              <a:tailEnd/>
            </a:ln>
            <a:effectLst>
              <a:outerShdw dist="23000" dir="5400000" algn="ctr" rotWithShape="0">
                <a:srgbClr val="000000">
                  <a:alpha val="26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400" dirty="0" smtClean="0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S</a:t>
              </a:r>
              <a:r>
                <a:rPr lang="en-US" altLang="zh-CN" sz="1050" dirty="0" smtClean="0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N</a:t>
              </a:r>
              <a:endParaRPr lang="zh-CN" altLang="en-US" sz="1050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105" name="AutoShape 29"/>
            <p:cNvCxnSpPr>
              <a:cxnSpLocks noChangeShapeType="1"/>
              <a:stCxn id="103" idx="3"/>
              <a:endCxn id="104" idx="1"/>
            </p:cNvCxnSpPr>
            <p:nvPr/>
          </p:nvCxnSpPr>
          <p:spPr bwMode="auto">
            <a:xfrm flipH="1">
              <a:off x="7708250" y="4797192"/>
              <a:ext cx="496" cy="505246"/>
            </a:xfrm>
            <a:prstGeom prst="straightConnector1">
              <a:avLst/>
            </a:prstGeom>
            <a:noFill/>
            <a:ln w="6350">
              <a:solidFill>
                <a:srgbClr val="0070C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7" name="直接连接符 2"/>
            <p:cNvCxnSpPr>
              <a:cxnSpLocks noChangeShapeType="1"/>
            </p:cNvCxnSpPr>
            <p:nvPr/>
          </p:nvCxnSpPr>
          <p:spPr bwMode="auto">
            <a:xfrm>
              <a:off x="7019370" y="5013176"/>
              <a:ext cx="296470" cy="0"/>
            </a:xfrm>
            <a:prstGeom prst="line">
              <a:avLst/>
            </a:prstGeom>
            <a:noFill/>
            <a:ln w="38100" cmpd="sng" algn="ctr">
              <a:solidFill>
                <a:srgbClr val="0D0D0D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09" name="AutoShape 29"/>
            <p:cNvCxnSpPr>
              <a:cxnSpLocks noChangeShapeType="1"/>
              <a:stCxn id="62" idx="2"/>
            </p:cNvCxnSpPr>
            <p:nvPr/>
          </p:nvCxnSpPr>
          <p:spPr bwMode="auto">
            <a:xfrm>
              <a:off x="3887924" y="3501008"/>
              <a:ext cx="2752303" cy="864384"/>
            </a:xfrm>
            <a:prstGeom prst="straightConnector1">
              <a:avLst/>
            </a:prstGeom>
            <a:noFill/>
            <a:ln w="63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0" name="AutoShape 29"/>
            <p:cNvCxnSpPr>
              <a:cxnSpLocks noChangeShapeType="1"/>
              <a:stCxn id="62" idx="2"/>
            </p:cNvCxnSpPr>
            <p:nvPr/>
          </p:nvCxnSpPr>
          <p:spPr bwMode="auto">
            <a:xfrm>
              <a:off x="3887924" y="3501008"/>
              <a:ext cx="3820822" cy="864384"/>
            </a:xfrm>
            <a:prstGeom prst="straightConnector1">
              <a:avLst/>
            </a:prstGeom>
            <a:noFill/>
            <a:ln w="63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5" name="矩形 53"/>
            <p:cNvSpPr>
              <a:spLocks noChangeArrowheads="1"/>
            </p:cNvSpPr>
            <p:nvPr/>
          </p:nvSpPr>
          <p:spPr bwMode="auto">
            <a:xfrm>
              <a:off x="539552" y="5877560"/>
              <a:ext cx="165618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600" b="1" dirty="0" err="1" smtClean="0">
                  <a:solidFill>
                    <a:srgbClr val="FF0000"/>
                  </a:solidFill>
                  <a:latin typeface="宋体" panose="02010600030101010101" pitchFamily="2" charset="-122"/>
                </a:rPr>
                <a:t>Mysql</a:t>
              </a:r>
              <a:r>
                <a:rPr lang="zh-CN" altLang="en-US" sz="1600" b="1" dirty="0" smtClean="0">
                  <a:solidFill>
                    <a:srgbClr val="FF0000"/>
                  </a:solidFill>
                  <a:latin typeface="宋体" panose="02010600030101010101" pitchFamily="2" charset="-122"/>
                </a:rPr>
                <a:t> </a:t>
              </a:r>
              <a:r>
                <a:rPr lang="en-US" altLang="zh-CN" sz="1600" b="1" dirty="0" smtClean="0">
                  <a:solidFill>
                    <a:srgbClr val="FF0000"/>
                  </a:solidFill>
                  <a:latin typeface="宋体" panose="02010600030101010101" pitchFamily="2" charset="-122"/>
                </a:rPr>
                <a:t>clusters</a:t>
              </a:r>
              <a:endParaRPr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17" name="矩形 53"/>
            <p:cNvSpPr>
              <a:spLocks noChangeArrowheads="1"/>
            </p:cNvSpPr>
            <p:nvPr/>
          </p:nvSpPr>
          <p:spPr bwMode="auto">
            <a:xfrm>
              <a:off x="6516216" y="5805264"/>
              <a:ext cx="165618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600" b="1" dirty="0" err="1" smtClean="0">
                  <a:solidFill>
                    <a:srgbClr val="FF0000"/>
                  </a:solidFill>
                  <a:latin typeface="宋体" panose="02010600030101010101" pitchFamily="2" charset="-122"/>
                </a:rPr>
                <a:t>Redis</a:t>
              </a:r>
              <a:r>
                <a:rPr lang="zh-CN" altLang="en-US" sz="1600" b="1" dirty="0" smtClean="0">
                  <a:solidFill>
                    <a:srgbClr val="FF0000"/>
                  </a:solidFill>
                  <a:latin typeface="宋体" panose="02010600030101010101" pitchFamily="2" charset="-122"/>
                </a:rPr>
                <a:t> </a:t>
              </a:r>
              <a:r>
                <a:rPr lang="en-US" altLang="zh-CN" sz="1600" b="1" dirty="0" smtClean="0">
                  <a:solidFill>
                    <a:srgbClr val="FF0000"/>
                  </a:solidFill>
                  <a:latin typeface="宋体" panose="02010600030101010101" pitchFamily="2" charset="-122"/>
                </a:rPr>
                <a:t>clusters</a:t>
              </a:r>
              <a:endParaRPr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</a:endParaRPr>
            </a:p>
          </p:txBody>
        </p:sp>
        <p:cxnSp>
          <p:nvCxnSpPr>
            <p:cNvPr id="123" name="AutoShape 29"/>
            <p:cNvCxnSpPr>
              <a:cxnSpLocks noChangeShapeType="1"/>
            </p:cNvCxnSpPr>
            <p:nvPr/>
          </p:nvCxnSpPr>
          <p:spPr bwMode="auto">
            <a:xfrm rot="20334549">
              <a:off x="2501359" y="5613343"/>
              <a:ext cx="720080" cy="288032"/>
            </a:xfrm>
            <a:prstGeom prst="straightConnector1">
              <a:avLst/>
            </a:prstGeom>
            <a:noFill/>
            <a:ln w="38100" cmpd="sng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9" name="矩形 53"/>
            <p:cNvSpPr>
              <a:spLocks noChangeArrowheads="1"/>
            </p:cNvSpPr>
            <p:nvPr/>
          </p:nvSpPr>
          <p:spPr bwMode="auto">
            <a:xfrm>
              <a:off x="2329637" y="5439130"/>
              <a:ext cx="1018227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000" b="1" dirty="0" err="1" smtClean="0">
                  <a:latin typeface="宋体" panose="02010600030101010101" pitchFamily="2" charset="-122"/>
                </a:rPr>
                <a:t>Binlog</a:t>
              </a:r>
              <a:r>
                <a:rPr lang="zh-CN" altLang="en-US" sz="1000" b="1" dirty="0">
                  <a:latin typeface="宋体" panose="02010600030101010101" pitchFamily="2" charset="-122"/>
                </a:rPr>
                <a:t> </a:t>
              </a:r>
              <a:r>
                <a:rPr lang="en-US" altLang="zh-CN" sz="1000" b="1" dirty="0" smtClean="0">
                  <a:latin typeface="宋体" panose="02010600030101010101" pitchFamily="2" charset="-122"/>
                </a:rPr>
                <a:t>events</a:t>
              </a:r>
            </a:p>
          </p:txBody>
        </p:sp>
        <p:sp>
          <p:nvSpPr>
            <p:cNvPr id="136" name="Rectangle 8" descr="colored_paper1"/>
            <p:cNvSpPr>
              <a:spLocks noChangeArrowheads="1"/>
            </p:cNvSpPr>
            <p:nvPr/>
          </p:nvSpPr>
          <p:spPr bwMode="auto">
            <a:xfrm>
              <a:off x="3563888" y="5013176"/>
              <a:ext cx="1520552" cy="792088"/>
            </a:xfrm>
            <a:prstGeom prst="rect">
              <a:avLst/>
            </a:prstGeom>
            <a:solidFill>
              <a:schemeClr val="accent6"/>
            </a:solidFill>
            <a:ln w="6350">
              <a:solidFill>
                <a:schemeClr val="tx1">
                  <a:lumMod val="95000"/>
                  <a:lumOff val="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1400" dirty="0" err="1" smtClean="0">
                  <a:solidFill>
                    <a:schemeClr val="bg1"/>
                  </a:solidFill>
                  <a:latin typeface="宋体" panose="02010600030101010101" pitchFamily="2" charset="-122"/>
                </a:rPr>
                <a:t>Mstore</a:t>
              </a:r>
              <a:endParaRPr lang="zh-CN" altLang="en-US" sz="1400" dirty="0">
                <a:solidFill>
                  <a:schemeClr val="bg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40" name="Rectangle 8" descr="colored_paper1"/>
            <p:cNvSpPr>
              <a:spLocks noChangeArrowheads="1"/>
            </p:cNvSpPr>
            <p:nvPr/>
          </p:nvSpPr>
          <p:spPr bwMode="auto">
            <a:xfrm>
              <a:off x="3428256" y="5229200"/>
              <a:ext cx="1520552" cy="792088"/>
            </a:xfrm>
            <a:prstGeom prst="rect">
              <a:avLst/>
            </a:prstGeom>
            <a:solidFill>
              <a:schemeClr val="accent6"/>
            </a:solidFill>
            <a:ln w="6350">
              <a:solidFill>
                <a:srgbClr val="0D0D0D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1400" dirty="0" err="1" smtClean="0">
                  <a:solidFill>
                    <a:schemeClr val="bg1"/>
                  </a:solidFill>
                  <a:latin typeface="宋体" panose="02010600030101010101" pitchFamily="2" charset="-122"/>
                </a:rPr>
                <a:t>Mstore</a:t>
              </a:r>
              <a:endParaRPr lang="zh-CN" altLang="en-US" sz="1400" dirty="0">
                <a:solidFill>
                  <a:schemeClr val="bg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42" name="Rectangle 8" descr="colored_paper1"/>
            <p:cNvSpPr>
              <a:spLocks noChangeArrowheads="1"/>
            </p:cNvSpPr>
            <p:nvPr/>
          </p:nvSpPr>
          <p:spPr bwMode="auto">
            <a:xfrm>
              <a:off x="3275856" y="5445224"/>
              <a:ext cx="1520552" cy="792088"/>
            </a:xfrm>
            <a:prstGeom prst="rect">
              <a:avLst/>
            </a:prstGeom>
            <a:solidFill>
              <a:schemeClr val="accent6"/>
            </a:solidFill>
            <a:ln w="6350">
              <a:solidFill>
                <a:srgbClr val="0D0D0D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1400" dirty="0" err="1" smtClean="0">
                  <a:solidFill>
                    <a:schemeClr val="bg1"/>
                  </a:solidFill>
                  <a:latin typeface="宋体" panose="02010600030101010101" pitchFamily="2" charset="-122"/>
                </a:rPr>
                <a:t>Msync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宋体" panose="02010600030101010101" pitchFamily="2" charset="-122"/>
                </a:rPr>
                <a:t>数据同步系统</a:t>
              </a:r>
              <a:endParaRPr lang="zh-CN" altLang="en-US" sz="1400" dirty="0">
                <a:solidFill>
                  <a:schemeClr val="bg1"/>
                </a:solidFill>
                <a:latin typeface="宋体" panose="02010600030101010101" pitchFamily="2" charset="-122"/>
              </a:endParaRPr>
            </a:p>
          </p:txBody>
        </p:sp>
        <p:cxnSp>
          <p:nvCxnSpPr>
            <p:cNvPr id="144" name="直接箭头连接符 117"/>
            <p:cNvCxnSpPr>
              <a:stCxn id="72" idx="0"/>
            </p:cNvCxnSpPr>
            <p:nvPr/>
          </p:nvCxnSpPr>
          <p:spPr>
            <a:xfrm flipV="1">
              <a:off x="7668344" y="2060848"/>
              <a:ext cx="0" cy="360040"/>
            </a:xfrm>
            <a:prstGeom prst="straightConnector1">
              <a:avLst/>
            </a:prstGeom>
            <a:ln w="28575">
              <a:prstDash val="sys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AutoShape 29"/>
            <p:cNvCxnSpPr>
              <a:cxnSpLocks noChangeShapeType="1"/>
            </p:cNvCxnSpPr>
            <p:nvPr/>
          </p:nvCxnSpPr>
          <p:spPr bwMode="auto">
            <a:xfrm flipV="1">
              <a:off x="5148064" y="5661248"/>
              <a:ext cx="1008112" cy="36004"/>
            </a:xfrm>
            <a:prstGeom prst="straightConnector1">
              <a:avLst/>
            </a:prstGeom>
            <a:noFill/>
            <a:ln w="38100" cmpd="sng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直接箭头连接符 117"/>
            <p:cNvCxnSpPr/>
            <p:nvPr/>
          </p:nvCxnSpPr>
          <p:spPr>
            <a:xfrm flipH="1">
              <a:off x="2339752" y="2780928"/>
              <a:ext cx="5256584" cy="1800200"/>
            </a:xfrm>
            <a:prstGeom prst="straightConnector1">
              <a:avLst/>
            </a:prstGeom>
            <a:ln w="28575">
              <a:prstDash val="sys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直线连接符 46"/>
          <p:cNvCxnSpPr/>
          <p:nvPr/>
        </p:nvCxnSpPr>
        <p:spPr>
          <a:xfrm>
            <a:off x="467544" y="908720"/>
            <a:ext cx="7992888" cy="0"/>
          </a:xfrm>
          <a:prstGeom prst="line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047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P</a:t>
            </a:r>
            <a:fld id="{27202CAD-2F81-C54F-8A08-24AECCEBEC17}" type="slidenum">
              <a:rPr lang="en-US"/>
              <a:pPr>
                <a:defRPr/>
              </a:pPr>
              <a:t>7</a:t>
            </a:fld>
            <a:endParaRPr lang="en-US"/>
          </a:p>
        </p:txBody>
      </p:sp>
      <p:cxnSp>
        <p:nvCxnSpPr>
          <p:cNvPr id="5" name="直线连接符 4"/>
          <p:cNvCxnSpPr/>
          <p:nvPr/>
        </p:nvCxnSpPr>
        <p:spPr>
          <a:xfrm>
            <a:off x="467544" y="908720"/>
            <a:ext cx="7992888" cy="0"/>
          </a:xfrm>
          <a:prstGeom prst="line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601728" y="260648"/>
            <a:ext cx="6274528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zh-CN" altLang="en-US" sz="3200" b="1" dirty="0" smtClean="0">
                <a:solidFill>
                  <a:srgbClr val="0C0C0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服务接口</a:t>
            </a:r>
            <a:endParaRPr lang="zh-CN" altLang="en-US" sz="3200" b="1" dirty="0">
              <a:solidFill>
                <a:srgbClr val="0C0C0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内容占位符 4"/>
          <p:cNvSpPr txBox="1">
            <a:spLocks/>
          </p:cNvSpPr>
          <p:nvPr/>
        </p:nvSpPr>
        <p:spPr bwMode="auto">
          <a:xfrm>
            <a:off x="546100" y="1124744"/>
            <a:ext cx="8346380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50000"/>
              </a:lnSpc>
              <a:spcBef>
                <a:spcPts val="385"/>
              </a:spcBef>
              <a:defRPr/>
            </a:pPr>
            <a:endParaRPr lang="en-US" altLang="zh-CN" b="1" kern="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spcBef>
                <a:spcPts val="385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kern="0" dirty="0" smtClean="0">
                <a:latin typeface="宋体" pitchFamily="2" charset="-122"/>
                <a:ea typeface="宋体" panose="02010600030101010101" pitchFamily="2" charset="-122"/>
              </a:rPr>
              <a:t>Get(string</a:t>
            </a:r>
            <a:r>
              <a:rPr lang="zh-CN" altLang="en-US" kern="0" dirty="0" smtClean="0">
                <a:latin typeface="宋体" pitchFamily="2" charset="-122"/>
                <a:ea typeface="宋体" panose="02010600030101010101" pitchFamily="2" charset="-122"/>
              </a:rPr>
              <a:t> </a:t>
            </a:r>
            <a:r>
              <a:rPr lang="en-US" altLang="zh-CN" kern="0" dirty="0" smtClean="0">
                <a:latin typeface="宋体" pitchFamily="2" charset="-122"/>
                <a:ea typeface="宋体" panose="02010600030101010101" pitchFamily="2" charset="-122"/>
              </a:rPr>
              <a:t>key)</a:t>
            </a:r>
          </a:p>
          <a:p>
            <a:pPr marL="342900" indent="-342900">
              <a:spcBef>
                <a:spcPts val="385"/>
              </a:spcBef>
              <a:buFont typeface="Arial" panose="020B0604020202020204" pitchFamily="34" charset="0"/>
              <a:buChar char="•"/>
              <a:defRPr/>
            </a:pPr>
            <a:endParaRPr lang="en-US" altLang="zh-CN" kern="0" dirty="0">
              <a:latin typeface="宋体" pitchFamily="2" charset="-122"/>
              <a:ea typeface="宋体" panose="02010600030101010101" pitchFamily="2" charset="-122"/>
            </a:endParaRPr>
          </a:p>
          <a:p>
            <a:pPr marL="342900" indent="-342900">
              <a:spcBef>
                <a:spcPts val="385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kern="0" dirty="0" err="1" smtClean="0">
                <a:latin typeface="宋体" pitchFamily="2" charset="-122"/>
                <a:ea typeface="宋体" panose="02010600030101010101" pitchFamily="2" charset="-122"/>
              </a:rPr>
              <a:t>mysql</a:t>
            </a:r>
            <a:r>
              <a:rPr lang="zh-CN" altLang="en-US" kern="0" dirty="0" smtClean="0">
                <a:latin typeface="宋体" pitchFamily="2" charset="-122"/>
                <a:ea typeface="宋体" panose="02010600030101010101" pitchFamily="2" charset="-122"/>
              </a:rPr>
              <a:t>数据实时分发服务（</a:t>
            </a:r>
            <a:r>
              <a:rPr lang="en-US" altLang="zh-CN" kern="0" dirty="0" err="1" smtClean="0">
                <a:latin typeface="宋体" pitchFamily="2" charset="-122"/>
                <a:ea typeface="宋体" panose="02010600030101010101" pitchFamily="2" charset="-122"/>
              </a:rPr>
              <a:t>mysql</a:t>
            </a:r>
            <a:r>
              <a:rPr lang="en-US" altLang="zh-CN" kern="0" dirty="0" smtClean="0">
                <a:latin typeface="宋体" pitchFamily="2" charset="-122"/>
                <a:ea typeface="宋体" panose="02010600030101010101" pitchFamily="2" charset="-122"/>
              </a:rPr>
              <a:t>-&gt;</a:t>
            </a:r>
            <a:r>
              <a:rPr lang="en-US" altLang="zh-CN" kern="0" dirty="0" err="1" smtClean="0">
                <a:latin typeface="宋体" pitchFamily="2" charset="-122"/>
                <a:ea typeface="宋体" panose="02010600030101010101" pitchFamily="2" charset="-122"/>
              </a:rPr>
              <a:t>redis</a:t>
            </a:r>
            <a:r>
              <a:rPr lang="zh-CN" altLang="en-US" kern="0" dirty="0" smtClean="0">
                <a:latin typeface="宋体" pitchFamily="2" charset="-122"/>
                <a:ea typeface="宋体" panose="02010600030101010101" pitchFamily="2" charset="-122"/>
              </a:rPr>
              <a:t>）</a:t>
            </a:r>
            <a:endParaRPr lang="en-US" altLang="zh-CN" kern="0" dirty="0">
              <a:latin typeface="宋体" pitchFamily="2" charset="-122"/>
              <a:ea typeface="宋体" panose="02010600030101010101" pitchFamily="2" charset="-122"/>
            </a:endParaRPr>
          </a:p>
          <a:p>
            <a:pPr indent="-342900">
              <a:lnSpc>
                <a:spcPct val="150000"/>
              </a:lnSpc>
              <a:spcBef>
                <a:spcPts val="385"/>
              </a:spcBef>
              <a:defRPr/>
            </a:pPr>
            <a:endParaRPr lang="en-US" altLang="zh-CN" b="1" kern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spcBef>
                <a:spcPts val="385"/>
              </a:spcBef>
              <a:defRPr/>
            </a:pPr>
            <a:r>
              <a:rPr lang="en-US" altLang="zh-CN" sz="1200" i="1" kern="0" dirty="0" smtClean="0">
                <a:latin typeface="宋体" pitchFamily="2" charset="-122"/>
                <a:ea typeface="宋体" panose="02010600030101010101" pitchFamily="2" charset="-122"/>
              </a:rPr>
              <a:t>  </a:t>
            </a:r>
          </a:p>
          <a:p>
            <a:pPr marL="342900" indent="-342900">
              <a:spcBef>
                <a:spcPts val="385"/>
              </a:spcBef>
              <a:defRPr/>
            </a:pPr>
            <a:endParaRPr lang="zh-CN" altLang="en-US" sz="1600" dirty="0"/>
          </a:p>
          <a:p>
            <a:pPr marL="342900" indent="-342900">
              <a:spcBef>
                <a:spcPts val="385"/>
              </a:spcBef>
              <a:defRPr/>
            </a:pPr>
            <a:endParaRPr lang="en-US" altLang="zh-CN" sz="1600" b="1" dirty="0">
              <a:solidFill>
                <a:srgbClr val="FF0000"/>
              </a:solidFill>
              <a:latin typeface="宋体" pitchFamily="2" charset="-122"/>
              <a:ea typeface="宋体" panose="02010600030101010101" pitchFamily="2" charset="-122"/>
            </a:endParaRPr>
          </a:p>
          <a:p>
            <a:pPr marL="342900" indent="-342900">
              <a:spcBef>
                <a:spcPts val="385"/>
              </a:spcBef>
              <a:defRPr/>
            </a:pPr>
            <a:endParaRPr lang="en-US" altLang="zh-CN" sz="1200" i="1" kern="0" dirty="0" smtClean="0">
              <a:latin typeface="宋体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383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P</a:t>
            </a:r>
            <a:fld id="{27202CAD-2F81-C54F-8A08-24AECCEBEC17}" type="slidenum">
              <a:rPr lang="en-US"/>
              <a:pPr>
                <a:defRPr/>
              </a:pPr>
              <a:t>8</a:t>
            </a:fld>
            <a:endParaRPr lang="en-US"/>
          </a:p>
        </p:txBody>
      </p:sp>
      <p:cxnSp>
        <p:nvCxnSpPr>
          <p:cNvPr id="5" name="直线连接符 4"/>
          <p:cNvCxnSpPr/>
          <p:nvPr/>
        </p:nvCxnSpPr>
        <p:spPr>
          <a:xfrm>
            <a:off x="467544" y="908720"/>
            <a:ext cx="7992888" cy="0"/>
          </a:xfrm>
          <a:prstGeom prst="line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601728" y="260648"/>
            <a:ext cx="6274528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zh-CN" altLang="en-US" sz="3200" b="1" dirty="0" smtClean="0">
                <a:solidFill>
                  <a:srgbClr val="0C0C0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架构说明</a:t>
            </a:r>
            <a:endParaRPr lang="zh-CN" altLang="en-US" sz="3200" b="1" dirty="0">
              <a:solidFill>
                <a:srgbClr val="0C0C0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内容占位符 4"/>
          <p:cNvSpPr txBox="1">
            <a:spLocks/>
          </p:cNvSpPr>
          <p:nvPr/>
        </p:nvSpPr>
        <p:spPr bwMode="auto">
          <a:xfrm>
            <a:off x="546100" y="1124744"/>
            <a:ext cx="8346380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50000"/>
              </a:lnSpc>
              <a:spcBef>
                <a:spcPts val="385"/>
              </a:spcBef>
              <a:defRPr/>
            </a:pPr>
            <a:r>
              <a:rPr lang="zh-CN" altLang="en-US" b="1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简述</a:t>
            </a:r>
            <a:endParaRPr lang="en-US" altLang="zh-CN" b="1" kern="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spcBef>
                <a:spcPts val="385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kern="0" dirty="0" smtClean="0">
                <a:latin typeface="宋体" pitchFamily="2" charset="-122"/>
                <a:ea typeface="宋体" panose="02010600030101010101" pitchFamily="2" charset="-122"/>
              </a:rPr>
              <a:t>分布式</a:t>
            </a:r>
            <a:r>
              <a:rPr lang="en-US" altLang="zh-CN" kern="0" dirty="0" err="1" smtClean="0">
                <a:latin typeface="宋体" pitchFamily="2" charset="-122"/>
                <a:ea typeface="宋体" panose="02010600030101010101" pitchFamily="2" charset="-122"/>
              </a:rPr>
              <a:t>mysql</a:t>
            </a:r>
            <a:r>
              <a:rPr lang="zh-CN" altLang="en-US" kern="0" dirty="0" smtClean="0">
                <a:latin typeface="宋体" pitchFamily="2" charset="-122"/>
                <a:ea typeface="宋体" panose="02010600030101010101" pitchFamily="2" charset="-122"/>
              </a:rPr>
              <a:t>存储系统</a:t>
            </a:r>
            <a:endParaRPr lang="en-US" altLang="zh-CN" kern="0" dirty="0" smtClean="0">
              <a:latin typeface="宋体" pitchFamily="2" charset="-122"/>
              <a:ea typeface="宋体" panose="02010600030101010101" pitchFamily="2" charset="-122"/>
            </a:endParaRPr>
          </a:p>
          <a:p>
            <a:pPr marL="342900" indent="-342900">
              <a:spcBef>
                <a:spcPts val="385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kern="0" dirty="0" smtClean="0">
                <a:latin typeface="宋体" pitchFamily="2" charset="-122"/>
                <a:ea typeface="宋体" panose="02010600030101010101" pitchFamily="2" charset="-122"/>
              </a:rPr>
              <a:t>分布式</a:t>
            </a:r>
            <a:r>
              <a:rPr lang="en-US" altLang="zh-CN" kern="0" dirty="0" err="1" smtClean="0">
                <a:latin typeface="宋体" pitchFamily="2" charset="-122"/>
                <a:ea typeface="宋体" panose="02010600030101010101" pitchFamily="2" charset="-122"/>
              </a:rPr>
              <a:t>redis</a:t>
            </a:r>
            <a:r>
              <a:rPr lang="zh-CN" altLang="en-US" kern="0" dirty="0" smtClean="0">
                <a:latin typeface="宋体" pitchFamily="2" charset="-122"/>
                <a:ea typeface="宋体" panose="02010600030101010101" pitchFamily="2" charset="-122"/>
              </a:rPr>
              <a:t>缓存系统</a:t>
            </a:r>
            <a:endParaRPr lang="en-US" altLang="zh-CN" kern="0" dirty="0">
              <a:latin typeface="宋体" pitchFamily="2" charset="-122"/>
              <a:ea typeface="宋体" panose="02010600030101010101" pitchFamily="2" charset="-122"/>
            </a:endParaRPr>
          </a:p>
          <a:p>
            <a:pPr marL="342900" indent="-342900">
              <a:spcBef>
                <a:spcPts val="385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kern="0" dirty="0" err="1" smtClean="0">
                <a:latin typeface="宋体" pitchFamily="2" charset="-122"/>
                <a:ea typeface="宋体" panose="02010600030101010101" pitchFamily="2" charset="-122"/>
              </a:rPr>
              <a:t>mysql</a:t>
            </a:r>
            <a:r>
              <a:rPr lang="zh-CN" altLang="en-US" kern="0" dirty="0" smtClean="0">
                <a:latin typeface="宋体" pitchFamily="2" charset="-122"/>
                <a:ea typeface="宋体" panose="02010600030101010101" pitchFamily="2" charset="-122"/>
              </a:rPr>
              <a:t>数据实时分发服务（</a:t>
            </a:r>
            <a:r>
              <a:rPr lang="en-US" altLang="zh-CN" kern="0" dirty="0" err="1" smtClean="0">
                <a:latin typeface="宋体" pitchFamily="2" charset="-122"/>
                <a:ea typeface="宋体" panose="02010600030101010101" pitchFamily="2" charset="-122"/>
              </a:rPr>
              <a:t>mysql</a:t>
            </a:r>
            <a:r>
              <a:rPr lang="en-US" altLang="zh-CN" kern="0" dirty="0" smtClean="0">
                <a:latin typeface="宋体" pitchFamily="2" charset="-122"/>
                <a:ea typeface="宋体" panose="02010600030101010101" pitchFamily="2" charset="-122"/>
              </a:rPr>
              <a:t>-&gt;</a:t>
            </a:r>
            <a:r>
              <a:rPr lang="en-US" altLang="zh-CN" kern="0" dirty="0" err="1" smtClean="0">
                <a:latin typeface="宋体" pitchFamily="2" charset="-122"/>
                <a:ea typeface="宋体" panose="02010600030101010101" pitchFamily="2" charset="-122"/>
              </a:rPr>
              <a:t>redis</a:t>
            </a:r>
            <a:r>
              <a:rPr lang="zh-CN" altLang="en-US" kern="0" dirty="0" smtClean="0">
                <a:latin typeface="宋体" pitchFamily="2" charset="-122"/>
                <a:ea typeface="宋体" panose="02010600030101010101" pitchFamily="2" charset="-122"/>
              </a:rPr>
              <a:t>）</a:t>
            </a:r>
            <a:endParaRPr lang="en-US" altLang="zh-CN" kern="0" dirty="0">
              <a:latin typeface="宋体" pitchFamily="2" charset="-122"/>
              <a:ea typeface="宋体" panose="02010600030101010101" pitchFamily="2" charset="-122"/>
            </a:endParaRPr>
          </a:p>
          <a:p>
            <a:pPr indent="-342900">
              <a:lnSpc>
                <a:spcPct val="150000"/>
              </a:lnSpc>
              <a:spcBef>
                <a:spcPts val="385"/>
              </a:spcBef>
              <a:defRPr/>
            </a:pPr>
            <a:endParaRPr lang="en-US" altLang="zh-CN" b="1" kern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spcBef>
                <a:spcPts val="385"/>
              </a:spcBef>
              <a:defRPr/>
            </a:pPr>
            <a:r>
              <a:rPr lang="en-US" altLang="zh-CN" sz="1200" i="1" kern="0" dirty="0" smtClean="0">
                <a:latin typeface="宋体" pitchFamily="2" charset="-122"/>
                <a:ea typeface="宋体" panose="02010600030101010101" pitchFamily="2" charset="-122"/>
              </a:rPr>
              <a:t>  </a:t>
            </a:r>
          </a:p>
          <a:p>
            <a:pPr marL="342900" indent="-342900">
              <a:spcBef>
                <a:spcPts val="385"/>
              </a:spcBef>
              <a:defRPr/>
            </a:pPr>
            <a:endParaRPr lang="zh-CN" altLang="en-US" sz="1600" dirty="0"/>
          </a:p>
          <a:p>
            <a:pPr marL="342900" indent="-342900">
              <a:spcBef>
                <a:spcPts val="385"/>
              </a:spcBef>
              <a:defRPr/>
            </a:pPr>
            <a:endParaRPr lang="en-US" altLang="zh-CN" sz="1600" b="1" dirty="0">
              <a:solidFill>
                <a:srgbClr val="FF0000"/>
              </a:solidFill>
              <a:latin typeface="宋体" pitchFamily="2" charset="-122"/>
              <a:ea typeface="宋体" panose="02010600030101010101" pitchFamily="2" charset="-122"/>
            </a:endParaRPr>
          </a:p>
          <a:p>
            <a:pPr marL="342900" indent="-342900">
              <a:spcBef>
                <a:spcPts val="385"/>
              </a:spcBef>
              <a:defRPr/>
            </a:pPr>
            <a:endParaRPr lang="en-US" altLang="zh-CN" sz="1200" i="1" kern="0" dirty="0" smtClean="0">
              <a:latin typeface="宋体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261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P</a:t>
            </a:r>
            <a:fld id="{27202CAD-2F81-C54F-8A08-24AECCEBEC17}" type="slidenum">
              <a:rPr lang="en-US"/>
              <a:pPr>
                <a:defRPr/>
              </a:pPr>
              <a:t>9</a:t>
            </a:fld>
            <a:endParaRPr lang="en-US"/>
          </a:p>
        </p:txBody>
      </p:sp>
      <p:cxnSp>
        <p:nvCxnSpPr>
          <p:cNvPr id="5" name="直线连接符 4"/>
          <p:cNvCxnSpPr/>
          <p:nvPr/>
        </p:nvCxnSpPr>
        <p:spPr>
          <a:xfrm>
            <a:off x="467544" y="908720"/>
            <a:ext cx="7992888" cy="0"/>
          </a:xfrm>
          <a:prstGeom prst="line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601728" y="260648"/>
            <a:ext cx="6274528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zh-CN" altLang="en-US" sz="3200" b="1" dirty="0" smtClean="0">
                <a:solidFill>
                  <a:srgbClr val="0C0C0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适用场景</a:t>
            </a:r>
            <a:endParaRPr lang="zh-CN" altLang="en-US" sz="3200" b="1" dirty="0">
              <a:solidFill>
                <a:srgbClr val="0C0C0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内容占位符 4"/>
          <p:cNvSpPr txBox="1">
            <a:spLocks/>
          </p:cNvSpPr>
          <p:nvPr/>
        </p:nvSpPr>
        <p:spPr bwMode="auto">
          <a:xfrm>
            <a:off x="546100" y="1124744"/>
            <a:ext cx="8346380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50000"/>
              </a:lnSpc>
              <a:spcBef>
                <a:spcPts val="385"/>
              </a:spcBef>
              <a:defRPr/>
            </a:pPr>
            <a:r>
              <a:rPr lang="zh-CN" altLang="en-US" b="1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运维</a:t>
            </a:r>
            <a:endParaRPr lang="en-US" altLang="zh-CN" b="1" kern="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spcBef>
                <a:spcPts val="385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kern="0" dirty="0" err="1" smtClean="0">
                <a:latin typeface="宋体" pitchFamily="2" charset="-122"/>
                <a:ea typeface="宋体" panose="02010600030101010101" pitchFamily="2" charset="-122"/>
              </a:rPr>
              <a:t>mysql</a:t>
            </a:r>
            <a:r>
              <a:rPr lang="zh-CN" altLang="en-US" kern="0" dirty="0" smtClean="0">
                <a:latin typeface="宋体" pitchFamily="2" charset="-122"/>
                <a:ea typeface="宋体" panose="02010600030101010101" pitchFamily="2" charset="-122"/>
              </a:rPr>
              <a:t>及</a:t>
            </a:r>
            <a:r>
              <a:rPr lang="en-US" altLang="zh-CN" kern="0" dirty="0" err="1" smtClean="0">
                <a:latin typeface="宋体" pitchFamily="2" charset="-122"/>
                <a:ea typeface="宋体" panose="02010600030101010101" pitchFamily="2" charset="-122"/>
              </a:rPr>
              <a:t>redis</a:t>
            </a:r>
            <a:r>
              <a:rPr lang="zh-CN" altLang="en-US" kern="0" dirty="0" smtClean="0">
                <a:latin typeface="宋体" pitchFamily="2" charset="-122"/>
                <a:ea typeface="宋体" panose="02010600030101010101" pitchFamily="2" charset="-122"/>
              </a:rPr>
              <a:t>资源统一分配与管理</a:t>
            </a:r>
            <a:endParaRPr lang="en-US" altLang="zh-CN" kern="0" dirty="0" smtClean="0">
              <a:latin typeface="宋体" pitchFamily="2" charset="-122"/>
              <a:ea typeface="宋体" panose="02010600030101010101" pitchFamily="2" charset="-122"/>
            </a:endParaRPr>
          </a:p>
          <a:p>
            <a:pPr marL="342900" indent="-342900">
              <a:spcBef>
                <a:spcPts val="385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kern="0" dirty="0" smtClean="0">
                <a:latin typeface="宋体" pitchFamily="2" charset="-122"/>
                <a:ea typeface="宋体" panose="02010600030101010101" pitchFamily="2" charset="-122"/>
              </a:rPr>
              <a:t>在线扩容缩容、</a:t>
            </a:r>
            <a:r>
              <a:rPr lang="en-US" altLang="zh-CN" kern="0" dirty="0" smtClean="0">
                <a:latin typeface="宋体" pitchFamily="2" charset="-122"/>
                <a:ea typeface="宋体" panose="02010600030101010101" pitchFamily="2" charset="-122"/>
              </a:rPr>
              <a:t>failover</a:t>
            </a:r>
            <a:r>
              <a:rPr lang="zh-CN" altLang="en-US" kern="0" dirty="0" smtClean="0">
                <a:latin typeface="宋体" pitchFamily="2" charset="-122"/>
                <a:ea typeface="宋体" panose="02010600030101010101" pitchFamily="2" charset="-122"/>
              </a:rPr>
              <a:t>处理</a:t>
            </a:r>
            <a:endParaRPr lang="en-US" altLang="zh-CN" kern="0" dirty="0" smtClean="0">
              <a:latin typeface="宋体" pitchFamily="2" charset="-122"/>
              <a:ea typeface="宋体" panose="02010600030101010101" pitchFamily="2" charset="-122"/>
            </a:endParaRPr>
          </a:p>
          <a:p>
            <a:pPr marL="342900" indent="-342900">
              <a:spcBef>
                <a:spcPts val="385"/>
              </a:spcBef>
              <a:buFont typeface="Arial" panose="020B0604020202020204" pitchFamily="34" charset="0"/>
              <a:buChar char="•"/>
              <a:defRPr/>
            </a:pPr>
            <a:endParaRPr lang="en-US" altLang="zh-CN" kern="0" dirty="0">
              <a:latin typeface="宋体" pitchFamily="2" charset="-122"/>
              <a:ea typeface="宋体" panose="02010600030101010101" pitchFamily="2" charset="-122"/>
            </a:endParaRPr>
          </a:p>
          <a:p>
            <a:pPr indent="-342900">
              <a:lnSpc>
                <a:spcPct val="150000"/>
              </a:lnSpc>
              <a:spcBef>
                <a:spcPts val="385"/>
              </a:spcBef>
              <a:defRPr/>
            </a:pPr>
            <a:endParaRPr lang="en-US" altLang="zh-CN" b="1" kern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spcBef>
                <a:spcPts val="385"/>
              </a:spcBef>
              <a:defRPr/>
            </a:pPr>
            <a:r>
              <a:rPr lang="en-US" altLang="zh-CN" sz="1200" i="1" kern="0" dirty="0" smtClean="0">
                <a:latin typeface="宋体" pitchFamily="2" charset="-122"/>
                <a:ea typeface="宋体" panose="02010600030101010101" pitchFamily="2" charset="-122"/>
              </a:rPr>
              <a:t>  </a:t>
            </a:r>
          </a:p>
          <a:p>
            <a:pPr marL="342900" indent="-342900">
              <a:spcBef>
                <a:spcPts val="385"/>
              </a:spcBef>
              <a:defRPr/>
            </a:pPr>
            <a:endParaRPr lang="zh-CN" altLang="en-US" sz="1600" dirty="0"/>
          </a:p>
          <a:p>
            <a:pPr marL="342900" indent="-342900">
              <a:spcBef>
                <a:spcPts val="385"/>
              </a:spcBef>
              <a:defRPr/>
            </a:pPr>
            <a:endParaRPr lang="en-US" altLang="zh-CN" sz="1600" b="1" dirty="0">
              <a:solidFill>
                <a:srgbClr val="FF0000"/>
              </a:solidFill>
              <a:latin typeface="宋体" pitchFamily="2" charset="-122"/>
              <a:ea typeface="宋体" panose="02010600030101010101" pitchFamily="2" charset="-122"/>
            </a:endParaRPr>
          </a:p>
          <a:p>
            <a:pPr marL="342900" indent="-342900">
              <a:spcBef>
                <a:spcPts val="385"/>
              </a:spcBef>
              <a:defRPr/>
            </a:pPr>
            <a:endParaRPr lang="en-US" altLang="zh-CN" sz="1200" i="1" kern="0" dirty="0" smtClean="0">
              <a:latin typeface="宋体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059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9117</TotalTime>
  <Words>1267</Words>
  <Application>Microsoft Macintosh PowerPoint</Application>
  <PresentationFormat>全屏显示(4:3)</PresentationFormat>
  <Paragraphs>286</Paragraphs>
  <Slides>17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Calibri</vt:lpstr>
      <vt:lpstr>Franklin Gothic Book</vt:lpstr>
      <vt:lpstr>Times New Roman</vt:lpstr>
      <vt:lpstr>Wingdings</vt:lpstr>
      <vt:lpstr>宋体</vt:lpstr>
      <vt:lpstr>微软雅黑</vt:lpstr>
      <vt:lpstr>Arial</vt:lpstr>
      <vt:lpstr>Office 主题</vt:lpstr>
      <vt:lpstr>基于mysql+redis 统一KV存储系统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腾讯互联 – XX模块</dc:title>
  <dc:creator>Howard</dc:creator>
  <cp:lastModifiedBy>administrator</cp:lastModifiedBy>
  <cp:revision>434</cp:revision>
  <dcterms:modified xsi:type="dcterms:W3CDTF">2016-10-16T14:07:46Z</dcterms:modified>
</cp:coreProperties>
</file>