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6"/>
  </p:handoutMasterIdLst>
  <p:sldIdLst>
    <p:sldId id="256" r:id="rId3"/>
    <p:sldId id="342" r:id="rId4"/>
    <p:sldId id="306" r:id="rId5"/>
    <p:sldId id="307" r:id="rId6"/>
    <p:sldId id="308" r:id="rId7"/>
    <p:sldId id="309" r:id="rId8"/>
    <p:sldId id="305" r:id="rId10"/>
    <p:sldId id="310" r:id="rId11"/>
    <p:sldId id="325" r:id="rId12"/>
    <p:sldId id="303" r:id="rId13"/>
    <p:sldId id="322" r:id="rId14"/>
    <p:sldId id="323" r:id="rId15"/>
    <p:sldId id="324" r:id="rId16"/>
    <p:sldId id="311" r:id="rId17"/>
    <p:sldId id="291" r:id="rId18"/>
    <p:sldId id="293" r:id="rId19"/>
    <p:sldId id="299" r:id="rId20"/>
    <p:sldId id="326" r:id="rId21"/>
    <p:sldId id="327" r:id="rId22"/>
    <p:sldId id="329" r:id="rId23"/>
    <p:sldId id="331" r:id="rId24"/>
    <p:sldId id="34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>
      <p:cViewPr>
        <p:scale>
          <a:sx n="75" d="100"/>
          <a:sy n="75" d="100"/>
        </p:scale>
        <p:origin x="252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B1F31-B482-1341-9C02-A598A8C8411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7678-BB46-8747-A40B-54B2DFA5A6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数据迁移工具 实时同步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2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日志，会自动过滤出只需要迁移的分片的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2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进行同步执行</a:t>
            </a:r>
            <a:endParaRPr lang="en-US" altLang="zh-CN" sz="12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基于（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1200" baseline="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replication </a:t>
            </a:r>
            <a:r>
              <a:rPr lang="en-US" altLang="zh-CN" sz="1200" baseline="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lisnter</a:t>
            </a:r>
            <a:r>
              <a:rPr lang="zh-CN" altLang="en-US" sz="1200" baseline="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sz="12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ode.google.com/p/open-replicator/" TargetMode="External"/><Relationship Id="rId1" Type="http://schemas.openxmlformats.org/officeDocument/2006/relationships/hyperlink" Target="http://code.google.com/p/tungsten-replicato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如何基于</a:t>
            </a:r>
            <a:r>
              <a:rPr lang="en-US" altLang="zh-CN" dirty="0" err="1" smtClean="0"/>
              <a:t>Mysql</a:t>
            </a:r>
            <a:r>
              <a:rPr lang="zh-CN" altLang="en-US" dirty="0" err="1" smtClean="0"/>
              <a:t>及</a:t>
            </a:r>
            <a:r>
              <a:rPr lang="en-US" altLang="zh-CN" dirty="0" err="1" smtClean="0"/>
              <a:t>Redis</a:t>
            </a:r>
            <a:br>
              <a:rPr lang="en-US" altLang="zh-CN" dirty="0"/>
            </a:br>
            <a:r>
              <a:rPr lang="en-US" altLang="zh-CN" dirty="0"/>
              <a:t>搭</a:t>
            </a:r>
            <a:r>
              <a:rPr lang="zh-CN" altLang="en-US" dirty="0"/>
              <a:t>建</a:t>
            </a:r>
            <a:r>
              <a:rPr lang="zh-CN" altLang="en-US" dirty="0" smtClean="0"/>
              <a:t>统一的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存储服务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30015" y="4220210"/>
            <a:ext cx="1283970" cy="914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kern="0" dirty="0" smtClean="0">
                <a:latin typeface="宋体" panose="02010600030101010101" pitchFamily="2" charset="-122"/>
                <a:sym typeface="+mn-ea"/>
              </a:rPr>
              <a:t>秦波</a:t>
            </a:r>
            <a:endParaRPr lang="zh-CN" altLang="en-US" kern="0" dirty="0" smtClean="0">
              <a:latin typeface="宋体" panose="02010600030101010101" pitchFamily="2" charset="-122"/>
              <a:sym typeface="+mn-ea"/>
            </a:endParaRPr>
          </a:p>
          <a:p>
            <a:pPr algn="ctr"/>
            <a:endParaRPr lang="zh-CN" altLang="en-US"/>
          </a:p>
          <a:p>
            <a:pPr algn="ctr"/>
            <a:r>
              <a:rPr lang="en-US" altLang="zh-CN"/>
              <a:t>2016/10/25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Mysql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逻辑处理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  <p:sp>
        <p:nvSpPr>
          <p:cNvPr id="152" name="Rectangle 5"/>
          <p:cNvSpPr>
            <a:spLocks noChangeArrowheads="1"/>
          </p:cNvSpPr>
          <p:nvPr/>
        </p:nvSpPr>
        <p:spPr bwMode="auto">
          <a:xfrm>
            <a:off x="1533871" y="2036418"/>
            <a:ext cx="6477000" cy="3384126"/>
          </a:xfrm>
          <a:prstGeom prst="rect">
            <a:avLst/>
          </a:prstGeom>
          <a:solidFill>
            <a:srgbClr val="C0C0C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1763216" y="2035202"/>
            <a:ext cx="62484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 proxy</a:t>
            </a:r>
            <a:endParaRPr lang="en-US" altLang="zh-CN" sz="1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7" name="Rectangle 25"/>
          <p:cNvSpPr>
            <a:spLocks noChangeArrowheads="1"/>
          </p:cNvSpPr>
          <p:nvPr/>
        </p:nvSpPr>
        <p:spPr bwMode="auto">
          <a:xfrm>
            <a:off x="4210220" y="2411703"/>
            <a:ext cx="1661580" cy="2320937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</a:ln>
        </p:spPr>
        <p:txBody>
          <a:bodyPr wrap="none"/>
          <a:lstStyle/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35158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auto">
          <a:xfrm>
            <a:off x="51922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68686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1839416" y="4963344"/>
            <a:ext cx="617219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Connection Pool</a:t>
            </a:r>
            <a:endParaRPr lang="en-US" altLang="zh-CN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435696" y="984426"/>
            <a:ext cx="480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34396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AutoShape 11"/>
          <p:cNvSpPr>
            <a:spLocks noChangeArrowheads="1"/>
          </p:cNvSpPr>
          <p:nvPr/>
        </p:nvSpPr>
        <p:spPr bwMode="auto">
          <a:xfrm>
            <a:off x="40492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9" name="Group 12"/>
          <p:cNvGrpSpPr/>
          <p:nvPr/>
        </p:nvGrpSpPr>
        <p:grpSpPr bwMode="auto">
          <a:xfrm>
            <a:off x="4312121" y="1365426"/>
            <a:ext cx="2209800" cy="762000"/>
            <a:chOff x="3390" y="576"/>
            <a:chExt cx="1392" cy="480"/>
          </a:xfrm>
        </p:grpSpPr>
        <p:sp>
          <p:nvSpPr>
            <p:cNvPr id="80" name="AutoShape 13"/>
            <p:cNvSpPr>
              <a:spLocks noChangeArrowheads="1"/>
            </p:cNvSpPr>
            <p:nvPr/>
          </p:nvSpPr>
          <p:spPr bwMode="auto">
            <a:xfrm>
              <a:off x="3504" y="576"/>
              <a:ext cx="576" cy="480"/>
            </a:xfrm>
            <a:prstGeom prst="upDownArrow">
              <a:avLst>
                <a:gd name="adj1" fmla="val 50694"/>
                <a:gd name="adj2" fmla="val 31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/>
              <a:endParaRPr lang="zh-CN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3390" y="681"/>
              <a:ext cx="1392" cy="2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KV </a:t>
              </a:r>
              <a:r>
                <a: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rPr>
                <a:t>request</a:t>
              </a:r>
              <a:endParaRPr lang="en-US" altLang="zh-CN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" name="AutoShape 15"/>
          <p:cNvSpPr>
            <a:spLocks noChangeArrowheads="1"/>
          </p:cNvSpPr>
          <p:nvPr/>
        </p:nvSpPr>
        <p:spPr bwMode="auto">
          <a:xfrm>
            <a:off x="51160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AutoShape 16"/>
          <p:cNvSpPr>
            <a:spLocks noChangeArrowheads="1"/>
          </p:cNvSpPr>
          <p:nvPr/>
        </p:nvSpPr>
        <p:spPr bwMode="auto">
          <a:xfrm>
            <a:off x="57256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auto">
          <a:xfrm>
            <a:off x="67924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AutoShape 18"/>
          <p:cNvSpPr>
            <a:spLocks noChangeArrowheads="1"/>
          </p:cNvSpPr>
          <p:nvPr/>
        </p:nvSpPr>
        <p:spPr bwMode="auto">
          <a:xfrm>
            <a:off x="74020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Rectangle 20"/>
          <p:cNvSpPr>
            <a:spLocks noChangeArrowheads="1"/>
          </p:cNvSpPr>
          <p:nvPr/>
        </p:nvSpPr>
        <p:spPr bwMode="auto">
          <a:xfrm rot="10800000" flipV="1">
            <a:off x="308671" y="2288210"/>
            <a:ext cx="990600" cy="3124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AutoShape 22"/>
          <p:cNvSpPr>
            <a:spLocks noChangeArrowheads="1"/>
          </p:cNvSpPr>
          <p:nvPr/>
        </p:nvSpPr>
        <p:spPr bwMode="auto">
          <a:xfrm>
            <a:off x="18394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AutoShape 23"/>
          <p:cNvSpPr>
            <a:spLocks noChangeArrowheads="1"/>
          </p:cNvSpPr>
          <p:nvPr/>
        </p:nvSpPr>
        <p:spPr bwMode="auto">
          <a:xfrm>
            <a:off x="17632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AutoShape 24"/>
          <p:cNvSpPr>
            <a:spLocks noChangeArrowheads="1"/>
          </p:cNvSpPr>
          <p:nvPr/>
        </p:nvSpPr>
        <p:spPr bwMode="auto">
          <a:xfrm>
            <a:off x="23728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2105963" y="2411704"/>
            <a:ext cx="1718320" cy="2320937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6340896" y="2411704"/>
            <a:ext cx="1518320" cy="2320936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</a:ln>
        </p:spPr>
        <p:txBody>
          <a:bodyPr wrap="none"/>
          <a:lstStyle/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4253584" y="3271170"/>
            <a:ext cx="158633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Executors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2181860" y="3557905"/>
            <a:ext cx="148145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reassemble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AutoShape 33"/>
          <p:cNvSpPr>
            <a:spLocks noChangeArrowheads="1"/>
          </p:cNvSpPr>
          <p:nvPr/>
        </p:nvSpPr>
        <p:spPr bwMode="auto">
          <a:xfrm>
            <a:off x="4579490" y="4732640"/>
            <a:ext cx="249238" cy="282002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6556920" y="2928642"/>
            <a:ext cx="1149896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Processor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AutoShape 43"/>
          <p:cNvSpPr>
            <a:spLocks noChangeArrowheads="1"/>
          </p:cNvSpPr>
          <p:nvPr/>
        </p:nvSpPr>
        <p:spPr bwMode="auto">
          <a:xfrm rot="16200000">
            <a:off x="5981256" y="3374779"/>
            <a:ext cx="249237" cy="381000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AutoShape 44"/>
          <p:cNvSpPr>
            <a:spLocks noChangeArrowheads="1"/>
          </p:cNvSpPr>
          <p:nvPr/>
        </p:nvSpPr>
        <p:spPr bwMode="auto">
          <a:xfrm rot="10800000">
            <a:off x="7007696" y="228821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1550393" y="5462736"/>
            <a:ext cx="1605280" cy="335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  <a:endParaRPr lang="en-US" altLang="zh-CN" sz="16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3302993" y="5462736"/>
            <a:ext cx="1605280" cy="335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  <a:endParaRPr lang="en-US" altLang="zh-CN" sz="16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4979393" y="5462736"/>
            <a:ext cx="1605280" cy="335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  <a:endParaRPr lang="en-US" altLang="zh-CN" sz="16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" name="Rectangle 51"/>
          <p:cNvSpPr>
            <a:spLocks noChangeArrowheads="1"/>
          </p:cNvSpPr>
          <p:nvPr/>
        </p:nvSpPr>
        <p:spPr bwMode="auto">
          <a:xfrm>
            <a:off x="6655793" y="5462736"/>
            <a:ext cx="1605280" cy="335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  <a:endParaRPr lang="en-US" altLang="zh-CN" sz="16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" name="Rectangle 29"/>
          <p:cNvSpPr>
            <a:spLocks noChangeArrowheads="1"/>
          </p:cNvSpPr>
          <p:nvPr/>
        </p:nvSpPr>
        <p:spPr bwMode="auto">
          <a:xfrm>
            <a:off x="2190115" y="2909570"/>
            <a:ext cx="147383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KV router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AutoShape 31"/>
          <p:cNvSpPr>
            <a:spLocks noChangeArrowheads="1"/>
          </p:cNvSpPr>
          <p:nvPr/>
        </p:nvSpPr>
        <p:spPr bwMode="auto">
          <a:xfrm>
            <a:off x="2758007" y="2575483"/>
            <a:ext cx="218577" cy="323528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6" name="AutoShape 32"/>
          <p:cNvSpPr>
            <a:spLocks noChangeArrowheads="1"/>
          </p:cNvSpPr>
          <p:nvPr/>
        </p:nvSpPr>
        <p:spPr bwMode="auto">
          <a:xfrm>
            <a:off x="2724793" y="3287417"/>
            <a:ext cx="249238" cy="335744"/>
          </a:xfrm>
          <a:prstGeom prst="downArrow">
            <a:avLst>
              <a:gd name="adj1" fmla="val 50000"/>
              <a:gd name="adj2" fmla="val 458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AutoShape 43"/>
          <p:cNvSpPr>
            <a:spLocks noChangeArrowheads="1"/>
          </p:cNvSpPr>
          <p:nvPr/>
        </p:nvSpPr>
        <p:spPr bwMode="auto">
          <a:xfrm rot="10800000">
            <a:off x="5299570" y="4732640"/>
            <a:ext cx="249237" cy="282002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AutoShape 43"/>
          <p:cNvSpPr>
            <a:spLocks noChangeArrowheads="1"/>
          </p:cNvSpPr>
          <p:nvPr/>
        </p:nvSpPr>
        <p:spPr bwMode="auto">
          <a:xfrm rot="16200000">
            <a:off x="3904009" y="3346990"/>
            <a:ext cx="249237" cy="381000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" name="AutoShape 33"/>
          <p:cNvSpPr>
            <a:spLocks noChangeArrowheads="1"/>
          </p:cNvSpPr>
          <p:nvPr/>
        </p:nvSpPr>
        <p:spPr bwMode="auto">
          <a:xfrm rot="5400000">
            <a:off x="1315385" y="3546759"/>
            <a:ext cx="249238" cy="301752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 rot="16200000">
            <a:off x="1339785" y="3797185"/>
            <a:ext cx="249238" cy="310535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Mysql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设计原则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1052989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所有数据统一的表结构（</a:t>
            </a:r>
            <a:r>
              <a:rPr lang="en-US" altLang="zh-CN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schemaless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设计）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 smtClean="0"/>
              <a:t>          </a:t>
            </a:r>
            <a:endParaRPr lang="zh-CN" altLang="en-US" sz="12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水平拆分</a:t>
            </a:r>
            <a:endParaRPr lang="zh-CN" altLang="en-US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单逻辑表水平拆分到多个Mysql服务器中</a:t>
            </a:r>
            <a:endParaRPr lang="zh-CN" altLang="en-US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其他特点</a:t>
            </a:r>
            <a:endParaRPr lang="zh-CN" altLang="en-US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、数据存储可靠性高，所有业务数据通过序列化存储到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、每行数据自带版本号，业务通过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mvcc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方式防止业务层多实例同时写造成写覆盖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全局唯一版本号实现：本机微秒时间戳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+server_id+proccess_id</a:t>
            </a:r>
            <a:endParaRPr lang="zh-CN" altLang="en-US" sz="16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、默认百库百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10000shard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子表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拆分方式，多机跨实例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385"/>
              </a:spcBef>
              <a:defRPr/>
            </a:pP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7045"/>
            <a:ext cx="2790825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4"/>
          <p:cNvSpPr txBox="1"/>
          <p:nvPr/>
        </p:nvSpPr>
        <p:spPr bwMode="auto">
          <a:xfrm>
            <a:off x="4547870" y="1036320"/>
            <a:ext cx="4206240" cy="5040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路由信息格式</a:t>
            </a:r>
            <a:endParaRPr lang="zh-CN" altLang="en-US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1200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546100" y="1052830"/>
            <a:ext cx="4206240" cy="3478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b="1" kern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onsistent hash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1200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Mysql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分库分表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  <p:pic>
        <p:nvPicPr>
          <p:cNvPr id="3073" name="Picture 1" descr="C:\Users\Administrator\AppData\Roaming\Tencent\Users\393303067\QQ\WinTemp\RichOle\Z7BN_J4W$V[NVXXM5[2UXD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1581150"/>
            <a:ext cx="337947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917440" y="1581150"/>
            <a:ext cx="3670300" cy="2226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CREATE TABLE `Mysql_shard_info` (</a:t>
            </a:r>
            <a:endParaRPr lang="zh-CN" altLang="en-US" sz="1400"/>
          </a:p>
          <a:p>
            <a:r>
              <a:rPr lang="zh-CN" altLang="en-US" sz="1400"/>
              <a:t>  `appid` int(32) NOT NULL,</a:t>
            </a:r>
            <a:endParaRPr lang="zh-CN" altLang="en-US" sz="1400"/>
          </a:p>
          <a:p>
            <a:r>
              <a:rPr lang="zh-CN" altLang="en-US" sz="1400"/>
              <a:t>  `begin` int(32) NOT NULL,</a:t>
            </a:r>
            <a:endParaRPr lang="zh-CN" altLang="en-US" sz="1400"/>
          </a:p>
          <a:p>
            <a:r>
              <a:rPr lang="zh-CN" altLang="en-US" sz="1400"/>
              <a:t>  `end` int(32) NOT NULL,</a:t>
            </a:r>
            <a:endParaRPr lang="zh-CN" altLang="en-US" sz="1400"/>
          </a:p>
          <a:p>
            <a:r>
              <a:rPr lang="zh-CN" altLang="en-US" sz="1400"/>
              <a:t>  `ip` varchar(20) NOT NULL DEFAULT '',</a:t>
            </a:r>
            <a:endParaRPr lang="zh-CN" altLang="en-US" sz="1400"/>
          </a:p>
          <a:p>
            <a:r>
              <a:rPr lang="zh-CN" altLang="en-US" sz="1400"/>
              <a:t>  `port` int(11) NOT NULL DEFAULT '0',</a:t>
            </a:r>
            <a:endParaRPr lang="zh-CN" altLang="en-US" sz="1400"/>
          </a:p>
          <a:p>
            <a:r>
              <a:rPr lang="zh-CN" altLang="en-US" sz="1400"/>
              <a:t>  `user` varchar(50) NOT NULL DEFAULT '',</a:t>
            </a:r>
            <a:endParaRPr lang="zh-CN" altLang="en-US" sz="1400"/>
          </a:p>
          <a:p>
            <a:r>
              <a:rPr lang="zh-CN" altLang="en-US" sz="1400"/>
              <a:t>  `pwd` varchar(50) NOT NULL DEFAULT '',</a:t>
            </a:r>
            <a:endParaRPr lang="zh-CN" altLang="en-US" sz="1400"/>
          </a:p>
          <a:p>
            <a:r>
              <a:rPr lang="zh-CN" altLang="en-US" sz="1400"/>
              <a:t>  PRIMARY KEY (`appid`,`begin`)</a:t>
            </a:r>
            <a:endParaRPr lang="zh-CN" altLang="en-US" sz="1400"/>
          </a:p>
          <a:p>
            <a:r>
              <a:rPr lang="zh-CN" altLang="en-US" sz="1400"/>
              <a:t>) ENGINE=InnoDB DEFAULT CHARSET=utf8;</a:t>
            </a:r>
            <a:endParaRPr lang="zh-CN" altLang="en-US" sz="1400"/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50545" y="4531360"/>
            <a:ext cx="7673340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b="1" kern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路由计算算法</a:t>
            </a:r>
            <a:endParaRPr 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crc32/md5/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基于字符串的各类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1200" b="1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" y="260350"/>
            <a:ext cx="7565390" cy="5372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Mysql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数据迁移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/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自动扩展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/>
          <p:nvPr/>
        </p:nvSpPr>
        <p:spPr bwMode="auto">
          <a:xfrm>
            <a:off x="544195" y="1124585"/>
            <a:ext cx="8132445" cy="2626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STEP1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：利用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主备复制机制进行数据复制</a:t>
            </a:r>
            <a:endParaRPr lang="zh-CN" altLang="en-US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STEP2：数据差异小于某一临界值，停止老分片写操作（read-only）</a:t>
            </a:r>
            <a:endParaRPr lang="zh-CN" altLang="en-US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STEP3：等待新分片数据更新完毕</a:t>
            </a:r>
            <a:endParaRPr lang="en-US" altLang="zh-CN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STEP4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：更路由规则路由规则，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 Manager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向所有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 proxy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更新路由信息</a:t>
            </a:r>
            <a:endParaRPr lang="en-US" altLang="zh-CN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STEP5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：删除老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分片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过程类似于数据迁移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13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76056" y="4852691"/>
            <a:ext cx="2719551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168"/>
          <p:cNvSpPr>
            <a:spLocks noChangeArrowheads="1"/>
          </p:cNvSpPr>
          <p:nvPr/>
        </p:nvSpPr>
        <p:spPr bwMode="auto">
          <a:xfrm>
            <a:off x="5076056" y="4893337"/>
            <a:ext cx="23751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Server 2 (new server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19" name="Rectangle 8" descr="colored_paper1"/>
          <p:cNvSpPr>
            <a:spLocks noChangeArrowheads="1"/>
          </p:cNvSpPr>
          <p:nvPr/>
        </p:nvSpPr>
        <p:spPr bwMode="auto">
          <a:xfrm>
            <a:off x="5571736" y="5301208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051720" y="4890039"/>
            <a:ext cx="2719551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168"/>
          <p:cNvSpPr>
            <a:spLocks noChangeArrowheads="1"/>
          </p:cNvSpPr>
          <p:nvPr/>
        </p:nvSpPr>
        <p:spPr bwMode="auto">
          <a:xfrm>
            <a:off x="2051720" y="4930685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Server 1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2" name="Rectangle 8" descr="colored_paper1"/>
          <p:cNvSpPr>
            <a:spLocks noChangeArrowheads="1"/>
          </p:cNvSpPr>
          <p:nvPr/>
        </p:nvSpPr>
        <p:spPr bwMode="auto">
          <a:xfrm>
            <a:off x="2547400" y="5277361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1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 8" descr="colored_paper1"/>
          <p:cNvSpPr>
            <a:spLocks noChangeArrowheads="1"/>
          </p:cNvSpPr>
          <p:nvPr/>
        </p:nvSpPr>
        <p:spPr bwMode="auto">
          <a:xfrm>
            <a:off x="2547400" y="5841641"/>
            <a:ext cx="1728192" cy="39567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endCxn id="19" idx="1"/>
          </p:cNvCxnSpPr>
          <p:nvPr/>
        </p:nvCxnSpPr>
        <p:spPr>
          <a:xfrm flipV="1">
            <a:off x="4275592" y="5499044"/>
            <a:ext cx="1296144" cy="54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5725140" y="3932085"/>
            <a:ext cx="177413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" y="260350"/>
            <a:ext cx="5803265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两种应用方式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异构读写分离</a:t>
            </a:r>
            <a:r>
              <a:rPr lang="zh-CN" altLang="en-US" sz="16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-Mysql写，Redis读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1) 数据写操作在Mysql，读操作在Redis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2) 数据通过Sync系统对binlog进行解析从Mysql同步到Redis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3) 数据有同步延迟（小于100ms），实现最终一致性  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 smtClean="0"/>
              <a:t>          </a:t>
            </a:r>
            <a:endParaRPr lang="en-US" altLang="zh-CN" sz="12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 smtClean="0"/>
              <a:t>            </a:t>
            </a:r>
            <a:r>
              <a:rPr lang="zh-CN" altLang="en-US" sz="1200" dirty="0" smtClean="0"/>
              <a:t>适用场景：要求数据高可靠，且读量比较大，允许读数据短时间不一致，若期望一直读到最新数据，请使用</a:t>
            </a:r>
            <a:r>
              <a:rPr lang="en-US" altLang="zh-CN" sz="1200" dirty="0" smtClean="0"/>
              <a:t>get_with_version()</a:t>
            </a:r>
            <a:r>
              <a:rPr lang="zh-CN" altLang="en-US" sz="1200" dirty="0" smtClean="0"/>
              <a:t>接口</a:t>
            </a:r>
            <a:endParaRPr lang="zh-CN" altLang="en-US" sz="12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独立的</a:t>
            </a:r>
            <a:r>
              <a:rPr lang="en-US" altLang="zh-CN" sz="1600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b="1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集群服务</a:t>
            </a:r>
            <a:endParaRPr lang="zh-CN" altLang="en-US" sz="1600" b="1" kern="0" dirty="0" err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）读写均在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，提供独立的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KV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存储服务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用户不用关注扩容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故障恢复等问题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集群内多业务混存，提高内存的使用率</a:t>
            </a:r>
            <a:r>
              <a:rPr lang="en-US" altLang="zh-CN" sz="16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spcBef>
                <a:spcPts val="385"/>
              </a:spcBef>
              <a:defRPr/>
            </a:pPr>
            <a:endParaRPr lang="zh-CN" altLang="en-US" sz="1200" dirty="0" smtClean="0"/>
          </a:p>
          <a:p>
            <a:pPr marL="342900" indent="-342900" algn="l">
              <a:spcBef>
                <a:spcPts val="385"/>
              </a:spcBef>
              <a:defRPr/>
            </a:pPr>
            <a:r>
              <a:rPr lang="zh-CN" altLang="en-US" sz="1200" dirty="0" smtClean="0"/>
              <a:t>             适用场景：独立的Redis集群服务，类似twenproxy/codis</a:t>
            </a:r>
            <a:endParaRPr lang="zh-CN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设计要点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908685"/>
            <a:ext cx="8346440" cy="5878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通过一致性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进行多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实例水平拆分</a:t>
            </a:r>
            <a:endParaRPr lang="zh-CN" altLang="en-US" dirty="0" smtClean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单机多实例部署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1）每个物理机支持多Redis实例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2）每个Redis实例只服务单个业务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3）Redis实例内存大小取决于业务需求，同时考虑业务访问量和数据量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以Redis IP+port标示唯一实例，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对于128G内存机器，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可配置 3 Redis实例*每实例30G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或 10 Redis实例*每实例10G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或 20 Redis实例*每实例5G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拆分原则：单实例最大内存使用 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本机剩余内存 （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why?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数据水平拆分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每个应用固定1000 slot（虚拟概念，Redis实例层面感知不到）,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多slot平分到所申请的所有Redis实例中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平滑扩容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342900"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以slot为单位，扩容、缩容对用户均透明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以redis实例为单位的failover处理</a:t>
            </a:r>
            <a:endParaRPr lang="zh-CN" altLang="en-US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994608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集群方案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平滑扩容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4"/>
          <p:cNvSpPr txBox="1"/>
          <p:nvPr/>
        </p:nvSpPr>
        <p:spPr bwMode="auto">
          <a:xfrm>
            <a:off x="544100" y="836965"/>
            <a:ext cx="8348380" cy="58326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主要步骤如下：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STEP1: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确认扩容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通过对系统负载和数据量进行告警，进而确认进行扩容或者缩容</a:t>
            </a:r>
            <a:endParaRPr lang="en-US" altLang="zh-CN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STEP2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修改路由表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路由表，将对应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的状态修改为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migrate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状态，并将新路由推送到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所有接入层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2)acc proxy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会将写操作转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到新的</a:t>
            </a:r>
            <a:r>
              <a:rPr lang="en-US" altLang="zh-CN" sz="1600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实例中，读操作默认先读新</a:t>
            </a:r>
            <a:r>
              <a:rPr lang="en-US" altLang="zh-CN" sz="1600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不存在会继续从老的</a:t>
            </a:r>
            <a:r>
              <a:rPr lang="en-US" altLang="zh-CN" sz="1600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实例中读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通过自动数据迁移工具开始数据迁移，计划依赖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命令将相关的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扫出来，通过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MIGRATE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进行数据迁移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）确认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slot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中所有数据迁移完成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由表，迁移完成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将读写均切到新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实例，不再从老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中进行操作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6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994608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Sync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数据同步服务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4"/>
          <p:cNvSpPr txBox="1"/>
          <p:nvPr/>
        </p:nvSpPr>
        <p:spPr bwMode="auto">
          <a:xfrm>
            <a:off x="759365" y="908720"/>
            <a:ext cx="8132356" cy="55446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0177" y="980728"/>
            <a:ext cx="2134840" cy="18719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柱形 8"/>
          <p:cNvSpPr>
            <a:spLocks noChangeArrowheads="1"/>
          </p:cNvSpPr>
          <p:nvPr/>
        </p:nvSpPr>
        <p:spPr bwMode="auto">
          <a:xfrm>
            <a:off x="663606" y="1053024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柱形 7"/>
          <p:cNvSpPr>
            <a:spLocks noChangeArrowheads="1"/>
          </p:cNvSpPr>
          <p:nvPr/>
        </p:nvSpPr>
        <p:spPr bwMode="auto">
          <a:xfrm>
            <a:off x="663308" y="1990070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AutoShape 29"/>
          <p:cNvCxnSpPr>
            <a:cxnSpLocks noChangeShapeType="1"/>
            <a:stCxn id="4" idx="3"/>
            <a:endCxn id="8" idx="1"/>
          </p:cNvCxnSpPr>
          <p:nvPr/>
        </p:nvCxnSpPr>
        <p:spPr bwMode="auto">
          <a:xfrm>
            <a:off x="1023493" y="1484824"/>
            <a:ext cx="0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sp>
        <p:nvSpPr>
          <p:cNvPr id="10" name="圆柱形 8"/>
          <p:cNvSpPr>
            <a:spLocks noChangeArrowheads="1"/>
          </p:cNvSpPr>
          <p:nvPr/>
        </p:nvSpPr>
        <p:spPr bwMode="auto">
          <a:xfrm>
            <a:off x="1732919" y="1053024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柱形 7"/>
          <p:cNvSpPr>
            <a:spLocks noChangeArrowheads="1"/>
          </p:cNvSpPr>
          <p:nvPr/>
        </p:nvSpPr>
        <p:spPr bwMode="auto">
          <a:xfrm>
            <a:off x="1731630" y="1990070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AutoShape 29"/>
          <p:cNvCxnSpPr>
            <a:cxnSpLocks noChangeShapeType="1"/>
            <a:stCxn id="10" idx="3"/>
            <a:endCxn id="11" idx="1"/>
          </p:cNvCxnSpPr>
          <p:nvPr/>
        </p:nvCxnSpPr>
        <p:spPr bwMode="auto">
          <a:xfrm flipH="1">
            <a:off x="2091377" y="1484824"/>
            <a:ext cx="635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13" name="直接连接符 2"/>
          <p:cNvCxnSpPr>
            <a:cxnSpLocks noChangeShapeType="1"/>
          </p:cNvCxnSpPr>
          <p:nvPr/>
        </p:nvCxnSpPr>
        <p:spPr bwMode="auto">
          <a:xfrm>
            <a:off x="1330881" y="1700808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</a:ln>
          <a:effectLst/>
        </p:spPr>
      </p:cxn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754817" y="2492896"/>
            <a:ext cx="1656184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AutoShape 29"/>
          <p:cNvCxnSpPr>
            <a:cxnSpLocks noChangeShapeType="1"/>
          </p:cNvCxnSpPr>
          <p:nvPr/>
        </p:nvCxnSpPr>
        <p:spPr bwMode="auto">
          <a:xfrm rot="20334549">
            <a:off x="2716624" y="2019037"/>
            <a:ext cx="720080" cy="288032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2544902" y="184482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b="1" dirty="0" err="1" smtClean="0">
                <a:latin typeface="宋体" panose="02010600030101010101" pitchFamily="2" charset="-122"/>
              </a:rPr>
              <a:t>Binlog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sz="1000" b="1" dirty="0" smtClean="0">
                <a:latin typeface="宋体" panose="02010600030101010101" pitchFamily="2" charset="-122"/>
              </a:rPr>
              <a:t>events</a:t>
            </a:r>
            <a:endParaRPr lang="en-US" altLang="zh-CN" sz="1000" b="1" dirty="0" smtClean="0">
              <a:latin typeface="宋体" panose="02010600030101010101" pitchFamily="2" charset="-122"/>
            </a:endParaRPr>
          </a:p>
        </p:txBody>
      </p:sp>
      <p:sp>
        <p:nvSpPr>
          <p:cNvPr id="17" name="Rectangle 8" descr="colored_paper1"/>
          <p:cNvSpPr>
            <a:spLocks noChangeArrowheads="1"/>
          </p:cNvSpPr>
          <p:nvPr/>
        </p:nvSpPr>
        <p:spPr bwMode="auto">
          <a:xfrm>
            <a:off x="3635137" y="1340768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8" descr="colored_paper1"/>
          <p:cNvSpPr>
            <a:spLocks noChangeArrowheads="1"/>
          </p:cNvSpPr>
          <p:nvPr/>
        </p:nvSpPr>
        <p:spPr bwMode="auto">
          <a:xfrm>
            <a:off x="3563129" y="1628800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8" descr="colored_paper1"/>
          <p:cNvSpPr>
            <a:spLocks noChangeArrowheads="1"/>
          </p:cNvSpPr>
          <p:nvPr/>
        </p:nvSpPr>
        <p:spPr bwMode="auto">
          <a:xfrm>
            <a:off x="3491121" y="1844824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Sync</a:t>
            </a:r>
            <a:r>
              <a:rPr lang="en-US" altLang="en-US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数据抽取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20" name="AutoShape 29"/>
          <p:cNvCxnSpPr>
            <a:cxnSpLocks noChangeShapeType="1"/>
          </p:cNvCxnSpPr>
          <p:nvPr/>
        </p:nvCxnSpPr>
        <p:spPr bwMode="auto">
          <a:xfrm rot="20334549">
            <a:off x="5463043" y="5349113"/>
            <a:ext cx="720080" cy="288032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sp>
        <p:nvSpPr>
          <p:cNvPr id="21" name="圆角矩形 20"/>
          <p:cNvSpPr/>
          <p:nvPr/>
        </p:nvSpPr>
        <p:spPr bwMode="auto">
          <a:xfrm>
            <a:off x="6371441" y="4509120"/>
            <a:ext cx="208823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柱形 8"/>
          <p:cNvSpPr>
            <a:spLocks noChangeArrowheads="1"/>
          </p:cNvSpPr>
          <p:nvPr/>
        </p:nvSpPr>
        <p:spPr bwMode="auto">
          <a:xfrm>
            <a:off x="6567360" y="4509408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圆柱形 7"/>
          <p:cNvSpPr>
            <a:spLocks noChangeArrowheads="1"/>
          </p:cNvSpPr>
          <p:nvPr/>
        </p:nvSpPr>
        <p:spPr bwMode="auto">
          <a:xfrm>
            <a:off x="6567062" y="5446454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AutoShape 29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6927247" y="4941208"/>
            <a:ext cx="0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sp>
        <p:nvSpPr>
          <p:cNvPr id="25" name="圆柱形 8"/>
          <p:cNvSpPr>
            <a:spLocks noChangeArrowheads="1"/>
          </p:cNvSpPr>
          <p:nvPr/>
        </p:nvSpPr>
        <p:spPr bwMode="auto">
          <a:xfrm>
            <a:off x="7636673" y="4509408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柱形 7"/>
          <p:cNvSpPr>
            <a:spLocks noChangeArrowheads="1"/>
          </p:cNvSpPr>
          <p:nvPr/>
        </p:nvSpPr>
        <p:spPr bwMode="auto">
          <a:xfrm>
            <a:off x="7635384" y="5446454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AutoShape 29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H="1">
            <a:off x="7995131" y="4941208"/>
            <a:ext cx="635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28" name="直接连接符 2"/>
          <p:cNvCxnSpPr>
            <a:cxnSpLocks noChangeShapeType="1"/>
          </p:cNvCxnSpPr>
          <p:nvPr/>
        </p:nvCxnSpPr>
        <p:spPr bwMode="auto">
          <a:xfrm>
            <a:off x="7234635" y="5157192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</a:ln>
          <a:effectLst/>
        </p:spPr>
      </p:cxn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6731481" y="5949280"/>
            <a:ext cx="1656184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Redis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Rectangle 8" descr="colored_paper1"/>
          <p:cNvSpPr>
            <a:spLocks noChangeArrowheads="1"/>
          </p:cNvSpPr>
          <p:nvPr/>
        </p:nvSpPr>
        <p:spPr bwMode="auto">
          <a:xfrm>
            <a:off x="3491121" y="4869160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Rectangle 8" descr="colored_paper1"/>
          <p:cNvSpPr>
            <a:spLocks noChangeArrowheads="1"/>
          </p:cNvSpPr>
          <p:nvPr/>
        </p:nvSpPr>
        <p:spPr bwMode="auto">
          <a:xfrm>
            <a:off x="3410729" y="5085184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" name="Rectangle 8" descr="colored_paper1"/>
          <p:cNvSpPr>
            <a:spLocks noChangeArrowheads="1"/>
          </p:cNvSpPr>
          <p:nvPr/>
        </p:nvSpPr>
        <p:spPr bwMode="auto">
          <a:xfrm>
            <a:off x="3347105" y="5301208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Sync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同步接入层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圆柱形 8"/>
          <p:cNvSpPr>
            <a:spLocks noChangeArrowheads="1"/>
          </p:cNvSpPr>
          <p:nvPr/>
        </p:nvSpPr>
        <p:spPr bwMode="auto">
          <a:xfrm>
            <a:off x="6515457" y="3284984"/>
            <a:ext cx="1512168" cy="432048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endParaRPr lang="en-US" altLang="zh-CN" sz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117"/>
          <p:cNvCxnSpPr/>
          <p:nvPr/>
        </p:nvCxnSpPr>
        <p:spPr>
          <a:xfrm flipV="1">
            <a:off x="5075297" y="3717032"/>
            <a:ext cx="1440160" cy="1565988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罐形 36"/>
          <p:cNvSpPr/>
          <p:nvPr/>
        </p:nvSpPr>
        <p:spPr>
          <a:xfrm>
            <a:off x="3811905" y="2979420"/>
            <a:ext cx="899795" cy="8775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消息队列</a:t>
            </a:r>
            <a:endParaRPr kumimoji="1" lang="zh-CN" altLang="en-US" sz="1100" dirty="0"/>
          </a:p>
        </p:txBody>
      </p:sp>
      <p:cxnSp>
        <p:nvCxnSpPr>
          <p:cNvPr id="40" name="AutoShape 29"/>
          <p:cNvCxnSpPr>
            <a:cxnSpLocks noChangeShapeType="1"/>
            <a:stCxn id="19" idx="2"/>
            <a:endCxn id="37" idx="1"/>
          </p:cNvCxnSpPr>
          <p:nvPr/>
        </p:nvCxnSpPr>
        <p:spPr bwMode="auto">
          <a:xfrm>
            <a:off x="4323787" y="2636277"/>
            <a:ext cx="10160" cy="342900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sp>
        <p:nvSpPr>
          <p:cNvPr id="45" name="Rectangle 8" descr="colored_paper1"/>
          <p:cNvSpPr>
            <a:spLocks noChangeArrowheads="1"/>
          </p:cNvSpPr>
          <p:nvPr/>
        </p:nvSpPr>
        <p:spPr bwMode="auto">
          <a:xfrm>
            <a:off x="3409950" y="4149090"/>
            <a:ext cx="1665605" cy="504190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Sync</a:t>
            </a:r>
            <a:r>
              <a:rPr lang="en-US" altLang="en-US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订阅及分发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47" name="AutoShape 29"/>
          <p:cNvCxnSpPr>
            <a:cxnSpLocks noChangeShapeType="1"/>
          </p:cNvCxnSpPr>
          <p:nvPr/>
        </p:nvCxnSpPr>
        <p:spPr bwMode="auto">
          <a:xfrm>
            <a:off x="4260468" y="3933056"/>
            <a:ext cx="4599" cy="21602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48" name="AutoShape 29"/>
          <p:cNvCxnSpPr>
            <a:cxnSpLocks noChangeShapeType="1"/>
          </p:cNvCxnSpPr>
          <p:nvPr/>
        </p:nvCxnSpPr>
        <p:spPr bwMode="auto">
          <a:xfrm>
            <a:off x="4265067" y="4662207"/>
            <a:ext cx="4599" cy="21602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33" name="AutoShape 29"/>
          <p:cNvCxnSpPr>
            <a:cxnSpLocks noChangeShapeType="1"/>
            <a:stCxn id="37" idx="2"/>
          </p:cNvCxnSpPr>
          <p:nvPr/>
        </p:nvCxnSpPr>
        <p:spPr bwMode="auto">
          <a:xfrm flipH="1">
            <a:off x="2483485" y="3418205"/>
            <a:ext cx="1328420" cy="370840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sp>
        <p:nvSpPr>
          <p:cNvPr id="36" name="矩形 35"/>
          <p:cNvSpPr/>
          <p:nvPr/>
        </p:nvSpPr>
        <p:spPr>
          <a:xfrm>
            <a:off x="586105" y="3284855"/>
            <a:ext cx="1911350" cy="122491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r>
              <a:rPr lang="en-US" altLang="zh-CN" sz="1200" dirty="0" smtClean="0">
                <a:latin typeface="宋体" panose="02010600030101010101" pitchFamily="2" charset="-122"/>
                <a:sym typeface="+mn-ea"/>
              </a:rPr>
              <a:t>ElasticSearch</a:t>
            </a:r>
            <a:endParaRPr lang="en-US" altLang="zh-CN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r>
              <a:rPr lang="en-US" altLang="zh-CN" sz="1200" dirty="0" smtClean="0">
                <a:latin typeface="宋体" panose="02010600030101010101" pitchFamily="2" charset="-122"/>
                <a:sym typeface="+mn-ea"/>
              </a:rPr>
              <a:t>hbase</a:t>
            </a:r>
            <a:endParaRPr lang="en-US" altLang="zh-CN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r>
              <a:rPr lang="en-US" altLang="zh-CN" sz="1200" dirty="0" smtClean="0">
                <a:latin typeface="宋体" panose="02010600030101010101" pitchFamily="2" charset="-122"/>
                <a:sym typeface="+mn-ea"/>
              </a:rPr>
              <a:t>hdfs</a:t>
            </a:r>
            <a:r>
              <a:rPr lang="zh-CN" altLang="en-US" sz="1200" dirty="0" smtClean="0">
                <a:latin typeface="宋体" panose="02010600030101010101" pitchFamily="2" charset="-122"/>
                <a:sym typeface="+mn-ea"/>
              </a:rPr>
              <a:t>等各类数据存储，</a:t>
            </a:r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200" dirty="0" smtClean="0">
                <a:latin typeface="宋体" panose="02010600030101010101" pitchFamily="2" charset="-122"/>
                <a:sym typeface="+mn-ea"/>
              </a:rPr>
              <a:t>以支持</a:t>
            </a:r>
            <a:r>
              <a:rPr lang="en-US" altLang="zh-CN" sz="1200" dirty="0" smtClean="0">
                <a:latin typeface="宋体" panose="02010600030101010101" pitchFamily="2" charset="-122"/>
                <a:sym typeface="+mn-ea"/>
              </a:rPr>
              <a:t>OLAP</a:t>
            </a:r>
            <a:r>
              <a:rPr lang="zh-CN" altLang="en-US" sz="1200" dirty="0" smtClean="0">
                <a:latin typeface="宋体" panose="02010600030101010101" pitchFamily="2" charset="-122"/>
                <a:sym typeface="+mn-ea"/>
              </a:rPr>
              <a:t>类分析场景</a:t>
            </a:r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1200" dirty="0" smtClean="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" y="260350"/>
            <a:ext cx="6057900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Sync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数据同步服务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设计要点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908685"/>
            <a:ext cx="8346440" cy="54349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集群对集群的实时数据同步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统一要求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binlog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日志为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row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不涉及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DDL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由于Mysql schemaless的设计，不用考虑DDL处理，简化同步服务（跨/不跨IDC）</a:t>
            </a:r>
            <a:endParaRPr lang="zh-CN" altLang="en-US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基于时间戳的同步延迟监控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Mysql binlog row格式日志自带时间戳，基于此时间戳与数据同步时的时间差，进行同步延迟监控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binlog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文件名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+offset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的同步位置管理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定时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定量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持久化保存</a:t>
            </a:r>
            <a:r>
              <a:rPr lang="zh-CN" altLang="en-US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当前</a:t>
            </a: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同步的binlog文件名及offset,用于各种场景下的同步恢复</a:t>
            </a: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/>
              </a:rPr>
              <a:t>基于行的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/>
              </a:rPr>
              <a:t>并行同步</a:t>
            </a:r>
            <a:endParaRPr lang="zh-CN" altLang="en-US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Times New Roman" panose="02020603050405020304"/>
              </a:rPr>
              <a:t>    多线程同步模式，主线程通过对tableid做hash,将binlog event时间分发到对应worker线程的队列中，worker线程依次从队列中获取binlog event执行</a:t>
            </a:r>
            <a:endParaRPr lang="en-US" altLang="zh-CN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Times New Roman" panose="02020603050405020304"/>
            </a:endParaRPr>
          </a:p>
          <a:p>
            <a:pPr indent="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None/>
              <a:defRPr/>
            </a:pPr>
            <a:endParaRPr lang="zh-CN" altLang="en-US" b="1" kern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defRPr/>
            </a:pPr>
            <a:endParaRPr lang="zh-CN" altLang="en-US" sz="1600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" y="260350"/>
            <a:ext cx="6057900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Sync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数据同步服务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实现原理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908685"/>
            <a:ext cx="8346440" cy="54349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实现原理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366622"/>
            <a:ext cx="7488832" cy="17983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/>
              <a:t>原理相对比较简单：</a:t>
            </a:r>
            <a:endParaRPr lang="zh-CN" altLang="en-US" sz="1600" dirty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/>
              <a:t> S</a:t>
            </a:r>
            <a:r>
              <a:rPr lang="en-US" altLang="zh-CN" sz="1600" dirty="0" err="1" smtClean="0"/>
              <a:t>ync</a:t>
            </a:r>
            <a:r>
              <a:rPr lang="zh-CN" altLang="en-US" sz="1600" dirty="0" smtClean="0"/>
              <a:t>同步工具模拟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slave</a:t>
            </a:r>
            <a:r>
              <a:rPr lang="zh-CN" altLang="en-US" sz="1600" dirty="0"/>
              <a:t>的交互协议，伪装自己为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slave</a:t>
            </a:r>
            <a:r>
              <a:rPr lang="zh-CN" altLang="en-US" sz="1600" dirty="0"/>
              <a:t>，向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master</a:t>
            </a:r>
            <a:r>
              <a:rPr lang="zh-CN" altLang="en-US" sz="1600" dirty="0"/>
              <a:t>发送</a:t>
            </a:r>
            <a:r>
              <a:rPr lang="en-US" altLang="zh-CN" sz="1600" dirty="0"/>
              <a:t>dump</a:t>
            </a:r>
            <a:r>
              <a:rPr lang="zh-CN" altLang="en-US" sz="1600" dirty="0"/>
              <a:t>协议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master</a:t>
            </a:r>
            <a:r>
              <a:rPr lang="zh-CN" altLang="en-US" sz="1600" dirty="0"/>
              <a:t>收到</a:t>
            </a:r>
            <a:r>
              <a:rPr lang="en-US" altLang="zh-CN" sz="1600" dirty="0"/>
              <a:t>dump</a:t>
            </a:r>
            <a:r>
              <a:rPr lang="zh-CN" altLang="en-US" sz="1600" dirty="0"/>
              <a:t>请求，开始推送</a:t>
            </a:r>
            <a:r>
              <a:rPr lang="en-US" altLang="zh-CN" sz="1600" dirty="0"/>
              <a:t>binary log</a:t>
            </a:r>
            <a:r>
              <a:rPr lang="zh-CN" altLang="en-US" sz="1600" dirty="0"/>
              <a:t>给</a:t>
            </a:r>
            <a:r>
              <a:rPr lang="en-US" altLang="zh-CN" sz="1600" dirty="0"/>
              <a:t>slave(</a:t>
            </a:r>
            <a:r>
              <a:rPr lang="zh-CN" altLang="en-US" sz="1600" dirty="0" smtClean="0"/>
              <a:t>也就是同步工具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S</a:t>
            </a:r>
            <a:r>
              <a:rPr lang="en-US" altLang="zh-CN" sz="1600" dirty="0" err="1" smtClean="0"/>
              <a:t>ync</a:t>
            </a:r>
            <a:r>
              <a:rPr lang="zh-CN" altLang="en-US" sz="1600" dirty="0" smtClean="0"/>
              <a:t>同步工具解析</a:t>
            </a:r>
            <a:r>
              <a:rPr lang="en-US" altLang="zh-CN" sz="1600" dirty="0"/>
              <a:t>binary log</a:t>
            </a:r>
            <a:r>
              <a:rPr lang="zh-CN" altLang="en-US" sz="1600" dirty="0"/>
              <a:t>对象</a:t>
            </a:r>
            <a:r>
              <a:rPr lang="en-US" altLang="zh-CN" sz="1600" dirty="0"/>
              <a:t>(</a:t>
            </a:r>
            <a:r>
              <a:rPr lang="zh-CN" altLang="en-US" sz="1600" dirty="0"/>
              <a:t>原始为</a:t>
            </a:r>
            <a:r>
              <a:rPr lang="en-US" altLang="zh-CN" sz="1600" dirty="0"/>
              <a:t>byte</a:t>
            </a:r>
            <a:r>
              <a:rPr lang="zh-CN" altLang="en-US" sz="1600" dirty="0"/>
              <a:t>流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，并转换成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或其他存储（</a:t>
            </a:r>
            <a:r>
              <a:rPr lang="en-US" altLang="zh-CN" sz="1600" dirty="0" err="1" smtClean="0"/>
              <a:t>hdfs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hbase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等数据库）相应数据操作接口或者作为消息存储到</a:t>
            </a:r>
            <a:r>
              <a:rPr lang="en-US" altLang="zh-CN" sz="1600" dirty="0" smtClean="0"/>
              <a:t>MQ</a:t>
            </a:r>
            <a:r>
              <a:rPr lang="zh-CN" altLang="en-US" sz="1600" dirty="0" smtClean="0"/>
              <a:t>中（</a:t>
            </a:r>
            <a:r>
              <a:rPr lang="en-US" altLang="zh-CN" sz="1600" dirty="0" smtClean="0"/>
              <a:t>rocketmq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kafka</a:t>
            </a:r>
            <a:r>
              <a:rPr lang="zh-CN" altLang="en-US" sz="1600" dirty="0" smtClean="0"/>
              <a:t>）</a:t>
            </a:r>
            <a:endParaRPr lang="zh-CN" altLang="en-US" sz="16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115616" y="1558816"/>
            <a:ext cx="5657850" cy="2390775"/>
            <a:chOff x="1115616" y="2132856"/>
            <a:chExt cx="5657850" cy="2390775"/>
          </a:xfrm>
        </p:grpSpPr>
        <p:pic>
          <p:nvPicPr>
            <p:cNvPr id="2049" name="Picture 1" descr="C:\Users\qinbo\AppData\Roaming\Tencent\Users\393303067\QQ\WinTemp\RichOle\81D@UR2~(Y[WXE3CHV[IS8J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132856"/>
              <a:ext cx="5657850" cy="2390775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/>
          </p:nvSpPr>
          <p:spPr>
            <a:xfrm>
              <a:off x="4932040" y="3328243"/>
              <a:ext cx="720080" cy="2447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Sync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200" b="1" dirty="0" err="1" smtClean="0">
                <a:solidFill>
                  <a:srgbClr val="0C0C0C"/>
                </a:solidFill>
                <a:latin typeface="宋体" panose="02010600030101010101" pitchFamily="2" charset="-122"/>
              </a:rPr>
              <a:t>About Me</a:t>
            </a:r>
            <a:endParaRPr lang="en-US" sz="3200" b="1" dirty="0">
              <a:solidFill>
                <a:srgbClr val="0C0C0C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内容占位符 4"/>
          <p:cNvSpPr txBox="1"/>
          <p:nvPr/>
        </p:nvSpPr>
        <p:spPr bwMode="auto">
          <a:xfrm>
            <a:off x="601980" y="9088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sz="1600" kern="0" smtClean="0">
                <a:latin typeface="宋体" panose="02010600030101010101" pitchFamily="2" charset="-122"/>
                <a:ea typeface="宋体" panose="02010600030101010101" pitchFamily="2" charset="-122"/>
              </a:rPr>
              <a:t>8年开发及架构经验</a:t>
            </a:r>
            <a:endParaRPr lang="en-US" altLang="zh-CN" sz="1600" kern="0" dirty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sz="1600" kern="0" smtClean="0">
                <a:latin typeface="宋体" panose="02010600030101010101" pitchFamily="2" charset="-122"/>
              </a:rPr>
              <a:t>之前在华为/京东/小米参与部分核心基础服务的设计与开发工作，目前在九州证券负责大数据平台及风控相关项目的技术研发工作</a:t>
            </a:r>
            <a:endParaRPr sz="1600" kern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</a:rPr>
              <a:t>关注高并发/高可靠/服务监控与治理</a:t>
            </a:r>
            <a:r>
              <a:rPr lang="en-US" altLang="zh-CN" sz="1600" kern="0" dirty="0" smtClean="0">
                <a:latin typeface="宋体" panose="02010600030101010101" pitchFamily="2" charset="-122"/>
              </a:rPr>
              <a:t>/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分布式存储/大数据相关系统的架构和实现</a:t>
            </a:r>
            <a:endParaRPr lang="zh-CN" altLang="en-US" sz="1600" kern="0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sz="1600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9024" y="1268760"/>
            <a:ext cx="8784976" cy="228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Mysql 5.5 Binlog</a:t>
            </a:r>
            <a:r>
              <a:rPr lang="zh-TW" altLang="en-US" sz="1600" dirty="0"/>
              <a:t>的事件类型有</a:t>
            </a:r>
            <a:r>
              <a:rPr lang="zh-CN" altLang="zh-TW" sz="1600" dirty="0"/>
              <a:t>多</a:t>
            </a:r>
            <a:r>
              <a:rPr lang="zh-TW" altLang="en-US" sz="1600" dirty="0"/>
              <a:t>种，这里只介绍与</a:t>
            </a:r>
            <a:r>
              <a:rPr lang="en-US" altLang="zh-TW" sz="1600" dirty="0"/>
              <a:t>ROW</a:t>
            </a:r>
            <a:r>
              <a:rPr lang="zh-TW" altLang="en-US" sz="1600" dirty="0"/>
              <a:t>模式相关的事件</a:t>
            </a:r>
            <a:endParaRPr lang="zh-TW" altLang="en-US" sz="1600" dirty="0"/>
          </a:p>
          <a:p>
            <a:endParaRPr lang="zh-TW" altLang="en-US" sz="1600" dirty="0"/>
          </a:p>
          <a:p>
            <a:r>
              <a:rPr lang="en-US" altLang="zh-TW" sz="1600" dirty="0"/>
              <a:t>1)       QUERY_EVENT</a:t>
            </a:r>
            <a:r>
              <a:rPr lang="zh-TW" altLang="en-US" sz="1600" dirty="0"/>
              <a:t>：与</a:t>
            </a:r>
            <a:r>
              <a:rPr lang="en-US" altLang="zh-TW" sz="1600" dirty="0"/>
              <a:t>STATEMENT</a:t>
            </a:r>
            <a:r>
              <a:rPr lang="zh-TW" altLang="en-US" sz="1600" dirty="0"/>
              <a:t>模式处理相同，存储的是</a:t>
            </a:r>
            <a:r>
              <a:rPr lang="en-US" altLang="zh-TW" sz="1600" dirty="0"/>
              <a:t>SQL</a:t>
            </a:r>
            <a:r>
              <a:rPr lang="zh-TW" altLang="en-US" sz="1600" dirty="0"/>
              <a:t>，主要是一些与数据无关的操作，</a:t>
            </a:r>
            <a:r>
              <a:rPr lang="en-US" altLang="zh-TW" sz="1600" dirty="0" err="1"/>
              <a:t>eg</a:t>
            </a:r>
            <a:r>
              <a:rPr lang="en-US" altLang="zh-TW" sz="1600" dirty="0"/>
              <a:t>: begin</a:t>
            </a:r>
            <a:r>
              <a:rPr lang="zh-TW" altLang="en-US" sz="1600" dirty="0"/>
              <a:t>、</a:t>
            </a:r>
            <a:r>
              <a:rPr lang="en-US" altLang="zh-TW" sz="1600" dirty="0"/>
              <a:t>drop table</a:t>
            </a:r>
            <a:endParaRPr lang="zh-TW" altLang="en-US" sz="1600" dirty="0"/>
          </a:p>
          <a:p>
            <a:r>
              <a:rPr lang="en-US" altLang="zh-TW" sz="1600" dirty="0"/>
              <a:t>2)       TABLE_MAP_EVENT</a:t>
            </a:r>
            <a:r>
              <a:rPr lang="zh-TW" altLang="en-US" sz="1600" dirty="0"/>
              <a:t>：记录了下一条事件所对应的表信息，在其中存储了数据库名和表名</a:t>
            </a:r>
            <a:endParaRPr lang="zh-TW" altLang="en-US" sz="1600" dirty="0"/>
          </a:p>
          <a:p>
            <a:r>
              <a:rPr lang="en-US" altLang="zh-TW" sz="1600" dirty="0"/>
              <a:t>3)       WRITE_ROWS_EVENT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insert</a:t>
            </a:r>
            <a:endParaRPr lang="zh-TW" altLang="en-US" sz="1600" dirty="0"/>
          </a:p>
          <a:p>
            <a:r>
              <a:rPr lang="en-US" altLang="zh-TW" sz="1600" dirty="0"/>
              <a:t>4)       UPDATE_ROWS_EVENT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update</a:t>
            </a:r>
            <a:endParaRPr lang="zh-TW" altLang="en-US" sz="1600" dirty="0"/>
          </a:p>
          <a:p>
            <a:r>
              <a:rPr lang="en-US" altLang="zh-TW" sz="1600" dirty="0"/>
              <a:t>5)       DELETE_ROWS_EVENT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delete</a:t>
            </a:r>
            <a:endParaRPr lang="zh-TW" altLang="en-US" sz="1600" dirty="0"/>
          </a:p>
          <a:p>
            <a:r>
              <a:rPr lang="en-US" altLang="zh-TW" sz="1600" dirty="0"/>
              <a:t>6)       XID_EVENT</a:t>
            </a:r>
            <a:r>
              <a:rPr lang="zh-TW" altLang="en-US" sz="1600" dirty="0"/>
              <a:t>， 用于标识事务提交</a:t>
            </a:r>
            <a:r>
              <a:rPr lang="en-US" altLang="zh-TW" sz="1600" dirty="0"/>
              <a:t>(</a:t>
            </a:r>
            <a:r>
              <a:rPr lang="en-US" altLang="zh-CN" sz="1600" dirty="0"/>
              <a:t>commit</a:t>
            </a:r>
            <a:r>
              <a:rPr lang="en-US" altLang="zh-TW" sz="1600" dirty="0"/>
              <a:t>)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4509120"/>
            <a:ext cx="8892480" cy="6810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4312" y="4005064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语句有如下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组成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980" y="260350"/>
            <a:ext cx="8000365" cy="575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Sync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数据同步服务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en-US" altLang="zh-CN" sz="3200" dirty="0" smtClean="0">
                <a:sym typeface="+mn-ea"/>
              </a:rPr>
              <a:t>ROW</a:t>
            </a:r>
            <a:r>
              <a:rPr lang="zh-CN" altLang="en-US" sz="3200" dirty="0" smtClean="0">
                <a:sym typeface="+mn-ea"/>
              </a:rPr>
              <a:t>格式</a:t>
            </a:r>
            <a:r>
              <a:rPr lang="en-US" altLang="zh-CN" sz="3200" dirty="0" smtClean="0">
                <a:sym typeface="+mn-ea"/>
              </a:rPr>
              <a:t>events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8"/>
          <p:cNvSpPr txBox="1"/>
          <p:nvPr/>
        </p:nvSpPr>
        <p:spPr>
          <a:xfrm>
            <a:off x="323528" y="1412776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rtl val="0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tungsten-replicator</a:t>
            </a: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(JAVA)</a:t>
            </a:r>
            <a:endParaRPr lang="en-US" sz="1800" b="0" i="0" u="none" strike="noStrike" cap="none" baseline="0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1800" b="0" i="0" u="sng" strike="noStrike" cap="none" baseline="0" dirty="0">
                <a:solidFill>
                  <a:schemeClr val="hlink"/>
                </a:solidFill>
                <a:sym typeface="Arial" panose="020B0604020202020204"/>
                <a:hlinkClick r:id="rId1"/>
              </a:rPr>
              <a:t>http://code.google.com/p/tungsten-replicator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  <a:sym typeface="Arial" panose="020B0604020202020204"/>
                <a:hlinkClick r:id="rId1"/>
              </a:rPr>
              <a:t>/</a:t>
            </a:r>
            <a:endParaRPr lang="en-US" sz="1800" b="0" i="0" u="sng" strike="noStrike" cap="none" baseline="0" dirty="0" smtClean="0">
              <a:solidFill>
                <a:schemeClr val="hlink"/>
              </a:solidFill>
              <a:sym typeface="Arial" panose="020B06040202020202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 </a:t>
            </a:r>
            <a:r>
              <a:rPr lang="en-US" altLang="zh-CN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linkedin</a:t>
            </a:r>
            <a:r>
              <a:rPr lang="en-US" altLang="zh-C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altLang="zh-CN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databus</a:t>
            </a:r>
            <a:r>
              <a:rPr lang="en-US" altLang="zh-CN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(JAVA)</a:t>
            </a:r>
            <a:endParaRPr lang="en-US" altLang="zh-C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altLang="zh-CN" sz="1800" u="sng" dirty="0">
                <a:solidFill>
                  <a:schemeClr val="hlink"/>
                </a:solidFill>
              </a:rPr>
              <a:t>https://</a:t>
            </a:r>
            <a:r>
              <a:rPr lang="en-US" altLang="zh-CN" sz="1800" u="sng" dirty="0" smtClean="0">
                <a:solidFill>
                  <a:schemeClr val="hlink"/>
                </a:solidFill>
              </a:rPr>
              <a:t>github.com/linkedin/databus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 panose="020B0604020202020204"/>
              <a:hlinkClick r:id="rId1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 panose="02020603050405020304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 </a:t>
            </a:r>
            <a:r>
              <a:rPr lang="en-US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Alibaba</a:t>
            </a:r>
            <a:r>
              <a:rPr lang="en-US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canal(JAVA)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 https://github.com/alibaba/canal /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 panose="020B0604020202020204"/>
              <a:hlinkClick r:id="rId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" y="260350"/>
            <a:ext cx="8000365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Sync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数据同步服务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其他开源方案</a:t>
            </a:r>
            <a:endParaRPr lang="zh-CN" altLang="en-US" sz="3200" b="1" dirty="0" smtClean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  <a:sym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290955"/>
            <a:ext cx="7780655" cy="4276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4560" y="2863850"/>
            <a:ext cx="2214880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/>
              <a:t>谢谢大家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3206750" y="3886835"/>
            <a:ext cx="4222750" cy="1012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spcBef>
                <a:spcPts val="385"/>
              </a:spcBef>
              <a:buFont typeface="Arial" panose="020B0604020202020204" pitchFamily="34" charset="0"/>
              <a:buNone/>
              <a:defRPr/>
            </a:pPr>
            <a:endParaRPr kern="0" dirty="0" smtClean="0">
              <a:latin typeface="宋体" panose="02010600030101010101" pitchFamily="2" charset="-122"/>
            </a:endParaRPr>
          </a:p>
          <a:p>
            <a:pPr indent="0">
              <a:spcBef>
                <a:spcPts val="385"/>
              </a:spcBef>
              <a:buFont typeface="Arial" panose="020B0604020202020204" pitchFamily="34" charset="0"/>
              <a:buNone/>
              <a:defRPr/>
            </a:pPr>
            <a:r>
              <a:rPr kern="0" dirty="0" smtClean="0">
                <a:latin typeface="宋体" panose="02010600030101010101" pitchFamily="2" charset="-122"/>
                <a:sym typeface="+mn-ea"/>
              </a:rPr>
              <a:t>   微信：qinbo0304</a:t>
            </a:r>
            <a:endParaRPr kern="0" dirty="0" smtClean="0">
              <a:latin typeface="宋体" panose="02010600030101010101" pitchFamily="2" charset="-122"/>
            </a:endParaRPr>
          </a:p>
          <a:p>
            <a:pPr indent="0">
              <a:spcBef>
                <a:spcPts val="385"/>
              </a:spcBef>
              <a:buFont typeface="Arial" panose="020B0604020202020204" pitchFamily="34" charset="0"/>
              <a:buNone/>
              <a:defRPr/>
            </a:pPr>
            <a:r>
              <a:rPr kern="0" dirty="0" smtClean="0">
                <a:latin typeface="宋体" panose="02010600030101010101" pitchFamily="2" charset="-122"/>
                <a:sym typeface="+mn-ea"/>
              </a:rPr>
              <a:t>   邮箱：qinbo0304@foxmail.com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</a:rPr>
              <a:t>Mysql+Redis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常用</a:t>
            </a:r>
            <a:r>
              <a:rPr lang="zh-CN" altLang="en-US" sz="3200" b="1" dirty="0">
                <a:solidFill>
                  <a:srgbClr val="0C0C0C"/>
                </a:solidFill>
                <a:latin typeface="宋体" panose="02010600030101010101" pitchFamily="2" charset="-122"/>
              </a:rPr>
              <a:t>部署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17080" y="2780928"/>
            <a:ext cx="1558776" cy="18719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AutoShape 29"/>
          <p:cNvCxnSpPr>
            <a:cxnSpLocks noChangeShapeType="1"/>
            <a:stCxn id="20" idx="2"/>
            <a:endCxn id="8" idx="0"/>
          </p:cNvCxnSpPr>
          <p:nvPr/>
        </p:nvCxnSpPr>
        <p:spPr bwMode="auto">
          <a:xfrm flipH="1">
            <a:off x="2496468" y="1662389"/>
            <a:ext cx="1770546" cy="11185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" name="圆柱形 8"/>
          <p:cNvSpPr>
            <a:spLocks noChangeArrowheads="1"/>
          </p:cNvSpPr>
          <p:nvPr/>
        </p:nvSpPr>
        <p:spPr bwMode="auto">
          <a:xfrm>
            <a:off x="2032264" y="2853224"/>
            <a:ext cx="811291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aster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柱形 7"/>
          <p:cNvSpPr>
            <a:spLocks noChangeArrowheads="1"/>
          </p:cNvSpPr>
          <p:nvPr/>
        </p:nvSpPr>
        <p:spPr bwMode="auto">
          <a:xfrm>
            <a:off x="2031966" y="3790270"/>
            <a:ext cx="811589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lave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AutoShape 2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2509665" y="3285024"/>
            <a:ext cx="0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sp>
        <p:nvSpPr>
          <p:cNvPr id="20" name="Rectangle 6" descr="colored_paper1"/>
          <p:cNvSpPr>
            <a:spLocks noChangeArrowheads="1"/>
          </p:cNvSpPr>
          <p:nvPr/>
        </p:nvSpPr>
        <p:spPr bwMode="auto">
          <a:xfrm>
            <a:off x="3313956" y="908720"/>
            <a:ext cx="1906116" cy="753669"/>
          </a:xfrm>
          <a:prstGeom prst="rect">
            <a:avLst/>
          </a:prstGeom>
          <a:solidFill>
            <a:srgbClr val="4BACC6"/>
          </a:soli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</a:rPr>
              <a:t>Applications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ctr" eaLnBrk="1" hangingPunct="1"/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Mysql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</a:rPr>
              <a:t>双写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7544" y="1772815"/>
            <a:ext cx="813690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53"/>
          <p:cNvSpPr>
            <a:spLocks noChangeArrowheads="1"/>
          </p:cNvSpPr>
          <p:nvPr/>
        </p:nvSpPr>
        <p:spPr bwMode="auto">
          <a:xfrm>
            <a:off x="323528" y="1434262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latin typeface="宋体" panose="02010600030101010101" pitchFamily="2" charset="-122"/>
              </a:rPr>
              <a:t>应用层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724128" y="2780928"/>
            <a:ext cx="1512168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圆柱形 8"/>
          <p:cNvSpPr>
            <a:spLocks noChangeArrowheads="1"/>
          </p:cNvSpPr>
          <p:nvPr/>
        </p:nvSpPr>
        <p:spPr bwMode="auto">
          <a:xfrm>
            <a:off x="6063557" y="2852683"/>
            <a:ext cx="725379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ster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圆柱形 7"/>
          <p:cNvSpPr>
            <a:spLocks noChangeArrowheads="1"/>
          </p:cNvSpPr>
          <p:nvPr/>
        </p:nvSpPr>
        <p:spPr bwMode="auto">
          <a:xfrm>
            <a:off x="6063259" y="3789729"/>
            <a:ext cx="725677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lave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AutoShape 29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6498002" y="3284483"/>
            <a:ext cx="0" cy="505460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37" name="AutoShape 29"/>
          <p:cNvCxnSpPr>
            <a:cxnSpLocks noChangeShapeType="1"/>
            <a:stCxn id="20" idx="2"/>
            <a:endCxn id="28" idx="0"/>
          </p:cNvCxnSpPr>
          <p:nvPr/>
        </p:nvCxnSpPr>
        <p:spPr bwMode="auto">
          <a:xfrm>
            <a:off x="4267014" y="1662389"/>
            <a:ext cx="2213198" cy="111853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" name="矩形 53"/>
          <p:cNvSpPr>
            <a:spLocks noChangeArrowheads="1"/>
          </p:cNvSpPr>
          <p:nvPr/>
        </p:nvSpPr>
        <p:spPr bwMode="auto">
          <a:xfrm>
            <a:off x="2051720" y="4293096"/>
            <a:ext cx="720080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 smtClean="0">
                <a:latin typeface="宋体" panose="02010600030101010101" pitchFamily="2" charset="-122"/>
              </a:rPr>
              <a:t>Mysql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39" name="矩形 53"/>
          <p:cNvSpPr>
            <a:spLocks noChangeArrowheads="1"/>
          </p:cNvSpPr>
          <p:nvPr/>
        </p:nvSpPr>
        <p:spPr bwMode="auto">
          <a:xfrm>
            <a:off x="6084168" y="4220800"/>
            <a:ext cx="864096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 smtClean="0">
                <a:latin typeface="宋体" panose="02010600030101010101" pitchFamily="2" charset="-122"/>
              </a:rPr>
              <a:t>Redis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62" name="内容占位符 4"/>
          <p:cNvSpPr txBox="1"/>
          <p:nvPr/>
        </p:nvSpPr>
        <p:spPr bwMode="auto">
          <a:xfrm>
            <a:off x="546100" y="4799612"/>
            <a:ext cx="3881884" cy="19417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几种使用方式：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、读写均在主，备完全用于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standby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、主备读写分离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 proxy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类水平拆分部署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(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360 atlas/</a:t>
            </a: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kingshard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内容占位符 4"/>
          <p:cNvSpPr txBox="1"/>
          <p:nvPr/>
        </p:nvSpPr>
        <p:spPr bwMode="auto">
          <a:xfrm>
            <a:off x="4751908" y="4813180"/>
            <a:ext cx="3881884" cy="19417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几种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使用方式：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、读写均在主，备完全用于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standby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</a:rPr>
              <a:t>类水平拆分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twenproxy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cluster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6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特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业务层通过双写同时写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读通常在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若读取不到，则从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读取，然后将数据同步到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expire</a:t>
            </a:r>
            <a:r>
              <a:rPr lang="zh-CN" altLang="en-US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或者默认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进行数据淘汰</a:t>
            </a:r>
            <a:endParaRPr lang="zh-CN" altLang="en-US" sz="1600" kern="0" dirty="0" err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</a:rPr>
              <a:t>缺点</a:t>
            </a:r>
            <a:endParaRPr lang="en-US" altLang="zh-CN" sz="1600" b="1" kern="0" dirty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 err="1" smtClean="0">
                <a:latin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及</a:t>
            </a:r>
            <a:r>
              <a:rPr lang="en-US" altLang="zh-CN" sz="1600" kern="0" dirty="0" err="1" smtClean="0">
                <a:latin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存在数据不一致风险，尤其是长时间运行的系统</a:t>
            </a:r>
            <a:endParaRPr lang="en-US" altLang="zh-CN" sz="1600" kern="0" dirty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</a:rPr>
              <a:t>业务层需要处理</a:t>
            </a:r>
            <a:r>
              <a:rPr lang="en-US" altLang="zh-CN" sz="1600" kern="0" dirty="0" err="1" smtClean="0">
                <a:latin typeface="宋体" panose="02010600030101010101" pitchFamily="2" charset="-122"/>
              </a:rPr>
              <a:t>Mysql</a:t>
            </a:r>
            <a:r>
              <a:rPr lang="en-US" altLang="zh-CN" sz="1600" kern="0" dirty="0" smtClean="0">
                <a:latin typeface="宋体" panose="02010600030101010101" pitchFamily="2" charset="-122"/>
              </a:rPr>
              <a:t> </a:t>
            </a:r>
            <a:r>
              <a:rPr lang="en-US" altLang="zh-CN" sz="1600" kern="0" dirty="0" err="1" smtClean="0">
                <a:latin typeface="宋体" panose="02010600030101010101" pitchFamily="2" charset="-122"/>
              </a:rPr>
              <a:t>sql</a:t>
            </a:r>
            <a:r>
              <a:rPr lang="en-US" altLang="zh-CN" sz="1600" kern="0" dirty="0" smtClean="0">
                <a:latin typeface="宋体" panose="02010600030101010101" pitchFamily="2" charset="-122"/>
              </a:rPr>
              <a:t> schema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与</a:t>
            </a:r>
            <a:r>
              <a:rPr lang="en-US" altLang="zh-CN" sz="1600" kern="0" dirty="0" err="1" smtClean="0">
                <a:latin typeface="宋体" panose="02010600030101010101" pitchFamily="2" charset="-122"/>
              </a:rPr>
              <a:t>Redis</a:t>
            </a:r>
            <a:r>
              <a:rPr lang="en-US" altLang="zh-CN" sz="1600" kern="0" dirty="0" smtClean="0">
                <a:latin typeface="宋体" panose="02010600030101010101" pitchFamily="2" charset="-122"/>
              </a:rPr>
              <a:t> </a:t>
            </a:r>
            <a:r>
              <a:rPr lang="en-US" altLang="zh-CN" sz="1600" kern="0" dirty="0" err="1" smtClean="0">
                <a:latin typeface="宋体" panose="02010600030101010101" pitchFamily="2" charset="-122"/>
              </a:rPr>
              <a:t>kv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数据结构上的逻辑差异</a:t>
            </a:r>
            <a:endParaRPr lang="en-US" altLang="zh-CN" sz="1600" kern="0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</a:rPr>
              <a:t>无统一运维</a:t>
            </a:r>
            <a:endParaRPr lang="zh-CN" altLang="en-US" sz="1600" kern="0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</a:rPr>
              <a:t>无法方便扩容</a:t>
            </a:r>
            <a:r>
              <a:rPr lang="en-US" altLang="zh-CN" sz="1600" kern="0" dirty="0" smtClean="0">
                <a:latin typeface="宋体" panose="02010600030101010101" pitchFamily="2" charset="-122"/>
              </a:rPr>
              <a:t>/</a:t>
            </a:r>
            <a:r>
              <a:rPr lang="zh-CN" altLang="en-US" sz="1600" kern="0" dirty="0" smtClean="0">
                <a:latin typeface="宋体" panose="02010600030101010101" pitchFamily="2" charset="-122"/>
              </a:rPr>
              <a:t>缩容</a:t>
            </a:r>
            <a:endParaRPr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728" y="260648"/>
            <a:ext cx="497838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</a:rPr>
              <a:t>Mysql+Redis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常用</a:t>
            </a:r>
            <a:r>
              <a:rPr lang="zh-CN" altLang="en-US" sz="3200" b="1" dirty="0">
                <a:solidFill>
                  <a:srgbClr val="0C0C0C"/>
                </a:solidFill>
                <a:latin typeface="宋体" panose="02010600030101010101" pitchFamily="2" charset="-122"/>
              </a:rPr>
              <a:t>部署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方式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业务层通过统一方式访问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，而不是单独用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客户端及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客户端访问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集群化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集群化部署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将业务双写改为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底层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数据同步方式完成同步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支持存储层面扩容缩容、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且业务无感知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单机群日百亿次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QPS/TPS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支持（大类业务适度拆分到不同集群中）</a:t>
            </a:r>
            <a:endParaRPr lang="zh-CN" altLang="en-US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Arial" panose="020B0604020202020204" pitchFamily="34" charset="0"/>
              <a:buChar char="•"/>
              <a:defRPr/>
            </a:pP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b="1" kern="0" dirty="0" smtClean="0">
                <a:latin typeface="宋体" panose="02010600030101010101" pitchFamily="2" charset="-122"/>
              </a:rPr>
              <a:t>最终实现</a:t>
            </a:r>
            <a:endParaRPr lang="en-US" altLang="zh-CN" sz="1600" b="1" kern="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600" dirty="0">
                <a:latin typeface="宋体" panose="02010600030101010101" pitchFamily="2" charset="-122"/>
              </a:rPr>
              <a:t>基于</a:t>
            </a:r>
            <a:r>
              <a:rPr lang="en-US" altLang="zh-CN" sz="1600" dirty="0" err="1">
                <a:latin typeface="宋体" panose="02010600030101010101" pitchFamily="2" charset="-122"/>
              </a:rPr>
              <a:t>Mysql+Redis</a:t>
            </a:r>
            <a:r>
              <a:rPr lang="zh-CN" altLang="en-US" sz="1600" dirty="0">
                <a:latin typeface="宋体" panose="02010600030101010101" pitchFamily="2" charset="-122"/>
              </a:rPr>
              <a:t>的统一存储</a:t>
            </a:r>
            <a:r>
              <a:rPr lang="zh-CN" altLang="en-US" sz="1600" dirty="0" smtClean="0">
                <a:latin typeface="宋体" panose="02010600030101010101" pitchFamily="2" charset="-122"/>
              </a:rPr>
              <a:t>服务（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UniStore</a:t>
            </a:r>
            <a:r>
              <a:rPr lang="zh-CN" altLang="en-US" sz="1600" dirty="0" smtClean="0">
                <a:latin typeface="宋体" panose="02010600030101010101" pitchFamily="2" charset="-122"/>
              </a:rPr>
              <a:t>） </a:t>
            </a:r>
            <a:r>
              <a:rPr lang="en-US" altLang="zh-CN" sz="1600" dirty="0" smtClean="0">
                <a:latin typeface="宋体" panose="02010600030101010101" pitchFamily="2" charset="-122"/>
              </a:rPr>
              <a:t>= </a:t>
            </a:r>
            <a:endParaRPr lang="en-US" altLang="zh-CN" sz="1600" kern="0" dirty="0">
              <a:latin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跨机分库分表集群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实时数据同步服务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统一的对外数据访问接口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内在的完整运维支持系统（支持在线扩容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缩容、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failover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728" y="260648"/>
            <a:ext cx="8938824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</a:rPr>
              <a:t>Mysql+Redis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设计为统一的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KV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</a:rPr>
              <a:t>存储服务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 descr="colored_paper1"/>
          <p:cNvSpPr>
            <a:spLocks noChangeArrowheads="1"/>
          </p:cNvSpPr>
          <p:nvPr/>
        </p:nvSpPr>
        <p:spPr bwMode="auto">
          <a:xfrm>
            <a:off x="2051720" y="2276872"/>
            <a:ext cx="424847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access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80" name="Rectangle 8" descr="colored_paper1"/>
          <p:cNvSpPr>
            <a:spLocks noChangeArrowheads="1"/>
          </p:cNvSpPr>
          <p:nvPr/>
        </p:nvSpPr>
        <p:spPr bwMode="auto">
          <a:xfrm>
            <a:off x="1916088" y="2492896"/>
            <a:ext cx="424847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access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204912" y="4365392"/>
            <a:ext cx="2134840" cy="18719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统一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KV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存储架构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架构图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AutoShape 29"/>
          <p:cNvCxnSpPr>
            <a:cxnSpLocks noChangeShapeType="1"/>
            <a:stCxn id="62" idx="2"/>
          </p:cNvCxnSpPr>
          <p:nvPr/>
        </p:nvCxnSpPr>
        <p:spPr bwMode="auto">
          <a:xfrm flipH="1">
            <a:off x="736473" y="3501008"/>
            <a:ext cx="3151451" cy="86438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4" name="圆柱形 8"/>
          <p:cNvSpPr>
            <a:spLocks noChangeArrowheads="1"/>
          </p:cNvSpPr>
          <p:nvPr/>
        </p:nvSpPr>
        <p:spPr bwMode="auto">
          <a:xfrm>
            <a:off x="448341" y="4437688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圆柱形 7"/>
          <p:cNvSpPr>
            <a:spLocks noChangeArrowheads="1"/>
          </p:cNvSpPr>
          <p:nvPr/>
        </p:nvSpPr>
        <p:spPr bwMode="auto">
          <a:xfrm>
            <a:off x="448043" y="5374734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AutoShape 29"/>
          <p:cNvCxnSpPr>
            <a:cxnSpLocks noChangeShapeType="1"/>
            <a:stCxn id="24" idx="3"/>
            <a:endCxn id="25" idx="1"/>
          </p:cNvCxnSpPr>
          <p:nvPr/>
        </p:nvCxnSpPr>
        <p:spPr bwMode="auto">
          <a:xfrm flipH="1">
            <a:off x="736175" y="4869488"/>
            <a:ext cx="298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sp>
        <p:nvSpPr>
          <p:cNvPr id="30" name="圆柱形 8"/>
          <p:cNvSpPr>
            <a:spLocks noChangeArrowheads="1"/>
          </p:cNvSpPr>
          <p:nvPr/>
        </p:nvSpPr>
        <p:spPr bwMode="auto">
          <a:xfrm>
            <a:off x="1517654" y="4437688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圆柱形 7"/>
          <p:cNvSpPr>
            <a:spLocks noChangeArrowheads="1"/>
          </p:cNvSpPr>
          <p:nvPr/>
        </p:nvSpPr>
        <p:spPr bwMode="auto">
          <a:xfrm>
            <a:off x="1516365" y="5374734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AutoShape 29"/>
          <p:cNvCxnSpPr>
            <a:cxnSpLocks noChangeShapeType="1"/>
            <a:stCxn id="30" idx="3"/>
            <a:endCxn id="31" idx="1"/>
          </p:cNvCxnSpPr>
          <p:nvPr/>
        </p:nvCxnSpPr>
        <p:spPr bwMode="auto">
          <a:xfrm flipH="1">
            <a:off x="1804496" y="4869488"/>
            <a:ext cx="496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37" name="AutoShape 29"/>
          <p:cNvCxnSpPr>
            <a:cxnSpLocks noChangeShapeType="1"/>
            <a:stCxn id="62" idx="2"/>
          </p:cNvCxnSpPr>
          <p:nvPr/>
        </p:nvCxnSpPr>
        <p:spPr bwMode="auto">
          <a:xfrm flipH="1">
            <a:off x="1804992" y="3501008"/>
            <a:ext cx="2082932" cy="86438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" name="直接连接符 2"/>
          <p:cNvCxnSpPr>
            <a:cxnSpLocks noChangeShapeType="1"/>
          </p:cNvCxnSpPr>
          <p:nvPr/>
        </p:nvCxnSpPr>
        <p:spPr bwMode="auto">
          <a:xfrm>
            <a:off x="1115616" y="5085472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</a:ln>
          <a:effectLst/>
        </p:spPr>
      </p:cxnSp>
      <p:sp>
        <p:nvSpPr>
          <p:cNvPr id="62" name="Rectangle 8" descr="colored_paper1"/>
          <p:cNvSpPr>
            <a:spLocks noChangeArrowheads="1"/>
          </p:cNvSpPr>
          <p:nvPr/>
        </p:nvSpPr>
        <p:spPr bwMode="auto">
          <a:xfrm>
            <a:off x="1763688" y="2708920"/>
            <a:ext cx="424847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access proxy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118" name="直接箭头连接符 117"/>
          <p:cNvCxnSpPr>
            <a:stCxn id="81" idx="3"/>
          </p:cNvCxnSpPr>
          <p:nvPr/>
        </p:nvCxnSpPr>
        <p:spPr>
          <a:xfrm flipV="1">
            <a:off x="6300192" y="2660216"/>
            <a:ext cx="425868" cy="12700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6" descr="colored_paper1"/>
          <p:cNvSpPr>
            <a:spLocks noChangeArrowheads="1"/>
          </p:cNvSpPr>
          <p:nvPr/>
        </p:nvSpPr>
        <p:spPr bwMode="auto">
          <a:xfrm>
            <a:off x="3313956" y="908720"/>
            <a:ext cx="1728539" cy="499265"/>
          </a:xfrm>
          <a:prstGeom prst="rect">
            <a:avLst/>
          </a:prstGeom>
          <a:solidFill>
            <a:srgbClr val="4BACC6"/>
          </a:soli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</a:rPr>
              <a:t>Applications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34" name="流程图: 过程 63"/>
          <p:cNvSpPr>
            <a:spLocks noChangeArrowheads="1"/>
          </p:cNvSpPr>
          <p:nvPr/>
        </p:nvSpPr>
        <p:spPr bwMode="auto">
          <a:xfrm>
            <a:off x="3538422" y="1313129"/>
            <a:ext cx="1275736" cy="31567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 err="1" smtClean="0">
                <a:latin typeface="宋体" panose="02010600030101010101" pitchFamily="2" charset="-122"/>
              </a:rPr>
              <a:t>acc</a:t>
            </a:r>
            <a:r>
              <a:rPr lang="en-US" altLang="zh-CN" sz="1200" dirty="0" smtClean="0">
                <a:latin typeface="宋体" panose="02010600030101010101" pitchFamily="2" charset="-122"/>
              </a:rPr>
              <a:t> client</a:t>
            </a:r>
            <a:endParaRPr lang="en-US" altLang="zh-CN" sz="1200" dirty="0" smtClean="0">
              <a:latin typeface="宋体" panose="02010600030101010101" pitchFamily="2" charset="-122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467544" y="1772815"/>
            <a:ext cx="813690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323528" y="1434262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latin typeface="宋体" panose="02010600030101010101" pitchFamily="2" charset="-122"/>
              </a:rPr>
              <a:t>应用层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107504" y="1844824"/>
            <a:ext cx="187220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latin typeface="宋体" panose="02010600030101010101" pitchFamily="2" charset="-122"/>
              </a:rPr>
              <a:t>通用存储系统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2" name="Rectangle 8" descr="colored_paper1"/>
          <p:cNvSpPr>
            <a:spLocks noChangeArrowheads="1"/>
          </p:cNvSpPr>
          <p:nvPr/>
        </p:nvSpPr>
        <p:spPr bwMode="auto">
          <a:xfrm>
            <a:off x="6804248" y="2420888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 Manager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Rectangle 8" descr="colored_paper1"/>
          <p:cNvSpPr>
            <a:spLocks noChangeArrowheads="1"/>
          </p:cNvSpPr>
          <p:nvPr/>
        </p:nvSpPr>
        <p:spPr bwMode="auto">
          <a:xfrm>
            <a:off x="6876256" y="1772816"/>
            <a:ext cx="1439063" cy="323663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CLI/WEB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AutoShape 29"/>
          <p:cNvCxnSpPr>
            <a:cxnSpLocks noChangeShapeType="1"/>
            <a:stCxn id="134" idx="2"/>
            <a:endCxn id="81" idx="0"/>
          </p:cNvCxnSpPr>
          <p:nvPr/>
        </p:nvCxnSpPr>
        <p:spPr bwMode="auto">
          <a:xfrm flipH="1">
            <a:off x="4175956" y="1628800"/>
            <a:ext cx="334" cy="64807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4" name="圆角矩形 93"/>
          <p:cNvSpPr/>
          <p:nvPr/>
        </p:nvSpPr>
        <p:spPr bwMode="auto">
          <a:xfrm>
            <a:off x="6156176" y="4365104"/>
            <a:ext cx="208823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圆柱形 8"/>
          <p:cNvSpPr>
            <a:spLocks noChangeArrowheads="1"/>
          </p:cNvSpPr>
          <p:nvPr/>
        </p:nvSpPr>
        <p:spPr bwMode="auto">
          <a:xfrm>
            <a:off x="6352095" y="4365392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圆柱形 7"/>
          <p:cNvSpPr>
            <a:spLocks noChangeArrowheads="1"/>
          </p:cNvSpPr>
          <p:nvPr/>
        </p:nvSpPr>
        <p:spPr bwMode="auto">
          <a:xfrm>
            <a:off x="6351797" y="5302438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2" name="AutoShape 29"/>
          <p:cNvCxnSpPr>
            <a:cxnSpLocks noChangeShapeType="1"/>
            <a:stCxn id="100" idx="3"/>
            <a:endCxn id="101" idx="1"/>
          </p:cNvCxnSpPr>
          <p:nvPr/>
        </p:nvCxnSpPr>
        <p:spPr bwMode="auto">
          <a:xfrm flipH="1">
            <a:off x="6639929" y="4797192"/>
            <a:ext cx="298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sp>
        <p:nvSpPr>
          <p:cNvPr id="103" name="圆柱形 8"/>
          <p:cNvSpPr>
            <a:spLocks noChangeArrowheads="1"/>
          </p:cNvSpPr>
          <p:nvPr/>
        </p:nvSpPr>
        <p:spPr bwMode="auto">
          <a:xfrm>
            <a:off x="7421408" y="4365392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圆柱形 7"/>
          <p:cNvSpPr>
            <a:spLocks noChangeArrowheads="1"/>
          </p:cNvSpPr>
          <p:nvPr/>
        </p:nvSpPr>
        <p:spPr bwMode="auto">
          <a:xfrm>
            <a:off x="7420119" y="5302438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5" name="AutoShape 29"/>
          <p:cNvCxnSpPr>
            <a:cxnSpLocks noChangeShapeType="1"/>
            <a:stCxn id="103" idx="3"/>
            <a:endCxn id="104" idx="1"/>
          </p:cNvCxnSpPr>
          <p:nvPr/>
        </p:nvCxnSpPr>
        <p:spPr bwMode="auto">
          <a:xfrm flipH="1">
            <a:off x="7708250" y="4797192"/>
            <a:ext cx="496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tailEnd type="triangle" w="med" len="med"/>
          </a:ln>
        </p:spPr>
      </p:cxnSp>
      <p:cxnSp>
        <p:nvCxnSpPr>
          <p:cNvPr id="107" name="直接连接符 2"/>
          <p:cNvCxnSpPr>
            <a:cxnSpLocks noChangeShapeType="1"/>
          </p:cNvCxnSpPr>
          <p:nvPr/>
        </p:nvCxnSpPr>
        <p:spPr bwMode="auto">
          <a:xfrm>
            <a:off x="7019370" y="5013176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</a:ln>
          <a:effectLst/>
        </p:spPr>
      </p:cxnSp>
      <p:cxnSp>
        <p:nvCxnSpPr>
          <p:cNvPr id="109" name="AutoShape 29"/>
          <p:cNvCxnSpPr>
            <a:cxnSpLocks noChangeShapeType="1"/>
            <a:stCxn id="62" idx="2"/>
          </p:cNvCxnSpPr>
          <p:nvPr/>
        </p:nvCxnSpPr>
        <p:spPr bwMode="auto">
          <a:xfrm>
            <a:off x="3887924" y="3501008"/>
            <a:ext cx="2752303" cy="86438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0" name="AutoShape 29"/>
          <p:cNvCxnSpPr>
            <a:cxnSpLocks noChangeShapeType="1"/>
            <a:stCxn id="62" idx="2"/>
          </p:cNvCxnSpPr>
          <p:nvPr/>
        </p:nvCxnSpPr>
        <p:spPr bwMode="auto">
          <a:xfrm>
            <a:off x="3887924" y="3501008"/>
            <a:ext cx="3820822" cy="86438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15" name="矩形 53"/>
          <p:cNvSpPr>
            <a:spLocks noChangeArrowheads="1"/>
          </p:cNvSpPr>
          <p:nvPr/>
        </p:nvSpPr>
        <p:spPr bwMode="auto">
          <a:xfrm>
            <a:off x="539552" y="5877560"/>
            <a:ext cx="1656184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17" name="矩形 53"/>
          <p:cNvSpPr>
            <a:spLocks noChangeArrowheads="1"/>
          </p:cNvSpPr>
          <p:nvPr/>
        </p:nvSpPr>
        <p:spPr bwMode="auto">
          <a:xfrm>
            <a:off x="6516216" y="5805264"/>
            <a:ext cx="1656184" cy="335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Redis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3" name="AutoShape 29"/>
          <p:cNvCxnSpPr>
            <a:cxnSpLocks noChangeShapeType="1"/>
          </p:cNvCxnSpPr>
          <p:nvPr/>
        </p:nvCxnSpPr>
        <p:spPr bwMode="auto">
          <a:xfrm rot="20334549">
            <a:off x="2501359" y="5613343"/>
            <a:ext cx="720080" cy="288032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sp>
        <p:nvSpPr>
          <p:cNvPr id="129" name="矩形 53"/>
          <p:cNvSpPr>
            <a:spLocks noChangeArrowheads="1"/>
          </p:cNvSpPr>
          <p:nvPr/>
        </p:nvSpPr>
        <p:spPr bwMode="auto">
          <a:xfrm>
            <a:off x="2329637" y="5439130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b="1" dirty="0" err="1" smtClean="0">
                <a:latin typeface="宋体" panose="02010600030101010101" pitchFamily="2" charset="-122"/>
              </a:rPr>
              <a:t>Binlog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sz="1000" b="1" dirty="0" smtClean="0">
                <a:latin typeface="宋体" panose="02010600030101010101" pitchFamily="2" charset="-122"/>
              </a:rPr>
              <a:t>events</a:t>
            </a:r>
            <a:endParaRPr lang="en-US" altLang="zh-CN" sz="1000" b="1" dirty="0" smtClean="0">
              <a:latin typeface="宋体" panose="02010600030101010101" pitchFamily="2" charset="-122"/>
            </a:endParaRPr>
          </a:p>
        </p:txBody>
      </p:sp>
      <p:sp>
        <p:nvSpPr>
          <p:cNvPr id="136" name="Rectangle 8" descr="colored_paper1"/>
          <p:cNvSpPr>
            <a:spLocks noChangeArrowheads="1"/>
          </p:cNvSpPr>
          <p:nvPr/>
        </p:nvSpPr>
        <p:spPr bwMode="auto">
          <a:xfrm>
            <a:off x="3563888" y="5013176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0" name="Rectangle 8" descr="colored_paper1"/>
          <p:cNvSpPr>
            <a:spLocks noChangeArrowheads="1"/>
          </p:cNvSpPr>
          <p:nvPr/>
        </p:nvSpPr>
        <p:spPr bwMode="auto">
          <a:xfrm>
            <a:off x="3428256" y="5229200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2" name="Rectangle 8" descr="colored_paper1"/>
          <p:cNvSpPr>
            <a:spLocks noChangeArrowheads="1"/>
          </p:cNvSpPr>
          <p:nvPr/>
        </p:nvSpPr>
        <p:spPr bwMode="auto">
          <a:xfrm>
            <a:off x="3275856" y="5445224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ync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数据同步系统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144" name="直接箭头连接符 117"/>
          <p:cNvCxnSpPr>
            <a:stCxn id="72" idx="0"/>
          </p:cNvCxnSpPr>
          <p:nvPr/>
        </p:nvCxnSpPr>
        <p:spPr>
          <a:xfrm flipV="1">
            <a:off x="7668344" y="2060848"/>
            <a:ext cx="0" cy="360040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AutoShape 29"/>
          <p:cNvCxnSpPr>
            <a:cxnSpLocks noChangeShapeType="1"/>
          </p:cNvCxnSpPr>
          <p:nvPr/>
        </p:nvCxnSpPr>
        <p:spPr bwMode="auto">
          <a:xfrm flipV="1">
            <a:off x="5148064" y="5661248"/>
            <a:ext cx="1008112" cy="3600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tailEnd type="triangle" w="med" len="med"/>
          </a:ln>
        </p:spPr>
      </p:cxnSp>
      <p:cxnSp>
        <p:nvCxnSpPr>
          <p:cNvPr id="53" name="直接箭头连接符 117"/>
          <p:cNvCxnSpPr/>
          <p:nvPr/>
        </p:nvCxnSpPr>
        <p:spPr>
          <a:xfrm flipH="1">
            <a:off x="2339752" y="2780928"/>
            <a:ext cx="5256584" cy="1800200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600" dirty="0"/>
              <a:t>1</a:t>
            </a:r>
            <a:r>
              <a:rPr lang="zh-CN" altLang="en-US" sz="1600" dirty="0"/>
              <a:t>、将</a:t>
            </a:r>
            <a:r>
              <a:rPr lang="en-US" altLang="zh-CN" sz="1600" dirty="0" err="1"/>
              <a:t>Mysql+Redis</a:t>
            </a:r>
            <a:r>
              <a:rPr lang="zh-CN" altLang="en-US" sz="1600" dirty="0"/>
              <a:t>做成统一</a:t>
            </a:r>
            <a:r>
              <a:rPr lang="en-US" altLang="zh-CN" sz="1600" dirty="0"/>
              <a:t>KV</a:t>
            </a:r>
            <a:r>
              <a:rPr lang="zh-CN" altLang="en-US" sz="1600" dirty="0"/>
              <a:t>存储服务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、通过</a:t>
            </a:r>
            <a:r>
              <a:rPr lang="en-US" altLang="zh-CN" sz="1600" dirty="0" err="1" smtClean="0"/>
              <a:t>acc</a:t>
            </a:r>
            <a:r>
              <a:rPr lang="en-US" altLang="zh-CN" sz="1600" dirty="0" smtClean="0"/>
              <a:t> proxy</a:t>
            </a:r>
            <a:r>
              <a:rPr lang="zh-CN" altLang="en-US" sz="1600" dirty="0" smtClean="0"/>
              <a:t>提供统一的数据访问接口，通过统一协议支持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跨语言</a:t>
            </a:r>
            <a:r>
              <a:rPr lang="zh-CN" altLang="en-US" sz="1600" dirty="0" smtClean="0"/>
              <a:t>数据访问</a:t>
            </a:r>
            <a:endParaRPr lang="zh-CN" altLang="en-US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600" dirty="0" smtClean="0"/>
              <a:t>      访问协议（自定义协议，</a:t>
            </a:r>
            <a:r>
              <a:rPr lang="en-US" altLang="zh-CN" sz="1600" dirty="0" smtClean="0"/>
              <a:t>protobuf</a:t>
            </a:r>
            <a:r>
              <a:rPr lang="zh-CN" altLang="en-US" sz="1600" dirty="0" smtClean="0"/>
              <a:t>协议，</a:t>
            </a:r>
            <a:r>
              <a:rPr lang="en-US" altLang="zh-CN" sz="1600" dirty="0" smtClean="0"/>
              <a:t>thrift</a:t>
            </a:r>
            <a:r>
              <a:rPr lang="zh-CN" altLang="en-US" sz="1600" dirty="0" smtClean="0"/>
              <a:t>协议等）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 cluster</a:t>
            </a:r>
            <a:r>
              <a:rPr lang="zh-CN" altLang="en-US" sz="1600" dirty="0" smtClean="0"/>
              <a:t>支持跨机的分库分表，</a:t>
            </a:r>
            <a:r>
              <a:rPr lang="en-US" altLang="zh-CN" sz="1600" dirty="0" err="1" smtClean="0"/>
              <a:t>schemaless</a:t>
            </a:r>
            <a:r>
              <a:rPr lang="zh-CN" altLang="en-US" sz="1600" dirty="0" smtClean="0"/>
              <a:t>设计，所有业务表</a:t>
            </a:r>
            <a:r>
              <a:rPr lang="en-US" altLang="zh-CN" sz="1600" dirty="0" smtClean="0"/>
              <a:t>KV</a:t>
            </a:r>
            <a:r>
              <a:rPr lang="zh-CN" altLang="en-US" sz="1600" dirty="0" smtClean="0"/>
              <a:t>化设计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cluster</a:t>
            </a:r>
            <a:r>
              <a:rPr lang="zh-CN" altLang="en-US" sz="1600" dirty="0" smtClean="0"/>
              <a:t>支持跨机的实例拆分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Sync</a:t>
            </a:r>
            <a:r>
              <a:rPr lang="zh-CN" altLang="en-US" sz="1600" dirty="0" smtClean="0"/>
              <a:t>数据同步服务提供统一的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到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跨</a:t>
            </a:r>
            <a:r>
              <a:rPr lang="en-US" altLang="zh-CN" sz="1600" dirty="0" smtClean="0"/>
              <a:t>IDC/</a:t>
            </a:r>
            <a:r>
              <a:rPr lang="zh-CN" altLang="en-US" sz="1600" dirty="0" smtClean="0"/>
              <a:t>不跨</a:t>
            </a:r>
            <a:r>
              <a:rPr lang="en-US" altLang="zh-CN" sz="1600" dirty="0" smtClean="0"/>
              <a:t>IDC</a:t>
            </a:r>
            <a:r>
              <a:rPr lang="zh-CN" altLang="en-US" sz="1600" dirty="0" smtClean="0"/>
              <a:t>数据同步服务，小于</a:t>
            </a:r>
            <a:r>
              <a:rPr lang="en-US" altLang="zh-CN" sz="1600" dirty="0" smtClean="0"/>
              <a:t>100ms</a:t>
            </a:r>
            <a:r>
              <a:rPr lang="zh-CN" altLang="en-US" sz="1600" dirty="0" smtClean="0"/>
              <a:t>延时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6</a:t>
            </a:r>
            <a:r>
              <a:rPr lang="zh-CN" altLang="en-US" sz="1600" dirty="0"/>
              <a:t>、整个系统不涉及到事务处理</a:t>
            </a: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3600" b="1" dirty="0" smtClean="0"/>
              <a:t>将存储设计为一种服务</a:t>
            </a:r>
            <a:endParaRPr lang="zh-CN" altLang="en-US" sz="3600" b="1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统一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KV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存储架构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-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架构说明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46100" y="1124744"/>
            <a:ext cx="8346380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get(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appid</a:t>
            </a:r>
            <a:r>
              <a:rPr lang="en-US" altLang="zh-CN" sz="1600" dirty="0"/>
              <a:t>, string key, string&amp; value)   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读操作专用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get_with_version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appid</a:t>
            </a:r>
            <a:r>
              <a:rPr lang="en-US" altLang="zh-CN" sz="1600" dirty="0"/>
              <a:t>, string key, string&amp; value, int64&amp; version)  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读操作</a:t>
            </a:r>
            <a:r>
              <a:rPr lang="zh-CN" altLang="en-US" sz="1600" dirty="0" smtClean="0"/>
              <a:t>专用，自带版本号，防止写覆盖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appid</a:t>
            </a:r>
            <a:r>
              <a:rPr lang="en-US" altLang="zh-CN" sz="1600" dirty="0"/>
              <a:t>, string key, string value, int64 version)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      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appid</a:t>
            </a:r>
            <a:r>
              <a:rPr lang="zh-CN" altLang="en-US" sz="1600" dirty="0"/>
              <a:t>区分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还是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，均支持写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delete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appid</a:t>
            </a:r>
            <a:r>
              <a:rPr lang="en-US" altLang="zh-CN" sz="1600" dirty="0"/>
              <a:t>, string </a:t>
            </a:r>
            <a:r>
              <a:rPr lang="en-US" altLang="zh-CN" sz="1600" dirty="0" smtClean="0"/>
              <a:t>key)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      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appid</a:t>
            </a:r>
            <a:r>
              <a:rPr lang="zh-CN" altLang="en-US" sz="1600" dirty="0"/>
              <a:t>区分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还是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不支持批量删除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multiget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appid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vector&lt;string&gt; keys, map&lt;string, string&gt;&amp; </a:t>
            </a:r>
            <a:r>
              <a:rPr lang="en-US" altLang="zh-CN" sz="1600" dirty="0" err="1" smtClean="0"/>
              <a:t>key_value_pairs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/>
              <a:t>      </a:t>
            </a:r>
            <a:r>
              <a:rPr lang="zh-CN" altLang="en-US" sz="1600" dirty="0" smtClean="0"/>
              <a:t>支持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跨实例</a:t>
            </a:r>
            <a:r>
              <a:rPr lang="en-US" altLang="zh-CN" sz="1600" dirty="0" err="1" smtClean="0"/>
              <a:t>multiget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Mysql</a:t>
            </a:r>
            <a:r>
              <a:rPr lang="zh-CN" altLang="en-US" sz="1600" dirty="0" err="1" smtClean="0"/>
              <a:t>暂</a:t>
            </a:r>
            <a:r>
              <a:rPr lang="zh-CN" altLang="en-US" sz="1600" dirty="0" smtClean="0"/>
              <a:t>不支持</a:t>
            </a:r>
            <a:endParaRPr lang="zh-CN" altLang="en-US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600" dirty="0" smtClean="0"/>
              <a:t>      原因：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连接资源相对昂贵（</a:t>
            </a:r>
            <a:r>
              <a:rPr lang="en-US" altLang="zh-CN" sz="1600" dirty="0" smtClean="0"/>
              <a:t>Mysql 5.5/5.6</a:t>
            </a:r>
            <a:r>
              <a:rPr lang="zh-CN" altLang="en-US" sz="1600" dirty="0" smtClean="0"/>
              <a:t>单连接单线程</a:t>
            </a:r>
            <a:r>
              <a:rPr lang="en-US" altLang="zh-CN" sz="1600" dirty="0" smtClean="0"/>
              <a:t>, 5.7</a:t>
            </a:r>
            <a:r>
              <a:rPr lang="zh-CN" altLang="en-US" sz="1600" dirty="0" smtClean="0"/>
              <a:t>线程池模式有所改善）</a:t>
            </a:r>
            <a:endParaRPr lang="zh-CN" altLang="en-US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600" dirty="0" smtClean="0"/>
              <a:t>                    </a:t>
            </a:r>
            <a:r>
              <a:rPr lang="en-US" altLang="zh-CN" sz="1600" dirty="0" err="1" smtClean="0"/>
              <a:t>Redis</a:t>
            </a:r>
            <a:r>
              <a:rPr lang="zh-CN" altLang="en-US" sz="1600" dirty="0" err="1" smtClean="0"/>
              <a:t>单进程架构，异步</a:t>
            </a:r>
            <a:r>
              <a:rPr lang="en-US" altLang="zh-CN" sz="1600" dirty="0" err="1" smtClean="0"/>
              <a:t>io</a:t>
            </a:r>
            <a:r>
              <a:rPr lang="zh-CN" altLang="en-US" sz="1600" dirty="0" err="1" smtClean="0"/>
              <a:t>连接</a:t>
            </a:r>
            <a:r>
              <a:rPr lang="zh-CN" altLang="en-US" sz="1600" dirty="0" smtClean="0"/>
              <a:t>相对廉价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r</a:t>
            </a:r>
            <a:r>
              <a:rPr lang="en-US" altLang="zh-CN" sz="1600" dirty="0" err="1" smtClean="0"/>
              <a:t>edis_op</a:t>
            </a:r>
            <a:r>
              <a:rPr lang="en-US" altLang="zh-CN" sz="1600" dirty="0" smtClean="0"/>
              <a:t>(string 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, ……)</a:t>
            </a:r>
            <a:endParaRPr lang="en-US" altLang="zh-CN" sz="1600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原生接口封装的其他接口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incr</a:t>
            </a:r>
            <a:r>
              <a:rPr lang="en-US" altLang="zh-CN" sz="1600" dirty="0" smtClean="0"/>
              <a:t>/expire/list/</a:t>
            </a:r>
            <a:r>
              <a:rPr lang="en-US" altLang="zh-CN" sz="1600" dirty="0" err="1" smtClean="0"/>
              <a:t>setnx</a:t>
            </a:r>
            <a:r>
              <a:rPr lang="zh-CN" altLang="en-US" sz="1600" dirty="0" smtClean="0"/>
              <a:t>等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601728" y="260648"/>
            <a:ext cx="4978384" cy="5437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err="1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200" b="1" dirty="0" err="1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client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接口说明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6346536" cy="537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Cluster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Manager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anose="020B0503020102020204" pitchFamily="34" charset="0"/>
              </a:rPr>
              <a:t>服务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内容占位符 4"/>
          <p:cNvSpPr txBox="1"/>
          <p:nvPr/>
        </p:nvSpPr>
        <p:spPr bwMode="auto">
          <a:xfrm>
            <a:off x="546100" y="908720"/>
            <a:ext cx="8346380" cy="55446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service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/>
              <a:t>     cluster manager主要由如下几种功能</a:t>
            </a:r>
            <a:endParaRPr lang="en-US" altLang="zh-CN" sz="1600" dirty="0" err="1"/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/>
              <a:t>    1）Mysql/Redis分片路由信息的管理</a:t>
            </a:r>
            <a:endParaRPr lang="en-US" altLang="zh-CN" sz="1600" dirty="0" err="1"/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/>
              <a:t>       1、Mysql分库分表路由信息</a:t>
            </a:r>
            <a:endParaRPr lang="en-US" altLang="zh-CN" sz="1600" dirty="0" err="1"/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/>
              <a:t>       2、Redis slot路由信息</a:t>
            </a:r>
            <a:endParaRPr lang="en-US" altLang="zh-CN" sz="1600" dirty="0" err="1"/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/>
              <a:t>       3、路由信息变更管理</a:t>
            </a:r>
            <a:endParaRPr lang="en-US" altLang="zh-CN" sz="1600" dirty="0" err="1"/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>
                <a:sym typeface="+mn-ea"/>
              </a:rPr>
              <a:t>    2）Redis实例的探活及Redis扩容及缩容数据的迁移</a:t>
            </a:r>
            <a:endParaRPr lang="en-US" altLang="zh-CN" sz="1600" dirty="0" err="1">
              <a:sym typeface="+mn-e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>
                <a:sym typeface="+mn-ea"/>
              </a:rPr>
              <a:t>        比如连续3次，每次间隔30s Redis ping失败，认为实例挂掉，发出报警或者自动切换</a:t>
            </a:r>
            <a:endParaRPr lang="en-US" altLang="zh-CN" sz="1600" dirty="0" err="1">
              <a:sym typeface="+mn-e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>
                <a:sym typeface="+mn-ea"/>
              </a:rPr>
              <a:t>    3）Cluster manager不参与Mysql主备层面的管理</a:t>
            </a:r>
            <a:endParaRPr lang="en-US" altLang="zh-CN" sz="1600" dirty="0" err="1">
              <a:sym typeface="+mn-e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>
                <a:sym typeface="+mn-ea"/>
              </a:rPr>
              <a:t>        Mysql</a:t>
            </a:r>
            <a:r>
              <a:rPr lang="zh-CN" altLang="en-US" sz="1600" dirty="0" err="1">
                <a:sym typeface="+mn-ea"/>
              </a:rPr>
              <a:t>主备层面的集群管理方案：</a:t>
            </a:r>
            <a:endParaRPr lang="zh-CN" altLang="en-US" sz="1600" dirty="0" err="1">
              <a:sym typeface="+mn-e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en-US" altLang="zh-CN" sz="1600" dirty="0" err="1">
                <a:sym typeface="+mn-ea"/>
              </a:rPr>
              <a:t>        1</a:t>
            </a:r>
            <a:r>
              <a:rPr lang="zh-CN" altLang="en-US" sz="1600" dirty="0" err="1">
                <a:sym typeface="+mn-ea"/>
              </a:rPr>
              <a:t>、</a:t>
            </a:r>
            <a:r>
              <a:rPr lang="en-US" altLang="zh-CN" sz="1600" dirty="0" err="1">
                <a:sym typeface="+mn-ea"/>
              </a:rPr>
              <a:t>MHA+VIP </a:t>
            </a:r>
            <a:r>
              <a:rPr lang="zh-CN" altLang="en-US" sz="1600" dirty="0" err="1">
                <a:sym typeface="+mn-ea"/>
              </a:rPr>
              <a:t>（互联网公司最常用）</a:t>
            </a:r>
            <a:endParaRPr lang="zh-CN" altLang="en-US" sz="1600" dirty="0" err="1">
              <a:sym typeface="+mn-e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defRPr/>
            </a:pPr>
            <a:r>
              <a:rPr lang="zh-CN" altLang="en-US" sz="1600" dirty="0" err="1">
                <a:sym typeface="+mn-ea"/>
              </a:rPr>
              <a:t>        </a:t>
            </a:r>
            <a:r>
              <a:rPr lang="en-US" altLang="zh-CN" sz="1600" dirty="0" err="1">
                <a:sym typeface="+mn-ea"/>
              </a:rPr>
              <a:t>2</a:t>
            </a:r>
            <a:r>
              <a:rPr lang="zh-CN" altLang="en-US" sz="1600" dirty="0" err="1">
                <a:sym typeface="+mn-ea"/>
              </a:rPr>
              <a:t>、微信</a:t>
            </a:r>
            <a:r>
              <a:rPr lang="en-US" altLang="zh-CN" sz="1600" dirty="0" err="1">
                <a:sym typeface="+mn-ea"/>
              </a:rPr>
              <a:t>phxsql</a:t>
            </a:r>
            <a:r>
              <a:rPr lang="zh-CN" altLang="en-US" sz="1600" dirty="0" err="1">
                <a:sym typeface="+mn-ea"/>
              </a:rPr>
              <a:t>系统：https://github.com/tencent-wechat/phxsql   金融级可靠性 </a:t>
            </a:r>
            <a:endParaRPr lang="zh-CN" altLang="en-US" sz="16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6224</Words>
  <Application>WPS 演示</Application>
  <PresentationFormat>全屏显示(4:3)</PresentationFormat>
  <Paragraphs>465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Franklin Gothic Book</vt:lpstr>
      <vt:lpstr>微软雅黑</vt:lpstr>
      <vt:lpstr>Calibri</vt:lpstr>
      <vt:lpstr>Times New Roman</vt:lpstr>
      <vt:lpstr>Arial</vt:lpstr>
      <vt:lpstr>Office 主题</vt:lpstr>
      <vt:lpstr>如何基于Mysql及Redis 搭建统一的KV存储服务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腾讯互联 – XX模块</dc:title>
  <dc:creator>Howard</dc:creator>
  <cp:lastModifiedBy>dell</cp:lastModifiedBy>
  <cp:revision>727</cp:revision>
  <dcterms:created xsi:type="dcterms:W3CDTF">2016-10-25T05:26:00Z</dcterms:created>
  <dcterms:modified xsi:type="dcterms:W3CDTF">2017-02-22T01:50:51Z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