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46116-ADA0-403A-B2E7-EA42C43B7B52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46116-ADA0-403A-B2E7-EA42C43B7B52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46116-ADA0-403A-B2E7-EA42C43B7B52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46116-ADA0-403A-B2E7-EA42C43B7B52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46116-ADA0-403A-B2E7-EA42C43B7B52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sdn.microsoft.com/zh-cn/library/ms178611.asp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code.google.com/p/tungsten-replicator" TargetMode="Externa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code.google.com/p/open-replicator/" TargetMode="External"/><Relationship Id="rId1" Type="http://schemas.openxmlformats.org/officeDocument/2006/relationships/hyperlink" Target="http://code.google.com/p/tungsten-replicato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2135" y="220695"/>
            <a:ext cx="4572000" cy="5486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内容大纲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47"/>
          <p:cNvSpPr/>
          <p:nvPr/>
        </p:nvSpPr>
        <p:spPr bwMode="auto">
          <a:xfrm rot="5400000" flipH="1">
            <a:off x="553243" y="2147094"/>
            <a:ext cx="4030663" cy="273367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0 w 21600"/>
              <a:gd name="T11" fmla="*/ 2147483647 h 21600"/>
              <a:gd name="T12" fmla="*/ 2147483647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7713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AutoShape 51"/>
          <p:cNvSpPr>
            <a:spLocks noChangeArrowheads="1"/>
          </p:cNvSpPr>
          <p:nvPr/>
        </p:nvSpPr>
        <p:spPr bwMode="auto">
          <a:xfrm>
            <a:off x="3287713" y="1341438"/>
            <a:ext cx="4608512" cy="65087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介绍</a:t>
            </a:r>
            <a:endParaRPr lang="en-US" altLang="zh-CN" sz="28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6" name="Group 24"/>
          <p:cNvGrpSpPr/>
          <p:nvPr/>
        </p:nvGrpSpPr>
        <p:grpSpPr bwMode="auto">
          <a:xfrm>
            <a:off x="2927350" y="1419073"/>
            <a:ext cx="427475" cy="517830"/>
            <a:chOff x="0" y="-290"/>
            <a:chExt cx="1812" cy="2195"/>
          </a:xfrm>
        </p:grpSpPr>
        <p:sp>
          <p:nvSpPr>
            <p:cNvPr id="7" name="Oval 61"/>
            <p:cNvSpPr>
              <a:spLocks noChangeArrowheads="1"/>
            </p:cNvSpPr>
            <p:nvPr/>
          </p:nvSpPr>
          <p:spPr bwMode="auto">
            <a:xfrm>
              <a:off x="0" y="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8" name="Oval 62"/>
            <p:cNvSpPr>
              <a:spLocks noChangeArrowheads="1"/>
            </p:cNvSpPr>
            <p:nvPr/>
          </p:nvSpPr>
          <p:spPr bwMode="auto">
            <a:xfrm>
              <a:off x="92" y="9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9" name="Oval 63"/>
            <p:cNvSpPr>
              <a:spLocks noChangeArrowheads="1"/>
            </p:cNvSpPr>
            <p:nvPr/>
          </p:nvSpPr>
          <p:spPr bwMode="auto">
            <a:xfrm>
              <a:off x="175" y="-290"/>
              <a:ext cx="1636" cy="2195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Oval 64"/>
            <p:cNvSpPr>
              <a:spLocks noChangeArrowheads="1"/>
            </p:cNvSpPr>
            <p:nvPr/>
          </p:nvSpPr>
          <p:spPr bwMode="auto">
            <a:xfrm>
              <a:off x="176" y="-290"/>
              <a:ext cx="1636" cy="2195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11" name="Oval 65"/>
            <p:cNvSpPr>
              <a:spLocks noChangeArrowheads="1"/>
            </p:cNvSpPr>
            <p:nvPr/>
          </p:nvSpPr>
          <p:spPr bwMode="auto">
            <a:xfrm>
              <a:off x="256" y="-290"/>
              <a:ext cx="1097" cy="2195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Oval 66"/>
            <p:cNvSpPr>
              <a:spLocks noChangeArrowheads="1"/>
            </p:cNvSpPr>
            <p:nvPr/>
          </p:nvSpPr>
          <p:spPr bwMode="auto">
            <a:xfrm>
              <a:off x="259" y="-290"/>
              <a:ext cx="1096" cy="2195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</p:grpSp>
      <p:sp>
        <p:nvSpPr>
          <p:cNvPr id="13" name="AutoShape 51"/>
          <p:cNvSpPr>
            <a:spLocks noChangeArrowheads="1"/>
          </p:cNvSpPr>
          <p:nvPr/>
        </p:nvSpPr>
        <p:spPr bwMode="auto">
          <a:xfrm>
            <a:off x="3792538" y="2492375"/>
            <a:ext cx="5183187" cy="65087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架构</a:t>
            </a:r>
            <a:endParaRPr lang="en-US" altLang="zh-CN" sz="28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14" name="Group 24"/>
          <p:cNvGrpSpPr/>
          <p:nvPr/>
        </p:nvGrpSpPr>
        <p:grpSpPr bwMode="auto">
          <a:xfrm>
            <a:off x="3473450" y="2559215"/>
            <a:ext cx="427475" cy="517830"/>
            <a:chOff x="0" y="-290"/>
            <a:chExt cx="1812" cy="2195"/>
          </a:xfrm>
        </p:grpSpPr>
        <p:sp>
          <p:nvSpPr>
            <p:cNvPr id="15" name="Oval 61"/>
            <p:cNvSpPr>
              <a:spLocks noChangeArrowheads="1"/>
            </p:cNvSpPr>
            <p:nvPr/>
          </p:nvSpPr>
          <p:spPr bwMode="auto">
            <a:xfrm>
              <a:off x="0" y="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16" name="Oval 62"/>
            <p:cNvSpPr>
              <a:spLocks noChangeArrowheads="1"/>
            </p:cNvSpPr>
            <p:nvPr/>
          </p:nvSpPr>
          <p:spPr bwMode="auto">
            <a:xfrm>
              <a:off x="92" y="9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17" name="Oval 63"/>
            <p:cNvSpPr>
              <a:spLocks noChangeArrowheads="1"/>
            </p:cNvSpPr>
            <p:nvPr/>
          </p:nvSpPr>
          <p:spPr bwMode="auto">
            <a:xfrm>
              <a:off x="175" y="-290"/>
              <a:ext cx="1636" cy="2195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Oval 64"/>
            <p:cNvSpPr>
              <a:spLocks noChangeArrowheads="1"/>
            </p:cNvSpPr>
            <p:nvPr/>
          </p:nvSpPr>
          <p:spPr bwMode="auto">
            <a:xfrm>
              <a:off x="176" y="-290"/>
              <a:ext cx="1636" cy="2195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20" name="Oval 65"/>
            <p:cNvSpPr>
              <a:spLocks noChangeArrowheads="1"/>
            </p:cNvSpPr>
            <p:nvPr/>
          </p:nvSpPr>
          <p:spPr bwMode="auto">
            <a:xfrm>
              <a:off x="256" y="-290"/>
              <a:ext cx="1097" cy="2195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66"/>
            <p:cNvSpPr>
              <a:spLocks noChangeArrowheads="1"/>
            </p:cNvSpPr>
            <p:nvPr/>
          </p:nvSpPr>
          <p:spPr bwMode="auto">
            <a:xfrm>
              <a:off x="259" y="-290"/>
              <a:ext cx="1096" cy="21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</p:grpSp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3287713" y="5013325"/>
            <a:ext cx="4392612" cy="68103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其他</a:t>
            </a:r>
            <a:endParaRPr lang="en-US" altLang="zh-CN" sz="28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23" name="Group 9"/>
          <p:cNvGrpSpPr/>
          <p:nvPr/>
        </p:nvGrpSpPr>
        <p:grpSpPr bwMode="auto">
          <a:xfrm>
            <a:off x="3534686" y="3856520"/>
            <a:ext cx="427475" cy="517830"/>
            <a:chOff x="0" y="-290"/>
            <a:chExt cx="1812" cy="2195"/>
          </a:xfrm>
        </p:grpSpPr>
        <p:sp>
          <p:nvSpPr>
            <p:cNvPr id="24" name="Oval 61"/>
            <p:cNvSpPr>
              <a:spLocks noChangeArrowheads="1"/>
            </p:cNvSpPr>
            <p:nvPr/>
          </p:nvSpPr>
          <p:spPr bwMode="auto">
            <a:xfrm>
              <a:off x="0" y="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25" name="Oval 62"/>
            <p:cNvSpPr>
              <a:spLocks noChangeArrowheads="1"/>
            </p:cNvSpPr>
            <p:nvPr/>
          </p:nvSpPr>
          <p:spPr bwMode="auto">
            <a:xfrm>
              <a:off x="92" y="9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26" name="Oval 63"/>
            <p:cNvSpPr>
              <a:spLocks noChangeArrowheads="1"/>
            </p:cNvSpPr>
            <p:nvPr/>
          </p:nvSpPr>
          <p:spPr bwMode="auto">
            <a:xfrm>
              <a:off x="175" y="-290"/>
              <a:ext cx="1636" cy="2195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Oval 64"/>
            <p:cNvSpPr>
              <a:spLocks noChangeArrowheads="1"/>
            </p:cNvSpPr>
            <p:nvPr/>
          </p:nvSpPr>
          <p:spPr bwMode="auto">
            <a:xfrm>
              <a:off x="176" y="-290"/>
              <a:ext cx="1636" cy="2195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28" name="Oval 65"/>
            <p:cNvSpPr>
              <a:spLocks noChangeArrowheads="1"/>
            </p:cNvSpPr>
            <p:nvPr/>
          </p:nvSpPr>
          <p:spPr bwMode="auto">
            <a:xfrm>
              <a:off x="256" y="-290"/>
              <a:ext cx="1097" cy="2195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Oval 66"/>
            <p:cNvSpPr>
              <a:spLocks noChangeArrowheads="1"/>
            </p:cNvSpPr>
            <p:nvPr/>
          </p:nvSpPr>
          <p:spPr bwMode="auto">
            <a:xfrm>
              <a:off x="259" y="-290"/>
              <a:ext cx="1096" cy="2195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</p:grpSp>
      <p:grpSp>
        <p:nvGrpSpPr>
          <p:cNvPr id="30" name="Group 16"/>
          <p:cNvGrpSpPr/>
          <p:nvPr/>
        </p:nvGrpSpPr>
        <p:grpSpPr bwMode="auto">
          <a:xfrm>
            <a:off x="2968308" y="5095088"/>
            <a:ext cx="427475" cy="517830"/>
            <a:chOff x="0" y="-290"/>
            <a:chExt cx="1812" cy="2195"/>
          </a:xfrm>
        </p:grpSpPr>
        <p:sp>
          <p:nvSpPr>
            <p:cNvPr id="31" name="Oval 68"/>
            <p:cNvSpPr>
              <a:spLocks noChangeArrowheads="1"/>
            </p:cNvSpPr>
            <p:nvPr/>
          </p:nvSpPr>
          <p:spPr bwMode="auto">
            <a:xfrm>
              <a:off x="0" y="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32" name="Oval 69"/>
            <p:cNvSpPr>
              <a:spLocks noChangeArrowheads="1"/>
            </p:cNvSpPr>
            <p:nvPr/>
          </p:nvSpPr>
          <p:spPr bwMode="auto">
            <a:xfrm>
              <a:off x="92" y="9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33" name="Oval 70"/>
            <p:cNvSpPr>
              <a:spLocks noChangeArrowheads="1"/>
            </p:cNvSpPr>
            <p:nvPr/>
          </p:nvSpPr>
          <p:spPr bwMode="auto">
            <a:xfrm>
              <a:off x="175" y="-290"/>
              <a:ext cx="1636" cy="2195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Oval 71"/>
            <p:cNvSpPr>
              <a:spLocks noChangeArrowheads="1"/>
            </p:cNvSpPr>
            <p:nvPr/>
          </p:nvSpPr>
          <p:spPr bwMode="auto">
            <a:xfrm>
              <a:off x="176" y="-290"/>
              <a:ext cx="1636" cy="2195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35" name="Oval 72"/>
            <p:cNvSpPr>
              <a:spLocks noChangeArrowheads="1"/>
            </p:cNvSpPr>
            <p:nvPr/>
          </p:nvSpPr>
          <p:spPr bwMode="auto">
            <a:xfrm>
              <a:off x="256" y="-290"/>
              <a:ext cx="1097" cy="2195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Oval 73"/>
            <p:cNvSpPr>
              <a:spLocks noChangeArrowheads="1"/>
            </p:cNvSpPr>
            <p:nvPr/>
          </p:nvSpPr>
          <p:spPr bwMode="auto">
            <a:xfrm>
              <a:off x="259" y="-290"/>
              <a:ext cx="1096" cy="2195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</p:grpSp>
      <p:sp>
        <p:nvSpPr>
          <p:cNvPr id="37" name="AutoShape 51"/>
          <p:cNvSpPr>
            <a:spLocks noChangeArrowheads="1"/>
          </p:cNvSpPr>
          <p:nvPr/>
        </p:nvSpPr>
        <p:spPr bwMode="auto">
          <a:xfrm>
            <a:off x="3831866" y="3789363"/>
            <a:ext cx="5183187" cy="65087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实现</a:t>
            </a:r>
            <a:endParaRPr lang="en-US" altLang="zh-CN" sz="28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59685" y="260414"/>
            <a:ext cx="9216640" cy="548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实现</a:t>
            </a:r>
            <a:r>
              <a:rPr lang="en-US" altLang="zh-CN" dirty="0"/>
              <a:t>-RDBMS</a:t>
            </a:r>
            <a:r>
              <a:rPr lang="zh-CN" altLang="en-US" dirty="0"/>
              <a:t>实时数据同步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sqlserver</a:t>
            </a:r>
            <a:r>
              <a:rPr lang="zh-CN" altLang="en-US" dirty="0" smtClean="0"/>
              <a:t>数据同步实现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28163" y="1268850"/>
            <a:ext cx="8372122" cy="338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原理</a:t>
            </a:r>
            <a:endParaRPr lang="zh-CN" altLang="en-US" sz="2000" b="1" dirty="0" smtClean="0"/>
          </a:p>
          <a:p>
            <a:r>
              <a:rPr lang="en-US" altLang="zh-CN" sz="1600" dirty="0" smtClean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  <a:ea typeface="+mn-ea"/>
              </a:rPr>
              <a:t>）我们把自己模拟为日志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读取器（</a:t>
            </a:r>
            <a:r>
              <a:rPr lang="en-US" altLang="zh-CN" sz="1600" dirty="0" err="1">
                <a:solidFill>
                  <a:srgbClr val="333333"/>
                </a:solidFill>
                <a:latin typeface="+mn-ea"/>
                <a:ea typeface="+mn-ea"/>
              </a:rPr>
              <a:t>LogReader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  <a:ea typeface="+mn-ea"/>
              </a:rPr>
              <a:t>），通过调用</a:t>
            </a:r>
            <a:r>
              <a:rPr lang="en-US" altLang="zh-CN" sz="1600" dirty="0" err="1" smtClean="0">
                <a:solidFill>
                  <a:srgbClr val="333333"/>
                </a:solidFill>
                <a:latin typeface="+mn-ea"/>
                <a:ea typeface="+mn-ea"/>
              </a:rPr>
              <a:t>sqlserver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  <a:ea typeface="+mn-ea"/>
              </a:rPr>
              <a:t>内部存储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过程</a:t>
            </a:r>
            <a:r>
              <a:rPr lang="en-US" altLang="zh-CN" sz="1600" dirty="0" err="1" smtClean="0">
                <a:solidFill>
                  <a:srgbClr val="333333"/>
                </a:solidFill>
                <a:latin typeface="+mn-ea"/>
                <a:ea typeface="+mn-ea"/>
              </a:rPr>
              <a:t>sp_replcmds</a:t>
            </a:r>
            <a:r>
              <a:rPr lang="en-US" altLang="zh-CN" sz="1600" dirty="0" smtClean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en-US" altLang="zh-CN" sz="1600" dirty="0" err="1" smtClean="0">
                <a:solidFill>
                  <a:srgbClr val="333333"/>
                </a:solidFill>
                <a:latin typeface="+mn-ea"/>
                <a:ea typeface="+mn-ea"/>
              </a:rPr>
              <a:t>sp_replshowcmds</a:t>
            </a:r>
            <a:r>
              <a:rPr lang="en-US" altLang="zh-CN" sz="1600" dirty="0" smtClean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  <a:ea typeface="+mn-ea"/>
              </a:rPr>
              <a:t>读取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事务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  <a:ea typeface="+mn-ea"/>
              </a:rPr>
              <a:t>日志</a:t>
            </a:r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2</a:t>
            </a:r>
            <a:r>
              <a:rPr lang="zh-CN" altLang="en-US" sz="1600" dirty="0" smtClean="0">
                <a:latin typeface="+mn-ea"/>
                <a:ea typeface="+mn-ea"/>
              </a:rPr>
              <a:t>）将</a:t>
            </a:r>
            <a:r>
              <a:rPr lang="en-US" altLang="zh-CN" sz="1600" dirty="0" err="1">
                <a:solidFill>
                  <a:srgbClr val="333333"/>
                </a:solidFill>
                <a:latin typeface="+mn-ea"/>
                <a:ea typeface="+mn-ea"/>
              </a:rPr>
              <a:t>sp_replshowcmds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  <a:ea typeface="+mn-ea"/>
              </a:rPr>
              <a:t>返回的结果 进行二次解析转为第三方统一存储格式，分发到</a:t>
            </a:r>
            <a:r>
              <a:rPr lang="en-US" altLang="zh-CN" sz="1600" dirty="0" err="1" smtClean="0">
                <a:solidFill>
                  <a:srgbClr val="333333"/>
                </a:solidFill>
                <a:latin typeface="+mn-ea"/>
                <a:ea typeface="+mn-ea"/>
              </a:rPr>
              <a:t>kafka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  <a:ea typeface="+mn-ea"/>
              </a:rPr>
              <a:t>消息队列</a:t>
            </a:r>
            <a:endParaRPr lang="en-US" altLang="zh-CN" sz="1600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en-US" altLang="zh-CN" sz="1600" dirty="0" smtClean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 smtClean="0">
                <a:latin typeface="+mn-ea"/>
                <a:ea typeface="+mn-ea"/>
              </a:rPr>
              <a:t>sp_repldone</a:t>
            </a:r>
            <a:r>
              <a:rPr lang="zh-CN" altLang="en-US" sz="1600" dirty="0" smtClean="0">
                <a:latin typeface="+mn-ea"/>
                <a:ea typeface="+mn-ea"/>
              </a:rPr>
              <a:t>用于在</a:t>
            </a:r>
            <a:r>
              <a:rPr lang="en-US" altLang="zh-CN" sz="1600" dirty="0" err="1" smtClean="0">
                <a:latin typeface="+mn-ea"/>
                <a:ea typeface="+mn-ea"/>
              </a:rPr>
              <a:t>sqlserver</a:t>
            </a:r>
            <a:r>
              <a:rPr lang="zh-CN" altLang="en-US" sz="1600" dirty="0" smtClean="0">
                <a:latin typeface="+mn-ea"/>
                <a:ea typeface="+mn-ea"/>
              </a:rPr>
              <a:t>端保存当前同步位置，下次调</a:t>
            </a:r>
            <a:r>
              <a:rPr lang="en-US" altLang="zh-CN" sz="1600" dirty="0" err="1" smtClean="0">
                <a:solidFill>
                  <a:srgbClr val="333333"/>
                </a:solidFill>
                <a:latin typeface="+mn-ea"/>
                <a:ea typeface="+mn-ea"/>
              </a:rPr>
              <a:t>sp_replcmds</a:t>
            </a:r>
            <a:r>
              <a:rPr lang="en-US" altLang="zh-CN" sz="1600" dirty="0" smtClean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en-US" altLang="zh-CN" sz="1600" dirty="0" err="1" smtClean="0">
                <a:solidFill>
                  <a:srgbClr val="333333"/>
                </a:solidFill>
                <a:latin typeface="+mn-ea"/>
                <a:ea typeface="+mn-ea"/>
              </a:rPr>
              <a:t>sp_replshowcmds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  <a:ea typeface="+mn-ea"/>
              </a:rPr>
              <a:t>可以从后续位置继续开始同步</a:t>
            </a:r>
            <a:endParaRPr lang="en-US" altLang="zh-CN" sz="1600" dirty="0" smtClean="0">
              <a:latin typeface="+mn-ea"/>
              <a:ea typeface="+mn-ea"/>
            </a:endParaRPr>
          </a:p>
          <a:p>
            <a:endParaRPr lang="zh-CN" altLang="en-US" sz="1600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注意</a:t>
            </a:r>
            <a:endParaRPr lang="zh-CN" altLang="en-US" sz="2000" b="1" dirty="0" smtClean="0"/>
          </a:p>
          <a:p>
            <a:r>
              <a:rPr lang="zh-CN" altLang="en-US" sz="1600" dirty="0" smtClean="0">
                <a:latin typeface="+mn-ea"/>
                <a:ea typeface="+mn-ea"/>
              </a:rPr>
              <a:t>一次只能有一个日志读取器代理或日志相关过程（</a:t>
            </a:r>
            <a:r>
              <a:rPr lang="en-US" altLang="zh-CN" sz="1600" dirty="0" err="1" smtClean="0">
                <a:latin typeface="+mn-ea"/>
                <a:ea typeface="+mn-ea"/>
              </a:rPr>
              <a:t>sp_repldone</a:t>
            </a:r>
            <a:r>
              <a:rPr lang="zh-CN" altLang="en-US" sz="1600" dirty="0" smtClean="0">
                <a:latin typeface="+mn-ea"/>
                <a:ea typeface="+mn-ea"/>
              </a:rPr>
              <a:t>、</a:t>
            </a:r>
            <a:r>
              <a:rPr lang="en-US" altLang="zh-CN" sz="1600" dirty="0" err="1" smtClean="0">
                <a:latin typeface="+mn-ea"/>
                <a:ea typeface="+mn-ea"/>
              </a:rPr>
              <a:t>sp_replcmds</a:t>
            </a:r>
            <a:r>
              <a:rPr lang="zh-CN" altLang="en-US" sz="1600" dirty="0" smtClean="0">
                <a:latin typeface="+mn-ea"/>
                <a:ea typeface="+mn-ea"/>
              </a:rPr>
              <a:t>和 </a:t>
            </a:r>
            <a:r>
              <a:rPr lang="en-US" altLang="zh-CN" sz="1600" dirty="0" err="1" smtClean="0">
                <a:latin typeface="+mn-ea"/>
                <a:ea typeface="+mn-ea"/>
              </a:rPr>
              <a:t>sp_replshowcmds</a:t>
            </a:r>
            <a:r>
              <a:rPr lang="zh-CN" altLang="en-US" sz="1600" dirty="0" smtClean="0">
                <a:latin typeface="+mn-ea"/>
                <a:ea typeface="+mn-ea"/>
              </a:rPr>
              <a:t>）连接到某个数据库。如果执行了一个日志相关过程，那么在启动日志读取器代理或者执行另一个</a:t>
            </a:r>
            <a:r>
              <a:rPr lang="zh-CN" altLang="en-US" sz="1600" dirty="0">
                <a:latin typeface="+mn-ea"/>
                <a:ea typeface="+mn-ea"/>
              </a:rPr>
              <a:t>日志相关过程之前，请删除执行 第一个过程时所用的连接，或者在该连接上执行</a:t>
            </a:r>
            <a:r>
              <a:rPr lang="en-US" altLang="zh-CN" sz="1600" dirty="0" err="1">
                <a:latin typeface="+mn-ea"/>
                <a:ea typeface="+mn-ea"/>
              </a:rPr>
              <a:t>sp_replflush</a:t>
            </a:r>
            <a:r>
              <a:rPr lang="zh-CN" altLang="en-US" sz="1600" dirty="0">
                <a:latin typeface="+mn-ea"/>
                <a:ea typeface="+mn-ea"/>
              </a:rPr>
              <a:t>。</a:t>
            </a:r>
            <a:endParaRPr lang="zh-CN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59685" y="260414"/>
            <a:ext cx="9216640" cy="548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实现</a:t>
            </a:r>
            <a:r>
              <a:rPr lang="en-US" altLang="zh-CN" dirty="0"/>
              <a:t>-RDBMS</a:t>
            </a:r>
            <a:r>
              <a:rPr lang="zh-CN" altLang="en-US" dirty="0"/>
              <a:t>实时数据同步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sqlserver</a:t>
            </a:r>
            <a:r>
              <a:rPr lang="zh-CN" altLang="en-US" dirty="0" smtClean="0"/>
              <a:t>数据同步实现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19710" y="1305342"/>
            <a:ext cx="8352580" cy="67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sp_replshowcmds</a:t>
            </a:r>
            <a:r>
              <a:rPr lang="zh-CN" altLang="en-US" sz="2000" dirty="0" smtClean="0"/>
              <a:t>命令结果</a:t>
            </a:r>
            <a:endParaRPr lang="zh-CN" altLang="en-US" sz="2000" b="1" dirty="0">
              <a:solidFill>
                <a:srgbClr val="000000"/>
              </a:solidFill>
              <a:latin typeface="Lantinghei SC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Lantinghei SC" charset="-122"/>
              </a:rPr>
              <a:t> </a:t>
            </a:r>
            <a:endParaRPr lang="zh-CN" altLang="en-US" dirty="0" smtClean="0">
              <a:solidFill>
                <a:srgbClr val="000000"/>
              </a:solidFill>
              <a:latin typeface="Lantinghei SC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52651" y="1877854"/>
          <a:ext cx="7255510" cy="2780030"/>
        </p:xfrm>
        <a:graphic>
          <a:graphicData uri="http://schemas.openxmlformats.org/drawingml/2006/table">
            <a:tbl>
              <a:tblPr/>
              <a:tblGrid>
                <a:gridCol w="2418715"/>
                <a:gridCol w="2418080"/>
                <a:gridCol w="2418715"/>
              </a:tblGrid>
              <a:tr h="39116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900" b="1" kern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列名</a:t>
                      </a:r>
                      <a:endParaRPr lang="zh-CN" altLang="en-US" sz="900" b="1" kern="1200" dirty="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900" b="1" kern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数据类型</a:t>
                      </a:r>
                      <a:endParaRPr lang="zh-CN" altLang="en-US" sz="900" b="1" kern="12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900" b="1" kern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900" b="1" kern="12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9814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900" b="1" kern="1200" dirty="0" err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xact_seqno</a:t>
                      </a:r>
                      <a:endParaRPr lang="en-US" sz="900" b="1" kern="1200" dirty="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900" b="1" kern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binary(10)</a:t>
                      </a:r>
                      <a:endParaRPr lang="en-US" sz="900" b="1" kern="12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900" b="1" kern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命令的序列号。</a:t>
                      </a:r>
                      <a:endParaRPr lang="zh-CN" altLang="en-US" sz="900" b="1" kern="12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4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900" b="1" kern="1200" dirty="0" err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originator_id</a:t>
                      </a:r>
                      <a:endParaRPr lang="en-US" sz="900" b="1" kern="1200" dirty="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900" b="1" kern="1200" dirty="0" err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int</a:t>
                      </a:r>
                      <a:endParaRPr lang="en-US" sz="900" b="1" kern="1200" dirty="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900" b="1" kern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命令始发者的 </a:t>
                      </a:r>
                      <a:r>
                        <a:rPr lang="en-US" altLang="zh-CN" sz="900" b="1" kern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900" b="1" kern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，始终为 </a:t>
                      </a:r>
                      <a:r>
                        <a:rPr lang="en-US" altLang="zh-CN" sz="900" b="1" kern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900" b="1" kern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。</a:t>
                      </a:r>
                      <a:endParaRPr lang="zh-CN" altLang="en-US" sz="900" b="1" kern="12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4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900" b="1" kern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publisher_database_id</a:t>
                      </a:r>
                      <a:endParaRPr lang="en-US" sz="900" b="1" kern="12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900" b="1" kern="1200" dirty="0" err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int</a:t>
                      </a:r>
                      <a:endParaRPr lang="en-US" sz="900" b="1" kern="1200" dirty="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900" b="1" kern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发布服务器数据库的 </a:t>
                      </a:r>
                      <a:r>
                        <a:rPr lang="en-US" altLang="zh-CN" sz="900" b="1" kern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900" b="1" kern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，始终为 </a:t>
                      </a:r>
                      <a:r>
                        <a:rPr lang="en-US" altLang="zh-CN" sz="900" b="1" kern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900" b="1" kern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。</a:t>
                      </a:r>
                      <a:endParaRPr lang="zh-CN" altLang="en-US" sz="900" b="1" kern="12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4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900" b="1" kern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article_id</a:t>
                      </a:r>
                      <a:endParaRPr lang="en-US" sz="900" b="1" kern="12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900" b="1" kern="1200" dirty="0" err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int</a:t>
                      </a:r>
                      <a:endParaRPr lang="en-US" sz="900" b="1" kern="1200" dirty="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900" b="1" kern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项目的 </a:t>
                      </a:r>
                      <a:r>
                        <a:rPr lang="en-US" altLang="zh-CN" sz="900" b="1" kern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900" b="1" kern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。</a:t>
                      </a:r>
                      <a:endParaRPr lang="zh-CN" altLang="en-US" sz="900" b="1" kern="1200" dirty="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4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900" b="1" kern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类型</a:t>
                      </a:r>
                      <a:endParaRPr lang="zh-CN" altLang="en-US" sz="900" b="1" kern="12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900" b="1" kern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int</a:t>
                      </a:r>
                      <a:endParaRPr lang="en-US" sz="900" b="1" kern="12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900" b="1" kern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命令的类型。</a:t>
                      </a:r>
                      <a:endParaRPr lang="zh-CN" altLang="en-US" sz="900" b="1" kern="1200" dirty="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4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900" b="1" kern="1200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command</a:t>
                      </a:r>
                      <a:endParaRPr lang="en-US" sz="900" b="1" kern="1200" dirty="0">
                        <a:solidFill>
                          <a:srgbClr val="FF0000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fi-FI" sz="900" b="1" kern="1200" dirty="0" err="1">
                          <a:solidFill>
                            <a:srgbClr val="FF0000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nvarchar</a:t>
                      </a:r>
                      <a:r>
                        <a:rPr lang="fi-FI" sz="900" b="1" kern="1200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(1024)</a:t>
                      </a:r>
                      <a:endParaRPr lang="fi-FI" sz="900" b="1" kern="1200" dirty="0">
                        <a:solidFill>
                          <a:srgbClr val="FF0000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fr-FR" sz="900" b="1" kern="1200" dirty="0" err="1">
                          <a:solidFill>
                            <a:srgbClr val="FF0000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Transact</a:t>
                      </a:r>
                      <a:r>
                        <a:rPr lang="fr-FR" sz="900" b="1" kern="1200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-SQL </a:t>
                      </a:r>
                      <a:r>
                        <a:rPr lang="fr-FR" sz="900" b="1" kern="1200" dirty="0" err="1">
                          <a:solidFill>
                            <a:srgbClr val="FF0000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命令</a:t>
                      </a:r>
                      <a:r>
                        <a:rPr lang="fr-FR" sz="900" b="1" kern="1200" dirty="0" smtClean="0">
                          <a:solidFill>
                            <a:srgbClr val="FF0000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。</a:t>
                      </a:r>
                      <a:r>
                        <a:rPr lang="zh-CN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900" b="1" kern="1200" dirty="0" smtClean="0">
                          <a:solidFill>
                            <a:srgbClr val="FF0000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JZBUS</a:t>
                      </a:r>
                      <a:r>
                        <a:rPr lang="zh-CN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Microsoft YaHei UI" panose="020B0503020204020204" charset="-122"/>
                          <a:ea typeface="+mn-ea"/>
                          <a:cs typeface="+mn-cs"/>
                        </a:rPr>
                        <a:t>解析）</a:t>
                      </a:r>
                      <a:endParaRPr lang="fr-FR" sz="900" b="1" kern="1200" dirty="0">
                        <a:solidFill>
                          <a:srgbClr val="FF0000"/>
                        </a:solidFill>
                        <a:effectLst/>
                        <a:latin typeface="Microsoft YaHei UI" panose="020B0503020204020204" charset="-122"/>
                        <a:ea typeface="+mn-ea"/>
                        <a:cs typeface="+mn-cs"/>
                      </a:endParaRPr>
                    </a:p>
                  </a:txBody>
                  <a:tcPr marL="101600" marR="101600" marT="127000" marB="1270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59685" y="260414"/>
            <a:ext cx="9216640" cy="548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实现</a:t>
            </a:r>
            <a:r>
              <a:rPr lang="en-US" altLang="zh-CN" dirty="0"/>
              <a:t>-RDBMS</a:t>
            </a:r>
            <a:r>
              <a:rPr lang="zh-CN" altLang="en-US" dirty="0"/>
              <a:t>实时数据同步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sqlserver</a:t>
            </a:r>
            <a:r>
              <a:rPr lang="zh-CN" altLang="en-US" dirty="0" smtClean="0"/>
              <a:t>数据同步实现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19710" y="1305342"/>
            <a:ext cx="8352580" cy="67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sp_replcmds</a:t>
            </a:r>
            <a:r>
              <a:rPr lang="zh-CN" altLang="en-US" sz="2000" dirty="0" smtClean="0"/>
              <a:t>命令结果</a:t>
            </a:r>
            <a:endParaRPr lang="zh-CN" altLang="en-US" sz="2000" b="1" dirty="0">
              <a:solidFill>
                <a:srgbClr val="000000"/>
              </a:solidFill>
              <a:latin typeface="Lantinghei SC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Lantinghei SC" charset="-122"/>
              </a:rPr>
              <a:t> </a:t>
            </a:r>
            <a:endParaRPr lang="zh-CN" altLang="en-US" dirty="0" smtClean="0">
              <a:solidFill>
                <a:srgbClr val="000000"/>
              </a:solidFill>
              <a:latin typeface="Lantinghei SC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35725" y="1844890"/>
          <a:ext cx="7272020" cy="4446270"/>
        </p:xfrm>
        <a:graphic>
          <a:graphicData uri="http://schemas.openxmlformats.org/drawingml/2006/table">
            <a:tbl>
              <a:tblPr/>
              <a:tblGrid>
                <a:gridCol w="2424430"/>
                <a:gridCol w="2423160"/>
                <a:gridCol w="2424430"/>
              </a:tblGrid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列名</a:t>
                      </a:r>
                      <a:endParaRPr lang="zh-CN" alt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数据类型</a:t>
                      </a:r>
                      <a:endParaRPr lang="zh-CN" alt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说明</a:t>
                      </a:r>
                      <a:endParaRPr lang="zh-CN" alt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article id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int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项目的 </a:t>
                      </a:r>
                      <a:r>
                        <a:rPr lang="en-US" altLang="zh-CN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ID</a:t>
                      </a:r>
                      <a:r>
                        <a:rPr lang="zh-CN" altLang="en-US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。</a:t>
                      </a:r>
                      <a:endParaRPr lang="zh-CN" alt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fontAlgn="t"/>
                      <a:r>
                        <a:rPr lang="en-US" sz="900" b="1" dirty="0" err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partial_command</a:t>
                      </a:r>
                      <a:endParaRPr lang="en-US" sz="900" dirty="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bit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指示这是否为部分命令。</a:t>
                      </a:r>
                      <a:endParaRPr lang="zh-CN" alt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fontAlgn="t"/>
                      <a:r>
                        <a:rPr lang="en-US" sz="900" b="1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command</a:t>
                      </a:r>
                      <a:endParaRPr lang="en-US" sz="900" dirty="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varbinary(1024)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命令值。</a:t>
                      </a:r>
                      <a:endParaRPr lang="zh-CN" alt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xactid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1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binary(10)</a:t>
                      </a:r>
                      <a:endParaRPr lang="en-US" sz="900" dirty="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事务 </a:t>
                      </a:r>
                      <a:r>
                        <a:rPr lang="en-US" altLang="zh-CN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ID</a:t>
                      </a:r>
                      <a:r>
                        <a:rPr lang="zh-CN" altLang="en-US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。</a:t>
                      </a:r>
                      <a:endParaRPr lang="zh-CN" alt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xact_seqno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1" dirty="0" err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varbinary</a:t>
                      </a:r>
                      <a:r>
                        <a:rPr lang="en-US" sz="900" b="1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(16)</a:t>
                      </a:r>
                      <a:endParaRPr lang="en-US" sz="900" dirty="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事务序列号。</a:t>
                      </a:r>
                      <a:endParaRPr lang="zh-CN" alt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fontAlgn="t"/>
                      <a:r>
                        <a:rPr lang="en-US" sz="900" b="1" dirty="0" err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publication_id</a:t>
                      </a:r>
                      <a:endParaRPr lang="en-US" sz="900" dirty="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1" dirty="0" err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int</a:t>
                      </a:r>
                      <a:endParaRPr lang="en-US" sz="900" dirty="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发布 </a:t>
                      </a:r>
                      <a:r>
                        <a:rPr lang="en-US" altLang="zh-CN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ID</a:t>
                      </a:r>
                      <a:r>
                        <a:rPr lang="zh-CN" altLang="en-US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。</a:t>
                      </a:r>
                      <a:endParaRPr lang="zh-CN" alt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command_id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1" dirty="0" err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int</a:t>
                      </a:r>
                      <a:endParaRPr lang="en-US" sz="900" dirty="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900" u="none" strike="noStrike">
                          <a:solidFill>
                            <a:srgbClr val="00709F"/>
                          </a:solidFill>
                          <a:effectLst/>
                          <a:latin typeface="Microsoft YaHei UI" panose="020B0503020204020204" charset="-122"/>
                          <a:hlinkClick r:id="rId1"/>
                        </a:rPr>
                        <a:t>MSrepl_commands</a:t>
                      </a:r>
                      <a:r>
                        <a:rPr lang="nl-NL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 中命令的 ID。</a:t>
                      </a:r>
                      <a:endParaRPr lang="nl-NL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command_type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int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命令的类型。</a:t>
                      </a:r>
                      <a:endParaRPr lang="zh-CN" alt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originator_srvname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sysname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发起事务的服务器。</a:t>
                      </a:r>
                      <a:endParaRPr lang="zh-CN" alt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originator_db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sysname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发起事务的数据库。</a:t>
                      </a:r>
                      <a:endParaRPr lang="zh-CN" alt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pkHash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int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仅限内部使用。</a:t>
                      </a:r>
                      <a:endParaRPr lang="zh-CN" alt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originator_publication_id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int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发起事务的发布的 </a:t>
                      </a:r>
                      <a:r>
                        <a:rPr lang="en-US" altLang="zh-CN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ID</a:t>
                      </a:r>
                      <a:r>
                        <a:rPr lang="zh-CN" altLang="en-US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。</a:t>
                      </a:r>
                      <a:endParaRPr lang="zh-CN" alt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originator_db_version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int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发起事务的数据库的版本。</a:t>
                      </a:r>
                      <a:endParaRPr lang="zh-CN" alt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originator_lsn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1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varbinary(16)</a:t>
                      </a:r>
                      <a:endParaRPr lang="en-US" sz="90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标识初始发布中命令的日志序列号 </a:t>
                      </a:r>
                      <a:r>
                        <a:rPr lang="en-US" altLang="zh-CN" sz="9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(LSN)</a:t>
                      </a:r>
                      <a:r>
                        <a:rPr lang="zh-CN" altLang="en-US" sz="9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charset="-122"/>
                        </a:rPr>
                        <a:t>。</a:t>
                      </a:r>
                      <a:endParaRPr lang="zh-CN" altLang="en-US" sz="900" dirty="0">
                        <a:solidFill>
                          <a:srgbClr val="2A2A2A"/>
                        </a:solidFill>
                        <a:effectLst/>
                        <a:latin typeface="Microsoft YaHei UI" panose="020B0503020204020204" charset="-122"/>
                      </a:endParaRPr>
                    </a:p>
                  </a:txBody>
                  <a:tcPr marL="49002" marR="49002" marT="61252" marB="6125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59685" y="260414"/>
            <a:ext cx="9216640" cy="548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实现</a:t>
            </a:r>
            <a:r>
              <a:rPr lang="en-US" altLang="zh-CN" dirty="0"/>
              <a:t>-RDBMS</a:t>
            </a:r>
            <a:r>
              <a:rPr lang="zh-CN" altLang="en-US" dirty="0"/>
              <a:t>实时数据同步</a:t>
            </a:r>
            <a:r>
              <a:rPr lang="en-US" altLang="zh-CN" dirty="0" smtClean="0"/>
              <a:t>-Oracle</a:t>
            </a:r>
            <a:r>
              <a:rPr lang="zh-CN" altLang="en-US" dirty="0" smtClean="0"/>
              <a:t>数据同步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8603" y="1628875"/>
            <a:ext cx="7498804" cy="4294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59685" y="260414"/>
            <a:ext cx="9216640" cy="548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实现</a:t>
            </a:r>
            <a:r>
              <a:rPr lang="en-US" altLang="zh-CN" dirty="0"/>
              <a:t>-RDBMS</a:t>
            </a:r>
            <a:r>
              <a:rPr lang="zh-CN" altLang="en-US" dirty="0"/>
              <a:t>实时数据同步</a:t>
            </a:r>
            <a:r>
              <a:rPr lang="en-US" altLang="zh-CN" dirty="0" smtClean="0"/>
              <a:t>-Oracle</a:t>
            </a:r>
            <a:r>
              <a:rPr lang="zh-CN" altLang="en-US" dirty="0" smtClean="0"/>
              <a:t>数据同步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30" y="2537415"/>
            <a:ext cx="6959600" cy="3987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19709" y="1305342"/>
            <a:ext cx="8748291" cy="883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原理</a:t>
            </a:r>
            <a:endParaRPr lang="zh-CN" altLang="en-US" sz="2000" b="1" dirty="0" smtClean="0"/>
          </a:p>
          <a:p>
            <a:r>
              <a:rPr lang="en-US" altLang="zh-CN" sz="1600" dirty="0" smtClean="0">
                <a:solidFill>
                  <a:srgbClr val="333333"/>
                </a:solidFill>
                <a:latin typeface="Segoe UI" panose="020B0502040204020203" charset="0"/>
                <a:ea typeface="宋体" panose="02010600030101010101" pitchFamily="2" charset="-122"/>
              </a:rPr>
              <a:t>1</a:t>
            </a:r>
            <a:r>
              <a:rPr lang="zh-CN" altLang="en-US" sz="1600" dirty="0" smtClean="0">
                <a:solidFill>
                  <a:srgbClr val="333333"/>
                </a:solidFill>
                <a:latin typeface="Segoe UI" panose="020B0502040204020203" charset="0"/>
                <a:ea typeface="宋体" panose="02010600030101010101" pitchFamily="2" charset="-122"/>
              </a:rPr>
              <a:t>） 不用触发器，</a:t>
            </a:r>
            <a:r>
              <a:rPr lang="en-US" altLang="zh-CN" sz="1600" dirty="0" smtClean="0">
                <a:latin typeface="Georgia" panose="02040502050405020303" charset="0"/>
              </a:rPr>
              <a:t>Asynchronous </a:t>
            </a:r>
            <a:r>
              <a:rPr lang="en-US" altLang="zh-CN" sz="1600" dirty="0">
                <a:latin typeface="Georgia" panose="02040502050405020303" charset="0"/>
              </a:rPr>
              <a:t>CDC </a:t>
            </a:r>
            <a:r>
              <a:rPr lang="en-US" altLang="zh-CN" sz="1600" dirty="0" err="1">
                <a:latin typeface="Georgia" panose="02040502050405020303" charset="0"/>
              </a:rPr>
              <a:t>HotLog</a:t>
            </a:r>
            <a:r>
              <a:rPr lang="en-US" altLang="zh-CN" sz="1600" dirty="0">
                <a:latin typeface="Georgia" panose="02040502050405020303" charset="0"/>
              </a:rPr>
              <a:t>, </a:t>
            </a:r>
            <a:r>
              <a:rPr lang="en-US" altLang="zh-CN" sz="1600" dirty="0" smtClean="0">
                <a:latin typeface="Georgia" panose="02040502050405020303" charset="0"/>
              </a:rPr>
              <a:t>has </a:t>
            </a:r>
            <a:r>
              <a:rPr lang="en-US" altLang="zh-CN" sz="1600" dirty="0">
                <a:latin typeface="Georgia" panose="02040502050405020303" charset="0"/>
              </a:rPr>
              <a:t>no direct effect on the original </a:t>
            </a:r>
            <a:r>
              <a:rPr lang="en-US" altLang="zh-CN" sz="1600" dirty="0" smtClean="0">
                <a:latin typeface="Georgia" panose="02040502050405020303" charset="0"/>
              </a:rPr>
              <a:t>transaction</a:t>
            </a:r>
            <a:endParaRPr lang="zh-CN" altLang="en-US" sz="1600" dirty="0">
              <a:solidFill>
                <a:srgbClr val="424242"/>
              </a:solidFill>
              <a:latin typeface="Segoe UI" panose="020B0502040204020203" charset="0"/>
            </a:endParaRPr>
          </a:p>
          <a:p>
            <a:pPr lvl="0"/>
            <a:r>
              <a:rPr lang="en-US" altLang="zh-CN" sz="1600" dirty="0" smtClean="0"/>
              <a:t>2</a:t>
            </a:r>
            <a:r>
              <a:rPr lang="zh-CN" altLang="en-US" sz="1600" dirty="0" smtClean="0"/>
              <a:t>）基于开源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tungsten-replicator</a:t>
            </a:r>
            <a:r>
              <a:rPr lang="zh-CN" altLang="en-US" sz="1600" dirty="0" smtClean="0"/>
              <a:t>实现，</a:t>
            </a:r>
            <a:r>
              <a:rPr lang="en-US" altLang="zh-CN" sz="1600" u="sng" dirty="0">
                <a:solidFill>
                  <a:schemeClr val="hlink"/>
                </a:solidFill>
                <a:sym typeface="Arial" panose="020B0604020202020204"/>
                <a:hlinkClick r:id="rId2"/>
              </a:rPr>
              <a:t>http://code.google.com/p/tungsten-replicator</a:t>
            </a:r>
            <a:r>
              <a:rPr lang="en-US" altLang="zh-CN" sz="1600" u="sng" dirty="0" smtClean="0">
                <a:solidFill>
                  <a:schemeClr val="hlink"/>
                </a:solidFill>
                <a:sym typeface="Arial" panose="020B0604020202020204"/>
                <a:hlinkClick r:id="rId2"/>
              </a:rPr>
              <a:t>/</a:t>
            </a:r>
            <a:endParaRPr lang="en-US" altLang="zh-CN" sz="1600" u="sng" dirty="0">
              <a:solidFill>
                <a:schemeClr val="hlink"/>
              </a:solidFill>
              <a:sym typeface="Arial" panose="020B0604020202020204"/>
              <a:hlinkClick r:id="rId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70138" y="1268761"/>
            <a:ext cx="5902126" cy="2880320"/>
            <a:chOff x="686098" y="1844824"/>
            <a:chExt cx="6619875" cy="3571875"/>
          </a:xfrm>
        </p:grpSpPr>
        <p:pic>
          <p:nvPicPr>
            <p:cNvPr id="3073" name="Picture 1" descr="C:\Users\qinbo\AppData\Roaming\Tencent\Users\393303067\QQ\WinTemp\RichOle\AHC7D6$7$@28`38}NOLEZXE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098" y="1844824"/>
              <a:ext cx="6619875" cy="3571875"/>
            </a:xfrm>
            <a:prstGeom prst="rect">
              <a:avLst/>
            </a:prstGeom>
            <a:noFill/>
          </p:spPr>
        </p:pic>
        <p:sp>
          <p:nvSpPr>
            <p:cNvPr id="7" name="矩形 6"/>
            <p:cNvSpPr/>
            <p:nvPr/>
          </p:nvSpPr>
          <p:spPr>
            <a:xfrm>
              <a:off x="6156176" y="4005064"/>
              <a:ext cx="864096" cy="24477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</a:rPr>
                <a:t>其他存储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207568" y="4289028"/>
            <a:ext cx="7560840" cy="228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整个过</a:t>
            </a:r>
            <a:r>
              <a:rPr lang="zh-CN" altLang="en-US" sz="1600" dirty="0"/>
              <a:t>程大致可分为几步：</a:t>
            </a:r>
            <a:endParaRPr lang="zh-CN" altLang="en-US" sz="1600" dirty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Connection</a:t>
            </a:r>
            <a:r>
              <a:rPr lang="zh-CN" altLang="en-US" sz="1600" dirty="0"/>
              <a:t>获取上一次解析成功的位置  </a:t>
            </a:r>
            <a:r>
              <a:rPr lang="en-US" altLang="zh-CN" sz="1600" dirty="0"/>
              <a:t>(</a:t>
            </a:r>
            <a:r>
              <a:rPr lang="zh-CN" altLang="en-US" sz="1600" dirty="0"/>
              <a:t>如果第一次启动，则获取初始指定的位置或者是当前数据库的</a:t>
            </a:r>
            <a:r>
              <a:rPr lang="en-US" altLang="zh-CN" sz="1600" dirty="0" err="1"/>
              <a:t>binlog</a:t>
            </a:r>
            <a:r>
              <a:rPr lang="zh-CN" altLang="en-US" sz="1600" dirty="0"/>
              <a:t>位点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</a:t>
            </a:r>
            <a:r>
              <a:rPr lang="en-US" altLang="zh-CN" sz="1600" dirty="0" smtClean="0">
                <a:solidFill>
                  <a:srgbClr val="FF0000"/>
                </a:solidFill>
              </a:rPr>
              <a:t>failover</a:t>
            </a:r>
            <a:r>
              <a:rPr lang="zh-CN" altLang="en-US" sz="1600" dirty="0" smtClean="0">
                <a:solidFill>
                  <a:srgbClr val="FF0000"/>
                </a:solidFill>
              </a:rPr>
              <a:t>也是在此过程中处理。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Connection</a:t>
            </a:r>
            <a:r>
              <a:rPr lang="zh-CN" altLang="en-US" sz="1600" dirty="0"/>
              <a:t>建立链接，发送</a:t>
            </a:r>
            <a:r>
              <a:rPr lang="en-US" altLang="zh-CN" sz="1600" dirty="0"/>
              <a:t>BINLOG_DUMP</a:t>
            </a:r>
            <a:r>
              <a:rPr lang="zh-CN" altLang="en-US" sz="1600" dirty="0"/>
              <a:t>指令</a:t>
            </a:r>
            <a:br>
              <a:rPr lang="zh-CN" altLang="en-US" sz="1600" dirty="0"/>
            </a:b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Mysql</a:t>
            </a:r>
            <a:r>
              <a:rPr lang="zh-CN" altLang="en-US" sz="1600" dirty="0"/>
              <a:t>开始推送</a:t>
            </a:r>
            <a:r>
              <a:rPr lang="en-US" altLang="zh-CN" sz="1600" dirty="0" err="1"/>
              <a:t>Binaly</a:t>
            </a:r>
            <a:r>
              <a:rPr lang="en-US" altLang="zh-CN" sz="1600" dirty="0"/>
              <a:t> Log</a:t>
            </a:r>
            <a:endParaRPr lang="en-US" altLang="zh-CN" sz="1600" dirty="0"/>
          </a:p>
          <a:p>
            <a:r>
              <a:rPr lang="zh-CN" altLang="en-US" sz="1600" dirty="0"/>
              <a:t>接收到的</a:t>
            </a:r>
            <a:r>
              <a:rPr lang="en-US" altLang="zh-CN" sz="1600" dirty="0" err="1"/>
              <a:t>Binaly</a:t>
            </a:r>
            <a:r>
              <a:rPr lang="en-US" altLang="zh-CN" sz="1600" dirty="0"/>
              <a:t> Log</a:t>
            </a:r>
            <a:r>
              <a:rPr lang="zh-CN" altLang="en-US" sz="1600" dirty="0"/>
              <a:t>的通过</a:t>
            </a:r>
            <a:r>
              <a:rPr lang="en-US" altLang="zh-CN" sz="1600" dirty="0" err="1"/>
              <a:t>Binlog</a:t>
            </a:r>
            <a:r>
              <a:rPr lang="en-US" altLang="zh-CN" sz="1600" dirty="0"/>
              <a:t> parser</a:t>
            </a:r>
            <a:r>
              <a:rPr lang="zh-CN" altLang="en-US" sz="1600" dirty="0"/>
              <a:t>进行协议解析，补充一些特定信息</a:t>
            </a:r>
            <a:br>
              <a:rPr lang="zh-CN" altLang="en-US" sz="1600" dirty="0"/>
            </a:br>
            <a:r>
              <a:rPr lang="en-US" altLang="zh-CN" sz="1600" dirty="0"/>
              <a:t>// </a:t>
            </a:r>
            <a:r>
              <a:rPr lang="zh-CN" altLang="en-US" sz="1600" dirty="0"/>
              <a:t>补充字段名字，字段类型，主键信息，</a:t>
            </a:r>
            <a:r>
              <a:rPr lang="en-US" altLang="zh-CN" sz="1600" dirty="0"/>
              <a:t>unsigned</a:t>
            </a:r>
            <a:r>
              <a:rPr lang="zh-CN" altLang="en-US" sz="1600" dirty="0"/>
              <a:t>类型处理</a:t>
            </a:r>
            <a:endParaRPr lang="zh-CN" altLang="en-US" sz="1600" dirty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）传递给同步模块</a:t>
            </a:r>
            <a:r>
              <a:rPr lang="zh-CN" altLang="en-US" sz="1600" dirty="0"/>
              <a:t>进行数据存储，是一个阻塞操作，直到存储</a:t>
            </a:r>
            <a:r>
              <a:rPr lang="zh-CN" altLang="en-US" sz="1600" dirty="0" smtClean="0"/>
              <a:t>成功，存储</a:t>
            </a:r>
            <a:r>
              <a:rPr lang="zh-CN" altLang="en-US" sz="1600" dirty="0"/>
              <a:t>成功后，定时记录</a:t>
            </a:r>
            <a:r>
              <a:rPr lang="en-US" altLang="zh-CN" sz="1600" dirty="0" err="1"/>
              <a:t>Binaly</a:t>
            </a:r>
            <a:r>
              <a:rPr lang="en-US" altLang="zh-CN" sz="1600" dirty="0"/>
              <a:t> Log</a:t>
            </a:r>
            <a:r>
              <a:rPr lang="zh-CN" altLang="en-US" sz="1600" dirty="0"/>
              <a:t>位置</a:t>
            </a:r>
            <a:endParaRPr lang="zh-CN" altLang="en-US" sz="16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59685" y="260414"/>
            <a:ext cx="9216640" cy="548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实现</a:t>
            </a:r>
            <a:r>
              <a:rPr lang="en-US" altLang="zh-CN" dirty="0"/>
              <a:t>-RDBMS</a:t>
            </a:r>
            <a:r>
              <a:rPr lang="zh-CN" altLang="en-US" dirty="0"/>
              <a:t>实时数据同步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数据同步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07568" y="1268760"/>
            <a:ext cx="110236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实现原理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207568" y="4797152"/>
            <a:ext cx="7488832" cy="155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原理相对比较简单：</a:t>
            </a:r>
            <a:endParaRPr lang="zh-CN" altLang="en-US" sz="1600" dirty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JZBUS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extractor</a:t>
            </a:r>
            <a:r>
              <a:rPr lang="zh-CN" altLang="en-US" sz="1600" dirty="0" smtClean="0"/>
              <a:t>组件通过特定命令把自己模拟为数据库</a:t>
            </a:r>
            <a:r>
              <a:rPr lang="en-US" altLang="zh-CN" sz="1600" dirty="0" smtClean="0"/>
              <a:t>slave</a:t>
            </a:r>
            <a:endParaRPr lang="zh-CN" altLang="en-US" sz="1600" dirty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）通过某些命令或者数据库主动推送数据库流水日志，进行变更数据实时同步，收到的数据格式为 </a:t>
            </a:r>
            <a:r>
              <a:rPr lang="en-US" altLang="zh-CN" sz="1600" dirty="0" smtClean="0"/>
              <a:t>insert/update/delete+</a:t>
            </a:r>
            <a:r>
              <a:rPr lang="zh-CN" altLang="en-US" sz="1600" dirty="0" smtClean="0"/>
              <a:t>变更数据</a:t>
            </a:r>
            <a:r>
              <a:rPr lang="en-US" altLang="zh-CN" sz="1600" dirty="0" smtClean="0"/>
              <a:t>,</a:t>
            </a:r>
            <a:endParaRPr lang="zh-CN" altLang="en-US" sz="1600" dirty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）通过</a:t>
            </a:r>
            <a:r>
              <a:rPr lang="en-US" altLang="zh-CN" sz="1600" dirty="0" smtClean="0"/>
              <a:t>ETL</a:t>
            </a:r>
            <a:r>
              <a:rPr lang="zh-CN" altLang="en-US" sz="1600" dirty="0" smtClean="0"/>
              <a:t>操作将该格式数据转变为第三方通用格式，推送到</a:t>
            </a:r>
            <a:r>
              <a:rPr lang="en-US" altLang="zh-CN" sz="1600" dirty="0" err="1" smtClean="0"/>
              <a:t>kafka</a:t>
            </a:r>
            <a:r>
              <a:rPr lang="zh-CN" altLang="en-US" sz="1600" dirty="0" smtClean="0"/>
              <a:t>消息队列中，用于第三方消息消费者同步使用</a:t>
            </a:r>
            <a:endParaRPr lang="en-US" altLang="zh-CN" sz="1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639615" y="2132856"/>
            <a:ext cx="5976559" cy="2390775"/>
            <a:chOff x="1115616" y="2132856"/>
            <a:chExt cx="5657850" cy="2390775"/>
          </a:xfrm>
        </p:grpSpPr>
        <p:pic>
          <p:nvPicPr>
            <p:cNvPr id="2049" name="Picture 1" descr="C:\Users\qinbo\AppData\Roaming\Tencent\Users\393303067\QQ\WinTemp\RichOle\81D@UR2~(Y[WXE3CHV[IS8J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132856"/>
              <a:ext cx="5657850" cy="2390775"/>
            </a:xfrm>
            <a:prstGeom prst="rect">
              <a:avLst/>
            </a:prstGeom>
            <a:noFill/>
          </p:spPr>
        </p:pic>
        <p:sp>
          <p:nvSpPr>
            <p:cNvPr id="5" name="矩形 4"/>
            <p:cNvSpPr/>
            <p:nvPr/>
          </p:nvSpPr>
          <p:spPr>
            <a:xfrm>
              <a:off x="4933005" y="3284990"/>
              <a:ext cx="723875" cy="3600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实时同步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559685" y="260414"/>
            <a:ext cx="9216640" cy="548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实现</a:t>
            </a:r>
            <a:r>
              <a:rPr lang="en-US" altLang="zh-CN" dirty="0"/>
              <a:t>-RDBMS</a:t>
            </a:r>
            <a:r>
              <a:rPr lang="zh-CN" altLang="en-US" dirty="0"/>
              <a:t>实时数据同步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同步实现原理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83024" y="1268760"/>
            <a:ext cx="8784976" cy="228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/>
              <a:t>Binlog</a:t>
            </a:r>
            <a:r>
              <a:rPr lang="zh-TW" altLang="en-US" sz="1600" dirty="0"/>
              <a:t>的事件类型大约有</a:t>
            </a:r>
            <a:r>
              <a:rPr lang="en-US" altLang="zh-TW" sz="1600" dirty="0"/>
              <a:t>27</a:t>
            </a:r>
            <a:r>
              <a:rPr lang="zh-TW" altLang="en-US" sz="1600" dirty="0"/>
              <a:t>种，这里只介绍与</a:t>
            </a:r>
            <a:r>
              <a:rPr lang="en-US" altLang="zh-TW" sz="1600" dirty="0"/>
              <a:t>ROW</a:t>
            </a:r>
            <a:r>
              <a:rPr lang="zh-TW" altLang="en-US" sz="1600" dirty="0"/>
              <a:t>模式相关的事件</a:t>
            </a:r>
            <a:endParaRPr lang="zh-TW" altLang="en-US" sz="1600" dirty="0"/>
          </a:p>
          <a:p>
            <a:endParaRPr lang="zh-TW" altLang="en-US" sz="1600" dirty="0"/>
          </a:p>
          <a:p>
            <a:r>
              <a:rPr lang="en-US" altLang="zh-TW" sz="1600" dirty="0"/>
              <a:t>1)       QUERY_EVENT</a:t>
            </a:r>
            <a:r>
              <a:rPr lang="zh-TW" altLang="en-US" sz="1600" dirty="0"/>
              <a:t>：与</a:t>
            </a:r>
            <a:r>
              <a:rPr lang="en-US" altLang="zh-TW" sz="1600" dirty="0"/>
              <a:t>STATEMENT</a:t>
            </a:r>
            <a:r>
              <a:rPr lang="zh-TW" altLang="en-US" sz="1600" dirty="0"/>
              <a:t>模式处理相同，存储的是</a:t>
            </a:r>
            <a:r>
              <a:rPr lang="en-US" altLang="zh-TW" sz="1600" dirty="0"/>
              <a:t>SQL</a:t>
            </a:r>
            <a:r>
              <a:rPr lang="zh-TW" altLang="en-US" sz="1600" dirty="0"/>
              <a:t>，主要是一些与数据无关的操作，</a:t>
            </a:r>
            <a:r>
              <a:rPr lang="en-US" altLang="zh-TW" sz="1600" dirty="0" err="1"/>
              <a:t>eg</a:t>
            </a:r>
            <a:r>
              <a:rPr lang="en-US" altLang="zh-TW" sz="1600" dirty="0"/>
              <a:t>: begin</a:t>
            </a:r>
            <a:r>
              <a:rPr lang="zh-TW" altLang="en-US" sz="1600" dirty="0"/>
              <a:t>、</a:t>
            </a:r>
            <a:r>
              <a:rPr lang="en-US" altLang="zh-TW" sz="1600" dirty="0"/>
              <a:t>drop table</a:t>
            </a:r>
            <a:endParaRPr lang="zh-TW" altLang="en-US" sz="1600" dirty="0"/>
          </a:p>
          <a:p>
            <a:r>
              <a:rPr lang="en-US" altLang="zh-TW" sz="1600" dirty="0"/>
              <a:t>2)       TABLE_MAP_EVENT</a:t>
            </a:r>
            <a:r>
              <a:rPr lang="zh-TW" altLang="en-US" sz="1600" dirty="0"/>
              <a:t>：记录了下一条事件所对应的表信息，在其中存储了数据库名和表名</a:t>
            </a:r>
            <a:endParaRPr lang="zh-TW" altLang="en-US" sz="1600" dirty="0"/>
          </a:p>
          <a:p>
            <a:r>
              <a:rPr lang="en-US" altLang="zh-TW" sz="1600" dirty="0"/>
              <a:t>3)       WRITE_ROWS_EVENT</a:t>
            </a:r>
            <a:r>
              <a:rPr lang="zh-TW" altLang="en-US" sz="1600" dirty="0"/>
              <a:t>：操作类型为</a:t>
            </a:r>
            <a:r>
              <a:rPr lang="en-US" altLang="zh-TW" sz="1600" dirty="0"/>
              <a:t>insert</a:t>
            </a:r>
            <a:endParaRPr lang="zh-TW" altLang="en-US" sz="1600" dirty="0"/>
          </a:p>
          <a:p>
            <a:r>
              <a:rPr lang="en-US" altLang="zh-TW" sz="1600" dirty="0"/>
              <a:t>4)       UPDATE_ROWS_EVENT</a:t>
            </a:r>
            <a:r>
              <a:rPr lang="zh-TW" altLang="en-US" sz="1600" dirty="0"/>
              <a:t>：操作类型为</a:t>
            </a:r>
            <a:r>
              <a:rPr lang="en-US" altLang="zh-TW" sz="1600" dirty="0"/>
              <a:t>update</a:t>
            </a:r>
            <a:endParaRPr lang="zh-TW" altLang="en-US" sz="1600" dirty="0"/>
          </a:p>
          <a:p>
            <a:r>
              <a:rPr lang="en-US" altLang="zh-TW" sz="1600" dirty="0"/>
              <a:t>5)       DELETE_ROWS_EVENT</a:t>
            </a:r>
            <a:r>
              <a:rPr lang="zh-TW" altLang="en-US" sz="1600" dirty="0"/>
              <a:t>：操作类型为</a:t>
            </a:r>
            <a:r>
              <a:rPr lang="en-US" altLang="zh-TW" sz="1600" dirty="0"/>
              <a:t>delete</a:t>
            </a:r>
            <a:endParaRPr lang="zh-TW" altLang="en-US" sz="1600" dirty="0"/>
          </a:p>
          <a:p>
            <a:r>
              <a:rPr lang="en-US" altLang="zh-TW" sz="1600" dirty="0"/>
              <a:t>6)       XID_EVENT</a:t>
            </a:r>
            <a:r>
              <a:rPr lang="zh-TW" altLang="en-US" sz="1600" dirty="0"/>
              <a:t>， 用于标识事务提交</a:t>
            </a:r>
            <a:r>
              <a:rPr lang="en-US" altLang="zh-TW" sz="1600" dirty="0"/>
              <a:t>(</a:t>
            </a:r>
            <a:r>
              <a:rPr lang="en-US" altLang="zh-CN" sz="1600" dirty="0"/>
              <a:t>commit</a:t>
            </a:r>
            <a:r>
              <a:rPr lang="en-US" altLang="zh-TW" sz="1600" dirty="0"/>
              <a:t>)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5520" y="4509120"/>
            <a:ext cx="8892480" cy="6810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08312" y="4005064"/>
            <a:ext cx="889248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典型的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语句有如下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events</a:t>
            </a:r>
            <a:r>
              <a:rPr lang="zh-CN" altLang="en-US" dirty="0" smtClean="0"/>
              <a:t>组成</a:t>
            </a:r>
            <a:endParaRPr lang="zh-TW" alt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59685" y="260414"/>
            <a:ext cx="9216640" cy="548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实现</a:t>
            </a:r>
            <a:r>
              <a:rPr lang="en-US" altLang="zh-CN" dirty="0"/>
              <a:t>-RDBMS</a:t>
            </a:r>
            <a:r>
              <a:rPr lang="zh-CN" altLang="en-US" dirty="0"/>
              <a:t>实时数据同步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8"/>
          <p:cNvSpPr txBox="1"/>
          <p:nvPr/>
        </p:nvSpPr>
        <p:spPr>
          <a:xfrm>
            <a:off x="1847528" y="1412776"/>
            <a:ext cx="8229600" cy="47815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 panose="02020603050405020304"/>
              <a:buNone/>
            </a:pPr>
            <a:r>
              <a:rPr lang="en-US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en-US" sz="1800" b="0" i="0" u="none" strike="noStrike" cap="none" baseline="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 tungsten-replicator</a:t>
            </a:r>
            <a:r>
              <a:rPr lang="en-US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(JAVA)</a:t>
            </a:r>
            <a:r>
              <a:rPr lang="zh-CN" altLang="en-US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支持</a:t>
            </a:r>
            <a:r>
              <a:rPr lang="en-US" altLang="zh-CN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oracle/</a:t>
            </a:r>
            <a:r>
              <a:rPr lang="en-US" altLang="zh-CN" sz="18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mysql</a:t>
            </a:r>
            <a:endParaRPr lang="en-US" sz="1800" b="0" i="0" u="none" strike="noStrike" cap="none" baseline="0" dirty="0" smtClean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 panose="02020603050405020304"/>
              <a:buNone/>
            </a:pPr>
            <a:r>
              <a:rPr lang="en-US" sz="1800" b="0" i="0" u="none" strike="noStrike" cap="none" baseline="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US" sz="1800" b="0" i="0" u="sng" strike="noStrike" cap="none" baseline="0" dirty="0" smtClean="0">
                <a:solidFill>
                  <a:schemeClr val="hlink"/>
                </a:solidFill>
                <a:sym typeface="Arial" panose="020B0604020202020204"/>
                <a:hlinkClick r:id="rId1"/>
              </a:rPr>
              <a:t>http</a:t>
            </a:r>
            <a:r>
              <a:rPr lang="en-US" sz="1800" b="0" i="0" u="sng" strike="noStrike" cap="none" baseline="0" dirty="0">
                <a:solidFill>
                  <a:schemeClr val="hlink"/>
                </a:solidFill>
                <a:sym typeface="Arial" panose="020B0604020202020204"/>
                <a:hlinkClick r:id="rId1"/>
              </a:rPr>
              <a:t>://code.google.com/p/tungsten-replicator</a:t>
            </a:r>
            <a:r>
              <a:rPr lang="en-US" sz="1800" b="0" i="0" u="sng" strike="noStrike" cap="none" baseline="0" dirty="0" smtClean="0">
                <a:solidFill>
                  <a:schemeClr val="hlink"/>
                </a:solidFill>
                <a:sym typeface="Arial" panose="020B0604020202020204"/>
                <a:hlinkClick r:id="rId1"/>
              </a:rPr>
              <a:t>/</a:t>
            </a:r>
            <a:endParaRPr lang="en-US" sz="1800" b="0" i="0" u="sng" strike="noStrike" cap="none" baseline="0" dirty="0" smtClean="0">
              <a:solidFill>
                <a:schemeClr val="hlink"/>
              </a:solidFill>
              <a:sym typeface="Arial" panose="020B0604020202020204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r>
              <a:rPr lang="en-US" altLang="zh-CN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 </a:t>
            </a:r>
            <a:r>
              <a:rPr lang="en-US" altLang="zh-CN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linkedin</a:t>
            </a:r>
            <a:r>
              <a:rPr lang="en-US" altLang="zh-C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US" altLang="zh-CN" sz="18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databus</a:t>
            </a:r>
            <a:r>
              <a:rPr lang="en-US" altLang="zh-CN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(JAVA)</a:t>
            </a:r>
            <a:r>
              <a:rPr lang="zh-CN" altLang="en-US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支持</a:t>
            </a:r>
            <a:r>
              <a:rPr lang="en-US" altLang="zh-CN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oracle(trigger</a:t>
            </a:r>
            <a:r>
              <a:rPr lang="zh-CN" altLang="en-US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方式</a:t>
            </a:r>
            <a:r>
              <a:rPr lang="en-US" altLang="zh-CN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)/</a:t>
            </a:r>
            <a:r>
              <a:rPr lang="en-US" altLang="zh-CN" sz="18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mysql</a:t>
            </a:r>
            <a:endParaRPr lang="en-US" altLang="zh-CN"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r>
              <a:rPr lang="en-US" altLang="zh-C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US" altLang="zh-CN" sz="1800" u="sng" dirty="0">
                <a:solidFill>
                  <a:schemeClr val="hlink"/>
                </a:solidFill>
              </a:rPr>
              <a:t>https://</a:t>
            </a:r>
            <a:r>
              <a:rPr lang="en-US" altLang="zh-CN" sz="1800" u="sng" dirty="0" smtClean="0">
                <a:solidFill>
                  <a:schemeClr val="hlink"/>
                </a:solidFill>
              </a:rPr>
              <a:t>github.com/linkedin/databus</a:t>
            </a:r>
            <a:endParaRPr lang="en-US" sz="1800" b="0" i="0" u="sng" strike="noStrike" cap="none" baseline="0" dirty="0">
              <a:solidFill>
                <a:schemeClr val="hlink"/>
              </a:solidFill>
              <a:sym typeface="Arial" panose="020B0604020202020204"/>
              <a:hlinkClick r:id="rId1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 panose="02020603050405020304"/>
              <a:buNone/>
            </a:pPr>
            <a:r>
              <a:rPr lang="en-US" sz="1800" b="0" i="0" u="none" strike="noStrike" cap="none" baseline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 </a:t>
            </a:r>
            <a:r>
              <a:rPr lang="en-US" sz="18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Alibaba</a:t>
            </a:r>
            <a:r>
              <a:rPr lang="en-US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canal(JAVA)</a:t>
            </a:r>
            <a:r>
              <a:rPr lang="zh-CN" altLang="en-US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支持</a:t>
            </a:r>
            <a:r>
              <a:rPr lang="en-US" altLang="zh-CN" sz="18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mysql</a:t>
            </a:r>
            <a:endParaRPr lang="en-US" sz="1800" b="0" i="0" u="none" strike="noStrike" cap="none" baseline="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r>
              <a:rPr lang="en-US" sz="1800" b="0" i="0" u="none" strike="noStrike" cap="none" baseline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US" sz="1800" u="sng" dirty="0">
                <a:solidFill>
                  <a:schemeClr val="hlink"/>
                </a:solidFill>
                <a:hlinkClick r:id="rId2"/>
              </a:rPr>
              <a:t> https://github.com/alibaba/canal /</a:t>
            </a:r>
            <a:endParaRPr lang="en-US" sz="1800" b="0" i="0" u="sng" strike="noStrike" cap="none" baseline="0" dirty="0">
              <a:solidFill>
                <a:schemeClr val="hlink"/>
              </a:solidFill>
              <a:sym typeface="Arial" panose="020B0604020202020204"/>
              <a:hlinkClick r:id="rId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rgbClr val="000000"/>
              </a:solidFill>
              <a:sym typeface="Arial" panose="020B0604020202020204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59685" y="260414"/>
            <a:ext cx="9216640" cy="548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其他</a:t>
            </a:r>
            <a:r>
              <a:rPr lang="en-US" altLang="zh-CN" dirty="0" smtClean="0"/>
              <a:t>-</a:t>
            </a:r>
            <a:r>
              <a:rPr lang="zh-CN" altLang="en-US" dirty="0" smtClean="0"/>
              <a:t>可参考开源系统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2134" y="220695"/>
            <a:ext cx="911586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-JZBUS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19710" y="1305342"/>
            <a:ext cx="8352580" cy="234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0000"/>
                </a:solidFill>
                <a:latin typeface="Lantinghei SC" charset="-122"/>
              </a:rPr>
              <a:t>企业级实时数据处理基础平台</a:t>
            </a:r>
            <a:endParaRPr lang="zh-CN" altLang="en-US" sz="2000" b="1" dirty="0" smtClean="0">
              <a:solidFill>
                <a:srgbClr val="000000"/>
              </a:solidFill>
              <a:latin typeface="Lantinghei SC" charset="-122"/>
            </a:endParaRPr>
          </a:p>
          <a:p>
            <a:endParaRPr lang="zh-CN" altLang="en-US" sz="1600" b="1" dirty="0">
              <a:solidFill>
                <a:srgbClr val="000000"/>
              </a:solidFill>
              <a:latin typeface="Lantinghei SC" charset="-122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Lantinghei SC" charset="-122"/>
              </a:rPr>
              <a:t>  目前部分业务需要在秒级之内对线上</a:t>
            </a:r>
            <a:r>
              <a:rPr lang="en-US" altLang="zh-CN" sz="1600" dirty="0" smtClean="0">
                <a:solidFill>
                  <a:srgbClr val="000000"/>
                </a:solidFill>
                <a:latin typeface="Lantinghei SC" charset="-122"/>
              </a:rPr>
              <a:t>OLTP</a:t>
            </a:r>
            <a:r>
              <a:rPr lang="zh-CN" altLang="en-US" sz="1600" dirty="0" smtClean="0">
                <a:solidFill>
                  <a:srgbClr val="000000"/>
                </a:solidFill>
                <a:latin typeface="Lantinghei SC" charset="-122"/>
              </a:rPr>
              <a:t>数据库数据变更做出检测或者反应，需要统一一套实时数据同步系统</a:t>
            </a:r>
            <a:r>
              <a:rPr lang="zh-CN" altLang="en-US" sz="1600" dirty="0">
                <a:solidFill>
                  <a:srgbClr val="000000"/>
                </a:solidFill>
                <a:latin typeface="Lantinghei SC" charset="-122"/>
              </a:rPr>
              <a:t>。</a:t>
            </a:r>
            <a:endParaRPr lang="zh-CN" altLang="en-US" sz="1600" dirty="0" smtClean="0">
              <a:solidFill>
                <a:srgbClr val="000000"/>
              </a:solidFill>
              <a:latin typeface="Lantinghei SC" charset="-122"/>
            </a:endParaRPr>
          </a:p>
          <a:p>
            <a:endParaRPr lang="zh-CN" altLang="en-US" sz="1600" dirty="0">
              <a:solidFill>
                <a:srgbClr val="000000"/>
              </a:solidFill>
              <a:latin typeface="Lantinghei SC" charset="-122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Lantinghei SC" charset="-122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Lantinghei SC" charset="-122"/>
              </a:rPr>
              <a:t>JZBUS</a:t>
            </a:r>
            <a:r>
              <a:rPr lang="zh-CN" altLang="en-US" sz="1600" dirty="0" smtClean="0">
                <a:solidFill>
                  <a:srgbClr val="000000"/>
                </a:solidFill>
                <a:latin typeface="Lantinghei SC" charset="-122"/>
              </a:rPr>
              <a:t>负责实现该需求，将线上数据库系统的数据实时同步到统一的消息队列集群中，各种业务（比如高效率的数据分析或者查询系统）通过订阅相关消息进行实时处理。</a:t>
            </a:r>
            <a:endParaRPr lang="zh-CN" altLang="en-US" sz="1600" dirty="0" smtClean="0">
              <a:solidFill>
                <a:srgbClr val="000000"/>
              </a:solidFill>
              <a:latin typeface="Lantinghei SC" charset="-122"/>
            </a:endParaRPr>
          </a:p>
          <a:p>
            <a:endParaRPr lang="zh-CN" altLang="en-US" sz="1600" dirty="0">
              <a:solidFill>
                <a:srgbClr val="000000"/>
              </a:solidFill>
              <a:latin typeface="Lantinghei SC" charset="-122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Lantinghei SC" charset="-122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Lantinghei SC" charset="-122"/>
              </a:rPr>
              <a:t>JZBUS</a:t>
            </a:r>
            <a:r>
              <a:rPr lang="zh-CN" altLang="en-US" sz="1600" dirty="0" smtClean="0">
                <a:solidFill>
                  <a:srgbClr val="000000"/>
                </a:solidFill>
                <a:latin typeface="Lantinghei SC" charset="-122"/>
              </a:rPr>
              <a:t>在大数据平台中是核心功能之一。</a:t>
            </a:r>
            <a:endParaRPr lang="en-US" altLang="zh-CN" sz="1600" dirty="0" smtClean="0">
              <a:solidFill>
                <a:srgbClr val="000000"/>
              </a:solidFill>
              <a:latin typeface="Lantinghei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59685" y="260414"/>
            <a:ext cx="9216640" cy="548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介绍</a:t>
            </a:r>
            <a:r>
              <a:rPr lang="en-US" altLang="zh-CN" dirty="0" smtClean="0"/>
              <a:t>-JZBUS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19710" y="1340855"/>
            <a:ext cx="8352580" cy="207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0000"/>
                </a:solidFill>
                <a:latin typeface="Lantinghei SC" charset="-122"/>
              </a:rPr>
              <a:t>异构数据实时同步</a:t>
            </a:r>
            <a:endParaRPr lang="zh-CN" altLang="en-US" sz="1600" b="1" dirty="0">
              <a:solidFill>
                <a:srgbClr val="000000"/>
              </a:solidFill>
              <a:latin typeface="Lantinghei SC" charset="-122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Lantinghei SC" charset="-122"/>
              </a:rPr>
              <a:t>      </a:t>
            </a:r>
            <a:r>
              <a:rPr lang="en-US" altLang="zh-CN" sz="16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sqlserver</a:t>
            </a:r>
            <a:r>
              <a:rPr lang="en-US" altLang="zh-CN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/oracle-</a:t>
            </a:r>
            <a:r>
              <a:rPr lang="en-US" altLang="zh-C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&gt;</a:t>
            </a:r>
            <a:r>
              <a:rPr lang="en-US" altLang="zh-CN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hbase</a:t>
            </a:r>
            <a:r>
              <a:rPr lang="en-US" altLang="zh-C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/</a:t>
            </a:r>
            <a:r>
              <a:rPr lang="en-US" altLang="zh-CN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mysql</a:t>
            </a:r>
            <a:r>
              <a:rPr lang="zh-CN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等</a:t>
            </a:r>
            <a:endParaRPr lang="zh-CN" alt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Lantinghei SC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0000"/>
                </a:solidFill>
                <a:latin typeface="Lantinghei SC" charset="-122"/>
              </a:rPr>
              <a:t>业务实时数据订阅</a:t>
            </a:r>
            <a:endParaRPr lang="zh-CN" altLang="en-US" sz="1600" b="1" dirty="0">
              <a:solidFill>
                <a:srgbClr val="000000"/>
              </a:solidFill>
              <a:latin typeface="Lantinghei SC" charset="-122"/>
            </a:endParaRPr>
          </a:p>
          <a:p>
            <a:pPr marL="4445" lvl="0" indent="325755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altLang="zh-CN" sz="1600" dirty="0" smtClean="0">
                <a:latin typeface="+mj-ea"/>
                <a:ea typeface="+mj-ea"/>
                <a:cs typeface="Times New Roman" panose="02020603050405020304"/>
                <a:sym typeface="Times New Roman" panose="02020603050405020304"/>
              </a:rPr>
              <a:t>CRM</a:t>
            </a:r>
            <a:r>
              <a:rPr lang="zh-CN" altLang="en-US" sz="1600" dirty="0" smtClean="0">
                <a:latin typeface="+mj-ea"/>
                <a:ea typeface="+mj-ea"/>
                <a:cs typeface="Times New Roman" panose="02020603050405020304"/>
                <a:sym typeface="Times New Roman" panose="02020603050405020304"/>
              </a:rPr>
              <a:t>系统数据推送</a:t>
            </a:r>
            <a:endParaRPr lang="en-US" altLang="zh-CN" sz="1600" dirty="0">
              <a:latin typeface="+mj-ea"/>
              <a:ea typeface="+mj-ea"/>
              <a:cs typeface="Times New Roman" panose="02020603050405020304"/>
              <a:sym typeface="Times New Roman" panose="02020603050405020304"/>
            </a:endParaRPr>
          </a:p>
          <a:p>
            <a:pPr marL="4445" lvl="0" indent="325755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zh-CN" altLang="en-US" sz="1600" dirty="0" smtClean="0">
                <a:latin typeface="+mj-ea"/>
                <a:ea typeface="+mj-ea"/>
                <a:cs typeface="Times New Roman" panose="02020603050405020304"/>
                <a:sym typeface="Times New Roman" panose="02020603050405020304"/>
              </a:rPr>
              <a:t>实时风控指标监控</a:t>
            </a:r>
            <a:endParaRPr lang="en-US" altLang="zh-CN" sz="1600" dirty="0" smtClean="0">
              <a:latin typeface="+mj-ea"/>
              <a:ea typeface="+mj-ea"/>
              <a:cs typeface="Times New Roman" panose="02020603050405020304"/>
              <a:sym typeface="Times New Roman" panose="02020603050405020304"/>
            </a:endParaRPr>
          </a:p>
          <a:p>
            <a:pPr marL="4445" lvl="0" indent="325755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zh-CN" altLang="en-US" sz="1600" dirty="0" smtClean="0">
                <a:latin typeface="+mj-ea"/>
                <a:ea typeface="+mj-ea"/>
                <a:cs typeface="Times New Roman" panose="02020603050405020304"/>
                <a:sym typeface="Times New Roman" panose="02020603050405020304"/>
              </a:rPr>
              <a:t>实时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/>
                <a:sym typeface="Times New Roman" panose="02020603050405020304"/>
              </a:rPr>
              <a:t>数据展示仪表盘等</a:t>
            </a:r>
            <a:endParaRPr lang="en-US" altLang="zh-CN" sz="1600" dirty="0">
              <a:solidFill>
                <a:srgbClr val="000000"/>
              </a:solidFill>
              <a:latin typeface="+mj-ea"/>
              <a:ea typeface="+mj-ea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 bwMode="auto">
          <a:xfrm>
            <a:off x="6349673" y="3677206"/>
            <a:ext cx="1977794" cy="155191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696146" y="1456528"/>
            <a:ext cx="4374950" cy="373449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696145" y="5776828"/>
            <a:ext cx="8792160" cy="8203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52134" y="220695"/>
            <a:ext cx="911586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-JZBUS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在大数据平台位置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100549" y="6093185"/>
            <a:ext cx="3970547" cy="4320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dirty="0"/>
              <a:t>非结构化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6269809" y="6093185"/>
            <a:ext cx="3858470" cy="4320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dirty="0"/>
              <a:t>结构化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30107" y="5590864"/>
            <a:ext cx="1945968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/>
              <a:t>内部</a:t>
            </a:r>
            <a:r>
              <a:rPr lang="en-US" altLang="zh-CN" dirty="0"/>
              <a:t>/</a:t>
            </a:r>
            <a:r>
              <a:rPr lang="zh-CN" altLang="en-US" dirty="0"/>
              <a:t>外部数据源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 bwMode="auto">
          <a:xfrm>
            <a:off x="1696145" y="5229125"/>
            <a:ext cx="8792160" cy="50403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数据抽取平台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离线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实时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847705" y="4437069"/>
            <a:ext cx="4104285" cy="75986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108100" y="4689471"/>
            <a:ext cx="3771886" cy="43374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HDFS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7952" y="4188864"/>
            <a:ext cx="1945968" cy="6400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mtClean="0"/>
              <a:t>数据存储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847705" y="3140980"/>
            <a:ext cx="4104285" cy="126218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061887" y="3897416"/>
            <a:ext cx="3818099" cy="43374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YARN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97952" y="2926679"/>
            <a:ext cx="1945968" cy="6400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数据处理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 bwMode="auto">
          <a:xfrm>
            <a:off x="2061887" y="3427286"/>
            <a:ext cx="1873964" cy="43374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MapReduce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053379" y="3427286"/>
            <a:ext cx="1826607" cy="43374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Spark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847705" y="1844890"/>
            <a:ext cx="4104285" cy="12621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97952" y="1666975"/>
            <a:ext cx="1945968" cy="6400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数据访问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 bwMode="auto">
          <a:xfrm>
            <a:off x="2063720" y="2612401"/>
            <a:ext cx="1850857" cy="43374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Hive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032106" y="2603040"/>
            <a:ext cx="1826607" cy="43374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 smtClean="0"/>
              <a:t>S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parkSQL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063720" y="2171010"/>
            <a:ext cx="3794993" cy="39883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mtClean="0"/>
              <a:t>ACL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703695" y="908825"/>
            <a:ext cx="8792160" cy="50403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数据应用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99785" y="1268850"/>
            <a:ext cx="2374332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b="1" dirty="0" smtClean="0"/>
              <a:t>JZDW</a:t>
            </a:r>
            <a:r>
              <a:rPr lang="zh-CN" altLang="en-US" b="1" dirty="0" smtClean="0"/>
              <a:t>（离线分析）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 bwMode="auto">
          <a:xfrm>
            <a:off x="6113355" y="1463660"/>
            <a:ext cx="4374950" cy="37344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240010" y="4431160"/>
            <a:ext cx="4104285" cy="759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382187" y="4683562"/>
            <a:ext cx="1893696" cy="433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 algn="ctr"/>
            <a:r>
              <a:rPr lang="en-US" altLang="zh-CN" sz="1400" dirty="0" smtClean="0">
                <a:solidFill>
                  <a:srgbClr val="000000"/>
                </a:solidFill>
              </a:rPr>
              <a:t>RDBMS</a:t>
            </a:r>
            <a:endParaRPr lang="zh-CN" altLang="en-US" sz="1400" dirty="0" smtClean="0">
              <a:solidFill>
                <a:srgbClr val="000000"/>
              </a:solidFill>
            </a:endParaRPr>
          </a:p>
          <a:p>
            <a:pPr lvl="0" algn="ctr"/>
            <a:r>
              <a:rPr lang="zh-CN" altLang="en-US" sz="1400" dirty="0" smtClean="0">
                <a:solidFill>
                  <a:srgbClr val="000000"/>
                </a:solidFill>
              </a:rPr>
              <a:t>实时数据同步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10307" y="4182955"/>
            <a:ext cx="1945968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实时抽取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 bwMode="auto">
          <a:xfrm>
            <a:off x="6240010" y="3573010"/>
            <a:ext cx="4104285" cy="8242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10307" y="3430714"/>
            <a:ext cx="1945968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数据处理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 bwMode="auto">
          <a:xfrm>
            <a:off x="6382187" y="3931321"/>
            <a:ext cx="1893696" cy="433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kafka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实时消息队列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445684" y="3931321"/>
            <a:ext cx="1780393" cy="43374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Storm/spark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streaming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实时数据分析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240010" y="1838981"/>
            <a:ext cx="4104285" cy="16603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60060" y="1661066"/>
            <a:ext cx="2377998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数据访问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多维</a:t>
            </a:r>
            <a:r>
              <a:rPr lang="en-US" altLang="zh-CN" dirty="0" smtClean="0"/>
              <a:t>+KV)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 bwMode="auto">
          <a:xfrm>
            <a:off x="6345922" y="2675171"/>
            <a:ext cx="1080073" cy="7407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/>
              <a:t>H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base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628282" y="2682718"/>
            <a:ext cx="1131903" cy="7348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/>
              <a:t>M</a:t>
            </a:r>
            <a:r>
              <a:rPr lang="en-US" altLang="zh-CN" dirty="0" err="1" smtClean="0"/>
              <a:t>ysql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8445684" y="4683562"/>
            <a:ext cx="1780393" cy="43374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日志类数据同步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976200" y="2679025"/>
            <a:ext cx="1249877" cy="7348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353944" y="2171010"/>
            <a:ext cx="3872133" cy="39883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mtClean="0"/>
              <a:t>ACL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960060" y="1268850"/>
            <a:ext cx="2377998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b="1" dirty="0" smtClean="0"/>
              <a:t>JZRDW</a:t>
            </a:r>
            <a:r>
              <a:rPr lang="zh-CN" altLang="en-US" b="1" dirty="0" smtClean="0"/>
              <a:t>（实时分析）</a:t>
            </a:r>
            <a:endParaRPr lang="zh-CN" altLang="en-US" b="1" dirty="0"/>
          </a:p>
        </p:txBody>
      </p:sp>
      <p:sp>
        <p:nvSpPr>
          <p:cNvPr id="47" name="矩形 46"/>
          <p:cNvSpPr/>
          <p:nvPr/>
        </p:nvSpPr>
        <p:spPr>
          <a:xfrm>
            <a:off x="6648751" y="3430714"/>
            <a:ext cx="1319379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mtClean="0"/>
              <a:t>JZBUS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2134" y="220695"/>
            <a:ext cx="911586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-JZBUS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9709" y="1305342"/>
            <a:ext cx="8568595" cy="3688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Lantinghei SC" charset="-122"/>
              </a:rPr>
              <a:t>来源</a:t>
            </a:r>
            <a:r>
              <a:rPr lang="zh-CN" altLang="en-US" sz="2000" b="1" dirty="0" smtClean="0">
                <a:solidFill>
                  <a:srgbClr val="000000"/>
                </a:solidFill>
                <a:latin typeface="Lantinghei SC" charset="-122"/>
              </a:rPr>
              <a:t>独立</a:t>
            </a:r>
            <a:endParaRPr lang="zh-CN" altLang="en-US" sz="2000" b="1" dirty="0">
              <a:solidFill>
                <a:srgbClr val="000000"/>
              </a:solidFill>
              <a:latin typeface="Lantinghei SC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  <a:ea typeface="+mn-ea"/>
              </a:rPr>
              <a:t>JZBUS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支持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多种数据来源的变更抓取，包括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  <a:ea typeface="+mn-ea"/>
              </a:rPr>
              <a:t>Oracle/MySQL/</a:t>
            </a:r>
            <a:r>
              <a:rPr lang="en-US" altLang="zh-CN" sz="1600" dirty="0" err="1" smtClean="0">
                <a:solidFill>
                  <a:srgbClr val="000000"/>
                </a:solidFill>
                <a:latin typeface="+mn-ea"/>
                <a:ea typeface="+mn-ea"/>
              </a:rPr>
              <a:t>Sqlserver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多个版本</a:t>
            </a:r>
            <a:endParaRPr lang="zh-CN" altLang="en-US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zh-CN" altLang="en-US" dirty="0">
              <a:solidFill>
                <a:srgbClr val="000000"/>
              </a:solidFill>
              <a:latin typeface="Lantinghei SC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Lantinghei SC" charset="-122"/>
              </a:rPr>
              <a:t>可扩展、高度可</a:t>
            </a:r>
            <a:r>
              <a:rPr lang="zh-CN" altLang="en-US" sz="2000" b="1" dirty="0" smtClean="0">
                <a:solidFill>
                  <a:srgbClr val="000000"/>
                </a:solidFill>
                <a:latin typeface="Lantinghei SC" charset="-122"/>
              </a:rPr>
              <a:t>用</a:t>
            </a:r>
            <a:endParaRPr lang="zh-CN" altLang="en-US" sz="2000" b="1" dirty="0">
              <a:solidFill>
                <a:srgbClr val="000000"/>
              </a:solidFill>
              <a:latin typeface="Lantinghei SC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Lantinghei SC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  <a:ea typeface="+mn-ea"/>
              </a:rPr>
              <a:t>JZBUS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 消息队列基于</a:t>
            </a:r>
            <a:r>
              <a:rPr lang="en-US" altLang="zh-CN" sz="1600" dirty="0" err="1" smtClean="0">
                <a:solidFill>
                  <a:srgbClr val="000000"/>
                </a:solidFill>
                <a:latin typeface="+mn-ea"/>
                <a:ea typeface="+mn-ea"/>
              </a:rPr>
              <a:t>kafka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构建，能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扩展到支持数千消费者和事务数据来源，同时保持高度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可用性</a:t>
            </a:r>
            <a:endParaRPr lang="zh-CN" altLang="en-US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zh-CN" altLang="en-US" dirty="0">
              <a:solidFill>
                <a:srgbClr val="000000"/>
              </a:solidFill>
              <a:latin typeface="Lantinghei SC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Lantinghei SC" charset="-122"/>
              </a:rPr>
              <a:t>事务按序</a:t>
            </a:r>
            <a:r>
              <a:rPr lang="zh-CN" altLang="en-US" sz="2000" b="1" dirty="0" smtClean="0">
                <a:solidFill>
                  <a:srgbClr val="000000"/>
                </a:solidFill>
                <a:latin typeface="Lantinghei SC" charset="-122"/>
              </a:rPr>
              <a:t>提交</a:t>
            </a:r>
            <a:endParaRPr lang="zh-CN" altLang="en-US" sz="2000" b="1" dirty="0">
              <a:solidFill>
                <a:srgbClr val="000000"/>
              </a:solidFill>
              <a:latin typeface="Lantinghei SC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Lantinghei SC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  <a:ea typeface="+mn-ea"/>
              </a:rPr>
              <a:t>JZBUS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能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保持来源数据库中的事务完整性，并按照事务分组和来源的提交顺寻交付变更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事件</a:t>
            </a:r>
            <a:endParaRPr lang="zh-CN" altLang="en-US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zh-CN" altLang="en-US" sz="1600" dirty="0">
              <a:solidFill>
                <a:srgbClr val="000000"/>
              </a:solidFill>
              <a:latin typeface="Lantinghei SC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Lantinghei SC" charset="-122"/>
              </a:rPr>
              <a:t>低延迟、支持多种订阅</a:t>
            </a:r>
            <a:r>
              <a:rPr lang="zh-CN" altLang="en-US" sz="2000" b="1" dirty="0" smtClean="0">
                <a:solidFill>
                  <a:srgbClr val="000000"/>
                </a:solidFill>
                <a:latin typeface="Lantinghei SC" charset="-122"/>
              </a:rPr>
              <a:t>机制</a:t>
            </a:r>
            <a:endParaRPr lang="zh-CN" altLang="en-US" sz="2000" b="1" dirty="0" smtClean="0">
              <a:solidFill>
                <a:srgbClr val="000000"/>
              </a:solidFill>
              <a:latin typeface="Lantinghei SC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Lantinghei SC" charset="-122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数据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源变更完成后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 JZBUS</a:t>
            </a:r>
            <a:r>
              <a:rPr lang="zh-CN" altLang="en-US" sz="1600" smtClean="0">
                <a:solidFill>
                  <a:srgbClr val="000000"/>
                </a:solidFill>
                <a:latin typeface="+mn-ea"/>
                <a:ea typeface="+mn-ea"/>
              </a:rPr>
              <a:t>能在毫秒级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内将事务提交给消费者。同时，消费者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使用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JZBUS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中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的服务器端过滤功能，可以只获取自己需要的特定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数据</a:t>
            </a:r>
            <a:endParaRPr lang="zh-CN" altLang="en-US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2135" y="220695"/>
            <a:ext cx="706404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-JZBUS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应用流程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03512" y="1196825"/>
            <a:ext cx="1944216" cy="2736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JZBUS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实时数据总线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703512" y="4293077"/>
            <a:ext cx="1944216" cy="14400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数据处理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703512" y="6237177"/>
            <a:ext cx="194421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dirty="0"/>
              <a:t>数据服务</a:t>
            </a:r>
            <a:endParaRPr lang="zh-CN" altLang="en-US" dirty="0"/>
          </a:p>
        </p:txBody>
      </p:sp>
      <p:sp>
        <p:nvSpPr>
          <p:cNvPr id="69" name="下箭头 68"/>
          <p:cNvSpPr/>
          <p:nvPr/>
        </p:nvSpPr>
        <p:spPr>
          <a:xfrm>
            <a:off x="2459596" y="4005028"/>
            <a:ext cx="39604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下箭头 69"/>
          <p:cNvSpPr/>
          <p:nvPr/>
        </p:nvSpPr>
        <p:spPr>
          <a:xfrm>
            <a:off x="2459596" y="5877158"/>
            <a:ext cx="39604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295875" y="2708950"/>
            <a:ext cx="5688665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/Kafka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295875" y="6237177"/>
            <a:ext cx="1368096" cy="504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（跨）系统实时数据分析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295875" y="1325974"/>
            <a:ext cx="1937185" cy="521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456025" y="1365616"/>
            <a:ext cx="1584110" cy="521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234242" y="1365616"/>
            <a:ext cx="1829842" cy="521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Sqlserver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菱形 50"/>
          <p:cNvSpPr/>
          <p:nvPr/>
        </p:nvSpPr>
        <p:spPr bwMode="auto">
          <a:xfrm>
            <a:off x="5795433" y="1902014"/>
            <a:ext cx="2820742" cy="662926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1100" dirty="0" smtClean="0"/>
              <a:t>RDBMS</a:t>
            </a:r>
            <a:r>
              <a:rPr lang="zh-CN" altLang="en-US" sz="1100" dirty="0" smtClean="0"/>
              <a:t>实时</a:t>
            </a:r>
            <a:r>
              <a:rPr lang="zh-CN" altLang="en-US" sz="1100" dirty="0"/>
              <a:t>数据同步</a:t>
            </a:r>
            <a:r>
              <a:rPr lang="zh-CN" altLang="en-US" sz="1100" dirty="0" smtClean="0"/>
              <a:t>系统（</a:t>
            </a:r>
            <a:r>
              <a:rPr lang="en-US" altLang="zh-CN" sz="1100" dirty="0" smtClean="0"/>
              <a:t>CDC</a:t>
            </a:r>
            <a:r>
              <a:rPr lang="zh-CN" altLang="en-US" sz="1100" dirty="0" smtClean="0"/>
              <a:t>系统）</a:t>
            </a:r>
            <a:endParaRPr lang="zh-CN" altLang="en-US" sz="1100" dirty="0"/>
          </a:p>
        </p:txBody>
      </p:sp>
      <p:sp>
        <p:nvSpPr>
          <p:cNvPr id="53" name="菱形 52"/>
          <p:cNvSpPr/>
          <p:nvPr/>
        </p:nvSpPr>
        <p:spPr bwMode="auto">
          <a:xfrm>
            <a:off x="5795433" y="3250430"/>
            <a:ext cx="2820742" cy="538613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sz="1200" dirty="0" smtClean="0"/>
              <a:t>实时数据订阅</a:t>
            </a:r>
            <a:endParaRPr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4295875" y="4990849"/>
            <a:ext cx="2664186" cy="465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业务处理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菱形 57"/>
          <p:cNvSpPr/>
          <p:nvPr/>
        </p:nvSpPr>
        <p:spPr bwMode="auto">
          <a:xfrm>
            <a:off x="5795434" y="5554261"/>
            <a:ext cx="2858320" cy="538936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1200" dirty="0" smtClean="0"/>
              <a:t>JDBC/RPC/API</a:t>
            </a:r>
            <a:r>
              <a:rPr lang="zh-CN" altLang="en-US" sz="1200" dirty="0" smtClean="0"/>
              <a:t>等</a:t>
            </a:r>
            <a:endParaRPr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5735975" y="6244537"/>
            <a:ext cx="1656115" cy="504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异构数据同步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读写分离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464095" y="6237177"/>
            <a:ext cx="1249180" cy="504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数据变更事件订阅应用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295875" y="3861030"/>
            <a:ext cx="1734605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消息订阅应用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153981" y="3877404"/>
            <a:ext cx="1892639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消息订阅应用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098116" y="3881171"/>
            <a:ext cx="1892639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菱形 32"/>
          <p:cNvSpPr/>
          <p:nvPr/>
        </p:nvSpPr>
        <p:spPr bwMode="auto">
          <a:xfrm>
            <a:off x="5782908" y="4366816"/>
            <a:ext cx="2820741" cy="549237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sz="1200" dirty="0" smtClean="0"/>
              <a:t>数据处理</a:t>
            </a:r>
            <a:endParaRPr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8879100" y="6237177"/>
            <a:ext cx="1249180" cy="504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其他应用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321661" y="4990849"/>
            <a:ext cx="2664186" cy="465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数据同步（同构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异构）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8408" y="6205954"/>
            <a:ext cx="436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16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63552" y="1052736"/>
            <a:ext cx="6048672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Lantinghei SC" charset="-122"/>
              </a:rPr>
              <a:t>架构</a:t>
            </a:r>
            <a:endParaRPr lang="en-US" altLang="zh-CN" sz="2000" b="1" dirty="0">
              <a:solidFill>
                <a:srgbClr val="000000"/>
              </a:solidFill>
              <a:latin typeface="Lantinghei SC" charset="-122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559685" y="260414"/>
            <a:ext cx="9216640" cy="548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架构</a:t>
            </a:r>
            <a:r>
              <a:rPr lang="en-US" altLang="zh-CN" dirty="0" smtClean="0"/>
              <a:t>-JZBUS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部署拓扑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 bwMode="auto">
          <a:xfrm>
            <a:off x="2423592" y="1628800"/>
            <a:ext cx="1080120" cy="648072"/>
          </a:xfrm>
          <a:prstGeom prst="can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柱形 7"/>
          <p:cNvSpPr/>
          <p:nvPr/>
        </p:nvSpPr>
        <p:spPr bwMode="auto">
          <a:xfrm>
            <a:off x="2423592" y="2636912"/>
            <a:ext cx="1080120" cy="648072"/>
          </a:xfrm>
          <a:prstGeom prst="can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SERVER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圆柱形 8"/>
          <p:cNvSpPr/>
          <p:nvPr/>
        </p:nvSpPr>
        <p:spPr bwMode="auto">
          <a:xfrm>
            <a:off x="2427306" y="3573016"/>
            <a:ext cx="1080120" cy="657904"/>
          </a:xfrm>
          <a:prstGeom prst="can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ORACLE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27904" y="1844890"/>
            <a:ext cx="1008071" cy="2376201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日志抽取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extractor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3647728" y="2106370"/>
            <a:ext cx="975035" cy="157453"/>
          </a:xfrm>
          <a:prstGeom prst="right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err="1" smtClean="0">
              <a:latin typeface="+mj-ea"/>
              <a:ea typeface="+mj-ea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3649400" y="2955140"/>
            <a:ext cx="973363" cy="173516"/>
          </a:xfrm>
          <a:prstGeom prst="right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err="1" smtClean="0">
              <a:latin typeface="+mj-ea"/>
              <a:ea typeface="+mj-ea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3647729" y="3923358"/>
            <a:ext cx="1012852" cy="176670"/>
          </a:xfrm>
          <a:prstGeom prst="right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err="1" smtClean="0">
              <a:latin typeface="+mj-ea"/>
              <a:ea typeface="+mj-ea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719835" y="1916895"/>
            <a:ext cx="792166" cy="254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000" dirty="0" err="1" smtClean="0"/>
              <a:t>binlog</a:t>
            </a:r>
            <a:r>
              <a:rPr lang="zh-CN" altLang="en-US" sz="1000" dirty="0" smtClean="0"/>
              <a:t>同步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569983" y="2708921"/>
            <a:ext cx="1085917" cy="243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Mssql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同步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7795" y="4964861"/>
            <a:ext cx="6688213" cy="641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</a:rPr>
              <a:t>）中间数据不落地（跨</a:t>
            </a:r>
            <a:r>
              <a:rPr lang="en-US" altLang="zh-CN" sz="1200" dirty="0" smtClean="0">
                <a:solidFill>
                  <a:schemeClr val="bg1"/>
                </a:solidFill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</a:rPr>
              <a:t>不跨机房）。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</a:rPr>
              <a:t>）中间数据统一为第三方格式比如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Json</a:t>
            </a:r>
            <a:r>
              <a:rPr lang="zh-CN" altLang="en-US" sz="1200" dirty="0" smtClean="0">
                <a:solidFill>
                  <a:schemeClr val="bg1"/>
                </a:solidFill>
              </a:rPr>
              <a:t>或者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ProtocalBuffer</a:t>
            </a:r>
            <a:r>
              <a:rPr lang="zh-CN" altLang="en-US" sz="1200" dirty="0" smtClean="0">
                <a:solidFill>
                  <a:schemeClr val="bg1"/>
                </a:solidFill>
              </a:rPr>
              <a:t>封装数据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</a:rPr>
              <a:t>）全链路延时控制在</a:t>
            </a:r>
            <a:r>
              <a:rPr lang="en-US" altLang="zh-CN" sz="1200" dirty="0" smtClean="0">
                <a:solidFill>
                  <a:schemeClr val="bg1"/>
                </a:solidFill>
              </a:rPr>
              <a:t>1s</a:t>
            </a:r>
            <a:r>
              <a:rPr lang="zh-CN" altLang="en-US" sz="1200" dirty="0" smtClean="0">
                <a:solidFill>
                  <a:schemeClr val="bg1"/>
                </a:solidFill>
              </a:rPr>
              <a:t>左右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5879876" y="2950024"/>
            <a:ext cx="1080184" cy="190956"/>
          </a:xfrm>
          <a:prstGeom prst="right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err="1" smtClean="0"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032065" y="2780955"/>
            <a:ext cx="1303754" cy="42366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kafka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消息队列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3623789" y="3734501"/>
            <a:ext cx="960106" cy="254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000" dirty="0" smtClean="0"/>
              <a:t>Redo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log</a:t>
            </a:r>
            <a:r>
              <a:rPr lang="zh-CN" altLang="en-US" sz="1000" dirty="0" smtClean="0"/>
              <a:t>同步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8904195" y="1712286"/>
            <a:ext cx="969202" cy="259228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应用数据订阅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右箭头 34"/>
          <p:cNvSpPr/>
          <p:nvPr/>
        </p:nvSpPr>
        <p:spPr bwMode="auto">
          <a:xfrm>
            <a:off x="8383862" y="2960960"/>
            <a:ext cx="448328" cy="180020"/>
          </a:xfrm>
          <a:prstGeom prst="right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err="1" smtClean="0">
              <a:latin typeface="+mj-ea"/>
              <a:ea typeface="+mj-ea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5927310" y="2758740"/>
            <a:ext cx="960744" cy="243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000" smtClean="0">
                <a:latin typeface="宋体" panose="02010600030101010101" pitchFamily="2" charset="-122"/>
                <a:ea typeface="宋体" panose="02010600030101010101" pitchFamily="2" charset="-122"/>
              </a:rPr>
              <a:t>统一中间格式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8408" y="6205954"/>
            <a:ext cx="436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16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559685" y="260414"/>
            <a:ext cx="9216640" cy="548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架构</a:t>
            </a:r>
            <a:r>
              <a:rPr lang="en-US" altLang="zh-CN" dirty="0" smtClean="0"/>
              <a:t>-JZBUS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 bwMode="auto">
          <a:xfrm>
            <a:off x="2423592" y="1628800"/>
            <a:ext cx="1080120" cy="648072"/>
          </a:xfrm>
          <a:prstGeom prst="can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柱形 7"/>
          <p:cNvSpPr/>
          <p:nvPr/>
        </p:nvSpPr>
        <p:spPr bwMode="auto">
          <a:xfrm>
            <a:off x="2423592" y="2636912"/>
            <a:ext cx="1080120" cy="648072"/>
          </a:xfrm>
          <a:prstGeom prst="can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SERVER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圆柱形 8"/>
          <p:cNvSpPr/>
          <p:nvPr/>
        </p:nvSpPr>
        <p:spPr bwMode="auto">
          <a:xfrm>
            <a:off x="2427306" y="3573016"/>
            <a:ext cx="1080120" cy="657904"/>
          </a:xfrm>
          <a:prstGeom prst="can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ORACLE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544965" y="1700808"/>
            <a:ext cx="969202" cy="259228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中间数据格式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3647728" y="2096852"/>
            <a:ext cx="1860225" cy="166972"/>
          </a:xfrm>
          <a:prstGeom prst="right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err="1" smtClean="0">
              <a:latin typeface="+mj-ea"/>
              <a:ea typeface="+mj-ea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3649400" y="2924944"/>
            <a:ext cx="1860225" cy="166972"/>
          </a:xfrm>
          <a:prstGeom prst="right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err="1" smtClean="0">
              <a:latin typeface="+mj-ea"/>
              <a:ea typeface="+mj-ea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3647728" y="3933056"/>
            <a:ext cx="1860225" cy="166972"/>
          </a:xfrm>
          <a:prstGeom prst="right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err="1" smtClean="0">
              <a:latin typeface="+mj-ea"/>
              <a:ea typeface="+mj-ea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431704" y="1916895"/>
            <a:ext cx="2160261" cy="254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000" dirty="0" smtClean="0"/>
              <a:t>基于</a:t>
            </a:r>
            <a:r>
              <a:rPr lang="en-US" altLang="zh-CN" sz="1000" dirty="0" smtClean="0"/>
              <a:t>tungsten-replicator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CDC</a:t>
            </a:r>
            <a:r>
              <a:rPr lang="zh-CN" altLang="en-US" sz="1000" dirty="0" smtClean="0"/>
              <a:t>系统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431704" y="2708920"/>
            <a:ext cx="2040247" cy="243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SQL2MYSQL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实时同步系统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(DONE)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6600034" y="2924944"/>
            <a:ext cx="432031" cy="180019"/>
          </a:xfrm>
          <a:prstGeom prst="right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err="1" smtClean="0"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032065" y="2780955"/>
            <a:ext cx="1303754" cy="42366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kafka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消息队列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3469521" y="3734500"/>
            <a:ext cx="2160261" cy="2546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000" dirty="0" smtClean="0"/>
              <a:t>基于</a:t>
            </a:r>
            <a:r>
              <a:rPr lang="en-US" altLang="zh-CN" sz="1000" dirty="0" smtClean="0"/>
              <a:t>tungsten-replicator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CDC</a:t>
            </a:r>
            <a:r>
              <a:rPr lang="zh-CN" altLang="en-US" sz="1000" dirty="0" smtClean="0"/>
              <a:t>系统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8904195" y="1712286"/>
            <a:ext cx="969202" cy="259228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应用数据订阅</a:t>
            </a:r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右箭头 34"/>
          <p:cNvSpPr/>
          <p:nvPr/>
        </p:nvSpPr>
        <p:spPr bwMode="auto">
          <a:xfrm>
            <a:off x="8383862" y="2914007"/>
            <a:ext cx="448328" cy="180020"/>
          </a:xfrm>
          <a:prstGeom prst="right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err="1" smtClean="0"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1600200"/>
            <a:ext cx="8077200" cy="36576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59685" y="260414"/>
            <a:ext cx="9216640" cy="548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实现</a:t>
            </a:r>
            <a:r>
              <a:rPr lang="en-US" altLang="zh-CN" dirty="0"/>
              <a:t>-RDBMS</a:t>
            </a:r>
            <a:r>
              <a:rPr lang="zh-CN" altLang="en-US" dirty="0"/>
              <a:t>实时数据同步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sqlserver</a:t>
            </a:r>
            <a:r>
              <a:rPr lang="zh-CN" altLang="en-US" dirty="0" smtClean="0"/>
              <a:t>自身数据同步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00" y="1196845"/>
            <a:ext cx="2933205" cy="547916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83895" y="1196845"/>
            <a:ext cx="5976415" cy="423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spcAft>
                <a:spcPts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en-US" altLang="zh-CN" sz="1600" dirty="0" smtClean="0">
                <a:solidFill>
                  <a:srgbClr val="333333"/>
                </a:solidFill>
                <a:latin typeface="+mn-ea"/>
                <a:ea typeface="+mn-ea"/>
              </a:rPr>
              <a:t>)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  <a:ea typeface="+mn-ea"/>
              </a:rPr>
              <a:t>日志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读取器（</a:t>
            </a:r>
            <a:r>
              <a:rPr lang="en-US" altLang="zh-CN" sz="1600" dirty="0" err="1">
                <a:solidFill>
                  <a:srgbClr val="333333"/>
                </a:solidFill>
                <a:latin typeface="+mn-ea"/>
                <a:ea typeface="+mn-ea"/>
              </a:rPr>
              <a:t>LogReader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）的</a:t>
            </a:r>
            <a:r>
              <a:rPr lang="zh-CN" altLang="en-US" sz="1600" b="1" dirty="0">
                <a:solidFill>
                  <a:srgbClr val="333333"/>
                </a:solidFill>
                <a:latin typeface="+mn-ea"/>
                <a:ea typeface="+mn-ea"/>
              </a:rPr>
              <a:t>读者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线程通过存储过程</a:t>
            </a:r>
            <a:r>
              <a:rPr lang="en-US" altLang="zh-CN" sz="1600" dirty="0" err="1">
                <a:solidFill>
                  <a:srgbClr val="333333"/>
                </a:solidFill>
                <a:latin typeface="+mn-ea"/>
                <a:ea typeface="+mn-ea"/>
              </a:rPr>
              <a:t>sp_replcmds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1600" dirty="0" err="1">
                <a:solidFill>
                  <a:srgbClr val="333333"/>
                </a:solidFill>
                <a:latin typeface="+mn-ea"/>
                <a:ea typeface="+mn-ea"/>
              </a:rPr>
              <a:t>xp_replcmds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的包装）读取事务日志，它会扫描被标记为复制事务的日志，跳过非复制的事务。</a:t>
            </a:r>
            <a:endParaRPr lang="zh-CN" altLang="en-US" sz="1600" dirty="0">
              <a:solidFill>
                <a:srgbClr val="424242"/>
              </a:solidFill>
              <a:latin typeface="+mn-ea"/>
              <a:ea typeface="+mn-ea"/>
            </a:endParaRPr>
          </a:p>
          <a:p>
            <a:pPr marL="457200" indent="-228600">
              <a:spcAft>
                <a:spcPts val="0"/>
              </a:spcAft>
            </a:pP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 </a:t>
            </a:r>
            <a:endParaRPr lang="zh-CN" altLang="en-US" sz="1600" dirty="0">
              <a:solidFill>
                <a:srgbClr val="424242"/>
              </a:solidFill>
              <a:latin typeface="+mn-ea"/>
              <a:ea typeface="+mn-ea"/>
            </a:endParaRPr>
          </a:p>
          <a:p>
            <a:pPr marL="457200" indent="-228600">
              <a:spcAft>
                <a:spcPts val="0"/>
              </a:spcAft>
            </a:pPr>
            <a:r>
              <a:rPr lang="en-US" altLang="zh-CN" sz="1600" dirty="0" smtClean="0">
                <a:solidFill>
                  <a:srgbClr val="333333"/>
                </a:solidFill>
                <a:latin typeface="+mn-ea"/>
                <a:ea typeface="+mn-ea"/>
              </a:rPr>
              <a:t>2)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  <a:ea typeface="+mn-ea"/>
              </a:rPr>
              <a:t>日志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读取器的</a:t>
            </a:r>
            <a:r>
              <a:rPr lang="zh-CN" altLang="en-US" sz="1600" b="1" dirty="0">
                <a:solidFill>
                  <a:srgbClr val="333333"/>
                </a:solidFill>
                <a:latin typeface="+mn-ea"/>
                <a:ea typeface="+mn-ea"/>
              </a:rPr>
              <a:t>写者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线程使用</a:t>
            </a:r>
            <a:r>
              <a:rPr lang="en-US" altLang="zh-CN" sz="1600" dirty="0" err="1">
                <a:solidFill>
                  <a:srgbClr val="333333"/>
                </a:solidFill>
                <a:latin typeface="+mn-ea"/>
                <a:ea typeface="+mn-ea"/>
              </a:rPr>
              <a:t>sp_MSadd_replcmds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，将排队事务从读者线程写到分发数据库。</a:t>
            </a:r>
            <a:endParaRPr lang="zh-CN" altLang="en-US" sz="1600" dirty="0">
              <a:solidFill>
                <a:srgbClr val="424242"/>
              </a:solidFill>
              <a:latin typeface="+mn-ea"/>
              <a:ea typeface="+mn-ea"/>
            </a:endParaRPr>
          </a:p>
          <a:p>
            <a:pPr marL="457200" indent="-228600">
              <a:spcAft>
                <a:spcPts val="0"/>
              </a:spcAft>
            </a:pP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 </a:t>
            </a:r>
            <a:endParaRPr lang="zh-CN" altLang="en-US" sz="1600" dirty="0">
              <a:solidFill>
                <a:srgbClr val="424242"/>
              </a:solidFill>
              <a:latin typeface="+mn-ea"/>
              <a:ea typeface="+mn-ea"/>
            </a:endParaRPr>
          </a:p>
          <a:p>
            <a:pPr marL="457200" indent="-228600">
              <a:spcAft>
                <a:spcPts val="0"/>
              </a:spcAft>
            </a:pPr>
            <a:r>
              <a:rPr lang="en-US" altLang="zh-CN" sz="1600" dirty="0" smtClean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en-US" altLang="zh-CN" sz="1600" dirty="0">
                <a:solidFill>
                  <a:srgbClr val="333333"/>
                </a:solidFill>
                <a:latin typeface="+mn-ea"/>
                <a:ea typeface="+mn-ea"/>
              </a:rPr>
              <a:t>) 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  <a:ea typeface="+mn-ea"/>
              </a:rPr>
              <a:t>分发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的</a:t>
            </a:r>
            <a:r>
              <a:rPr lang="zh-CN" altLang="en-US" sz="1600" b="1" dirty="0">
                <a:solidFill>
                  <a:srgbClr val="333333"/>
                </a:solidFill>
                <a:latin typeface="+mn-ea"/>
                <a:ea typeface="+mn-ea"/>
              </a:rPr>
              <a:t>读者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线程执行</a:t>
            </a:r>
            <a:r>
              <a:rPr lang="en-US" altLang="zh-CN" sz="1600" dirty="0" err="1">
                <a:solidFill>
                  <a:srgbClr val="333333"/>
                </a:solidFill>
                <a:latin typeface="+mn-ea"/>
                <a:ea typeface="+mn-ea"/>
              </a:rPr>
              <a:t>sp_MSget_repl_commands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，从分发数据库获得未处理的命令并存储到内部队列。</a:t>
            </a:r>
            <a:endParaRPr lang="zh-CN" altLang="en-US" sz="1600" dirty="0">
              <a:solidFill>
                <a:srgbClr val="424242"/>
              </a:solidFill>
              <a:latin typeface="+mn-ea"/>
              <a:ea typeface="+mn-ea"/>
            </a:endParaRPr>
          </a:p>
          <a:p>
            <a:pPr marL="457200" indent="-228600">
              <a:spcAft>
                <a:spcPts val="0"/>
              </a:spcAft>
            </a:pP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 </a:t>
            </a:r>
            <a:endParaRPr lang="zh-CN" altLang="en-US" sz="1600" dirty="0">
              <a:solidFill>
                <a:srgbClr val="424242"/>
              </a:solidFill>
              <a:latin typeface="+mn-ea"/>
              <a:ea typeface="+mn-ea"/>
            </a:endParaRPr>
          </a:p>
          <a:p>
            <a:pPr marL="457200" indent="-228600">
              <a:spcAft>
                <a:spcPts val="0"/>
              </a:spcAft>
            </a:pPr>
            <a:r>
              <a:rPr lang="en-US" altLang="zh-CN" sz="1600" dirty="0" smtClean="0">
                <a:solidFill>
                  <a:srgbClr val="333333"/>
                </a:solidFill>
                <a:latin typeface="+mn-ea"/>
                <a:ea typeface="+mn-ea"/>
              </a:rPr>
              <a:t>4</a:t>
            </a:r>
            <a:r>
              <a:rPr lang="en-US" altLang="zh-CN" sz="1600" dirty="0">
                <a:solidFill>
                  <a:srgbClr val="333333"/>
                </a:solidFill>
                <a:latin typeface="+mn-ea"/>
                <a:ea typeface="+mn-ea"/>
              </a:rPr>
              <a:t>) 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  <a:ea typeface="+mn-ea"/>
              </a:rPr>
              <a:t>分发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的</a:t>
            </a:r>
            <a:r>
              <a:rPr lang="zh-CN" altLang="en-US" sz="1600" b="1" dirty="0">
                <a:solidFill>
                  <a:srgbClr val="333333"/>
                </a:solidFill>
                <a:latin typeface="+mn-ea"/>
                <a:ea typeface="+mn-ea"/>
              </a:rPr>
              <a:t>写者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线程通过以</a:t>
            </a:r>
            <a:r>
              <a:rPr lang="en-US" altLang="zh-CN" sz="1600" dirty="0" err="1">
                <a:solidFill>
                  <a:srgbClr val="333333"/>
                </a:solidFill>
                <a:latin typeface="+mn-ea"/>
                <a:ea typeface="+mn-ea"/>
              </a:rPr>
              <a:t>sp_MSupd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1600" dirty="0" err="1">
                <a:solidFill>
                  <a:srgbClr val="333333"/>
                </a:solidFill>
                <a:latin typeface="+mn-ea"/>
                <a:ea typeface="+mn-ea"/>
              </a:rPr>
              <a:t>sp_MSins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1600" dirty="0" err="1">
                <a:solidFill>
                  <a:srgbClr val="333333"/>
                </a:solidFill>
                <a:latin typeface="+mn-ea"/>
                <a:ea typeface="+mn-ea"/>
              </a:rPr>
              <a:t>sp_MSdel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开头的几个参数化的存储过程，将行的变更应用到订阅方的每个项目，从而将队列中的命令写到订阅服务器。</a:t>
            </a:r>
            <a:endParaRPr lang="zh-CN" altLang="en-US" sz="1600" dirty="0">
              <a:solidFill>
                <a:srgbClr val="424242"/>
              </a:solidFill>
              <a:latin typeface="+mn-ea"/>
              <a:ea typeface="+mn-ea"/>
            </a:endParaRPr>
          </a:p>
          <a:p>
            <a:pPr marL="457200" indent="-228600">
              <a:spcAft>
                <a:spcPts val="0"/>
              </a:spcAft>
            </a:pP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 </a:t>
            </a:r>
            <a:endParaRPr lang="zh-CN" altLang="en-US" sz="1600" dirty="0">
              <a:solidFill>
                <a:srgbClr val="424242"/>
              </a:solidFill>
              <a:latin typeface="+mn-ea"/>
              <a:ea typeface="+mn-ea"/>
            </a:endParaRPr>
          </a:p>
          <a:p>
            <a:pPr marL="457200" indent="-228600">
              <a:spcAft>
                <a:spcPts val="0"/>
              </a:spcAft>
            </a:pPr>
            <a:r>
              <a:rPr lang="en-US" altLang="zh-CN" sz="1600" dirty="0" smtClean="0">
                <a:solidFill>
                  <a:srgbClr val="333333"/>
                </a:solidFill>
                <a:latin typeface="+mn-ea"/>
                <a:ea typeface="+mn-ea"/>
              </a:rPr>
              <a:t>5</a:t>
            </a:r>
            <a:r>
              <a:rPr lang="en-US" altLang="zh-CN" sz="1600" dirty="0">
                <a:solidFill>
                  <a:srgbClr val="333333"/>
                </a:solidFill>
                <a:latin typeface="+mn-ea"/>
                <a:ea typeface="+mn-ea"/>
              </a:rPr>
              <a:t>) 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  <a:ea typeface="+mn-ea"/>
              </a:rPr>
              <a:t>日志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读取器和分发服务器也会执行一个“历史”线程，将总结数据写到分发数据库的系统表</a:t>
            </a:r>
            <a:r>
              <a:rPr lang="en-US" altLang="zh-CN" sz="1600" dirty="0" err="1">
                <a:solidFill>
                  <a:srgbClr val="333333"/>
                </a:solidFill>
                <a:latin typeface="+mn-ea"/>
                <a:ea typeface="+mn-ea"/>
              </a:rPr>
              <a:t>MSlogreader_history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en-US" altLang="zh-CN" sz="1600" dirty="0" err="1">
                <a:solidFill>
                  <a:srgbClr val="333333"/>
                </a:solidFill>
                <a:latin typeface="+mn-ea"/>
                <a:ea typeface="+mn-ea"/>
              </a:rPr>
              <a:t>MSdistribution_history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中。</a:t>
            </a:r>
            <a:endParaRPr lang="zh-CN" altLang="en-US" sz="1600" b="0" i="0" dirty="0">
              <a:solidFill>
                <a:srgbClr val="424242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4101</Words>
  <Application>WPS 演示</Application>
  <PresentationFormat>宽屏</PresentationFormat>
  <Paragraphs>419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340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59" baseType="lpstr">
      <vt:lpstr>Arial</vt:lpstr>
      <vt:lpstr>宋体</vt:lpstr>
      <vt:lpstr>Wingdings</vt:lpstr>
      <vt:lpstr>微软雅黑</vt:lpstr>
      <vt:lpstr>Lantinghei SC</vt:lpstr>
      <vt:lpstr>Times New Roman</vt:lpstr>
      <vt:lpstr>Arial</vt:lpstr>
      <vt:lpstr>Microsoft YaHei UI</vt:lpstr>
      <vt:lpstr>Segoe UI</vt:lpstr>
      <vt:lpstr>Georgia</vt:lpstr>
      <vt:lpstr>Calibri Light</vt:lpstr>
      <vt:lpstr>Calibri</vt:lpstr>
      <vt:lpstr>PMingLiU</vt:lpstr>
      <vt:lpstr>MingLiU-ExtB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3</cp:revision>
  <dcterms:created xsi:type="dcterms:W3CDTF">2015-05-05T08:02:00Z</dcterms:created>
  <dcterms:modified xsi:type="dcterms:W3CDTF">2017-02-22T09:56:28Z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