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6" r:id="rId20"/>
    <p:sldId id="277" r:id="rId21"/>
    <p:sldId id="27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C46116-ADA0-403A-B2E7-EA42C43B7B52}" type="slidenum">
              <a:rPr lang="zh-CN" altLang="en-US" smtClean="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C46116-ADA0-403A-B2E7-EA42C43B7B52}" type="slidenum">
              <a:rPr lang="zh-CN" altLang="en-US" smtClean="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C46116-ADA0-403A-B2E7-EA42C43B7B52}" type="slidenum">
              <a:rPr lang="zh-CN" altLang="en-US" smtClean="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4"/>
          <p:cNvSpPr>
            <a:spLocks noChangeArrowheads="1"/>
          </p:cNvSpPr>
          <p:nvPr/>
        </p:nvSpPr>
        <p:spPr bwMode="auto">
          <a:xfrm>
            <a:off x="2279650" y="2065338"/>
            <a:ext cx="2232025" cy="469900"/>
          </a:xfrm>
          <a:prstGeom prst="rect">
            <a:avLst/>
          </a:prstGeom>
          <a:noFill/>
          <a:ln w="9525">
            <a:noFill/>
            <a:miter lim="800000"/>
          </a:ln>
        </p:spPr>
        <p:txBody>
          <a:bodyPr>
            <a:spAutoFit/>
          </a:bodyPr>
          <a:lstStyle/>
          <a:p>
            <a:endPar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a:t>
            </a:r>
            <a:r>
              <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４</a:t>
            </a:r>
            <a:r>
              <a:rPr lang="en-US" altLang="zh-CN"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/2015</a:t>
            </a:r>
            <a:endPar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extBox 3"/>
          <p:cNvSpPr txBox="1"/>
          <p:nvPr/>
        </p:nvSpPr>
        <p:spPr>
          <a:xfrm>
            <a:off x="2626995" y="1911350"/>
            <a:ext cx="6349365" cy="1479550"/>
          </a:xfrm>
          <a:prstGeom prst="rect">
            <a:avLst/>
          </a:prstGeom>
          <a:noFill/>
        </p:spPr>
        <p:txBody>
          <a:bodyPr wrap="square" rtlCol="0">
            <a:spAutoFit/>
          </a:bodyPr>
          <a:lstStyle/>
          <a:p>
            <a:pPr algn="ctr"/>
            <a:r>
              <a:rPr lang="zh-CN" altLang="en-US" sz="4400" b="1" dirty="0" smtClean="0">
                <a:latin typeface="微软雅黑" panose="020B0503020204020204" pitchFamily="34" charset="-122"/>
                <a:ea typeface="微软雅黑" panose="020B0503020204020204" pitchFamily="34" charset="-122"/>
              </a:rPr>
              <a:t>证券</a:t>
            </a:r>
            <a:endParaRPr lang="zh-CN" altLang="en-US" sz="4400" b="1" dirty="0" smtClean="0">
              <a:latin typeface="微软雅黑" panose="020B0503020204020204" pitchFamily="34" charset="-122"/>
              <a:ea typeface="微软雅黑" panose="020B0503020204020204" pitchFamily="34" charset="-122"/>
            </a:endParaRPr>
          </a:p>
          <a:p>
            <a:pPr algn="ctr"/>
            <a:r>
              <a:rPr lang="zh-CN" altLang="en-US" sz="4400" b="1" dirty="0" smtClean="0">
                <a:latin typeface="微软雅黑" panose="020B0503020204020204" pitchFamily="34" charset="-122"/>
                <a:ea typeface="微软雅黑" panose="020B0503020204020204" pitchFamily="34" charset="-122"/>
              </a:rPr>
              <a:t>异常交易行为监控系统</a:t>
            </a:r>
            <a:endParaRPr lang="zh-CN" altLang="en-US" sz="4400" b="1"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5"/>
          <p:cNvSpPr txBox="1">
            <a:spLocks noChangeArrowheads="1"/>
          </p:cNvSpPr>
          <p:nvPr/>
        </p:nvSpPr>
        <p:spPr bwMode="auto">
          <a:xfrm>
            <a:off x="1559685" y="260414"/>
            <a:ext cx="7941673" cy="548640"/>
          </a:xfrm>
          <a:prstGeom prst="rect">
            <a:avLst/>
          </a:prstGeom>
        </p:spPr>
        <p:txBody>
          <a:bodyPr wrap="square">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实现</a:t>
            </a:r>
            <a:endParaRPr lang="zh-CN" altLang="en-US" dirty="0"/>
          </a:p>
        </p:txBody>
      </p:sp>
      <p:sp>
        <p:nvSpPr>
          <p:cNvPr id="3" name="内容占位符 4"/>
          <p:cNvSpPr txBox="1"/>
          <p:nvPr/>
        </p:nvSpPr>
        <p:spPr bwMode="auto">
          <a:xfrm>
            <a:off x="2070100" y="1124585"/>
            <a:ext cx="7914005" cy="5439410"/>
          </a:xfrm>
          <a:prstGeom prst="rect">
            <a:avLst/>
          </a:prstGeom>
          <a:noFill/>
          <a:ln w="9525">
            <a:noFill/>
            <a:miter lim="800000"/>
          </a:ln>
          <a:effectLst/>
        </p:spPr>
        <p:txBody>
          <a:bodyPr/>
          <a:lstStyle/>
          <a:p>
            <a:pPr marL="342900" indent="-342900">
              <a:lnSpc>
                <a:spcPct val="150000"/>
              </a:lnSpc>
              <a:spcBef>
                <a:spcPts val="385"/>
              </a:spcBef>
              <a:buFont typeface="Wingdings" panose="05000000000000000000" pitchFamily="2" charset="2"/>
              <a:buChar char="Ø"/>
              <a:defRPr/>
            </a:pPr>
            <a:r>
              <a:rPr lang="zh-CN" b="1" dirty="0" smtClean="0"/>
              <a:t>基于开源系统开发</a:t>
            </a:r>
            <a:endParaRPr lang="en-US" altLang="zh-CN" b="1" dirty="0" smtClean="0"/>
          </a:p>
          <a:p>
            <a:pPr marL="0" indent="0">
              <a:lnSpc>
                <a:spcPct val="150000"/>
              </a:lnSpc>
              <a:spcBef>
                <a:spcPts val="385"/>
              </a:spcBef>
              <a:buFont typeface="Wingdings" panose="05000000000000000000" pitchFamily="2" charset="2"/>
              <a:buNone/>
              <a:defRPr/>
            </a:pPr>
            <a:r>
              <a:rPr lang="zh-CN" altLang="en-US" sz="1600" dirty="0" smtClean="0">
                <a:solidFill>
                  <a:srgbClr val="0C0C0C"/>
                </a:solidFill>
                <a:latin typeface="宋体" panose="02010600030101010101" pitchFamily="2" charset="-122"/>
              </a:rPr>
              <a:t>    不依赖第三方商业产品，部分组件使用开源组件，自主开发维护。</a:t>
            </a:r>
            <a:endParaRPr lang="zh-CN" altLang="en-US" sz="1600" dirty="0" smtClean="0">
              <a:solidFill>
                <a:srgbClr val="0C0C0C"/>
              </a:solidFill>
              <a:latin typeface="宋体" panose="02010600030101010101" pitchFamily="2" charset="-122"/>
            </a:endParaRPr>
          </a:p>
          <a:p>
            <a:pPr marL="0" indent="0">
              <a:lnSpc>
                <a:spcPct val="150000"/>
              </a:lnSpc>
              <a:spcBef>
                <a:spcPts val="385"/>
              </a:spcBef>
              <a:buFont typeface="Wingdings" panose="05000000000000000000" pitchFamily="2" charset="2"/>
              <a:buNone/>
              <a:defRPr/>
            </a:pPr>
            <a:r>
              <a:rPr lang="en-US" altLang="zh-CN" sz="1600" dirty="0">
                <a:solidFill>
                  <a:srgbClr val="0C0C0C"/>
                </a:solidFill>
                <a:latin typeface="宋体" panose="02010600030101010101" pitchFamily="2" charset="-122"/>
              </a:rPr>
              <a:t>    </a:t>
            </a:r>
            <a:r>
              <a:rPr lang="zh-CN" altLang="en-US" sz="1600" dirty="0">
                <a:solidFill>
                  <a:srgbClr val="0C0C0C"/>
                </a:solidFill>
                <a:latin typeface="宋体" panose="02010600030101010101" pitchFamily="2" charset="-122"/>
              </a:rPr>
              <a:t>依赖的主要开源系统：</a:t>
            </a:r>
            <a:endParaRPr lang="en-US" altLang="zh-CN" sz="1200" dirty="0">
              <a:solidFill>
                <a:srgbClr val="0C0C0C"/>
              </a:solidFill>
              <a:latin typeface="宋体" panose="02010600030101010101" pitchFamily="2" charset="-122"/>
            </a:endParaRPr>
          </a:p>
          <a:p>
            <a:pPr marL="0" indent="0">
              <a:lnSpc>
                <a:spcPct val="100000"/>
              </a:lnSpc>
              <a:spcBef>
                <a:spcPts val="385"/>
              </a:spcBef>
              <a:buFont typeface="Wingdings" panose="05000000000000000000" pitchFamily="2" charset="2"/>
              <a:buNone/>
              <a:defRPr/>
            </a:pPr>
            <a:r>
              <a:rPr lang="en-US" altLang="zh-CN" sz="1200" dirty="0">
                <a:solidFill>
                  <a:srgbClr val="0C0C0C"/>
                </a:solidFill>
                <a:latin typeface="宋体" panose="02010600030101010101" pitchFamily="2" charset="-122"/>
              </a:rPr>
              <a:t>      CEP</a:t>
            </a:r>
            <a:r>
              <a:rPr lang="zh-CN" altLang="en-US" sz="1200" dirty="0">
                <a:solidFill>
                  <a:srgbClr val="0C0C0C"/>
                </a:solidFill>
                <a:latin typeface="宋体" panose="02010600030101010101" pitchFamily="2" charset="-122"/>
              </a:rPr>
              <a:t>引擎：</a:t>
            </a:r>
            <a:r>
              <a:rPr lang="zh-CN" altLang="en-US" sz="1200" dirty="0">
                <a:solidFill>
                  <a:srgbClr val="0C0C0C"/>
                </a:solidFill>
                <a:latin typeface="宋体" panose="02010600030101010101" pitchFamily="2" charset="-122"/>
                <a:sym typeface="+mn-ea"/>
              </a:rPr>
              <a:t>EsperTech Esper</a:t>
            </a:r>
            <a:endParaRPr lang="zh-CN" altLang="en-US" sz="1200" dirty="0">
              <a:solidFill>
                <a:srgbClr val="0C0C0C"/>
              </a:solidFill>
              <a:latin typeface="宋体" panose="02010600030101010101" pitchFamily="2" charset="-122"/>
              <a:sym typeface="+mn-ea"/>
            </a:endParaRPr>
          </a:p>
          <a:p>
            <a:pPr marL="0" indent="0">
              <a:lnSpc>
                <a:spcPct val="100000"/>
              </a:lnSpc>
              <a:spcBef>
                <a:spcPts val="385"/>
              </a:spcBef>
              <a:buFont typeface="Wingdings" panose="05000000000000000000" pitchFamily="2" charset="2"/>
              <a:buNone/>
              <a:defRPr/>
            </a:pPr>
            <a:r>
              <a:rPr lang="zh-CN" altLang="en-US" sz="1200" dirty="0">
                <a:solidFill>
                  <a:srgbClr val="0C0C0C"/>
                </a:solidFill>
                <a:latin typeface="宋体" panose="02010600030101010101" pitchFamily="2" charset="-122"/>
                <a:sym typeface="+mn-ea"/>
              </a:rPr>
              <a:t>      规则引擎：JBoss </a:t>
            </a:r>
            <a:r>
              <a:rPr lang="en-US" altLang="zh-CN" sz="1200" dirty="0">
                <a:solidFill>
                  <a:srgbClr val="0C0C0C"/>
                </a:solidFill>
                <a:latin typeface="宋体" panose="02010600030101010101" pitchFamily="2" charset="-122"/>
                <a:sym typeface="+mn-ea"/>
              </a:rPr>
              <a:t>Drools</a:t>
            </a:r>
            <a:endParaRPr lang="en-US" altLang="zh-CN" sz="1200" dirty="0">
              <a:solidFill>
                <a:srgbClr val="0C0C0C"/>
              </a:solidFill>
              <a:latin typeface="宋体" panose="02010600030101010101" pitchFamily="2" charset="-122"/>
              <a:sym typeface="+mn-ea"/>
            </a:endParaRPr>
          </a:p>
          <a:p>
            <a:pPr marL="0" indent="0">
              <a:lnSpc>
                <a:spcPct val="100000"/>
              </a:lnSpc>
              <a:spcBef>
                <a:spcPts val="385"/>
              </a:spcBef>
              <a:buFont typeface="Wingdings" panose="05000000000000000000" pitchFamily="2" charset="2"/>
              <a:buNone/>
              <a:defRPr/>
            </a:pPr>
            <a:r>
              <a:rPr lang="en-US" altLang="zh-CN" sz="1200" dirty="0">
                <a:solidFill>
                  <a:srgbClr val="0C0C0C"/>
                </a:solidFill>
                <a:latin typeface="宋体" panose="02010600030101010101" pitchFamily="2" charset="-122"/>
              </a:rPr>
              <a:t>      </a:t>
            </a:r>
            <a:r>
              <a:rPr lang="zh-CN" altLang="en-US" sz="1200" dirty="0">
                <a:solidFill>
                  <a:srgbClr val="0C0C0C"/>
                </a:solidFill>
                <a:latin typeface="宋体" panose="02010600030101010101" pitchFamily="2" charset="-122"/>
                <a:sym typeface="+mn-ea"/>
              </a:rPr>
              <a:t>分布式协调服务：</a:t>
            </a:r>
            <a:r>
              <a:rPr lang="en-US" altLang="zh-CN" sz="1200" dirty="0">
                <a:solidFill>
                  <a:srgbClr val="0C0C0C"/>
                </a:solidFill>
                <a:latin typeface="宋体" panose="02010600030101010101" pitchFamily="2" charset="-122"/>
                <a:sym typeface="+mn-ea"/>
              </a:rPr>
              <a:t>Apache Zookeeper</a:t>
            </a:r>
            <a:endParaRPr lang="en-US" altLang="zh-CN" sz="1200" dirty="0">
              <a:solidFill>
                <a:srgbClr val="0C0C0C"/>
              </a:solidFill>
              <a:latin typeface="宋体" panose="02010600030101010101" pitchFamily="2" charset="-122"/>
            </a:endParaRPr>
          </a:p>
          <a:p>
            <a:pPr marL="0" indent="0">
              <a:lnSpc>
                <a:spcPct val="100000"/>
              </a:lnSpc>
              <a:spcBef>
                <a:spcPts val="385"/>
              </a:spcBef>
              <a:buFont typeface="Wingdings" panose="05000000000000000000" pitchFamily="2" charset="2"/>
              <a:buNone/>
              <a:defRPr/>
            </a:pPr>
            <a:r>
              <a:rPr lang="en-US" altLang="zh-CN" sz="1200" dirty="0">
                <a:solidFill>
                  <a:srgbClr val="0C0C0C"/>
                </a:solidFill>
                <a:latin typeface="宋体" panose="02010600030101010101" pitchFamily="2" charset="-122"/>
                <a:sym typeface="+mn-ea"/>
              </a:rPr>
              <a:t>      </a:t>
            </a:r>
            <a:r>
              <a:rPr lang="zh-CN" altLang="en-US" sz="1200" dirty="0">
                <a:solidFill>
                  <a:srgbClr val="0C0C0C"/>
                </a:solidFill>
                <a:latin typeface="宋体" panose="02010600030101010101" pitchFamily="2" charset="-122"/>
                <a:sym typeface="+mn-ea"/>
              </a:rPr>
              <a:t>消息队列：</a:t>
            </a:r>
            <a:r>
              <a:rPr lang="en-US" altLang="zh-CN" sz="1200" dirty="0">
                <a:solidFill>
                  <a:srgbClr val="0C0C0C"/>
                </a:solidFill>
                <a:latin typeface="宋体" panose="02010600030101010101" pitchFamily="2" charset="-122"/>
                <a:sym typeface="+mn-ea"/>
              </a:rPr>
              <a:t>Apache Kafka</a:t>
            </a:r>
            <a:endParaRPr lang="en-US" altLang="zh-CN" sz="1200" dirty="0">
              <a:solidFill>
                <a:srgbClr val="0C0C0C"/>
              </a:solidFill>
              <a:latin typeface="宋体" panose="02010600030101010101" pitchFamily="2" charset="-122"/>
              <a:sym typeface="+mn-ea"/>
            </a:endParaRPr>
          </a:p>
          <a:p>
            <a:pPr marL="0" indent="0">
              <a:lnSpc>
                <a:spcPct val="100000"/>
              </a:lnSpc>
              <a:spcBef>
                <a:spcPts val="385"/>
              </a:spcBef>
              <a:buFont typeface="Wingdings" panose="05000000000000000000" pitchFamily="2" charset="2"/>
              <a:buNone/>
              <a:defRPr/>
            </a:pPr>
            <a:r>
              <a:rPr lang="en-US" altLang="zh-CN" sz="1200" dirty="0">
                <a:solidFill>
                  <a:srgbClr val="0C0C0C"/>
                </a:solidFill>
                <a:latin typeface="宋体" panose="02010600030101010101" pitchFamily="2" charset="-122"/>
              </a:rPr>
              <a:t>      </a:t>
            </a:r>
            <a:r>
              <a:rPr lang="zh-CN" altLang="en-US" sz="1200" dirty="0">
                <a:solidFill>
                  <a:srgbClr val="0C0C0C"/>
                </a:solidFill>
                <a:latin typeface="宋体" panose="02010600030101010101" pitchFamily="2" charset="-122"/>
              </a:rPr>
              <a:t>计算框架：</a:t>
            </a:r>
            <a:r>
              <a:rPr lang="en-US" altLang="zh-CN" sz="1200" dirty="0">
                <a:solidFill>
                  <a:srgbClr val="0C0C0C"/>
                </a:solidFill>
                <a:latin typeface="宋体" panose="02010600030101010101" pitchFamily="2" charset="-122"/>
              </a:rPr>
              <a:t>Apache Storm/Apache Spark(SparkSQL</a:t>
            </a:r>
            <a:r>
              <a:rPr lang="zh-CN" altLang="en-US" sz="1200" dirty="0">
                <a:solidFill>
                  <a:srgbClr val="0C0C0C"/>
                </a:solidFill>
                <a:latin typeface="宋体" panose="02010600030101010101" pitchFamily="2" charset="-122"/>
              </a:rPr>
              <a:t>、</a:t>
            </a:r>
            <a:r>
              <a:rPr lang="en-US" altLang="zh-CN" sz="1200" dirty="0">
                <a:solidFill>
                  <a:srgbClr val="0C0C0C"/>
                </a:solidFill>
                <a:latin typeface="宋体" panose="02010600030101010101" pitchFamily="2" charset="-122"/>
              </a:rPr>
              <a:t>MLlib</a:t>
            </a:r>
            <a:r>
              <a:rPr lang="zh-CN" altLang="en-US" sz="1200" dirty="0">
                <a:solidFill>
                  <a:srgbClr val="0C0C0C"/>
                </a:solidFill>
                <a:latin typeface="宋体" panose="02010600030101010101" pitchFamily="2" charset="-122"/>
              </a:rPr>
              <a:t>、</a:t>
            </a:r>
            <a:r>
              <a:rPr lang="en-US" altLang="zh-CN" sz="1200" dirty="0">
                <a:solidFill>
                  <a:srgbClr val="0C0C0C"/>
                </a:solidFill>
                <a:latin typeface="宋体" panose="02010600030101010101" pitchFamily="2" charset="-122"/>
              </a:rPr>
              <a:t>GraphX)</a:t>
            </a:r>
            <a:endParaRPr lang="zh-CN" altLang="en-US" sz="1200" dirty="0">
              <a:solidFill>
                <a:srgbClr val="0C0C0C"/>
              </a:solidFill>
              <a:latin typeface="宋体" panose="02010600030101010101" pitchFamily="2" charset="-122"/>
            </a:endParaRPr>
          </a:p>
          <a:p>
            <a:pPr marL="0" indent="0">
              <a:lnSpc>
                <a:spcPct val="100000"/>
              </a:lnSpc>
              <a:spcBef>
                <a:spcPts val="385"/>
              </a:spcBef>
              <a:buFont typeface="Wingdings" panose="05000000000000000000" pitchFamily="2" charset="2"/>
              <a:buNone/>
              <a:defRPr/>
            </a:pPr>
            <a:r>
              <a:rPr lang="en-US" altLang="zh-CN" sz="1200" dirty="0">
                <a:solidFill>
                  <a:srgbClr val="0C0C0C"/>
                </a:solidFill>
                <a:latin typeface="宋体" panose="02010600030101010101" pitchFamily="2" charset="-122"/>
              </a:rPr>
              <a:t>      </a:t>
            </a:r>
            <a:r>
              <a:rPr lang="zh-CN" altLang="en-US" sz="1200" dirty="0">
                <a:solidFill>
                  <a:srgbClr val="0C0C0C"/>
                </a:solidFill>
                <a:latin typeface="宋体" panose="02010600030101010101" pitchFamily="2" charset="-122"/>
              </a:rPr>
              <a:t>存储：</a:t>
            </a:r>
            <a:r>
              <a:rPr lang="en-US" altLang="zh-CN" sz="1200" dirty="0">
                <a:solidFill>
                  <a:srgbClr val="0C0C0C"/>
                </a:solidFill>
                <a:latin typeface="宋体" panose="02010600030101010101" pitchFamily="2" charset="-122"/>
              </a:rPr>
              <a:t>Mysql/Redis/Apache ElasticSearch</a:t>
            </a:r>
            <a:endParaRPr lang="en-US" altLang="zh-CN" sz="1200" dirty="0">
              <a:solidFill>
                <a:srgbClr val="0C0C0C"/>
              </a:solidFill>
              <a:latin typeface="宋体" panose="02010600030101010101" pitchFamily="2" charset="-122"/>
            </a:endParaRPr>
          </a:p>
          <a:p>
            <a:pPr marL="0" indent="0">
              <a:lnSpc>
                <a:spcPct val="100000"/>
              </a:lnSpc>
              <a:spcBef>
                <a:spcPts val="385"/>
              </a:spcBef>
              <a:buFont typeface="Wingdings" panose="05000000000000000000" pitchFamily="2" charset="2"/>
              <a:buNone/>
              <a:defRPr/>
            </a:pPr>
            <a:endParaRPr lang="en-US" altLang="zh-CN" sz="1200" dirty="0">
              <a:solidFill>
                <a:srgbClr val="0C0C0C"/>
              </a:solidFill>
              <a:latin typeface="宋体" panose="02010600030101010101" pitchFamily="2" charset="-122"/>
            </a:endParaRPr>
          </a:p>
          <a:p>
            <a:pPr marL="342900" indent="-342900">
              <a:lnSpc>
                <a:spcPct val="150000"/>
              </a:lnSpc>
              <a:spcBef>
                <a:spcPts val="385"/>
              </a:spcBef>
              <a:buFont typeface="Wingdings" panose="05000000000000000000" pitchFamily="2" charset="2"/>
              <a:buChar char="Ø"/>
              <a:defRPr/>
            </a:pPr>
            <a:r>
              <a:rPr lang="zh-CN" b="1" dirty="0" smtClean="0">
                <a:sym typeface="+mn-ea"/>
              </a:rPr>
              <a:t>无状态集群化设计</a:t>
            </a:r>
            <a:endParaRPr lang="zh-CN" altLang="en-US" sz="1200" b="1" dirty="0" smtClean="0"/>
          </a:p>
          <a:p>
            <a:pPr marL="0" indent="0">
              <a:lnSpc>
                <a:spcPct val="150000"/>
              </a:lnSpc>
              <a:spcBef>
                <a:spcPts val="385"/>
              </a:spcBef>
              <a:buFont typeface="Wingdings" panose="05000000000000000000" pitchFamily="2" charset="2"/>
              <a:buNone/>
              <a:defRPr/>
            </a:pPr>
            <a:r>
              <a:rPr lang="zh-CN" altLang="en-US" sz="1600" dirty="0" smtClean="0">
                <a:solidFill>
                  <a:srgbClr val="0C0C0C"/>
                </a:solidFill>
                <a:latin typeface="宋体" panose="02010600030101010101" pitchFamily="2" charset="-122"/>
                <a:sym typeface="+mn-ea"/>
              </a:rPr>
              <a:t>    各子系统均是无状态可横向扩容或者本身就是集群系统，没有单点问题；同时可根据请求量或者指令量随时扩容。</a:t>
            </a:r>
            <a:endParaRPr lang="zh-CN" altLang="en-US" sz="1600" dirty="0" smtClean="0">
              <a:solidFill>
                <a:srgbClr val="0C0C0C"/>
              </a:solidFill>
              <a:latin typeface="宋体" panose="02010600030101010101" pitchFamily="2" charset="-122"/>
            </a:endParaRP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2135" y="220695"/>
            <a:ext cx="6055970" cy="548640"/>
          </a:xfrm>
          <a:prstGeom prst="rect">
            <a:avLst/>
          </a:prstGeom>
        </p:spPr>
        <p:txBody>
          <a:bodyPr wrap="square">
            <a:spAutoFit/>
          </a:bodyPr>
          <a:lstStyle/>
          <a:p>
            <a:r>
              <a:rPr lang="zh-CN" altLang="en-US" sz="2800" b="1" dirty="0">
                <a:latin typeface="微软雅黑" panose="020B0503020204020204" pitchFamily="34" charset="-122"/>
                <a:ea typeface="微软雅黑" panose="020B0503020204020204" pitchFamily="34" charset="-122"/>
              </a:rPr>
              <a:t>实现</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架构</a:t>
            </a:r>
            <a:endParaRPr lang="zh-CN" altLang="en-US" sz="2800" b="1"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1560195" y="1268730"/>
            <a:ext cx="9054465" cy="4752340"/>
            <a:chOff x="57" y="1998"/>
            <a:chExt cx="14259" cy="7484"/>
          </a:xfrm>
        </p:grpSpPr>
        <p:sp>
          <p:nvSpPr>
            <p:cNvPr id="36" name="矩形 35"/>
            <p:cNvSpPr/>
            <p:nvPr/>
          </p:nvSpPr>
          <p:spPr bwMode="auto">
            <a:xfrm>
              <a:off x="57" y="6506"/>
              <a:ext cx="3774" cy="2741"/>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noAutofit/>
            </a:bodyPr>
            <a:lstStyle/>
            <a:p>
              <a:pPr lvl="0" algn="l" defTabSz="914400">
                <a:buClrTx/>
                <a:buSzTx/>
              </a:pPr>
              <a:endParaRPr lang="zh-CN" altLang="en-US" sz="1800" smtClean="0">
                <a:ln>
                  <a:noFill/>
                </a:ln>
                <a:sym typeface="+mn-ea"/>
              </a:endParaRPr>
            </a:p>
          </p:txBody>
        </p:sp>
        <p:sp>
          <p:nvSpPr>
            <p:cNvPr id="20" name="矩形 19"/>
            <p:cNvSpPr/>
            <p:nvPr/>
          </p:nvSpPr>
          <p:spPr bwMode="auto">
            <a:xfrm>
              <a:off x="12178" y="1998"/>
              <a:ext cx="2138" cy="7132"/>
            </a:xfrm>
            <a:prstGeom prst="rect">
              <a:avLst/>
            </a:prstGeom>
            <a:solidFill>
              <a:schemeClr val="accent3">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6" name="矩形 25"/>
            <p:cNvSpPr/>
            <p:nvPr/>
          </p:nvSpPr>
          <p:spPr bwMode="auto">
            <a:xfrm>
              <a:off x="3633" y="1998"/>
              <a:ext cx="7857" cy="7257"/>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noAutofit/>
            </a:bodyPr>
            <a:lstStyle/>
            <a:p>
              <a:pPr lvl="0" algn="l" defTabSz="914400">
                <a:buClrTx/>
                <a:buSzTx/>
              </a:pPr>
              <a:endParaRPr lang="zh-CN" altLang="en-US" sz="1800" smtClean="0">
                <a:ln>
                  <a:noFill/>
                </a:ln>
                <a:sym typeface="+mn-ea"/>
              </a:endParaRPr>
            </a:p>
          </p:txBody>
        </p:sp>
        <p:sp>
          <p:nvSpPr>
            <p:cNvPr id="15" name="Rectangle 20"/>
            <p:cNvSpPr>
              <a:spLocks noChangeArrowheads="1"/>
            </p:cNvSpPr>
            <p:nvPr/>
          </p:nvSpPr>
          <p:spPr bwMode="auto">
            <a:xfrm rot="10800000" flipV="1">
              <a:off x="6574" y="2678"/>
              <a:ext cx="2552" cy="6293"/>
            </a:xfrm>
            <a:prstGeom prst="rect">
              <a:avLst/>
            </a:prstGeom>
            <a:solidFill>
              <a:schemeClr val="bg1">
                <a:lumMod val="65000"/>
              </a:schemeClr>
            </a:solidFill>
            <a:ln w="6350">
              <a:noFill/>
              <a:miter lim="800000"/>
            </a:ln>
          </p:spPr>
          <p:txBody>
            <a:bodyPr wrap="none" anchor="ctr"/>
            <a:lstStyle/>
            <a:p>
              <a:pPr algn="ctr"/>
              <a:r>
                <a:rPr lang="zh-CN" altLang="en-US" sz="1200" b="1" dirty="0" smtClean="0">
                  <a:solidFill>
                    <a:schemeClr val="tx1"/>
                  </a:solidFill>
                  <a:latin typeface="宋体" panose="02010600030101010101" pitchFamily="2" charset="-122"/>
                </a:rPr>
                <a:t>事中风控子系统</a:t>
              </a:r>
              <a:endParaRPr lang="zh-CN" altLang="en-US" sz="1200" b="1" dirty="0" smtClean="0">
                <a:solidFill>
                  <a:schemeClr val="tx1"/>
                </a:solidFill>
                <a:latin typeface="宋体" panose="02010600030101010101" pitchFamily="2" charset="-122"/>
              </a:endParaRPr>
            </a:p>
            <a:p>
              <a:pPr algn="ctr"/>
              <a:endParaRPr lang="zh-CN" altLang="en-US" sz="1200" b="1"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p:txBody>
        </p:sp>
        <p:sp>
          <p:nvSpPr>
            <p:cNvPr id="14" name="Rectangle 20"/>
            <p:cNvSpPr>
              <a:spLocks noChangeArrowheads="1"/>
            </p:cNvSpPr>
            <p:nvPr/>
          </p:nvSpPr>
          <p:spPr bwMode="auto">
            <a:xfrm rot="10800000" flipV="1">
              <a:off x="3858" y="2678"/>
              <a:ext cx="2629" cy="6277"/>
            </a:xfrm>
            <a:prstGeom prst="rect">
              <a:avLst/>
            </a:prstGeom>
            <a:solidFill>
              <a:schemeClr val="bg1">
                <a:lumMod val="65000"/>
              </a:schemeClr>
            </a:solidFill>
            <a:ln w="6350">
              <a:noFill/>
              <a:miter lim="800000"/>
            </a:ln>
          </p:spPr>
          <p:txBody>
            <a:bodyPr wrap="none" anchor="ctr"/>
            <a:lstStyle/>
            <a:p>
              <a:pPr algn="ctr"/>
              <a:r>
                <a:rPr lang="zh-CN" altLang="en-US" sz="1200" b="1" dirty="0" smtClean="0">
                  <a:solidFill>
                    <a:schemeClr val="tx1"/>
                  </a:solidFill>
                  <a:latin typeface="宋体" panose="02010600030101010101" pitchFamily="2" charset="-122"/>
                </a:rPr>
                <a:t>事前风控子系统</a:t>
              </a:r>
              <a:endParaRPr lang="zh-CN" altLang="en-US" sz="1200" b="1" dirty="0" smtClean="0">
                <a:solidFill>
                  <a:schemeClr val="tx1"/>
                </a:solidFill>
                <a:latin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p:txBody>
        </p:sp>
        <p:sp>
          <p:nvSpPr>
            <p:cNvPr id="17" name="矩形 16"/>
            <p:cNvSpPr/>
            <p:nvPr/>
          </p:nvSpPr>
          <p:spPr bwMode="auto">
            <a:xfrm>
              <a:off x="84" y="1998"/>
              <a:ext cx="3481" cy="3994"/>
            </a:xfrm>
            <a:prstGeom prst="rect">
              <a:avLst/>
            </a:prstGeom>
            <a:solidFill>
              <a:schemeClr val="accent3">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9" name="矩形 28"/>
            <p:cNvSpPr/>
            <p:nvPr/>
          </p:nvSpPr>
          <p:spPr>
            <a:xfrm>
              <a:off x="7036" y="2111"/>
              <a:ext cx="1728" cy="576"/>
            </a:xfrm>
            <a:prstGeom prst="rect">
              <a:avLst/>
            </a:prstGeom>
          </p:spPr>
          <p:txBody>
            <a:bodyPr wrap="none">
              <a:spAutoFit/>
            </a:bodyPr>
            <a:lstStyle/>
            <a:p>
              <a:r>
                <a:rPr lang="zh-CN" altLang="en-US" dirty="0" smtClean="0">
                  <a:solidFill>
                    <a:srgbClr val="333333"/>
                  </a:solidFill>
                  <a:latin typeface="Arial" panose="020B0604020202020204" pitchFamily="34" charset="0"/>
                </a:rPr>
                <a:t>风控系统</a:t>
              </a:r>
              <a:endParaRPr lang="zh-CN" altLang="en-US" dirty="0"/>
            </a:p>
          </p:txBody>
        </p:sp>
        <p:sp>
          <p:nvSpPr>
            <p:cNvPr id="44" name="Rectangle 20"/>
            <p:cNvSpPr>
              <a:spLocks noChangeArrowheads="1"/>
            </p:cNvSpPr>
            <p:nvPr/>
          </p:nvSpPr>
          <p:spPr bwMode="auto">
            <a:xfrm rot="10800000" flipV="1">
              <a:off x="351" y="7040"/>
              <a:ext cx="2978" cy="1421"/>
            </a:xfrm>
            <a:prstGeom prst="rect">
              <a:avLst/>
            </a:prstGeom>
            <a:solidFill>
              <a:srgbClr val="DFA81E"/>
            </a:solidFill>
            <a:ln w="6350">
              <a:noFill/>
              <a:miter lim="800000"/>
            </a:ln>
          </p:spPr>
          <p:txBody>
            <a:bodyPr wrap="none" anchor="ctr"/>
            <a:lstStyle/>
            <a:p>
              <a:pPr algn="ctr"/>
              <a:r>
                <a:rPr lang="zh-CN" altLang="en-US" sz="1200" dirty="0" smtClean="0">
                  <a:solidFill>
                    <a:schemeClr val="tx1"/>
                  </a:solidFill>
                  <a:latin typeface="宋体" panose="02010600030101010101" pitchFamily="2" charset="-122"/>
                </a:rPr>
                <a:t>交易指令处理</a:t>
              </a:r>
              <a:endParaRPr lang="zh-CN" altLang="en-US" sz="1200" dirty="0" smtClean="0">
                <a:solidFill>
                  <a:schemeClr val="tx1"/>
                </a:solidFill>
                <a:latin typeface="宋体" panose="02010600030101010101" pitchFamily="2" charset="-122"/>
                <a:ea typeface="宋体" panose="02010600030101010101" pitchFamily="2" charset="-122"/>
              </a:endParaRPr>
            </a:p>
          </p:txBody>
        </p:sp>
        <p:sp>
          <p:nvSpPr>
            <p:cNvPr id="45" name="圆柱形 6"/>
            <p:cNvSpPr/>
            <p:nvPr/>
          </p:nvSpPr>
          <p:spPr bwMode="auto">
            <a:xfrm>
              <a:off x="6693" y="6687"/>
              <a:ext cx="2334" cy="877"/>
            </a:xfrm>
            <a:prstGeom prst="can">
              <a:avLst/>
            </a:prstGeom>
            <a:solidFill>
              <a:schemeClr val="bg1">
                <a:lumMod val="65000"/>
              </a:schemeClr>
            </a:solidFill>
            <a:ln w="9525">
              <a:solidFill>
                <a:schemeClr val="tx1"/>
              </a:solidFill>
              <a:round/>
            </a:ln>
          </p:spPr>
          <p:txBody>
            <a:bodyPr wrap="none" anchor="ctr"/>
            <a:lstStyle/>
            <a:p>
              <a:pPr algn="ctr"/>
              <a:r>
                <a:rPr lang="zh-CN" altLang="en-US" sz="1400" dirty="0" smtClean="0">
                  <a:solidFill>
                    <a:srgbClr val="333333"/>
                  </a:solidFill>
                  <a:latin typeface="Arial" panose="020B0604020202020204" pitchFamily="34" charset="0"/>
                  <a:ea typeface="宋体" panose="02010600030101010101" pitchFamily="2" charset="-122"/>
                </a:rPr>
                <a:t>kafka消息队列</a:t>
              </a:r>
              <a:endParaRPr lang="zh-CN" altLang="en-US" sz="1400" dirty="0" smtClean="0">
                <a:solidFill>
                  <a:srgbClr val="333333"/>
                </a:solidFill>
                <a:latin typeface="Arial" panose="020B0604020202020204" pitchFamily="34" charset="0"/>
                <a:ea typeface="宋体" panose="02010600030101010101" pitchFamily="2" charset="-122"/>
              </a:endParaRPr>
            </a:p>
          </p:txBody>
        </p:sp>
        <p:cxnSp>
          <p:nvCxnSpPr>
            <p:cNvPr id="16" name="肘形连接符 15"/>
            <p:cNvCxnSpPr>
              <a:endCxn id="49" idx="2"/>
            </p:cNvCxnSpPr>
            <p:nvPr/>
          </p:nvCxnSpPr>
          <p:spPr bwMode="auto">
            <a:xfrm>
              <a:off x="1841" y="8453"/>
              <a:ext cx="3327" cy="379"/>
            </a:xfrm>
            <a:prstGeom prst="bentConnector4">
              <a:avLst>
                <a:gd name="adj1" fmla="val 781"/>
                <a:gd name="adj2" fmla="val 270976"/>
              </a:avLst>
            </a:prstGeom>
            <a:ln>
              <a:headEnd type="none" w="med" len="med"/>
              <a:tailEnd type="triangl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1" name="矩形 40"/>
            <p:cNvSpPr/>
            <p:nvPr/>
          </p:nvSpPr>
          <p:spPr>
            <a:xfrm>
              <a:off x="12303" y="2723"/>
              <a:ext cx="1876" cy="1428"/>
            </a:xfrm>
            <a:prstGeom prst="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endParaRPr lang="zh-CN" altLang="en-US" sz="1200" dirty="0" smtClean="0">
                <a:latin typeface="宋体" panose="02010600030101010101" pitchFamily="2" charset="-122"/>
              </a:endParaRPr>
            </a:p>
            <a:p>
              <a:pPr algn="ctr"/>
              <a:r>
                <a:rPr lang="zh-CN" altLang="en-US" sz="1200" dirty="0" smtClean="0">
                  <a:latin typeface="宋体" panose="02010600030101010101" pitchFamily="2" charset="-122"/>
                </a:rPr>
                <a:t>hadoop</a:t>
              </a:r>
              <a:endParaRPr lang="zh-CN" altLang="en-US" sz="1200" dirty="0" smtClean="0">
                <a:latin typeface="宋体" panose="02010600030101010101" pitchFamily="2" charset="-122"/>
              </a:endParaRPr>
            </a:p>
            <a:p>
              <a:pPr algn="ctr"/>
              <a:r>
                <a:rPr lang="zh-CN" altLang="en-US" sz="1200" dirty="0" smtClean="0">
                  <a:latin typeface="宋体" panose="02010600030101010101" pitchFamily="2" charset="-122"/>
                </a:rPr>
                <a:t>数据仓库</a:t>
              </a:r>
              <a:endParaRPr lang="zh-CN" altLang="en-US" sz="1200" dirty="0" smtClean="0">
                <a:latin typeface="宋体" panose="02010600030101010101" pitchFamily="2" charset="-122"/>
              </a:endParaRPr>
            </a:p>
            <a:p>
              <a:pPr algn="ctr"/>
              <a:r>
                <a:rPr lang="zh-CN" altLang="en-US" sz="1200" dirty="0" smtClean="0">
                  <a:latin typeface="宋体" panose="02010600030101010101" pitchFamily="2" charset="-122"/>
                </a:rPr>
                <a:t>（交易数据等）</a:t>
              </a:r>
              <a:endParaRPr lang="zh-CN" altLang="en-US" sz="1200" dirty="0" smtClean="0">
                <a:latin typeface="宋体" panose="02010600030101010101" pitchFamily="2" charset="-122"/>
              </a:endParaRPr>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p:txBody>
        </p:sp>
        <p:sp>
          <p:nvSpPr>
            <p:cNvPr id="47" name="矩形 46"/>
            <p:cNvSpPr/>
            <p:nvPr/>
          </p:nvSpPr>
          <p:spPr bwMode="auto">
            <a:xfrm>
              <a:off x="9221" y="2678"/>
              <a:ext cx="2186" cy="2166"/>
            </a:xfrm>
            <a:prstGeom prst="rect">
              <a:avLst/>
            </a:prstGeom>
            <a:solidFill>
              <a:schemeClr val="bg1">
                <a:lumMod val="65000"/>
              </a:schemeClr>
            </a:solidFill>
            <a:ln w="6350">
              <a:noFill/>
              <a:miter lim="800000"/>
            </a:ln>
          </p:spPr>
          <p:txBody>
            <a:bodyPr wrap="none" anchor="ctr">
              <a:noAutofit/>
            </a:bodyPr>
            <a:lstStyle/>
            <a:p>
              <a:pPr lvl="0" algn="ctr"/>
              <a:endParaRPr lang="zh-CN" altLang="en-US" sz="1200" dirty="0" smtClean="0">
                <a:latin typeface="宋体" panose="02010600030101010101" pitchFamily="2" charset="-122"/>
                <a:sym typeface="+mn-ea"/>
              </a:endParaRPr>
            </a:p>
            <a:p>
              <a:pPr lvl="0" algn="ctr"/>
              <a:r>
                <a:rPr lang="zh-CN" altLang="en-US" sz="1200" b="1" dirty="0" smtClean="0">
                  <a:latin typeface="宋体" panose="02010600030101010101" pitchFamily="2" charset="-122"/>
                  <a:sym typeface="+mn-ea"/>
                </a:rPr>
                <a:t>事后风控子系统</a:t>
              </a:r>
              <a:endParaRPr lang="zh-CN" altLang="en-US" sz="1200" b="1" dirty="0" smtClean="0">
                <a:latin typeface="宋体" panose="02010600030101010101" pitchFamily="2" charset="-122"/>
                <a:sym typeface="+mn-ea"/>
              </a:endParaRPr>
            </a:p>
            <a:p>
              <a:pPr lvl="0" algn="ctr"/>
              <a:endParaRPr lang="zh-CN" altLang="en-US" sz="1200" b="1"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p:txBody>
        </p:sp>
        <p:cxnSp>
          <p:nvCxnSpPr>
            <p:cNvPr id="30" name="肘形连接符 29"/>
            <p:cNvCxnSpPr/>
            <p:nvPr/>
          </p:nvCxnSpPr>
          <p:spPr bwMode="auto">
            <a:xfrm flipV="1">
              <a:off x="4994" y="8824"/>
              <a:ext cx="2829" cy="658"/>
            </a:xfrm>
            <a:prstGeom prst="bentConnector2">
              <a:avLst/>
            </a:prstGeom>
            <a:ln>
              <a:solidFill>
                <a:schemeClr val="tx1"/>
              </a:solidFill>
              <a:headEnd type="none" w="med" len="med"/>
              <a:tailEnd type="triangl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9" name="矩形 38"/>
            <p:cNvSpPr/>
            <p:nvPr/>
          </p:nvSpPr>
          <p:spPr>
            <a:xfrm>
              <a:off x="6662" y="8008"/>
              <a:ext cx="2321" cy="816"/>
            </a:xfrm>
            <a:prstGeom prst="rect">
              <a:avLst/>
            </a:prstGeom>
            <a:solidFill>
              <a:srgbClr val="DFA81E"/>
            </a:solidFill>
          </p:spPr>
          <p:txBody>
            <a:bodyPr wrap="square">
              <a:spAutoFit/>
            </a:bodyPr>
            <a:lstStyle/>
            <a:p>
              <a:pPr algn="ctr"/>
              <a:r>
                <a:rPr lang="zh-CN" altLang="en-US" sz="1400" dirty="0" smtClean="0">
                  <a:solidFill>
                    <a:srgbClr val="333333"/>
                  </a:solidFill>
                  <a:latin typeface="Arial" panose="020B0604020202020204" pitchFamily="34" charset="0"/>
                </a:rPr>
                <a:t>事中风控分析</a:t>
              </a:r>
              <a:endParaRPr lang="zh-CN" altLang="en-US" sz="1400" dirty="0" smtClean="0">
                <a:solidFill>
                  <a:srgbClr val="333333"/>
                </a:solidFill>
                <a:latin typeface="Arial" panose="020B0604020202020204" pitchFamily="34" charset="0"/>
              </a:endParaRPr>
            </a:p>
            <a:p>
              <a:pPr algn="ctr"/>
              <a:r>
                <a:rPr lang="zh-CN" altLang="en-US" sz="1400" dirty="0" smtClean="0">
                  <a:solidFill>
                    <a:srgbClr val="333333"/>
                  </a:solidFill>
                  <a:latin typeface="Arial" panose="020B0604020202020204" pitchFamily="34" charset="0"/>
                </a:rPr>
                <a:t>接入层</a:t>
              </a:r>
              <a:endParaRPr lang="zh-CN" altLang="en-US" sz="1400" dirty="0" smtClean="0">
                <a:solidFill>
                  <a:srgbClr val="333333"/>
                </a:solidFill>
                <a:latin typeface="Arial" panose="020B0604020202020204" pitchFamily="34" charset="0"/>
              </a:endParaRPr>
            </a:p>
          </p:txBody>
        </p:sp>
        <p:sp>
          <p:nvSpPr>
            <p:cNvPr id="46" name="圆柱形 6"/>
            <p:cNvSpPr/>
            <p:nvPr/>
          </p:nvSpPr>
          <p:spPr bwMode="auto">
            <a:xfrm>
              <a:off x="3974" y="3781"/>
              <a:ext cx="2401" cy="1184"/>
            </a:xfrm>
            <a:prstGeom prst="can">
              <a:avLst/>
            </a:prstGeom>
            <a:solidFill>
              <a:schemeClr val="bg1">
                <a:lumMod val="65000"/>
              </a:schemeClr>
            </a:solidFill>
            <a:ln w="9525">
              <a:solidFill>
                <a:schemeClr val="tx1"/>
              </a:solidFill>
              <a:round/>
            </a:ln>
          </p:spPr>
          <p:txBody>
            <a:bodyPr wrap="none" anchor="ctr"/>
            <a:lstStyle/>
            <a:p>
              <a:pPr algn="ctr"/>
              <a:r>
                <a:rPr lang="zh-CN" altLang="en-US" sz="1200" b="1" dirty="0">
                  <a:solidFill>
                    <a:srgbClr val="333333"/>
                  </a:solidFill>
                  <a:latin typeface="Arial" panose="020B0604020202020204" pitchFamily="34" charset="0"/>
                </a:rPr>
                <a:t>缓存</a:t>
              </a:r>
              <a:endParaRPr lang="zh-CN" altLang="en-US" sz="1200" b="1" dirty="0">
                <a:solidFill>
                  <a:srgbClr val="333333"/>
                </a:solidFill>
                <a:latin typeface="Arial" panose="020B0604020202020204" pitchFamily="34" charset="0"/>
              </a:endParaRPr>
            </a:p>
            <a:p>
              <a:pPr algn="ctr"/>
              <a:r>
                <a:rPr lang="en-US" altLang="zh-CN" sz="1000" dirty="0">
                  <a:solidFill>
                    <a:srgbClr val="333333"/>
                  </a:solidFill>
                  <a:latin typeface="Arial" panose="020B0604020202020204" pitchFamily="34" charset="0"/>
                </a:rPr>
                <a:t>(</a:t>
              </a:r>
              <a:r>
                <a:rPr lang="zh-CN" altLang="en-US" sz="1000" dirty="0">
                  <a:solidFill>
                    <a:srgbClr val="333333"/>
                  </a:solidFill>
                  <a:latin typeface="Arial" panose="020B0604020202020204" pitchFamily="34" charset="0"/>
                </a:rPr>
                <a:t>基准数据</a:t>
              </a:r>
              <a:r>
                <a:rPr lang="en-US" altLang="zh-CN" sz="1000" dirty="0">
                  <a:solidFill>
                    <a:srgbClr val="333333"/>
                  </a:solidFill>
                  <a:latin typeface="Arial" panose="020B0604020202020204" pitchFamily="34" charset="0"/>
                </a:rPr>
                <a:t>/</a:t>
              </a:r>
              <a:endParaRPr lang="en-US" altLang="zh-CN" sz="1000" dirty="0">
                <a:solidFill>
                  <a:srgbClr val="333333"/>
                </a:solidFill>
                <a:latin typeface="Arial" panose="020B0604020202020204" pitchFamily="34" charset="0"/>
              </a:endParaRPr>
            </a:p>
            <a:p>
              <a:pPr algn="ctr"/>
              <a:r>
                <a:rPr lang="zh-CN" altLang="en-US" sz="1000" dirty="0">
                  <a:solidFill>
                    <a:srgbClr val="333333"/>
                  </a:solidFill>
                  <a:latin typeface="Arial" panose="020B0604020202020204" pitchFamily="34" charset="0"/>
                </a:rPr>
                <a:t>中间结果</a:t>
              </a:r>
              <a:r>
                <a:rPr lang="zh-CN" altLang="en-US" sz="1000" dirty="0" smtClean="0">
                  <a:solidFill>
                    <a:srgbClr val="333333"/>
                  </a:solidFill>
                  <a:latin typeface="Arial" panose="020B0604020202020204" pitchFamily="34" charset="0"/>
                </a:rPr>
                <a:t>集</a:t>
              </a:r>
              <a:r>
                <a:rPr lang="en-US" altLang="zh-CN" sz="1000" dirty="0" smtClean="0">
                  <a:solidFill>
                    <a:srgbClr val="333333"/>
                  </a:solidFill>
                  <a:latin typeface="Arial" panose="020B0604020202020204" pitchFamily="34" charset="0"/>
                </a:rPr>
                <a:t>/</a:t>
              </a:r>
              <a:r>
                <a:rPr lang="zh-CN" altLang="en-US" sz="1000" dirty="0">
                  <a:solidFill>
                    <a:srgbClr val="333333"/>
                  </a:solidFill>
                  <a:latin typeface="Arial" panose="020B0604020202020204" pitchFamily="34" charset="0"/>
                </a:rPr>
                <a:t>预处理数据</a:t>
              </a:r>
              <a:r>
                <a:rPr lang="en-US" altLang="zh-CN" sz="1000" dirty="0">
                  <a:solidFill>
                    <a:srgbClr val="333333"/>
                  </a:solidFill>
                  <a:latin typeface="Arial" panose="020B0604020202020204" pitchFamily="34" charset="0"/>
                </a:rPr>
                <a:t>)</a:t>
              </a:r>
              <a:endParaRPr lang="en-US" altLang="zh-CN" sz="1000" dirty="0">
                <a:solidFill>
                  <a:srgbClr val="333333"/>
                </a:solidFill>
                <a:latin typeface="Arial" panose="020B0604020202020204" pitchFamily="34" charset="0"/>
              </a:endParaRPr>
            </a:p>
          </p:txBody>
        </p:sp>
        <p:sp>
          <p:nvSpPr>
            <p:cNvPr id="56" name="矩形 55"/>
            <p:cNvSpPr/>
            <p:nvPr/>
          </p:nvSpPr>
          <p:spPr>
            <a:xfrm>
              <a:off x="9323" y="5286"/>
              <a:ext cx="1954" cy="1008"/>
            </a:xfrm>
            <a:prstGeom prst="rect">
              <a:avLst/>
            </a:prstGeom>
            <a:solidFill>
              <a:srgbClr val="DFA81E"/>
            </a:solidFill>
          </p:spPr>
          <p:txBody>
            <a:bodyPr wrap="square">
              <a:spAutoFit/>
            </a:bodyPr>
            <a:lstStyle/>
            <a:p>
              <a:pPr algn="ctr"/>
              <a:r>
                <a:rPr lang="zh-CN" altLang="en-US" sz="1200" b="1" dirty="0">
                  <a:solidFill>
                    <a:srgbClr val="333333"/>
                  </a:solidFill>
                  <a:latin typeface="Arial" panose="020B0604020202020204" pitchFamily="34" charset="0"/>
                </a:rPr>
                <a:t>规则中心</a:t>
              </a:r>
              <a:endParaRPr lang="zh-CN" altLang="en-US" sz="1200" b="1" dirty="0">
                <a:solidFill>
                  <a:srgbClr val="333333"/>
                </a:solidFill>
                <a:latin typeface="Arial" panose="020B0604020202020204" pitchFamily="34" charset="0"/>
              </a:endParaRPr>
            </a:p>
            <a:p>
              <a:pPr algn="ctr"/>
              <a:r>
                <a:rPr lang="zh-CN" altLang="en-US" sz="1200" dirty="0" smtClean="0">
                  <a:solidFill>
                    <a:srgbClr val="333333"/>
                  </a:solidFill>
                  <a:latin typeface="Arial" panose="020B0604020202020204" pitchFamily="34" charset="0"/>
                </a:rPr>
                <a:t>（</a:t>
              </a:r>
              <a:r>
                <a:rPr lang="en-US" altLang="zh-CN" sz="1200" dirty="0" smtClean="0">
                  <a:solidFill>
                    <a:srgbClr val="333333"/>
                  </a:solidFill>
                  <a:latin typeface="Arial" panose="020B0604020202020204" pitchFamily="34" charset="0"/>
                </a:rPr>
                <a:t>CEP</a:t>
              </a:r>
              <a:r>
                <a:rPr lang="zh-CN" altLang="en-US" sz="1200" dirty="0" smtClean="0">
                  <a:solidFill>
                    <a:srgbClr val="333333"/>
                  </a:solidFill>
                  <a:latin typeface="Arial" panose="020B0604020202020204" pitchFamily="34" charset="0"/>
                </a:rPr>
                <a:t>规则</a:t>
              </a:r>
              <a:endParaRPr lang="zh-CN" altLang="en-US" sz="1200" dirty="0" smtClean="0">
                <a:solidFill>
                  <a:srgbClr val="333333"/>
                </a:solidFill>
                <a:latin typeface="Arial" panose="020B0604020202020204" pitchFamily="34" charset="0"/>
              </a:endParaRPr>
            </a:p>
            <a:p>
              <a:pPr algn="ctr"/>
              <a:r>
                <a:rPr lang="en-US" altLang="zh-CN" sz="1200" dirty="0" smtClean="0">
                  <a:solidFill>
                    <a:srgbClr val="333333"/>
                  </a:solidFill>
                  <a:latin typeface="Arial" panose="020B0604020202020204" pitchFamily="34" charset="0"/>
                </a:rPr>
                <a:t>/Drools</a:t>
              </a:r>
              <a:r>
                <a:rPr lang="zh-CN" altLang="en-US" sz="1200" dirty="0" smtClean="0">
                  <a:solidFill>
                    <a:srgbClr val="333333"/>
                  </a:solidFill>
                  <a:latin typeface="Arial" panose="020B0604020202020204" pitchFamily="34" charset="0"/>
                </a:rPr>
                <a:t>规则</a:t>
              </a:r>
              <a:r>
                <a:rPr lang="zh-CN" altLang="en-US" sz="1200" dirty="0">
                  <a:solidFill>
                    <a:srgbClr val="333333"/>
                  </a:solidFill>
                  <a:latin typeface="Arial" panose="020B0604020202020204" pitchFamily="34" charset="0"/>
                </a:rPr>
                <a:t>）</a:t>
              </a:r>
              <a:endParaRPr lang="zh-CN" altLang="en-US" sz="1200" dirty="0">
                <a:solidFill>
                  <a:srgbClr val="333333"/>
                </a:solidFill>
                <a:latin typeface="Arial" panose="020B0604020202020204" pitchFamily="34" charset="0"/>
              </a:endParaRPr>
            </a:p>
          </p:txBody>
        </p:sp>
        <p:sp>
          <p:nvSpPr>
            <p:cNvPr id="3" name="矩形 2"/>
            <p:cNvSpPr/>
            <p:nvPr/>
          </p:nvSpPr>
          <p:spPr bwMode="auto">
            <a:xfrm>
              <a:off x="9311" y="7098"/>
              <a:ext cx="1968" cy="1868"/>
            </a:xfrm>
            <a:prstGeom prst="rect">
              <a:avLst/>
            </a:prstGeom>
            <a:solidFill>
              <a:schemeClr val="bg1">
                <a:lumMod val="65000"/>
              </a:schemeClr>
            </a:solidFill>
            <a:ln w="6350">
              <a:noFill/>
              <a:miter lim="800000"/>
            </a:ln>
          </p:spPr>
          <p:txBody>
            <a:bodyPr wrap="none" anchor="ctr">
              <a:noAutofit/>
            </a:bodyPr>
            <a:lstStyle/>
            <a:p>
              <a:pPr lvl="0" algn="ctr"/>
              <a:r>
                <a:rPr lang="zh-CN" altLang="en-US" sz="1200" b="1" dirty="0" smtClean="0">
                  <a:latin typeface="宋体" panose="02010600030101010101" pitchFamily="2" charset="-122"/>
                  <a:sym typeface="+mn-ea"/>
                </a:rPr>
                <a:t>风控</a:t>
              </a:r>
              <a:r>
                <a:rPr lang="en-US" altLang="zh-CN" sz="1200" b="1" dirty="0" smtClean="0">
                  <a:latin typeface="宋体" panose="02010600030101010101" pitchFamily="2" charset="-122"/>
                  <a:sym typeface="+mn-ea"/>
                </a:rPr>
                <a:t>web</a:t>
              </a:r>
              <a:r>
                <a:rPr lang="zh-CN" altLang="en-US" sz="1200" b="1" dirty="0" smtClean="0">
                  <a:latin typeface="宋体" panose="02010600030101010101" pitchFamily="2" charset="-122"/>
                  <a:sym typeface="+mn-ea"/>
                </a:rPr>
                <a:t>管理</a:t>
              </a:r>
              <a:endParaRPr lang="zh-CN" altLang="en-US" sz="1200" b="1" dirty="0" smtClean="0">
                <a:latin typeface="宋体" panose="02010600030101010101" pitchFamily="2" charset="-122"/>
                <a:sym typeface="+mn-ea"/>
              </a:endParaRPr>
            </a:p>
            <a:p>
              <a:pPr lvl="0" algn="ctr"/>
              <a:r>
                <a:rPr lang="zh-CN" altLang="en-US" sz="1200" b="1" dirty="0" smtClean="0">
                  <a:latin typeface="宋体" panose="02010600030101010101" pitchFamily="2" charset="-122"/>
                  <a:sym typeface="+mn-ea"/>
                </a:rPr>
                <a:t>子系统</a:t>
              </a:r>
              <a:endParaRPr lang="zh-CN" altLang="en-US" sz="1200" b="1" dirty="0" smtClean="0">
                <a:latin typeface="宋体" panose="02010600030101010101" pitchFamily="2" charset="-122"/>
                <a:sym typeface="+mn-ea"/>
              </a:endParaRPr>
            </a:p>
            <a:p>
              <a:pPr lvl="0" algn="ctr"/>
              <a:r>
                <a:rPr lang="zh-CN" altLang="en-US" sz="1200" dirty="0" smtClean="0">
                  <a:latin typeface="宋体" panose="02010600030101010101" pitchFamily="2" charset="-122"/>
                  <a:sym typeface="+mn-ea"/>
                </a:rPr>
                <a:t>（规则管理</a:t>
              </a:r>
              <a:endParaRPr lang="zh-CN" altLang="en-US" sz="1200" dirty="0" smtClean="0">
                <a:latin typeface="宋体" panose="02010600030101010101" pitchFamily="2" charset="-122"/>
                <a:sym typeface="+mn-ea"/>
              </a:endParaRPr>
            </a:p>
            <a:p>
              <a:pPr lvl="0" algn="ctr"/>
              <a:r>
                <a:rPr lang="zh-CN" altLang="en-US" sz="1200" dirty="0" smtClean="0">
                  <a:latin typeface="宋体" panose="02010600030101010101" pitchFamily="2" charset="-122"/>
                  <a:sym typeface="+mn-ea"/>
                </a:rPr>
                <a:t>/告警中心</a:t>
              </a:r>
              <a:endParaRPr lang="zh-CN" altLang="en-US" sz="1200" dirty="0" smtClean="0">
                <a:latin typeface="宋体" panose="02010600030101010101" pitchFamily="2" charset="-122"/>
                <a:sym typeface="+mn-ea"/>
              </a:endParaRPr>
            </a:p>
            <a:p>
              <a:pPr lvl="0" algn="ctr"/>
              <a:r>
                <a:rPr lang="zh-CN" altLang="en-US" sz="1200" dirty="0" smtClean="0">
                  <a:latin typeface="宋体" panose="02010600030101010101" pitchFamily="2" charset="-122"/>
                  <a:sym typeface="+mn-ea"/>
                </a:rPr>
                <a:t>/处置中心）</a:t>
              </a:r>
              <a:endParaRPr lang="zh-CN" altLang="en-US" sz="1200" dirty="0" smtClean="0">
                <a:latin typeface="宋体" panose="02010600030101010101" pitchFamily="2" charset="-122"/>
                <a:sym typeface="+mn-ea"/>
              </a:endParaRPr>
            </a:p>
          </p:txBody>
        </p:sp>
        <p:cxnSp>
          <p:nvCxnSpPr>
            <p:cNvPr id="4" name="直接箭头连接符 3"/>
            <p:cNvCxnSpPr>
              <a:stCxn id="17" idx="2"/>
              <a:endCxn id="44" idx="0"/>
            </p:cNvCxnSpPr>
            <p:nvPr/>
          </p:nvCxnSpPr>
          <p:spPr>
            <a:xfrm>
              <a:off x="1825" y="5992"/>
              <a:ext cx="15" cy="1048"/>
            </a:xfrm>
            <a:prstGeom prst="straightConnector1">
              <a:avLst/>
            </a:prstGeom>
            <a:solidFill>
              <a:schemeClr val="accent1"/>
            </a:solidFill>
            <a:ln w="9525" cap="flat" cmpd="sng" algn="ctr">
              <a:solidFill>
                <a:schemeClr val="tx1"/>
              </a:solidFill>
              <a:prstDash val="solid"/>
              <a:round/>
              <a:headEnd type="arrow" w="med" len="med"/>
              <a:tailEnd type="arrow" w="med" len="med"/>
            </a:ln>
          </p:spPr>
        </p:cxnSp>
        <p:sp>
          <p:nvSpPr>
            <p:cNvPr id="9" name="Rectangle 20"/>
            <p:cNvSpPr>
              <a:spLocks noChangeArrowheads="1"/>
            </p:cNvSpPr>
            <p:nvPr/>
          </p:nvSpPr>
          <p:spPr bwMode="auto">
            <a:xfrm rot="10800000" flipV="1">
              <a:off x="143" y="3031"/>
              <a:ext cx="1627" cy="1843"/>
            </a:xfrm>
            <a:prstGeom prst="rect">
              <a:avLst/>
            </a:prstGeom>
            <a:solidFill>
              <a:schemeClr val="bg1">
                <a:lumMod val="65000"/>
              </a:schemeClr>
            </a:solidFill>
            <a:ln w="6350">
              <a:noFill/>
              <a:miter lim="800000"/>
            </a:ln>
          </p:spPr>
          <p:txBody>
            <a:bodyPr wrap="none" anchor="ctr"/>
            <a:lstStyle/>
            <a:p>
              <a:pPr algn="ctr"/>
              <a:r>
                <a:rPr lang="zh-CN" altLang="en-US" sz="1200" dirty="0" smtClean="0">
                  <a:solidFill>
                    <a:schemeClr val="tx1"/>
                  </a:solidFill>
                  <a:latin typeface="宋体" panose="02010600030101010101" pitchFamily="2" charset="-122"/>
                </a:rPr>
                <a:t>金证交易系统</a:t>
              </a:r>
              <a:endParaRPr lang="zh-CN" altLang="en-US" sz="1200" dirty="0" smtClean="0">
                <a:solidFill>
                  <a:schemeClr val="tx1"/>
                </a:solidFill>
                <a:latin typeface="宋体" panose="02010600030101010101" pitchFamily="2" charset="-122"/>
                <a:ea typeface="宋体" panose="02010600030101010101" pitchFamily="2" charset="-122"/>
              </a:endParaRPr>
            </a:p>
          </p:txBody>
        </p:sp>
        <p:sp>
          <p:nvSpPr>
            <p:cNvPr id="10" name="矩形 9"/>
            <p:cNvSpPr/>
            <p:nvPr/>
          </p:nvSpPr>
          <p:spPr>
            <a:xfrm>
              <a:off x="850" y="2225"/>
              <a:ext cx="1728" cy="576"/>
            </a:xfrm>
            <a:prstGeom prst="rect">
              <a:avLst/>
            </a:prstGeom>
          </p:spPr>
          <p:txBody>
            <a:bodyPr wrap="none">
              <a:spAutoFit/>
            </a:bodyPr>
            <a:lstStyle/>
            <a:p>
              <a:r>
                <a:rPr lang="zh-CN" altLang="en-US" dirty="0" smtClean="0">
                  <a:solidFill>
                    <a:srgbClr val="333333"/>
                  </a:solidFill>
                  <a:latin typeface="Arial" panose="020B0604020202020204" pitchFamily="34" charset="0"/>
                </a:rPr>
                <a:t>交易系统</a:t>
              </a:r>
              <a:endParaRPr lang="zh-CN" altLang="en-US" dirty="0"/>
            </a:p>
          </p:txBody>
        </p:sp>
        <p:sp>
          <p:nvSpPr>
            <p:cNvPr id="12" name="Rectangle 20"/>
            <p:cNvSpPr>
              <a:spLocks noChangeArrowheads="1"/>
            </p:cNvSpPr>
            <p:nvPr/>
          </p:nvSpPr>
          <p:spPr bwMode="auto">
            <a:xfrm rot="10800000" flipV="1">
              <a:off x="1925" y="3029"/>
              <a:ext cx="1524" cy="1843"/>
            </a:xfrm>
            <a:prstGeom prst="rect">
              <a:avLst/>
            </a:prstGeom>
            <a:solidFill>
              <a:schemeClr val="bg1">
                <a:lumMod val="65000"/>
              </a:schemeClr>
            </a:solidFill>
            <a:ln w="6350">
              <a:noFill/>
              <a:miter lim="800000"/>
            </a:ln>
          </p:spPr>
          <p:txBody>
            <a:bodyPr wrap="none" anchor="ctr"/>
            <a:lstStyle/>
            <a:p>
              <a:pPr algn="ctr"/>
              <a:r>
                <a:rPr lang="zh-CN" altLang="en-US" sz="1200" dirty="0" smtClean="0">
                  <a:solidFill>
                    <a:schemeClr val="tx1"/>
                  </a:solidFill>
                  <a:latin typeface="宋体" panose="02010600030101010101" pitchFamily="2" charset="-122"/>
                </a:rPr>
                <a:t>恒生交易系统</a:t>
              </a:r>
              <a:endParaRPr lang="zh-CN" altLang="en-US" sz="1200" dirty="0" smtClean="0">
                <a:solidFill>
                  <a:schemeClr val="tx1"/>
                </a:solidFill>
                <a:latin typeface="宋体" panose="02010600030101010101" pitchFamily="2" charset="-122"/>
                <a:ea typeface="宋体" panose="02010600030101010101" pitchFamily="2" charset="-122"/>
              </a:endParaRPr>
            </a:p>
          </p:txBody>
        </p:sp>
        <p:sp>
          <p:nvSpPr>
            <p:cNvPr id="18" name="圆柱形 6"/>
            <p:cNvSpPr/>
            <p:nvPr/>
          </p:nvSpPr>
          <p:spPr bwMode="auto">
            <a:xfrm>
              <a:off x="6633" y="3812"/>
              <a:ext cx="2401" cy="1184"/>
            </a:xfrm>
            <a:prstGeom prst="can">
              <a:avLst/>
            </a:prstGeom>
            <a:solidFill>
              <a:schemeClr val="bg1">
                <a:lumMod val="65000"/>
              </a:schemeClr>
            </a:solidFill>
            <a:ln w="9525">
              <a:solidFill>
                <a:schemeClr val="tx1"/>
              </a:solidFill>
              <a:round/>
            </a:ln>
          </p:spPr>
          <p:txBody>
            <a:bodyPr wrap="none" anchor="ctr"/>
            <a:lstStyle/>
            <a:p>
              <a:pPr algn="ctr"/>
              <a:r>
                <a:rPr lang="zh-CN" altLang="en-US" sz="1200" b="1" dirty="0">
                  <a:solidFill>
                    <a:srgbClr val="333333"/>
                  </a:solidFill>
                  <a:latin typeface="Arial" panose="020B0604020202020204" pitchFamily="34" charset="0"/>
                </a:rPr>
                <a:t>缓存</a:t>
              </a:r>
              <a:endParaRPr lang="zh-CN" altLang="en-US" sz="1200" b="1" dirty="0">
                <a:solidFill>
                  <a:srgbClr val="333333"/>
                </a:solidFill>
                <a:latin typeface="Arial" panose="020B0604020202020204" pitchFamily="34" charset="0"/>
              </a:endParaRPr>
            </a:p>
            <a:p>
              <a:pPr algn="ctr"/>
              <a:r>
                <a:rPr lang="en-US" altLang="zh-CN" sz="1000" dirty="0">
                  <a:solidFill>
                    <a:srgbClr val="333333"/>
                  </a:solidFill>
                  <a:latin typeface="Arial" panose="020B0604020202020204" pitchFamily="34" charset="0"/>
                </a:rPr>
                <a:t>(</a:t>
              </a:r>
              <a:r>
                <a:rPr lang="zh-CN" altLang="en-US" sz="1000" dirty="0">
                  <a:solidFill>
                    <a:srgbClr val="333333"/>
                  </a:solidFill>
                  <a:latin typeface="Arial" panose="020B0604020202020204" pitchFamily="34" charset="0"/>
                </a:rPr>
                <a:t>基准数据</a:t>
              </a:r>
              <a:r>
                <a:rPr lang="en-US" altLang="zh-CN" sz="1000" dirty="0">
                  <a:solidFill>
                    <a:srgbClr val="333333"/>
                  </a:solidFill>
                  <a:latin typeface="Arial" panose="020B0604020202020204" pitchFamily="34" charset="0"/>
                </a:rPr>
                <a:t>/</a:t>
              </a:r>
              <a:endParaRPr lang="en-US" altLang="zh-CN" sz="1000" dirty="0">
                <a:solidFill>
                  <a:srgbClr val="333333"/>
                </a:solidFill>
                <a:latin typeface="Arial" panose="020B0604020202020204" pitchFamily="34" charset="0"/>
              </a:endParaRPr>
            </a:p>
            <a:p>
              <a:pPr algn="ctr"/>
              <a:r>
                <a:rPr lang="zh-CN" altLang="en-US" sz="1000" dirty="0">
                  <a:solidFill>
                    <a:srgbClr val="333333"/>
                  </a:solidFill>
                  <a:latin typeface="Arial" panose="020B0604020202020204" pitchFamily="34" charset="0"/>
                </a:rPr>
                <a:t>中间结果</a:t>
              </a:r>
              <a:r>
                <a:rPr lang="zh-CN" altLang="en-US" sz="1000" dirty="0" smtClean="0">
                  <a:solidFill>
                    <a:srgbClr val="333333"/>
                  </a:solidFill>
                  <a:latin typeface="Arial" panose="020B0604020202020204" pitchFamily="34" charset="0"/>
                </a:rPr>
                <a:t>集</a:t>
              </a:r>
              <a:r>
                <a:rPr lang="en-US" altLang="zh-CN" sz="1000" dirty="0" smtClean="0">
                  <a:solidFill>
                    <a:srgbClr val="333333"/>
                  </a:solidFill>
                  <a:latin typeface="Arial" panose="020B0604020202020204" pitchFamily="34" charset="0"/>
                </a:rPr>
                <a:t>/</a:t>
              </a:r>
              <a:r>
                <a:rPr lang="zh-CN" altLang="en-US" sz="1000" dirty="0">
                  <a:solidFill>
                    <a:srgbClr val="333333"/>
                  </a:solidFill>
                  <a:latin typeface="Arial" panose="020B0604020202020204" pitchFamily="34" charset="0"/>
                </a:rPr>
                <a:t>预处理数据</a:t>
              </a:r>
              <a:r>
                <a:rPr lang="en-US" altLang="zh-CN" sz="1000" dirty="0">
                  <a:solidFill>
                    <a:srgbClr val="333333"/>
                  </a:solidFill>
                  <a:latin typeface="Arial" panose="020B0604020202020204" pitchFamily="34" charset="0"/>
                </a:rPr>
                <a:t>)</a:t>
              </a:r>
              <a:endParaRPr lang="en-US" altLang="zh-CN" sz="1000" dirty="0">
                <a:solidFill>
                  <a:srgbClr val="333333"/>
                </a:solidFill>
                <a:latin typeface="Arial" panose="020B0604020202020204" pitchFamily="34" charset="0"/>
              </a:endParaRPr>
            </a:p>
          </p:txBody>
        </p:sp>
        <p:sp>
          <p:nvSpPr>
            <p:cNvPr id="21" name="矩形 20"/>
            <p:cNvSpPr/>
            <p:nvPr/>
          </p:nvSpPr>
          <p:spPr>
            <a:xfrm>
              <a:off x="12190" y="2156"/>
              <a:ext cx="1728" cy="576"/>
            </a:xfrm>
            <a:prstGeom prst="rect">
              <a:avLst/>
            </a:prstGeom>
          </p:spPr>
          <p:txBody>
            <a:bodyPr wrap="none">
              <a:spAutoFit/>
            </a:bodyPr>
            <a:lstStyle/>
            <a:p>
              <a:r>
                <a:rPr lang="zh-CN" altLang="en-US" dirty="0" smtClean="0">
                  <a:solidFill>
                    <a:srgbClr val="333333"/>
                  </a:solidFill>
                  <a:latin typeface="Arial" panose="020B0604020202020204" pitchFamily="34" charset="0"/>
                </a:rPr>
                <a:t>外围数据</a:t>
              </a:r>
              <a:endParaRPr lang="zh-CN" altLang="en-US" dirty="0" smtClean="0">
                <a:solidFill>
                  <a:srgbClr val="333333"/>
                </a:solidFill>
                <a:latin typeface="Arial" panose="020B0604020202020204" pitchFamily="34" charset="0"/>
              </a:endParaRPr>
            </a:p>
          </p:txBody>
        </p:sp>
        <p:sp>
          <p:nvSpPr>
            <p:cNvPr id="23" name="矩形 22"/>
            <p:cNvSpPr/>
            <p:nvPr/>
          </p:nvSpPr>
          <p:spPr>
            <a:xfrm>
              <a:off x="12303" y="4272"/>
              <a:ext cx="1876" cy="1599"/>
            </a:xfrm>
            <a:prstGeom prst="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noAutofit/>
            </a:bodyPr>
            <a:lstStyle/>
            <a:p>
              <a:pPr lvl="0" algn="ctr"/>
              <a:endParaRPr lang="zh-CN" altLang="en-US" sz="1200" dirty="0" smtClean="0">
                <a:latin typeface="宋体" panose="02010600030101010101" pitchFamily="2" charset="-122"/>
                <a:sym typeface="+mn-ea"/>
              </a:endParaRPr>
            </a:p>
            <a:p>
              <a:pPr lvl="0" algn="ctr"/>
              <a:r>
                <a:rPr lang="zh-CN" altLang="en-US" sz="1200" dirty="0" smtClean="0">
                  <a:latin typeface="宋体" panose="02010600030101010101" pitchFamily="2" charset="-122"/>
                  <a:sym typeface="+mn-ea"/>
                </a:rPr>
                <a:t>CDC数据库</a:t>
              </a:r>
              <a:endParaRPr lang="zh-CN" altLang="en-US" sz="1200" dirty="0" smtClean="0">
                <a:latin typeface="宋体" panose="02010600030101010101" pitchFamily="2" charset="-122"/>
                <a:sym typeface="+mn-ea"/>
              </a:endParaRPr>
            </a:p>
            <a:p>
              <a:pPr lvl="0" algn="ctr"/>
              <a:r>
                <a:rPr lang="zh-CN" altLang="en-US" sz="1200" dirty="0" smtClean="0">
                  <a:latin typeface="宋体" panose="02010600030101010101" pitchFamily="2" charset="-122"/>
                  <a:sym typeface="+mn-ea"/>
                </a:rPr>
                <a:t>实时同步数据</a:t>
              </a:r>
              <a:endParaRPr lang="zh-CN" altLang="en-US" sz="1200" dirty="0" smtClean="0">
                <a:latin typeface="宋体" panose="02010600030101010101" pitchFamily="2" charset="-122"/>
                <a:sym typeface="+mn-ea"/>
              </a:endParaRPr>
            </a:p>
            <a:p>
              <a:pPr lvl="0" algn="ctr"/>
              <a:r>
                <a:rPr lang="zh-CN" altLang="en-US" sz="1200" dirty="0" smtClean="0">
                  <a:latin typeface="宋体" panose="02010600030101010101" pitchFamily="2" charset="-122"/>
                  <a:sym typeface="+mn-ea"/>
                </a:rPr>
                <a:t>（</a:t>
              </a:r>
              <a:r>
                <a:rPr lang="en-US" altLang="zh-CN" sz="1200" dirty="0" smtClean="0">
                  <a:latin typeface="宋体" panose="02010600030101010101" pitchFamily="2" charset="-122"/>
                  <a:sym typeface="+mn-ea"/>
                </a:rPr>
                <a:t>sqlserver/</a:t>
              </a:r>
              <a:endParaRPr lang="en-US" altLang="zh-CN" sz="1200" dirty="0" smtClean="0">
                <a:latin typeface="宋体" panose="02010600030101010101" pitchFamily="2" charset="-122"/>
                <a:sym typeface="+mn-ea"/>
              </a:endParaRPr>
            </a:p>
            <a:p>
              <a:pPr lvl="0" algn="ctr"/>
              <a:r>
                <a:rPr lang="en-US" altLang="zh-CN" sz="1200" dirty="0" smtClean="0">
                  <a:latin typeface="宋体" panose="02010600030101010101" pitchFamily="2" charset="-122"/>
                  <a:sym typeface="+mn-ea"/>
                </a:rPr>
                <a:t>oracle/mysql</a:t>
              </a:r>
              <a:r>
                <a:rPr lang="zh-CN" altLang="en-US" sz="1200" dirty="0" smtClean="0">
                  <a:latin typeface="宋体" panose="02010600030101010101" pitchFamily="2" charset="-122"/>
                  <a:sym typeface="+mn-ea"/>
                </a:rPr>
                <a:t>）</a:t>
              </a: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p:txBody>
        </p:sp>
        <p:sp>
          <p:nvSpPr>
            <p:cNvPr id="24" name="矩形 23"/>
            <p:cNvSpPr/>
            <p:nvPr/>
          </p:nvSpPr>
          <p:spPr>
            <a:xfrm>
              <a:off x="9285" y="3812"/>
              <a:ext cx="1994" cy="720"/>
            </a:xfrm>
            <a:prstGeom prst="rect">
              <a:avLst/>
            </a:prstGeom>
            <a:solidFill>
              <a:srgbClr val="DFA81E"/>
            </a:solidFill>
          </p:spPr>
          <p:txBody>
            <a:bodyPr wrap="square">
              <a:spAutoFit/>
            </a:bodyPr>
            <a:lstStyle/>
            <a:p>
              <a:pPr algn="ctr"/>
              <a:r>
                <a:rPr lang="en-US" altLang="zh-CN" sz="1200" dirty="0" smtClean="0">
                  <a:solidFill>
                    <a:srgbClr val="333333"/>
                  </a:solidFill>
                  <a:latin typeface="Arial" panose="020B0604020202020204" pitchFamily="34" charset="0"/>
                </a:rPr>
                <a:t>Spark</a:t>
              </a:r>
              <a:r>
                <a:rPr lang="zh-CN" altLang="en-US" sz="1200" dirty="0" smtClean="0">
                  <a:solidFill>
                    <a:srgbClr val="333333"/>
                  </a:solidFill>
                  <a:latin typeface="Arial" panose="020B0604020202020204" pitchFamily="34" charset="0"/>
                </a:rPr>
                <a:t>框架</a:t>
              </a:r>
              <a:endParaRPr lang="zh-CN" altLang="en-US" sz="1200" dirty="0" smtClean="0">
                <a:solidFill>
                  <a:srgbClr val="333333"/>
                </a:solidFill>
                <a:latin typeface="Arial" panose="020B0604020202020204" pitchFamily="34" charset="0"/>
              </a:endParaRPr>
            </a:p>
            <a:p>
              <a:pPr algn="ctr"/>
              <a:r>
                <a:rPr lang="en-US" altLang="zh-CN" sz="1200" dirty="0" smtClean="0">
                  <a:solidFill>
                    <a:srgbClr val="333333"/>
                  </a:solidFill>
                </a:rPr>
                <a:t>(</a:t>
              </a:r>
              <a:r>
                <a:rPr lang="en-US" altLang="zh-CN" sz="1200" dirty="0" err="1" smtClean="0">
                  <a:solidFill>
                    <a:srgbClr val="333333"/>
                  </a:solidFill>
                </a:rPr>
                <a:t>MLlib/GraphX</a:t>
              </a:r>
              <a:r>
                <a:rPr lang="en-US" altLang="zh-CN" sz="1200" dirty="0" smtClean="0">
                  <a:solidFill>
                    <a:srgbClr val="333333"/>
                  </a:solidFill>
                </a:rPr>
                <a:t>)</a:t>
              </a:r>
              <a:endParaRPr lang="zh-CN" altLang="en-US" sz="1200" dirty="0" smtClean="0">
                <a:solidFill>
                  <a:srgbClr val="333333"/>
                </a:solidFill>
                <a:latin typeface="Arial" panose="020B0604020202020204" pitchFamily="34" charset="0"/>
              </a:endParaRPr>
            </a:p>
          </p:txBody>
        </p:sp>
        <p:sp>
          <p:nvSpPr>
            <p:cNvPr id="25" name="矩形 24"/>
            <p:cNvSpPr/>
            <p:nvPr/>
          </p:nvSpPr>
          <p:spPr>
            <a:xfrm>
              <a:off x="12327" y="5996"/>
              <a:ext cx="1876" cy="1464"/>
            </a:xfrm>
            <a:prstGeom prst="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noAutofit/>
            </a:bodyPr>
            <a:lstStyle/>
            <a:p>
              <a:pPr lvl="0" algn="ctr"/>
              <a:endParaRPr lang="zh-CN" altLang="en-US" sz="1200" dirty="0" smtClean="0">
                <a:latin typeface="宋体" panose="02010600030101010101" pitchFamily="2" charset="-122"/>
                <a:sym typeface="+mn-ea"/>
              </a:endParaRPr>
            </a:p>
            <a:p>
              <a:pPr lvl="0" algn="ctr"/>
              <a:r>
                <a:rPr lang="en-US" altLang="zh-CN" sz="1200" dirty="0" smtClean="0">
                  <a:latin typeface="宋体" panose="02010600030101010101" pitchFamily="2" charset="-122"/>
                  <a:sym typeface="+mn-ea"/>
                </a:rPr>
                <a:t>ElasticSearch</a:t>
              </a:r>
              <a:r>
                <a:rPr lang="zh-CN" altLang="en-US" sz="1200" dirty="0" smtClean="0">
                  <a:latin typeface="宋体" panose="02010600030101010101" pitchFamily="2" charset="-122"/>
                  <a:sym typeface="+mn-ea"/>
                </a:rPr>
                <a:t>（日志类数据</a:t>
              </a:r>
              <a:r>
                <a:rPr lang="en-US" altLang="zh-CN" sz="1200" dirty="0" smtClean="0">
                  <a:latin typeface="宋体" panose="02010600030101010101" pitchFamily="2" charset="-122"/>
                  <a:sym typeface="+mn-ea"/>
                </a:rPr>
                <a:t>/</a:t>
              </a:r>
              <a:r>
                <a:rPr lang="zh-CN" altLang="en-US" sz="1200" dirty="0" smtClean="0">
                  <a:latin typeface="宋体" panose="02010600030101010101" pitchFamily="2" charset="-122"/>
                  <a:sym typeface="+mn-ea"/>
                </a:rPr>
                <a:t>指令流水数据）</a:t>
              </a: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p:txBody>
        </p:sp>
        <p:cxnSp>
          <p:nvCxnSpPr>
            <p:cNvPr id="27" name="直线箭头连接符 51"/>
            <p:cNvCxnSpPr/>
            <p:nvPr/>
          </p:nvCxnSpPr>
          <p:spPr bwMode="auto">
            <a:xfrm flipV="1">
              <a:off x="7829" y="7554"/>
              <a:ext cx="0" cy="435"/>
            </a:xfrm>
            <a:prstGeom prst="straightConnector1">
              <a:avLst/>
            </a:prstGeom>
            <a:ln>
              <a:headEnd type="none" w="med" len="med"/>
              <a:tailEnd type="triangl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8" name="直接箭头连接符 27"/>
            <p:cNvCxnSpPr>
              <a:stCxn id="46" idx="3"/>
              <a:endCxn id="49" idx="0"/>
            </p:cNvCxnSpPr>
            <p:nvPr/>
          </p:nvCxnSpPr>
          <p:spPr>
            <a:xfrm flipH="1">
              <a:off x="5168" y="4965"/>
              <a:ext cx="7" cy="2715"/>
            </a:xfrm>
            <a:prstGeom prst="straightConnector1">
              <a:avLst/>
            </a:prstGeom>
            <a:solidFill>
              <a:schemeClr val="accent1"/>
            </a:solidFill>
            <a:ln w="9525" cap="flat" cmpd="sng" algn="ctr">
              <a:solidFill>
                <a:schemeClr val="tx1"/>
              </a:solidFill>
              <a:prstDash val="solid"/>
              <a:round/>
              <a:headEnd type="arrow" w="med" len="med"/>
              <a:tailEnd type="arrow" w="med" len="med"/>
            </a:ln>
          </p:spPr>
        </p:cxnSp>
        <p:cxnSp>
          <p:nvCxnSpPr>
            <p:cNvPr id="31" name="直接箭头连接符 30"/>
            <p:cNvCxnSpPr>
              <a:stCxn id="18" idx="3"/>
              <a:endCxn id="11" idx="0"/>
            </p:cNvCxnSpPr>
            <p:nvPr/>
          </p:nvCxnSpPr>
          <p:spPr>
            <a:xfrm>
              <a:off x="7834" y="4996"/>
              <a:ext cx="20" cy="398"/>
            </a:xfrm>
            <a:prstGeom prst="straightConnector1">
              <a:avLst/>
            </a:prstGeom>
            <a:solidFill>
              <a:schemeClr val="accent1"/>
            </a:solidFill>
            <a:ln w="9525" cap="flat" cmpd="sng" algn="ctr">
              <a:solidFill>
                <a:schemeClr val="tx1"/>
              </a:solidFill>
              <a:prstDash val="solid"/>
              <a:round/>
              <a:headEnd type="arrow" w="med" len="med"/>
              <a:tailEnd type="arrow" w="med" len="med"/>
            </a:ln>
          </p:spPr>
        </p:cxnSp>
        <p:cxnSp>
          <p:nvCxnSpPr>
            <p:cNvPr id="33" name="直接箭头连接符 32"/>
            <p:cNvCxnSpPr>
              <a:stCxn id="40" idx="3"/>
              <a:endCxn id="56" idx="1"/>
            </p:cNvCxnSpPr>
            <p:nvPr/>
          </p:nvCxnSpPr>
          <p:spPr>
            <a:xfrm flipV="1">
              <a:off x="8811" y="5790"/>
              <a:ext cx="512" cy="19"/>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5" name="左箭头 34"/>
            <p:cNvSpPr/>
            <p:nvPr/>
          </p:nvSpPr>
          <p:spPr>
            <a:xfrm>
              <a:off x="11529" y="4834"/>
              <a:ext cx="690" cy="567"/>
            </a:xfrm>
            <a:prstGeom prst="lef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37" name="直接箭头连接符 36"/>
            <p:cNvCxnSpPr>
              <a:stCxn id="56" idx="2"/>
              <a:endCxn id="3" idx="0"/>
            </p:cNvCxnSpPr>
            <p:nvPr/>
          </p:nvCxnSpPr>
          <p:spPr>
            <a:xfrm flipH="1">
              <a:off x="10295" y="6294"/>
              <a:ext cx="5" cy="804"/>
            </a:xfrm>
            <a:prstGeom prst="straightConnector1">
              <a:avLst/>
            </a:prstGeom>
            <a:solidFill>
              <a:schemeClr val="accent1"/>
            </a:solidFill>
            <a:ln w="9525" cap="flat" cmpd="sng" algn="ctr">
              <a:solidFill>
                <a:schemeClr val="tx1"/>
              </a:solidFill>
              <a:prstDash val="solid"/>
              <a:round/>
              <a:headEnd type="arrow" w="med" len="med"/>
              <a:tailEnd type="arrow" w="med" len="med"/>
            </a:ln>
          </p:spPr>
        </p:cxnSp>
        <p:sp>
          <p:nvSpPr>
            <p:cNvPr id="42" name="左箭头 41"/>
            <p:cNvSpPr/>
            <p:nvPr/>
          </p:nvSpPr>
          <p:spPr>
            <a:xfrm>
              <a:off x="11518" y="7972"/>
              <a:ext cx="690" cy="567"/>
            </a:xfrm>
            <a:prstGeom prst="lef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3" name="矩形 42"/>
            <p:cNvSpPr/>
            <p:nvPr/>
          </p:nvSpPr>
          <p:spPr>
            <a:xfrm>
              <a:off x="12301" y="7552"/>
              <a:ext cx="1876" cy="1464"/>
            </a:xfrm>
            <a:prstGeom prst="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noAutofit/>
            </a:bodyPr>
            <a:lstStyle/>
            <a:p>
              <a:pPr lvl="0" algn="ctr"/>
              <a:endParaRPr lang="zh-CN" altLang="en-US" sz="1200" dirty="0" smtClean="0">
                <a:latin typeface="宋体" panose="02010600030101010101" pitchFamily="2" charset="-122"/>
                <a:sym typeface="+mn-ea"/>
              </a:endParaRPr>
            </a:p>
            <a:p>
              <a:pPr lvl="0" algn="ctr"/>
              <a:r>
                <a:rPr lang="zh-CN" altLang="en-US" sz="1200" dirty="0" smtClean="0">
                  <a:latin typeface="宋体" panose="02010600030101010101" pitchFamily="2" charset="-122"/>
                  <a:sym typeface="+mn-ea"/>
                </a:rPr>
                <a:t>其他数据</a:t>
              </a:r>
              <a:endParaRPr lang="zh-CN" altLang="en-US" sz="1200" dirty="0" smtClean="0">
                <a:latin typeface="宋体" panose="02010600030101010101" pitchFamily="2" charset="-122"/>
                <a:sym typeface="+mn-ea"/>
              </a:endParaRPr>
            </a:p>
            <a:p>
              <a:pPr lvl="0" algn="ctr"/>
              <a:r>
                <a:rPr lang="zh-CN" altLang="en-US" sz="1200" dirty="0" smtClean="0">
                  <a:latin typeface="宋体" panose="02010600030101010101" pitchFamily="2" charset="-122"/>
                  <a:sym typeface="+mn-ea"/>
                </a:rPr>
                <a:t>（实时行情数据等）</a:t>
              </a: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p:txBody>
        </p:sp>
        <p:sp>
          <p:nvSpPr>
            <p:cNvPr id="54" name="左右箭头 53"/>
            <p:cNvSpPr/>
            <p:nvPr/>
          </p:nvSpPr>
          <p:spPr>
            <a:xfrm>
              <a:off x="11434" y="6532"/>
              <a:ext cx="880" cy="567"/>
            </a:xfrm>
            <a:prstGeom prst="lef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7" name="左右箭头 56"/>
            <p:cNvSpPr/>
            <p:nvPr/>
          </p:nvSpPr>
          <p:spPr>
            <a:xfrm>
              <a:off x="11471" y="3342"/>
              <a:ext cx="832" cy="567"/>
            </a:xfrm>
            <a:prstGeom prst="lef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9" name="矩形 48"/>
            <p:cNvSpPr/>
            <p:nvPr/>
          </p:nvSpPr>
          <p:spPr>
            <a:xfrm>
              <a:off x="4008" y="7680"/>
              <a:ext cx="2320" cy="1152"/>
            </a:xfrm>
            <a:prstGeom prst="rect">
              <a:avLst/>
            </a:prstGeom>
            <a:solidFill>
              <a:srgbClr val="DFA81E"/>
            </a:solidFill>
          </p:spPr>
          <p:txBody>
            <a:bodyPr wrap="square">
              <a:spAutoFit/>
            </a:bodyPr>
            <a:lstStyle/>
            <a:p>
              <a:pPr algn="ctr"/>
              <a:r>
                <a:rPr lang="zh-CN" altLang="en-US" sz="1400" dirty="0" smtClean="0">
                  <a:solidFill>
                    <a:srgbClr val="333333"/>
                  </a:solidFill>
                  <a:latin typeface="Arial" panose="020B0604020202020204" pitchFamily="34" charset="0"/>
                </a:rPr>
                <a:t>事前风控分析</a:t>
              </a:r>
              <a:endParaRPr lang="zh-CN" altLang="en-US" sz="1400" dirty="0" smtClean="0">
                <a:solidFill>
                  <a:srgbClr val="333333"/>
                </a:solidFill>
                <a:latin typeface="Arial" panose="020B0604020202020204" pitchFamily="34" charset="0"/>
              </a:endParaRPr>
            </a:p>
            <a:p>
              <a:pPr algn="ctr"/>
              <a:r>
                <a:rPr lang="zh-CN" altLang="en-US" sz="1400" dirty="0" smtClean="0">
                  <a:solidFill>
                    <a:srgbClr val="333333"/>
                  </a:solidFill>
                  <a:latin typeface="Arial" panose="020B0604020202020204" pitchFamily="34" charset="0"/>
                </a:rPr>
                <a:t>接入层</a:t>
              </a:r>
              <a:endParaRPr lang="zh-CN" altLang="en-US" sz="1400" dirty="0" smtClean="0">
                <a:solidFill>
                  <a:srgbClr val="333333"/>
                </a:solidFill>
                <a:latin typeface="Arial" panose="020B0604020202020204" pitchFamily="34" charset="0"/>
              </a:endParaRPr>
            </a:p>
            <a:p>
              <a:pPr algn="ctr"/>
              <a:endParaRPr lang="zh-CN" altLang="en-US" sz="1400" dirty="0" smtClean="0">
                <a:solidFill>
                  <a:srgbClr val="333333"/>
                </a:solidFill>
                <a:latin typeface="Arial" panose="020B0604020202020204" pitchFamily="34" charset="0"/>
              </a:endParaRPr>
            </a:p>
          </p:txBody>
        </p:sp>
        <p:sp>
          <p:nvSpPr>
            <p:cNvPr id="6" name="矩形 5"/>
            <p:cNvSpPr/>
            <p:nvPr/>
          </p:nvSpPr>
          <p:spPr>
            <a:xfrm>
              <a:off x="4138" y="8382"/>
              <a:ext cx="2024" cy="384"/>
            </a:xfrm>
            <a:prstGeom prst="rect">
              <a:avLst/>
            </a:prstGeom>
            <a:solidFill>
              <a:schemeClr val="bg2">
                <a:lumMod val="90000"/>
              </a:schemeClr>
            </a:solidFill>
          </p:spPr>
          <p:txBody>
            <a:bodyPr wrap="square">
              <a:spAutoFit/>
            </a:bodyPr>
            <a:lstStyle/>
            <a:p>
              <a:pPr algn="ctr"/>
              <a:r>
                <a:rPr lang="en-US" altLang="zh-CN" sz="1000" smtClean="0">
                  <a:solidFill>
                    <a:srgbClr val="333333"/>
                  </a:solidFill>
                  <a:latin typeface="Arial" panose="020B0604020202020204" pitchFamily="34" charset="0"/>
                </a:rPr>
                <a:t>CEP</a:t>
              </a:r>
              <a:r>
                <a:rPr lang="zh-CN" altLang="en-US" sz="1000" dirty="0" smtClean="0">
                  <a:solidFill>
                    <a:srgbClr val="333333"/>
                  </a:solidFill>
                  <a:latin typeface="Arial" panose="020B0604020202020204" pitchFamily="34" charset="0"/>
                </a:rPr>
                <a:t>规则计算引擎</a:t>
              </a:r>
              <a:endParaRPr lang="zh-CN" altLang="en-US" sz="1000" dirty="0" smtClean="0">
                <a:solidFill>
                  <a:srgbClr val="333333"/>
                </a:solidFill>
                <a:latin typeface="Arial" panose="020B0604020202020204" pitchFamily="34" charset="0"/>
              </a:endParaRPr>
            </a:p>
          </p:txBody>
        </p:sp>
        <p:grpSp>
          <p:nvGrpSpPr>
            <p:cNvPr id="19" name="组合 18"/>
            <p:cNvGrpSpPr/>
            <p:nvPr/>
          </p:nvGrpSpPr>
          <p:grpSpPr>
            <a:xfrm>
              <a:off x="6694" y="5394"/>
              <a:ext cx="2320" cy="816"/>
              <a:chOff x="6581" y="5507"/>
              <a:chExt cx="2320" cy="816"/>
            </a:xfrm>
          </p:grpSpPr>
          <p:sp>
            <p:nvSpPr>
              <p:cNvPr id="11" name="矩形 10"/>
              <p:cNvSpPr/>
              <p:nvPr/>
            </p:nvSpPr>
            <p:spPr>
              <a:xfrm>
                <a:off x="6581" y="5507"/>
                <a:ext cx="2320" cy="816"/>
              </a:xfrm>
              <a:prstGeom prst="rect">
                <a:avLst/>
              </a:prstGeom>
              <a:solidFill>
                <a:srgbClr val="DFA81E"/>
              </a:solidFill>
            </p:spPr>
            <p:txBody>
              <a:bodyPr wrap="square">
                <a:spAutoFit/>
              </a:bodyPr>
              <a:lstStyle/>
              <a:p>
                <a:pPr algn="ctr"/>
                <a:r>
                  <a:rPr lang="en-US" altLang="zh-CN" sz="1400" dirty="0" smtClean="0">
                    <a:solidFill>
                      <a:srgbClr val="333333"/>
                    </a:solidFill>
                    <a:latin typeface="Arial" panose="020B0604020202020204" pitchFamily="34" charset="0"/>
                  </a:rPr>
                  <a:t>storm</a:t>
                </a:r>
                <a:r>
                  <a:rPr lang="zh-CN" altLang="en-US" sz="1400" dirty="0" smtClean="0">
                    <a:solidFill>
                      <a:srgbClr val="333333"/>
                    </a:solidFill>
                    <a:latin typeface="Arial" panose="020B0604020202020204" pitchFamily="34" charset="0"/>
                  </a:rPr>
                  <a:t>集群</a:t>
                </a:r>
                <a:endParaRPr lang="zh-CN" altLang="en-US" sz="1400" dirty="0" smtClean="0">
                  <a:solidFill>
                    <a:srgbClr val="333333"/>
                  </a:solidFill>
                  <a:latin typeface="Arial" panose="020B0604020202020204" pitchFamily="34" charset="0"/>
                </a:endParaRPr>
              </a:p>
              <a:p>
                <a:pPr algn="ctr"/>
                <a:endParaRPr lang="zh-CN" altLang="en-US" sz="1400" dirty="0" smtClean="0">
                  <a:solidFill>
                    <a:srgbClr val="333333"/>
                  </a:solidFill>
                  <a:latin typeface="Arial" panose="020B0604020202020204" pitchFamily="34" charset="0"/>
                </a:endParaRPr>
              </a:p>
            </p:txBody>
          </p:sp>
          <p:sp>
            <p:nvSpPr>
              <p:cNvPr id="13" name="矩形 12"/>
              <p:cNvSpPr/>
              <p:nvPr/>
            </p:nvSpPr>
            <p:spPr>
              <a:xfrm>
                <a:off x="6768" y="5909"/>
                <a:ext cx="1937" cy="384"/>
              </a:xfrm>
              <a:prstGeom prst="rect">
                <a:avLst/>
              </a:prstGeom>
              <a:solidFill>
                <a:schemeClr val="bg2">
                  <a:lumMod val="90000"/>
                </a:schemeClr>
              </a:solidFill>
            </p:spPr>
            <p:txBody>
              <a:bodyPr wrap="square">
                <a:spAutoFit/>
              </a:bodyPr>
              <a:lstStyle/>
              <a:p>
                <a:pPr algn="ctr"/>
                <a:r>
                  <a:rPr lang="en-US" altLang="zh-CN" sz="1000" smtClean="0">
                    <a:solidFill>
                      <a:srgbClr val="333333"/>
                    </a:solidFill>
                    <a:latin typeface="Arial" panose="020B0604020202020204" pitchFamily="34" charset="0"/>
                  </a:rPr>
                  <a:t>CEP</a:t>
                </a:r>
                <a:r>
                  <a:rPr lang="zh-CN" altLang="en-US" sz="1000" dirty="0" smtClean="0">
                    <a:solidFill>
                      <a:srgbClr val="333333"/>
                    </a:solidFill>
                    <a:latin typeface="Arial" panose="020B0604020202020204" pitchFamily="34" charset="0"/>
                  </a:rPr>
                  <a:t>规则计算引擎</a:t>
                </a:r>
                <a:endParaRPr lang="zh-CN" altLang="en-US" sz="1000" dirty="0" smtClean="0">
                  <a:solidFill>
                    <a:srgbClr val="333333"/>
                  </a:solidFill>
                  <a:latin typeface="Arial" panose="020B0604020202020204" pitchFamily="34" charset="0"/>
                </a:endParaRPr>
              </a:p>
            </p:txBody>
          </p:sp>
        </p:grpSp>
        <p:cxnSp>
          <p:nvCxnSpPr>
            <p:cNvPr id="38" name="直线箭头连接符 51"/>
            <p:cNvCxnSpPr>
              <a:stCxn id="45" idx="1"/>
            </p:cNvCxnSpPr>
            <p:nvPr/>
          </p:nvCxnSpPr>
          <p:spPr bwMode="auto">
            <a:xfrm flipH="1" flipV="1">
              <a:off x="7843" y="6172"/>
              <a:ext cx="17" cy="515"/>
            </a:xfrm>
            <a:prstGeom prst="straightConnector1">
              <a:avLst/>
            </a:prstGeom>
            <a:ln>
              <a:headEnd type="none" w="med" len="med"/>
              <a:tailEnd type="triangl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8" name="肘形连接符 47"/>
            <p:cNvCxnSpPr/>
            <p:nvPr/>
          </p:nvCxnSpPr>
          <p:spPr>
            <a:xfrm flipV="1">
              <a:off x="5386" y="6447"/>
              <a:ext cx="3948" cy="1227"/>
            </a:xfrm>
            <a:prstGeom prst="bentConnector3">
              <a:avLst>
                <a:gd name="adj1" fmla="val 886"/>
              </a:avLst>
            </a:prstGeom>
            <a:solidFill>
              <a:schemeClr val="accent1"/>
            </a:solidFill>
            <a:ln w="9525" cap="flat" cmpd="sng" algn="ctr">
              <a:solidFill>
                <a:schemeClr val="tx1"/>
              </a:solidFill>
              <a:prstDash val="solid"/>
              <a:round/>
              <a:headEnd type="none" w="med" len="med"/>
              <a:tailEnd type="arrow" w="med" len="med"/>
            </a:ln>
          </p:spPr>
        </p:cxn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5"/>
          <p:cNvSpPr txBox="1">
            <a:spLocks noChangeArrowheads="1"/>
          </p:cNvSpPr>
          <p:nvPr/>
        </p:nvSpPr>
        <p:spPr bwMode="auto">
          <a:xfrm>
            <a:off x="1559685" y="260414"/>
            <a:ext cx="7941673" cy="548640"/>
          </a:xfrm>
          <a:prstGeom prst="rect">
            <a:avLst/>
          </a:prstGeom>
        </p:spPr>
        <p:txBody>
          <a:bodyPr wrap="square">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实现</a:t>
            </a:r>
            <a:r>
              <a:rPr lang="en-US" altLang="zh-CN" dirty="0"/>
              <a:t>-</a:t>
            </a:r>
            <a:r>
              <a:rPr lang="zh-CN" altLang="en-US" dirty="0"/>
              <a:t>交易指令处理</a:t>
            </a:r>
            <a:endParaRPr lang="zh-CN" altLang="en-US" dirty="0"/>
          </a:p>
        </p:txBody>
      </p:sp>
      <p:sp>
        <p:nvSpPr>
          <p:cNvPr id="3" name="内容占位符 4"/>
          <p:cNvSpPr txBox="1"/>
          <p:nvPr/>
        </p:nvSpPr>
        <p:spPr bwMode="auto">
          <a:xfrm>
            <a:off x="2070100" y="1124585"/>
            <a:ext cx="7906385" cy="5186045"/>
          </a:xfrm>
          <a:prstGeom prst="rect">
            <a:avLst/>
          </a:prstGeom>
          <a:noFill/>
          <a:ln w="9525">
            <a:noFill/>
            <a:miter lim="800000"/>
          </a:ln>
          <a:effectLst/>
        </p:spPr>
        <p:txBody>
          <a:bodyPr/>
          <a:lstStyle/>
          <a:p>
            <a:pPr marL="342900" indent="-342900">
              <a:lnSpc>
                <a:spcPct val="150000"/>
              </a:lnSpc>
              <a:spcBef>
                <a:spcPts val="385"/>
              </a:spcBef>
              <a:buFont typeface="Wingdings" panose="05000000000000000000" pitchFamily="2" charset="2"/>
              <a:buChar char="Ø"/>
              <a:defRPr/>
            </a:pPr>
            <a:r>
              <a:rPr lang="zh-CN" b="1" dirty="0" smtClean="0"/>
              <a:t>说明</a:t>
            </a:r>
            <a:endParaRPr lang="zh-CN" b="1" dirty="0" smtClean="0"/>
          </a:p>
          <a:p>
            <a:pPr marL="0" indent="0">
              <a:lnSpc>
                <a:spcPct val="150000"/>
              </a:lnSpc>
              <a:spcBef>
                <a:spcPts val="385"/>
              </a:spcBef>
              <a:buFont typeface="Wingdings" panose="05000000000000000000" pitchFamily="2" charset="2"/>
              <a:buNone/>
              <a:defRPr/>
            </a:pPr>
            <a:r>
              <a:rPr lang="zh-CN" altLang="en-US" sz="1600" dirty="0">
                <a:solidFill>
                  <a:srgbClr val="0C0C0C"/>
                </a:solidFill>
                <a:latin typeface="宋体" panose="02010600030101010101" pitchFamily="2" charset="-122"/>
              </a:rPr>
              <a:t>    指令处理用于处理与金证</a:t>
            </a:r>
            <a:r>
              <a:rPr lang="en-US" altLang="zh-CN" sz="1600" dirty="0">
                <a:solidFill>
                  <a:srgbClr val="0C0C0C"/>
                </a:solidFill>
                <a:latin typeface="宋体" panose="02010600030101010101" pitchFamily="2" charset="-122"/>
              </a:rPr>
              <a:t>/</a:t>
            </a:r>
            <a:r>
              <a:rPr lang="zh-CN" altLang="en-US" sz="1600" dirty="0">
                <a:solidFill>
                  <a:srgbClr val="0C0C0C"/>
                </a:solidFill>
                <a:latin typeface="宋体" panose="02010600030101010101" pitchFamily="2" charset="-122"/>
              </a:rPr>
              <a:t>恒生交易系统请求消息队列进行交互。其中，事前风控中该子系统需要根据风控结果将过滤后的指令回扔到消息请求队列或者将应答指令回扔到应答消息队列；事中风控中该子系统仅是将交易指令旁路复制出来，不影响交易流程。</a:t>
            </a:r>
            <a:endParaRPr lang="zh-CN" b="1" dirty="0" smtClean="0"/>
          </a:p>
          <a:p>
            <a:pPr marL="342900" indent="-342900">
              <a:lnSpc>
                <a:spcPct val="150000"/>
              </a:lnSpc>
              <a:spcBef>
                <a:spcPts val="385"/>
              </a:spcBef>
              <a:buFont typeface="Wingdings" panose="05000000000000000000" pitchFamily="2" charset="2"/>
              <a:buChar char="Ø"/>
              <a:defRPr/>
            </a:pPr>
            <a:r>
              <a:rPr lang="zh-CN" b="1" dirty="0" smtClean="0"/>
              <a:t>集中交易系统对接拓扑</a:t>
            </a:r>
            <a:endParaRPr lang="zh-CN" b="1" dirty="0" smtClean="0"/>
          </a:p>
          <a:p>
            <a:pPr marL="0" indent="0">
              <a:lnSpc>
                <a:spcPct val="150000"/>
              </a:lnSpc>
              <a:spcBef>
                <a:spcPts val="385"/>
              </a:spcBef>
              <a:buFont typeface="Wingdings" panose="05000000000000000000" pitchFamily="2" charset="2"/>
              <a:buNone/>
              <a:defRPr/>
            </a:pPr>
            <a:r>
              <a:rPr lang="zh-CN" altLang="en-US" sz="1600" dirty="0" smtClean="0">
                <a:solidFill>
                  <a:srgbClr val="0C0C0C"/>
                </a:solidFill>
                <a:latin typeface="宋体" panose="02010600030101010101" pitchFamily="2" charset="-122"/>
              </a:rPr>
              <a:t>   </a:t>
            </a:r>
            <a:endParaRPr lang="zh-CN" altLang="en-US" sz="1600" dirty="0">
              <a:solidFill>
                <a:srgbClr val="0C0C0C"/>
              </a:solidFill>
              <a:latin typeface="宋体" panose="02010600030101010101" pitchFamily="2" charset="-122"/>
              <a:sym typeface="+mn-ea"/>
            </a:endParaRPr>
          </a:p>
        </p:txBody>
      </p:sp>
      <p:graphicFrame>
        <p:nvGraphicFramePr>
          <p:cNvPr id="4" name="表格 -1"/>
          <p:cNvGraphicFramePr/>
          <p:nvPr/>
        </p:nvGraphicFramePr>
        <p:xfrm>
          <a:off x="6883400" y="3934460"/>
          <a:ext cx="2970530" cy="1066800"/>
        </p:xfrm>
        <a:graphic>
          <a:graphicData uri="http://schemas.openxmlformats.org/drawingml/2006/table">
            <a:tbl>
              <a:tblPr firstRow="1" bandRow="1">
                <a:tableStyleId>{5940675A-B579-460E-94D1-54222C63F5DA}</a:tableStyleId>
              </a:tblPr>
              <a:tblGrid>
                <a:gridCol w="860425"/>
                <a:gridCol w="2110105"/>
              </a:tblGrid>
              <a:tr h="177800">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消息队列</a:t>
                      </a:r>
                      <a:endPar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说明</a:t>
                      </a:r>
                      <a:endPar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800">
                <a:tc>
                  <a:txBody>
                    <a:bodyPr/>
                    <a:lstStyle/>
                    <a:p>
                      <a:pPr marL="0" indent="0" algn="l">
                        <a:buNone/>
                      </a:pPr>
                      <a:r>
                        <a:rPr lang="en-US" altLang="zh-CN" sz="1100" b="0" u="none">
                          <a:solidFill>
                            <a:srgbClr val="000000"/>
                          </a:solidFill>
                          <a:latin typeface="宋体" panose="02010600030101010101" pitchFamily="2" charset="-122"/>
                          <a:ea typeface="宋体" panose="02010600030101010101" pitchFamily="2" charset="-122"/>
                          <a:cs typeface="宋体" panose="02010600030101010101" pitchFamily="2" charset="-122"/>
                        </a:rPr>
                        <a:t>req_acc</a:t>
                      </a:r>
                      <a:endPar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应用请求消息队列</a:t>
                      </a:r>
                      <a:endPar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800">
                <a:tc>
                  <a:txBody>
                    <a:bodyPr/>
                    <a:lstStyle/>
                    <a:p>
                      <a:pPr marL="0" indent="0" algn="l">
                        <a:buNone/>
                      </a:pPr>
                      <a:r>
                        <a:rPr lang="en-US" altLang="zh-CN" sz="1100" b="0" u="none">
                          <a:solidFill>
                            <a:srgbClr val="000000"/>
                          </a:solidFill>
                          <a:latin typeface="宋体" panose="02010600030101010101" pitchFamily="2" charset="-122"/>
                          <a:ea typeface="宋体" panose="02010600030101010101" pitchFamily="2" charset="-122"/>
                          <a:cs typeface="宋体" panose="02010600030101010101" pitchFamily="2" charset="-122"/>
                        </a:rPr>
                        <a:t>resp_acc</a:t>
                      </a:r>
                      <a:endPar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应用应答消息队列</a:t>
                      </a:r>
                      <a:endPar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800">
                <a:tc>
                  <a:txBody>
                    <a:bodyPr/>
                    <a:lstStyle/>
                    <a:p>
                      <a:pPr marL="0" indent="0" algn="l">
                        <a:buNone/>
                      </a:pPr>
                      <a:r>
                        <a:rPr lang="en-US" altLang="zh-CN" sz="1100" b="0" u="none">
                          <a:solidFill>
                            <a:srgbClr val="000000"/>
                          </a:solidFill>
                          <a:latin typeface="宋体" panose="02010600030101010101" pitchFamily="2" charset="-122"/>
                          <a:ea typeface="宋体" panose="02010600030101010101" pitchFamily="2" charset="-122"/>
                          <a:cs typeface="宋体" panose="02010600030101010101" pitchFamily="2" charset="-122"/>
                        </a:rPr>
                        <a:t>req_fk</a:t>
                      </a:r>
                      <a:endPar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事前风控过滤后的请求消息队列</a:t>
                      </a:r>
                      <a:endPar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800">
                <a:tc>
                  <a:txBody>
                    <a:bodyPr/>
                    <a:lstStyle/>
                    <a:p>
                      <a:pPr marL="0" indent="0" algn="l">
                        <a:buNone/>
                      </a:pPr>
                      <a:r>
                        <a:rPr lang="en-US" altLang="zh-CN" sz="1100" b="0" u="none">
                          <a:solidFill>
                            <a:srgbClr val="000000"/>
                          </a:solidFill>
                          <a:latin typeface="宋体" panose="02010600030101010101" pitchFamily="2" charset="-122"/>
                          <a:ea typeface="宋体" panose="02010600030101010101" pitchFamily="2" charset="-122"/>
                          <a:cs typeface="宋体" panose="02010600030101010101" pitchFamily="2" charset="-122"/>
                        </a:rPr>
                        <a:t>resp_fk</a:t>
                      </a:r>
                      <a:endPar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应答消息队列</a:t>
                      </a:r>
                      <a:endPar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800">
                <a:tc>
                  <a:txBody>
                    <a:bodyPr/>
                    <a:lstStyle/>
                    <a:p>
                      <a:pPr marL="0" indent="0" algn="l">
                        <a:buNone/>
                      </a:pPr>
                      <a:r>
                        <a:rPr lang="en-US" altLang="zh-CN" sz="1100" b="0" u="none">
                          <a:solidFill>
                            <a:srgbClr val="000000"/>
                          </a:solidFill>
                          <a:latin typeface="宋体" panose="02010600030101010101" pitchFamily="2" charset="-122"/>
                          <a:ea typeface="宋体" panose="02010600030101010101" pitchFamily="2" charset="-122"/>
                          <a:cs typeface="宋体" panose="02010600030101010101" pitchFamily="2" charset="-122"/>
                        </a:rPr>
                        <a:t>req_replica</a:t>
                      </a:r>
                      <a:endPar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应用请求消息的复制队列</a:t>
                      </a:r>
                      <a:endPar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5" name="对象 4"/>
          <p:cNvGraphicFramePr/>
          <p:nvPr/>
        </p:nvGraphicFramePr>
        <p:xfrm>
          <a:off x="2335530" y="3288665"/>
          <a:ext cx="4547870" cy="2531745"/>
        </p:xfrm>
        <a:graphic>
          <a:graphicData uri="http://schemas.openxmlformats.org/presentationml/2006/ole">
            <mc:AlternateContent xmlns:mc="http://schemas.openxmlformats.org/markup-compatibility/2006">
              <mc:Choice xmlns:v="urn:schemas-microsoft-com:vml" Requires="v">
                <p:oleObj spid="_x0000_s3077" name="" r:id="rId1" imgW="6115685" imgH="3905885" progId="Visio.Drawing.15">
                  <p:embed/>
                </p:oleObj>
              </mc:Choice>
              <mc:Fallback>
                <p:oleObj name="" r:id="rId1" imgW="6115685" imgH="3905885" progId="Visio.Drawing.15">
                  <p:embed/>
                  <p:pic>
                    <p:nvPicPr>
                      <p:cNvPr id="0" name="图片 5"/>
                      <p:cNvPicPr/>
                      <p:nvPr/>
                    </p:nvPicPr>
                    <p:blipFill>
                      <a:blip r:embed="rId2"/>
                    </p:blipFill>
                    <p:spPr>
                      <a:xfrm>
                        <a:off x="2335530" y="3288665"/>
                        <a:ext cx="4547870" cy="2531745"/>
                      </a:xfrm>
                      <a:prstGeom prst="rect">
                        <a:avLst/>
                      </a:prstGeom>
                    </p:spPr>
                  </p:pic>
                </p:oleObj>
              </mc:Fallback>
            </mc:AlternateContent>
          </a:graphicData>
        </a:graphic>
      </p:graphicFrame>
      <p:sp>
        <p:nvSpPr>
          <p:cNvPr id="2" name="文本框 1"/>
          <p:cNvSpPr txBox="1"/>
          <p:nvPr/>
        </p:nvSpPr>
        <p:spPr>
          <a:xfrm>
            <a:off x="3082290" y="5944870"/>
            <a:ext cx="2991485" cy="304800"/>
          </a:xfrm>
          <a:prstGeom prst="rect">
            <a:avLst/>
          </a:prstGeom>
          <a:noFill/>
        </p:spPr>
        <p:txBody>
          <a:bodyPr wrap="square" rtlCol="0" anchor="t">
            <a:spAutoFit/>
          </a:bodyPr>
          <a:lstStyle/>
          <a:p>
            <a:r>
              <a:rPr lang="zh-CN" altLang="en-US" sz="1400"/>
              <a:t>金证集中交易系统对接拓扑</a:t>
            </a:r>
            <a:endParaRPr lang="zh-CN" altLang="en-US" sz="1400"/>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5"/>
          <p:cNvSpPr txBox="1">
            <a:spLocks noChangeArrowheads="1"/>
          </p:cNvSpPr>
          <p:nvPr/>
        </p:nvSpPr>
        <p:spPr bwMode="auto">
          <a:xfrm>
            <a:off x="1559685" y="260414"/>
            <a:ext cx="7941673" cy="548640"/>
          </a:xfrm>
          <a:prstGeom prst="rect">
            <a:avLst/>
          </a:prstGeom>
        </p:spPr>
        <p:txBody>
          <a:bodyPr wrap="square">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sym typeface="+mn-ea"/>
              </a:rPr>
              <a:t>实现</a:t>
            </a:r>
            <a:r>
              <a:rPr lang="en-US" altLang="zh-CN" dirty="0"/>
              <a:t>-CEP</a:t>
            </a:r>
            <a:r>
              <a:rPr lang="zh-CN" altLang="en-US" dirty="0"/>
              <a:t>引擎</a:t>
            </a:r>
            <a:endParaRPr lang="zh-CN" altLang="en-US" dirty="0"/>
          </a:p>
        </p:txBody>
      </p:sp>
      <p:sp>
        <p:nvSpPr>
          <p:cNvPr id="3" name="内容占位符 4"/>
          <p:cNvSpPr txBox="1"/>
          <p:nvPr/>
        </p:nvSpPr>
        <p:spPr bwMode="auto">
          <a:xfrm>
            <a:off x="2070100" y="1124585"/>
            <a:ext cx="7914005" cy="5186045"/>
          </a:xfrm>
          <a:prstGeom prst="rect">
            <a:avLst/>
          </a:prstGeom>
          <a:noFill/>
          <a:ln w="9525">
            <a:noFill/>
            <a:miter lim="800000"/>
          </a:ln>
          <a:effectLst/>
        </p:spPr>
        <p:txBody>
          <a:bodyPr/>
          <a:lstStyle/>
          <a:p>
            <a:pPr marL="342900" indent="-342900">
              <a:lnSpc>
                <a:spcPct val="150000"/>
              </a:lnSpc>
              <a:spcBef>
                <a:spcPts val="385"/>
              </a:spcBef>
              <a:buFont typeface="Wingdings" panose="05000000000000000000" pitchFamily="2" charset="2"/>
              <a:buChar char="Ø"/>
              <a:defRPr/>
            </a:pPr>
            <a:r>
              <a:rPr lang="zh-CN" altLang="en-US" b="1" dirty="0" smtClean="0"/>
              <a:t>什么是</a:t>
            </a:r>
            <a:r>
              <a:rPr lang="en-US" altLang="zh-CN" b="1" dirty="0" smtClean="0"/>
              <a:t>CEP</a:t>
            </a:r>
            <a:endParaRPr lang="en-US" altLang="zh-CN" b="1" dirty="0" smtClean="0"/>
          </a:p>
          <a:p>
            <a:pPr marL="0" indent="0">
              <a:lnSpc>
                <a:spcPct val="150000"/>
              </a:lnSpc>
              <a:spcBef>
                <a:spcPts val="385"/>
              </a:spcBef>
              <a:buFont typeface="Wingdings" panose="05000000000000000000" pitchFamily="2" charset="2"/>
              <a:buNone/>
              <a:defRPr/>
            </a:pPr>
            <a:r>
              <a:rPr lang="zh-CN" altLang="en-US" sz="1600" dirty="0" smtClean="0">
                <a:solidFill>
                  <a:srgbClr val="0C0C0C"/>
                </a:solidFill>
                <a:latin typeface="宋体" panose="02010600030101010101" pitchFamily="2" charset="-122"/>
              </a:rPr>
              <a:t>    CEP(Complex Event Processing)也就是复杂事件处理，是结合多种数据源的数据对信息流进行监测、分析从推理出一些复杂的事件或模式，CEP的目的是识别出一些有意义的事件，例如：机遇、威胁，并且尽可能快的作出反应。</a:t>
            </a:r>
            <a:endParaRPr lang="zh-CN" altLang="en-US" sz="1600" dirty="0" smtClean="0">
              <a:solidFill>
                <a:srgbClr val="0C0C0C"/>
              </a:solidFill>
              <a:latin typeface="宋体" panose="02010600030101010101" pitchFamily="2" charset="-122"/>
            </a:endParaRPr>
          </a:p>
          <a:p>
            <a:pPr marL="0" algn="l">
              <a:lnSpc>
                <a:spcPct val="150000"/>
              </a:lnSpc>
              <a:spcBef>
                <a:spcPts val="385"/>
              </a:spcBef>
              <a:buFont typeface="Wingdings" panose="05000000000000000000" pitchFamily="2" charset="2"/>
              <a:buNone/>
              <a:defRPr/>
            </a:pPr>
            <a:endParaRPr lang="zh-CN" altLang="en-US" sz="1600" dirty="0">
              <a:solidFill>
                <a:srgbClr val="0C0C0C"/>
              </a:solidFill>
              <a:latin typeface="宋体" panose="02010600030101010101" pitchFamily="2" charset="-122"/>
            </a:endParaRPr>
          </a:p>
          <a:p>
            <a:pPr marL="342900" indent="-342900">
              <a:lnSpc>
                <a:spcPct val="150000"/>
              </a:lnSpc>
              <a:spcBef>
                <a:spcPts val="385"/>
              </a:spcBef>
              <a:buFont typeface="Wingdings" panose="05000000000000000000" pitchFamily="2" charset="2"/>
              <a:buChar char="Ø"/>
              <a:defRPr/>
            </a:pPr>
            <a:r>
              <a:rPr lang="en-US" altLang="zh-CN" b="1" dirty="0" smtClean="0">
                <a:sym typeface="+mn-ea"/>
              </a:rPr>
              <a:t>CEP选型</a:t>
            </a:r>
            <a:endParaRPr lang="zh-CN" altLang="en-US" sz="1600" dirty="0">
              <a:solidFill>
                <a:srgbClr val="0C0C0C"/>
              </a:solidFill>
              <a:latin typeface="宋体" panose="02010600030101010101" pitchFamily="2" charset="-122"/>
            </a:endParaRPr>
          </a:p>
          <a:p>
            <a:pPr marL="0" algn="l">
              <a:lnSpc>
                <a:spcPct val="150000"/>
              </a:lnSpc>
              <a:spcBef>
                <a:spcPts val="385"/>
              </a:spcBef>
              <a:buFont typeface="Wingdings" panose="05000000000000000000" pitchFamily="2" charset="2"/>
              <a:buNone/>
              <a:defRPr/>
            </a:pPr>
            <a:r>
              <a:rPr lang="zh-CN" altLang="en-US" sz="1600" dirty="0">
                <a:solidFill>
                  <a:srgbClr val="0C0C0C"/>
                </a:solidFill>
                <a:latin typeface="宋体" panose="02010600030101010101" pitchFamily="2" charset="-122"/>
                <a:sym typeface="+mn-ea"/>
              </a:rPr>
              <a:t>    从成熟度以及规则语法上手速度，我们选择了业界广泛使用的且有着类SQL语法的</a:t>
            </a:r>
            <a:r>
              <a:rPr lang="zh-CN" altLang="en-US" sz="1600" dirty="0">
                <a:solidFill>
                  <a:srgbClr val="FF0000"/>
                </a:solidFill>
                <a:latin typeface="宋体" panose="02010600030101010101" pitchFamily="2" charset="-122"/>
                <a:sym typeface="+mn-ea"/>
              </a:rPr>
              <a:t>EsperTech </a:t>
            </a:r>
            <a:r>
              <a:rPr lang="en-US" altLang="zh-CN" sz="1600" dirty="0">
                <a:solidFill>
                  <a:srgbClr val="FF0000"/>
                </a:solidFill>
                <a:latin typeface="宋体" panose="02010600030101010101" pitchFamily="2" charset="-122"/>
                <a:sym typeface="+mn-ea"/>
              </a:rPr>
              <a:t>Esper</a:t>
            </a:r>
            <a:r>
              <a:rPr lang="en-US" altLang="zh-CN" sz="1600" dirty="0">
                <a:solidFill>
                  <a:srgbClr val="0C0C0C"/>
                </a:solidFill>
                <a:latin typeface="宋体" panose="02010600030101010101" pitchFamily="2" charset="-122"/>
                <a:sym typeface="+mn-ea"/>
              </a:rPr>
              <a:t>(</a:t>
            </a:r>
            <a:r>
              <a:rPr lang="zh-CN" altLang="en-US" sz="1600" dirty="0">
                <a:solidFill>
                  <a:srgbClr val="0C0C0C"/>
                </a:solidFill>
                <a:latin typeface="宋体" panose="02010600030101010101" pitchFamily="2" charset="-122"/>
                <a:sym typeface="+mn-ea"/>
              </a:rPr>
              <a:t>规则用</a:t>
            </a:r>
            <a:r>
              <a:rPr lang="en-US" altLang="zh-CN" sz="1600" dirty="0">
                <a:solidFill>
                  <a:srgbClr val="0C0C0C"/>
                </a:solidFill>
                <a:latin typeface="宋体" panose="02010600030101010101" pitchFamily="2" charset="-122"/>
                <a:sym typeface="+mn-ea"/>
              </a:rPr>
              <a:t>EPL</a:t>
            </a:r>
            <a:r>
              <a:rPr lang="zh-CN" altLang="en-US" sz="1600" dirty="0">
                <a:solidFill>
                  <a:srgbClr val="0C0C0C"/>
                </a:solidFill>
                <a:latin typeface="宋体" panose="02010600030101010101" pitchFamily="2" charset="-122"/>
                <a:sym typeface="+mn-ea"/>
              </a:rPr>
              <a:t>语句表达</a:t>
            </a:r>
            <a:r>
              <a:rPr lang="en-US" altLang="zh-CN" sz="1600" dirty="0">
                <a:solidFill>
                  <a:srgbClr val="0C0C0C"/>
                </a:solidFill>
                <a:latin typeface="宋体" panose="02010600030101010101" pitchFamily="2" charset="-122"/>
                <a:sym typeface="+mn-ea"/>
              </a:rPr>
              <a:t>)</a:t>
            </a:r>
            <a:r>
              <a:rPr lang="zh-CN" altLang="en-US" sz="1600" dirty="0">
                <a:solidFill>
                  <a:srgbClr val="0C0C0C"/>
                </a:solidFill>
                <a:latin typeface="宋体" panose="02010600030101010101" pitchFamily="2" charset="-122"/>
                <a:sym typeface="+mn-ea"/>
              </a:rPr>
              <a:t>作为</a:t>
            </a:r>
            <a:r>
              <a:rPr lang="en-US" altLang="zh-CN" sz="1600" dirty="0">
                <a:solidFill>
                  <a:srgbClr val="0C0C0C"/>
                </a:solidFill>
                <a:latin typeface="宋体" panose="02010600030101010101" pitchFamily="2" charset="-122"/>
                <a:sym typeface="+mn-ea"/>
              </a:rPr>
              <a:t>CEP</a:t>
            </a:r>
            <a:r>
              <a:rPr lang="zh-CN" altLang="en-US" sz="1600" dirty="0">
                <a:solidFill>
                  <a:srgbClr val="0C0C0C"/>
                </a:solidFill>
                <a:latin typeface="宋体" panose="02010600030101010101" pitchFamily="2" charset="-122"/>
                <a:sym typeface="+mn-ea"/>
              </a:rPr>
              <a:t>开发引擎。其他的开源</a:t>
            </a:r>
            <a:r>
              <a:rPr lang="en-US" altLang="zh-CN" sz="1600" dirty="0">
                <a:solidFill>
                  <a:srgbClr val="0C0C0C"/>
                </a:solidFill>
                <a:latin typeface="宋体" panose="02010600030101010101" pitchFamily="2" charset="-122"/>
                <a:sym typeface="+mn-ea"/>
              </a:rPr>
              <a:t>CEP</a:t>
            </a:r>
            <a:r>
              <a:rPr lang="zh-CN" altLang="en-US" sz="1600" dirty="0">
                <a:solidFill>
                  <a:srgbClr val="0C0C0C"/>
                </a:solidFill>
                <a:latin typeface="宋体" panose="02010600030101010101" pitchFamily="2" charset="-122"/>
                <a:sym typeface="+mn-ea"/>
              </a:rPr>
              <a:t>引擎还有JBoss Drools Fusion</a:t>
            </a:r>
            <a:r>
              <a:rPr lang="en-US" altLang="zh-CN" sz="1600" dirty="0">
                <a:solidFill>
                  <a:srgbClr val="0C0C0C"/>
                </a:solidFill>
                <a:latin typeface="宋体" panose="02010600030101010101" pitchFamily="2" charset="-122"/>
                <a:sym typeface="+mn-ea"/>
              </a:rPr>
              <a:t>/</a:t>
            </a:r>
            <a:r>
              <a:rPr lang="zh-CN" altLang="en-US" sz="1600" dirty="0">
                <a:solidFill>
                  <a:srgbClr val="0C0C0C"/>
                </a:solidFill>
                <a:latin typeface="宋体" panose="02010600030101010101" pitchFamily="2" charset="-122"/>
                <a:sym typeface="+mn-ea"/>
              </a:rPr>
              <a:t>Siddhi等。</a:t>
            </a:r>
            <a:endParaRPr lang="en-US" altLang="zh-CN" sz="1600" dirty="0">
              <a:solidFill>
                <a:srgbClr val="0C0C0C"/>
              </a:solidFill>
              <a:latin typeface="宋体" panose="02010600030101010101" pitchFamily="2" charset="-122"/>
              <a:sym typeface="+mn-ea"/>
            </a:endParaRPr>
          </a:p>
          <a:p>
            <a:pPr marL="0" algn="l">
              <a:lnSpc>
                <a:spcPct val="150000"/>
              </a:lnSpc>
              <a:spcBef>
                <a:spcPts val="385"/>
              </a:spcBef>
              <a:buFont typeface="Wingdings" panose="05000000000000000000" pitchFamily="2" charset="2"/>
              <a:buNone/>
              <a:defRPr/>
            </a:pPr>
            <a:endParaRPr lang="en-US" altLang="zh-CN" sz="1600" dirty="0">
              <a:solidFill>
                <a:srgbClr val="0C0C0C"/>
              </a:solidFill>
              <a:latin typeface="宋体" panose="02010600030101010101" pitchFamily="2" charset="-122"/>
              <a:sym typeface="+mn-ea"/>
            </a:endParaRPr>
          </a:p>
          <a:p>
            <a:pPr marL="285750" indent="-285750">
              <a:lnSpc>
                <a:spcPct val="150000"/>
              </a:lnSpc>
              <a:buFont typeface="Arial" panose="020B0604020202020204" pitchFamily="34" charset="0"/>
              <a:defRPr/>
            </a:pPr>
            <a:endParaRPr lang="zh-CN" altLang="en-US" sz="1600" dirty="0">
              <a:solidFill>
                <a:srgbClr val="0C0C0C"/>
              </a:solidFill>
              <a:latin typeface="宋体" panose="02010600030101010101" pitchFamily="2" charset="-122"/>
              <a:sym typeface="+mn-ea"/>
            </a:endParaRPr>
          </a:p>
          <a:p>
            <a:pPr marL="285750" indent="-285750">
              <a:lnSpc>
                <a:spcPct val="150000"/>
              </a:lnSpc>
              <a:buFont typeface="Arial" panose="020B0604020202020204" pitchFamily="34" charset="0"/>
              <a:defRPr/>
            </a:pPr>
            <a:endParaRPr lang="zh-CN" altLang="en-US" sz="1600" dirty="0">
              <a:solidFill>
                <a:srgbClr val="0C0C0C"/>
              </a:solidFill>
              <a:latin typeface="宋体" panose="02010600030101010101" pitchFamily="2" charset="-122"/>
              <a:sym typeface="+mn-ea"/>
            </a:endParaRP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5"/>
          <p:cNvSpPr txBox="1">
            <a:spLocks noChangeArrowheads="1"/>
          </p:cNvSpPr>
          <p:nvPr/>
        </p:nvSpPr>
        <p:spPr bwMode="auto">
          <a:xfrm>
            <a:off x="1559685" y="260414"/>
            <a:ext cx="7941673" cy="548640"/>
          </a:xfrm>
          <a:prstGeom prst="rect">
            <a:avLst/>
          </a:prstGeom>
        </p:spPr>
        <p:txBody>
          <a:bodyPr wrap="square">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sym typeface="+mn-ea"/>
              </a:rPr>
              <a:t>实现</a:t>
            </a:r>
            <a:r>
              <a:rPr lang="en-US" altLang="zh-CN" dirty="0">
                <a:sym typeface="+mn-ea"/>
              </a:rPr>
              <a:t>-CEP</a:t>
            </a:r>
            <a:r>
              <a:rPr lang="zh-CN" altLang="en-US" dirty="0">
                <a:sym typeface="+mn-ea"/>
              </a:rPr>
              <a:t>引擎</a:t>
            </a:r>
            <a:r>
              <a:rPr lang="en-US" altLang="zh-CN" dirty="0">
                <a:sym typeface="+mn-ea"/>
              </a:rPr>
              <a:t>-</a:t>
            </a:r>
            <a:r>
              <a:rPr lang="en-US" altLang="zh-CN" dirty="0"/>
              <a:t>Esper</a:t>
            </a:r>
            <a:r>
              <a:rPr lang="zh-CN" altLang="en-US" dirty="0"/>
              <a:t>特点</a:t>
            </a:r>
            <a:endParaRPr lang="zh-CN" altLang="en-US" dirty="0"/>
          </a:p>
        </p:txBody>
      </p:sp>
      <p:sp>
        <p:nvSpPr>
          <p:cNvPr id="3" name="内容占位符 4"/>
          <p:cNvSpPr txBox="1"/>
          <p:nvPr/>
        </p:nvSpPr>
        <p:spPr bwMode="auto">
          <a:xfrm>
            <a:off x="2092960" y="1124585"/>
            <a:ext cx="7914005" cy="5186045"/>
          </a:xfrm>
          <a:prstGeom prst="rect">
            <a:avLst/>
          </a:prstGeom>
          <a:noFill/>
          <a:ln w="9525">
            <a:noFill/>
            <a:miter lim="800000"/>
          </a:ln>
          <a:effectLst/>
        </p:spPr>
        <p:txBody>
          <a:bodyPr/>
          <a:lstStyle/>
          <a:p>
            <a:pPr marL="342900" indent="-342900">
              <a:lnSpc>
                <a:spcPct val="150000"/>
              </a:lnSpc>
              <a:spcBef>
                <a:spcPts val="385"/>
              </a:spcBef>
              <a:buFont typeface="Wingdings" panose="05000000000000000000" pitchFamily="2" charset="2"/>
              <a:buChar char="Ø"/>
              <a:defRPr/>
            </a:pPr>
            <a:r>
              <a:rPr b="1" dirty="0" smtClean="0"/>
              <a:t>数据窗口机制完善</a:t>
            </a:r>
            <a:endParaRPr b="1" dirty="0" smtClean="0"/>
          </a:p>
          <a:p>
            <a:pPr marL="0" indent="0">
              <a:lnSpc>
                <a:spcPct val="150000"/>
              </a:lnSpc>
              <a:spcBef>
                <a:spcPts val="385"/>
              </a:spcBef>
              <a:buFont typeface="Wingdings" panose="05000000000000000000" pitchFamily="2" charset="2"/>
              <a:buNone/>
              <a:defRPr/>
            </a:pPr>
            <a:r>
              <a:rPr lang="zh-CN" altLang="en-US" sz="1600" dirty="0" smtClean="0">
                <a:solidFill>
                  <a:srgbClr val="0C0C0C"/>
                </a:solidFill>
                <a:latin typeface="宋体" panose="02010600030101010101" pitchFamily="2" charset="-122"/>
              </a:rPr>
              <a:t>    Esper目前支持大约30种数据窗口，下面表格列出常用的几种：</a:t>
            </a:r>
            <a:endParaRPr lang="zh-CN" altLang="en-US" sz="1600" dirty="0" smtClean="0">
              <a:solidFill>
                <a:srgbClr val="0C0C0C"/>
              </a:solidFill>
              <a:latin typeface="宋体" panose="02010600030101010101" pitchFamily="2" charset="-122"/>
            </a:endParaRPr>
          </a:p>
          <a:p>
            <a:pPr marL="0" indent="0">
              <a:lnSpc>
                <a:spcPct val="150000"/>
              </a:lnSpc>
              <a:spcBef>
                <a:spcPts val="385"/>
              </a:spcBef>
              <a:buFont typeface="Wingdings" panose="05000000000000000000" pitchFamily="2" charset="2"/>
              <a:buNone/>
              <a:defRPr/>
            </a:pPr>
            <a:r>
              <a:rPr lang="zh-CN" altLang="en-US" sz="1600" dirty="0" smtClean="0">
                <a:solidFill>
                  <a:srgbClr val="0C0C0C"/>
                </a:solidFill>
                <a:latin typeface="宋体" panose="02010600030101010101" pitchFamily="2" charset="-122"/>
              </a:rPr>
              <a:t>    </a:t>
            </a:r>
            <a:endParaRPr lang="zh-CN" altLang="en-US" sz="1600" dirty="0" smtClean="0">
              <a:solidFill>
                <a:srgbClr val="0C0C0C"/>
              </a:solidFill>
              <a:latin typeface="宋体" panose="02010600030101010101" pitchFamily="2" charset="-122"/>
            </a:endParaRPr>
          </a:p>
          <a:p>
            <a:pPr marL="0" indent="0">
              <a:lnSpc>
                <a:spcPct val="150000"/>
              </a:lnSpc>
              <a:spcBef>
                <a:spcPts val="385"/>
              </a:spcBef>
              <a:buFont typeface="Wingdings" panose="05000000000000000000" pitchFamily="2" charset="2"/>
              <a:buNone/>
              <a:defRPr/>
            </a:pPr>
            <a:endParaRPr lang="zh-CN" altLang="en-US" sz="1600" b="1" dirty="0" smtClean="0">
              <a:solidFill>
                <a:srgbClr val="0C0C0C"/>
              </a:solidFill>
              <a:latin typeface="宋体" panose="02010600030101010101" pitchFamily="2" charset="-122"/>
            </a:endParaRPr>
          </a:p>
          <a:p>
            <a:pPr marL="0" indent="0">
              <a:lnSpc>
                <a:spcPct val="150000"/>
              </a:lnSpc>
              <a:spcBef>
                <a:spcPts val="385"/>
              </a:spcBef>
              <a:buFont typeface="Wingdings" panose="05000000000000000000" pitchFamily="2" charset="2"/>
              <a:buNone/>
              <a:defRPr/>
            </a:pPr>
            <a:endParaRPr lang="zh-CN" altLang="en-US" sz="1600" b="1" dirty="0" smtClean="0">
              <a:solidFill>
                <a:srgbClr val="0C0C0C"/>
              </a:solidFill>
              <a:latin typeface="宋体" panose="02010600030101010101" pitchFamily="2" charset="-122"/>
            </a:endParaRPr>
          </a:p>
          <a:p>
            <a:pPr marL="0" indent="0">
              <a:lnSpc>
                <a:spcPct val="150000"/>
              </a:lnSpc>
              <a:spcBef>
                <a:spcPts val="385"/>
              </a:spcBef>
              <a:buFont typeface="Wingdings" panose="05000000000000000000" pitchFamily="2" charset="2"/>
              <a:buNone/>
              <a:defRPr/>
            </a:pPr>
            <a:endParaRPr lang="zh-CN" altLang="en-US" sz="1600" b="1" dirty="0" smtClean="0">
              <a:solidFill>
                <a:srgbClr val="0C0C0C"/>
              </a:solidFill>
              <a:latin typeface="宋体" panose="02010600030101010101" pitchFamily="2" charset="-122"/>
            </a:endParaRPr>
          </a:p>
          <a:p>
            <a:pPr marL="342900" indent="-342900">
              <a:lnSpc>
                <a:spcPct val="150000"/>
              </a:lnSpc>
              <a:spcBef>
                <a:spcPts val="385"/>
              </a:spcBef>
              <a:buFont typeface="Wingdings" panose="05000000000000000000" pitchFamily="2" charset="2"/>
              <a:buChar char="Ø"/>
              <a:defRPr/>
            </a:pPr>
            <a:r>
              <a:rPr b="1" dirty="0" smtClean="0"/>
              <a:t>EPL语句的语法与SQL相似</a:t>
            </a:r>
            <a:endParaRPr b="1" dirty="0" smtClean="0"/>
          </a:p>
          <a:p>
            <a:pPr marL="0" algn="l">
              <a:lnSpc>
                <a:spcPct val="150000"/>
              </a:lnSpc>
              <a:spcBef>
                <a:spcPts val="385"/>
              </a:spcBef>
              <a:buFont typeface="Wingdings" panose="05000000000000000000" pitchFamily="2" charset="2"/>
              <a:buNone/>
              <a:defRPr/>
            </a:pPr>
            <a:r>
              <a:rPr lang="zh-CN" altLang="en-US" sz="1600" dirty="0">
                <a:solidFill>
                  <a:srgbClr val="0C0C0C"/>
                </a:solidFill>
                <a:latin typeface="宋体" panose="02010600030101010101" pitchFamily="2" charset="-122"/>
              </a:rPr>
              <a:t>    事件处理语言（EPL）是SQL标准语言并做了扩展，提供了SELECT、 FROM、 WHERE、 GROUP BY、HAVING和 ORDER BY等子句。</a:t>
            </a:r>
            <a:endParaRPr lang="zh-CN" altLang="en-US" sz="1600" dirty="0">
              <a:solidFill>
                <a:srgbClr val="0C0C0C"/>
              </a:solidFill>
              <a:latin typeface="宋体" panose="02010600030101010101" pitchFamily="2" charset="-122"/>
              <a:sym typeface="+mn-ea"/>
            </a:endParaRPr>
          </a:p>
          <a:p>
            <a:pPr marL="342900" indent="-342900">
              <a:lnSpc>
                <a:spcPct val="150000"/>
              </a:lnSpc>
              <a:spcBef>
                <a:spcPts val="385"/>
              </a:spcBef>
              <a:buFont typeface="Wingdings" panose="05000000000000000000" pitchFamily="2" charset="2"/>
              <a:buChar char="Ø"/>
              <a:defRPr/>
            </a:pPr>
            <a:r>
              <a:rPr b="1" dirty="0" smtClean="0">
                <a:sym typeface="+mn-ea"/>
              </a:rPr>
              <a:t>使用方式灵活</a:t>
            </a:r>
            <a:endParaRPr sz="1600" b="1" dirty="0" smtClean="0"/>
          </a:p>
          <a:p>
            <a:pPr marL="0" algn="l">
              <a:lnSpc>
                <a:spcPct val="150000"/>
              </a:lnSpc>
              <a:spcBef>
                <a:spcPts val="385"/>
              </a:spcBef>
              <a:buFont typeface="Wingdings" panose="05000000000000000000" pitchFamily="2" charset="2"/>
              <a:buNone/>
              <a:defRPr/>
            </a:pPr>
            <a:r>
              <a:rPr lang="zh-CN" altLang="en-US" sz="1600" dirty="0">
                <a:solidFill>
                  <a:srgbClr val="0C0C0C"/>
                </a:solidFill>
                <a:latin typeface="宋体" panose="02010600030101010101" pitchFamily="2" charset="-122"/>
                <a:sym typeface="+mn-ea"/>
              </a:rPr>
              <a:t>    Esper提供了丰富的API，可以独立部署也可以集成进任何应用。</a:t>
            </a:r>
            <a:endParaRPr lang="zh-CN" altLang="en-US" sz="1600" dirty="0">
              <a:solidFill>
                <a:srgbClr val="0C0C0C"/>
              </a:solidFill>
              <a:latin typeface="宋体" panose="02010600030101010101" pitchFamily="2" charset="-122"/>
              <a:sym typeface="+mn-ea"/>
            </a:endParaRPr>
          </a:p>
          <a:p>
            <a:pPr marL="0" algn="l">
              <a:lnSpc>
                <a:spcPct val="150000"/>
              </a:lnSpc>
              <a:spcBef>
                <a:spcPts val="385"/>
              </a:spcBef>
              <a:buFont typeface="Wingdings" panose="05000000000000000000" pitchFamily="2" charset="2"/>
              <a:buNone/>
              <a:defRPr/>
            </a:pPr>
            <a:endParaRPr lang="zh-CN" altLang="en-US" sz="1600" dirty="0">
              <a:solidFill>
                <a:srgbClr val="0C0C0C"/>
              </a:solidFill>
              <a:latin typeface="宋体" panose="02010600030101010101" pitchFamily="2" charset="-122"/>
              <a:sym typeface="+mn-ea"/>
            </a:endParaRPr>
          </a:p>
        </p:txBody>
      </p:sp>
      <p:pic>
        <p:nvPicPr>
          <p:cNvPr id="2" name="图片 1"/>
          <p:cNvPicPr>
            <a:picLocks noChangeAspect="1"/>
          </p:cNvPicPr>
          <p:nvPr/>
        </p:nvPicPr>
        <p:blipFill>
          <a:blip r:embed="rId1"/>
          <a:stretch>
            <a:fillRect/>
          </a:stretch>
        </p:blipFill>
        <p:spPr>
          <a:xfrm>
            <a:off x="2567940" y="1988820"/>
            <a:ext cx="4938395" cy="1760855"/>
          </a:xfrm>
          <a:prstGeom prst="rect">
            <a:avLst/>
          </a:prstGeom>
        </p:spPr>
      </p:pic>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5"/>
          <p:cNvSpPr txBox="1">
            <a:spLocks noChangeArrowheads="1"/>
          </p:cNvSpPr>
          <p:nvPr/>
        </p:nvSpPr>
        <p:spPr bwMode="auto">
          <a:xfrm>
            <a:off x="1559685" y="260414"/>
            <a:ext cx="7941673" cy="548640"/>
          </a:xfrm>
          <a:prstGeom prst="rect">
            <a:avLst/>
          </a:prstGeom>
        </p:spPr>
        <p:txBody>
          <a:bodyPr wrap="square">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sym typeface="+mn-ea"/>
              </a:rPr>
              <a:t>实现</a:t>
            </a:r>
            <a:r>
              <a:rPr lang="en-US" altLang="zh-CN" dirty="0">
                <a:sym typeface="+mn-ea"/>
              </a:rPr>
              <a:t>-CEP</a:t>
            </a:r>
            <a:r>
              <a:rPr lang="zh-CN" altLang="en-US" dirty="0">
                <a:sym typeface="+mn-ea"/>
              </a:rPr>
              <a:t>引擎</a:t>
            </a:r>
            <a:r>
              <a:rPr lang="en-US" altLang="zh-CN" dirty="0">
                <a:sym typeface="+mn-ea"/>
              </a:rPr>
              <a:t>-</a:t>
            </a:r>
            <a:r>
              <a:rPr lang="en-US" altLang="zh-CN" dirty="0"/>
              <a:t>Esper</a:t>
            </a:r>
            <a:r>
              <a:rPr lang="zh-CN" altLang="en-US" dirty="0"/>
              <a:t>特点</a:t>
            </a:r>
            <a:endParaRPr lang="zh-CN" altLang="en-US" dirty="0"/>
          </a:p>
        </p:txBody>
      </p:sp>
      <p:sp>
        <p:nvSpPr>
          <p:cNvPr id="3" name="内容占位符 4"/>
          <p:cNvSpPr txBox="1"/>
          <p:nvPr/>
        </p:nvSpPr>
        <p:spPr bwMode="auto">
          <a:xfrm>
            <a:off x="2070100" y="1124585"/>
            <a:ext cx="7914005" cy="5424170"/>
          </a:xfrm>
          <a:prstGeom prst="rect">
            <a:avLst/>
          </a:prstGeom>
          <a:noFill/>
          <a:ln w="9525">
            <a:noFill/>
            <a:miter lim="800000"/>
          </a:ln>
          <a:effectLst/>
        </p:spPr>
        <p:txBody>
          <a:bodyPr/>
          <a:lstStyle/>
          <a:p>
            <a:pPr marL="342900" indent="-342900">
              <a:lnSpc>
                <a:spcPct val="150000"/>
              </a:lnSpc>
              <a:spcBef>
                <a:spcPts val="385"/>
              </a:spcBef>
              <a:buFont typeface="Wingdings" panose="05000000000000000000" pitchFamily="2" charset="2"/>
              <a:buChar char="Ø"/>
              <a:defRPr/>
            </a:pPr>
            <a:r>
              <a:rPr b="1" dirty="0" smtClean="0"/>
              <a:t>支持多种获取结果方式</a:t>
            </a:r>
            <a:endParaRPr b="1" dirty="0" smtClean="0"/>
          </a:p>
          <a:p>
            <a:pPr marL="0" indent="0">
              <a:lnSpc>
                <a:spcPct val="150000"/>
              </a:lnSpc>
              <a:spcBef>
                <a:spcPts val="385"/>
              </a:spcBef>
              <a:buFont typeface="Wingdings" panose="05000000000000000000" pitchFamily="2" charset="2"/>
              <a:buNone/>
              <a:defRPr/>
            </a:pPr>
            <a:r>
              <a:rPr lang="zh-CN" altLang="en-US" sz="1600" dirty="0" smtClean="0">
                <a:solidFill>
                  <a:srgbClr val="0C0C0C"/>
                </a:solidFill>
                <a:latin typeface="宋体" panose="02010600030101010101" pitchFamily="2" charset="-122"/>
              </a:rPr>
              <a:t>    </a:t>
            </a:r>
            <a:endParaRPr lang="zh-CN" altLang="en-US" sz="1600" dirty="0" smtClean="0">
              <a:solidFill>
                <a:srgbClr val="0C0C0C"/>
              </a:solidFill>
              <a:latin typeface="宋体" panose="02010600030101010101" pitchFamily="2" charset="-122"/>
            </a:endParaRPr>
          </a:p>
          <a:p>
            <a:pPr marL="0" indent="0">
              <a:lnSpc>
                <a:spcPct val="150000"/>
              </a:lnSpc>
              <a:spcBef>
                <a:spcPts val="385"/>
              </a:spcBef>
              <a:buFont typeface="Wingdings" panose="05000000000000000000" pitchFamily="2" charset="2"/>
              <a:buNone/>
              <a:defRPr/>
            </a:pPr>
            <a:r>
              <a:rPr lang="zh-CN" altLang="en-US" sz="1600" dirty="0" smtClean="0">
                <a:solidFill>
                  <a:srgbClr val="0C0C0C"/>
                </a:solidFill>
                <a:latin typeface="宋体" panose="02010600030101010101" pitchFamily="2" charset="-122"/>
              </a:rPr>
              <a:t>    </a:t>
            </a:r>
            <a:endParaRPr lang="zh-CN" altLang="en-US" sz="1600" dirty="0" smtClean="0">
              <a:solidFill>
                <a:srgbClr val="0C0C0C"/>
              </a:solidFill>
              <a:latin typeface="宋体" panose="02010600030101010101" pitchFamily="2" charset="-122"/>
            </a:endParaRPr>
          </a:p>
          <a:p>
            <a:pPr marL="0" indent="0">
              <a:lnSpc>
                <a:spcPct val="150000"/>
              </a:lnSpc>
              <a:spcBef>
                <a:spcPts val="385"/>
              </a:spcBef>
              <a:buFont typeface="Wingdings" panose="05000000000000000000" pitchFamily="2" charset="2"/>
              <a:buNone/>
              <a:defRPr/>
            </a:pPr>
            <a:endParaRPr lang="zh-CN" altLang="en-US" sz="1600" b="1" dirty="0" smtClean="0">
              <a:solidFill>
                <a:srgbClr val="0C0C0C"/>
              </a:solidFill>
              <a:latin typeface="宋体" panose="02010600030101010101" pitchFamily="2" charset="-122"/>
            </a:endParaRPr>
          </a:p>
          <a:p>
            <a:pPr marL="0" indent="0">
              <a:lnSpc>
                <a:spcPct val="150000"/>
              </a:lnSpc>
              <a:spcBef>
                <a:spcPts val="385"/>
              </a:spcBef>
              <a:buFont typeface="Wingdings" panose="05000000000000000000" pitchFamily="2" charset="2"/>
              <a:buNone/>
              <a:defRPr/>
            </a:pPr>
            <a:endParaRPr lang="zh-CN" altLang="en-US" sz="1600" b="1" dirty="0" smtClean="0">
              <a:solidFill>
                <a:srgbClr val="0C0C0C"/>
              </a:solidFill>
              <a:latin typeface="宋体" panose="02010600030101010101" pitchFamily="2" charset="-122"/>
            </a:endParaRPr>
          </a:p>
          <a:p>
            <a:pPr marL="0" indent="0">
              <a:lnSpc>
                <a:spcPct val="150000"/>
              </a:lnSpc>
              <a:spcBef>
                <a:spcPts val="385"/>
              </a:spcBef>
              <a:buFont typeface="Wingdings" panose="05000000000000000000" pitchFamily="2" charset="2"/>
              <a:buNone/>
              <a:defRPr/>
            </a:pPr>
            <a:endParaRPr lang="zh-CN" altLang="en-US" sz="1600" b="1" dirty="0" smtClean="0">
              <a:solidFill>
                <a:srgbClr val="0C0C0C"/>
              </a:solidFill>
              <a:latin typeface="宋体" panose="02010600030101010101" pitchFamily="2" charset="-122"/>
            </a:endParaRPr>
          </a:p>
          <a:p>
            <a:pPr marL="0" indent="0">
              <a:lnSpc>
                <a:spcPct val="150000"/>
              </a:lnSpc>
              <a:spcBef>
                <a:spcPts val="385"/>
              </a:spcBef>
              <a:buFont typeface="Wingdings" panose="05000000000000000000" pitchFamily="2" charset="2"/>
              <a:buNone/>
              <a:defRPr/>
            </a:pPr>
            <a:endParaRPr lang="zh-CN" altLang="en-US" sz="1600" b="1" dirty="0" smtClean="0">
              <a:solidFill>
                <a:srgbClr val="0C0C0C"/>
              </a:solidFill>
              <a:latin typeface="宋体" panose="02010600030101010101" pitchFamily="2" charset="-122"/>
            </a:endParaRPr>
          </a:p>
          <a:p>
            <a:pPr marL="342900" indent="-342900">
              <a:lnSpc>
                <a:spcPct val="150000"/>
              </a:lnSpc>
              <a:spcBef>
                <a:spcPts val="385"/>
              </a:spcBef>
              <a:buFont typeface="Wingdings" panose="05000000000000000000" pitchFamily="2" charset="2"/>
              <a:buChar char="Ø"/>
              <a:defRPr/>
            </a:pPr>
            <a:r>
              <a:rPr b="1" dirty="0" smtClean="0"/>
              <a:t>内存</a:t>
            </a:r>
            <a:r>
              <a:rPr lang="zh-CN" b="1" dirty="0" smtClean="0"/>
              <a:t>处理</a:t>
            </a:r>
            <a:endParaRPr lang="zh-CN" b="1" dirty="0" smtClean="0"/>
          </a:p>
          <a:p>
            <a:pPr marL="0" indent="0">
              <a:lnSpc>
                <a:spcPct val="150000"/>
              </a:lnSpc>
              <a:spcBef>
                <a:spcPts val="385"/>
              </a:spcBef>
              <a:buFont typeface="Wingdings" panose="05000000000000000000" pitchFamily="2" charset="2"/>
              <a:buNone/>
              <a:defRPr/>
            </a:pPr>
            <a:r>
              <a:rPr lang="zh-CN" altLang="en-US" sz="1600" dirty="0" smtClean="0">
                <a:solidFill>
                  <a:srgbClr val="0C0C0C"/>
                </a:solidFill>
                <a:latin typeface="宋体" panose="02010600030101010101" pitchFamily="2" charset="-122"/>
                <a:sym typeface="+mn-ea"/>
              </a:rPr>
              <a:t>    Esper统计分析的中间数据全部是存储在内存中，不能跨服务器，只能单机部署，内存有限，存在单点故障，由于全内存操作，系统重启后中间数据就会丢失无法恢复。</a:t>
            </a:r>
            <a:endParaRPr lang="zh-CN" altLang="en-US" sz="1600" dirty="0">
              <a:solidFill>
                <a:srgbClr val="0C0C0C"/>
              </a:solidFill>
              <a:latin typeface="宋体" panose="02010600030101010101" pitchFamily="2" charset="-122"/>
              <a:sym typeface="+mn-ea"/>
            </a:endParaRPr>
          </a:p>
        </p:txBody>
      </p:sp>
      <p:pic>
        <p:nvPicPr>
          <p:cNvPr id="4" name="图片 3"/>
          <p:cNvPicPr>
            <a:picLocks noChangeAspect="1"/>
          </p:cNvPicPr>
          <p:nvPr/>
        </p:nvPicPr>
        <p:blipFill>
          <a:blip r:embed="rId1"/>
          <a:stretch>
            <a:fillRect/>
          </a:stretch>
        </p:blipFill>
        <p:spPr>
          <a:xfrm>
            <a:off x="2423795" y="1557020"/>
            <a:ext cx="4612005" cy="2179955"/>
          </a:xfrm>
          <a:prstGeom prst="rect">
            <a:avLst/>
          </a:prstGeom>
        </p:spPr>
      </p:pic>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5"/>
          <p:cNvSpPr txBox="1">
            <a:spLocks noChangeArrowheads="1"/>
          </p:cNvSpPr>
          <p:nvPr/>
        </p:nvSpPr>
        <p:spPr bwMode="auto">
          <a:xfrm>
            <a:off x="1559685" y="260414"/>
            <a:ext cx="7941673" cy="548640"/>
          </a:xfrm>
          <a:prstGeom prst="rect">
            <a:avLst/>
          </a:prstGeom>
        </p:spPr>
        <p:txBody>
          <a:bodyPr wrap="square">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sym typeface="+mn-ea"/>
              </a:rPr>
              <a:t>实现</a:t>
            </a:r>
            <a:r>
              <a:rPr lang="en-US" altLang="zh-CN" dirty="0">
                <a:sym typeface="+mn-ea"/>
              </a:rPr>
              <a:t>-CEP</a:t>
            </a:r>
            <a:r>
              <a:rPr lang="zh-CN" altLang="en-US" dirty="0">
                <a:sym typeface="+mn-ea"/>
              </a:rPr>
              <a:t>引擎</a:t>
            </a:r>
            <a:r>
              <a:rPr lang="en-US" altLang="zh-CN" dirty="0">
                <a:sym typeface="+mn-ea"/>
              </a:rPr>
              <a:t>-</a:t>
            </a:r>
            <a:r>
              <a:rPr lang="zh-CN" dirty="0"/>
              <a:t>应用</a:t>
            </a:r>
            <a:endParaRPr lang="zh-CN" dirty="0"/>
          </a:p>
        </p:txBody>
      </p:sp>
      <p:sp>
        <p:nvSpPr>
          <p:cNvPr id="3" name="内容占位符 4"/>
          <p:cNvSpPr txBox="1"/>
          <p:nvPr/>
        </p:nvSpPr>
        <p:spPr bwMode="auto">
          <a:xfrm>
            <a:off x="2070100" y="1124585"/>
            <a:ext cx="7914005" cy="5424170"/>
          </a:xfrm>
          <a:prstGeom prst="rect">
            <a:avLst/>
          </a:prstGeom>
          <a:noFill/>
          <a:ln w="9525">
            <a:noFill/>
            <a:miter lim="800000"/>
          </a:ln>
          <a:effectLst/>
        </p:spPr>
        <p:txBody>
          <a:bodyPr/>
          <a:lstStyle/>
          <a:p>
            <a:pPr marL="342900" indent="-342900">
              <a:lnSpc>
                <a:spcPct val="150000"/>
              </a:lnSpc>
              <a:spcBef>
                <a:spcPts val="385"/>
              </a:spcBef>
              <a:buFont typeface="Wingdings" panose="05000000000000000000" pitchFamily="2" charset="2"/>
              <a:buChar char="Ø"/>
              <a:defRPr/>
            </a:pPr>
            <a:r>
              <a:rPr lang="zh-CN" b="1" dirty="0" smtClean="0"/>
              <a:t>事前</a:t>
            </a:r>
            <a:r>
              <a:rPr lang="en-US" altLang="zh-CN" b="1" dirty="0" smtClean="0"/>
              <a:t>/</a:t>
            </a:r>
            <a:r>
              <a:rPr lang="zh-CN" altLang="en-US" b="1" dirty="0" smtClean="0"/>
              <a:t>事中风控中核心的规则引擎</a:t>
            </a:r>
            <a:endParaRPr lang="zh-CN" altLang="en-US" b="1" dirty="0" smtClean="0"/>
          </a:p>
          <a:p>
            <a:pPr marL="0" indent="0">
              <a:lnSpc>
                <a:spcPct val="150000"/>
              </a:lnSpc>
              <a:spcBef>
                <a:spcPts val="385"/>
              </a:spcBef>
              <a:buFont typeface="Wingdings" panose="05000000000000000000" pitchFamily="2" charset="2"/>
              <a:buNone/>
              <a:defRPr/>
            </a:pPr>
            <a:r>
              <a:rPr lang="zh-CN" altLang="en-US" sz="1600" dirty="0" smtClean="0">
                <a:solidFill>
                  <a:srgbClr val="0C0C0C"/>
                </a:solidFill>
                <a:latin typeface="宋体" panose="02010600030101010101" pitchFamily="2" charset="-122"/>
              </a:rPr>
              <a:t>   事前风控中，为了提升指令处理速度，</a:t>
            </a:r>
            <a:r>
              <a:rPr lang="en-US" altLang="zh-CN" sz="1600" dirty="0" smtClean="0">
                <a:solidFill>
                  <a:srgbClr val="0C0C0C"/>
                </a:solidFill>
                <a:latin typeface="宋体" panose="02010600030101010101" pitchFamily="2" charset="-122"/>
              </a:rPr>
              <a:t>Esper CEP</a:t>
            </a:r>
            <a:r>
              <a:rPr lang="zh-CN" altLang="en-US" sz="1600" dirty="0" smtClean="0">
                <a:solidFill>
                  <a:srgbClr val="0C0C0C"/>
                </a:solidFill>
                <a:latin typeface="宋体" panose="02010600030101010101" pitchFamily="2" charset="-122"/>
              </a:rPr>
              <a:t>通过独立服务进行规则处理，扩容主要是通过提升硬件配置来实现。</a:t>
            </a:r>
            <a:endParaRPr lang="zh-CN" altLang="en-US" sz="1600" dirty="0" smtClean="0">
              <a:solidFill>
                <a:srgbClr val="0C0C0C"/>
              </a:solidFill>
              <a:latin typeface="宋体" panose="02010600030101010101" pitchFamily="2" charset="-122"/>
            </a:endParaRPr>
          </a:p>
          <a:p>
            <a:pPr marL="0" indent="0">
              <a:lnSpc>
                <a:spcPct val="150000"/>
              </a:lnSpc>
              <a:spcBef>
                <a:spcPts val="385"/>
              </a:spcBef>
              <a:buFont typeface="Wingdings" panose="05000000000000000000" pitchFamily="2" charset="2"/>
              <a:buNone/>
              <a:defRPr/>
            </a:pPr>
            <a:r>
              <a:rPr lang="zh-CN" altLang="en-US" sz="1600" dirty="0" smtClean="0">
                <a:solidFill>
                  <a:srgbClr val="0C0C0C"/>
                </a:solidFill>
                <a:latin typeface="宋体" panose="02010600030101010101" pitchFamily="2" charset="-122"/>
              </a:rPr>
              <a:t>   事中风控中，为了提高指令处理吐吞量以及复杂风控规则计算，我们</a:t>
            </a:r>
            <a:r>
              <a:rPr lang="zh-CN" altLang="en-US" sz="1600" dirty="0">
                <a:solidFill>
                  <a:schemeClr val="tx1"/>
                </a:solidFill>
                <a:latin typeface="宋体" panose="02010600030101010101" pitchFamily="2" charset="-122"/>
                <a:sym typeface="+mn-ea"/>
              </a:rPr>
              <a:t>将</a:t>
            </a:r>
            <a:r>
              <a:rPr lang="en-US" altLang="zh-CN" sz="1600" dirty="0">
                <a:solidFill>
                  <a:schemeClr val="tx1"/>
                </a:solidFill>
                <a:latin typeface="宋体" panose="02010600030101010101" pitchFamily="2" charset="-122"/>
                <a:sym typeface="+mn-ea"/>
              </a:rPr>
              <a:t>Esper</a:t>
            </a:r>
            <a:r>
              <a:rPr lang="zh-CN" altLang="en-US" sz="1600" dirty="0">
                <a:solidFill>
                  <a:schemeClr val="tx1"/>
                </a:solidFill>
                <a:latin typeface="宋体" panose="02010600030101010101" pitchFamily="2" charset="-122"/>
                <a:sym typeface="+mn-ea"/>
              </a:rPr>
              <a:t>与</a:t>
            </a:r>
            <a:r>
              <a:rPr lang="en-US" altLang="zh-CN" sz="1600" dirty="0">
                <a:solidFill>
                  <a:schemeClr val="tx1"/>
                </a:solidFill>
                <a:latin typeface="宋体" panose="02010600030101010101" pitchFamily="2" charset="-122"/>
                <a:sym typeface="+mn-ea"/>
              </a:rPr>
              <a:t>Apache Strom</a:t>
            </a:r>
            <a:r>
              <a:rPr lang="zh-CN" altLang="en-US" sz="1600" dirty="0">
                <a:solidFill>
                  <a:schemeClr val="tx1"/>
                </a:solidFill>
                <a:latin typeface="宋体" panose="02010600030101010101" pitchFamily="2" charset="-122"/>
                <a:sym typeface="+mn-ea"/>
              </a:rPr>
              <a:t>集成，</a:t>
            </a:r>
            <a:r>
              <a:rPr lang="zh-CN" altLang="en-US" sz="1600" dirty="0">
                <a:solidFill>
                  <a:srgbClr val="0C0C0C"/>
                </a:solidFill>
                <a:latin typeface="宋体" panose="02010600030101010101" pitchFamily="2" charset="-122"/>
                <a:sym typeface="+mn-ea"/>
              </a:rPr>
              <a:t>借助</a:t>
            </a:r>
            <a:r>
              <a:rPr lang="en-US" altLang="zh-CN" sz="1600" dirty="0">
                <a:solidFill>
                  <a:srgbClr val="0C0C0C"/>
                </a:solidFill>
                <a:latin typeface="宋体" panose="02010600030101010101" pitchFamily="2" charset="-122"/>
                <a:sym typeface="+mn-ea"/>
              </a:rPr>
              <a:t>Storm</a:t>
            </a:r>
            <a:r>
              <a:rPr lang="zh-CN" altLang="en-US" sz="1600" dirty="0">
                <a:solidFill>
                  <a:srgbClr val="0C0C0C"/>
                </a:solidFill>
                <a:latin typeface="宋体" panose="02010600030101010101" pitchFamily="2" charset="-122"/>
                <a:sym typeface="+mn-ea"/>
              </a:rPr>
              <a:t>并行处理框架将集中式</a:t>
            </a:r>
            <a:r>
              <a:rPr lang="en-US" altLang="zh-CN" sz="1600" dirty="0">
                <a:solidFill>
                  <a:srgbClr val="0C0C0C"/>
                </a:solidFill>
                <a:latin typeface="宋体" panose="02010600030101010101" pitchFamily="2" charset="-122"/>
                <a:sym typeface="+mn-ea"/>
              </a:rPr>
              <a:t>Esper</a:t>
            </a:r>
            <a:r>
              <a:rPr lang="zh-CN" altLang="en-US" sz="1600" dirty="0">
                <a:solidFill>
                  <a:srgbClr val="0C0C0C"/>
                </a:solidFill>
                <a:latin typeface="宋体" panose="02010600030101010101" pitchFamily="2" charset="-122"/>
                <a:sym typeface="+mn-ea"/>
              </a:rPr>
              <a:t>扩展为集群式的</a:t>
            </a:r>
            <a:r>
              <a:rPr lang="en-US" altLang="zh-CN" sz="1600" dirty="0">
                <a:solidFill>
                  <a:srgbClr val="0C0C0C"/>
                </a:solidFill>
                <a:latin typeface="宋体" panose="02010600030101010101" pitchFamily="2" charset="-122"/>
                <a:sym typeface="+mn-ea"/>
              </a:rPr>
              <a:t>CEP</a:t>
            </a:r>
            <a:r>
              <a:rPr lang="zh-CN" altLang="en-US" sz="1600" dirty="0">
                <a:solidFill>
                  <a:srgbClr val="0C0C0C"/>
                </a:solidFill>
                <a:latin typeface="宋体" panose="02010600030101010101" pitchFamily="2" charset="-122"/>
                <a:sym typeface="+mn-ea"/>
              </a:rPr>
              <a:t>处理集群，从而支持横向扩展</a:t>
            </a:r>
            <a:r>
              <a:rPr lang="zh-CN" sz="1600" dirty="0">
                <a:solidFill>
                  <a:srgbClr val="0C0C0C"/>
                </a:solidFill>
                <a:latin typeface="宋体" panose="02010600030101010101" pitchFamily="2" charset="-122"/>
                <a:sym typeface="+mn-ea"/>
              </a:rPr>
              <a:t>并简化系统实现逻辑</a:t>
            </a:r>
            <a:r>
              <a:rPr lang="zh-CN" altLang="en-US" sz="1600" dirty="0">
                <a:solidFill>
                  <a:srgbClr val="0C0C0C"/>
                </a:solidFill>
                <a:latin typeface="宋体" panose="02010600030101010101" pitchFamily="2" charset="-122"/>
                <a:sym typeface="+mn-ea"/>
              </a:rPr>
              <a:t>。</a:t>
            </a:r>
            <a:endParaRPr lang="zh-CN" altLang="en-US" sz="1600" dirty="0" smtClean="0">
              <a:solidFill>
                <a:srgbClr val="0C0C0C"/>
              </a:solidFill>
              <a:latin typeface="宋体" panose="02010600030101010101" pitchFamily="2" charset="-122"/>
            </a:endParaRPr>
          </a:p>
          <a:p>
            <a:pPr marL="0" indent="0">
              <a:lnSpc>
                <a:spcPct val="150000"/>
              </a:lnSpc>
              <a:spcBef>
                <a:spcPts val="385"/>
              </a:spcBef>
              <a:buFont typeface="Wingdings" panose="05000000000000000000" pitchFamily="2" charset="2"/>
              <a:buNone/>
              <a:defRPr/>
            </a:pPr>
            <a:endParaRPr lang="zh-CN" altLang="en-US" sz="1600" b="1" dirty="0" smtClean="0">
              <a:solidFill>
                <a:srgbClr val="0C0C0C"/>
              </a:solidFill>
              <a:latin typeface="宋体" panose="02010600030101010101" pitchFamily="2" charset="-122"/>
              <a:sym typeface="+mn-ea"/>
            </a:endParaRPr>
          </a:p>
          <a:p>
            <a:pPr marL="0" indent="0">
              <a:lnSpc>
                <a:spcPct val="150000"/>
              </a:lnSpc>
              <a:spcBef>
                <a:spcPts val="385"/>
              </a:spcBef>
              <a:buFont typeface="Wingdings" panose="05000000000000000000" pitchFamily="2" charset="2"/>
              <a:buNone/>
              <a:defRPr/>
            </a:pPr>
            <a:endParaRPr lang="zh-CN" altLang="en-US" sz="1600" b="1" dirty="0" smtClean="0">
              <a:solidFill>
                <a:srgbClr val="0C0C0C"/>
              </a:solidFill>
              <a:latin typeface="宋体" panose="02010600030101010101" pitchFamily="2" charset="-122"/>
              <a:sym typeface="+mn-ea"/>
            </a:endParaRP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584960" y="1333500"/>
            <a:ext cx="9022715" cy="4674870"/>
          </a:xfrm>
          <a:prstGeom prst="rect">
            <a:avLst/>
          </a:prstGeom>
        </p:spPr>
      </p:pic>
      <p:sp>
        <p:nvSpPr>
          <p:cNvPr id="6" name="Text Box 5"/>
          <p:cNvSpPr txBox="1">
            <a:spLocks noChangeArrowheads="1"/>
          </p:cNvSpPr>
          <p:nvPr/>
        </p:nvSpPr>
        <p:spPr bwMode="auto">
          <a:xfrm>
            <a:off x="1559685" y="260414"/>
            <a:ext cx="7941673" cy="548640"/>
          </a:xfrm>
          <a:prstGeom prst="rect">
            <a:avLst/>
          </a:prstGeom>
        </p:spPr>
        <p:txBody>
          <a:bodyPr wrap="square">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sym typeface="+mn-ea"/>
              </a:rPr>
              <a:t>实现</a:t>
            </a:r>
            <a:r>
              <a:rPr lang="en-US" altLang="zh-CN" dirty="0">
                <a:sym typeface="+mn-ea"/>
              </a:rPr>
              <a:t>-</a:t>
            </a:r>
            <a:r>
              <a:rPr lang="zh-CN" dirty="0"/>
              <a:t>风控管理系统</a:t>
            </a:r>
            <a:r>
              <a:rPr lang="en-US" altLang="zh-CN" dirty="0"/>
              <a:t>-</a:t>
            </a:r>
            <a:r>
              <a:rPr lang="zh-CN" altLang="en-US" dirty="0"/>
              <a:t>主页</a:t>
            </a:r>
            <a:endParaRPr lang="zh-CN" altLang="en-US" dirty="0"/>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5"/>
          <p:cNvSpPr txBox="1">
            <a:spLocks noChangeArrowheads="1"/>
          </p:cNvSpPr>
          <p:nvPr/>
        </p:nvSpPr>
        <p:spPr bwMode="auto">
          <a:xfrm>
            <a:off x="1559685" y="260414"/>
            <a:ext cx="7941673" cy="548640"/>
          </a:xfrm>
          <a:prstGeom prst="rect">
            <a:avLst/>
          </a:prstGeom>
        </p:spPr>
        <p:txBody>
          <a:bodyPr wrap="square">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sym typeface="+mn-ea"/>
              </a:rPr>
              <a:t>实现</a:t>
            </a:r>
            <a:r>
              <a:rPr lang="en-US" altLang="zh-CN" dirty="0">
                <a:sym typeface="+mn-ea"/>
              </a:rPr>
              <a:t>-</a:t>
            </a:r>
            <a:r>
              <a:rPr lang="zh-CN" dirty="0"/>
              <a:t>风控管理系统</a:t>
            </a:r>
            <a:r>
              <a:rPr lang="en-US" altLang="zh-CN" dirty="0"/>
              <a:t>-</a:t>
            </a:r>
            <a:r>
              <a:rPr lang="zh-CN" altLang="en-US" dirty="0"/>
              <a:t>预警事件详情</a:t>
            </a:r>
            <a:endParaRPr lang="zh-CN" altLang="en-US" dirty="0"/>
          </a:p>
        </p:txBody>
      </p:sp>
      <p:sp>
        <p:nvSpPr>
          <p:cNvPr id="3" name="内容占位符 4"/>
          <p:cNvSpPr txBox="1"/>
          <p:nvPr/>
        </p:nvSpPr>
        <p:spPr bwMode="auto">
          <a:xfrm>
            <a:off x="2070100" y="1124585"/>
            <a:ext cx="7914005" cy="5186045"/>
          </a:xfrm>
          <a:prstGeom prst="rect">
            <a:avLst/>
          </a:prstGeom>
          <a:noFill/>
          <a:ln w="9525">
            <a:noFill/>
            <a:miter lim="800000"/>
          </a:ln>
          <a:effectLst/>
        </p:spPr>
        <p:txBody>
          <a:bodyPr/>
          <a:lstStyle/>
          <a:p>
            <a:pPr marL="342900" indent="-342900">
              <a:lnSpc>
                <a:spcPct val="150000"/>
              </a:lnSpc>
              <a:spcBef>
                <a:spcPts val="385"/>
              </a:spcBef>
              <a:buFont typeface="Wingdings" panose="05000000000000000000" pitchFamily="2" charset="2"/>
              <a:buChar char="Ø"/>
              <a:defRPr/>
            </a:pPr>
            <a:endParaRPr lang="zh-CN" altLang="en-US" sz="1600" dirty="0">
              <a:solidFill>
                <a:srgbClr val="0C0C0C"/>
              </a:solidFill>
              <a:latin typeface="宋体" panose="02010600030101010101" pitchFamily="2" charset="-122"/>
              <a:sym typeface="+mn-ea"/>
            </a:endParaRPr>
          </a:p>
        </p:txBody>
      </p:sp>
      <p:pic>
        <p:nvPicPr>
          <p:cNvPr id="4" name="图片 3"/>
          <p:cNvPicPr>
            <a:picLocks noChangeAspect="1"/>
          </p:cNvPicPr>
          <p:nvPr/>
        </p:nvPicPr>
        <p:blipFill>
          <a:blip r:embed="rId1"/>
          <a:stretch>
            <a:fillRect/>
          </a:stretch>
        </p:blipFill>
        <p:spPr>
          <a:xfrm>
            <a:off x="1555115" y="1280160"/>
            <a:ext cx="9075420" cy="4459605"/>
          </a:xfrm>
          <a:prstGeom prst="rect">
            <a:avLst/>
          </a:prstGeom>
        </p:spPr>
      </p:pic>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5"/>
          <p:cNvSpPr txBox="1">
            <a:spLocks noChangeArrowheads="1"/>
          </p:cNvSpPr>
          <p:nvPr/>
        </p:nvSpPr>
        <p:spPr bwMode="auto">
          <a:xfrm>
            <a:off x="1559685" y="260414"/>
            <a:ext cx="7941673" cy="548640"/>
          </a:xfrm>
          <a:prstGeom prst="rect">
            <a:avLst/>
          </a:prstGeom>
        </p:spPr>
        <p:txBody>
          <a:bodyPr wrap="square">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sym typeface="+mn-ea"/>
              </a:rPr>
              <a:t>当前进展</a:t>
            </a:r>
            <a:endParaRPr lang="zh-CN" altLang="en-US" dirty="0">
              <a:sym typeface="+mn-ea"/>
            </a:endParaRPr>
          </a:p>
        </p:txBody>
      </p:sp>
      <p:sp>
        <p:nvSpPr>
          <p:cNvPr id="3" name="内容占位符 4"/>
          <p:cNvSpPr txBox="1"/>
          <p:nvPr/>
        </p:nvSpPr>
        <p:spPr bwMode="auto">
          <a:xfrm>
            <a:off x="2008505" y="1124585"/>
            <a:ext cx="8354695" cy="5186045"/>
          </a:xfrm>
          <a:prstGeom prst="rect">
            <a:avLst/>
          </a:prstGeom>
          <a:noFill/>
          <a:ln w="9525">
            <a:noFill/>
            <a:miter lim="800000"/>
          </a:ln>
          <a:effectLst/>
        </p:spPr>
        <p:txBody>
          <a:bodyPr/>
          <a:lstStyle/>
          <a:p>
            <a:pPr marL="342900" indent="-342900">
              <a:lnSpc>
                <a:spcPct val="150000"/>
              </a:lnSpc>
              <a:spcBef>
                <a:spcPts val="385"/>
              </a:spcBef>
              <a:buFont typeface="Wingdings" panose="05000000000000000000" pitchFamily="2" charset="2"/>
              <a:buChar char="Ø"/>
              <a:defRPr/>
            </a:pPr>
            <a:r>
              <a:rPr lang="zh-CN" b="1" dirty="0" smtClean="0">
                <a:sym typeface="+mn-ea"/>
              </a:rPr>
              <a:t>事中风控已上线规则示例</a:t>
            </a:r>
            <a:endParaRPr lang="zh-CN" altLang="en-US" sz="1600" dirty="0">
              <a:solidFill>
                <a:srgbClr val="0C0C0C"/>
              </a:solidFill>
              <a:latin typeface="宋体" panose="02010600030101010101" pitchFamily="2" charset="-122"/>
              <a:sym typeface="+mn-ea"/>
            </a:endParaRPr>
          </a:p>
        </p:txBody>
      </p:sp>
      <p:graphicFrame>
        <p:nvGraphicFramePr>
          <p:cNvPr id="4" name="表格 -1"/>
          <p:cNvGraphicFramePr/>
          <p:nvPr/>
        </p:nvGraphicFramePr>
        <p:xfrm>
          <a:off x="2382520" y="1742440"/>
          <a:ext cx="7971155" cy="3589020"/>
        </p:xfrm>
        <a:graphic>
          <a:graphicData uri="http://schemas.openxmlformats.org/drawingml/2006/table">
            <a:tbl>
              <a:tblPr firstRow="1" bandRow="1">
                <a:tableStyleId>{5C22544A-7EE6-4342-B048-85BDC9FD1C3A}</a:tableStyleId>
              </a:tblPr>
              <a:tblGrid>
                <a:gridCol w="2357755"/>
                <a:gridCol w="5613400"/>
              </a:tblGrid>
              <a:tr h="177800">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多源委托异常监控</a:t>
                      </a:r>
                      <a:endPar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同一账户单交易日呈现多个</a:t>
                      </a:r>
                      <a:r>
                        <a:rPr lang="en-US" altLang="zh-CN" sz="1100" b="0" u="none">
                          <a:solidFill>
                            <a:srgbClr val="000000"/>
                          </a:solidFill>
                          <a:latin typeface="宋体" panose="02010600030101010101" pitchFamily="2" charset="-122"/>
                          <a:ea typeface="宋体" panose="02010600030101010101" pitchFamily="2" charset="-122"/>
                          <a:cs typeface="宋体" panose="02010600030101010101" pitchFamily="2" charset="-122"/>
                        </a:rPr>
                        <a:t>IP</a:t>
                      </a: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委托地址且变化次数超限。</a:t>
                      </a:r>
                      <a:endPar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小单委托异常</a:t>
                      </a:r>
                      <a:endPar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委托涉及资金过小</a:t>
                      </a:r>
                      <a:r>
                        <a:rPr lang="en-US" altLang="zh-CN" sz="11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次数过高，与资金账户规模不符。</a:t>
                      </a:r>
                      <a:endPar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快到期证券大量委托买入</a:t>
                      </a:r>
                      <a:endPar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rPr>
                        <a:t>监控大量买入快到期或退市整理期股票的委托的行为。</a:t>
                      </a:r>
                      <a:endPar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风险警示股票委托方式异常</a:t>
                      </a:r>
                      <a:endPar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rPr>
                        <a:t>监控以非限价委托方式，买卖上交所的风险警示股票和退市风险股票的行为。</a:t>
                      </a:r>
                      <a:endPar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大额无涨跌幅限制委托</a:t>
                      </a:r>
                      <a:endPar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rPr>
                        <a:t>监控频繁炒作无涨跌幅限制证券（新股、停盘后复盘股票等）</a:t>
                      </a:r>
                      <a:endPar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17500">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涉嫌影响开盘价</a:t>
                      </a:r>
                      <a:endPar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rPr>
                        <a:t>监控开盘集合竞价不可撤销申报期间，偏离证券行情揭示的最新虚拟成交价操作某证券，且数量巨大的情况。</a:t>
                      </a:r>
                      <a:endPar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集合竞价期间大量虚假申报</a:t>
                      </a:r>
                      <a:endPar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rPr>
                        <a:t>监控客户开盘集合竞价期间大量申报，在允许撤单后又迅速撤单的异常行为。</a:t>
                      </a:r>
                      <a:endPar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17500">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集合竞价期间拉抬打压股价</a:t>
                      </a:r>
                      <a:endPar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rPr>
                        <a:t>监控开盘集合竞价允许撤销申报期间，通过偏离前收盘价的价格虚假申报来进行反向操作的行为。</a:t>
                      </a:r>
                      <a:endPar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连续竞价期间频繁虚假申报</a:t>
                      </a:r>
                      <a:endPar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rPr>
                        <a:t>监控委托流水中，大单委托某证券，但频繁撤单的行为。</a:t>
                      </a:r>
                      <a:endPar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17500">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连续竞价期间拉抬打压股价</a:t>
                      </a:r>
                      <a:endPar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rPr>
                        <a:t>监控连续竞价期间，申报价格高于（低于）最近成交价申报买入</a:t>
                      </a:r>
                      <a:r>
                        <a:rPr lang="en-US" altLang="zh-CN" sz="105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rPr>
                        <a:t>卖出</a:t>
                      </a:r>
                      <a:r>
                        <a:rPr lang="en-US" altLang="zh-CN" sz="105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rPr>
                        <a:t>，造成股价大幅上涨或下跌的情况。</a:t>
                      </a:r>
                      <a:endPar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17500">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连续竞价期间大量委托价格异常</a:t>
                      </a:r>
                      <a:endPar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rPr>
                        <a:t>监控盘中时，客户通过高价买入（低价卖出）某证券，致使股票价格快速升高（下降）的异常行为。</a:t>
                      </a:r>
                      <a:endPar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大单拉涨停</a:t>
                      </a:r>
                      <a:endPar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rPr>
                        <a:t>监控以涨停价或接近涨停价格大量委托买入某证券的行为。</a:t>
                      </a:r>
                      <a:endPar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大单压跌停</a:t>
                      </a:r>
                      <a:endPar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rPr>
                        <a:t>监控以跌停价或接近涨停价格大量委托买入某证券，使该证券价格接近跌停价格</a:t>
                      </a:r>
                      <a:endPar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短时间内密集委托</a:t>
                      </a:r>
                      <a:endPar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rPr>
                        <a:t>监控短时间内，同一客户频繁委托下单</a:t>
                      </a:r>
                      <a:endPar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短时间内密集成交</a:t>
                      </a:r>
                      <a:endPar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rPr>
                        <a:t>监控短时间内，同一客户频发成交的情况</a:t>
                      </a:r>
                      <a:endPar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短时间内密集撤单</a:t>
                      </a:r>
                      <a:endPar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rPr>
                        <a:t>监控短时间内，同一客户频繁撤单操作</a:t>
                      </a:r>
                      <a:endPar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当日累计大量委托</a:t>
                      </a:r>
                      <a:endPar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rPr>
                        <a:t>监控当日投资者大量委托买卖某证券的异常行为</a:t>
                      </a:r>
                      <a:endPar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 name="文本框 1"/>
          <p:cNvSpPr txBox="1"/>
          <p:nvPr/>
        </p:nvSpPr>
        <p:spPr>
          <a:xfrm>
            <a:off x="2072005" y="5403215"/>
            <a:ext cx="8190865" cy="917575"/>
          </a:xfrm>
          <a:prstGeom prst="rect">
            <a:avLst/>
          </a:prstGeom>
          <a:noFill/>
        </p:spPr>
        <p:txBody>
          <a:bodyPr wrap="square" rtlCol="0" anchor="t">
            <a:spAutoFit/>
          </a:bodyPr>
          <a:lstStyle/>
          <a:p>
            <a:pPr marL="342900" indent="-342900">
              <a:lnSpc>
                <a:spcPct val="150000"/>
              </a:lnSpc>
              <a:spcBef>
                <a:spcPts val="385"/>
              </a:spcBef>
              <a:buFont typeface="Wingdings" panose="05000000000000000000" pitchFamily="2" charset="2"/>
              <a:buChar char="Ø"/>
              <a:defRPr/>
            </a:pPr>
            <a:r>
              <a:rPr lang="zh-CN" b="1" dirty="0" smtClean="0">
                <a:sym typeface="+mn-ea"/>
              </a:rPr>
              <a:t>事前</a:t>
            </a:r>
            <a:r>
              <a:rPr lang="en-US" altLang="zh-CN" b="1" dirty="0" smtClean="0">
                <a:sym typeface="+mn-ea"/>
              </a:rPr>
              <a:t>/</a:t>
            </a:r>
            <a:r>
              <a:rPr lang="zh-CN" altLang="en-US" b="1" dirty="0" smtClean="0">
                <a:sym typeface="+mn-ea"/>
              </a:rPr>
              <a:t>事后风控进度</a:t>
            </a:r>
            <a:endParaRPr lang="zh-CN" altLang="en-US" b="1" dirty="0" smtClean="0">
              <a:sym typeface="+mn-ea"/>
            </a:endParaRPr>
          </a:p>
          <a:p>
            <a:pPr marL="0" indent="0">
              <a:lnSpc>
                <a:spcPct val="150000"/>
              </a:lnSpc>
              <a:spcBef>
                <a:spcPts val="385"/>
              </a:spcBef>
              <a:buFont typeface="Wingdings" panose="05000000000000000000" pitchFamily="2" charset="2"/>
              <a:buNone/>
              <a:defRPr/>
            </a:pPr>
            <a:r>
              <a:rPr lang="zh-CN" altLang="en-US" sz="1600" dirty="0">
                <a:solidFill>
                  <a:srgbClr val="0C0C0C"/>
                </a:solidFill>
                <a:latin typeface="宋体" panose="02010600030101010101" pitchFamily="2" charset="-122"/>
                <a:sym typeface="+mn-ea"/>
              </a:rPr>
              <a:t>   事前风控完成技术验证及核心系统开发；事后风控完成初版技术方案设计。</a:t>
            </a:r>
            <a:endParaRPr lang="zh-CN" altLang="en-US" sz="1600" dirty="0">
              <a:solidFill>
                <a:srgbClr val="0C0C0C"/>
              </a:solidFill>
              <a:latin typeface="宋体" panose="02010600030101010101" pitchFamily="2" charset="-122"/>
            </a:endParaRP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2135" y="220695"/>
            <a:ext cx="4572000" cy="548640"/>
          </a:xfrm>
          <a:prstGeom prst="rect">
            <a:avLst/>
          </a:prstGeom>
        </p:spPr>
        <p:txBody>
          <a:bodyPr>
            <a:spAutoFit/>
          </a:bodyPr>
          <a:lstStyle/>
          <a:p>
            <a:r>
              <a:rPr lang="zh-CN" altLang="en-US" sz="2800" b="1" dirty="0" smtClean="0">
                <a:latin typeface="微软雅黑" panose="020B0503020204020204" pitchFamily="34" charset="-122"/>
                <a:ea typeface="微软雅黑" panose="020B0503020204020204" pitchFamily="34" charset="-122"/>
              </a:rPr>
              <a:t>内容大纲</a:t>
            </a:r>
            <a:endParaRPr lang="zh-CN" altLang="en-US" sz="2800" b="1" dirty="0">
              <a:latin typeface="微软雅黑" panose="020B0503020204020204" pitchFamily="34" charset="-122"/>
              <a:ea typeface="微软雅黑" panose="020B0503020204020204" pitchFamily="34" charset="-122"/>
            </a:endParaRPr>
          </a:p>
        </p:txBody>
      </p:sp>
      <p:sp>
        <p:nvSpPr>
          <p:cNvPr id="4" name="AutoShape 47"/>
          <p:cNvSpPr/>
          <p:nvPr/>
        </p:nvSpPr>
        <p:spPr bwMode="auto">
          <a:xfrm rot="5400000" flipH="1">
            <a:off x="553243" y="2147094"/>
            <a:ext cx="4030663" cy="2733676"/>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0 h 21600"/>
              <a:gd name="T10" fmla="*/ 0 w 21600"/>
              <a:gd name="T11" fmla="*/ 2147483647 h 21600"/>
              <a:gd name="T12" fmla="*/ 2147483647 w 21600"/>
              <a:gd name="T13" fmla="*/ 2147483647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7713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rgbClr val="C00000"/>
          </a:solidFill>
          <a:ln>
            <a:noFill/>
          </a:ln>
        </p:spPr>
        <p:txBody>
          <a:bodyPr wrap="none" anchor="ctr"/>
          <a:lstStyle/>
          <a:p>
            <a:endParaRPr lang="zh-CN" altLang="en-US">
              <a:latin typeface="宋体" panose="02010600030101010101" pitchFamily="2" charset="-122"/>
              <a:ea typeface="宋体" panose="02010600030101010101" pitchFamily="2" charset="-122"/>
            </a:endParaRPr>
          </a:p>
        </p:txBody>
      </p:sp>
      <p:sp>
        <p:nvSpPr>
          <p:cNvPr id="5" name="AutoShape 51"/>
          <p:cNvSpPr>
            <a:spLocks noChangeArrowheads="1"/>
          </p:cNvSpPr>
          <p:nvPr/>
        </p:nvSpPr>
        <p:spPr bwMode="auto">
          <a:xfrm>
            <a:off x="3382328" y="1413193"/>
            <a:ext cx="3744352" cy="650875"/>
          </a:xfrm>
          <a:prstGeom prst="roundRect">
            <a:avLst>
              <a:gd name="adj" fmla="val 50000"/>
            </a:avLst>
          </a:prstGeom>
          <a:noFill/>
          <a:ln w="28575">
            <a:solidFill>
              <a:srgbClr val="FF66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dirty="0">
                <a:solidFill>
                  <a:schemeClr val="tx2"/>
                </a:solidFill>
                <a:latin typeface="宋体" panose="02010600030101010101" pitchFamily="2" charset="-122"/>
              </a:rPr>
              <a:t>背景</a:t>
            </a:r>
            <a:r>
              <a:rPr lang="zh-CN" altLang="en-US" sz="2800" dirty="0" smtClean="0">
                <a:solidFill>
                  <a:schemeClr val="tx2"/>
                </a:solidFill>
                <a:latin typeface="宋体" panose="02010600030101010101" pitchFamily="2" charset="-122"/>
              </a:rPr>
              <a:t>介绍</a:t>
            </a:r>
            <a:endParaRPr lang="en-US" altLang="zh-CN" sz="2800" dirty="0">
              <a:solidFill>
                <a:schemeClr val="tx2"/>
              </a:solidFill>
              <a:latin typeface="宋体" panose="02010600030101010101" pitchFamily="2" charset="-122"/>
            </a:endParaRPr>
          </a:p>
        </p:txBody>
      </p:sp>
      <p:grpSp>
        <p:nvGrpSpPr>
          <p:cNvPr id="6" name="Group 24"/>
          <p:cNvGrpSpPr/>
          <p:nvPr/>
        </p:nvGrpSpPr>
        <p:grpSpPr bwMode="auto">
          <a:xfrm>
            <a:off x="2999105" y="1490828"/>
            <a:ext cx="427475" cy="517830"/>
            <a:chOff x="0" y="-290"/>
            <a:chExt cx="1812" cy="2195"/>
          </a:xfrm>
        </p:grpSpPr>
        <p:sp>
          <p:nvSpPr>
            <p:cNvPr id="7" name="Oval 61"/>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宋体" panose="02010600030101010101" pitchFamily="2" charset="-122"/>
              </a:endParaRPr>
            </a:p>
          </p:txBody>
        </p:sp>
        <p:sp>
          <p:nvSpPr>
            <p:cNvPr id="8" name="Oval 62"/>
            <p:cNvSpPr>
              <a:spLocks noChangeArrowheads="1"/>
            </p:cNvSpPr>
            <p:nvPr/>
          </p:nvSpPr>
          <p:spPr bwMode="auto">
            <a:xfrm>
              <a:off x="92" y="91"/>
              <a:ext cx="1430" cy="1430"/>
            </a:xfrm>
            <a:prstGeom prst="ellipse">
              <a:avLst/>
            </a:prstGeom>
            <a:gradFill rotWithShape="1">
              <a:gsLst>
                <a:gs pos="0">
                  <a:srgbClr val="FFFFFF"/>
                </a:gs>
                <a:gs pos="50000">
                  <a:srgbClr val="A2A2A2"/>
                </a:gs>
                <a:gs pos="100000">
                  <a:srgbClr val="FFFF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宋体" panose="02010600030101010101" pitchFamily="2" charset="-122"/>
              </a:endParaRPr>
            </a:p>
          </p:txBody>
        </p:sp>
        <p:sp>
          <p:nvSpPr>
            <p:cNvPr id="9" name="Oval 63"/>
            <p:cNvSpPr>
              <a:spLocks noChangeArrowheads="1"/>
            </p:cNvSpPr>
            <p:nvPr/>
          </p:nvSpPr>
          <p:spPr bwMode="auto">
            <a:xfrm>
              <a:off x="175" y="-290"/>
              <a:ext cx="1636" cy="2195"/>
            </a:xfrm>
            <a:prstGeom prst="ellipse">
              <a:avLst/>
            </a:prstGeom>
            <a:gradFill rotWithShape="1">
              <a:gsLst>
                <a:gs pos="0">
                  <a:schemeClr val="hlink"/>
                </a:gs>
                <a:gs pos="50000">
                  <a:srgbClr val="FFFFFF"/>
                </a:gs>
                <a:gs pos="100000">
                  <a:schemeClr val="hlink"/>
                </a:gs>
              </a:gsLst>
              <a:lin ang="18900000" scaled="1"/>
            </a:gradFill>
            <a:ln>
              <a:noFill/>
            </a:ln>
          </p:spPr>
          <p:txBody>
            <a:bodyPr wrap="none" anchor="ctr">
              <a:spAutoFit/>
            </a:bodyPr>
            <a:lstStyle/>
            <a:p>
              <a:pPr>
                <a:defRPr/>
              </a:pPr>
              <a:endParaRPr lang="zh-CN" altLang="en-US">
                <a:latin typeface="宋体" panose="02010600030101010101" pitchFamily="2" charset="-122"/>
                <a:ea typeface="宋体" panose="02010600030101010101" pitchFamily="2" charset="-122"/>
              </a:endParaRPr>
            </a:p>
          </p:txBody>
        </p:sp>
        <p:sp>
          <p:nvSpPr>
            <p:cNvPr id="10" name="Oval 64"/>
            <p:cNvSpPr>
              <a:spLocks noChangeArrowheads="1"/>
            </p:cNvSpPr>
            <p:nvPr/>
          </p:nvSpPr>
          <p:spPr bwMode="auto">
            <a:xfrm>
              <a:off x="176" y="-290"/>
              <a:ext cx="1636" cy="2195"/>
            </a:xfrm>
            <a:prstGeom prst="ellipse">
              <a:avLst/>
            </a:prstGeom>
            <a:gradFill rotWithShape="1">
              <a:gsLst>
                <a:gs pos="0">
                  <a:srgbClr val="000000"/>
                </a:gs>
                <a:gs pos="100000">
                  <a:srgbClr val="48BE67"/>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宋体" panose="02010600030101010101" pitchFamily="2" charset="-122"/>
              </a:endParaRPr>
            </a:p>
          </p:txBody>
        </p:sp>
        <p:sp>
          <p:nvSpPr>
            <p:cNvPr id="11" name="Oval 65"/>
            <p:cNvSpPr>
              <a:spLocks noChangeArrowheads="1"/>
            </p:cNvSpPr>
            <p:nvPr/>
          </p:nvSpPr>
          <p:spPr bwMode="auto">
            <a:xfrm>
              <a:off x="256" y="-290"/>
              <a:ext cx="1097" cy="2195"/>
            </a:xfrm>
            <a:prstGeom prst="ellipse">
              <a:avLst/>
            </a:prstGeom>
            <a:gradFill rotWithShape="1">
              <a:gsLst>
                <a:gs pos="0">
                  <a:schemeClr val="hlink"/>
                </a:gs>
                <a:gs pos="50000">
                  <a:srgbClr val="00008A"/>
                </a:gs>
                <a:gs pos="100000">
                  <a:schemeClr val="hlink"/>
                </a:gs>
              </a:gsLst>
              <a:lin ang="2700000" scaled="1"/>
            </a:gradFill>
            <a:ln>
              <a:noFill/>
            </a:ln>
          </p:spPr>
          <p:txBody>
            <a:bodyPr anchor="ctr">
              <a:spAutoFit/>
            </a:bodyPr>
            <a:lstStyle/>
            <a:p>
              <a:pPr>
                <a:defRPr/>
              </a:pPr>
              <a:endParaRPr lang="zh-CN" altLang="en-US">
                <a:latin typeface="宋体" panose="02010600030101010101" pitchFamily="2" charset="-122"/>
                <a:ea typeface="宋体" panose="02010600030101010101" pitchFamily="2" charset="-122"/>
              </a:endParaRPr>
            </a:p>
          </p:txBody>
        </p:sp>
        <p:sp>
          <p:nvSpPr>
            <p:cNvPr id="12" name="Oval 66"/>
            <p:cNvSpPr>
              <a:spLocks noChangeArrowheads="1"/>
            </p:cNvSpPr>
            <p:nvPr/>
          </p:nvSpPr>
          <p:spPr bwMode="auto">
            <a:xfrm>
              <a:off x="259" y="-290"/>
              <a:ext cx="1096" cy="2195"/>
            </a:xfrm>
            <a:prstGeom prst="ellipse">
              <a:avLst/>
            </a:prstGeom>
            <a:solidFill>
              <a:srgbClr val="FF6600"/>
            </a:solidFill>
            <a:ln>
              <a:noFill/>
            </a:ln>
            <a:extLst>
              <a:ext uri="{91240B29-F687-4F45-9708-019B960494DF}">
                <a14:hiddenLine xmlns:a14="http://schemas.microsoft.com/office/drawing/2010/main" w="9525">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宋体" panose="02010600030101010101" pitchFamily="2" charset="-122"/>
              </a:endParaRPr>
            </a:p>
          </p:txBody>
        </p:sp>
      </p:grpSp>
      <p:sp>
        <p:nvSpPr>
          <p:cNvPr id="13" name="AutoShape 51"/>
          <p:cNvSpPr>
            <a:spLocks noChangeArrowheads="1"/>
          </p:cNvSpPr>
          <p:nvPr/>
        </p:nvSpPr>
        <p:spPr bwMode="auto">
          <a:xfrm>
            <a:off x="4079808" y="2561110"/>
            <a:ext cx="3815567" cy="650875"/>
          </a:xfrm>
          <a:prstGeom prst="roundRect">
            <a:avLst>
              <a:gd name="adj" fmla="val 50000"/>
            </a:avLst>
          </a:prstGeom>
          <a:noFill/>
          <a:ln w="28575">
            <a:solidFill>
              <a:srgbClr val="FFC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dirty="0" smtClean="0">
                <a:solidFill>
                  <a:schemeClr val="tx2"/>
                </a:solidFill>
                <a:latin typeface="宋体" panose="02010600030101010101" pitchFamily="2" charset="-122"/>
              </a:rPr>
              <a:t>技术实现</a:t>
            </a:r>
            <a:endParaRPr lang="zh-CN" altLang="en-US" sz="2800" dirty="0">
              <a:solidFill>
                <a:schemeClr val="tx2"/>
              </a:solidFill>
              <a:latin typeface="宋体" panose="02010600030101010101" pitchFamily="2" charset="-122"/>
            </a:endParaRPr>
          </a:p>
        </p:txBody>
      </p:sp>
      <p:grpSp>
        <p:nvGrpSpPr>
          <p:cNvPr id="14" name="Group 24"/>
          <p:cNvGrpSpPr/>
          <p:nvPr/>
        </p:nvGrpSpPr>
        <p:grpSpPr bwMode="auto">
          <a:xfrm>
            <a:off x="3647690" y="2616520"/>
            <a:ext cx="427475" cy="517830"/>
            <a:chOff x="0" y="-290"/>
            <a:chExt cx="1812" cy="2195"/>
          </a:xfrm>
        </p:grpSpPr>
        <p:sp>
          <p:nvSpPr>
            <p:cNvPr id="15" name="Oval 61"/>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宋体" panose="02010600030101010101" pitchFamily="2" charset="-122"/>
              </a:endParaRPr>
            </a:p>
          </p:txBody>
        </p:sp>
        <p:sp>
          <p:nvSpPr>
            <p:cNvPr id="16" name="Oval 62"/>
            <p:cNvSpPr>
              <a:spLocks noChangeArrowheads="1"/>
            </p:cNvSpPr>
            <p:nvPr/>
          </p:nvSpPr>
          <p:spPr bwMode="auto">
            <a:xfrm>
              <a:off x="92" y="91"/>
              <a:ext cx="1430" cy="1430"/>
            </a:xfrm>
            <a:prstGeom prst="ellipse">
              <a:avLst/>
            </a:prstGeom>
            <a:gradFill rotWithShape="1">
              <a:gsLst>
                <a:gs pos="0">
                  <a:srgbClr val="FFFFFF"/>
                </a:gs>
                <a:gs pos="50000">
                  <a:srgbClr val="A2A2A2"/>
                </a:gs>
                <a:gs pos="100000">
                  <a:srgbClr val="FFFF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宋体" panose="02010600030101010101" pitchFamily="2" charset="-122"/>
              </a:endParaRPr>
            </a:p>
          </p:txBody>
        </p:sp>
        <p:sp>
          <p:nvSpPr>
            <p:cNvPr id="17" name="Oval 63"/>
            <p:cNvSpPr>
              <a:spLocks noChangeArrowheads="1"/>
            </p:cNvSpPr>
            <p:nvPr/>
          </p:nvSpPr>
          <p:spPr bwMode="auto">
            <a:xfrm>
              <a:off x="175" y="-290"/>
              <a:ext cx="1636" cy="2195"/>
            </a:xfrm>
            <a:prstGeom prst="ellipse">
              <a:avLst/>
            </a:prstGeom>
            <a:gradFill rotWithShape="1">
              <a:gsLst>
                <a:gs pos="0">
                  <a:schemeClr val="hlink"/>
                </a:gs>
                <a:gs pos="50000">
                  <a:srgbClr val="FFFFFF"/>
                </a:gs>
                <a:gs pos="100000">
                  <a:schemeClr val="hlink"/>
                </a:gs>
              </a:gsLst>
              <a:lin ang="18900000" scaled="1"/>
            </a:gradFill>
            <a:ln>
              <a:noFill/>
            </a:ln>
          </p:spPr>
          <p:txBody>
            <a:bodyPr wrap="none" anchor="ctr">
              <a:spAutoFit/>
            </a:bodyPr>
            <a:lstStyle/>
            <a:p>
              <a:pPr>
                <a:defRPr/>
              </a:pPr>
              <a:endParaRPr lang="zh-CN" altLang="en-US">
                <a:latin typeface="宋体" panose="02010600030101010101" pitchFamily="2" charset="-122"/>
                <a:ea typeface="宋体" panose="02010600030101010101" pitchFamily="2" charset="-122"/>
              </a:endParaRPr>
            </a:p>
          </p:txBody>
        </p:sp>
        <p:sp>
          <p:nvSpPr>
            <p:cNvPr id="19" name="Oval 64"/>
            <p:cNvSpPr>
              <a:spLocks noChangeArrowheads="1"/>
            </p:cNvSpPr>
            <p:nvPr/>
          </p:nvSpPr>
          <p:spPr bwMode="auto">
            <a:xfrm>
              <a:off x="176" y="-290"/>
              <a:ext cx="1636" cy="2195"/>
            </a:xfrm>
            <a:prstGeom prst="ellipse">
              <a:avLst/>
            </a:prstGeom>
            <a:gradFill rotWithShape="1">
              <a:gsLst>
                <a:gs pos="0">
                  <a:srgbClr val="000000"/>
                </a:gs>
                <a:gs pos="100000">
                  <a:srgbClr val="48BE67"/>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宋体" panose="02010600030101010101" pitchFamily="2" charset="-122"/>
              </a:endParaRPr>
            </a:p>
          </p:txBody>
        </p:sp>
        <p:sp>
          <p:nvSpPr>
            <p:cNvPr id="20" name="Oval 65"/>
            <p:cNvSpPr>
              <a:spLocks noChangeArrowheads="1"/>
            </p:cNvSpPr>
            <p:nvPr/>
          </p:nvSpPr>
          <p:spPr bwMode="auto">
            <a:xfrm>
              <a:off x="256" y="-290"/>
              <a:ext cx="1097" cy="2195"/>
            </a:xfrm>
            <a:prstGeom prst="ellipse">
              <a:avLst/>
            </a:prstGeom>
            <a:gradFill rotWithShape="1">
              <a:gsLst>
                <a:gs pos="0">
                  <a:schemeClr val="hlink"/>
                </a:gs>
                <a:gs pos="50000">
                  <a:srgbClr val="00008A"/>
                </a:gs>
                <a:gs pos="100000">
                  <a:schemeClr val="hlink"/>
                </a:gs>
              </a:gsLst>
              <a:lin ang="2700000" scaled="1"/>
            </a:gradFill>
            <a:ln>
              <a:noFill/>
            </a:ln>
          </p:spPr>
          <p:txBody>
            <a:bodyPr anchor="ctr">
              <a:spAutoFit/>
            </a:bodyPr>
            <a:lstStyle/>
            <a:p>
              <a:pPr>
                <a:defRPr/>
              </a:pPr>
              <a:endParaRPr lang="zh-CN" altLang="en-US">
                <a:latin typeface="宋体" panose="02010600030101010101" pitchFamily="2" charset="-122"/>
                <a:ea typeface="宋体" panose="02010600030101010101" pitchFamily="2" charset="-122"/>
              </a:endParaRPr>
            </a:p>
          </p:txBody>
        </p:sp>
        <p:sp>
          <p:nvSpPr>
            <p:cNvPr id="21" name="Oval 66"/>
            <p:cNvSpPr>
              <a:spLocks noChangeArrowheads="1"/>
            </p:cNvSpPr>
            <p:nvPr/>
          </p:nvSpPr>
          <p:spPr bwMode="auto">
            <a:xfrm>
              <a:off x="259" y="-290"/>
              <a:ext cx="1096" cy="2195"/>
            </a:xfrm>
            <a:prstGeom prst="ellipse">
              <a:avLst/>
            </a:pr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宋体" panose="02010600030101010101" pitchFamily="2" charset="-122"/>
              </a:endParaRPr>
            </a:p>
          </p:txBody>
        </p:sp>
      </p:grpSp>
      <p:sp>
        <p:nvSpPr>
          <p:cNvPr id="22" name="AutoShape 50"/>
          <p:cNvSpPr>
            <a:spLocks noChangeArrowheads="1"/>
          </p:cNvSpPr>
          <p:nvPr/>
        </p:nvSpPr>
        <p:spPr bwMode="auto">
          <a:xfrm>
            <a:off x="3525623" y="4798345"/>
            <a:ext cx="3744568" cy="681038"/>
          </a:xfrm>
          <a:prstGeom prst="roundRect">
            <a:avLst>
              <a:gd name="adj" fmla="val 50000"/>
            </a:avLst>
          </a:prstGeom>
          <a:noFill/>
          <a:ln w="28575">
            <a:solidFill>
              <a:srgbClr val="00B0F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dirty="0">
                <a:solidFill>
                  <a:schemeClr val="tx2"/>
                </a:solidFill>
                <a:latin typeface="宋体" panose="02010600030101010101" pitchFamily="2" charset="-122"/>
              </a:rPr>
              <a:t>后续计划</a:t>
            </a:r>
            <a:endParaRPr lang="zh-CN" altLang="en-US" sz="2800" dirty="0">
              <a:solidFill>
                <a:schemeClr val="tx2"/>
              </a:solidFill>
              <a:latin typeface="宋体" panose="02010600030101010101" pitchFamily="2" charset="-122"/>
            </a:endParaRPr>
          </a:p>
        </p:txBody>
      </p:sp>
      <p:grpSp>
        <p:nvGrpSpPr>
          <p:cNvPr id="30" name="Group 16"/>
          <p:cNvGrpSpPr/>
          <p:nvPr/>
        </p:nvGrpSpPr>
        <p:grpSpPr bwMode="auto">
          <a:xfrm>
            <a:off x="3121763" y="4874393"/>
            <a:ext cx="427475" cy="517830"/>
            <a:chOff x="0" y="-290"/>
            <a:chExt cx="1812" cy="2195"/>
          </a:xfrm>
        </p:grpSpPr>
        <p:sp>
          <p:nvSpPr>
            <p:cNvPr id="31" name="Oval 68"/>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宋体" panose="02010600030101010101" pitchFamily="2" charset="-122"/>
              </a:endParaRPr>
            </a:p>
          </p:txBody>
        </p:sp>
        <p:sp>
          <p:nvSpPr>
            <p:cNvPr id="32" name="Oval 69"/>
            <p:cNvSpPr>
              <a:spLocks noChangeArrowheads="1"/>
            </p:cNvSpPr>
            <p:nvPr/>
          </p:nvSpPr>
          <p:spPr bwMode="auto">
            <a:xfrm>
              <a:off x="92" y="91"/>
              <a:ext cx="1430" cy="1430"/>
            </a:xfrm>
            <a:prstGeom prst="ellipse">
              <a:avLst/>
            </a:prstGeom>
            <a:gradFill rotWithShape="1">
              <a:gsLst>
                <a:gs pos="0">
                  <a:srgbClr val="FFFFFF"/>
                </a:gs>
                <a:gs pos="50000">
                  <a:srgbClr val="A2A2A2"/>
                </a:gs>
                <a:gs pos="100000">
                  <a:srgbClr val="FFFF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宋体" panose="02010600030101010101" pitchFamily="2" charset="-122"/>
              </a:endParaRPr>
            </a:p>
          </p:txBody>
        </p:sp>
        <p:sp>
          <p:nvSpPr>
            <p:cNvPr id="33" name="Oval 70"/>
            <p:cNvSpPr>
              <a:spLocks noChangeArrowheads="1"/>
            </p:cNvSpPr>
            <p:nvPr/>
          </p:nvSpPr>
          <p:spPr bwMode="auto">
            <a:xfrm>
              <a:off x="175" y="-290"/>
              <a:ext cx="1636" cy="2195"/>
            </a:xfrm>
            <a:prstGeom prst="ellipse">
              <a:avLst/>
            </a:prstGeom>
            <a:gradFill rotWithShape="1">
              <a:gsLst>
                <a:gs pos="0">
                  <a:schemeClr val="hlink"/>
                </a:gs>
                <a:gs pos="50000">
                  <a:srgbClr val="FFFFFF"/>
                </a:gs>
                <a:gs pos="100000">
                  <a:schemeClr val="hlink"/>
                </a:gs>
              </a:gsLst>
              <a:lin ang="18900000" scaled="1"/>
            </a:gradFill>
            <a:ln>
              <a:noFill/>
            </a:ln>
          </p:spPr>
          <p:txBody>
            <a:bodyPr wrap="none" anchor="ctr">
              <a:spAutoFit/>
            </a:bodyPr>
            <a:lstStyle/>
            <a:p>
              <a:pPr>
                <a:defRPr/>
              </a:pPr>
              <a:endParaRPr lang="zh-CN" altLang="en-US">
                <a:latin typeface="宋体" panose="02010600030101010101" pitchFamily="2" charset="-122"/>
                <a:ea typeface="宋体" panose="02010600030101010101" pitchFamily="2" charset="-122"/>
              </a:endParaRPr>
            </a:p>
          </p:txBody>
        </p:sp>
        <p:sp>
          <p:nvSpPr>
            <p:cNvPr id="34" name="Oval 71"/>
            <p:cNvSpPr>
              <a:spLocks noChangeArrowheads="1"/>
            </p:cNvSpPr>
            <p:nvPr/>
          </p:nvSpPr>
          <p:spPr bwMode="auto">
            <a:xfrm>
              <a:off x="176" y="-290"/>
              <a:ext cx="1636" cy="2195"/>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宋体" panose="02010600030101010101" pitchFamily="2" charset="-122"/>
              </a:endParaRPr>
            </a:p>
          </p:txBody>
        </p:sp>
        <p:sp>
          <p:nvSpPr>
            <p:cNvPr id="35" name="Oval 72"/>
            <p:cNvSpPr>
              <a:spLocks noChangeArrowheads="1"/>
            </p:cNvSpPr>
            <p:nvPr/>
          </p:nvSpPr>
          <p:spPr bwMode="auto">
            <a:xfrm>
              <a:off x="256" y="-290"/>
              <a:ext cx="1097" cy="2195"/>
            </a:xfrm>
            <a:prstGeom prst="ellipse">
              <a:avLst/>
            </a:prstGeom>
            <a:gradFill rotWithShape="1">
              <a:gsLst>
                <a:gs pos="0">
                  <a:schemeClr val="hlink"/>
                </a:gs>
                <a:gs pos="50000">
                  <a:srgbClr val="00008A"/>
                </a:gs>
                <a:gs pos="100000">
                  <a:schemeClr val="hlink"/>
                </a:gs>
              </a:gsLst>
              <a:lin ang="2700000" scaled="1"/>
            </a:gradFill>
            <a:ln>
              <a:noFill/>
            </a:ln>
          </p:spPr>
          <p:txBody>
            <a:bodyPr anchor="ctr">
              <a:spAutoFit/>
            </a:bodyPr>
            <a:lstStyle/>
            <a:p>
              <a:pPr>
                <a:defRPr/>
              </a:pPr>
              <a:endParaRPr lang="zh-CN" altLang="en-US">
                <a:latin typeface="宋体" panose="02010600030101010101" pitchFamily="2" charset="-122"/>
                <a:ea typeface="宋体" panose="02010600030101010101" pitchFamily="2" charset="-122"/>
              </a:endParaRPr>
            </a:p>
          </p:txBody>
        </p:sp>
        <p:sp>
          <p:nvSpPr>
            <p:cNvPr id="36" name="Oval 73"/>
            <p:cNvSpPr>
              <a:spLocks noChangeArrowheads="1"/>
            </p:cNvSpPr>
            <p:nvPr/>
          </p:nvSpPr>
          <p:spPr bwMode="auto">
            <a:xfrm>
              <a:off x="259" y="-290"/>
              <a:ext cx="1096" cy="2195"/>
            </a:xfrm>
            <a:prstGeom prst="ellipse">
              <a:avLst/>
            </a:prstGeom>
            <a:gradFill rotWithShape="1">
              <a:gsLst>
                <a:gs pos="0">
                  <a:srgbClr val="21B3E1"/>
                </a:gs>
                <a:gs pos="100000">
                  <a:srgbClr val="10576D"/>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宋体" panose="02010600030101010101" pitchFamily="2" charset="-122"/>
              </a:endParaRPr>
            </a:p>
          </p:txBody>
        </p:sp>
      </p:grpSp>
      <p:sp>
        <p:nvSpPr>
          <p:cNvPr id="46" name="AutoShape 50"/>
          <p:cNvSpPr>
            <a:spLocks noChangeArrowheads="1"/>
          </p:cNvSpPr>
          <p:nvPr/>
        </p:nvSpPr>
        <p:spPr bwMode="auto">
          <a:xfrm>
            <a:off x="4069715" y="3718560"/>
            <a:ext cx="3931285" cy="681355"/>
          </a:xfrm>
          <a:prstGeom prst="roundRect">
            <a:avLst>
              <a:gd name="adj" fmla="val 50000"/>
            </a:avLst>
          </a:prstGeom>
          <a:noFill/>
          <a:ln w="28575">
            <a:solidFill>
              <a:srgbClr val="00B050"/>
            </a:solidFill>
            <a:rou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lang="zh-CN" altLang="en-US" sz="2800" dirty="0">
                <a:solidFill>
                  <a:schemeClr val="tx2"/>
                </a:solidFill>
                <a:latin typeface="宋体" panose="02010600030101010101" pitchFamily="2" charset="-122"/>
              </a:rPr>
              <a:t>当前进展</a:t>
            </a:r>
            <a:endParaRPr lang="zh-CN" altLang="en-US" sz="2800" dirty="0">
              <a:solidFill>
                <a:schemeClr val="tx2"/>
              </a:solidFill>
              <a:latin typeface="宋体" panose="02010600030101010101" pitchFamily="2" charset="-122"/>
            </a:endParaRPr>
          </a:p>
        </p:txBody>
      </p:sp>
      <p:grpSp>
        <p:nvGrpSpPr>
          <p:cNvPr id="47" name="Group 16"/>
          <p:cNvGrpSpPr/>
          <p:nvPr/>
        </p:nvGrpSpPr>
        <p:grpSpPr bwMode="auto">
          <a:xfrm>
            <a:off x="3647330" y="3794568"/>
            <a:ext cx="427475" cy="517830"/>
            <a:chOff x="0" y="-290"/>
            <a:chExt cx="1812" cy="2195"/>
          </a:xfrm>
        </p:grpSpPr>
        <p:sp>
          <p:nvSpPr>
            <p:cNvPr id="48" name="Oval 68"/>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宋体" panose="02010600030101010101" pitchFamily="2" charset="-122"/>
              </a:endParaRPr>
            </a:p>
          </p:txBody>
        </p:sp>
        <p:sp>
          <p:nvSpPr>
            <p:cNvPr id="49" name="Oval 69"/>
            <p:cNvSpPr>
              <a:spLocks noChangeArrowheads="1"/>
            </p:cNvSpPr>
            <p:nvPr/>
          </p:nvSpPr>
          <p:spPr bwMode="auto">
            <a:xfrm>
              <a:off x="92" y="91"/>
              <a:ext cx="1430" cy="1430"/>
            </a:xfrm>
            <a:prstGeom prst="ellipse">
              <a:avLst/>
            </a:prstGeom>
            <a:gradFill rotWithShape="1">
              <a:gsLst>
                <a:gs pos="0">
                  <a:srgbClr val="FFFFFF"/>
                </a:gs>
                <a:gs pos="50000">
                  <a:srgbClr val="A2A2A2"/>
                </a:gs>
                <a:gs pos="100000">
                  <a:srgbClr val="FFFF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宋体" panose="02010600030101010101" pitchFamily="2" charset="-122"/>
              </a:endParaRPr>
            </a:p>
          </p:txBody>
        </p:sp>
        <p:sp>
          <p:nvSpPr>
            <p:cNvPr id="50" name="Oval 70"/>
            <p:cNvSpPr>
              <a:spLocks noChangeArrowheads="1"/>
            </p:cNvSpPr>
            <p:nvPr/>
          </p:nvSpPr>
          <p:spPr bwMode="auto">
            <a:xfrm>
              <a:off x="175" y="-290"/>
              <a:ext cx="1636" cy="2195"/>
            </a:xfrm>
            <a:prstGeom prst="ellipse">
              <a:avLst/>
            </a:prstGeom>
            <a:gradFill rotWithShape="1">
              <a:gsLst>
                <a:gs pos="0">
                  <a:schemeClr val="hlink"/>
                </a:gs>
                <a:gs pos="50000">
                  <a:srgbClr val="FFFFFF"/>
                </a:gs>
                <a:gs pos="100000">
                  <a:schemeClr val="hlink"/>
                </a:gs>
              </a:gsLst>
              <a:lin ang="18900000" scaled="1"/>
            </a:gradFill>
            <a:ln>
              <a:noFill/>
            </a:ln>
          </p:spPr>
          <p:txBody>
            <a:bodyPr wrap="none" anchor="ctr">
              <a:spAutoFit/>
            </a:bodyPr>
            <a:lstStyle/>
            <a:p>
              <a:pPr>
                <a:defRPr/>
              </a:pPr>
              <a:endParaRPr lang="zh-CN" altLang="en-US">
                <a:latin typeface="宋体" panose="02010600030101010101" pitchFamily="2" charset="-122"/>
                <a:ea typeface="宋体" panose="02010600030101010101" pitchFamily="2" charset="-122"/>
              </a:endParaRPr>
            </a:p>
          </p:txBody>
        </p:sp>
        <p:sp>
          <p:nvSpPr>
            <p:cNvPr id="51" name="Oval 71"/>
            <p:cNvSpPr>
              <a:spLocks noChangeArrowheads="1"/>
            </p:cNvSpPr>
            <p:nvPr/>
          </p:nvSpPr>
          <p:spPr bwMode="auto">
            <a:xfrm>
              <a:off x="176" y="-290"/>
              <a:ext cx="1636" cy="2195"/>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宋体" panose="02010600030101010101" pitchFamily="2" charset="-122"/>
              </a:endParaRPr>
            </a:p>
          </p:txBody>
        </p:sp>
        <p:sp>
          <p:nvSpPr>
            <p:cNvPr id="52" name="Oval 72"/>
            <p:cNvSpPr>
              <a:spLocks noChangeArrowheads="1"/>
            </p:cNvSpPr>
            <p:nvPr/>
          </p:nvSpPr>
          <p:spPr bwMode="auto">
            <a:xfrm>
              <a:off x="256" y="-290"/>
              <a:ext cx="1097" cy="2195"/>
            </a:xfrm>
            <a:prstGeom prst="ellipse">
              <a:avLst/>
            </a:prstGeom>
            <a:gradFill rotWithShape="1">
              <a:gsLst>
                <a:gs pos="0">
                  <a:schemeClr val="hlink"/>
                </a:gs>
                <a:gs pos="50000">
                  <a:srgbClr val="00008A"/>
                </a:gs>
                <a:gs pos="100000">
                  <a:schemeClr val="hlink"/>
                </a:gs>
              </a:gsLst>
              <a:lin ang="2700000" scaled="1"/>
            </a:gradFill>
            <a:ln>
              <a:noFill/>
            </a:ln>
          </p:spPr>
          <p:txBody>
            <a:bodyPr anchor="ctr">
              <a:spAutoFit/>
            </a:bodyPr>
            <a:lstStyle/>
            <a:p>
              <a:pPr>
                <a:defRPr/>
              </a:pPr>
              <a:endParaRPr lang="zh-CN" altLang="en-US">
                <a:latin typeface="宋体" panose="02010600030101010101" pitchFamily="2" charset="-122"/>
                <a:ea typeface="宋体" panose="02010600030101010101" pitchFamily="2" charset="-122"/>
              </a:endParaRPr>
            </a:p>
          </p:txBody>
        </p:sp>
        <p:sp>
          <p:nvSpPr>
            <p:cNvPr id="53" name="Oval 73"/>
            <p:cNvSpPr>
              <a:spLocks noChangeArrowheads="1"/>
            </p:cNvSpPr>
            <p:nvPr/>
          </p:nvSpPr>
          <p:spPr bwMode="auto">
            <a:xfrm>
              <a:off x="259" y="-290"/>
              <a:ext cx="1096" cy="2195"/>
            </a:xfrm>
            <a:prstGeom prst="ellipse">
              <a:avLst/>
            </a:prstGeom>
            <a:gradFill rotWithShape="1">
              <a:gsLst>
                <a:gs pos="0">
                  <a:srgbClr val="21B3E1"/>
                </a:gs>
                <a:gs pos="100000">
                  <a:srgbClr val="10576D"/>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宋体" panose="02010600030101010101" pitchFamily="2" charset="-122"/>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5"/>
          <p:cNvSpPr txBox="1">
            <a:spLocks noChangeArrowheads="1"/>
          </p:cNvSpPr>
          <p:nvPr/>
        </p:nvSpPr>
        <p:spPr bwMode="auto">
          <a:xfrm>
            <a:off x="1559685" y="260414"/>
            <a:ext cx="7941673" cy="548640"/>
          </a:xfrm>
          <a:prstGeom prst="rect">
            <a:avLst/>
          </a:prstGeom>
        </p:spPr>
        <p:txBody>
          <a:bodyPr wrap="square">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介绍</a:t>
            </a:r>
            <a:r>
              <a:rPr lang="en-US" altLang="zh-CN" dirty="0"/>
              <a:t>-</a:t>
            </a:r>
            <a:r>
              <a:rPr lang="zh-CN" altLang="en-US" dirty="0"/>
              <a:t>背景</a:t>
            </a:r>
            <a:endParaRPr lang="zh-CN" altLang="en-US" dirty="0"/>
          </a:p>
        </p:txBody>
      </p:sp>
      <p:sp>
        <p:nvSpPr>
          <p:cNvPr id="3" name="内容占位符 4"/>
          <p:cNvSpPr txBox="1"/>
          <p:nvPr/>
        </p:nvSpPr>
        <p:spPr bwMode="auto">
          <a:xfrm>
            <a:off x="2070100" y="1124585"/>
            <a:ext cx="7914005" cy="5316855"/>
          </a:xfrm>
          <a:prstGeom prst="rect">
            <a:avLst/>
          </a:prstGeom>
          <a:noFill/>
          <a:ln w="9525">
            <a:noFill/>
            <a:miter lim="800000"/>
          </a:ln>
          <a:effectLst/>
        </p:spPr>
        <p:txBody>
          <a:bodyPr/>
          <a:lstStyle/>
          <a:p>
            <a:pPr marL="342900" indent="-342900">
              <a:lnSpc>
                <a:spcPct val="150000"/>
              </a:lnSpc>
              <a:spcBef>
                <a:spcPts val="385"/>
              </a:spcBef>
              <a:buFont typeface="Wingdings" panose="05000000000000000000" pitchFamily="2" charset="2"/>
              <a:buChar char="Ø"/>
              <a:defRPr/>
            </a:pPr>
            <a:r>
              <a:rPr lang="zh-CN" altLang="en-US" b="1" dirty="0" smtClean="0"/>
              <a:t>监管需求</a:t>
            </a:r>
            <a:endParaRPr lang="zh-CN" altLang="en-US" b="1" dirty="0" smtClean="0"/>
          </a:p>
          <a:p>
            <a:pPr marL="0" indent="0">
              <a:lnSpc>
                <a:spcPct val="150000"/>
              </a:lnSpc>
              <a:spcBef>
                <a:spcPts val="385"/>
              </a:spcBef>
              <a:buFont typeface="Wingdings" panose="05000000000000000000" pitchFamily="2" charset="2"/>
              <a:buNone/>
              <a:defRPr/>
            </a:pPr>
            <a:r>
              <a:rPr lang="zh-CN" altLang="en-US" sz="1600" dirty="0" smtClean="0">
                <a:solidFill>
                  <a:srgbClr val="0C0C0C"/>
                </a:solidFill>
                <a:latin typeface="宋体" panose="02010600030101010101" pitchFamily="2" charset="-122"/>
              </a:rPr>
              <a:t>    2015年以来，随着股市的持续火爆，中国证监会、证券业协会先后发布相关文件，要求对证券公司外部信息系统接入风险加强行业监管和自律。其中要求证券公司应当建立投资者证券、资金账户风险监测模型，动态监测账户交易行为特征、客户交易终端定位信息、账户资金进出等情况，及时发现借助信息系统外部接入、非法接入网上交易接口等方式开展的违规拆分账户、出借账户或违反账户实名制等违法违规行为线索，并及时予以处理。</a:t>
            </a:r>
            <a:endParaRPr lang="zh-CN" altLang="en-US" sz="1600" dirty="0" smtClean="0">
              <a:solidFill>
                <a:srgbClr val="0C0C0C"/>
              </a:solidFill>
              <a:latin typeface="宋体" panose="02010600030101010101" pitchFamily="2" charset="-122"/>
            </a:endParaRPr>
          </a:p>
          <a:p>
            <a:pPr marL="0" indent="0">
              <a:lnSpc>
                <a:spcPct val="150000"/>
              </a:lnSpc>
              <a:spcBef>
                <a:spcPts val="385"/>
              </a:spcBef>
              <a:buFont typeface="Wingdings" panose="05000000000000000000" pitchFamily="2" charset="2"/>
              <a:buNone/>
              <a:defRPr/>
            </a:pPr>
            <a:r>
              <a:rPr sz="1600" dirty="0" smtClean="0">
                <a:solidFill>
                  <a:srgbClr val="0C0C0C"/>
                </a:solidFill>
                <a:latin typeface="宋体" panose="02010600030101010101" pitchFamily="2" charset="-122"/>
                <a:sym typeface="+mn-ea"/>
              </a:rPr>
              <a:t>    同时，根据交易所的相关规定，对于出现某些异常交易行为的，交易所会对相关投资者发出书面警示，或者直接采取暂停投资者账户当日交易、限制投资者账户交易等措施。</a:t>
            </a:r>
            <a:endParaRPr lang="zh-CN" altLang="en-US" sz="1600" dirty="0">
              <a:solidFill>
                <a:srgbClr val="0C0C0C"/>
              </a:solidFill>
              <a:latin typeface="宋体" panose="02010600030101010101" pitchFamily="2" charset="-122"/>
            </a:endParaRPr>
          </a:p>
          <a:p>
            <a:pPr marL="342900" indent="-342900">
              <a:lnSpc>
                <a:spcPct val="150000"/>
              </a:lnSpc>
              <a:spcBef>
                <a:spcPts val="385"/>
              </a:spcBef>
              <a:buFont typeface="Wingdings" panose="05000000000000000000" pitchFamily="2" charset="2"/>
              <a:buChar char="Ø"/>
              <a:defRPr/>
            </a:pPr>
            <a:r>
              <a:rPr lang="zh-CN" altLang="en-US" sz="1600" b="1" dirty="0" smtClean="0"/>
              <a:t>建设目标</a:t>
            </a:r>
            <a:endParaRPr lang="zh-CN" altLang="en-US" sz="1600" b="1" dirty="0" smtClean="0"/>
          </a:p>
          <a:p>
            <a:pPr marL="0" indent="0">
              <a:lnSpc>
                <a:spcPct val="150000"/>
              </a:lnSpc>
              <a:spcBef>
                <a:spcPts val="385"/>
              </a:spcBef>
              <a:buFont typeface="Wingdings" panose="05000000000000000000" pitchFamily="2" charset="2"/>
              <a:buNone/>
              <a:defRPr/>
            </a:pPr>
            <a:r>
              <a:rPr lang="zh-CN" altLang="en-US" sz="1600" dirty="0" smtClean="0">
                <a:solidFill>
                  <a:srgbClr val="0C0C0C"/>
                </a:solidFill>
                <a:latin typeface="宋体" panose="02010600030101010101" pitchFamily="2" charset="-122"/>
                <a:sym typeface="+mn-ea"/>
              </a:rPr>
              <a:t>    </a:t>
            </a:r>
            <a:r>
              <a:rPr sz="1600" dirty="0" smtClean="0">
                <a:solidFill>
                  <a:srgbClr val="0C0C0C"/>
                </a:solidFill>
                <a:latin typeface="宋体" panose="02010600030101010101" pitchFamily="2" charset="-122"/>
                <a:sym typeface="+mn-ea"/>
              </a:rPr>
              <a:t>为了更好地应对此类风险，</a:t>
            </a:r>
            <a:r>
              <a:rPr lang="zh-CN" sz="1600" dirty="0" smtClean="0">
                <a:solidFill>
                  <a:srgbClr val="0C0C0C"/>
                </a:solidFill>
                <a:latin typeface="宋体" panose="02010600030101010101" pitchFamily="2" charset="-122"/>
                <a:sym typeface="+mn-ea"/>
              </a:rPr>
              <a:t>通过利用</a:t>
            </a:r>
            <a:r>
              <a:rPr sz="1600" dirty="0" smtClean="0">
                <a:solidFill>
                  <a:srgbClr val="0C0C0C"/>
                </a:solidFill>
                <a:latin typeface="宋体" panose="02010600030101010101" pitchFamily="2" charset="-122"/>
                <a:sym typeface="+mn-ea"/>
              </a:rPr>
              <a:t>最新的大数据相关技术，实现对海量交易数据进行各类异常交易行为分析</a:t>
            </a:r>
            <a:r>
              <a:rPr lang="zh-CN" sz="1600" dirty="0" smtClean="0">
                <a:solidFill>
                  <a:srgbClr val="0C0C0C"/>
                </a:solidFill>
                <a:latin typeface="宋体" panose="02010600030101010101" pitchFamily="2" charset="-122"/>
                <a:sym typeface="+mn-ea"/>
              </a:rPr>
              <a:t>，建立</a:t>
            </a:r>
            <a:r>
              <a:rPr lang="zh-CN" sz="1600" dirty="0" smtClean="0">
                <a:latin typeface="宋体" panose="02010600030101010101" pitchFamily="2" charset="-122"/>
                <a:sym typeface="+mn-ea"/>
              </a:rPr>
              <a:t>事前、事中和事后</a:t>
            </a:r>
            <a:r>
              <a:rPr lang="zh-CN" sz="1600" dirty="0" smtClean="0">
                <a:solidFill>
                  <a:srgbClr val="0C0C0C"/>
                </a:solidFill>
                <a:latin typeface="宋体" panose="02010600030101010101" pitchFamily="2" charset="-122"/>
                <a:sym typeface="+mn-ea"/>
              </a:rPr>
              <a:t>相结合的风险监控和处置系统</a:t>
            </a:r>
            <a:r>
              <a:rPr lang="zh-CN" altLang="en-US" sz="1600" dirty="0" smtClean="0">
                <a:solidFill>
                  <a:srgbClr val="0C0C0C"/>
                </a:solidFill>
                <a:latin typeface="宋体" panose="02010600030101010101" pitchFamily="2" charset="-122"/>
                <a:sym typeface="+mn-ea"/>
              </a:rPr>
              <a:t>。</a:t>
            </a:r>
            <a:endParaRPr lang="zh-CN" sz="1600" dirty="0" smtClean="0">
              <a:solidFill>
                <a:srgbClr val="0C0C0C"/>
              </a:solidFill>
              <a:latin typeface="宋体" panose="02010600030101010101" pitchFamily="2" charset="-122"/>
              <a:sym typeface="+mn-ea"/>
            </a:endParaRP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5"/>
          <p:cNvSpPr txBox="1">
            <a:spLocks noChangeArrowheads="1"/>
          </p:cNvSpPr>
          <p:nvPr/>
        </p:nvSpPr>
        <p:spPr bwMode="auto">
          <a:xfrm>
            <a:off x="1559685" y="260414"/>
            <a:ext cx="7941673" cy="548640"/>
          </a:xfrm>
          <a:prstGeom prst="rect">
            <a:avLst/>
          </a:prstGeom>
        </p:spPr>
        <p:txBody>
          <a:bodyPr wrap="square">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sym typeface="+mn-ea"/>
              </a:rPr>
              <a:t>介绍</a:t>
            </a:r>
            <a:r>
              <a:rPr lang="en-US" altLang="zh-CN" dirty="0">
                <a:sym typeface="+mn-ea"/>
              </a:rPr>
              <a:t>-</a:t>
            </a:r>
            <a:r>
              <a:rPr lang="zh-CN" altLang="en-US" dirty="0" smtClean="0"/>
              <a:t>事前风控监控</a:t>
            </a:r>
            <a:endParaRPr lang="zh-CN" altLang="en-US" dirty="0" smtClean="0"/>
          </a:p>
        </p:txBody>
      </p:sp>
      <p:sp>
        <p:nvSpPr>
          <p:cNvPr id="3" name="内容占位符 4"/>
          <p:cNvSpPr txBox="1"/>
          <p:nvPr/>
        </p:nvSpPr>
        <p:spPr bwMode="auto">
          <a:xfrm>
            <a:off x="2070100" y="1124585"/>
            <a:ext cx="7914005" cy="5269865"/>
          </a:xfrm>
          <a:prstGeom prst="rect">
            <a:avLst/>
          </a:prstGeom>
          <a:noFill/>
          <a:ln w="9525">
            <a:noFill/>
            <a:miter lim="800000"/>
          </a:ln>
          <a:effectLst/>
        </p:spPr>
        <p:txBody>
          <a:bodyPr/>
          <a:lstStyle/>
          <a:p>
            <a:pPr marL="342900" indent="-342900">
              <a:lnSpc>
                <a:spcPct val="150000"/>
              </a:lnSpc>
              <a:spcBef>
                <a:spcPts val="385"/>
              </a:spcBef>
              <a:buFont typeface="Wingdings" panose="05000000000000000000" pitchFamily="2" charset="2"/>
              <a:buChar char="Ø"/>
              <a:defRPr/>
            </a:pPr>
            <a:r>
              <a:rPr lang="zh-CN" altLang="en-US" b="1" dirty="0" smtClean="0"/>
              <a:t>场景</a:t>
            </a:r>
            <a:endParaRPr lang="zh-CN" altLang="en-US" b="1" dirty="0" smtClean="0"/>
          </a:p>
          <a:p>
            <a:pPr marL="0" indent="0">
              <a:lnSpc>
                <a:spcPct val="150000"/>
              </a:lnSpc>
              <a:spcBef>
                <a:spcPts val="385"/>
              </a:spcBef>
              <a:buFont typeface="Wingdings" panose="05000000000000000000" pitchFamily="2" charset="2"/>
              <a:buNone/>
              <a:defRPr/>
            </a:pPr>
            <a:r>
              <a:rPr lang="zh-CN" altLang="en-US" sz="1600" dirty="0">
                <a:solidFill>
                  <a:srgbClr val="0C0C0C"/>
                </a:solidFill>
                <a:latin typeface="宋体" panose="02010600030101010101" pitchFamily="2" charset="-122"/>
              </a:rPr>
              <a:t>   </a:t>
            </a:r>
            <a:r>
              <a:rPr sz="1600" dirty="0">
                <a:solidFill>
                  <a:srgbClr val="0C0C0C"/>
                </a:solidFill>
                <a:latin typeface="宋体" panose="02010600030101010101" pitchFamily="2" charset="-122"/>
              </a:rPr>
              <a:t>事前风控可对交易指令先进行风险监控，通过监控的交易指令才提交给交易系统进行处理，未通过监控的交易指令将直接予以拒绝。事前风控要求处理时间很短（5ms以内）。业务应用方面，事前风控一般用于对存在较高风险的特定接入渠道和特定投资者，在满足合规要求的前提下进行风险监控</a:t>
            </a:r>
            <a:r>
              <a:rPr lang="zh-CN" altLang="en-US" sz="1600" dirty="0">
                <a:solidFill>
                  <a:srgbClr val="0C0C0C"/>
                </a:solidFill>
                <a:latin typeface="宋体" panose="02010600030101010101" pitchFamily="2" charset="-122"/>
              </a:rPr>
              <a:t>。</a:t>
            </a:r>
            <a:endParaRPr lang="zh-CN" altLang="en-US" b="1" dirty="0" smtClean="0"/>
          </a:p>
          <a:p>
            <a:pPr marL="342900" indent="-342900">
              <a:lnSpc>
                <a:spcPct val="150000"/>
              </a:lnSpc>
              <a:spcBef>
                <a:spcPts val="385"/>
              </a:spcBef>
              <a:buFont typeface="Wingdings" panose="05000000000000000000" pitchFamily="2" charset="2"/>
              <a:buChar char="Ø"/>
              <a:defRPr/>
            </a:pPr>
            <a:r>
              <a:rPr lang="zh-CN" altLang="en-US" b="1" dirty="0" smtClean="0"/>
              <a:t>特点</a:t>
            </a:r>
            <a:endParaRPr lang="zh-CN" altLang="en-US" b="1" dirty="0" smtClean="0"/>
          </a:p>
          <a:p>
            <a:pPr marL="0" indent="0">
              <a:lnSpc>
                <a:spcPct val="150000"/>
              </a:lnSpc>
              <a:spcBef>
                <a:spcPts val="385"/>
              </a:spcBef>
              <a:buFont typeface="Wingdings" panose="05000000000000000000" pitchFamily="2" charset="2"/>
              <a:buNone/>
              <a:defRPr/>
            </a:pPr>
            <a:r>
              <a:rPr lang="zh-CN" altLang="en-US" sz="1600" dirty="0">
                <a:solidFill>
                  <a:srgbClr val="0C0C0C"/>
                </a:solidFill>
                <a:latin typeface="宋体" panose="02010600030101010101" pitchFamily="2" charset="-122"/>
              </a:rPr>
              <a:t>   1、</a:t>
            </a:r>
            <a:r>
              <a:rPr lang="zh-CN" altLang="en-US" sz="1600" dirty="0">
                <a:solidFill>
                  <a:srgbClr val="0C0C0C"/>
                </a:solidFill>
                <a:latin typeface="宋体" panose="02010600030101010101" pitchFamily="2" charset="-122"/>
                <a:sym typeface="+mn-ea"/>
              </a:rPr>
              <a:t>与交易系统耦合极高</a:t>
            </a:r>
            <a:endParaRPr lang="zh-CN" altLang="en-US" sz="1600" dirty="0">
              <a:solidFill>
                <a:srgbClr val="0C0C0C"/>
              </a:solidFill>
              <a:latin typeface="宋体" panose="02010600030101010101" pitchFamily="2" charset="-122"/>
              <a:sym typeface="+mn-ea"/>
            </a:endParaRPr>
          </a:p>
          <a:p>
            <a:pPr marL="285750" indent="-285750">
              <a:lnSpc>
                <a:spcPct val="150000"/>
              </a:lnSpc>
              <a:buFont typeface="Arial" panose="020B0604020202020204" pitchFamily="34" charset="0"/>
              <a:defRPr/>
            </a:pPr>
            <a:r>
              <a:rPr lang="zh-CN" altLang="en-US" sz="1600" dirty="0">
                <a:solidFill>
                  <a:srgbClr val="0C0C0C"/>
                </a:solidFill>
                <a:latin typeface="宋体" panose="02010600030101010101" pitchFamily="2" charset="-122"/>
              </a:rPr>
              <a:t>     需要通过对所有发送到交易系统的指令进行拦截，并进行筛选，通过监控的重新放回请求队列，不通过的直接拒绝。</a:t>
            </a:r>
            <a:endParaRPr lang="zh-CN" altLang="en-US" sz="1600" dirty="0">
              <a:solidFill>
                <a:srgbClr val="0C0C0C"/>
              </a:solidFill>
              <a:latin typeface="宋体" panose="02010600030101010101" pitchFamily="2" charset="-122"/>
            </a:endParaRPr>
          </a:p>
          <a:p>
            <a:pPr marL="0" indent="0">
              <a:lnSpc>
                <a:spcPct val="150000"/>
              </a:lnSpc>
              <a:spcBef>
                <a:spcPts val="385"/>
              </a:spcBef>
              <a:buFont typeface="Wingdings" panose="05000000000000000000" pitchFamily="2" charset="2"/>
              <a:buNone/>
              <a:defRPr/>
            </a:pPr>
            <a:r>
              <a:rPr lang="en-US" altLang="zh-CN" sz="1600" dirty="0" smtClean="0">
                <a:solidFill>
                  <a:srgbClr val="0C0C0C"/>
                </a:solidFill>
                <a:latin typeface="宋体" panose="02010600030101010101" pitchFamily="2" charset="-122"/>
              </a:rPr>
              <a:t>   2、低延时、高可靠性要求</a:t>
            </a:r>
            <a:endParaRPr lang="en-US" altLang="zh-CN" sz="1600" dirty="0" smtClean="0">
              <a:solidFill>
                <a:srgbClr val="0C0C0C"/>
              </a:solidFill>
              <a:latin typeface="宋体" panose="02010600030101010101" pitchFamily="2" charset="-122"/>
            </a:endParaRPr>
          </a:p>
          <a:p>
            <a:pPr marL="285750" indent="-285750">
              <a:lnSpc>
                <a:spcPct val="150000"/>
              </a:lnSpc>
              <a:buFont typeface="Arial" panose="020B0604020202020204" pitchFamily="34" charset="0"/>
              <a:defRPr/>
            </a:pPr>
            <a:r>
              <a:rPr lang="zh-CN" altLang="en-US" sz="1600" dirty="0">
                <a:solidFill>
                  <a:srgbClr val="0C0C0C"/>
                </a:solidFill>
                <a:latin typeface="宋体" panose="02010600030101010101" pitchFamily="2" charset="-122"/>
              </a:rPr>
              <a:t>     由于事前风控会对所有交易指令进行过滤，对可靠性要求与交易系统一致。</a:t>
            </a:r>
            <a:endParaRPr lang="zh-CN" altLang="en-US" sz="1600" dirty="0">
              <a:solidFill>
                <a:srgbClr val="0C0C0C"/>
              </a:solidFill>
              <a:latin typeface="宋体" panose="02010600030101010101" pitchFamily="2" charset="-122"/>
            </a:endParaRP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5"/>
          <p:cNvSpPr txBox="1">
            <a:spLocks noChangeArrowheads="1"/>
          </p:cNvSpPr>
          <p:nvPr/>
        </p:nvSpPr>
        <p:spPr bwMode="auto">
          <a:xfrm>
            <a:off x="1559685" y="260414"/>
            <a:ext cx="7941673" cy="548640"/>
          </a:xfrm>
          <a:prstGeom prst="rect">
            <a:avLst/>
          </a:prstGeom>
        </p:spPr>
        <p:txBody>
          <a:bodyPr wrap="square">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sym typeface="+mn-ea"/>
              </a:rPr>
              <a:t>介绍</a:t>
            </a:r>
            <a:r>
              <a:rPr lang="en-US" altLang="zh-CN" dirty="0">
                <a:sym typeface="+mn-ea"/>
              </a:rPr>
              <a:t>-</a:t>
            </a:r>
            <a:r>
              <a:rPr lang="zh-CN" altLang="en-US" dirty="0" smtClean="0"/>
              <a:t>事前风控监控</a:t>
            </a:r>
            <a:endParaRPr lang="zh-CN" altLang="en-US" dirty="0" smtClean="0"/>
          </a:p>
        </p:txBody>
      </p:sp>
      <p:sp>
        <p:nvSpPr>
          <p:cNvPr id="3" name="内容占位符 4"/>
          <p:cNvSpPr txBox="1"/>
          <p:nvPr/>
        </p:nvSpPr>
        <p:spPr bwMode="auto">
          <a:xfrm>
            <a:off x="2070100" y="1124585"/>
            <a:ext cx="7914005" cy="5269865"/>
          </a:xfrm>
          <a:prstGeom prst="rect">
            <a:avLst/>
          </a:prstGeom>
          <a:noFill/>
          <a:ln w="9525">
            <a:noFill/>
            <a:miter lim="800000"/>
          </a:ln>
          <a:effectLst/>
        </p:spPr>
        <p:txBody>
          <a:bodyPr/>
          <a:lstStyle/>
          <a:p>
            <a:pPr marL="342900" indent="-342900">
              <a:lnSpc>
                <a:spcPct val="150000"/>
              </a:lnSpc>
              <a:spcBef>
                <a:spcPts val="385"/>
              </a:spcBef>
              <a:buFont typeface="Wingdings" panose="05000000000000000000" pitchFamily="2" charset="2"/>
              <a:buChar char="Ø"/>
              <a:defRPr/>
            </a:pPr>
            <a:r>
              <a:rPr lang="zh-CN" altLang="en-US" b="1" dirty="0" smtClean="0"/>
              <a:t>流程图</a:t>
            </a:r>
            <a:endParaRPr lang="zh-CN" altLang="en-US" b="1" dirty="0" smtClean="0"/>
          </a:p>
          <a:p>
            <a:pPr marL="0" indent="0">
              <a:lnSpc>
                <a:spcPct val="150000"/>
              </a:lnSpc>
              <a:spcBef>
                <a:spcPts val="385"/>
              </a:spcBef>
              <a:buFont typeface="Wingdings" panose="05000000000000000000" pitchFamily="2" charset="2"/>
              <a:buNone/>
              <a:defRPr/>
            </a:pPr>
            <a:r>
              <a:rPr lang="zh-CN" altLang="en-US" sz="1600" dirty="0">
                <a:solidFill>
                  <a:srgbClr val="0C0C0C"/>
                </a:solidFill>
                <a:latin typeface="宋体" panose="02010600030101010101" pitchFamily="2" charset="-122"/>
              </a:rPr>
              <a:t>   </a:t>
            </a:r>
            <a:endParaRPr lang="en-US" altLang="zh-CN" sz="1600" dirty="0">
              <a:solidFill>
                <a:srgbClr val="0C0C0C"/>
              </a:solidFill>
              <a:latin typeface="宋体" panose="02010600030101010101" pitchFamily="2" charset="-122"/>
            </a:endParaRPr>
          </a:p>
        </p:txBody>
      </p:sp>
      <p:graphicFrame>
        <p:nvGraphicFramePr>
          <p:cNvPr id="2" name="对象 1"/>
          <p:cNvGraphicFramePr/>
          <p:nvPr/>
        </p:nvGraphicFramePr>
        <p:xfrm>
          <a:off x="3359809" y="812465"/>
          <a:ext cx="5336515" cy="5721685"/>
        </p:xfrm>
        <a:graphic>
          <a:graphicData uri="http://schemas.openxmlformats.org/presentationml/2006/ole">
            <mc:AlternateContent xmlns:mc="http://schemas.openxmlformats.org/markup-compatibility/2006">
              <mc:Choice xmlns:v="urn:schemas-microsoft-com:vml" Requires="v">
                <p:oleObj spid="_x0000_s1034" name="Visio" r:id="rId1" imgW="5207000" imgH="5715000" progId="Visio.Drawing.15">
                  <p:embed/>
                </p:oleObj>
              </mc:Choice>
              <mc:Fallback>
                <p:oleObj name="Visio" r:id="rId1" imgW="5207000" imgH="5715000" progId="Visio.Drawing.15">
                  <p:embed/>
                  <p:pic>
                    <p:nvPicPr>
                      <p:cNvPr id="0" name="图片 3"/>
                      <p:cNvPicPr/>
                      <p:nvPr/>
                    </p:nvPicPr>
                    <p:blipFill>
                      <a:blip r:embed="rId2"/>
                      <a:stretch>
                        <a:fillRect/>
                      </a:stretch>
                    </p:blipFill>
                    <p:spPr>
                      <a:xfrm>
                        <a:off x="3359809" y="812465"/>
                        <a:ext cx="5336515" cy="5721685"/>
                      </a:xfrm>
                      <a:prstGeom prst="rect">
                        <a:avLst/>
                      </a:prstGeom>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5"/>
          <p:cNvSpPr txBox="1">
            <a:spLocks noChangeArrowheads="1"/>
          </p:cNvSpPr>
          <p:nvPr/>
        </p:nvSpPr>
        <p:spPr bwMode="auto">
          <a:xfrm>
            <a:off x="1559685" y="260414"/>
            <a:ext cx="7941673" cy="548640"/>
          </a:xfrm>
          <a:prstGeom prst="rect">
            <a:avLst/>
          </a:prstGeom>
        </p:spPr>
        <p:txBody>
          <a:bodyPr wrap="square">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sym typeface="+mn-ea"/>
              </a:rPr>
              <a:t>介绍</a:t>
            </a:r>
            <a:r>
              <a:rPr lang="en-US" altLang="zh-CN" dirty="0">
                <a:sym typeface="+mn-ea"/>
              </a:rPr>
              <a:t>-</a:t>
            </a:r>
            <a:r>
              <a:rPr lang="zh-CN" altLang="en-US" dirty="0" smtClean="0"/>
              <a:t>事中风控监控</a:t>
            </a:r>
            <a:endParaRPr lang="zh-CN" altLang="en-US" dirty="0" smtClean="0"/>
          </a:p>
        </p:txBody>
      </p:sp>
      <p:sp>
        <p:nvSpPr>
          <p:cNvPr id="3" name="内容占位符 4"/>
          <p:cNvSpPr txBox="1"/>
          <p:nvPr/>
        </p:nvSpPr>
        <p:spPr bwMode="auto">
          <a:xfrm>
            <a:off x="2070100" y="1124743"/>
            <a:ext cx="7914170" cy="4464408"/>
          </a:xfrm>
          <a:prstGeom prst="rect">
            <a:avLst/>
          </a:prstGeom>
          <a:noFill/>
          <a:ln w="9525">
            <a:noFill/>
            <a:miter lim="800000"/>
          </a:ln>
          <a:effectLst/>
        </p:spPr>
        <p:txBody>
          <a:bodyPr/>
          <a:lstStyle/>
          <a:p>
            <a:pPr marL="342900" indent="-342900">
              <a:lnSpc>
                <a:spcPct val="150000"/>
              </a:lnSpc>
              <a:spcBef>
                <a:spcPts val="385"/>
              </a:spcBef>
              <a:buFont typeface="Wingdings" panose="05000000000000000000" pitchFamily="2" charset="2"/>
              <a:buChar char="Ø"/>
              <a:defRPr/>
            </a:pPr>
            <a:r>
              <a:rPr lang="zh-CN" altLang="en-US" b="1" dirty="0" smtClean="0"/>
              <a:t>场景</a:t>
            </a:r>
            <a:endParaRPr lang="zh-CN" altLang="en-US" b="1" dirty="0" smtClean="0"/>
          </a:p>
          <a:p>
            <a:pPr marL="0" indent="0">
              <a:lnSpc>
                <a:spcPct val="150000"/>
              </a:lnSpc>
              <a:spcBef>
                <a:spcPts val="385"/>
              </a:spcBef>
              <a:buFont typeface="Wingdings" panose="05000000000000000000" pitchFamily="2" charset="2"/>
              <a:buNone/>
              <a:defRPr/>
            </a:pPr>
            <a:r>
              <a:rPr lang="zh-CN" altLang="en-US" sz="1600" dirty="0">
                <a:solidFill>
                  <a:srgbClr val="0C0C0C"/>
                </a:solidFill>
                <a:latin typeface="宋体" panose="02010600030101010101" pitchFamily="2" charset="-122"/>
              </a:rPr>
              <a:t>   </a:t>
            </a:r>
            <a:r>
              <a:rPr sz="1600" dirty="0">
                <a:solidFill>
                  <a:srgbClr val="0C0C0C"/>
                </a:solidFill>
                <a:latin typeface="宋体" panose="02010600030101010101" pitchFamily="2" charset="-122"/>
              </a:rPr>
              <a:t>事中风控是</a:t>
            </a:r>
            <a:r>
              <a:rPr lang="zh-CN" sz="1600" dirty="0">
                <a:solidFill>
                  <a:srgbClr val="0C0C0C"/>
                </a:solidFill>
                <a:latin typeface="宋体" panose="02010600030101010101" pitchFamily="2" charset="-122"/>
              </a:rPr>
              <a:t>指</a:t>
            </a:r>
            <a:r>
              <a:rPr sz="1600" dirty="0">
                <a:solidFill>
                  <a:srgbClr val="0C0C0C"/>
                </a:solidFill>
                <a:latin typeface="宋体" panose="02010600030101010101" pitchFamily="2" charset="-122"/>
              </a:rPr>
              <a:t>交易指令在提交给交易系统进行处理的同时，旁路同样的指令到事中风控子系统进行分析处理；当触发事中风控规则后，系统自动进行报警，由人工进行处置。事中风控一般需要在短时间内（50ms以内）对交易数据做出分析结果。</a:t>
            </a:r>
            <a:endParaRPr sz="1600" dirty="0">
              <a:solidFill>
                <a:srgbClr val="0C0C0C"/>
              </a:solidFill>
              <a:latin typeface="宋体" panose="02010600030101010101" pitchFamily="2" charset="-122"/>
            </a:endParaRPr>
          </a:p>
          <a:p>
            <a:pPr marL="0" indent="0">
              <a:lnSpc>
                <a:spcPct val="150000"/>
              </a:lnSpc>
              <a:spcBef>
                <a:spcPts val="385"/>
              </a:spcBef>
              <a:buFont typeface="Wingdings" panose="05000000000000000000" pitchFamily="2" charset="2"/>
              <a:buNone/>
              <a:defRPr/>
            </a:pPr>
            <a:endParaRPr sz="1600" dirty="0">
              <a:solidFill>
                <a:srgbClr val="0C0C0C"/>
              </a:solidFill>
              <a:latin typeface="宋体" panose="02010600030101010101" pitchFamily="2" charset="-122"/>
            </a:endParaRPr>
          </a:p>
          <a:p>
            <a:pPr marL="342900" indent="-342900">
              <a:lnSpc>
                <a:spcPct val="150000"/>
              </a:lnSpc>
              <a:spcBef>
                <a:spcPts val="385"/>
              </a:spcBef>
              <a:buFont typeface="Wingdings" panose="05000000000000000000" pitchFamily="2" charset="2"/>
              <a:buChar char="Ø"/>
              <a:defRPr/>
            </a:pPr>
            <a:r>
              <a:rPr lang="zh-CN" altLang="en-US" b="1" dirty="0" smtClean="0"/>
              <a:t>应用</a:t>
            </a:r>
            <a:endParaRPr lang="zh-CN" altLang="en-US" b="1" dirty="0" smtClean="0"/>
          </a:p>
          <a:p>
            <a:pPr marL="0" indent="0">
              <a:lnSpc>
                <a:spcPct val="150000"/>
              </a:lnSpc>
              <a:spcBef>
                <a:spcPts val="385"/>
              </a:spcBef>
              <a:buFont typeface="Wingdings" panose="05000000000000000000" pitchFamily="2" charset="2"/>
              <a:buNone/>
              <a:defRPr/>
            </a:pPr>
            <a:r>
              <a:rPr sz="1600" dirty="0">
                <a:solidFill>
                  <a:srgbClr val="0C0C0C"/>
                </a:solidFill>
                <a:latin typeface="宋体" panose="02010600030101010101" pitchFamily="2" charset="-122"/>
              </a:rPr>
              <a:t>   1、对于经评估和实际验证合格的特定接入渠道和特定投资者，公司与其签署专项交易风险管理协议，并通过事中风控子系统对其交易行为实时监控。</a:t>
            </a:r>
            <a:endParaRPr sz="1600" dirty="0">
              <a:solidFill>
                <a:srgbClr val="0C0C0C"/>
              </a:solidFill>
              <a:latin typeface="宋体" panose="02010600030101010101" pitchFamily="2" charset="-122"/>
            </a:endParaRPr>
          </a:p>
          <a:p>
            <a:pPr marL="0" indent="0">
              <a:lnSpc>
                <a:spcPct val="150000"/>
              </a:lnSpc>
              <a:spcBef>
                <a:spcPts val="385"/>
              </a:spcBef>
              <a:buFont typeface="Wingdings" panose="05000000000000000000" pitchFamily="2" charset="2"/>
              <a:buNone/>
              <a:defRPr/>
            </a:pPr>
            <a:r>
              <a:rPr lang="en-US" altLang="zh-CN" sz="1600" dirty="0">
                <a:solidFill>
                  <a:srgbClr val="0C0C0C"/>
                </a:solidFill>
                <a:latin typeface="宋体" panose="02010600030101010101" pitchFamily="2" charset="-122"/>
              </a:rPr>
              <a:t>   2、针对所有用户，可对其在单个业务交易系统或者多个业务交易系统（一般是指集中交易和融资融券业务）上的交易行为实时监控。</a:t>
            </a:r>
            <a:endParaRPr lang="en-US" altLang="zh-CN" sz="1600" dirty="0">
              <a:solidFill>
                <a:srgbClr val="0C0C0C"/>
              </a:solidFill>
              <a:latin typeface="宋体" panose="02010600030101010101" pitchFamily="2" charset="-122"/>
            </a:endParaRP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5"/>
          <p:cNvSpPr txBox="1">
            <a:spLocks noChangeArrowheads="1"/>
          </p:cNvSpPr>
          <p:nvPr/>
        </p:nvSpPr>
        <p:spPr bwMode="auto">
          <a:xfrm>
            <a:off x="1559685" y="260414"/>
            <a:ext cx="7941673" cy="548640"/>
          </a:xfrm>
          <a:prstGeom prst="rect">
            <a:avLst/>
          </a:prstGeom>
        </p:spPr>
        <p:txBody>
          <a:bodyPr wrap="square">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sym typeface="+mn-ea"/>
              </a:rPr>
              <a:t>介绍</a:t>
            </a:r>
            <a:r>
              <a:rPr lang="en-US" altLang="zh-CN" dirty="0">
                <a:sym typeface="+mn-ea"/>
              </a:rPr>
              <a:t>-</a:t>
            </a:r>
            <a:r>
              <a:rPr lang="zh-CN" altLang="en-US" dirty="0" smtClean="0"/>
              <a:t>事中风控监控</a:t>
            </a:r>
            <a:endParaRPr lang="zh-CN" altLang="en-US" dirty="0" smtClean="0"/>
          </a:p>
        </p:txBody>
      </p:sp>
      <p:sp>
        <p:nvSpPr>
          <p:cNvPr id="3" name="内容占位符 4"/>
          <p:cNvSpPr txBox="1"/>
          <p:nvPr/>
        </p:nvSpPr>
        <p:spPr bwMode="auto">
          <a:xfrm>
            <a:off x="2070100" y="1124743"/>
            <a:ext cx="7914170" cy="4464408"/>
          </a:xfrm>
          <a:prstGeom prst="rect">
            <a:avLst/>
          </a:prstGeom>
          <a:noFill/>
          <a:ln w="9525">
            <a:noFill/>
            <a:miter lim="800000"/>
          </a:ln>
          <a:effectLst/>
        </p:spPr>
        <p:txBody>
          <a:bodyPr/>
          <a:lstStyle/>
          <a:p>
            <a:pPr marL="342900" indent="-342900">
              <a:lnSpc>
                <a:spcPct val="150000"/>
              </a:lnSpc>
              <a:spcBef>
                <a:spcPts val="385"/>
              </a:spcBef>
              <a:buFont typeface="Wingdings" panose="05000000000000000000" pitchFamily="2" charset="2"/>
              <a:buChar char="Ø"/>
              <a:defRPr/>
            </a:pPr>
            <a:r>
              <a:rPr lang="zh-CN" altLang="en-US" b="1" dirty="0" smtClean="0"/>
              <a:t>特点</a:t>
            </a:r>
            <a:endParaRPr lang="zh-CN" altLang="en-US" b="1" dirty="0" smtClean="0"/>
          </a:p>
          <a:p>
            <a:pPr marL="0" indent="0">
              <a:lnSpc>
                <a:spcPct val="150000"/>
              </a:lnSpc>
              <a:spcBef>
                <a:spcPts val="385"/>
              </a:spcBef>
              <a:buFont typeface="Wingdings" panose="05000000000000000000" pitchFamily="2" charset="2"/>
              <a:buNone/>
              <a:defRPr/>
            </a:pPr>
            <a:r>
              <a:rPr sz="1600" dirty="0">
                <a:solidFill>
                  <a:srgbClr val="0C0C0C"/>
                </a:solidFill>
                <a:latin typeface="宋体" panose="02010600030101010101" pitchFamily="2" charset="-122"/>
              </a:rPr>
              <a:t>   1、与交易系统耦合低</a:t>
            </a:r>
            <a:endParaRPr sz="1600" dirty="0">
              <a:solidFill>
                <a:srgbClr val="0C0C0C"/>
              </a:solidFill>
              <a:latin typeface="宋体" panose="02010600030101010101" pitchFamily="2" charset="-122"/>
            </a:endParaRPr>
          </a:p>
          <a:p>
            <a:pPr marL="0" indent="0">
              <a:lnSpc>
                <a:spcPct val="150000"/>
              </a:lnSpc>
              <a:spcBef>
                <a:spcPts val="385"/>
              </a:spcBef>
              <a:buFont typeface="Wingdings" panose="05000000000000000000" pitchFamily="2" charset="2"/>
              <a:buNone/>
              <a:defRPr/>
            </a:pPr>
            <a:r>
              <a:rPr sz="1600" dirty="0">
                <a:solidFill>
                  <a:srgbClr val="0C0C0C"/>
                </a:solidFill>
                <a:latin typeface="宋体" panose="02010600030101010101" pitchFamily="2" charset="-122"/>
              </a:rPr>
              <a:t>      通过旁路的方式接入到交易系统中，对交易系统的耦合相对较低。</a:t>
            </a:r>
            <a:endParaRPr sz="1600" dirty="0">
              <a:solidFill>
                <a:srgbClr val="0C0C0C"/>
              </a:solidFill>
              <a:latin typeface="宋体" panose="02010600030101010101" pitchFamily="2" charset="-122"/>
            </a:endParaRPr>
          </a:p>
          <a:p>
            <a:pPr marL="0" indent="0">
              <a:lnSpc>
                <a:spcPct val="150000"/>
              </a:lnSpc>
              <a:spcBef>
                <a:spcPts val="385"/>
              </a:spcBef>
              <a:buFont typeface="Wingdings" panose="05000000000000000000" pitchFamily="2" charset="2"/>
              <a:buNone/>
              <a:defRPr/>
            </a:pPr>
            <a:r>
              <a:rPr sz="1600" dirty="0">
                <a:solidFill>
                  <a:srgbClr val="0C0C0C"/>
                </a:solidFill>
                <a:latin typeface="宋体" panose="02010600030101010101" pitchFamily="2" charset="-122"/>
              </a:rPr>
              <a:t>   2、可实现相对复杂的风控处理规则</a:t>
            </a:r>
            <a:endParaRPr sz="1600" dirty="0">
              <a:solidFill>
                <a:srgbClr val="0C0C0C"/>
              </a:solidFill>
              <a:latin typeface="宋体" panose="02010600030101010101" pitchFamily="2" charset="-122"/>
            </a:endParaRPr>
          </a:p>
          <a:p>
            <a:pPr marL="0" indent="0">
              <a:lnSpc>
                <a:spcPct val="150000"/>
              </a:lnSpc>
              <a:spcBef>
                <a:spcPts val="385"/>
              </a:spcBef>
              <a:buFont typeface="Wingdings" panose="05000000000000000000" pitchFamily="2" charset="2"/>
              <a:buNone/>
              <a:defRPr/>
            </a:pPr>
            <a:endParaRPr sz="1600" dirty="0">
              <a:solidFill>
                <a:srgbClr val="0C0C0C"/>
              </a:solidFill>
              <a:latin typeface="宋体" panose="02010600030101010101" pitchFamily="2" charset="-122"/>
            </a:endParaRPr>
          </a:p>
          <a:p>
            <a:pPr marL="342900" indent="-342900">
              <a:lnSpc>
                <a:spcPct val="150000"/>
              </a:lnSpc>
              <a:spcBef>
                <a:spcPts val="385"/>
              </a:spcBef>
              <a:buFont typeface="Wingdings" panose="05000000000000000000" pitchFamily="2" charset="2"/>
              <a:buChar char="Ø"/>
              <a:defRPr/>
            </a:pPr>
            <a:r>
              <a:rPr lang="zh-CN" altLang="en-US" b="1" dirty="0" smtClean="0"/>
              <a:t>示例风控规则</a:t>
            </a:r>
            <a:endParaRPr lang="zh-CN" altLang="en-US" b="1" dirty="0" smtClean="0"/>
          </a:p>
          <a:p>
            <a:pPr marL="0" indent="0">
              <a:lnSpc>
                <a:spcPct val="150000"/>
              </a:lnSpc>
              <a:spcBef>
                <a:spcPts val="385"/>
              </a:spcBef>
              <a:buFont typeface="Wingdings" panose="05000000000000000000" pitchFamily="2" charset="2"/>
              <a:buNone/>
              <a:defRPr/>
            </a:pPr>
            <a:r>
              <a:rPr sz="1600" dirty="0">
                <a:solidFill>
                  <a:srgbClr val="0C0C0C"/>
                </a:solidFill>
                <a:latin typeface="宋体" panose="02010600030101010101" pitchFamily="2" charset="-122"/>
              </a:rPr>
              <a:t>   </a:t>
            </a:r>
            <a:endParaRPr lang="en-US" altLang="zh-CN" sz="1600" dirty="0">
              <a:solidFill>
                <a:srgbClr val="0C0C0C"/>
              </a:solidFill>
              <a:latin typeface="宋体" panose="02010600030101010101" pitchFamily="2" charset="-122"/>
            </a:endParaRPr>
          </a:p>
        </p:txBody>
      </p:sp>
      <p:graphicFrame>
        <p:nvGraphicFramePr>
          <p:cNvPr id="2" name="表格 -1"/>
          <p:cNvGraphicFramePr/>
          <p:nvPr/>
        </p:nvGraphicFramePr>
        <p:xfrm>
          <a:off x="2554605" y="3769995"/>
          <a:ext cx="6023610" cy="1890395"/>
        </p:xfrm>
        <a:graphic>
          <a:graphicData uri="http://schemas.openxmlformats.org/drawingml/2006/table">
            <a:tbl>
              <a:tblPr firstRow="1" bandRow="1">
                <a:tableStyleId>{5940675A-B579-460E-94D1-54222C63F5DA}</a:tableStyleId>
              </a:tblPr>
              <a:tblGrid>
                <a:gridCol w="1687195"/>
                <a:gridCol w="4336415"/>
              </a:tblGrid>
              <a:tr h="269875">
                <a:tc>
                  <a:txBody>
                    <a:bodyPr/>
                    <a:lstStyle/>
                    <a:p>
                      <a:pPr marL="0" indent="0">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风控规则</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规则解释</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62915">
                <a:tc>
                  <a:txBody>
                    <a:bodyPr/>
                    <a:lstStyle/>
                    <a:p>
                      <a:pPr marL="0" indent="0">
                        <a:buNone/>
                      </a:pPr>
                      <a:r>
                        <a:rPr lang="zh-CN" altLang="en-US"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连续竞价期间频繁虚假申报</a:t>
                      </a:r>
                      <a:endParaRPr lang="zh-CN" altLang="en-US"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buNone/>
                      </a:pPr>
                      <a:r>
                        <a:rPr lang="zh-CN" altLang="en-US"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监控委托流水中，大单委托某证券，但频繁撤单的行为。</a:t>
                      </a:r>
                      <a:endParaRPr lang="zh-CN" altLang="en-US"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694690">
                <a:tc>
                  <a:txBody>
                    <a:bodyPr/>
                    <a:lstStyle/>
                    <a:p>
                      <a:pPr marL="0" indent="0">
                        <a:buNone/>
                      </a:pPr>
                      <a:r>
                        <a:rPr lang="zh-CN" altLang="en-US"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盘中异常申报（拉抬打压）</a:t>
                      </a:r>
                      <a:endParaRPr lang="zh-CN" altLang="en-US"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buNone/>
                      </a:pPr>
                      <a:r>
                        <a:rPr lang="zh-CN" altLang="en-US"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监控连续竞价期间，申报价格高于（低于）最近成交价申报买入</a:t>
                      </a:r>
                      <a:r>
                        <a:rPr lang="en-US" altLang="zh-CN"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a:t>
                      </a:r>
                      <a:r>
                        <a:rPr lang="zh-CN" altLang="en-US"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卖出</a:t>
                      </a:r>
                      <a:r>
                        <a:rPr lang="en-US" altLang="zh-CN"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a:t>
                      </a:r>
                      <a:r>
                        <a:rPr lang="zh-CN" altLang="en-US"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，造成股价大幅上涨或下跌的情况。</a:t>
                      </a:r>
                      <a:endParaRPr lang="zh-CN" altLang="en-US"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62915">
                <a:tc>
                  <a:txBody>
                    <a:bodyPr/>
                    <a:lstStyle/>
                    <a:p>
                      <a:pPr marL="0" indent="0">
                        <a:buNone/>
                      </a:pPr>
                      <a:r>
                        <a:rPr lang="zh-CN" altLang="en-US"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大单拉涨停</a:t>
                      </a:r>
                      <a:endParaRPr lang="zh-CN" altLang="en-US"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buNone/>
                      </a:pPr>
                      <a:r>
                        <a:rPr lang="zh-CN" altLang="en-US"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监控以涨停价或接近涨停价格大量委托买入某证券的行为。</a:t>
                      </a:r>
                      <a:endParaRPr lang="zh-CN" altLang="en-US"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5"/>
          <p:cNvSpPr txBox="1">
            <a:spLocks noChangeArrowheads="1"/>
          </p:cNvSpPr>
          <p:nvPr/>
        </p:nvSpPr>
        <p:spPr bwMode="auto">
          <a:xfrm>
            <a:off x="1559685" y="260414"/>
            <a:ext cx="7941673" cy="548640"/>
          </a:xfrm>
          <a:prstGeom prst="rect">
            <a:avLst/>
          </a:prstGeom>
        </p:spPr>
        <p:txBody>
          <a:bodyPr wrap="square">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sym typeface="+mn-ea"/>
              </a:rPr>
              <a:t>介绍</a:t>
            </a:r>
            <a:r>
              <a:rPr lang="en-US" altLang="zh-CN" dirty="0">
                <a:sym typeface="+mn-ea"/>
              </a:rPr>
              <a:t>-</a:t>
            </a:r>
            <a:r>
              <a:rPr lang="zh-CN" altLang="en-US" dirty="0" smtClean="0"/>
              <a:t>事中风控监控</a:t>
            </a:r>
            <a:endParaRPr lang="zh-CN" altLang="en-US" dirty="0" smtClean="0"/>
          </a:p>
        </p:txBody>
      </p:sp>
      <p:sp>
        <p:nvSpPr>
          <p:cNvPr id="3" name="内容占位符 4"/>
          <p:cNvSpPr txBox="1"/>
          <p:nvPr/>
        </p:nvSpPr>
        <p:spPr bwMode="auto">
          <a:xfrm>
            <a:off x="2070100" y="1124743"/>
            <a:ext cx="7914170" cy="4464408"/>
          </a:xfrm>
          <a:prstGeom prst="rect">
            <a:avLst/>
          </a:prstGeom>
          <a:noFill/>
          <a:ln w="9525">
            <a:noFill/>
            <a:miter lim="800000"/>
          </a:ln>
          <a:effectLst/>
        </p:spPr>
        <p:txBody>
          <a:bodyPr/>
          <a:lstStyle/>
          <a:p>
            <a:pPr marL="342900" indent="-342900">
              <a:lnSpc>
                <a:spcPct val="150000"/>
              </a:lnSpc>
              <a:spcBef>
                <a:spcPts val="385"/>
              </a:spcBef>
              <a:buFont typeface="Wingdings" panose="05000000000000000000" pitchFamily="2" charset="2"/>
              <a:buChar char="Ø"/>
              <a:defRPr/>
            </a:pPr>
            <a:r>
              <a:rPr lang="zh-CN" altLang="en-US" b="1" dirty="0" smtClean="0"/>
              <a:t>流程图</a:t>
            </a:r>
            <a:endParaRPr lang="zh-CN" altLang="en-US" b="1" dirty="0" smtClean="0"/>
          </a:p>
          <a:p>
            <a:pPr marL="0" indent="0">
              <a:lnSpc>
                <a:spcPct val="150000"/>
              </a:lnSpc>
              <a:spcBef>
                <a:spcPts val="385"/>
              </a:spcBef>
              <a:buFont typeface="Wingdings" panose="05000000000000000000" pitchFamily="2" charset="2"/>
              <a:buNone/>
              <a:defRPr/>
            </a:pPr>
            <a:r>
              <a:rPr lang="zh-CN" altLang="en-US" sz="1600" dirty="0">
                <a:solidFill>
                  <a:srgbClr val="0C0C0C"/>
                </a:solidFill>
                <a:latin typeface="宋体" panose="02010600030101010101" pitchFamily="2" charset="-122"/>
              </a:rPr>
              <a:t>   </a:t>
            </a:r>
            <a:endParaRPr lang="en-US" altLang="zh-CN" sz="1600" dirty="0">
              <a:solidFill>
                <a:srgbClr val="0C0C0C"/>
              </a:solidFill>
              <a:latin typeface="宋体" panose="02010600030101010101" pitchFamily="2" charset="-122"/>
            </a:endParaRPr>
          </a:p>
        </p:txBody>
      </p:sp>
      <p:graphicFrame>
        <p:nvGraphicFramePr>
          <p:cNvPr id="2" name="对象 1"/>
          <p:cNvGraphicFramePr/>
          <p:nvPr/>
        </p:nvGraphicFramePr>
        <p:xfrm>
          <a:off x="3287805" y="730586"/>
          <a:ext cx="6048420" cy="5866633"/>
        </p:xfrm>
        <a:graphic>
          <a:graphicData uri="http://schemas.openxmlformats.org/presentationml/2006/ole">
            <mc:AlternateContent xmlns:mc="http://schemas.openxmlformats.org/markup-compatibility/2006">
              <mc:Choice xmlns:v="urn:schemas-microsoft-com:vml" Requires="v">
                <p:oleObj spid="_x0000_s2058" name="Visio" r:id="rId1" imgW="6870700" imgH="7035800" progId="Visio.Drawing.15">
                  <p:embed/>
                </p:oleObj>
              </mc:Choice>
              <mc:Fallback>
                <p:oleObj name="Visio" r:id="rId1" imgW="6870700" imgH="7035800" progId="Visio.Drawing.15">
                  <p:embed/>
                  <p:pic>
                    <p:nvPicPr>
                      <p:cNvPr id="0" name="图片 3"/>
                      <p:cNvPicPr/>
                      <p:nvPr/>
                    </p:nvPicPr>
                    <p:blipFill>
                      <a:blip r:embed="rId2"/>
                      <a:stretch>
                        <a:fillRect/>
                      </a:stretch>
                    </p:blipFill>
                    <p:spPr>
                      <a:xfrm>
                        <a:off x="3287805" y="730586"/>
                        <a:ext cx="6048420" cy="5866633"/>
                      </a:xfrm>
                      <a:prstGeom prst="rect">
                        <a:avLst/>
                      </a:prstGeom>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5"/>
          <p:cNvSpPr txBox="1">
            <a:spLocks noChangeArrowheads="1"/>
          </p:cNvSpPr>
          <p:nvPr/>
        </p:nvSpPr>
        <p:spPr bwMode="auto">
          <a:xfrm>
            <a:off x="1559685" y="260414"/>
            <a:ext cx="7941673" cy="548640"/>
          </a:xfrm>
          <a:prstGeom prst="rect">
            <a:avLst/>
          </a:prstGeom>
        </p:spPr>
        <p:txBody>
          <a:bodyPr wrap="square">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sym typeface="+mn-ea"/>
              </a:rPr>
              <a:t>介绍</a:t>
            </a:r>
            <a:r>
              <a:rPr lang="en-US" altLang="zh-CN" dirty="0">
                <a:sym typeface="+mn-ea"/>
              </a:rPr>
              <a:t>-</a:t>
            </a:r>
            <a:r>
              <a:rPr lang="zh-CN" altLang="en-US" dirty="0" smtClean="0"/>
              <a:t>事后风控监控</a:t>
            </a:r>
            <a:endParaRPr lang="zh-CN" altLang="en-US" dirty="0" smtClean="0"/>
          </a:p>
        </p:txBody>
      </p:sp>
      <p:sp>
        <p:nvSpPr>
          <p:cNvPr id="3" name="内容占位符 4"/>
          <p:cNvSpPr txBox="1"/>
          <p:nvPr/>
        </p:nvSpPr>
        <p:spPr bwMode="auto">
          <a:xfrm>
            <a:off x="2070100" y="1124585"/>
            <a:ext cx="7914005" cy="5406390"/>
          </a:xfrm>
          <a:prstGeom prst="rect">
            <a:avLst/>
          </a:prstGeom>
          <a:noFill/>
          <a:ln w="9525">
            <a:noFill/>
            <a:miter lim="800000"/>
          </a:ln>
          <a:effectLst/>
        </p:spPr>
        <p:txBody>
          <a:bodyPr/>
          <a:lstStyle/>
          <a:p>
            <a:pPr marL="342900" indent="-342900">
              <a:lnSpc>
                <a:spcPct val="150000"/>
              </a:lnSpc>
              <a:spcBef>
                <a:spcPts val="385"/>
              </a:spcBef>
              <a:buFont typeface="Wingdings" panose="05000000000000000000" pitchFamily="2" charset="2"/>
              <a:buChar char="Ø"/>
              <a:defRPr/>
            </a:pPr>
            <a:r>
              <a:rPr lang="zh-CN" altLang="en-US" b="1" dirty="0" smtClean="0"/>
              <a:t>场景</a:t>
            </a:r>
            <a:endParaRPr lang="zh-CN" altLang="en-US" b="1" dirty="0" smtClean="0"/>
          </a:p>
          <a:p>
            <a:pPr marL="0" indent="0">
              <a:lnSpc>
                <a:spcPct val="150000"/>
              </a:lnSpc>
              <a:spcBef>
                <a:spcPts val="385"/>
              </a:spcBef>
              <a:buFont typeface="Wingdings" panose="05000000000000000000" pitchFamily="2" charset="2"/>
              <a:buNone/>
              <a:defRPr/>
            </a:pPr>
            <a:r>
              <a:rPr sz="1600" dirty="0">
                <a:solidFill>
                  <a:srgbClr val="0C0C0C"/>
                </a:solidFill>
                <a:latin typeface="宋体" panose="02010600030101010101" pitchFamily="2" charset="-122"/>
              </a:rPr>
              <a:t>   某些复杂的交易行为需要通过复杂的模型和规则进行分析，不适合</a:t>
            </a:r>
            <a:r>
              <a:rPr sz="1600" dirty="0">
                <a:solidFill>
                  <a:srgbClr val="0C0C0C"/>
                </a:solidFill>
                <a:latin typeface="宋体" panose="02010600030101010101" pitchFamily="2" charset="-122"/>
                <a:sym typeface="+mn-ea"/>
              </a:rPr>
              <a:t>事前或事中风控系统</a:t>
            </a:r>
            <a:r>
              <a:rPr sz="1600" dirty="0">
                <a:solidFill>
                  <a:srgbClr val="0C0C0C"/>
                </a:solidFill>
                <a:latin typeface="宋体" panose="02010600030101010101" pitchFamily="2" charset="-122"/>
              </a:rPr>
              <a:t>处理，这些风险模型需要通过多维度、较长时间的数据（如最近一个月的数据）进行分析，发现可疑的异常交易行为。</a:t>
            </a:r>
            <a:endParaRPr sz="1600" dirty="0">
              <a:solidFill>
                <a:srgbClr val="0C0C0C"/>
              </a:solidFill>
              <a:latin typeface="宋体" panose="02010600030101010101" pitchFamily="2" charset="-122"/>
            </a:endParaRPr>
          </a:p>
          <a:p>
            <a:pPr marL="0" indent="0">
              <a:lnSpc>
                <a:spcPct val="150000"/>
              </a:lnSpc>
              <a:spcBef>
                <a:spcPts val="385"/>
              </a:spcBef>
              <a:buFont typeface="Wingdings" panose="05000000000000000000" pitchFamily="2" charset="2"/>
              <a:buNone/>
              <a:defRPr/>
            </a:pPr>
            <a:r>
              <a:rPr sz="1600" dirty="0">
                <a:solidFill>
                  <a:srgbClr val="0C0C0C"/>
                </a:solidFill>
                <a:latin typeface="宋体" panose="02010600030101010101" pitchFamily="2" charset="-122"/>
              </a:rPr>
              <a:t>    </a:t>
            </a:r>
            <a:r>
              <a:rPr lang="zh-CN" sz="1600" dirty="0">
                <a:solidFill>
                  <a:srgbClr val="0C0C0C"/>
                </a:solidFill>
                <a:latin typeface="宋体" panose="02010600030101010101" pitchFamily="2" charset="-122"/>
              </a:rPr>
              <a:t>事后风控主要</a:t>
            </a:r>
            <a:r>
              <a:rPr lang="zh-CN" altLang="en-US" sz="1600" dirty="0">
                <a:solidFill>
                  <a:srgbClr val="0C0C0C"/>
                </a:solidFill>
                <a:latin typeface="宋体" panose="02010600030101010101" pitchFamily="2" charset="-122"/>
                <a:sym typeface="+mn-ea"/>
              </a:rPr>
              <a:t>基于Spark技术栈（</a:t>
            </a:r>
            <a:r>
              <a:rPr lang="en-US" altLang="zh-CN" sz="1600" dirty="0">
                <a:solidFill>
                  <a:srgbClr val="0C0C0C"/>
                </a:solidFill>
                <a:latin typeface="宋体" panose="02010600030101010101" pitchFamily="2" charset="-122"/>
                <a:sym typeface="+mn-ea"/>
              </a:rPr>
              <a:t>SparkSQL</a:t>
            </a:r>
            <a:r>
              <a:rPr lang="zh-CN" altLang="en-US" sz="1600" dirty="0">
                <a:solidFill>
                  <a:srgbClr val="0C0C0C"/>
                </a:solidFill>
                <a:latin typeface="宋体" panose="02010600030101010101" pitchFamily="2" charset="-122"/>
                <a:sym typeface="+mn-ea"/>
              </a:rPr>
              <a:t>、</a:t>
            </a:r>
            <a:r>
              <a:rPr lang="en-US" altLang="zh-CN" sz="1600" dirty="0">
                <a:solidFill>
                  <a:srgbClr val="0C0C0C"/>
                </a:solidFill>
                <a:latin typeface="宋体" panose="02010600030101010101" pitchFamily="2" charset="-122"/>
                <a:sym typeface="+mn-ea"/>
              </a:rPr>
              <a:t>MLlib</a:t>
            </a:r>
            <a:r>
              <a:rPr lang="zh-CN" altLang="en-US" sz="1600" dirty="0">
                <a:solidFill>
                  <a:srgbClr val="0C0C0C"/>
                </a:solidFill>
                <a:latin typeface="宋体" panose="02010600030101010101" pitchFamily="2" charset="-122"/>
                <a:sym typeface="+mn-ea"/>
              </a:rPr>
              <a:t>、</a:t>
            </a:r>
            <a:r>
              <a:rPr lang="en-US" altLang="zh-CN" sz="1600" dirty="0">
                <a:solidFill>
                  <a:srgbClr val="0C0C0C"/>
                </a:solidFill>
                <a:latin typeface="宋体" panose="02010600030101010101" pitchFamily="2" charset="-122"/>
                <a:sym typeface="+mn-ea"/>
              </a:rPr>
              <a:t>GraphX</a:t>
            </a:r>
            <a:r>
              <a:rPr lang="zh-CN" altLang="en-US" sz="1600" dirty="0">
                <a:solidFill>
                  <a:srgbClr val="0C0C0C"/>
                </a:solidFill>
                <a:latin typeface="宋体" panose="02010600030101010101" pitchFamily="2" charset="-122"/>
                <a:sym typeface="+mn-ea"/>
              </a:rPr>
              <a:t>）构建实现。</a:t>
            </a:r>
            <a:endParaRPr lang="zh-CN" altLang="en-US" sz="1600" dirty="0">
              <a:solidFill>
                <a:srgbClr val="0C0C0C"/>
              </a:solidFill>
              <a:latin typeface="宋体" panose="02010600030101010101" pitchFamily="2" charset="-122"/>
              <a:sym typeface="+mn-ea"/>
            </a:endParaRPr>
          </a:p>
          <a:p>
            <a:pPr marL="0" indent="0">
              <a:lnSpc>
                <a:spcPct val="150000"/>
              </a:lnSpc>
              <a:spcBef>
                <a:spcPts val="385"/>
              </a:spcBef>
              <a:buFont typeface="Wingdings" panose="05000000000000000000" pitchFamily="2" charset="2"/>
              <a:buNone/>
              <a:defRPr/>
            </a:pPr>
            <a:endParaRPr lang="zh-CN" sz="1000" dirty="0">
              <a:solidFill>
                <a:srgbClr val="0C0C0C"/>
              </a:solidFill>
              <a:latin typeface="宋体" panose="02010600030101010101" pitchFamily="2" charset="-122"/>
            </a:endParaRPr>
          </a:p>
          <a:p>
            <a:pPr marL="342900" indent="-342900">
              <a:lnSpc>
                <a:spcPct val="150000"/>
              </a:lnSpc>
              <a:spcBef>
                <a:spcPts val="385"/>
              </a:spcBef>
              <a:buFont typeface="Wingdings" panose="05000000000000000000" pitchFamily="2" charset="2"/>
              <a:buChar char="Ø"/>
              <a:defRPr/>
            </a:pPr>
            <a:r>
              <a:rPr lang="zh-CN" altLang="en-US" b="1" dirty="0" smtClean="0"/>
              <a:t>特点</a:t>
            </a:r>
            <a:endParaRPr lang="zh-CN" altLang="en-US" b="1" dirty="0" smtClean="0"/>
          </a:p>
          <a:p>
            <a:pPr marL="0" indent="0">
              <a:lnSpc>
                <a:spcPct val="150000"/>
              </a:lnSpc>
              <a:spcBef>
                <a:spcPts val="385"/>
              </a:spcBef>
              <a:buFont typeface="Wingdings" panose="05000000000000000000" pitchFamily="2" charset="2"/>
              <a:buNone/>
              <a:defRPr/>
            </a:pPr>
            <a:r>
              <a:rPr lang="zh-CN" altLang="en-US" sz="1600" dirty="0">
                <a:solidFill>
                  <a:srgbClr val="0C0C0C"/>
                </a:solidFill>
                <a:latin typeface="宋体" panose="02010600030101010101" pitchFamily="2" charset="-122"/>
              </a:rPr>
              <a:t>   1、离线分析，定时运行，依赖长时间海量数据</a:t>
            </a:r>
            <a:endParaRPr lang="en-US" altLang="zh-CN" b="1" dirty="0"/>
          </a:p>
          <a:p>
            <a:pPr marL="285750" indent="-285750">
              <a:lnSpc>
                <a:spcPct val="150000"/>
              </a:lnSpc>
              <a:buFont typeface="Arial" panose="020B0604020202020204" pitchFamily="34" charset="0"/>
              <a:defRPr/>
            </a:pPr>
            <a:r>
              <a:rPr lang="zh-CN" altLang="en-US" sz="1600" dirty="0">
                <a:solidFill>
                  <a:srgbClr val="0C0C0C"/>
                </a:solidFill>
                <a:latin typeface="宋体" panose="02010600030101010101" pitchFamily="2" charset="-122"/>
              </a:rPr>
              <a:t>   </a:t>
            </a:r>
            <a:r>
              <a:rPr lang="en-US" altLang="zh-CN" sz="1600" dirty="0">
                <a:solidFill>
                  <a:srgbClr val="0C0C0C"/>
                </a:solidFill>
                <a:latin typeface="宋体" panose="02010600030101010101" pitchFamily="2" charset="-122"/>
              </a:rPr>
              <a:t>2</a:t>
            </a:r>
            <a:r>
              <a:rPr lang="zh-CN" altLang="en-US" sz="1600" dirty="0">
                <a:solidFill>
                  <a:srgbClr val="0C0C0C"/>
                </a:solidFill>
                <a:latin typeface="宋体" panose="02010600030101010101" pitchFamily="2" charset="-122"/>
              </a:rPr>
              <a:t>、</a:t>
            </a:r>
            <a:r>
              <a:rPr lang="zh-CN" sz="1600" dirty="0">
                <a:solidFill>
                  <a:srgbClr val="0C0C0C"/>
                </a:solidFill>
                <a:latin typeface="宋体" panose="02010600030101010101" pitchFamily="2" charset="-122"/>
              </a:rPr>
              <a:t>支持复杂的风控模型及决策系统</a:t>
            </a:r>
            <a:endParaRPr lang="zh-CN" sz="1600" dirty="0">
              <a:solidFill>
                <a:srgbClr val="0C0C0C"/>
              </a:solidFill>
              <a:latin typeface="宋体" panose="02010600030101010101" pitchFamily="2" charset="-122"/>
            </a:endParaRPr>
          </a:p>
          <a:p>
            <a:pPr marL="285750" indent="-285750">
              <a:lnSpc>
                <a:spcPct val="150000"/>
              </a:lnSpc>
              <a:buFont typeface="Arial" panose="020B0604020202020204" pitchFamily="34" charset="0"/>
              <a:defRPr/>
            </a:pPr>
            <a:endParaRPr lang="zh-CN" altLang="en-US" sz="1000" b="1" dirty="0" smtClean="0"/>
          </a:p>
          <a:p>
            <a:pPr marL="342900" indent="-342900">
              <a:lnSpc>
                <a:spcPct val="150000"/>
              </a:lnSpc>
              <a:spcBef>
                <a:spcPts val="385"/>
              </a:spcBef>
              <a:buFont typeface="Wingdings" panose="05000000000000000000" pitchFamily="2" charset="2"/>
              <a:buChar char="Ø"/>
              <a:defRPr/>
            </a:pPr>
            <a:r>
              <a:rPr lang="zh-CN" altLang="en-US" b="1" dirty="0" smtClean="0">
                <a:sym typeface="+mn-ea"/>
              </a:rPr>
              <a:t>示例风控规则</a:t>
            </a:r>
            <a:endParaRPr lang="zh-CN" altLang="en-US" b="1" dirty="0" smtClean="0"/>
          </a:p>
          <a:p>
            <a:pPr marL="285750" indent="-285750">
              <a:lnSpc>
                <a:spcPct val="150000"/>
              </a:lnSpc>
              <a:buFont typeface="Arial" panose="020B0604020202020204" pitchFamily="34" charset="0"/>
              <a:defRPr/>
            </a:pPr>
            <a:endParaRPr lang="zh-CN" sz="1600" dirty="0">
              <a:solidFill>
                <a:srgbClr val="0C0C0C"/>
              </a:solidFill>
              <a:latin typeface="宋体" panose="02010600030101010101" pitchFamily="2" charset="-122"/>
            </a:endParaRPr>
          </a:p>
        </p:txBody>
      </p:sp>
      <p:graphicFrame>
        <p:nvGraphicFramePr>
          <p:cNvPr id="2" name="表格 -1"/>
          <p:cNvGraphicFramePr/>
          <p:nvPr/>
        </p:nvGraphicFramePr>
        <p:xfrm>
          <a:off x="2624455" y="5431155"/>
          <a:ext cx="5163820" cy="965200"/>
        </p:xfrm>
        <a:graphic>
          <a:graphicData uri="http://schemas.openxmlformats.org/drawingml/2006/table">
            <a:tbl>
              <a:tblPr firstRow="1" bandRow="1">
                <a:tableStyleId>{5940675A-B579-460E-94D1-54222C63F5DA}</a:tableStyleId>
              </a:tblPr>
              <a:tblGrid>
                <a:gridCol w="1450340"/>
                <a:gridCol w="3713480"/>
              </a:tblGrid>
              <a:tr h="177800">
                <a:tc>
                  <a:txBody>
                    <a:bodyPr/>
                    <a:lstStyle/>
                    <a:p>
                      <a:pPr marL="0" indent="0">
                        <a:buNone/>
                      </a:pPr>
                      <a:r>
                        <a:rPr lang="zh-CN" altLang="en-US" sz="1000" b="0" u="none" dirty="0">
                          <a:solidFill>
                            <a:srgbClr val="000000"/>
                          </a:solidFill>
                          <a:latin typeface="宋体" panose="02010600030101010101" pitchFamily="2" charset="-122"/>
                          <a:ea typeface="宋体" panose="02010600030101010101" pitchFamily="2" charset="-122"/>
                          <a:cs typeface="宋体" panose="02010600030101010101" pitchFamily="2" charset="-122"/>
                        </a:rPr>
                        <a:t>风控规则</a:t>
                      </a:r>
                      <a:endParaRPr lang="zh-CN" altLang="en-US" sz="1000" b="0" u="none" dirty="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zh-CN" altLang="en-US" sz="1000" b="0" u="none" dirty="0">
                          <a:solidFill>
                            <a:srgbClr val="000000"/>
                          </a:solidFill>
                          <a:latin typeface="宋体" panose="02010600030101010101" pitchFamily="2" charset="-122"/>
                          <a:ea typeface="宋体" panose="02010600030101010101" pitchFamily="2" charset="-122"/>
                          <a:cs typeface="宋体" panose="02010600030101010101" pitchFamily="2" charset="-122"/>
                        </a:rPr>
                        <a:t>规则解释</a:t>
                      </a:r>
                      <a:endParaRPr lang="zh-CN" altLang="en-US" sz="1000" b="0" u="none" dirty="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4800">
                <a:tc>
                  <a:txBody>
                    <a:bodyPr/>
                    <a:lstStyle/>
                    <a:p>
                      <a:pPr marL="0" indent="0">
                        <a:buNone/>
                      </a:pPr>
                      <a:r>
                        <a:rPr lang="zh-CN" altLang="en-US"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交易行为特征背离</a:t>
                      </a:r>
                      <a:endParaRPr lang="zh-CN" altLang="en-US"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buNone/>
                      </a:pPr>
                      <a:r>
                        <a:rPr lang="zh-CN" altLang="en-US"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监控客户交易行为特征同历史交易习惯明显背离，且交易金额达到一定金额以上账户；</a:t>
                      </a:r>
                      <a:endParaRPr lang="zh-CN" altLang="en-US"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304800">
                <a:tc>
                  <a:txBody>
                    <a:bodyPr/>
                    <a:lstStyle/>
                    <a:p>
                      <a:pPr marL="0" indent="0">
                        <a:buNone/>
                      </a:pPr>
                      <a:r>
                        <a:rPr lang="zh-CN" altLang="en-US"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日内或隔日反向交易</a:t>
                      </a:r>
                      <a:endParaRPr lang="zh-CN" altLang="en-US"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buNone/>
                      </a:pPr>
                      <a:r>
                        <a:rPr lang="zh-CN" altLang="en-US" sz="1000" b="0" u="none" dirty="0">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监控一定数额资金转入后，一段时间内仅交易</a:t>
                      </a:r>
                      <a:r>
                        <a:rPr lang="en-US" altLang="zh-CN" sz="1000" b="0" u="none" dirty="0">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1-2</a:t>
                      </a:r>
                      <a:r>
                        <a:rPr lang="zh-CN" altLang="en-US" sz="1000" b="0" u="none" dirty="0">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只股票，且存在日内或隔日反向交易情形。</a:t>
                      </a:r>
                      <a:endParaRPr lang="zh-CN" altLang="en-US" sz="1000" b="0" u="none" dirty="0">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177800">
                <a:tc>
                  <a:txBody>
                    <a:bodyPr/>
                    <a:lstStyle/>
                    <a:p>
                      <a:pPr marL="0" indent="0">
                        <a:buNone/>
                      </a:pPr>
                      <a:r>
                        <a:rPr lang="zh-CN" altLang="en-US"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疑似证券对敲</a:t>
                      </a:r>
                      <a:endParaRPr lang="zh-CN" altLang="en-US"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buNone/>
                      </a:pPr>
                      <a:r>
                        <a:rPr lang="zh-CN" altLang="en-US"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监控同一营业部不同客户，同时频繁买卖同一只股票</a:t>
                      </a:r>
                      <a:endParaRPr lang="zh-CN" altLang="en-US"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3935</Words>
  <Application>WPS 演示</Application>
  <PresentationFormat>宽屏</PresentationFormat>
  <Paragraphs>426</Paragraphs>
  <Slides>19</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3</vt:i4>
      </vt:variant>
      <vt:variant>
        <vt:lpstr>幻灯片标题</vt:lpstr>
      </vt:variant>
      <vt:variant>
        <vt:i4>19</vt:i4>
      </vt:variant>
    </vt:vector>
  </HeadingPairs>
  <TitlesOfParts>
    <vt:vector size="29" baseType="lpstr">
      <vt:lpstr>Arial</vt:lpstr>
      <vt:lpstr>宋体</vt:lpstr>
      <vt:lpstr>Wingdings</vt:lpstr>
      <vt:lpstr>微软雅黑</vt:lpstr>
      <vt:lpstr>Calibri</vt:lpstr>
      <vt:lpstr>Calibri Light</vt:lpstr>
      <vt:lpstr>Office 主题</vt:lpstr>
      <vt:lpstr>Visio.Drawing.15</vt:lpstr>
      <vt:lpstr>Visio.Drawing.15</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dell</cp:lastModifiedBy>
  <cp:revision>3</cp:revision>
  <dcterms:created xsi:type="dcterms:W3CDTF">2015-05-05T08:02:00Z</dcterms:created>
  <dcterms:modified xsi:type="dcterms:W3CDTF">2017-02-22T09:55:46Z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2052-10.1.0.6205</vt:lpwstr>
  </property>
</Properties>
</file>