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  <p:sldId id="278" r:id="rId4"/>
    <p:sldId id="279" r:id="rId5"/>
    <p:sldId id="282" r:id="rId6"/>
    <p:sldId id="283" r:id="rId7"/>
    <p:sldId id="287" r:id="rId8"/>
    <p:sldId id="296" r:id="rId9"/>
    <p:sldId id="297" r:id="rId10"/>
    <p:sldId id="299" r:id="rId11"/>
    <p:sldId id="289" r:id="rId12"/>
    <p:sldId id="295" r:id="rId13"/>
    <p:sldId id="300" r:id="rId14"/>
    <p:sldId id="301" r:id="rId15"/>
    <p:sldId id="290" r:id="rId16"/>
    <p:sldId id="302" r:id="rId17"/>
    <p:sldId id="291" r:id="rId18"/>
    <p:sldId id="285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05"/>
  </p:normalViewPr>
  <p:slideViewPr>
    <p:cSldViewPr>
      <p:cViewPr varScale="1">
        <p:scale>
          <a:sx n="108" d="100"/>
          <a:sy n="108" d="100"/>
        </p:scale>
        <p:origin x="744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15/9/28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15/9/28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15/9/28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15/9/28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15/9/28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15/9/28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15/9/28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15/9/28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15/9/28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15/9/28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15/9/28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15/9/28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ode.google.com/p/tungsten-replicator" TargetMode="External"/><Relationship Id="rId3" Type="http://schemas.openxmlformats.org/officeDocument/2006/relationships/hyperlink" Target="http://code.google.com/p/open-replicator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ev.mysql.com/doc/refman/5.5/en/binary-log.html" TargetMode="Externa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hyperlink" Target="http://dev.mysql.com/doc/internals/en/binary-log.html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Msync</a:t>
            </a:r>
            <a:r>
              <a:rPr lang="zh-CN" altLang="en-US" dirty="0" smtClean="0"/>
              <a:t>同步系统原理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与实现说明</a:t>
            </a:r>
            <a:endParaRPr lang="zh-CN" altLang="en-US" dirty="0"/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2483768" y="3760440"/>
            <a:ext cx="5472608" cy="74868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秦波</a:t>
            </a:r>
            <a:endParaRPr lang="en-US" altLang="zh-CN" dirty="0" smtClean="0"/>
          </a:p>
          <a:p>
            <a:r>
              <a:rPr lang="en-US" altLang="zh-CN" dirty="0" smtClean="0"/>
              <a:t>2015/</a:t>
            </a:r>
            <a:r>
              <a:rPr lang="en-US" altLang="zh-CN" dirty="0"/>
              <a:t>7</a:t>
            </a:r>
            <a:r>
              <a:rPr lang="en-US" altLang="zh-CN" dirty="0" smtClean="0"/>
              <a:t>/10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8519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err="1"/>
              <a:t>Msync数据抽取服务-实现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359024" y="1268760"/>
            <a:ext cx="878497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dirty="0" err="1" smtClean="0"/>
              <a:t>Msync</a:t>
            </a:r>
            <a:r>
              <a:rPr lang="zh-TW" altLang="en-US" sz="1600" dirty="0" smtClean="0"/>
              <a:t>数据抽取服务：</a:t>
            </a:r>
            <a:endParaRPr lang="en-US" altLang="zh-TW" sz="1600" dirty="0" smtClean="0"/>
          </a:p>
          <a:p>
            <a:r>
              <a:rPr lang="zh-TW" altLang="en-US" sz="1600" dirty="0" smtClean="0"/>
              <a:t>用于模拟</a:t>
            </a:r>
            <a:r>
              <a:rPr lang="en-US" altLang="zh-TW" sz="1600" dirty="0" smtClean="0"/>
              <a:t>slave</a:t>
            </a:r>
            <a:r>
              <a:rPr lang="zh-TW" altLang="en-US" sz="1600" dirty="0" smtClean="0"/>
              <a:t>实时从</a:t>
            </a:r>
            <a:r>
              <a:rPr lang="en-US" altLang="zh-TW" sz="1600" dirty="0" err="1" smtClean="0"/>
              <a:t>mysql</a:t>
            </a:r>
            <a:r>
              <a:rPr lang="en-US" altLang="zh-TW" sz="1600" dirty="0" smtClean="0"/>
              <a:t> master</a:t>
            </a:r>
            <a:r>
              <a:rPr lang="zh-TW" altLang="en-US" sz="1600" dirty="0" smtClean="0"/>
              <a:t>抽取</a:t>
            </a:r>
            <a:r>
              <a:rPr lang="en-US" altLang="zh-TW" sz="1600" dirty="0" err="1" smtClean="0"/>
              <a:t>binlog</a:t>
            </a:r>
            <a:r>
              <a:rPr lang="zh-TW" altLang="en-US" sz="1600" dirty="0" smtClean="0"/>
              <a:t>日志</a:t>
            </a:r>
            <a:endParaRPr lang="en-US" altLang="zh-TW" sz="1600" dirty="0" smtClean="0"/>
          </a:p>
          <a:p>
            <a:endParaRPr lang="en-US" altLang="zh-TW" sz="1600" dirty="0"/>
          </a:p>
          <a:p>
            <a:r>
              <a:rPr lang="en-US" altLang="en-US" sz="1600" dirty="0" err="1" smtClean="0"/>
              <a:t>该工具可以部署多个实例，每个实例代表一个同步channal</a:t>
            </a:r>
            <a:r>
              <a:rPr lang="en-US" altLang="en-US" sz="1600" dirty="0" smtClean="0"/>
              <a:t>。</a:t>
            </a:r>
          </a:p>
          <a:p>
            <a:r>
              <a:rPr lang="zh-CN" altLang="en-US" sz="1600" dirty="0" smtClean="0"/>
              <a:t>同步</a:t>
            </a:r>
            <a:r>
              <a:rPr lang="en-US" altLang="zh-CN" sz="1600" dirty="0" err="1" smtClean="0"/>
              <a:t>channal</a:t>
            </a:r>
            <a:r>
              <a:rPr lang="zh-CN" altLang="en-US" sz="1600" dirty="0" smtClean="0"/>
              <a:t>定义：</a:t>
            </a:r>
            <a:r>
              <a:rPr lang="en-US" altLang="zh-CN" sz="1600" dirty="0" err="1" smtClean="0"/>
              <a:t>mysql</a:t>
            </a:r>
            <a:r>
              <a:rPr lang="zh-CN" altLang="en-US" sz="1600" dirty="0" smtClean="0"/>
              <a:t>源地址</a:t>
            </a:r>
            <a:r>
              <a:rPr lang="en-US" altLang="zh-CN" sz="1600" dirty="0" smtClean="0"/>
              <a:t>+</a:t>
            </a:r>
            <a:r>
              <a:rPr lang="zh-CN" altLang="en-US" sz="1600" dirty="0" smtClean="0"/>
              <a:t>源</a:t>
            </a:r>
            <a:r>
              <a:rPr lang="en-US" altLang="zh-CN" sz="1600" dirty="0" smtClean="0"/>
              <a:t>port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+</a:t>
            </a:r>
            <a:r>
              <a:rPr lang="zh-CN" altLang="en-US" sz="1600" dirty="0" smtClean="0"/>
              <a:t> 同步目的地址</a:t>
            </a:r>
            <a:r>
              <a:rPr lang="en-US" altLang="zh-CN" sz="1600" dirty="0" smtClean="0"/>
              <a:t>+</a:t>
            </a:r>
            <a:r>
              <a:rPr lang="zh-CN" altLang="en-US" sz="1600" dirty="0" smtClean="0"/>
              <a:t> </a:t>
            </a:r>
            <a:r>
              <a:rPr lang="en-US" altLang="en-US" sz="1600" dirty="0" err="1" smtClean="0"/>
              <a:t>目的</a:t>
            </a:r>
            <a:r>
              <a:rPr lang="en-US" altLang="zh-CN" sz="1600" dirty="0" err="1" smtClean="0"/>
              <a:t>port</a:t>
            </a:r>
            <a:r>
              <a:rPr lang="zh-CN" altLang="en-US" sz="1600" dirty="0" smtClean="0"/>
              <a:t> 组成一个</a:t>
            </a:r>
            <a:r>
              <a:rPr lang="en-US" altLang="zh-CN" sz="1600" dirty="0" err="1" smtClean="0"/>
              <a:t>channal</a:t>
            </a:r>
            <a:endParaRPr lang="en-US" altLang="en-US" sz="1600" dirty="0" smtClean="0"/>
          </a:p>
        </p:txBody>
      </p:sp>
      <p:pic>
        <p:nvPicPr>
          <p:cNvPr id="6" name="图片 5" descr="316E90BA-C372-434F-A41E-36BB7C3C71A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16" y="3628772"/>
            <a:ext cx="8964488" cy="58068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536" y="2708920"/>
            <a:ext cx="8783960" cy="420414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79512" y="3222828"/>
            <a:ext cx="878497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1600" dirty="0" err="1" smtClean="0"/>
              <a:t>每个channal对应meta</a:t>
            </a:r>
            <a:r>
              <a:rPr lang="en-US" altLang="en-US" sz="1600" dirty="0" smtClean="0"/>
              <a:t> </a:t>
            </a:r>
            <a:r>
              <a:rPr lang="en-US" altLang="en-US" sz="1600" dirty="0" err="1" smtClean="0"/>
              <a:t>server中的一条元数据信息，其中serverid唯一标示一台机器</a:t>
            </a:r>
            <a:endParaRPr lang="en-US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89287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Msync数据</a:t>
            </a:r>
            <a:r>
              <a:rPr lang="en-US" altLang="en-US" dirty="0" err="1" smtClean="0"/>
              <a:t>抽取</a:t>
            </a:r>
            <a:r>
              <a:rPr lang="en-US" altLang="en-US" dirty="0" smtClean="0"/>
              <a:t>-</a:t>
            </a:r>
            <a:r>
              <a:rPr lang="zh-CN" altLang="en-US" dirty="0" smtClean="0"/>
              <a:t>并发处理</a:t>
            </a:r>
            <a:endParaRPr lang="zh-CN" altLang="en-US" dirty="0"/>
          </a:p>
        </p:txBody>
      </p:sp>
      <p:sp>
        <p:nvSpPr>
          <p:cNvPr id="6" name="Shape 210"/>
          <p:cNvSpPr txBox="1"/>
          <p:nvPr/>
        </p:nvSpPr>
        <p:spPr>
          <a:xfrm>
            <a:off x="251520" y="1423319"/>
            <a:ext cx="8892480" cy="4597969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marL="4762" marR="0" lvl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25000"/>
            </a:pPr>
            <a:r>
              <a:rPr lang="en-US" altLang="zh-CN" sz="1800" dirty="0" smtClean="0"/>
              <a:t>1</a:t>
            </a:r>
            <a:r>
              <a:rPr lang="zh-CN" altLang="en-US" sz="1800" dirty="0" smtClean="0"/>
              <a:t>、不涉及事务，所以可以并行化处理。</a:t>
            </a:r>
            <a:endParaRPr lang="en-US" altLang="zh-CN" sz="1800" dirty="0" smtClean="0"/>
          </a:p>
          <a:p>
            <a:pPr marL="4762" marR="0" lvl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25000"/>
            </a:pPr>
            <a:r>
              <a:rPr lang="zh-CN" altLang="en-US" sz="1800" dirty="0" smtClean="0">
                <a:latin typeface="Times New Roman"/>
                <a:ea typeface="Times New Roman"/>
                <a:cs typeface="Times New Roman"/>
                <a:sym typeface="Times New Roman"/>
              </a:rPr>
              <a:t>2、多线程同步模式，主线程通过对</a:t>
            </a:r>
            <a:r>
              <a:rPr lang="en-US" altLang="zh-CN" sz="1800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tableid</a:t>
            </a:r>
            <a:r>
              <a:rPr lang="zh-CN" altLang="en-US" sz="1800" dirty="0" smtClean="0">
                <a:latin typeface="Times New Roman"/>
                <a:ea typeface="Times New Roman"/>
                <a:cs typeface="Times New Roman"/>
                <a:sym typeface="Times New Roman"/>
              </a:rPr>
              <a:t>做</a:t>
            </a:r>
            <a:r>
              <a:rPr lang="en-US" altLang="zh-CN" sz="1800" dirty="0" smtClean="0">
                <a:latin typeface="Times New Roman"/>
                <a:ea typeface="Times New Roman"/>
                <a:cs typeface="Times New Roman"/>
                <a:sym typeface="Times New Roman"/>
              </a:rPr>
              <a:t>hash,</a:t>
            </a:r>
            <a:r>
              <a:rPr lang="zh-CN" altLang="en-US" sz="1800" dirty="0" smtClean="0">
                <a:latin typeface="Times New Roman"/>
                <a:ea typeface="Times New Roman"/>
                <a:cs typeface="Times New Roman"/>
                <a:sym typeface="Times New Roman"/>
              </a:rPr>
              <a:t>将</a:t>
            </a:r>
            <a:r>
              <a:rPr lang="en-US" altLang="zh-CN" sz="1800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binlog</a:t>
            </a:r>
            <a:r>
              <a:rPr lang="zh-CN" altLang="en-US" sz="1800" dirty="0" smtClean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1800" dirty="0" smtClean="0">
                <a:latin typeface="Times New Roman"/>
                <a:ea typeface="Times New Roman"/>
                <a:cs typeface="Times New Roman"/>
                <a:sym typeface="Times New Roman"/>
              </a:rPr>
              <a:t>event</a:t>
            </a:r>
            <a:r>
              <a:rPr lang="zh-CN" altLang="en-US" sz="1800" dirty="0" smtClean="0">
                <a:latin typeface="Times New Roman"/>
                <a:ea typeface="Times New Roman"/>
                <a:cs typeface="Times New Roman"/>
                <a:sym typeface="Times New Roman"/>
              </a:rPr>
              <a:t>时间分发到对应</a:t>
            </a:r>
            <a:r>
              <a:rPr lang="en-US" altLang="zh-CN" sz="1800" dirty="0" smtClean="0">
                <a:latin typeface="Times New Roman"/>
                <a:ea typeface="Times New Roman"/>
                <a:cs typeface="Times New Roman"/>
                <a:sym typeface="Times New Roman"/>
              </a:rPr>
              <a:t>worker</a:t>
            </a:r>
            <a:r>
              <a:rPr lang="zh-CN" altLang="en-US" sz="1800" dirty="0" smtClean="0">
                <a:latin typeface="Times New Roman"/>
                <a:ea typeface="Times New Roman"/>
                <a:cs typeface="Times New Roman"/>
                <a:sym typeface="Times New Roman"/>
              </a:rPr>
              <a:t>线程的队列中，</a:t>
            </a:r>
            <a:r>
              <a:rPr lang="en-US" altLang="zh-CN" sz="1800" dirty="0" smtClean="0">
                <a:latin typeface="Times New Roman"/>
                <a:ea typeface="Times New Roman"/>
                <a:cs typeface="Times New Roman"/>
                <a:sym typeface="Times New Roman"/>
              </a:rPr>
              <a:t>worker</a:t>
            </a:r>
            <a:r>
              <a:rPr lang="zh-CN" altLang="en-US" sz="1800" dirty="0" smtClean="0">
                <a:latin typeface="Times New Roman"/>
                <a:ea typeface="Times New Roman"/>
                <a:cs typeface="Times New Roman"/>
                <a:sym typeface="Times New Roman"/>
              </a:rPr>
              <a:t>线程依次从队列中获取</a:t>
            </a:r>
            <a:r>
              <a:rPr lang="en-US" altLang="zh-CN" sz="1800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binlog</a:t>
            </a:r>
            <a:r>
              <a:rPr lang="zh-CN" altLang="en-US" sz="1800" dirty="0" smtClean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1800" dirty="0" smtClean="0">
                <a:latin typeface="Times New Roman"/>
                <a:ea typeface="Times New Roman"/>
                <a:cs typeface="Times New Roman"/>
                <a:sym typeface="Times New Roman"/>
              </a:rPr>
              <a:t>event</a:t>
            </a:r>
            <a:r>
              <a:rPr lang="zh-CN" altLang="en-US" sz="1800" dirty="0" smtClean="0">
                <a:latin typeface="Times New Roman"/>
                <a:ea typeface="Times New Roman"/>
                <a:cs typeface="Times New Roman"/>
                <a:sym typeface="Times New Roman"/>
              </a:rPr>
              <a:t>执行</a:t>
            </a:r>
            <a:endParaRPr lang="en-US" altLang="zh-CN" sz="1800"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762" marR="0" lvl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25000"/>
            </a:pPr>
            <a:r>
              <a:rPr lang="en-US" altLang="zh-CN" sz="1800" dirty="0" smtClean="0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zh-CN" altLang="en-US" sz="1800" dirty="0" smtClean="0">
                <a:latin typeface="Times New Roman"/>
                <a:ea typeface="Times New Roman"/>
                <a:cs typeface="Times New Roman"/>
                <a:sym typeface="Times New Roman"/>
              </a:rPr>
              <a:t>、实现细节</a:t>
            </a:r>
            <a:endParaRPr lang="en-US" altLang="zh-CN" sz="1800"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762" marR="0" lvl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25000"/>
            </a:pPr>
            <a:r>
              <a:rPr lang="zh-CN" altLang="zh-CN" sz="1800" dirty="0" smtClean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zh-CN" altLang="en-US" sz="1800" dirty="0" smtClean="0"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en-US" altLang="zh-CN" sz="1800" dirty="0" smtClean="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zh-CN" altLang="en-US" sz="1800" dirty="0" smtClean="0">
                <a:latin typeface="Times New Roman"/>
                <a:ea typeface="Times New Roman"/>
                <a:cs typeface="Times New Roman"/>
                <a:sym typeface="Times New Roman"/>
              </a:rPr>
              <a:t>）队列有最大长度，可配置，超过最大长度分发线程循环等待</a:t>
            </a:r>
            <a:endParaRPr lang="en-US" altLang="zh-CN" sz="1800"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762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SzPct val="25000"/>
            </a:pPr>
            <a:r>
              <a:rPr lang="zh-CN" altLang="zh-CN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zh-CN" altLang="en-US" sz="1800" dirty="0" smtClean="0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zh-CN" altLang="zh-CN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1800" dirty="0" smtClean="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zh-CN" altLang="en-US" sz="1800" dirty="0" smtClean="0">
                <a:latin typeface="Times New Roman"/>
                <a:ea typeface="Times New Roman"/>
                <a:cs typeface="Times New Roman"/>
                <a:sym typeface="Times New Roman"/>
              </a:rPr>
              <a:t>）主线程收到</a:t>
            </a:r>
            <a:r>
              <a:rPr lang="en-US" altLang="zh-CN" sz="1800" dirty="0" smtClean="0">
                <a:latin typeface="Times New Roman"/>
                <a:ea typeface="Times New Roman"/>
                <a:cs typeface="Times New Roman"/>
                <a:sym typeface="Times New Roman"/>
              </a:rPr>
              <a:t>SIGQUIT,</a:t>
            </a:r>
            <a:r>
              <a:rPr lang="zh-CN" altLang="en-US" sz="1800" dirty="0" smtClean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1800" dirty="0" smtClean="0">
                <a:latin typeface="Times New Roman"/>
                <a:ea typeface="Times New Roman"/>
                <a:cs typeface="Times New Roman"/>
                <a:sym typeface="Times New Roman"/>
              </a:rPr>
              <a:t>SIGINT,</a:t>
            </a:r>
            <a:r>
              <a:rPr lang="zh-CN" altLang="en-US" sz="1800" dirty="0" smtClean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1800" dirty="0" smtClean="0">
                <a:latin typeface="Times New Roman"/>
                <a:ea typeface="Times New Roman"/>
                <a:cs typeface="Times New Roman"/>
                <a:sym typeface="Times New Roman"/>
              </a:rPr>
              <a:t>SIGTERM</a:t>
            </a:r>
            <a:r>
              <a:rPr lang="zh-CN" altLang="en-US" sz="1800" dirty="0" smtClean="0">
                <a:latin typeface="Times New Roman"/>
                <a:ea typeface="Times New Roman"/>
                <a:cs typeface="Times New Roman"/>
                <a:sym typeface="Times New Roman"/>
              </a:rPr>
              <a:t> 时 等待所有线程队列都清空才会退出（</a:t>
            </a:r>
            <a:r>
              <a:rPr lang="zh-CN" alt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更新</a:t>
            </a:r>
            <a:r>
              <a:rPr lang="en-US" altLang="zh-CN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msync</a:t>
            </a:r>
            <a:r>
              <a:rPr lang="zh-CN" alt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版本时不使用</a:t>
            </a:r>
            <a:r>
              <a:rPr lang="en-US" altLang="zh-CN" sz="1800" dirty="0">
                <a:latin typeface="Times New Roman"/>
                <a:ea typeface="Times New Roman"/>
                <a:cs typeface="Times New Roman"/>
                <a:sym typeface="Times New Roman"/>
              </a:rPr>
              <a:t>KILL</a:t>
            </a:r>
            <a:r>
              <a:rPr lang="zh-CN" alt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1800" dirty="0">
                <a:latin typeface="Times New Roman"/>
                <a:ea typeface="Times New Roman"/>
                <a:cs typeface="Times New Roman"/>
                <a:sym typeface="Times New Roman"/>
              </a:rPr>
              <a:t>-9</a:t>
            </a:r>
            <a:r>
              <a:rPr lang="zh-CN" altLang="en-US" sz="1800" dirty="0" smtClean="0">
                <a:latin typeface="Times New Roman"/>
                <a:ea typeface="Times New Roman"/>
                <a:cs typeface="Times New Roman"/>
                <a:sym typeface="Times New Roman"/>
              </a:rPr>
              <a:t>命令） </a:t>
            </a:r>
            <a:endParaRPr lang="en-US" altLang="zh-CN" sz="1800"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762" marR="0" lvl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25000"/>
            </a:pPr>
            <a:r>
              <a:rPr lang="zh-CN" altLang="en-US" sz="1800" dirty="0" smtClean="0"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en-US" altLang="zh-CN" sz="1800" dirty="0" smtClean="0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zh-CN" altLang="en-US" sz="1800" dirty="0" smtClean="0">
                <a:latin typeface="Times New Roman"/>
                <a:ea typeface="Times New Roman"/>
                <a:cs typeface="Times New Roman"/>
                <a:sym typeface="Times New Roman"/>
              </a:rPr>
              <a:t>）当收到</a:t>
            </a:r>
            <a:r>
              <a:rPr lang="en-US" altLang="zh-CN" sz="1800" dirty="0" smtClean="0">
                <a:latin typeface="Times New Roman"/>
                <a:ea typeface="Times New Roman"/>
                <a:cs typeface="Times New Roman"/>
                <a:sym typeface="Times New Roman"/>
              </a:rPr>
              <a:t>BINLOG</a:t>
            </a:r>
            <a:r>
              <a:rPr lang="zh-CN" altLang="en-US" sz="1800" dirty="0" smtClean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1800" dirty="0" smtClean="0">
                <a:latin typeface="Times New Roman"/>
                <a:ea typeface="Times New Roman"/>
                <a:cs typeface="Times New Roman"/>
                <a:sym typeface="Times New Roman"/>
              </a:rPr>
              <a:t>ROTATE</a:t>
            </a:r>
            <a:r>
              <a:rPr lang="zh-CN" altLang="en-US" sz="1800" dirty="0" smtClean="0">
                <a:latin typeface="Times New Roman"/>
                <a:ea typeface="Times New Roman"/>
                <a:cs typeface="Times New Roman"/>
                <a:sym typeface="Times New Roman"/>
              </a:rPr>
              <a:t>事件时，单独保存</a:t>
            </a:r>
            <a:r>
              <a:rPr lang="en-US" altLang="zh-CN" sz="1800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binlog</a:t>
            </a:r>
            <a:r>
              <a:rPr lang="zh-CN" altLang="en-US" sz="1800" dirty="0" smtClean="0">
                <a:latin typeface="Times New Roman"/>
                <a:ea typeface="Times New Roman"/>
                <a:cs typeface="Times New Roman"/>
                <a:sym typeface="Times New Roman"/>
              </a:rPr>
              <a:t>位置信息。并且等待当前所有线程缓存的</a:t>
            </a:r>
            <a:r>
              <a:rPr lang="en-US" altLang="zh-CN" sz="1800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binlog</a:t>
            </a:r>
            <a:r>
              <a:rPr lang="zh-CN" altLang="en-US" sz="1800" dirty="0" smtClean="0">
                <a:latin typeface="Times New Roman"/>
                <a:ea typeface="Times New Roman"/>
                <a:cs typeface="Times New Roman"/>
                <a:sym typeface="Times New Roman"/>
              </a:rPr>
              <a:t>消息处理完毕，主要目的是为了简化异常处理。</a:t>
            </a:r>
            <a:endParaRPr lang="en-US" altLang="zh-CN" sz="1800"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762" marR="0" lvl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25000"/>
            </a:pPr>
            <a:r>
              <a:rPr lang="zh-CN" altLang="en-US" sz="1800" dirty="0" smtClean="0"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en-US" altLang="zh-CN" sz="1800" dirty="0" smtClean="0"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lang="zh-CN" altLang="en-US" sz="1800" dirty="0" smtClean="0">
                <a:latin typeface="Times New Roman"/>
                <a:ea typeface="Times New Roman"/>
                <a:cs typeface="Times New Roman"/>
                <a:sym typeface="Times New Roman"/>
              </a:rPr>
              <a:t>）若某一线程执行</a:t>
            </a:r>
            <a:r>
              <a:rPr lang="en-US" altLang="zh-CN" sz="1800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binlog</a:t>
            </a:r>
            <a:r>
              <a:rPr lang="zh-CN" altLang="en-US" sz="1800" dirty="0" smtClean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1800" dirty="0" smtClean="0">
                <a:latin typeface="Times New Roman"/>
                <a:ea typeface="Times New Roman"/>
                <a:cs typeface="Times New Roman"/>
                <a:sym typeface="Times New Roman"/>
              </a:rPr>
              <a:t>event</a:t>
            </a:r>
            <a:r>
              <a:rPr lang="zh-CN" altLang="en-US" sz="1800" dirty="0" smtClean="0">
                <a:latin typeface="Times New Roman"/>
                <a:ea typeface="Times New Roman"/>
                <a:cs typeface="Times New Roman"/>
                <a:sym typeface="Times New Roman"/>
              </a:rPr>
              <a:t>失败，整体退出，退出时 </a:t>
            </a:r>
            <a:r>
              <a:rPr lang="en-US" altLang="zh-CN" sz="1800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binlog</a:t>
            </a:r>
            <a:r>
              <a:rPr lang="zh-CN" altLang="en-US" sz="1800" dirty="0" smtClean="0">
                <a:latin typeface="Times New Roman"/>
                <a:ea typeface="Times New Roman"/>
                <a:cs typeface="Times New Roman"/>
                <a:sym typeface="Times New Roman"/>
              </a:rPr>
              <a:t>位置设置为本</a:t>
            </a:r>
            <a:r>
              <a:rPr lang="en-US" altLang="zh-CN" sz="1800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binlog</a:t>
            </a:r>
            <a:r>
              <a:rPr lang="zh-CN" altLang="en-US" sz="1800" dirty="0" smtClean="0">
                <a:latin typeface="Times New Roman"/>
                <a:ea typeface="Times New Roman"/>
                <a:cs typeface="Times New Roman"/>
                <a:sym typeface="Times New Roman"/>
              </a:rPr>
              <a:t>文件的起始位置，方便后续继续同步。</a:t>
            </a:r>
            <a:endParaRPr lang="en-US" altLang="zh-CN" sz="1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88236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07288" cy="1143000"/>
          </a:xfrm>
        </p:spPr>
        <p:txBody>
          <a:bodyPr>
            <a:normAutofit/>
          </a:bodyPr>
          <a:lstStyle/>
          <a:p>
            <a:r>
              <a:rPr lang="en-US" altLang="en-US" dirty="0" err="1"/>
              <a:t>Msync数据</a:t>
            </a:r>
            <a:r>
              <a:rPr lang="en-US" altLang="en-US" dirty="0" err="1" smtClean="0"/>
              <a:t>抽取-数据库切换处理</a:t>
            </a:r>
            <a:endParaRPr lang="zh-CN" altLang="en-US" dirty="0"/>
          </a:p>
        </p:txBody>
      </p:sp>
      <p:sp>
        <p:nvSpPr>
          <p:cNvPr id="6" name="Shape 210"/>
          <p:cNvSpPr txBox="1"/>
          <p:nvPr/>
        </p:nvSpPr>
        <p:spPr>
          <a:xfrm>
            <a:off x="251520" y="1423319"/>
            <a:ext cx="8892480" cy="4669977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marL="4762" marR="0" lvl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25000"/>
            </a:pPr>
            <a:r>
              <a:rPr lang="zh-CN" altLang="en-US" sz="1800" dirty="0"/>
              <a:t>当</a:t>
            </a:r>
            <a:r>
              <a:rPr lang="en-US" altLang="zh-CN" sz="1800" dirty="0" err="1"/>
              <a:t>mysql</a:t>
            </a:r>
            <a:r>
              <a:rPr lang="zh-CN" altLang="en-US" sz="1800" dirty="0"/>
              <a:t>数据库发生主备切换时，</a:t>
            </a:r>
            <a:r>
              <a:rPr lang="en-US" altLang="zh-CN" sz="1800" dirty="0" err="1"/>
              <a:t>msync</a:t>
            </a:r>
            <a:r>
              <a:rPr lang="zh-CN" altLang="en-US" sz="1800" dirty="0"/>
              <a:t>数据抽取工具需要感知主备切换，并作出相应处理。</a:t>
            </a:r>
            <a:endParaRPr lang="en-US" altLang="zh-CN" sz="1800" dirty="0"/>
          </a:p>
          <a:p>
            <a:pPr marL="4762" marR="0" lvl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25000"/>
            </a:pPr>
            <a:r>
              <a:rPr lang="en-US" altLang="zh-CN" sz="1800" dirty="0"/>
              <a:t>STEP </a:t>
            </a:r>
            <a:r>
              <a:rPr lang="zh-CN" altLang="en-US" sz="1800" dirty="0"/>
              <a:t>1、</a:t>
            </a:r>
            <a:r>
              <a:rPr lang="en-US" altLang="zh-CN" sz="1800" dirty="0" err="1"/>
              <a:t>mysql</a:t>
            </a:r>
            <a:r>
              <a:rPr lang="zh-CN" altLang="en-US" sz="1800" dirty="0"/>
              <a:t>准备均有一个表记录本机器初始</a:t>
            </a:r>
            <a:r>
              <a:rPr lang="en-US" altLang="zh-CN" sz="1800" dirty="0" err="1"/>
              <a:t>binlog</a:t>
            </a:r>
            <a:r>
              <a:rPr lang="zh-CN" altLang="en-US" sz="1800" dirty="0"/>
              <a:t>位置信息</a:t>
            </a:r>
            <a:endParaRPr lang="en-US" altLang="zh-CN" sz="1800" dirty="0"/>
          </a:p>
          <a:p>
            <a:r>
              <a:rPr lang="en-US" altLang="zh-CN" sz="900" dirty="0">
                <a:solidFill>
                  <a:srgbClr val="18376A"/>
                </a:solidFill>
                <a:latin typeface="Calibri"/>
              </a:rPr>
              <a:t>CREATE TABLE `</a:t>
            </a:r>
            <a:r>
              <a:rPr lang="en-US" altLang="zh-CN" sz="900" dirty="0" err="1">
                <a:solidFill>
                  <a:srgbClr val="18376A"/>
                </a:solidFill>
                <a:latin typeface="Calibri"/>
              </a:rPr>
              <a:t>binlog</a:t>
            </a:r>
            <a:r>
              <a:rPr lang="en-US" altLang="zh-CN" sz="900" dirty="0">
                <a:solidFill>
                  <a:srgbClr val="18376A"/>
                </a:solidFill>
                <a:latin typeface="Calibri"/>
              </a:rPr>
              <a:t>` (</a:t>
            </a:r>
            <a:endParaRPr lang="en-US" altLang="zh-CN" sz="900" dirty="0">
              <a:solidFill>
                <a:prstClr val="black"/>
              </a:solidFill>
              <a:latin typeface="STSongti-SC-Regular"/>
            </a:endParaRPr>
          </a:p>
          <a:p>
            <a:r>
              <a:rPr lang="en-US" altLang="zh-CN" sz="900" dirty="0">
                <a:solidFill>
                  <a:srgbClr val="18376A"/>
                </a:solidFill>
                <a:latin typeface="Calibri"/>
              </a:rPr>
              <a:t>  `ID` </a:t>
            </a:r>
            <a:r>
              <a:rPr lang="en-US" altLang="zh-CN" sz="900" dirty="0" err="1">
                <a:solidFill>
                  <a:srgbClr val="18376A"/>
                </a:solidFill>
                <a:latin typeface="Calibri"/>
              </a:rPr>
              <a:t>int</a:t>
            </a:r>
            <a:r>
              <a:rPr lang="en-US" altLang="zh-CN" sz="900" dirty="0">
                <a:solidFill>
                  <a:srgbClr val="18376A"/>
                </a:solidFill>
                <a:latin typeface="Calibri"/>
              </a:rPr>
              <a:t>(10) NOT NULL AUTO_INCREMENT,</a:t>
            </a:r>
            <a:endParaRPr lang="en-US" altLang="zh-CN" sz="900" dirty="0">
              <a:solidFill>
                <a:prstClr val="black"/>
              </a:solidFill>
              <a:latin typeface="STSongti-SC-Regular"/>
            </a:endParaRPr>
          </a:p>
          <a:p>
            <a:r>
              <a:rPr lang="en-US" altLang="zh-CN" sz="900" dirty="0">
                <a:solidFill>
                  <a:srgbClr val="18376A"/>
                </a:solidFill>
                <a:latin typeface="Calibri"/>
              </a:rPr>
              <a:t>  `HOST_IP` </a:t>
            </a:r>
            <a:r>
              <a:rPr lang="en-US" altLang="zh-CN" sz="900" dirty="0" err="1">
                <a:solidFill>
                  <a:srgbClr val="18376A"/>
                </a:solidFill>
                <a:latin typeface="Calibri"/>
              </a:rPr>
              <a:t>varchar</a:t>
            </a:r>
            <a:r>
              <a:rPr lang="en-US" altLang="zh-CN" sz="900" dirty="0">
                <a:solidFill>
                  <a:srgbClr val="18376A"/>
                </a:solidFill>
                <a:latin typeface="Calibri"/>
              </a:rPr>
              <a:t>(16) DEFAULT '' COMMENT '</a:t>
            </a:r>
            <a:r>
              <a:rPr lang="zh-CN" altLang="en-US" sz="900" dirty="0">
                <a:solidFill>
                  <a:srgbClr val="18376A"/>
                </a:solidFill>
                <a:latin typeface="STSongti-SC-Regular"/>
              </a:rPr>
              <a:t>主机</a:t>
            </a:r>
            <a:r>
              <a:rPr lang="en-US" altLang="zh-CN" sz="900" dirty="0">
                <a:solidFill>
                  <a:srgbClr val="18376A"/>
                </a:solidFill>
                <a:latin typeface="Calibri"/>
              </a:rPr>
              <a:t>IP',</a:t>
            </a:r>
            <a:endParaRPr lang="en-US" altLang="zh-CN" sz="900" dirty="0">
              <a:solidFill>
                <a:prstClr val="black"/>
              </a:solidFill>
              <a:latin typeface="STSongti-SC-Regular"/>
            </a:endParaRPr>
          </a:p>
          <a:p>
            <a:r>
              <a:rPr lang="en-US" altLang="zh-CN" sz="900" dirty="0">
                <a:solidFill>
                  <a:srgbClr val="18376A"/>
                </a:solidFill>
                <a:latin typeface="Calibri"/>
              </a:rPr>
              <a:t>  `VIP` </a:t>
            </a:r>
            <a:r>
              <a:rPr lang="en-US" altLang="zh-CN" sz="900" dirty="0" err="1">
                <a:solidFill>
                  <a:srgbClr val="18376A"/>
                </a:solidFill>
                <a:latin typeface="Calibri"/>
              </a:rPr>
              <a:t>varchar</a:t>
            </a:r>
            <a:r>
              <a:rPr lang="en-US" altLang="zh-CN" sz="900" dirty="0">
                <a:solidFill>
                  <a:srgbClr val="18376A"/>
                </a:solidFill>
                <a:latin typeface="Calibri"/>
              </a:rPr>
              <a:t>(16) DEFAULT '' COMMENT 'VIP',</a:t>
            </a:r>
            <a:endParaRPr lang="en-US" altLang="zh-CN" sz="900" dirty="0">
              <a:solidFill>
                <a:prstClr val="black"/>
              </a:solidFill>
              <a:latin typeface="STSongti-SC-Regular"/>
            </a:endParaRPr>
          </a:p>
          <a:p>
            <a:r>
              <a:rPr lang="en-US" altLang="zh-CN" sz="900" dirty="0">
                <a:solidFill>
                  <a:srgbClr val="18376A"/>
                </a:solidFill>
                <a:latin typeface="Calibri"/>
              </a:rPr>
              <a:t>  `SERVERID` </a:t>
            </a:r>
            <a:r>
              <a:rPr lang="en-US" altLang="zh-CN" sz="900" dirty="0" err="1">
                <a:solidFill>
                  <a:srgbClr val="18376A"/>
                </a:solidFill>
                <a:latin typeface="Calibri"/>
              </a:rPr>
              <a:t>int</a:t>
            </a:r>
            <a:r>
              <a:rPr lang="en-US" altLang="zh-CN" sz="900" dirty="0">
                <a:solidFill>
                  <a:srgbClr val="18376A"/>
                </a:solidFill>
                <a:latin typeface="Calibri"/>
              </a:rPr>
              <a:t>(10) DEFAULT '0' COMMENT 'SERVER ID',</a:t>
            </a:r>
            <a:endParaRPr lang="en-US" altLang="zh-CN" sz="900" dirty="0">
              <a:solidFill>
                <a:prstClr val="black"/>
              </a:solidFill>
              <a:latin typeface="STSongti-SC-Regular"/>
            </a:endParaRPr>
          </a:p>
          <a:p>
            <a:r>
              <a:rPr lang="en-US" altLang="zh-CN" sz="900" dirty="0">
                <a:solidFill>
                  <a:srgbClr val="18376A"/>
                </a:solidFill>
                <a:latin typeface="Calibri"/>
              </a:rPr>
              <a:t>  `BINLOGFILE` </a:t>
            </a:r>
            <a:r>
              <a:rPr lang="en-US" altLang="zh-CN" sz="900" dirty="0" err="1">
                <a:solidFill>
                  <a:srgbClr val="18376A"/>
                </a:solidFill>
                <a:latin typeface="Calibri"/>
              </a:rPr>
              <a:t>varchar</a:t>
            </a:r>
            <a:r>
              <a:rPr lang="en-US" altLang="zh-CN" sz="900" dirty="0">
                <a:solidFill>
                  <a:srgbClr val="18376A"/>
                </a:solidFill>
                <a:latin typeface="Calibri"/>
              </a:rPr>
              <a:t>(16) DEFAULT '' COMMENT '</a:t>
            </a:r>
            <a:r>
              <a:rPr lang="en-US" altLang="zh-CN" sz="900" dirty="0" err="1">
                <a:solidFill>
                  <a:srgbClr val="18376A"/>
                </a:solidFill>
                <a:latin typeface="Calibri"/>
              </a:rPr>
              <a:t>binlog</a:t>
            </a:r>
            <a:r>
              <a:rPr lang="en-US" altLang="zh-CN" sz="900" dirty="0">
                <a:solidFill>
                  <a:srgbClr val="18376A"/>
                </a:solidFill>
                <a:latin typeface="Calibri"/>
              </a:rPr>
              <a:t> file',</a:t>
            </a:r>
            <a:endParaRPr lang="en-US" altLang="zh-CN" sz="900" dirty="0">
              <a:solidFill>
                <a:prstClr val="black"/>
              </a:solidFill>
              <a:latin typeface="STSongti-SC-Regular"/>
            </a:endParaRPr>
          </a:p>
          <a:p>
            <a:r>
              <a:rPr lang="en-US" altLang="zh-CN" sz="900" dirty="0">
                <a:solidFill>
                  <a:srgbClr val="18376A"/>
                </a:solidFill>
                <a:latin typeface="Calibri"/>
              </a:rPr>
              <a:t>  `BINLOG_POS` </a:t>
            </a:r>
            <a:r>
              <a:rPr lang="en-US" altLang="zh-CN" sz="900" dirty="0" err="1">
                <a:solidFill>
                  <a:srgbClr val="18376A"/>
                </a:solidFill>
                <a:latin typeface="Calibri"/>
              </a:rPr>
              <a:t>int</a:t>
            </a:r>
            <a:r>
              <a:rPr lang="en-US" altLang="zh-CN" sz="900" dirty="0">
                <a:solidFill>
                  <a:srgbClr val="18376A"/>
                </a:solidFill>
                <a:latin typeface="Calibri"/>
              </a:rPr>
              <a:t>(10) DEFAULT '0' COMMENT '</a:t>
            </a:r>
            <a:r>
              <a:rPr lang="en-US" altLang="zh-CN" sz="900" dirty="0" err="1">
                <a:solidFill>
                  <a:srgbClr val="18376A"/>
                </a:solidFill>
                <a:latin typeface="Calibri"/>
              </a:rPr>
              <a:t>binlog</a:t>
            </a:r>
            <a:r>
              <a:rPr lang="en-US" altLang="zh-CN" sz="900" dirty="0">
                <a:solidFill>
                  <a:srgbClr val="18376A"/>
                </a:solidFill>
                <a:latin typeface="Calibri"/>
              </a:rPr>
              <a:t> </a:t>
            </a:r>
            <a:r>
              <a:rPr lang="en-US" altLang="zh-CN" sz="900" dirty="0" err="1">
                <a:solidFill>
                  <a:srgbClr val="18376A"/>
                </a:solidFill>
                <a:latin typeface="Calibri"/>
              </a:rPr>
              <a:t>postion</a:t>
            </a:r>
            <a:r>
              <a:rPr lang="en-US" altLang="zh-CN" sz="900" dirty="0">
                <a:solidFill>
                  <a:srgbClr val="18376A"/>
                </a:solidFill>
                <a:latin typeface="Calibri"/>
              </a:rPr>
              <a:t>',</a:t>
            </a:r>
            <a:endParaRPr lang="en-US" altLang="zh-CN" sz="900" dirty="0">
              <a:solidFill>
                <a:prstClr val="black"/>
              </a:solidFill>
              <a:latin typeface="STSongti-SC-Regular"/>
            </a:endParaRPr>
          </a:p>
          <a:p>
            <a:r>
              <a:rPr lang="en-US" altLang="zh-CN" sz="900" dirty="0">
                <a:solidFill>
                  <a:srgbClr val="18376A"/>
                </a:solidFill>
                <a:latin typeface="Calibri"/>
              </a:rPr>
              <a:t>  `UPDATE_TIME` timestamp NOT NULL DEFAULT CURRENT_TIMESTAMP ON UPDATE CURRENT_TIMESTAMP COMMENT '</a:t>
            </a:r>
            <a:r>
              <a:rPr lang="zh-CN" altLang="en-US" sz="900" dirty="0">
                <a:solidFill>
                  <a:srgbClr val="18376A"/>
                </a:solidFill>
                <a:latin typeface="STSongti-SC-Regular"/>
              </a:rPr>
              <a:t>修改时间</a:t>
            </a:r>
            <a:r>
              <a:rPr lang="en-US" altLang="zh-CN" sz="900" dirty="0">
                <a:solidFill>
                  <a:srgbClr val="18376A"/>
                </a:solidFill>
                <a:latin typeface="Calibri"/>
              </a:rPr>
              <a:t>',</a:t>
            </a:r>
            <a:endParaRPr lang="en-US" altLang="zh-CN" sz="900" dirty="0">
              <a:solidFill>
                <a:prstClr val="black"/>
              </a:solidFill>
              <a:latin typeface="STSongti-SC-Regular"/>
            </a:endParaRPr>
          </a:p>
          <a:p>
            <a:r>
              <a:rPr lang="en-US" altLang="zh-CN" sz="900" dirty="0">
                <a:solidFill>
                  <a:srgbClr val="18376A"/>
                </a:solidFill>
                <a:latin typeface="Calibri"/>
              </a:rPr>
              <a:t>  `SWITCH_STATUS` </a:t>
            </a:r>
            <a:r>
              <a:rPr lang="en-US" altLang="zh-CN" sz="900" dirty="0" err="1">
                <a:solidFill>
                  <a:srgbClr val="18376A"/>
                </a:solidFill>
                <a:latin typeface="Calibri"/>
              </a:rPr>
              <a:t>tinyint</a:t>
            </a:r>
            <a:r>
              <a:rPr lang="en-US" altLang="zh-CN" sz="900" dirty="0">
                <a:solidFill>
                  <a:srgbClr val="18376A"/>
                </a:solidFill>
                <a:latin typeface="Calibri"/>
              </a:rPr>
              <a:t>(10) DEFAULT '0' COMMENT '</a:t>
            </a:r>
            <a:r>
              <a:rPr lang="zh-CN" altLang="en-US" sz="900" dirty="0">
                <a:solidFill>
                  <a:srgbClr val="18376A"/>
                </a:solidFill>
                <a:latin typeface="STSongti-SC-Regular"/>
              </a:rPr>
              <a:t>切换标识</a:t>
            </a:r>
            <a:r>
              <a:rPr lang="en-US" altLang="zh-CN" sz="900" dirty="0">
                <a:solidFill>
                  <a:srgbClr val="18376A"/>
                </a:solidFill>
                <a:latin typeface="Calibri"/>
              </a:rPr>
              <a:t>  1 </a:t>
            </a:r>
            <a:r>
              <a:rPr lang="zh-CN" altLang="en-US" sz="900" dirty="0">
                <a:solidFill>
                  <a:srgbClr val="18376A"/>
                </a:solidFill>
                <a:latin typeface="STSongti-SC-Regular"/>
              </a:rPr>
              <a:t>为切换开始的点</a:t>
            </a:r>
            <a:r>
              <a:rPr lang="en-US" altLang="zh-CN" sz="900" dirty="0">
                <a:solidFill>
                  <a:srgbClr val="18376A"/>
                </a:solidFill>
                <a:latin typeface="Calibri"/>
              </a:rPr>
              <a:t>',</a:t>
            </a:r>
            <a:endParaRPr lang="en-US" altLang="zh-CN" sz="900" dirty="0">
              <a:solidFill>
                <a:prstClr val="black"/>
              </a:solidFill>
              <a:latin typeface="STSongti-SC-Regular"/>
            </a:endParaRPr>
          </a:p>
          <a:p>
            <a:r>
              <a:rPr lang="en-US" altLang="zh-CN" sz="900" dirty="0">
                <a:solidFill>
                  <a:srgbClr val="18376A"/>
                </a:solidFill>
                <a:latin typeface="Calibri"/>
              </a:rPr>
              <a:t>  `ERROR` </a:t>
            </a:r>
            <a:r>
              <a:rPr lang="en-US" altLang="zh-CN" sz="900" dirty="0" err="1">
                <a:solidFill>
                  <a:srgbClr val="18376A"/>
                </a:solidFill>
                <a:latin typeface="Calibri"/>
              </a:rPr>
              <a:t>varchar</a:t>
            </a:r>
            <a:r>
              <a:rPr lang="en-US" altLang="zh-CN" sz="900" dirty="0">
                <a:solidFill>
                  <a:srgbClr val="18376A"/>
                </a:solidFill>
                <a:latin typeface="Calibri"/>
              </a:rPr>
              <a:t>(100) DEFAULT '' COMMENT '</a:t>
            </a:r>
            <a:r>
              <a:rPr lang="zh-CN" altLang="en-US" sz="900" dirty="0">
                <a:solidFill>
                  <a:srgbClr val="18376A"/>
                </a:solidFill>
                <a:latin typeface="STSongti-SC-Regular"/>
              </a:rPr>
              <a:t>报错信息</a:t>
            </a:r>
            <a:r>
              <a:rPr lang="en-US" altLang="zh-CN" sz="900" dirty="0">
                <a:solidFill>
                  <a:srgbClr val="18376A"/>
                </a:solidFill>
                <a:latin typeface="Calibri"/>
              </a:rPr>
              <a:t>',</a:t>
            </a:r>
            <a:endParaRPr lang="en-US" altLang="zh-CN" sz="900" dirty="0">
              <a:solidFill>
                <a:prstClr val="black"/>
              </a:solidFill>
              <a:latin typeface="STSongti-SC-Regular"/>
            </a:endParaRPr>
          </a:p>
          <a:p>
            <a:r>
              <a:rPr lang="en-US" altLang="zh-CN" sz="900" dirty="0">
                <a:solidFill>
                  <a:srgbClr val="18376A"/>
                </a:solidFill>
                <a:latin typeface="Calibri"/>
              </a:rPr>
              <a:t>  PRIMARY KEY (`ID`)</a:t>
            </a:r>
            <a:endParaRPr lang="en-US" altLang="zh-CN" sz="900" dirty="0">
              <a:solidFill>
                <a:prstClr val="black"/>
              </a:solidFill>
              <a:latin typeface="STSongti-SC-Regular"/>
            </a:endParaRPr>
          </a:p>
          <a:p>
            <a:r>
              <a:rPr lang="en-US" altLang="zh-CN" sz="900" dirty="0">
                <a:solidFill>
                  <a:srgbClr val="18376A"/>
                </a:solidFill>
                <a:latin typeface="Calibri"/>
              </a:rPr>
              <a:t>) ENGINE=</a:t>
            </a:r>
            <a:r>
              <a:rPr lang="en-US" altLang="zh-CN" sz="900" dirty="0" err="1">
                <a:solidFill>
                  <a:srgbClr val="18376A"/>
                </a:solidFill>
                <a:latin typeface="Calibri"/>
              </a:rPr>
              <a:t>InnoDB</a:t>
            </a:r>
            <a:r>
              <a:rPr lang="en-US" altLang="zh-CN" sz="900" dirty="0">
                <a:solidFill>
                  <a:srgbClr val="18376A"/>
                </a:solidFill>
                <a:latin typeface="Calibri"/>
              </a:rPr>
              <a:t> DEFAULT CHARSET=utf8  </a:t>
            </a:r>
            <a:endParaRPr lang="en-US" altLang="zh-CN" sz="900" dirty="0" smtClean="0">
              <a:solidFill>
                <a:srgbClr val="18376A"/>
              </a:solidFill>
              <a:latin typeface="Calibri"/>
            </a:endParaRPr>
          </a:p>
          <a:p>
            <a:endParaRPr lang="en-US" altLang="zh-CN" sz="900" dirty="0">
              <a:solidFill>
                <a:srgbClr val="18376A"/>
              </a:solidFill>
              <a:latin typeface="Calibri"/>
            </a:endParaRPr>
          </a:p>
          <a:p>
            <a:r>
              <a:rPr lang="en-US" altLang="zh-CN" sz="1800" dirty="0"/>
              <a:t>STEP </a:t>
            </a:r>
            <a:r>
              <a:rPr lang="zh-CN" altLang="zh-CN" sz="1800" dirty="0"/>
              <a:t>2</a:t>
            </a:r>
            <a:r>
              <a:rPr lang="zh-CN" altLang="en-US" sz="1800" dirty="0"/>
              <a:t>、</a:t>
            </a:r>
            <a:r>
              <a:rPr lang="en-US" altLang="zh-CN" sz="1800" dirty="0" err="1"/>
              <a:t>msync</a:t>
            </a:r>
            <a:r>
              <a:rPr lang="zh-CN" altLang="en-US" sz="1800" dirty="0"/>
              <a:t>数据抽取工具启动时，会从指定表拉取当前</a:t>
            </a:r>
            <a:r>
              <a:rPr lang="en-US" altLang="zh-CN" sz="1800" dirty="0" err="1"/>
              <a:t>serverid</a:t>
            </a:r>
            <a:r>
              <a:rPr lang="zh-CN" altLang="en-US" sz="1800" dirty="0"/>
              <a:t>和</a:t>
            </a:r>
            <a:r>
              <a:rPr lang="en-US" altLang="zh-CN" sz="1800" dirty="0" err="1"/>
              <a:t>binlog</a:t>
            </a:r>
            <a:r>
              <a:rPr lang="zh-CN" altLang="en-US" sz="1800" dirty="0"/>
              <a:t>位置信息，若发现已经发生过切换，则</a:t>
            </a:r>
            <a:r>
              <a:rPr lang="en-US" altLang="zh-CN" sz="1800" dirty="0"/>
              <a:t> </a:t>
            </a:r>
            <a:r>
              <a:rPr lang="en-US" altLang="zh-CN" sz="1800" dirty="0" err="1"/>
              <a:t>msync</a:t>
            </a:r>
            <a:r>
              <a:rPr lang="zh-CN" altLang="en-US" sz="1800" dirty="0"/>
              <a:t>数据抽取工具更新我们自己维护</a:t>
            </a:r>
            <a:r>
              <a:rPr lang="zh-CN" altLang="en-US" sz="1800" dirty="0" smtClean="0"/>
              <a:t>的</a:t>
            </a:r>
            <a:r>
              <a:rPr lang="en-US" altLang="zh-CN" sz="1800" dirty="0" smtClean="0"/>
              <a:t>meta</a:t>
            </a:r>
            <a:r>
              <a:rPr lang="zh-CN" altLang="en-US" sz="1800" dirty="0" smtClean="0"/>
              <a:t>信息</a:t>
            </a:r>
            <a:r>
              <a:rPr lang="zh-CN" altLang="en-US" sz="1800" dirty="0"/>
              <a:t>，并继续同步</a:t>
            </a:r>
            <a:endParaRPr lang="en-US" altLang="zh-CN" sz="1800" dirty="0"/>
          </a:p>
          <a:p>
            <a:r>
              <a:rPr lang="en-US" altLang="zh-CN" sz="1800" dirty="0"/>
              <a:t>STEP 3</a:t>
            </a:r>
            <a:r>
              <a:rPr lang="zh-CN" altLang="en-US" sz="1800" dirty="0"/>
              <a:t>、同步过程中，发生主备切换，会导致</a:t>
            </a:r>
            <a:r>
              <a:rPr lang="en-US" altLang="zh-CN" sz="1800" dirty="0" err="1"/>
              <a:t>mysql</a:t>
            </a:r>
            <a:r>
              <a:rPr lang="en-US" altLang="zh-CN" sz="1800" dirty="0"/>
              <a:t> </a:t>
            </a:r>
            <a:r>
              <a:rPr lang="en-US" altLang="zh-CN" sz="1800" dirty="0" err="1"/>
              <a:t>binlog</a:t>
            </a:r>
            <a:r>
              <a:rPr lang="en-US" altLang="zh-CN" sz="1800" dirty="0"/>
              <a:t> event</a:t>
            </a:r>
            <a:r>
              <a:rPr lang="zh-CN" altLang="en-US" sz="1800" dirty="0"/>
              <a:t>中</a:t>
            </a:r>
            <a:r>
              <a:rPr lang="en-US" altLang="zh-CN" sz="1800" dirty="0" err="1"/>
              <a:t>serverid</a:t>
            </a:r>
            <a:r>
              <a:rPr lang="zh-CN" altLang="en-US" sz="1800" dirty="0"/>
              <a:t>发生变更，同步工具会出错并退出</a:t>
            </a:r>
            <a:endParaRPr lang="en-US" altLang="zh-CN" sz="1800" dirty="0"/>
          </a:p>
          <a:p>
            <a:r>
              <a:rPr lang="en-US" altLang="zh-CN" sz="1800" dirty="0"/>
              <a:t>STEP 4</a:t>
            </a:r>
            <a:r>
              <a:rPr lang="zh-CN" altLang="en-US" sz="1800" dirty="0"/>
              <a:t>、同步工具出错退出后</a:t>
            </a:r>
            <a:r>
              <a:rPr lang="en-US" altLang="zh-CN" sz="1800" dirty="0" err="1"/>
              <a:t>crontab</a:t>
            </a:r>
            <a:r>
              <a:rPr lang="zh-CN" altLang="en-US" sz="1800" dirty="0"/>
              <a:t>会尝试拉起程序，</a:t>
            </a:r>
            <a:r>
              <a:rPr lang="en-US" altLang="zh-CN" sz="1800" dirty="0"/>
              <a:t>STEP 2</a:t>
            </a:r>
            <a:r>
              <a:rPr lang="zh-CN" altLang="en-US" sz="1800" dirty="0"/>
              <a:t>中的逻辑就会被触发，从而完成同步工具的主备切换处理</a:t>
            </a:r>
            <a:endParaRPr lang="en-US" altLang="zh-CN" sz="1800" dirty="0"/>
          </a:p>
          <a:p>
            <a:endParaRPr lang="en-US" altLang="zh-CN" sz="1800" dirty="0"/>
          </a:p>
          <a:p>
            <a:pPr marL="4762" marR="0" lvl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25000"/>
            </a:pPr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3030176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 smtClean="0"/>
              <a:t>Msync同步接入层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59024" y="1268760"/>
            <a:ext cx="878497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Msync</a:t>
            </a:r>
            <a:r>
              <a:rPr lang="zh-TW" altLang="en-US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同步接入层</a:t>
            </a:r>
            <a:endParaRPr lang="en-US" altLang="zh-TW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endParaRPr lang="en-US" altLang="zh-TW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1</a:t>
            </a:r>
            <a:r>
              <a:rPr lang="zh-TW" alt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、</a:t>
            </a:r>
            <a:r>
              <a:rPr lang="en-US" altLang="zh-TW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Msync</a:t>
            </a:r>
            <a:r>
              <a:rPr lang="zh-TW" alt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同步接入层用于向</a:t>
            </a:r>
            <a:r>
              <a:rPr lang="en-US" altLang="zh-TW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Msync</a:t>
            </a:r>
            <a:r>
              <a:rPr lang="zh-TW" alt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数据抽取</a:t>
            </a:r>
            <a:r>
              <a:rPr lang="zh-TW" altLang="en-US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服务屏蔽</a:t>
            </a:r>
            <a:r>
              <a:rPr lang="zh-TW" alt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后端</a:t>
            </a:r>
            <a:r>
              <a:rPr lang="en-US" altLang="zh-TW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redis</a:t>
            </a:r>
            <a:r>
              <a:rPr lang="zh-TW" alt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多实例信息。</a:t>
            </a:r>
            <a:endParaRPr lang="en-US" altLang="zh-TW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2</a:t>
            </a:r>
            <a:r>
              <a:rPr lang="zh-TW" alt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、</a:t>
            </a:r>
            <a:r>
              <a:rPr lang="en-US" altLang="zh-TW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Msync</a:t>
            </a:r>
            <a:r>
              <a:rPr lang="zh-TW" alt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同步接入层与</a:t>
            </a:r>
            <a:r>
              <a:rPr lang="en-US" altLang="zh-TW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Mistore</a:t>
            </a:r>
            <a:r>
              <a:rPr lang="en-US" altLang="zh-TW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access</a:t>
            </a:r>
            <a:r>
              <a:rPr lang="zh-TW" alt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代码一套，通过配置实现同步接入层功能。</a:t>
            </a:r>
            <a:endParaRPr lang="en-US" altLang="zh-TW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r>
              <a:rPr lang="zh-TW" alt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（目前</a:t>
            </a:r>
            <a:r>
              <a:rPr lang="en-US" altLang="zh-TW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msync</a:t>
            </a:r>
            <a:r>
              <a:rPr lang="zh-TW" alt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同步接入层</a:t>
            </a:r>
            <a:r>
              <a:rPr lang="en-US" altLang="zh-TW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/</a:t>
            </a:r>
            <a:r>
              <a:rPr lang="en-US" altLang="zh-TW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mstore</a:t>
            </a:r>
            <a:r>
              <a:rPr lang="en-US" altLang="zh-TW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mysql</a:t>
            </a:r>
            <a:r>
              <a:rPr lang="zh-TW" alt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接入层</a:t>
            </a:r>
            <a:r>
              <a:rPr lang="en-US" altLang="zh-TW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/</a:t>
            </a:r>
            <a:r>
              <a:rPr lang="en-US" altLang="zh-TW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mstore</a:t>
            </a:r>
            <a:r>
              <a:rPr lang="en-US" altLang="zh-TW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redis</a:t>
            </a:r>
            <a:r>
              <a:rPr lang="zh-TW" alt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接入层同一套代码）</a:t>
            </a:r>
            <a:endParaRPr lang="en-US" altLang="zh-TW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endParaRPr lang="en-US" altLang="zh-TW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endParaRPr lang="en-US" altLang="zh-TW" sz="1600" dirty="0"/>
          </a:p>
          <a:p>
            <a:endParaRPr lang="en-US" altLang="zh-TW" sz="1600" dirty="0" smtClean="0"/>
          </a:p>
        </p:txBody>
      </p:sp>
    </p:spTree>
    <p:extLst>
      <p:ext uri="{BB962C8B-B14F-4D97-AF65-F5344CB8AC3E}">
        <p14:creationId xmlns:p14="http://schemas.microsoft.com/office/powerpoint/2010/main" val="230829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07288" cy="1143000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监控</a:t>
            </a:r>
            <a:endParaRPr lang="zh-CN" altLang="en-US" dirty="0"/>
          </a:p>
        </p:txBody>
      </p:sp>
      <p:sp>
        <p:nvSpPr>
          <p:cNvPr id="6" name="Shape 210"/>
          <p:cNvSpPr txBox="1"/>
          <p:nvPr/>
        </p:nvSpPr>
        <p:spPr>
          <a:xfrm>
            <a:off x="251520" y="1423319"/>
            <a:ext cx="8892480" cy="1141585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marL="4762" lvl="0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SzPct val="25000"/>
            </a:pPr>
            <a:r>
              <a:rPr lang="en-US" altLang="en-US" sz="1800" dirty="0" err="1"/>
              <a:t>Msync数据抽取监控</a:t>
            </a:r>
            <a:endParaRPr lang="en-US" altLang="en-US" sz="1800" dirty="0"/>
          </a:p>
          <a:p>
            <a:pPr marL="4762" lvl="0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SzPct val="25000"/>
            </a:pPr>
            <a:r>
              <a:rPr lang="en-US" altLang="en-US" sz="1800" dirty="0"/>
              <a:t>1</a:t>
            </a:r>
            <a:r>
              <a:rPr lang="en-US" altLang="en-US" sz="1800" dirty="0" smtClean="0"/>
              <a:t>、</a:t>
            </a:r>
            <a:r>
              <a:rPr lang="en-US" altLang="zh-CN" sz="1800" dirty="0" smtClean="0"/>
              <a:t>god</a:t>
            </a:r>
            <a:r>
              <a:rPr lang="zh-CN" altLang="en-US" sz="1800" dirty="0" smtClean="0"/>
              <a:t>部署，定期探活监控</a:t>
            </a:r>
            <a:endParaRPr lang="en-US" altLang="en-US" sz="1800" dirty="0"/>
          </a:p>
          <a:p>
            <a:pPr marL="4762" lvl="0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SzPct val="25000"/>
            </a:pPr>
            <a:r>
              <a:rPr lang="en-US" altLang="en-US" sz="1800" dirty="0"/>
              <a:t>2、同步延迟监控</a:t>
            </a:r>
          </a:p>
          <a:p>
            <a:pPr marL="4762" lvl="0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SzPct val="25000"/>
            </a:pPr>
            <a:endParaRPr lang="en-US" altLang="en-US" sz="1800" dirty="0" smtClean="0"/>
          </a:p>
          <a:p>
            <a:pPr marL="4762" lvl="0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SzPct val="25000"/>
            </a:pPr>
            <a:endParaRPr lang="en-US" altLang="en-US" sz="1800" dirty="0"/>
          </a:p>
          <a:p>
            <a:pPr marL="4762" lvl="0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SzPct val="25000"/>
            </a:pPr>
            <a:endParaRPr lang="en-US" altLang="en-US" sz="1800" dirty="0" smtClean="0"/>
          </a:p>
          <a:p>
            <a:pPr marL="4762" marR="0" lvl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25000"/>
            </a:pPr>
            <a:endParaRPr lang="en-US" altLang="zh-CN" sz="1800" dirty="0" smtClean="0"/>
          </a:p>
        </p:txBody>
      </p:sp>
      <p:sp>
        <p:nvSpPr>
          <p:cNvPr id="7" name="Shape 210"/>
          <p:cNvSpPr txBox="1"/>
          <p:nvPr/>
        </p:nvSpPr>
        <p:spPr>
          <a:xfrm>
            <a:off x="251520" y="4663679"/>
            <a:ext cx="8892480" cy="1141585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marL="4762" lvl="0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SzPct val="25000"/>
            </a:pPr>
            <a:r>
              <a:rPr lang="en-US" altLang="en-US" sz="1800" dirty="0" err="1" smtClean="0"/>
              <a:t>Msync</a:t>
            </a:r>
            <a:r>
              <a:rPr lang="zh-CN" altLang="en-US" sz="1800" dirty="0" smtClean="0"/>
              <a:t>同步接入层</a:t>
            </a:r>
            <a:r>
              <a:rPr lang="en-US" altLang="en-US" sz="1800" dirty="0" smtClean="0"/>
              <a:t>监</a:t>
            </a:r>
            <a:r>
              <a:rPr lang="en-US" altLang="en-US" sz="1800" dirty="0"/>
              <a:t>控</a:t>
            </a:r>
          </a:p>
          <a:p>
            <a:pPr marL="4762" lvl="0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SzPct val="25000"/>
            </a:pPr>
            <a:r>
              <a:rPr lang="en-US" altLang="en-US" sz="1800" dirty="0"/>
              <a:t>1</a:t>
            </a:r>
            <a:r>
              <a:rPr lang="en-US" altLang="en-US" sz="1800" dirty="0" smtClean="0"/>
              <a:t>、</a:t>
            </a:r>
            <a:r>
              <a:rPr lang="en-US" altLang="zh-CN" sz="1800" dirty="0" smtClean="0"/>
              <a:t>god</a:t>
            </a:r>
            <a:r>
              <a:rPr lang="zh-CN" altLang="en-US" sz="1800" dirty="0" smtClean="0"/>
              <a:t>部署，与</a:t>
            </a:r>
            <a:r>
              <a:rPr lang="en-US" altLang="zh-CN" sz="1800" dirty="0" err="1" smtClean="0"/>
              <a:t>mstore</a:t>
            </a:r>
            <a:r>
              <a:rPr lang="zh-CN" altLang="en-US" sz="1800" dirty="0" smtClean="0"/>
              <a:t>接入层监控保持一致</a:t>
            </a:r>
            <a:endParaRPr lang="en-US" altLang="en-US" sz="1800" dirty="0" smtClean="0"/>
          </a:p>
          <a:p>
            <a:pPr marL="4762" lvl="0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SzPct val="25000"/>
            </a:pPr>
            <a:endParaRPr lang="en-US" altLang="en-US" sz="1800" dirty="0"/>
          </a:p>
          <a:p>
            <a:pPr marL="4762" lvl="0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SzPct val="25000"/>
            </a:pPr>
            <a:endParaRPr lang="en-US" altLang="en-US" sz="1800" dirty="0" smtClean="0"/>
          </a:p>
          <a:p>
            <a:pPr marL="4762" marR="0" lvl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25000"/>
            </a:pPr>
            <a:endParaRPr lang="en-US" altLang="zh-CN" sz="180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733" y="2372867"/>
            <a:ext cx="7717683" cy="2149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904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架构优化建议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59024" y="1268760"/>
            <a:ext cx="878497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当前架构缺点：</a:t>
            </a:r>
            <a:endParaRPr lang="en-US" altLang="zh-TW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1</a:t>
            </a:r>
            <a:r>
              <a:rPr lang="zh-TW" alt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、同步</a:t>
            </a:r>
            <a:r>
              <a:rPr lang="en-US" altLang="zh-TW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channal</a:t>
            </a:r>
            <a:r>
              <a:rPr lang="zh-TW" alt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的数量等同于模拟的</a:t>
            </a:r>
            <a:r>
              <a:rPr lang="en-US" altLang="zh-TW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mysql</a:t>
            </a:r>
            <a:r>
              <a:rPr lang="en-US" altLang="zh-TW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slave</a:t>
            </a:r>
            <a:r>
              <a:rPr lang="zh-TW" alt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数量，对</a:t>
            </a:r>
            <a:r>
              <a:rPr lang="en-US" altLang="zh-TW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mysql</a:t>
            </a:r>
            <a:r>
              <a:rPr lang="en-US" altLang="zh-TW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master</a:t>
            </a:r>
            <a:r>
              <a:rPr lang="zh-TW" alt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造成压力。</a:t>
            </a:r>
            <a:endParaRPr lang="en-US" altLang="zh-TW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r>
              <a:rPr lang="zh-TW" alt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比如跨机房数据同步，如果有多个</a:t>
            </a:r>
            <a:r>
              <a:rPr lang="en-US" altLang="zh-TW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redis</a:t>
            </a:r>
            <a:r>
              <a:rPr lang="en-US" altLang="zh-TW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sets,</a:t>
            </a:r>
            <a:r>
              <a:rPr lang="zh-TW" alt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那么就需要建立多个同步</a:t>
            </a:r>
            <a:r>
              <a:rPr lang="en-US" altLang="zh-TW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channal</a:t>
            </a:r>
            <a:endParaRPr lang="en-US" altLang="zh-TW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、binlog流水存储</a:t>
            </a:r>
            <a:r>
              <a:rPr lang="zh-TW" alt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依赖</a:t>
            </a:r>
            <a:r>
              <a:rPr lang="en-US" altLang="zh-TW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mysql</a:t>
            </a:r>
            <a:r>
              <a:rPr lang="zh-TW" alt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，目前</a:t>
            </a:r>
            <a:r>
              <a:rPr lang="en-US" altLang="zh-TW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mysql</a:t>
            </a:r>
            <a:r>
              <a:rPr lang="zh-TW" alt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存储的</a:t>
            </a:r>
            <a:r>
              <a:rPr lang="en-US" altLang="zh-TW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binlog</a:t>
            </a:r>
            <a:r>
              <a:rPr lang="en-US" alt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存储周期为7日，无法定制化处理</a:t>
            </a:r>
            <a:endParaRPr lang="en-US" altLang="zh-TW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endParaRPr lang="en-US" altLang="zh-TW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r>
              <a:rPr lang="zh-TW" alt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建议新架构：</a:t>
            </a:r>
            <a:endParaRPr lang="en-US" altLang="zh-TW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1</a:t>
            </a:r>
            <a:r>
              <a:rPr lang="zh-TW" alt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、引入</a:t>
            </a:r>
            <a:r>
              <a:rPr lang="en-US" altLang="zh-TW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kafka</a:t>
            </a:r>
            <a:r>
              <a:rPr lang="zh-TW" alt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消息队列，消息队列内做较长时间的数据持久化处理</a:t>
            </a:r>
            <a:endParaRPr lang="en-US" altLang="zh-TW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2</a:t>
            </a:r>
            <a:r>
              <a:rPr lang="zh-TW" alt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、每个</a:t>
            </a:r>
            <a:r>
              <a:rPr lang="en-US" altLang="zh-TW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mysql</a:t>
            </a:r>
            <a:r>
              <a:rPr lang="en-US" altLang="zh-TW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master</a:t>
            </a:r>
            <a:r>
              <a:rPr lang="zh-TW" alt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只建立一个数据同步</a:t>
            </a:r>
            <a:r>
              <a:rPr lang="en-US" altLang="zh-TW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channal</a:t>
            </a:r>
            <a:r>
              <a:rPr lang="en-US" altLang="zh-TW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, </a:t>
            </a:r>
            <a:r>
              <a:rPr lang="zh-TW" alt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负责将对应数据库的流水全部扔到消息队列</a:t>
            </a:r>
            <a:endParaRPr lang="en-US" altLang="zh-TW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3</a:t>
            </a:r>
            <a:r>
              <a:rPr lang="zh-TW" alt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、数据同步工具负责从</a:t>
            </a:r>
            <a:r>
              <a:rPr lang="en-US" altLang="zh-TW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kafka</a:t>
            </a:r>
            <a:r>
              <a:rPr lang="zh-TW" alt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消息队列中做订阅同步处理</a:t>
            </a:r>
            <a:endParaRPr lang="en-US" altLang="zh-TW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endParaRPr lang="en-US" altLang="zh-TW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r>
              <a:rPr lang="zh-TW" alt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新架构优点：</a:t>
            </a:r>
            <a:endParaRPr lang="en-US" altLang="zh-TW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1</a:t>
            </a:r>
            <a:r>
              <a:rPr lang="zh-TW" alt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、系统耦合降低</a:t>
            </a:r>
            <a:endParaRPr lang="en-US" altLang="zh-TW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2</a:t>
            </a:r>
            <a:r>
              <a:rPr lang="zh-TW" alt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、减小</a:t>
            </a:r>
            <a:r>
              <a:rPr lang="en-US" altLang="zh-TW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mysql</a:t>
            </a:r>
            <a:r>
              <a:rPr lang="en-US" altLang="zh-TW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slave</a:t>
            </a:r>
            <a:r>
              <a:rPr lang="zh-TW" alt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数量，减轻</a:t>
            </a:r>
            <a:r>
              <a:rPr lang="en-US" altLang="zh-TW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mysql</a:t>
            </a:r>
            <a:r>
              <a:rPr lang="en-US" altLang="zh-TW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master</a:t>
            </a:r>
            <a:r>
              <a:rPr lang="zh-TW" alt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压力</a:t>
            </a:r>
            <a:endParaRPr lang="en-US" altLang="zh-TW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3</a:t>
            </a:r>
            <a:r>
              <a:rPr lang="zh-TW" alt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、消息队列负责较长时间的数据持久化存储，并方便后续进行定制化处理</a:t>
            </a:r>
            <a:endParaRPr lang="en-US" altLang="zh-TW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3568126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新架构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 bwMode="auto">
          <a:xfrm>
            <a:off x="204912" y="980728"/>
            <a:ext cx="2134840" cy="187192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  <a:prstDash val="sysDot"/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>
              <a:ln w="38100">
                <a:solidFill>
                  <a:schemeClr val="tx1"/>
                </a:solidFill>
              </a:ln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圆柱形 8"/>
          <p:cNvSpPr>
            <a:spLocks noChangeArrowheads="1"/>
          </p:cNvSpPr>
          <p:nvPr/>
        </p:nvSpPr>
        <p:spPr bwMode="auto">
          <a:xfrm>
            <a:off x="448341" y="1053024"/>
            <a:ext cx="576263" cy="431800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6350">
            <a:noFill/>
            <a:round/>
            <a:headEnd/>
            <a:tailEnd/>
          </a:ln>
          <a:effectLst>
            <a:outerShdw dist="23000" dir="5400000" algn="ctr" rotWithShape="0">
              <a:srgbClr val="000000">
                <a:alpha val="26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CN" sz="1600" dirty="0" smtClean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</a:t>
            </a:r>
            <a:r>
              <a:rPr lang="en-US" altLang="zh-CN" sz="1050" dirty="0" smtClean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endParaRPr lang="en-US" altLang="zh-CN" sz="1050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圆柱形 7"/>
          <p:cNvSpPr>
            <a:spLocks noChangeArrowheads="1"/>
          </p:cNvSpPr>
          <p:nvPr/>
        </p:nvSpPr>
        <p:spPr bwMode="auto">
          <a:xfrm>
            <a:off x="448043" y="1990070"/>
            <a:ext cx="576263" cy="431800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6350">
            <a:noFill/>
            <a:round/>
            <a:headEnd/>
            <a:tailEnd/>
          </a:ln>
          <a:effectLst>
            <a:outerShdw dist="23000" dir="5400000" algn="ctr" rotWithShape="0">
              <a:srgbClr val="000000">
                <a:alpha val="26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CN" sz="1400" dirty="0" smtClean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r>
              <a:rPr lang="en-US" altLang="zh-CN" sz="1050" dirty="0" smtClean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endParaRPr lang="zh-CN" altLang="en-US" sz="1050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9" name="AutoShape 29"/>
          <p:cNvCxnSpPr>
            <a:cxnSpLocks noChangeShapeType="1"/>
            <a:stCxn id="7" idx="3"/>
            <a:endCxn id="8" idx="1"/>
          </p:cNvCxnSpPr>
          <p:nvPr/>
        </p:nvCxnSpPr>
        <p:spPr bwMode="auto">
          <a:xfrm flipH="1">
            <a:off x="736175" y="1484824"/>
            <a:ext cx="298" cy="505246"/>
          </a:xfrm>
          <a:prstGeom prst="straightConnector1">
            <a:avLst/>
          </a:prstGeom>
          <a:noFill/>
          <a:ln w="6350">
            <a:solidFill>
              <a:srgbClr val="0070C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0" name="圆柱形 8"/>
          <p:cNvSpPr>
            <a:spLocks noChangeArrowheads="1"/>
          </p:cNvSpPr>
          <p:nvPr/>
        </p:nvSpPr>
        <p:spPr bwMode="auto">
          <a:xfrm>
            <a:off x="1517654" y="1053024"/>
            <a:ext cx="574675" cy="431800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6350">
            <a:noFill/>
            <a:round/>
            <a:headEnd/>
            <a:tailEnd/>
          </a:ln>
          <a:effectLst>
            <a:outerShdw dist="23000" dir="5400000" algn="ctr" rotWithShape="0">
              <a:srgbClr val="000000">
                <a:alpha val="26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CN" sz="1600" dirty="0" smtClean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</a:t>
            </a:r>
            <a:r>
              <a:rPr lang="en-US" altLang="zh-CN" sz="1050" dirty="0" smtClean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endParaRPr lang="en-US" altLang="zh-CN" sz="1050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圆柱形 7"/>
          <p:cNvSpPr>
            <a:spLocks noChangeArrowheads="1"/>
          </p:cNvSpPr>
          <p:nvPr/>
        </p:nvSpPr>
        <p:spPr bwMode="auto">
          <a:xfrm>
            <a:off x="1516365" y="1990070"/>
            <a:ext cx="576262" cy="431800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6350">
            <a:noFill/>
            <a:round/>
            <a:headEnd/>
            <a:tailEnd/>
          </a:ln>
          <a:effectLst>
            <a:outerShdw dist="23000" dir="5400000" algn="ctr" rotWithShape="0">
              <a:srgbClr val="000000">
                <a:alpha val="26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CN" sz="1400" dirty="0" smtClean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r>
              <a:rPr lang="en-US" altLang="zh-CN" sz="1050" dirty="0" smtClean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endParaRPr lang="zh-CN" altLang="en-US" sz="1050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2" name="AutoShape 29"/>
          <p:cNvCxnSpPr>
            <a:cxnSpLocks noChangeShapeType="1"/>
            <a:stCxn id="10" idx="3"/>
            <a:endCxn id="11" idx="1"/>
          </p:cNvCxnSpPr>
          <p:nvPr/>
        </p:nvCxnSpPr>
        <p:spPr bwMode="auto">
          <a:xfrm flipH="1">
            <a:off x="1804496" y="1484824"/>
            <a:ext cx="496" cy="505246"/>
          </a:xfrm>
          <a:prstGeom prst="straightConnector1">
            <a:avLst/>
          </a:prstGeom>
          <a:noFill/>
          <a:ln w="6350">
            <a:solidFill>
              <a:srgbClr val="0070C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3" name="直接连接符 2"/>
          <p:cNvCxnSpPr>
            <a:cxnSpLocks noChangeShapeType="1"/>
          </p:cNvCxnSpPr>
          <p:nvPr/>
        </p:nvCxnSpPr>
        <p:spPr bwMode="auto">
          <a:xfrm>
            <a:off x="1115616" y="1700808"/>
            <a:ext cx="296470" cy="0"/>
          </a:xfrm>
          <a:prstGeom prst="line">
            <a:avLst/>
          </a:prstGeom>
          <a:noFill/>
          <a:ln w="38100" cmpd="sng" algn="ctr">
            <a:solidFill>
              <a:srgbClr val="0D0D0D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4" name="矩形 53"/>
          <p:cNvSpPr>
            <a:spLocks noChangeArrowheads="1"/>
          </p:cNvSpPr>
          <p:nvPr/>
        </p:nvSpPr>
        <p:spPr bwMode="auto">
          <a:xfrm>
            <a:off x="539552" y="2492896"/>
            <a:ext cx="165618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 b="1" dirty="0" err="1" smtClean="0">
                <a:solidFill>
                  <a:srgbClr val="FF0000"/>
                </a:solidFill>
                <a:latin typeface="宋体" panose="02010600030101010101" pitchFamily="2" charset="-122"/>
              </a:rPr>
              <a:t>Mysql</a:t>
            </a:r>
            <a:r>
              <a:rPr lang="zh-CN" altLang="en-US" sz="16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16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clusters</a:t>
            </a:r>
            <a:endParaRPr lang="zh-CN" altLang="en-US" sz="1600" b="1" dirty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  <p:cxnSp>
        <p:nvCxnSpPr>
          <p:cNvPr id="15" name="AutoShape 29"/>
          <p:cNvCxnSpPr>
            <a:cxnSpLocks noChangeShapeType="1"/>
          </p:cNvCxnSpPr>
          <p:nvPr/>
        </p:nvCxnSpPr>
        <p:spPr bwMode="auto">
          <a:xfrm rot="20334549">
            <a:off x="2501359" y="2019037"/>
            <a:ext cx="720080" cy="288032"/>
          </a:xfrm>
          <a:prstGeom prst="straightConnector1">
            <a:avLst/>
          </a:prstGeom>
          <a:noFill/>
          <a:ln w="38100" cmpd="sng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6" name="矩形 53"/>
          <p:cNvSpPr>
            <a:spLocks noChangeArrowheads="1"/>
          </p:cNvSpPr>
          <p:nvPr/>
        </p:nvSpPr>
        <p:spPr bwMode="auto">
          <a:xfrm>
            <a:off x="2329637" y="1844824"/>
            <a:ext cx="101822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000" b="1" dirty="0" err="1" smtClean="0">
                <a:latin typeface="宋体" panose="02010600030101010101" pitchFamily="2" charset="-122"/>
              </a:rPr>
              <a:t>Binlog</a:t>
            </a:r>
            <a:r>
              <a:rPr lang="zh-CN" altLang="en-US" sz="1000" b="1" dirty="0">
                <a:latin typeface="宋体" panose="02010600030101010101" pitchFamily="2" charset="-122"/>
              </a:rPr>
              <a:t> </a:t>
            </a:r>
            <a:r>
              <a:rPr lang="en-US" altLang="zh-CN" sz="1000" b="1" dirty="0" smtClean="0">
                <a:latin typeface="宋体" panose="02010600030101010101" pitchFamily="2" charset="-122"/>
              </a:rPr>
              <a:t>events</a:t>
            </a:r>
          </a:p>
        </p:txBody>
      </p:sp>
      <p:sp>
        <p:nvSpPr>
          <p:cNvPr id="17" name="Rectangle 8" descr="colored_paper1"/>
          <p:cNvSpPr>
            <a:spLocks noChangeArrowheads="1"/>
          </p:cNvSpPr>
          <p:nvPr/>
        </p:nvSpPr>
        <p:spPr bwMode="auto">
          <a:xfrm>
            <a:off x="3419872" y="1340768"/>
            <a:ext cx="1520552" cy="792088"/>
          </a:xfrm>
          <a:prstGeom prst="rect">
            <a:avLst/>
          </a:prstGeom>
          <a:solidFill>
            <a:schemeClr val="accent6"/>
          </a:solidFill>
          <a:ln w="6350">
            <a:solidFill>
              <a:schemeClr val="tx1">
                <a:lumMod val="95000"/>
                <a:lumOff val="5000"/>
              </a:schemeClr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400" dirty="0" err="1" smtClean="0">
                <a:solidFill>
                  <a:schemeClr val="bg1"/>
                </a:solidFill>
                <a:latin typeface="宋体" panose="02010600030101010101" pitchFamily="2" charset="-122"/>
              </a:rPr>
              <a:t>Mstore</a:t>
            </a:r>
            <a:endParaRPr lang="zh-CN" altLang="en-US" sz="1400" dirty="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18" name="Rectangle 8" descr="colored_paper1"/>
          <p:cNvSpPr>
            <a:spLocks noChangeArrowheads="1"/>
          </p:cNvSpPr>
          <p:nvPr/>
        </p:nvSpPr>
        <p:spPr bwMode="auto">
          <a:xfrm>
            <a:off x="3347864" y="1628800"/>
            <a:ext cx="1520552" cy="792088"/>
          </a:xfrm>
          <a:prstGeom prst="rect">
            <a:avLst/>
          </a:prstGeom>
          <a:solidFill>
            <a:schemeClr val="accent6"/>
          </a:solidFill>
          <a:ln w="6350">
            <a:solidFill>
              <a:srgbClr val="0D0D0D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400" dirty="0" err="1" smtClean="0">
                <a:solidFill>
                  <a:schemeClr val="bg1"/>
                </a:solidFill>
                <a:latin typeface="宋体" panose="02010600030101010101" pitchFamily="2" charset="-122"/>
              </a:rPr>
              <a:t>Mstore</a:t>
            </a:r>
            <a:endParaRPr lang="zh-CN" altLang="en-US" sz="1400" dirty="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19" name="Rectangle 8" descr="colored_paper1"/>
          <p:cNvSpPr>
            <a:spLocks noChangeArrowheads="1"/>
          </p:cNvSpPr>
          <p:nvPr/>
        </p:nvSpPr>
        <p:spPr bwMode="auto">
          <a:xfrm>
            <a:off x="3275856" y="1844824"/>
            <a:ext cx="1520552" cy="792088"/>
          </a:xfrm>
          <a:prstGeom prst="rect">
            <a:avLst/>
          </a:prstGeom>
          <a:solidFill>
            <a:schemeClr val="accent6"/>
          </a:solidFill>
          <a:ln w="6350">
            <a:solidFill>
              <a:srgbClr val="0D0D0D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400" dirty="0" err="1" smtClean="0">
                <a:solidFill>
                  <a:schemeClr val="bg1"/>
                </a:solidFill>
                <a:latin typeface="宋体" panose="02010600030101010101" pitchFamily="2" charset="-122"/>
              </a:rPr>
              <a:t>Msync</a:t>
            </a:r>
            <a:r>
              <a:rPr lang="en-US" altLang="en-US" sz="1400" dirty="0" err="1" smtClean="0">
                <a:solidFill>
                  <a:schemeClr val="bg1"/>
                </a:solidFill>
                <a:latin typeface="宋体" panose="02010600030101010101" pitchFamily="2" charset="-122"/>
              </a:rPr>
              <a:t>数据抽取</a:t>
            </a:r>
            <a:endParaRPr lang="zh-CN" altLang="en-US" sz="1400" dirty="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cxnSp>
        <p:nvCxnSpPr>
          <p:cNvPr id="20" name="AutoShape 29"/>
          <p:cNvCxnSpPr>
            <a:cxnSpLocks noChangeShapeType="1"/>
          </p:cNvCxnSpPr>
          <p:nvPr/>
        </p:nvCxnSpPr>
        <p:spPr bwMode="auto">
          <a:xfrm rot="20334549">
            <a:off x="5247778" y="5349113"/>
            <a:ext cx="720080" cy="288032"/>
          </a:xfrm>
          <a:prstGeom prst="straightConnector1">
            <a:avLst/>
          </a:prstGeom>
          <a:noFill/>
          <a:ln w="38100" cmpd="sng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1" name="圆角矩形 20"/>
          <p:cNvSpPr/>
          <p:nvPr/>
        </p:nvSpPr>
        <p:spPr bwMode="auto">
          <a:xfrm>
            <a:off x="6156176" y="4509120"/>
            <a:ext cx="2088232" cy="180020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  <a:prstDash val="sysDot"/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>
              <a:ln w="38100">
                <a:solidFill>
                  <a:schemeClr val="tx1"/>
                </a:solidFill>
              </a:ln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2" name="圆柱形 8"/>
          <p:cNvSpPr>
            <a:spLocks noChangeArrowheads="1"/>
          </p:cNvSpPr>
          <p:nvPr/>
        </p:nvSpPr>
        <p:spPr bwMode="auto">
          <a:xfrm>
            <a:off x="6352095" y="4509408"/>
            <a:ext cx="576263" cy="431800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6350">
            <a:noFill/>
            <a:round/>
            <a:headEnd/>
            <a:tailEnd/>
          </a:ln>
          <a:effectLst>
            <a:outerShdw dist="23000" dir="5400000" algn="ctr" rotWithShape="0">
              <a:srgbClr val="000000">
                <a:alpha val="26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CN" sz="1600" dirty="0" smtClean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</a:t>
            </a:r>
            <a:r>
              <a:rPr lang="en-US" altLang="zh-CN" sz="1050" dirty="0" smtClean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endParaRPr lang="en-US" altLang="zh-CN" sz="1050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3" name="圆柱形 7"/>
          <p:cNvSpPr>
            <a:spLocks noChangeArrowheads="1"/>
          </p:cNvSpPr>
          <p:nvPr/>
        </p:nvSpPr>
        <p:spPr bwMode="auto">
          <a:xfrm>
            <a:off x="6351797" y="5446454"/>
            <a:ext cx="576263" cy="431800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6350">
            <a:noFill/>
            <a:round/>
            <a:headEnd/>
            <a:tailEnd/>
          </a:ln>
          <a:effectLst>
            <a:outerShdw dist="23000" dir="5400000" algn="ctr" rotWithShape="0">
              <a:srgbClr val="000000">
                <a:alpha val="26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CN" sz="1400" dirty="0" smtClean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r>
              <a:rPr lang="en-US" altLang="zh-CN" sz="1050" dirty="0" smtClean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endParaRPr lang="zh-CN" altLang="en-US" sz="1050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4" name="AutoShape 29"/>
          <p:cNvCxnSpPr>
            <a:cxnSpLocks noChangeShapeType="1"/>
            <a:stCxn id="22" idx="3"/>
            <a:endCxn id="23" idx="1"/>
          </p:cNvCxnSpPr>
          <p:nvPr/>
        </p:nvCxnSpPr>
        <p:spPr bwMode="auto">
          <a:xfrm flipH="1">
            <a:off x="6639929" y="4941208"/>
            <a:ext cx="298" cy="505246"/>
          </a:xfrm>
          <a:prstGeom prst="straightConnector1">
            <a:avLst/>
          </a:prstGeom>
          <a:noFill/>
          <a:ln w="6350">
            <a:solidFill>
              <a:srgbClr val="0070C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5" name="圆柱形 8"/>
          <p:cNvSpPr>
            <a:spLocks noChangeArrowheads="1"/>
          </p:cNvSpPr>
          <p:nvPr/>
        </p:nvSpPr>
        <p:spPr bwMode="auto">
          <a:xfrm>
            <a:off x="7421408" y="4509408"/>
            <a:ext cx="574675" cy="431800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6350">
            <a:noFill/>
            <a:round/>
            <a:headEnd/>
            <a:tailEnd/>
          </a:ln>
          <a:effectLst>
            <a:outerShdw dist="23000" dir="5400000" algn="ctr" rotWithShape="0">
              <a:srgbClr val="000000">
                <a:alpha val="26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CN" sz="1600" dirty="0" smtClean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</a:t>
            </a:r>
            <a:r>
              <a:rPr lang="en-US" altLang="zh-CN" sz="1050" dirty="0" smtClean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endParaRPr lang="en-US" altLang="zh-CN" sz="1050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6" name="圆柱形 7"/>
          <p:cNvSpPr>
            <a:spLocks noChangeArrowheads="1"/>
          </p:cNvSpPr>
          <p:nvPr/>
        </p:nvSpPr>
        <p:spPr bwMode="auto">
          <a:xfrm>
            <a:off x="7420119" y="5446454"/>
            <a:ext cx="576262" cy="431800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6350">
            <a:noFill/>
            <a:round/>
            <a:headEnd/>
            <a:tailEnd/>
          </a:ln>
          <a:effectLst>
            <a:outerShdw dist="23000" dir="5400000" algn="ctr" rotWithShape="0">
              <a:srgbClr val="000000">
                <a:alpha val="26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CN" sz="1400" dirty="0" smtClean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r>
              <a:rPr lang="en-US" altLang="zh-CN" sz="1050" dirty="0" smtClean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endParaRPr lang="zh-CN" altLang="en-US" sz="1050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7" name="AutoShape 29"/>
          <p:cNvCxnSpPr>
            <a:cxnSpLocks noChangeShapeType="1"/>
            <a:stCxn id="25" idx="3"/>
            <a:endCxn id="26" idx="1"/>
          </p:cNvCxnSpPr>
          <p:nvPr/>
        </p:nvCxnSpPr>
        <p:spPr bwMode="auto">
          <a:xfrm flipH="1">
            <a:off x="7708250" y="4941208"/>
            <a:ext cx="496" cy="505246"/>
          </a:xfrm>
          <a:prstGeom prst="straightConnector1">
            <a:avLst/>
          </a:prstGeom>
          <a:noFill/>
          <a:ln w="6350">
            <a:solidFill>
              <a:srgbClr val="0070C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8" name="直接连接符 2"/>
          <p:cNvCxnSpPr>
            <a:cxnSpLocks noChangeShapeType="1"/>
          </p:cNvCxnSpPr>
          <p:nvPr/>
        </p:nvCxnSpPr>
        <p:spPr bwMode="auto">
          <a:xfrm>
            <a:off x="7019370" y="5157192"/>
            <a:ext cx="296470" cy="0"/>
          </a:xfrm>
          <a:prstGeom prst="line">
            <a:avLst/>
          </a:prstGeom>
          <a:noFill/>
          <a:ln w="38100" cmpd="sng" algn="ctr">
            <a:solidFill>
              <a:srgbClr val="0D0D0D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9" name="矩形 53"/>
          <p:cNvSpPr>
            <a:spLocks noChangeArrowheads="1"/>
          </p:cNvSpPr>
          <p:nvPr/>
        </p:nvSpPr>
        <p:spPr bwMode="auto">
          <a:xfrm>
            <a:off x="6516216" y="5949280"/>
            <a:ext cx="165618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 b="1" dirty="0" err="1" smtClean="0">
                <a:solidFill>
                  <a:srgbClr val="FF0000"/>
                </a:solidFill>
                <a:latin typeface="宋体" panose="02010600030101010101" pitchFamily="2" charset="-122"/>
              </a:rPr>
              <a:t>Redis</a:t>
            </a:r>
            <a:r>
              <a:rPr lang="zh-CN" altLang="en-US" sz="16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16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clusters</a:t>
            </a:r>
            <a:endParaRPr lang="zh-CN" altLang="en-US" sz="1600" b="1" dirty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  <p:sp>
        <p:nvSpPr>
          <p:cNvPr id="30" name="Rectangle 8" descr="colored_paper1"/>
          <p:cNvSpPr>
            <a:spLocks noChangeArrowheads="1"/>
          </p:cNvSpPr>
          <p:nvPr/>
        </p:nvSpPr>
        <p:spPr bwMode="auto">
          <a:xfrm>
            <a:off x="3275856" y="4869160"/>
            <a:ext cx="1520552" cy="792088"/>
          </a:xfrm>
          <a:prstGeom prst="rect">
            <a:avLst/>
          </a:prstGeom>
          <a:solidFill>
            <a:schemeClr val="accent6"/>
          </a:solidFill>
          <a:ln w="6350">
            <a:solidFill>
              <a:schemeClr val="tx1">
                <a:lumMod val="95000"/>
                <a:lumOff val="5000"/>
              </a:schemeClr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400" dirty="0" err="1" smtClean="0">
                <a:solidFill>
                  <a:schemeClr val="bg1"/>
                </a:solidFill>
                <a:latin typeface="宋体" panose="02010600030101010101" pitchFamily="2" charset="-122"/>
              </a:rPr>
              <a:t>Mstore</a:t>
            </a:r>
            <a:endParaRPr lang="zh-CN" altLang="en-US" sz="1400" dirty="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31" name="Rectangle 8" descr="colored_paper1"/>
          <p:cNvSpPr>
            <a:spLocks noChangeArrowheads="1"/>
          </p:cNvSpPr>
          <p:nvPr/>
        </p:nvSpPr>
        <p:spPr bwMode="auto">
          <a:xfrm>
            <a:off x="3195464" y="5085184"/>
            <a:ext cx="1520552" cy="792088"/>
          </a:xfrm>
          <a:prstGeom prst="rect">
            <a:avLst/>
          </a:prstGeom>
          <a:solidFill>
            <a:schemeClr val="accent6"/>
          </a:solidFill>
          <a:ln w="6350">
            <a:solidFill>
              <a:srgbClr val="0D0D0D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400" dirty="0" err="1" smtClean="0">
                <a:solidFill>
                  <a:schemeClr val="bg1"/>
                </a:solidFill>
                <a:latin typeface="宋体" panose="02010600030101010101" pitchFamily="2" charset="-122"/>
              </a:rPr>
              <a:t>Mstore</a:t>
            </a:r>
            <a:endParaRPr lang="zh-CN" altLang="en-US" sz="1400" dirty="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32" name="Rectangle 8" descr="colored_paper1"/>
          <p:cNvSpPr>
            <a:spLocks noChangeArrowheads="1"/>
          </p:cNvSpPr>
          <p:nvPr/>
        </p:nvSpPr>
        <p:spPr bwMode="auto">
          <a:xfrm>
            <a:off x="3131840" y="5301208"/>
            <a:ext cx="1520552" cy="792088"/>
          </a:xfrm>
          <a:prstGeom prst="rect">
            <a:avLst/>
          </a:prstGeom>
          <a:solidFill>
            <a:schemeClr val="accent6"/>
          </a:solidFill>
          <a:ln w="6350">
            <a:solidFill>
              <a:srgbClr val="0D0D0D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400" dirty="0" err="1" smtClean="0">
                <a:solidFill>
                  <a:schemeClr val="bg1"/>
                </a:solidFill>
                <a:latin typeface="宋体" panose="02010600030101010101" pitchFamily="2" charset="-122"/>
              </a:rPr>
              <a:t>Mysync</a:t>
            </a:r>
            <a:r>
              <a:rPr lang="zh-CN" altLang="en-US" sz="1400" dirty="0" smtClean="0">
                <a:solidFill>
                  <a:schemeClr val="bg1"/>
                </a:solidFill>
                <a:latin typeface="宋体" panose="02010600030101010101" pitchFamily="2" charset="-122"/>
              </a:rPr>
              <a:t>同步接入层</a:t>
            </a:r>
            <a:endParaRPr lang="zh-CN" altLang="en-US" sz="1400" dirty="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34" name="圆柱形 8"/>
          <p:cNvSpPr>
            <a:spLocks noChangeArrowheads="1"/>
          </p:cNvSpPr>
          <p:nvPr/>
        </p:nvSpPr>
        <p:spPr bwMode="auto">
          <a:xfrm>
            <a:off x="6300192" y="3284984"/>
            <a:ext cx="1512168" cy="432048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6350">
            <a:noFill/>
            <a:round/>
            <a:headEnd/>
            <a:tailEnd/>
          </a:ln>
          <a:effectLst>
            <a:outerShdw dist="23000" dir="5400000" algn="ctr" rotWithShape="0">
              <a:srgbClr val="000000">
                <a:alpha val="26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CN" sz="1200" dirty="0" smtClean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Cluster</a:t>
            </a:r>
            <a:r>
              <a:rPr lang="zh-CN" altLang="en-US" sz="1200" dirty="0" smtClean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Manager</a:t>
            </a:r>
            <a:endParaRPr lang="en-US" altLang="zh-CN" sz="1200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35" name="直接箭头连接符 117"/>
          <p:cNvCxnSpPr/>
          <p:nvPr/>
        </p:nvCxnSpPr>
        <p:spPr>
          <a:xfrm flipV="1">
            <a:off x="4860032" y="3717032"/>
            <a:ext cx="1440160" cy="1565988"/>
          </a:xfrm>
          <a:prstGeom prst="straightConnector1">
            <a:avLst/>
          </a:prstGeom>
          <a:ln w="28575"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罐形 36"/>
          <p:cNvSpPr/>
          <p:nvPr/>
        </p:nvSpPr>
        <p:spPr>
          <a:xfrm>
            <a:off x="3752699" y="2852936"/>
            <a:ext cx="576064" cy="1080120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 smtClean="0"/>
              <a:t>Kafka</a:t>
            </a:r>
            <a:r>
              <a:rPr kumimoji="1" lang="zh-CN" altLang="en-US" sz="1100" dirty="0" smtClean="0"/>
              <a:t>消息队列</a:t>
            </a:r>
            <a:endParaRPr kumimoji="1" lang="zh-CN" altLang="en-US" sz="1100" dirty="0"/>
          </a:p>
        </p:txBody>
      </p:sp>
      <p:cxnSp>
        <p:nvCxnSpPr>
          <p:cNvPr id="40" name="AutoShape 29"/>
          <p:cNvCxnSpPr>
            <a:cxnSpLocks noChangeShapeType="1"/>
            <a:stCxn id="19" idx="2"/>
            <a:endCxn id="37" idx="1"/>
          </p:cNvCxnSpPr>
          <p:nvPr/>
        </p:nvCxnSpPr>
        <p:spPr bwMode="auto">
          <a:xfrm>
            <a:off x="4036132" y="2636912"/>
            <a:ext cx="4599" cy="216024"/>
          </a:xfrm>
          <a:prstGeom prst="straightConnector1">
            <a:avLst/>
          </a:prstGeom>
          <a:noFill/>
          <a:ln w="38100" cmpd="sng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5" name="Rectangle 8" descr="colored_paper1"/>
          <p:cNvSpPr>
            <a:spLocks noChangeArrowheads="1"/>
          </p:cNvSpPr>
          <p:nvPr/>
        </p:nvSpPr>
        <p:spPr bwMode="auto">
          <a:xfrm>
            <a:off x="3339480" y="4149080"/>
            <a:ext cx="1520552" cy="504056"/>
          </a:xfrm>
          <a:prstGeom prst="rect">
            <a:avLst/>
          </a:prstGeom>
          <a:solidFill>
            <a:schemeClr val="accent6"/>
          </a:solidFill>
          <a:ln w="6350">
            <a:solidFill>
              <a:srgbClr val="0D0D0D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400" dirty="0" err="1" smtClean="0">
                <a:solidFill>
                  <a:schemeClr val="bg1"/>
                </a:solidFill>
                <a:latin typeface="宋体" panose="02010600030101010101" pitchFamily="2" charset="-122"/>
              </a:rPr>
              <a:t>Msync</a:t>
            </a:r>
            <a:r>
              <a:rPr lang="en-US" altLang="en-US" sz="1400" dirty="0" err="1" smtClean="0">
                <a:solidFill>
                  <a:schemeClr val="bg1"/>
                </a:solidFill>
                <a:latin typeface="宋体" panose="02010600030101010101" pitchFamily="2" charset="-122"/>
              </a:rPr>
              <a:t>数据</a:t>
            </a:r>
            <a:r>
              <a:rPr lang="zh-CN" altLang="en-US" sz="1400" dirty="0" smtClean="0">
                <a:solidFill>
                  <a:schemeClr val="bg1"/>
                </a:solidFill>
                <a:latin typeface="宋体" panose="02010600030101010101" pitchFamily="2" charset="-122"/>
              </a:rPr>
              <a:t>订阅</a:t>
            </a:r>
            <a:endParaRPr lang="zh-CN" altLang="en-US" sz="1400" dirty="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cxnSp>
        <p:nvCxnSpPr>
          <p:cNvPr id="47" name="AutoShape 29"/>
          <p:cNvCxnSpPr>
            <a:cxnSpLocks noChangeShapeType="1"/>
          </p:cNvCxnSpPr>
          <p:nvPr/>
        </p:nvCxnSpPr>
        <p:spPr bwMode="auto">
          <a:xfrm>
            <a:off x="4045203" y="3933056"/>
            <a:ext cx="4599" cy="216024"/>
          </a:xfrm>
          <a:prstGeom prst="straightConnector1">
            <a:avLst/>
          </a:prstGeom>
          <a:noFill/>
          <a:ln w="38100" cmpd="sng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8" name="AutoShape 29"/>
          <p:cNvCxnSpPr>
            <a:cxnSpLocks noChangeShapeType="1"/>
          </p:cNvCxnSpPr>
          <p:nvPr/>
        </p:nvCxnSpPr>
        <p:spPr bwMode="auto">
          <a:xfrm>
            <a:off x="4049802" y="4662207"/>
            <a:ext cx="4599" cy="216024"/>
          </a:xfrm>
          <a:prstGeom prst="straightConnector1">
            <a:avLst/>
          </a:prstGeom>
          <a:noFill/>
          <a:ln w="38100" cmpd="sng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136603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Msync</a:t>
            </a:r>
            <a:r>
              <a:rPr lang="zh-CN" altLang="en-US" dirty="0" smtClean="0"/>
              <a:t>同步系统用途</a:t>
            </a:r>
            <a:endParaRPr lang="zh-CN" altLang="en-US" dirty="0"/>
          </a:p>
        </p:txBody>
      </p:sp>
      <p:sp>
        <p:nvSpPr>
          <p:cNvPr id="6" name="Shape 210"/>
          <p:cNvSpPr txBox="1"/>
          <p:nvPr/>
        </p:nvSpPr>
        <p:spPr>
          <a:xfrm>
            <a:off x="457200" y="1423319"/>
            <a:ext cx="8229600" cy="2653753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marL="4762" marR="0" lvl="0" indent="325438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1800" b="0" i="0" u="none" strike="noStrike" cap="none" baseline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 </a:t>
            </a:r>
            <a:r>
              <a:rPr lang="en-US" sz="1800" b="0" i="0" u="none" strike="noStrike" cap="none" baseline="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数据库镜像&amp;</a:t>
            </a:r>
            <a:r>
              <a:rPr lang="en-US" sz="1800" b="0" i="0" u="none" strike="noStrike" cap="none" baseline="0" dirty="0" err="1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备份</a:t>
            </a:r>
            <a:r>
              <a:rPr lang="zh-CN" altLang="en-US" sz="1800" b="0" i="0" u="none" strike="noStrike" cap="none" baseline="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（</a:t>
            </a:r>
            <a:r>
              <a:rPr lang="en-US" altLang="zh-CN" sz="1800" b="0" i="0" u="none" strike="noStrike" cap="none" baseline="0" dirty="0" err="1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mysql</a:t>
            </a:r>
            <a:r>
              <a:rPr lang="en-US" altLang="zh-CN" sz="1800" b="0" i="0" u="none" strike="noStrike" cap="none" baseline="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-&gt;</a:t>
            </a:r>
            <a:r>
              <a:rPr lang="en-US" altLang="zh-CN" sz="1800" b="0" i="0" u="none" strike="noStrike" cap="none" baseline="0" dirty="0" err="1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mysql</a:t>
            </a:r>
            <a:r>
              <a:rPr lang="zh-CN" altLang="en-US" sz="1800" b="0" i="0" u="none" strike="noStrike" cap="none" baseline="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）</a:t>
            </a:r>
            <a:endParaRPr lang="en-US" sz="1800" b="0" i="0" u="none" strike="noStrike" cap="none" baseline="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762" marR="0" lvl="0" indent="325438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1800" b="0" i="0" u="none" strike="noStrike" cap="none" baseline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 </a:t>
            </a:r>
            <a:r>
              <a:rPr lang="en-US" sz="1800" b="0" i="0" u="none" strike="noStrike" cap="none" baseline="0" dirty="0" err="1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异构数据库同步</a:t>
            </a:r>
            <a:r>
              <a:rPr lang="zh-CN" altLang="en-US" sz="1800" b="0" i="0" u="none" strike="noStrike" cap="none" baseline="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（</a:t>
            </a:r>
            <a:r>
              <a:rPr lang="en-US" altLang="zh-CN" sz="1800" b="0" i="0" u="none" strike="noStrike" cap="none" baseline="0" dirty="0" err="1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mysql</a:t>
            </a:r>
            <a:r>
              <a:rPr lang="en-US" altLang="zh-CN" sz="1800" b="0" i="0" u="none" strike="noStrike" cap="none" baseline="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-&gt;</a:t>
            </a:r>
            <a:r>
              <a:rPr lang="en-US" altLang="zh-CN" sz="1800" b="0" i="0" u="none" strike="noStrike" cap="none" baseline="0" dirty="0" err="1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redis</a:t>
            </a:r>
            <a:r>
              <a:rPr lang="zh-CN" altLang="en-US" sz="1800" b="0" i="0" u="none" strike="noStrike" cap="none" baseline="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）</a:t>
            </a:r>
            <a:endParaRPr lang="en-US" sz="1800" b="0" i="0" u="none" strike="noStrike" cap="none" baseline="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762" marR="0" lvl="0" indent="325438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1800" b="0" i="0" u="none" strike="noStrike" cap="none" baseline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 </a:t>
            </a:r>
            <a:r>
              <a:rPr lang="en-US" sz="1800" b="0" i="0" u="none" strike="noStrike" cap="none" baseline="0" dirty="0" err="1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多地机房</a:t>
            </a:r>
            <a:r>
              <a:rPr lang="zh-CN" altLang="en-US" sz="1800" dirty="0" smtClean="0">
                <a:latin typeface="Times New Roman"/>
                <a:ea typeface="Times New Roman"/>
                <a:cs typeface="Times New Roman"/>
                <a:sym typeface="Times New Roman"/>
              </a:rPr>
              <a:t>（跨机房数据同步）</a:t>
            </a:r>
            <a:endParaRPr lang="en-US" sz="1800" b="0" i="0" u="none" strike="noStrike" cap="none" baseline="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762" marR="0" lvl="0" indent="325438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1800" b="0" i="0" u="none" strike="noStrike" cap="none" baseline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 </a:t>
            </a:r>
            <a:r>
              <a:rPr lang="en-US" sz="1800" b="0" i="0" u="none" strike="noStrike" cap="none" baseline="0" dirty="0" err="1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二级索引</a:t>
            </a:r>
            <a:r>
              <a:rPr lang="zh-CN" altLang="en-US" sz="1800" b="0" i="0" u="none" strike="noStrike" cap="none" baseline="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（分布式</a:t>
            </a:r>
            <a:r>
              <a:rPr lang="en-US" altLang="zh-CN" sz="1800" b="0" i="0" u="none" strike="noStrike" cap="none" baseline="0" dirty="0" err="1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Mysql</a:t>
            </a:r>
            <a:r>
              <a:rPr lang="zh-CN" altLang="en-US" sz="1800" b="0" i="0" u="none" strike="noStrike" cap="none" baseline="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集群数据库用）</a:t>
            </a:r>
            <a:endParaRPr lang="en-US" sz="1800" b="0" i="0" u="none" strike="noStrike" cap="none" baseline="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762" marR="0" lvl="0" indent="325438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1800" b="0" i="0" u="none" strike="noStrike" cap="none" baseline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 </a:t>
            </a:r>
            <a:r>
              <a:rPr lang="en-US" sz="1800" b="0" i="0" u="none" strike="noStrike" cap="none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zh-CN" altLang="en-US" sz="1800" dirty="0" smtClean="0">
                <a:latin typeface="Times New Roman"/>
                <a:ea typeface="Times New Roman"/>
                <a:cs typeface="Times New Roman"/>
                <a:sym typeface="Times New Roman"/>
              </a:rPr>
              <a:t>业务关注的数据变更实时推送（无数种应用）</a:t>
            </a:r>
            <a:endParaRPr lang="en-US" sz="1800" b="0" i="0" u="none" strike="noStrike" cap="none" baseline="0" dirty="0" smtClean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762" marR="0" lvl="0" indent="325438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1800" b="0" i="0" u="none" strike="noStrike" cap="none" baseline="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... </a:t>
            </a:r>
            <a:r>
              <a:rPr lang="en-US" sz="1800" b="0" i="0" u="none" strike="noStrike" cap="none" baseline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...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baseline="0" dirty="0" smtClean="0">
              <a:solidFill>
                <a:srgbClr val="000000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 dirty="0">
              <a:solidFill>
                <a:srgbClr val="000000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97202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其他类似开源方案</a:t>
            </a:r>
            <a:endParaRPr lang="zh-CN" altLang="en-US" dirty="0"/>
          </a:p>
        </p:txBody>
      </p:sp>
      <p:sp>
        <p:nvSpPr>
          <p:cNvPr id="4" name="Shape 228"/>
          <p:cNvSpPr txBox="1"/>
          <p:nvPr/>
        </p:nvSpPr>
        <p:spPr>
          <a:xfrm>
            <a:off x="323528" y="1412776"/>
            <a:ext cx="8229600" cy="478155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marL="0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1800" dirty="0" smtClean="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1800" b="0" i="0" u="none" strike="noStrike" cap="none" baseline="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 tungsten-replicator</a:t>
            </a:r>
            <a:r>
              <a:rPr lang="en-US" sz="1800" dirty="0" smtClean="0">
                <a:latin typeface="Times New Roman"/>
                <a:ea typeface="Times New Roman"/>
                <a:cs typeface="Times New Roman"/>
                <a:sym typeface="Times New Roman"/>
              </a:rPr>
              <a:t>(JAVA)</a:t>
            </a:r>
            <a:endParaRPr lang="en-US" sz="1800" b="0" i="0" u="none" strike="noStrike" cap="none" baseline="0" dirty="0" smtClean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1800" b="0" i="0" u="none" strike="noStrike" cap="none" baseline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1800" b="0" i="0" u="sng" strike="noStrike" cap="none" baseline="0" dirty="0">
                <a:solidFill>
                  <a:schemeClr val="hlink"/>
                </a:solidFill>
                <a:sym typeface="Arial"/>
                <a:hlinkClick r:id="rId2"/>
              </a:rPr>
              <a:t>http://code.google.com/p/tungsten-replicator</a:t>
            </a:r>
            <a:r>
              <a:rPr lang="en-US" sz="1800" b="0" i="0" u="sng" strike="noStrike" cap="none" baseline="0" dirty="0" smtClean="0">
                <a:solidFill>
                  <a:schemeClr val="hlink"/>
                </a:solidFill>
                <a:sym typeface="Arial"/>
                <a:hlinkClick r:id="rId2"/>
              </a:rPr>
              <a:t>/</a:t>
            </a:r>
          </a:p>
          <a:p>
            <a:pPr lvl="0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SzPct val="25000"/>
            </a:pPr>
            <a:r>
              <a:rPr lang="en-US" altLang="zh-CN" sz="1800" dirty="0" smtClean="0">
                <a:latin typeface="Times New Roman"/>
                <a:ea typeface="Times New Roman"/>
                <a:cs typeface="Times New Roman"/>
                <a:sym typeface="Times New Roman"/>
              </a:rPr>
              <a:t>2.  </a:t>
            </a:r>
            <a:r>
              <a:rPr lang="en-US" altLang="zh-CN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linkedin</a:t>
            </a:r>
            <a:r>
              <a:rPr lang="en-US" altLang="zh-CN" sz="1800" dirty="0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US" altLang="zh-CN" sz="1800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databus</a:t>
            </a:r>
            <a:r>
              <a:rPr lang="en-US" altLang="zh-CN" sz="1800" dirty="0" smtClean="0">
                <a:latin typeface="Times New Roman"/>
                <a:ea typeface="Times New Roman"/>
                <a:cs typeface="Times New Roman"/>
                <a:sym typeface="Times New Roman"/>
              </a:rPr>
              <a:t>(JAVA)</a:t>
            </a:r>
            <a:endParaRPr lang="en-US" altLang="zh-CN"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SzPct val="25000"/>
            </a:pPr>
            <a:r>
              <a:rPr lang="en-US" altLang="zh-CN" sz="1800" dirty="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altLang="zh-CN" sz="1800" u="sng" dirty="0">
                <a:solidFill>
                  <a:schemeClr val="hlink"/>
                </a:solidFill>
              </a:rPr>
              <a:t>https://</a:t>
            </a:r>
            <a:r>
              <a:rPr lang="en-US" altLang="zh-CN" sz="1800" u="sng" dirty="0" smtClean="0">
                <a:solidFill>
                  <a:schemeClr val="hlink"/>
                </a:solidFill>
              </a:rPr>
              <a:t>github.com/linkedin/databus</a:t>
            </a:r>
            <a:endParaRPr lang="en-US" sz="1800" b="0" i="0" u="sng" strike="noStrike" cap="none" baseline="0" dirty="0">
              <a:solidFill>
                <a:schemeClr val="hlink"/>
              </a:solidFill>
              <a:sym typeface="Arial"/>
              <a:hlinkClick r:id="rId2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1800" b="0" i="0" u="none" strike="noStrike" cap="none" baseline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 </a:t>
            </a:r>
            <a:r>
              <a:rPr lang="en-US" sz="1800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Alibaba</a:t>
            </a:r>
            <a:r>
              <a:rPr lang="en-US" sz="1800" dirty="0" smtClean="0">
                <a:latin typeface="Times New Roman"/>
                <a:ea typeface="Times New Roman"/>
                <a:cs typeface="Times New Roman"/>
                <a:sym typeface="Times New Roman"/>
              </a:rPr>
              <a:t>  canal(JAVA)</a:t>
            </a:r>
            <a:endParaRPr lang="en-US" sz="1800" b="0" i="0" u="none" strike="noStrike" cap="none" baseline="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SzPct val="25000"/>
            </a:pPr>
            <a:r>
              <a:rPr lang="en-US" sz="1800" b="0" i="0" u="none" strike="noStrike" cap="none" baseline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1800" u="sng" dirty="0">
                <a:solidFill>
                  <a:schemeClr val="hlink"/>
                </a:solidFill>
                <a:hlinkClick r:id="rId3"/>
              </a:rPr>
              <a:t> https://github.com/alibaba/canal /</a:t>
            </a:r>
            <a:endParaRPr lang="en-US" sz="1800" b="0" i="0" u="sng" strike="noStrike" cap="none" baseline="0" dirty="0">
              <a:solidFill>
                <a:schemeClr val="hlink"/>
              </a:solidFill>
              <a:sym typeface="Arial"/>
              <a:hlinkClick r:id="rId3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 dirty="0">
              <a:solidFill>
                <a:srgbClr val="000000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54268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Binlog</a:t>
            </a:r>
            <a:r>
              <a:rPr lang="zh-CN" altLang="en-US" dirty="0" smtClean="0"/>
              <a:t>实时同步原理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683568" y="1268760"/>
            <a:ext cx="2141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/>
              <a:t>mysql</a:t>
            </a:r>
            <a:r>
              <a:rPr lang="zh-CN" altLang="en-US" b="1" dirty="0"/>
              <a:t>主备复制实现</a:t>
            </a:r>
          </a:p>
        </p:txBody>
      </p:sp>
      <p:pic>
        <p:nvPicPr>
          <p:cNvPr id="1025" name="Picture 1" descr="C:\Users\qinbo\AppData\Roaming\Tencent\Users\393303067\QQ\WinTemp\RichOle\9KR(G3BHN5)X)0[{DZ9Z8R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849944"/>
            <a:ext cx="51054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683568" y="5110500"/>
            <a:ext cx="7488832" cy="12031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/>
              <a:t>从上层来看，复制分成三步：</a:t>
            </a:r>
          </a:p>
          <a:p>
            <a:r>
              <a:rPr lang="en-US" altLang="zh-CN" sz="1600" dirty="0" smtClean="0"/>
              <a:t>1</a:t>
            </a:r>
            <a:r>
              <a:rPr lang="zh-CN" altLang="en-US" sz="1600" dirty="0" smtClean="0"/>
              <a:t>）</a:t>
            </a:r>
            <a:r>
              <a:rPr lang="en-US" altLang="zh-CN" sz="1600" dirty="0" smtClean="0"/>
              <a:t>master</a:t>
            </a:r>
            <a:r>
              <a:rPr lang="zh-CN" altLang="en-US" sz="1600" dirty="0"/>
              <a:t>将改变记录到二进制日志</a:t>
            </a:r>
            <a:r>
              <a:rPr lang="en-US" altLang="zh-CN" sz="1600" dirty="0"/>
              <a:t>(binary log)</a:t>
            </a:r>
            <a:r>
              <a:rPr lang="zh-CN" altLang="en-US" sz="1600" dirty="0"/>
              <a:t>中（这些记录叫做二进制日志事件，</a:t>
            </a:r>
            <a:r>
              <a:rPr lang="en-US" altLang="zh-CN" sz="1600" dirty="0"/>
              <a:t>binary log events</a:t>
            </a:r>
            <a:r>
              <a:rPr lang="zh-CN" altLang="en-US" sz="1600" dirty="0"/>
              <a:t>，可以通过</a:t>
            </a:r>
            <a:r>
              <a:rPr lang="en-US" altLang="zh-CN" sz="1600" dirty="0"/>
              <a:t>show </a:t>
            </a:r>
            <a:r>
              <a:rPr lang="en-US" altLang="zh-CN" sz="1600" dirty="0" err="1"/>
              <a:t>binlog</a:t>
            </a:r>
            <a:r>
              <a:rPr lang="en-US" altLang="zh-CN" sz="1600" dirty="0"/>
              <a:t> events</a:t>
            </a:r>
            <a:r>
              <a:rPr lang="zh-CN" altLang="en-US" sz="1600" dirty="0"/>
              <a:t>进行查看）；</a:t>
            </a:r>
          </a:p>
          <a:p>
            <a:r>
              <a:rPr lang="en-US" altLang="zh-CN" sz="1600" dirty="0" smtClean="0"/>
              <a:t>2</a:t>
            </a:r>
            <a:r>
              <a:rPr lang="zh-CN" altLang="en-US" sz="1600" dirty="0" smtClean="0"/>
              <a:t>）</a:t>
            </a:r>
            <a:r>
              <a:rPr lang="en-US" altLang="zh-CN" sz="1600" dirty="0" smtClean="0"/>
              <a:t>slave</a:t>
            </a:r>
            <a:r>
              <a:rPr lang="zh-CN" altLang="en-US" sz="1600" dirty="0"/>
              <a:t>将</a:t>
            </a:r>
            <a:r>
              <a:rPr lang="en-US" altLang="zh-CN" sz="1600" dirty="0"/>
              <a:t>master</a:t>
            </a:r>
            <a:r>
              <a:rPr lang="zh-CN" altLang="en-US" sz="1600" dirty="0"/>
              <a:t>的</a:t>
            </a:r>
            <a:r>
              <a:rPr lang="en-US" altLang="zh-CN" sz="1600" dirty="0"/>
              <a:t>binary log events</a:t>
            </a:r>
            <a:r>
              <a:rPr lang="zh-CN" altLang="en-US" sz="1600" dirty="0"/>
              <a:t>拷贝到它的中继日志</a:t>
            </a:r>
            <a:r>
              <a:rPr lang="en-US" altLang="zh-CN" sz="1600" dirty="0"/>
              <a:t>(relay log)</a:t>
            </a:r>
            <a:r>
              <a:rPr lang="zh-CN" altLang="en-US" sz="1600" dirty="0"/>
              <a:t>；</a:t>
            </a:r>
          </a:p>
          <a:p>
            <a:r>
              <a:rPr lang="en-US" altLang="zh-CN" sz="1600" dirty="0" smtClean="0"/>
              <a:t>3</a:t>
            </a:r>
            <a:r>
              <a:rPr lang="zh-CN" altLang="en-US" sz="1600" dirty="0" smtClean="0"/>
              <a:t>）</a:t>
            </a:r>
            <a:r>
              <a:rPr lang="en-US" altLang="zh-CN" sz="1600" dirty="0" smtClean="0"/>
              <a:t>slave</a:t>
            </a:r>
            <a:r>
              <a:rPr lang="zh-CN" altLang="en-US" sz="1600" dirty="0"/>
              <a:t>重做中继日志中的事件，将改变反映它自己的数据。</a:t>
            </a:r>
          </a:p>
        </p:txBody>
      </p:sp>
    </p:spTree>
    <p:extLst>
      <p:ext uri="{BB962C8B-B14F-4D97-AF65-F5344CB8AC3E}">
        <p14:creationId xmlns:p14="http://schemas.microsoft.com/office/powerpoint/2010/main" val="1349549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Binlog</a:t>
            </a:r>
            <a:r>
              <a:rPr lang="zh-CN" altLang="en-US" dirty="0" smtClean="0"/>
              <a:t>实时同步原理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683568" y="1268760"/>
            <a:ext cx="2880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 smtClean="0"/>
              <a:t>Msync</a:t>
            </a:r>
            <a:r>
              <a:rPr lang="zh-CN" altLang="en-US" b="1" dirty="0" smtClean="0"/>
              <a:t>同步工具的实现原理</a:t>
            </a:r>
            <a:endParaRPr lang="zh-CN" altLang="en-US" b="1" dirty="0"/>
          </a:p>
        </p:txBody>
      </p:sp>
      <p:sp>
        <p:nvSpPr>
          <p:cNvPr id="4" name="矩形 3"/>
          <p:cNvSpPr/>
          <p:nvPr/>
        </p:nvSpPr>
        <p:spPr>
          <a:xfrm>
            <a:off x="683568" y="4797152"/>
            <a:ext cx="748883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/>
              <a:t>原理相对比较简单：</a:t>
            </a:r>
          </a:p>
          <a:p>
            <a:r>
              <a:rPr lang="en-US" altLang="zh-CN" sz="1600" dirty="0" smtClean="0"/>
              <a:t>1</a:t>
            </a:r>
            <a:r>
              <a:rPr lang="zh-CN" altLang="en-US" sz="1600" dirty="0" smtClean="0"/>
              <a:t>）</a:t>
            </a:r>
            <a:r>
              <a:rPr lang="en-US" altLang="zh-CN" sz="1600" dirty="0"/>
              <a:t> </a:t>
            </a:r>
            <a:r>
              <a:rPr lang="en-US" altLang="zh-CN" sz="1600" dirty="0" err="1" smtClean="0"/>
              <a:t>Msync</a:t>
            </a:r>
            <a:r>
              <a:rPr lang="zh-CN" altLang="en-US" sz="1600" dirty="0" smtClean="0"/>
              <a:t>同步工具模拟</a:t>
            </a:r>
            <a:r>
              <a:rPr lang="en-US" altLang="zh-CN" sz="1600" dirty="0" err="1"/>
              <a:t>mysql</a:t>
            </a:r>
            <a:r>
              <a:rPr lang="en-US" altLang="zh-CN" sz="1600" dirty="0"/>
              <a:t> slave</a:t>
            </a:r>
            <a:r>
              <a:rPr lang="zh-CN" altLang="en-US" sz="1600" dirty="0"/>
              <a:t>的交互协议，伪装自己为</a:t>
            </a:r>
            <a:r>
              <a:rPr lang="en-US" altLang="zh-CN" sz="1600" dirty="0" err="1"/>
              <a:t>mysql</a:t>
            </a:r>
            <a:r>
              <a:rPr lang="en-US" altLang="zh-CN" sz="1600" dirty="0"/>
              <a:t> slave</a:t>
            </a:r>
            <a:r>
              <a:rPr lang="zh-CN" altLang="en-US" sz="1600" dirty="0"/>
              <a:t>，向</a:t>
            </a:r>
            <a:r>
              <a:rPr lang="en-US" altLang="zh-CN" sz="1600" dirty="0" err="1"/>
              <a:t>mysql</a:t>
            </a:r>
            <a:r>
              <a:rPr lang="en-US" altLang="zh-CN" sz="1600" dirty="0"/>
              <a:t> master</a:t>
            </a:r>
            <a:r>
              <a:rPr lang="zh-CN" altLang="en-US" sz="1600" dirty="0"/>
              <a:t>发送</a:t>
            </a:r>
            <a:r>
              <a:rPr lang="en-US" altLang="zh-CN" sz="1600" dirty="0"/>
              <a:t>dump</a:t>
            </a:r>
            <a:r>
              <a:rPr lang="zh-CN" altLang="en-US" sz="1600" dirty="0"/>
              <a:t>协议</a:t>
            </a:r>
          </a:p>
          <a:p>
            <a:r>
              <a:rPr lang="en-US" altLang="zh-CN" sz="1600" dirty="0" smtClean="0"/>
              <a:t>2</a:t>
            </a:r>
            <a:r>
              <a:rPr lang="zh-CN" altLang="en-US" sz="1600" dirty="0" smtClean="0"/>
              <a:t>）</a:t>
            </a:r>
            <a:r>
              <a:rPr lang="en-US" altLang="zh-CN" sz="1600" dirty="0" err="1" smtClean="0"/>
              <a:t>mysql</a:t>
            </a:r>
            <a:r>
              <a:rPr lang="en-US" altLang="zh-CN" sz="1600" dirty="0" smtClean="0"/>
              <a:t> </a:t>
            </a:r>
            <a:r>
              <a:rPr lang="en-US" altLang="zh-CN" sz="1600" dirty="0"/>
              <a:t>master</a:t>
            </a:r>
            <a:r>
              <a:rPr lang="zh-CN" altLang="en-US" sz="1600" dirty="0"/>
              <a:t>收到</a:t>
            </a:r>
            <a:r>
              <a:rPr lang="en-US" altLang="zh-CN" sz="1600" dirty="0"/>
              <a:t>dump</a:t>
            </a:r>
            <a:r>
              <a:rPr lang="zh-CN" altLang="en-US" sz="1600" dirty="0"/>
              <a:t>请求，开始推送</a:t>
            </a:r>
            <a:r>
              <a:rPr lang="en-US" altLang="zh-CN" sz="1600" dirty="0"/>
              <a:t>binary log</a:t>
            </a:r>
            <a:r>
              <a:rPr lang="zh-CN" altLang="en-US" sz="1600" dirty="0"/>
              <a:t>给</a:t>
            </a:r>
            <a:r>
              <a:rPr lang="en-US" altLang="zh-CN" sz="1600" dirty="0"/>
              <a:t>slave(</a:t>
            </a:r>
            <a:r>
              <a:rPr lang="zh-CN" altLang="en-US" sz="1600" dirty="0" smtClean="0"/>
              <a:t>也就是同步工具</a:t>
            </a:r>
            <a:r>
              <a:rPr lang="en-US" altLang="zh-CN" sz="1600" dirty="0" smtClean="0"/>
              <a:t>)</a:t>
            </a:r>
            <a:endParaRPr lang="en-US" altLang="zh-CN" sz="1600" dirty="0"/>
          </a:p>
          <a:p>
            <a:r>
              <a:rPr lang="en-US" altLang="zh-CN" sz="1600" dirty="0" smtClean="0"/>
              <a:t>3</a:t>
            </a:r>
            <a:r>
              <a:rPr lang="zh-CN" altLang="en-US" sz="1600" dirty="0" smtClean="0"/>
              <a:t>）</a:t>
            </a:r>
            <a:r>
              <a:rPr lang="en-US" altLang="zh-CN" sz="1600" dirty="0" err="1" smtClean="0"/>
              <a:t>Msync</a:t>
            </a:r>
            <a:r>
              <a:rPr lang="zh-CN" altLang="en-US" sz="1600" dirty="0" smtClean="0"/>
              <a:t>同步工具解析</a:t>
            </a:r>
            <a:r>
              <a:rPr lang="en-US" altLang="zh-CN" sz="1600" dirty="0"/>
              <a:t>binary log</a:t>
            </a:r>
            <a:r>
              <a:rPr lang="zh-CN" altLang="en-US" sz="1600" dirty="0"/>
              <a:t>对象</a:t>
            </a:r>
            <a:r>
              <a:rPr lang="en-US" altLang="zh-CN" sz="1600" dirty="0"/>
              <a:t>(</a:t>
            </a:r>
            <a:r>
              <a:rPr lang="zh-CN" altLang="en-US" sz="1600" dirty="0"/>
              <a:t>原始为</a:t>
            </a:r>
            <a:r>
              <a:rPr lang="en-US" altLang="zh-CN" sz="1600" dirty="0"/>
              <a:t>byte</a:t>
            </a:r>
            <a:r>
              <a:rPr lang="zh-CN" altLang="en-US" sz="1600" dirty="0"/>
              <a:t>流</a:t>
            </a:r>
            <a:r>
              <a:rPr lang="en-US" altLang="zh-CN" sz="1600" dirty="0" smtClean="0"/>
              <a:t>)</a:t>
            </a:r>
            <a:r>
              <a:rPr lang="zh-CN" altLang="en-US" sz="1600" dirty="0" smtClean="0"/>
              <a:t>，并转换成</a:t>
            </a:r>
            <a:r>
              <a:rPr lang="en-US" altLang="zh-CN" sz="1600" dirty="0" err="1" smtClean="0"/>
              <a:t>redis</a:t>
            </a:r>
            <a:r>
              <a:rPr lang="zh-CN" altLang="en-US" sz="1600" dirty="0" smtClean="0"/>
              <a:t>或其他存储（</a:t>
            </a:r>
            <a:r>
              <a:rPr lang="en-US" altLang="zh-CN" sz="1600" dirty="0" err="1" smtClean="0"/>
              <a:t>hdfs</a:t>
            </a:r>
            <a:r>
              <a:rPr lang="en-US" altLang="zh-CN" sz="1600" dirty="0" smtClean="0"/>
              <a:t>/</a:t>
            </a:r>
            <a:r>
              <a:rPr lang="en-US" altLang="zh-CN" sz="1600" dirty="0" err="1" smtClean="0"/>
              <a:t>hbase</a:t>
            </a:r>
            <a:r>
              <a:rPr lang="en-US" altLang="zh-CN" sz="1600" dirty="0" smtClean="0"/>
              <a:t>/</a:t>
            </a:r>
            <a:r>
              <a:rPr lang="en-US" altLang="zh-CN" sz="1600" dirty="0" err="1" smtClean="0"/>
              <a:t>mysql</a:t>
            </a:r>
            <a:r>
              <a:rPr lang="zh-CN" altLang="en-US" sz="1600" dirty="0" smtClean="0"/>
              <a:t>等数据库）相应数据操作接口</a:t>
            </a:r>
            <a:endParaRPr lang="en-US" altLang="zh-CN" sz="1600" dirty="0"/>
          </a:p>
        </p:txBody>
      </p:sp>
      <p:grpSp>
        <p:nvGrpSpPr>
          <p:cNvPr id="6" name="组合 5"/>
          <p:cNvGrpSpPr/>
          <p:nvPr/>
        </p:nvGrpSpPr>
        <p:grpSpPr>
          <a:xfrm>
            <a:off x="1115616" y="2132856"/>
            <a:ext cx="5657850" cy="2390775"/>
            <a:chOff x="1115616" y="2132856"/>
            <a:chExt cx="5657850" cy="2390775"/>
          </a:xfrm>
        </p:grpSpPr>
        <p:pic>
          <p:nvPicPr>
            <p:cNvPr id="2049" name="Picture 1" descr="C:\Users\qinbo\AppData\Roaming\Tencent\Users\393303067\QQ\WinTemp\RichOle\81D@UR2~(Y[WXE3CHV[IS8J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2132856"/>
              <a:ext cx="5657850" cy="2390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矩形 4"/>
            <p:cNvSpPr/>
            <p:nvPr/>
          </p:nvSpPr>
          <p:spPr>
            <a:xfrm>
              <a:off x="4932040" y="3328243"/>
              <a:ext cx="720080" cy="244773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>
                  <a:solidFill>
                    <a:schemeClr val="tx1"/>
                  </a:solidFill>
                </a:rPr>
                <a:t>m</a:t>
              </a:r>
              <a:r>
                <a:rPr lang="en-US" altLang="zh-CN" sz="1200" dirty="0" err="1" smtClean="0">
                  <a:solidFill>
                    <a:schemeClr val="tx1"/>
                  </a:solidFill>
                </a:rPr>
                <a:t>sync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37908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Binlog</a:t>
            </a:r>
            <a:r>
              <a:rPr lang="zh-CN" altLang="en-US" dirty="0" smtClean="0"/>
              <a:t>实时同步原理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683568" y="1268760"/>
            <a:ext cx="18743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 smtClean="0"/>
              <a:t>Mysql</a:t>
            </a:r>
            <a:r>
              <a:rPr lang="en-US" altLang="zh-CN" b="1" dirty="0"/>
              <a:t> </a:t>
            </a:r>
            <a:r>
              <a:rPr lang="en-US" altLang="zh-CN" b="1" dirty="0" err="1" smtClean="0"/>
              <a:t>binlog</a:t>
            </a:r>
            <a:r>
              <a:rPr lang="zh-CN" altLang="en-US" b="1" dirty="0" smtClean="0"/>
              <a:t>介绍</a:t>
            </a:r>
            <a:endParaRPr lang="zh-CN" altLang="en-US" b="1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732731" y="1650903"/>
            <a:ext cx="7433964" cy="22101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2380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Helvetica"/>
                <a:cs typeface="宋体" pitchFamily="2" charset="-122"/>
              </a:rPr>
              <a:t>mysql</a:t>
            </a:r>
            <a: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Helvetica"/>
                <a:cs typeface="宋体" pitchFamily="2" charset="-122"/>
              </a:rPr>
              <a:t>的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Helvetica"/>
                <a:cs typeface="宋体" pitchFamily="2" charset="-122"/>
              </a:rPr>
              <a:t>Binlay Log</a:t>
            </a:r>
            <a: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Helvetica"/>
                <a:cs typeface="宋体" pitchFamily="2" charset="-122"/>
              </a:rPr>
              <a:t>介绍</a:t>
            </a:r>
            <a:endParaRPr kumimoji="0" 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sng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Arial" pitchFamily="34" charset="0"/>
                <a:ea typeface="Helvetica"/>
                <a:cs typeface="宋体" pitchFamily="2" charset="-122"/>
                <a:hlinkClick r:id="rId2"/>
              </a:rPr>
              <a:t>http://dev.mysql.com/doc/refman/5.5/en/binary-log.html</a:t>
            </a:r>
            <a:endParaRPr kumimoji="0" lang="en-US" altLang="zh-CN" sz="1600" b="0" i="0" u="sng" strike="noStrike" cap="none" normalizeH="0" baseline="0" dirty="0" smtClean="0">
              <a:ln>
                <a:noFill/>
              </a:ln>
              <a:solidFill>
                <a:srgbClr val="006699"/>
              </a:solidFill>
              <a:effectLst/>
              <a:latin typeface="Arial" pitchFamily="34" charset="0"/>
              <a:ea typeface="Helvetica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zh-CN" sz="1600" u="sng" dirty="0">
              <a:solidFill>
                <a:srgbClr val="006699"/>
              </a:solidFill>
              <a:latin typeface="Arial" pitchFamily="34" charset="0"/>
              <a:ea typeface="Helvetica"/>
              <a:cs typeface="宋体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rgbClr val="000000"/>
                </a:solidFill>
                <a:latin typeface="Arial" pitchFamily="34" charset="0"/>
                <a:ea typeface="Helvetica"/>
                <a:cs typeface="宋体" pitchFamily="2" charset="-122"/>
              </a:rPr>
              <a:t>简单点说：</a:t>
            </a:r>
            <a:endParaRPr lang="zh-CN" altLang="zh-CN" sz="16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CN" altLang="zh-CN" sz="1600" dirty="0">
                <a:solidFill>
                  <a:srgbClr val="000000"/>
                </a:solidFill>
                <a:latin typeface="Arial" pitchFamily="34" charset="0"/>
                <a:ea typeface="Helvetica"/>
                <a:cs typeface="宋体" pitchFamily="2" charset="-122"/>
              </a:rPr>
              <a:t>mysql的binlog是多文件存储，定位一个LogEvent需要通过binlog filename +  binlog position，进行定位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CN" altLang="zh-CN" sz="1600" dirty="0">
                <a:solidFill>
                  <a:srgbClr val="000000"/>
                </a:solidFill>
                <a:latin typeface="Arial" pitchFamily="34" charset="0"/>
                <a:ea typeface="Helvetica"/>
                <a:cs typeface="宋体" pitchFamily="2" charset="-122"/>
              </a:rPr>
              <a:t>mysql的binlog数据格式，按照生成的方式，主要分为：statement-based、row-based、mixed</a:t>
            </a:r>
            <a:r>
              <a:rPr lang="zh-CN" altLang="zh-CN" sz="1600" dirty="0" smtClean="0">
                <a:solidFill>
                  <a:srgbClr val="000000"/>
                </a:solidFill>
                <a:latin typeface="Arial" pitchFamily="34" charset="0"/>
                <a:ea typeface="Helvetica"/>
                <a:cs typeface="宋体" pitchFamily="2" charset="-122"/>
              </a:rPr>
              <a:t>。</a:t>
            </a:r>
            <a:endParaRPr lang="zh-CN" altLang="zh-CN" sz="1600" dirty="0">
              <a:solidFill>
                <a:srgbClr val="000000"/>
              </a:solidFill>
              <a:latin typeface="Arial" pitchFamily="34" charset="0"/>
              <a:ea typeface="Helvetica"/>
              <a:cs typeface="宋体" pitchFamily="2" charset="-122"/>
            </a:endParaRPr>
          </a:p>
        </p:txBody>
      </p:sp>
      <p:pic>
        <p:nvPicPr>
          <p:cNvPr id="4098" name="Picture 2" descr="C:\Users\qinbo\AppData\Roaming\Tencent\Users\393303067\QQ\WinTemp\RichOle\))Q8XBYDELQBL_HBGVN~~6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731" y="3880842"/>
            <a:ext cx="3486150" cy="127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611560" y="5445224"/>
            <a:ext cx="740233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/>
              <a:t>目前</a:t>
            </a:r>
            <a:r>
              <a:rPr lang="en-US" altLang="zh-CN" sz="1600" dirty="0" err="1" smtClean="0"/>
              <a:t>Msync</a:t>
            </a:r>
            <a:r>
              <a:rPr lang="zh-CN" altLang="en-US" sz="1600" dirty="0" smtClean="0"/>
              <a:t>同步工具只能</a:t>
            </a:r>
            <a:r>
              <a:rPr lang="zh-CN" altLang="en-US" sz="1600" dirty="0"/>
              <a:t>支持</a:t>
            </a:r>
            <a:r>
              <a:rPr lang="en-US" altLang="zh-CN" sz="1600" dirty="0"/>
              <a:t>row</a:t>
            </a:r>
            <a:r>
              <a:rPr lang="zh-CN" altLang="en-US" sz="1600" dirty="0"/>
              <a:t>模式</a:t>
            </a:r>
            <a:r>
              <a:rPr lang="zh-CN" altLang="en-US" sz="1600" dirty="0" smtClean="0"/>
              <a:t>的实时同步 </a:t>
            </a:r>
            <a:r>
              <a:rPr lang="en-US" altLang="zh-CN" sz="1600" dirty="0" smtClean="0"/>
              <a:t>(</a:t>
            </a:r>
            <a:r>
              <a:rPr lang="en-US" altLang="zh-CN" sz="1600" dirty="0"/>
              <a:t>statement</a:t>
            </a:r>
            <a:r>
              <a:rPr lang="zh-CN" altLang="en-US" sz="1600" dirty="0"/>
              <a:t>只有</a:t>
            </a:r>
            <a:r>
              <a:rPr lang="en-US" altLang="zh-CN" sz="1600" dirty="0" err="1"/>
              <a:t>sql</a:t>
            </a:r>
            <a:r>
              <a:rPr lang="zh-CN" altLang="en-US" sz="1600" dirty="0"/>
              <a:t>，没有数据，所以无法获取原始的变更</a:t>
            </a:r>
            <a:r>
              <a:rPr lang="zh-CN" altLang="en-US" sz="1600" dirty="0" smtClean="0"/>
              <a:t>日志</a:t>
            </a:r>
            <a:r>
              <a:rPr lang="zh-CN" altLang="en-US" sz="1600" dirty="0"/>
              <a:t>，</a:t>
            </a:r>
            <a:r>
              <a:rPr lang="zh-CN" altLang="en-US" sz="1600" dirty="0" smtClean="0"/>
              <a:t>如果需要处理，只能结合</a:t>
            </a:r>
            <a:r>
              <a:rPr lang="en-US" altLang="zh-CN" sz="1600" dirty="0" err="1" smtClean="0"/>
              <a:t>sql</a:t>
            </a:r>
            <a:r>
              <a:rPr lang="zh-CN" altLang="en-US" sz="1600" dirty="0" smtClean="0"/>
              <a:t>解析进行处理，复杂度非常之高。）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140269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Binlog</a:t>
            </a:r>
            <a:r>
              <a:rPr lang="zh-CN" altLang="en-US" dirty="0" smtClean="0"/>
              <a:t>实时同步原理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683568" y="1268760"/>
            <a:ext cx="23230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 smtClean="0"/>
              <a:t>Binlog</a:t>
            </a:r>
            <a:r>
              <a:rPr lang="en-US" altLang="zh-CN" b="1" dirty="0" smtClean="0"/>
              <a:t> dump</a:t>
            </a:r>
            <a:r>
              <a:rPr lang="zh-CN" altLang="en-US" b="1" dirty="0" smtClean="0"/>
              <a:t>协议交互</a:t>
            </a:r>
            <a:endParaRPr lang="zh-CN" altLang="en-US" b="1" dirty="0"/>
          </a:p>
        </p:txBody>
      </p:sp>
      <p:pic>
        <p:nvPicPr>
          <p:cNvPr id="7" name="Shape 9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22151" y="1916832"/>
            <a:ext cx="8305800" cy="3619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52127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 err="1"/>
              <a:t>Binlog</a:t>
            </a:r>
            <a:r>
              <a:rPr lang="zh-CN" altLang="en-US" dirty="0"/>
              <a:t>实时同步原理</a:t>
            </a:r>
          </a:p>
        </p:txBody>
      </p:sp>
      <p:sp>
        <p:nvSpPr>
          <p:cNvPr id="3" name="矩形 2"/>
          <p:cNvSpPr/>
          <p:nvPr/>
        </p:nvSpPr>
        <p:spPr>
          <a:xfrm>
            <a:off x="683568" y="1268760"/>
            <a:ext cx="2295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 smtClean="0"/>
              <a:t>Binlog</a:t>
            </a:r>
            <a:r>
              <a:rPr lang="en-US" altLang="zh-CN" b="1" dirty="0" smtClean="0"/>
              <a:t> Event</a:t>
            </a:r>
            <a:r>
              <a:rPr lang="zh-CN" altLang="en-US" b="1" dirty="0" smtClean="0"/>
              <a:t>协议格式</a:t>
            </a:r>
            <a:endParaRPr lang="zh-CN" altLang="en-US" b="1" dirty="0"/>
          </a:p>
        </p:txBody>
      </p:sp>
      <p:pic>
        <p:nvPicPr>
          <p:cNvPr id="5121" name="Picture 1" descr="C:\Users\qinbo\AppData\Roaming\Tencent\Users\393303067\QQ\WinTemp\RichOle\)O6]W~C39K]7GBQ1}IAW_}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844824"/>
            <a:ext cx="6267450" cy="3400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683568" y="5400129"/>
            <a:ext cx="813690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/>
              <a:t>说明</a:t>
            </a:r>
            <a:r>
              <a:rPr lang="zh-CN" altLang="en-US" sz="1600" dirty="0"/>
              <a:t>：</a:t>
            </a:r>
          </a:p>
          <a:p>
            <a:r>
              <a:rPr lang="en-US" altLang="zh-CN" sz="1600" dirty="0" smtClean="0"/>
              <a:t>1</a:t>
            </a:r>
            <a:r>
              <a:rPr lang="zh-CN" altLang="en-US" sz="1600" dirty="0" smtClean="0"/>
              <a:t>）图</a:t>
            </a:r>
            <a:r>
              <a:rPr lang="zh-CN" altLang="en-US" sz="1600" dirty="0"/>
              <a:t>中的协议</a:t>
            </a:r>
            <a:r>
              <a:rPr lang="en-US" altLang="zh-CN" sz="1600" dirty="0"/>
              <a:t>4byte header</a:t>
            </a:r>
            <a:r>
              <a:rPr lang="zh-CN" altLang="en-US" sz="1600" dirty="0"/>
              <a:t>，主要是描述整个</a:t>
            </a:r>
            <a:r>
              <a:rPr lang="en-US" altLang="zh-CN" sz="1600" dirty="0" err="1"/>
              <a:t>binlog</a:t>
            </a:r>
            <a:r>
              <a:rPr lang="zh-CN" altLang="en-US" sz="1600" dirty="0"/>
              <a:t>网络包的</a:t>
            </a:r>
            <a:r>
              <a:rPr lang="en-US" altLang="zh-CN" sz="1600" dirty="0"/>
              <a:t>length</a:t>
            </a:r>
          </a:p>
          <a:p>
            <a:r>
              <a:rPr lang="en-US" altLang="zh-CN" sz="1600" dirty="0" smtClean="0"/>
              <a:t>2</a:t>
            </a:r>
            <a:r>
              <a:rPr lang="zh-CN" altLang="en-US" sz="1600" dirty="0" smtClean="0"/>
              <a:t>）</a:t>
            </a:r>
            <a:r>
              <a:rPr lang="en-US" altLang="zh-CN" sz="1600" dirty="0" err="1" smtClean="0"/>
              <a:t>binlog</a:t>
            </a:r>
            <a:r>
              <a:rPr lang="en-US" altLang="zh-CN" sz="1600" dirty="0" smtClean="0"/>
              <a:t> </a:t>
            </a:r>
            <a:r>
              <a:rPr lang="en-US" altLang="zh-CN" sz="1600" dirty="0"/>
              <a:t>event structure</a:t>
            </a:r>
            <a:r>
              <a:rPr lang="zh-CN" altLang="en-US" sz="1600" dirty="0"/>
              <a:t>，详细信息请参考： </a:t>
            </a:r>
            <a:r>
              <a:rPr lang="en-US" altLang="zh-CN" sz="1600" u="sng" dirty="0">
                <a:hlinkClick r:id="rId3"/>
              </a:rPr>
              <a:t>http://dev.mysql.com/doc/internals/en/binary-log.html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1321068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ROW</a:t>
            </a:r>
            <a:r>
              <a:rPr lang="zh-CN" altLang="en-US" dirty="0" smtClean="0"/>
              <a:t>格式</a:t>
            </a:r>
            <a:r>
              <a:rPr lang="en-US" altLang="zh-CN" dirty="0" smtClean="0"/>
              <a:t>events</a:t>
            </a:r>
            <a:r>
              <a:rPr lang="zh-CN" altLang="en-US" dirty="0" smtClean="0"/>
              <a:t>组合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59024" y="1268760"/>
            <a:ext cx="878497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dirty="0" err="1"/>
              <a:t>Binlog</a:t>
            </a:r>
            <a:r>
              <a:rPr lang="zh-TW" altLang="en-US" sz="1600" dirty="0"/>
              <a:t>的事件类型大约有</a:t>
            </a:r>
            <a:r>
              <a:rPr lang="en-US" altLang="zh-TW" sz="1600" dirty="0"/>
              <a:t>27</a:t>
            </a:r>
            <a:r>
              <a:rPr lang="zh-TW" altLang="en-US" sz="1600" dirty="0"/>
              <a:t>种，这里只介绍与</a:t>
            </a:r>
            <a:r>
              <a:rPr lang="en-US" altLang="zh-TW" sz="1600" dirty="0"/>
              <a:t>ROW</a:t>
            </a:r>
            <a:r>
              <a:rPr lang="zh-TW" altLang="en-US" sz="1600" dirty="0"/>
              <a:t>模式相关的事件</a:t>
            </a:r>
          </a:p>
          <a:p>
            <a:endParaRPr lang="zh-TW" altLang="en-US" sz="1600" dirty="0"/>
          </a:p>
          <a:p>
            <a:r>
              <a:rPr lang="en-US" altLang="zh-TW" sz="1600" dirty="0"/>
              <a:t>1)       QUERY_EVENT</a:t>
            </a:r>
            <a:r>
              <a:rPr lang="zh-TW" altLang="en-US" sz="1600" dirty="0"/>
              <a:t>：与</a:t>
            </a:r>
            <a:r>
              <a:rPr lang="en-US" altLang="zh-TW" sz="1600" dirty="0"/>
              <a:t>STATEMENT</a:t>
            </a:r>
            <a:r>
              <a:rPr lang="zh-TW" altLang="en-US" sz="1600" dirty="0"/>
              <a:t>模式处理相同，存储的是</a:t>
            </a:r>
            <a:r>
              <a:rPr lang="en-US" altLang="zh-TW" sz="1600" dirty="0"/>
              <a:t>SQL</a:t>
            </a:r>
            <a:r>
              <a:rPr lang="zh-TW" altLang="en-US" sz="1600" dirty="0"/>
              <a:t>，主要是一些与数据无关的操作，</a:t>
            </a:r>
            <a:r>
              <a:rPr lang="en-US" altLang="zh-TW" sz="1600" dirty="0" err="1"/>
              <a:t>eg</a:t>
            </a:r>
            <a:r>
              <a:rPr lang="en-US" altLang="zh-TW" sz="1600" dirty="0"/>
              <a:t>: begin</a:t>
            </a:r>
            <a:r>
              <a:rPr lang="zh-TW" altLang="en-US" sz="1600" dirty="0"/>
              <a:t>、</a:t>
            </a:r>
            <a:r>
              <a:rPr lang="en-US" altLang="zh-TW" sz="1600" dirty="0"/>
              <a:t>drop table</a:t>
            </a:r>
            <a:endParaRPr lang="zh-TW" altLang="en-US" sz="1600" dirty="0"/>
          </a:p>
          <a:p>
            <a:r>
              <a:rPr lang="en-US" altLang="zh-TW" sz="1600" dirty="0"/>
              <a:t>2)       TABLE_MAP_EVENT</a:t>
            </a:r>
            <a:r>
              <a:rPr lang="zh-TW" altLang="en-US" sz="1600" dirty="0"/>
              <a:t>：记录了下一条事件所对应的表信息，在其中存储了数据库名和表名</a:t>
            </a:r>
          </a:p>
          <a:p>
            <a:r>
              <a:rPr lang="en-US" altLang="zh-TW" sz="1600" dirty="0"/>
              <a:t>3)       WRITE_ROWS_EVENT</a:t>
            </a:r>
            <a:r>
              <a:rPr lang="zh-TW" altLang="en-US" sz="1600" dirty="0"/>
              <a:t>：操作类型为</a:t>
            </a:r>
            <a:r>
              <a:rPr lang="en-US" altLang="zh-TW" sz="1600" dirty="0"/>
              <a:t>insert</a:t>
            </a:r>
            <a:endParaRPr lang="zh-TW" altLang="en-US" sz="1600" dirty="0"/>
          </a:p>
          <a:p>
            <a:r>
              <a:rPr lang="en-US" altLang="zh-TW" sz="1600" dirty="0"/>
              <a:t>4)       UPDATE_ROWS_EVENT</a:t>
            </a:r>
            <a:r>
              <a:rPr lang="zh-TW" altLang="en-US" sz="1600" dirty="0"/>
              <a:t>：操作类型为</a:t>
            </a:r>
            <a:r>
              <a:rPr lang="en-US" altLang="zh-TW" sz="1600" dirty="0"/>
              <a:t>update</a:t>
            </a:r>
            <a:endParaRPr lang="zh-TW" altLang="en-US" sz="1600" dirty="0"/>
          </a:p>
          <a:p>
            <a:r>
              <a:rPr lang="en-US" altLang="zh-TW" sz="1600" dirty="0"/>
              <a:t>5)       DELETE_ROWS_EVENT</a:t>
            </a:r>
            <a:r>
              <a:rPr lang="zh-TW" altLang="en-US" sz="1600" dirty="0"/>
              <a:t>：操作类型为</a:t>
            </a:r>
            <a:r>
              <a:rPr lang="en-US" altLang="zh-TW" sz="1600" dirty="0"/>
              <a:t>delete</a:t>
            </a:r>
            <a:endParaRPr lang="zh-TW" altLang="en-US" sz="1600" dirty="0"/>
          </a:p>
          <a:p>
            <a:r>
              <a:rPr lang="en-US" altLang="zh-TW" sz="1600" dirty="0"/>
              <a:t>6)       XID_EVENT</a:t>
            </a:r>
            <a:r>
              <a:rPr lang="zh-TW" altLang="en-US" sz="1600" dirty="0"/>
              <a:t>， 用于标识事务提交</a:t>
            </a:r>
            <a:r>
              <a:rPr lang="en-US" altLang="zh-TW" sz="1600" dirty="0"/>
              <a:t>(</a:t>
            </a:r>
            <a:r>
              <a:rPr lang="en-US" altLang="zh-CN" sz="1600" dirty="0"/>
              <a:t>commit</a:t>
            </a:r>
            <a:r>
              <a:rPr lang="en-US" altLang="zh-TW" sz="1600" dirty="0"/>
              <a:t>)</a:t>
            </a:r>
            <a:endParaRPr lang="zh-CN" altLang="en-US" sz="16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4509120"/>
            <a:ext cx="8892480" cy="68107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284312" y="4005064"/>
            <a:ext cx="88924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典型的</a:t>
            </a:r>
            <a:r>
              <a:rPr lang="en-US" altLang="zh-CN" dirty="0" smtClean="0"/>
              <a:t>insert</a:t>
            </a:r>
            <a:r>
              <a:rPr lang="zh-CN" altLang="en-US" dirty="0" smtClean="0"/>
              <a:t>语句有如下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</a:t>
            </a:r>
            <a:r>
              <a:rPr lang="en-US" altLang="zh-CN" dirty="0" smtClean="0"/>
              <a:t>events</a:t>
            </a:r>
            <a:r>
              <a:rPr lang="zh-CN" altLang="en-US" dirty="0" smtClean="0"/>
              <a:t>组成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89625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dirty="0"/>
              <a:t>架构</a:t>
            </a:r>
            <a:endParaRPr lang="zh-CN" altLang="en-US" dirty="0"/>
          </a:p>
        </p:txBody>
      </p:sp>
      <p:grpSp>
        <p:nvGrpSpPr>
          <p:cNvPr id="15" name="组 14"/>
          <p:cNvGrpSpPr/>
          <p:nvPr/>
        </p:nvGrpSpPr>
        <p:grpSpPr>
          <a:xfrm>
            <a:off x="204912" y="1844824"/>
            <a:ext cx="8039496" cy="3816424"/>
            <a:chOff x="204912" y="1844824"/>
            <a:chExt cx="8039496" cy="3816424"/>
          </a:xfrm>
        </p:grpSpPr>
        <p:sp>
          <p:nvSpPr>
            <p:cNvPr id="4" name="圆角矩形 3"/>
            <p:cNvSpPr/>
            <p:nvPr/>
          </p:nvSpPr>
          <p:spPr bwMode="auto">
            <a:xfrm>
              <a:off x="204912" y="1844824"/>
              <a:ext cx="2134840" cy="187192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  <a:prstDash val="sysDot"/>
              <a:headEnd type="none" w="med" len="med"/>
              <a:tailEnd type="non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endParaRPr lang="zh-CN" altLang="en-US">
                <a:ln w="38100">
                  <a:solidFill>
                    <a:schemeClr val="tx1"/>
                  </a:solidFill>
                </a:ln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" name="圆柱形 8"/>
            <p:cNvSpPr>
              <a:spLocks noChangeArrowheads="1"/>
            </p:cNvSpPr>
            <p:nvPr/>
          </p:nvSpPr>
          <p:spPr bwMode="auto">
            <a:xfrm>
              <a:off x="448341" y="1917120"/>
              <a:ext cx="576263" cy="431800"/>
            </a:xfrm>
            <a:prstGeom prst="can">
              <a:avLst>
                <a:gd name="adj" fmla="val 25000"/>
              </a:avLst>
            </a:prstGeom>
            <a:solidFill>
              <a:schemeClr val="bg1">
                <a:lumMod val="65000"/>
              </a:schemeClr>
            </a:solidFill>
            <a:ln w="6350">
              <a:noFill/>
              <a:round/>
              <a:headEnd/>
              <a:tailEnd/>
            </a:ln>
            <a:effectLst>
              <a:outerShdw dist="23000" dir="5400000" algn="ctr" rotWithShape="0">
                <a:srgbClr val="000000">
                  <a:alpha val="26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600" dirty="0" smtClean="0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M</a:t>
              </a:r>
              <a:r>
                <a:rPr lang="en-US" altLang="zh-CN" sz="1050" dirty="0" smtClean="0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1</a:t>
              </a:r>
              <a:endParaRPr lang="en-US" altLang="zh-CN" sz="1050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7" name="圆柱形 7"/>
            <p:cNvSpPr>
              <a:spLocks noChangeArrowheads="1"/>
            </p:cNvSpPr>
            <p:nvPr/>
          </p:nvSpPr>
          <p:spPr bwMode="auto">
            <a:xfrm>
              <a:off x="448043" y="2854166"/>
              <a:ext cx="576263" cy="431800"/>
            </a:xfrm>
            <a:prstGeom prst="can">
              <a:avLst>
                <a:gd name="adj" fmla="val 25000"/>
              </a:avLst>
            </a:prstGeom>
            <a:solidFill>
              <a:schemeClr val="bg1">
                <a:lumMod val="65000"/>
              </a:schemeClr>
            </a:solidFill>
            <a:ln w="6350">
              <a:noFill/>
              <a:round/>
              <a:headEnd/>
              <a:tailEnd/>
            </a:ln>
            <a:effectLst>
              <a:outerShdw dist="23000" dir="5400000" algn="ctr" rotWithShape="0">
                <a:srgbClr val="000000">
                  <a:alpha val="26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400" dirty="0" smtClean="0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S</a:t>
              </a:r>
              <a:r>
                <a:rPr lang="en-US" altLang="zh-CN" sz="1050" dirty="0" smtClean="0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1</a:t>
              </a:r>
              <a:endParaRPr lang="zh-CN" altLang="en-US" sz="1050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cxnSp>
          <p:nvCxnSpPr>
            <p:cNvPr id="8" name="AutoShape 29"/>
            <p:cNvCxnSpPr>
              <a:cxnSpLocks noChangeShapeType="1"/>
              <a:stCxn id="5" idx="3"/>
              <a:endCxn id="7" idx="1"/>
            </p:cNvCxnSpPr>
            <p:nvPr/>
          </p:nvCxnSpPr>
          <p:spPr bwMode="auto">
            <a:xfrm flipH="1">
              <a:off x="736175" y="2348920"/>
              <a:ext cx="298" cy="505246"/>
            </a:xfrm>
            <a:prstGeom prst="straightConnector1">
              <a:avLst/>
            </a:prstGeom>
            <a:noFill/>
            <a:ln w="6350">
              <a:solidFill>
                <a:srgbClr val="0070C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9" name="圆柱形 8"/>
            <p:cNvSpPr>
              <a:spLocks noChangeArrowheads="1"/>
            </p:cNvSpPr>
            <p:nvPr/>
          </p:nvSpPr>
          <p:spPr bwMode="auto">
            <a:xfrm>
              <a:off x="1517654" y="1917120"/>
              <a:ext cx="574675" cy="431800"/>
            </a:xfrm>
            <a:prstGeom prst="can">
              <a:avLst>
                <a:gd name="adj" fmla="val 25000"/>
              </a:avLst>
            </a:prstGeom>
            <a:solidFill>
              <a:schemeClr val="bg1">
                <a:lumMod val="65000"/>
              </a:schemeClr>
            </a:solidFill>
            <a:ln w="6350">
              <a:noFill/>
              <a:round/>
              <a:headEnd/>
              <a:tailEnd/>
            </a:ln>
            <a:effectLst>
              <a:outerShdw dist="23000" dir="5400000" algn="ctr" rotWithShape="0">
                <a:srgbClr val="000000">
                  <a:alpha val="26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600" dirty="0" smtClean="0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M</a:t>
              </a:r>
              <a:r>
                <a:rPr lang="en-US" altLang="zh-CN" sz="1050" dirty="0" smtClean="0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N</a:t>
              </a:r>
              <a:endParaRPr lang="en-US" altLang="zh-CN" sz="1050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0" name="圆柱形 7"/>
            <p:cNvSpPr>
              <a:spLocks noChangeArrowheads="1"/>
            </p:cNvSpPr>
            <p:nvPr/>
          </p:nvSpPr>
          <p:spPr bwMode="auto">
            <a:xfrm>
              <a:off x="1516365" y="2854166"/>
              <a:ext cx="576262" cy="431800"/>
            </a:xfrm>
            <a:prstGeom prst="can">
              <a:avLst>
                <a:gd name="adj" fmla="val 25000"/>
              </a:avLst>
            </a:prstGeom>
            <a:solidFill>
              <a:schemeClr val="bg1">
                <a:lumMod val="65000"/>
              </a:schemeClr>
            </a:solidFill>
            <a:ln w="6350">
              <a:noFill/>
              <a:round/>
              <a:headEnd/>
              <a:tailEnd/>
            </a:ln>
            <a:effectLst>
              <a:outerShdw dist="23000" dir="5400000" algn="ctr" rotWithShape="0">
                <a:srgbClr val="000000">
                  <a:alpha val="26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400" dirty="0" smtClean="0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S</a:t>
              </a:r>
              <a:r>
                <a:rPr lang="en-US" altLang="zh-CN" sz="1050" dirty="0" smtClean="0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N</a:t>
              </a:r>
              <a:endParaRPr lang="zh-CN" altLang="en-US" sz="1050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cxnSp>
          <p:nvCxnSpPr>
            <p:cNvPr id="11" name="AutoShape 29"/>
            <p:cNvCxnSpPr>
              <a:cxnSpLocks noChangeShapeType="1"/>
              <a:stCxn id="9" idx="3"/>
              <a:endCxn id="10" idx="1"/>
            </p:cNvCxnSpPr>
            <p:nvPr/>
          </p:nvCxnSpPr>
          <p:spPr bwMode="auto">
            <a:xfrm flipH="1">
              <a:off x="1804496" y="2348920"/>
              <a:ext cx="496" cy="505246"/>
            </a:xfrm>
            <a:prstGeom prst="straightConnector1">
              <a:avLst/>
            </a:prstGeom>
            <a:noFill/>
            <a:ln w="6350">
              <a:solidFill>
                <a:srgbClr val="0070C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2" name="直接连接符 2"/>
            <p:cNvCxnSpPr>
              <a:cxnSpLocks noChangeShapeType="1"/>
            </p:cNvCxnSpPr>
            <p:nvPr/>
          </p:nvCxnSpPr>
          <p:spPr bwMode="auto">
            <a:xfrm>
              <a:off x="1115616" y="2564904"/>
              <a:ext cx="296470" cy="0"/>
            </a:xfrm>
            <a:prstGeom prst="line">
              <a:avLst/>
            </a:prstGeom>
            <a:noFill/>
            <a:ln w="38100" cmpd="sng" algn="ctr">
              <a:solidFill>
                <a:srgbClr val="0D0D0D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7" name="矩形 53"/>
            <p:cNvSpPr>
              <a:spLocks noChangeArrowheads="1"/>
            </p:cNvSpPr>
            <p:nvPr/>
          </p:nvSpPr>
          <p:spPr bwMode="auto">
            <a:xfrm>
              <a:off x="539552" y="3356992"/>
              <a:ext cx="165618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600" b="1" dirty="0" err="1" smtClean="0">
                  <a:solidFill>
                    <a:srgbClr val="FF0000"/>
                  </a:solidFill>
                  <a:latin typeface="宋体" panose="02010600030101010101" pitchFamily="2" charset="-122"/>
                </a:rPr>
                <a:t>Mysql</a:t>
              </a:r>
              <a:r>
                <a:rPr lang="zh-CN" altLang="en-US" sz="1600" b="1" dirty="0" smtClean="0">
                  <a:solidFill>
                    <a:srgbClr val="FF0000"/>
                  </a:solidFill>
                  <a:latin typeface="宋体" panose="02010600030101010101" pitchFamily="2" charset="-122"/>
                </a:rPr>
                <a:t> </a:t>
              </a:r>
              <a:r>
                <a:rPr lang="en-US" altLang="zh-CN" sz="1600" b="1" dirty="0" smtClean="0">
                  <a:solidFill>
                    <a:srgbClr val="FF0000"/>
                  </a:solidFill>
                  <a:latin typeface="宋体" panose="02010600030101010101" pitchFamily="2" charset="-122"/>
                </a:rPr>
                <a:t>clusters</a:t>
              </a:r>
              <a:endParaRPr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</a:endParaRPr>
            </a:p>
          </p:txBody>
        </p:sp>
        <p:cxnSp>
          <p:nvCxnSpPr>
            <p:cNvPr id="19" name="AutoShape 29"/>
            <p:cNvCxnSpPr>
              <a:cxnSpLocks noChangeShapeType="1"/>
            </p:cNvCxnSpPr>
            <p:nvPr/>
          </p:nvCxnSpPr>
          <p:spPr bwMode="auto">
            <a:xfrm rot="20334549">
              <a:off x="2501359" y="2883133"/>
              <a:ext cx="720080" cy="288032"/>
            </a:xfrm>
            <a:prstGeom prst="straightConnector1">
              <a:avLst/>
            </a:prstGeom>
            <a:noFill/>
            <a:ln w="38100" cmpd="sng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0" name="矩形 53"/>
            <p:cNvSpPr>
              <a:spLocks noChangeArrowheads="1"/>
            </p:cNvSpPr>
            <p:nvPr/>
          </p:nvSpPr>
          <p:spPr bwMode="auto">
            <a:xfrm>
              <a:off x="2329637" y="2708920"/>
              <a:ext cx="1018227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000" b="1" dirty="0" err="1" smtClean="0">
                  <a:latin typeface="宋体" panose="02010600030101010101" pitchFamily="2" charset="-122"/>
                </a:rPr>
                <a:t>Binlog</a:t>
              </a:r>
              <a:r>
                <a:rPr lang="zh-CN" altLang="en-US" sz="1000" b="1" dirty="0">
                  <a:latin typeface="宋体" panose="02010600030101010101" pitchFamily="2" charset="-122"/>
                </a:rPr>
                <a:t> </a:t>
              </a:r>
              <a:r>
                <a:rPr lang="en-US" altLang="zh-CN" sz="1000" b="1" dirty="0" smtClean="0">
                  <a:latin typeface="宋体" panose="02010600030101010101" pitchFamily="2" charset="-122"/>
                </a:rPr>
                <a:t>events</a:t>
              </a:r>
            </a:p>
          </p:txBody>
        </p:sp>
        <p:sp>
          <p:nvSpPr>
            <p:cNvPr id="21" name="Rectangle 8" descr="colored_paper1"/>
            <p:cNvSpPr>
              <a:spLocks noChangeArrowheads="1"/>
            </p:cNvSpPr>
            <p:nvPr/>
          </p:nvSpPr>
          <p:spPr bwMode="auto">
            <a:xfrm>
              <a:off x="3419872" y="2204864"/>
              <a:ext cx="1520552" cy="792088"/>
            </a:xfrm>
            <a:prstGeom prst="rect">
              <a:avLst/>
            </a:prstGeom>
            <a:solidFill>
              <a:schemeClr val="accent6"/>
            </a:solidFill>
            <a:ln w="6350">
              <a:solidFill>
                <a:schemeClr val="tx1">
                  <a:lumMod val="95000"/>
                  <a:lumOff val="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1400" dirty="0" err="1" smtClean="0">
                  <a:solidFill>
                    <a:schemeClr val="bg1"/>
                  </a:solidFill>
                  <a:latin typeface="宋体" panose="02010600030101010101" pitchFamily="2" charset="-122"/>
                </a:rPr>
                <a:t>Mstore</a:t>
              </a:r>
              <a:endParaRPr lang="zh-CN" altLang="en-US" sz="1400" dirty="0">
                <a:solidFill>
                  <a:schemeClr val="bg1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2" name="Rectangle 8" descr="colored_paper1"/>
            <p:cNvSpPr>
              <a:spLocks noChangeArrowheads="1"/>
            </p:cNvSpPr>
            <p:nvPr/>
          </p:nvSpPr>
          <p:spPr bwMode="auto">
            <a:xfrm>
              <a:off x="3347864" y="2492896"/>
              <a:ext cx="1520552" cy="792088"/>
            </a:xfrm>
            <a:prstGeom prst="rect">
              <a:avLst/>
            </a:prstGeom>
            <a:solidFill>
              <a:schemeClr val="accent6"/>
            </a:solidFill>
            <a:ln w="6350">
              <a:solidFill>
                <a:srgbClr val="0D0D0D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1400" dirty="0" err="1" smtClean="0">
                  <a:solidFill>
                    <a:schemeClr val="bg1"/>
                  </a:solidFill>
                  <a:latin typeface="宋体" panose="02010600030101010101" pitchFamily="2" charset="-122"/>
                </a:rPr>
                <a:t>Mstore</a:t>
              </a:r>
              <a:endParaRPr lang="zh-CN" altLang="en-US" sz="1400" dirty="0">
                <a:solidFill>
                  <a:schemeClr val="bg1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3" name="Rectangle 8" descr="colored_paper1"/>
            <p:cNvSpPr>
              <a:spLocks noChangeArrowheads="1"/>
            </p:cNvSpPr>
            <p:nvPr/>
          </p:nvSpPr>
          <p:spPr bwMode="auto">
            <a:xfrm>
              <a:off x="3275856" y="2708920"/>
              <a:ext cx="1520552" cy="792088"/>
            </a:xfrm>
            <a:prstGeom prst="rect">
              <a:avLst/>
            </a:prstGeom>
            <a:solidFill>
              <a:schemeClr val="accent6"/>
            </a:solidFill>
            <a:ln w="6350">
              <a:solidFill>
                <a:srgbClr val="0D0D0D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1400" dirty="0" err="1" smtClean="0">
                  <a:solidFill>
                    <a:schemeClr val="bg1"/>
                  </a:solidFill>
                  <a:latin typeface="宋体" panose="02010600030101010101" pitchFamily="2" charset="-122"/>
                </a:rPr>
                <a:t>Msync</a:t>
              </a:r>
              <a:r>
                <a:rPr lang="en-US" altLang="en-US" sz="1400" dirty="0" err="1" smtClean="0">
                  <a:solidFill>
                    <a:schemeClr val="bg1"/>
                  </a:solidFill>
                  <a:latin typeface="宋体" panose="02010600030101010101" pitchFamily="2" charset="-122"/>
                </a:rPr>
                <a:t>数据抽取</a:t>
              </a:r>
              <a:endParaRPr lang="zh-CN" altLang="en-US" sz="1400" dirty="0">
                <a:solidFill>
                  <a:schemeClr val="bg1"/>
                </a:solidFill>
                <a:latin typeface="宋体" panose="02010600030101010101" pitchFamily="2" charset="-122"/>
              </a:endParaRPr>
            </a:p>
          </p:txBody>
        </p:sp>
        <p:cxnSp>
          <p:nvCxnSpPr>
            <p:cNvPr id="24" name="AutoShape 29"/>
            <p:cNvCxnSpPr>
              <a:cxnSpLocks noChangeShapeType="1"/>
            </p:cNvCxnSpPr>
            <p:nvPr/>
          </p:nvCxnSpPr>
          <p:spPr bwMode="auto">
            <a:xfrm rot="20334549">
              <a:off x="5247778" y="4701041"/>
              <a:ext cx="720080" cy="288032"/>
            </a:xfrm>
            <a:prstGeom prst="straightConnector1">
              <a:avLst/>
            </a:prstGeom>
            <a:noFill/>
            <a:ln w="38100" cmpd="sng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6" name="圆角矩形 25"/>
            <p:cNvSpPr/>
            <p:nvPr/>
          </p:nvSpPr>
          <p:spPr bwMode="auto">
            <a:xfrm>
              <a:off x="6156176" y="3861048"/>
              <a:ext cx="2088232" cy="18002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  <a:prstDash val="sysDot"/>
              <a:headEnd type="none" w="med" len="med"/>
              <a:tailEnd type="non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endParaRPr lang="zh-CN" altLang="en-US">
                <a:ln w="38100">
                  <a:solidFill>
                    <a:schemeClr val="tx1"/>
                  </a:solidFill>
                </a:ln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7" name="圆柱形 8"/>
            <p:cNvSpPr>
              <a:spLocks noChangeArrowheads="1"/>
            </p:cNvSpPr>
            <p:nvPr/>
          </p:nvSpPr>
          <p:spPr bwMode="auto">
            <a:xfrm>
              <a:off x="6352095" y="3861336"/>
              <a:ext cx="576263" cy="431800"/>
            </a:xfrm>
            <a:prstGeom prst="can">
              <a:avLst>
                <a:gd name="adj" fmla="val 25000"/>
              </a:avLst>
            </a:prstGeom>
            <a:solidFill>
              <a:schemeClr val="bg1">
                <a:lumMod val="65000"/>
              </a:schemeClr>
            </a:solidFill>
            <a:ln w="6350">
              <a:noFill/>
              <a:round/>
              <a:headEnd/>
              <a:tailEnd/>
            </a:ln>
            <a:effectLst>
              <a:outerShdw dist="23000" dir="5400000" algn="ctr" rotWithShape="0">
                <a:srgbClr val="000000">
                  <a:alpha val="26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600" dirty="0" smtClean="0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M</a:t>
              </a:r>
              <a:r>
                <a:rPr lang="en-US" altLang="zh-CN" sz="1050" dirty="0" smtClean="0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1</a:t>
              </a:r>
              <a:endParaRPr lang="en-US" altLang="zh-CN" sz="1050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8" name="圆柱形 7"/>
            <p:cNvSpPr>
              <a:spLocks noChangeArrowheads="1"/>
            </p:cNvSpPr>
            <p:nvPr/>
          </p:nvSpPr>
          <p:spPr bwMode="auto">
            <a:xfrm>
              <a:off x="6351797" y="4798382"/>
              <a:ext cx="576263" cy="431800"/>
            </a:xfrm>
            <a:prstGeom prst="can">
              <a:avLst>
                <a:gd name="adj" fmla="val 25000"/>
              </a:avLst>
            </a:prstGeom>
            <a:solidFill>
              <a:schemeClr val="bg1">
                <a:lumMod val="65000"/>
              </a:schemeClr>
            </a:solidFill>
            <a:ln w="6350">
              <a:noFill/>
              <a:round/>
              <a:headEnd/>
              <a:tailEnd/>
            </a:ln>
            <a:effectLst>
              <a:outerShdw dist="23000" dir="5400000" algn="ctr" rotWithShape="0">
                <a:srgbClr val="000000">
                  <a:alpha val="26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400" dirty="0" smtClean="0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S</a:t>
              </a:r>
              <a:r>
                <a:rPr lang="en-US" altLang="zh-CN" sz="1050" dirty="0" smtClean="0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1</a:t>
              </a:r>
              <a:endParaRPr lang="zh-CN" altLang="en-US" sz="1050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cxnSp>
          <p:nvCxnSpPr>
            <p:cNvPr id="29" name="AutoShape 29"/>
            <p:cNvCxnSpPr>
              <a:cxnSpLocks noChangeShapeType="1"/>
              <a:stCxn id="27" idx="3"/>
              <a:endCxn id="28" idx="1"/>
            </p:cNvCxnSpPr>
            <p:nvPr/>
          </p:nvCxnSpPr>
          <p:spPr bwMode="auto">
            <a:xfrm flipH="1">
              <a:off x="6639929" y="4293136"/>
              <a:ext cx="298" cy="505246"/>
            </a:xfrm>
            <a:prstGeom prst="straightConnector1">
              <a:avLst/>
            </a:prstGeom>
            <a:noFill/>
            <a:ln w="6350">
              <a:solidFill>
                <a:srgbClr val="0070C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30" name="圆柱形 8"/>
            <p:cNvSpPr>
              <a:spLocks noChangeArrowheads="1"/>
            </p:cNvSpPr>
            <p:nvPr/>
          </p:nvSpPr>
          <p:spPr bwMode="auto">
            <a:xfrm>
              <a:off x="7421408" y="3861336"/>
              <a:ext cx="574675" cy="431800"/>
            </a:xfrm>
            <a:prstGeom prst="can">
              <a:avLst>
                <a:gd name="adj" fmla="val 25000"/>
              </a:avLst>
            </a:prstGeom>
            <a:solidFill>
              <a:schemeClr val="bg1">
                <a:lumMod val="65000"/>
              </a:schemeClr>
            </a:solidFill>
            <a:ln w="6350">
              <a:noFill/>
              <a:round/>
              <a:headEnd/>
              <a:tailEnd/>
            </a:ln>
            <a:effectLst>
              <a:outerShdw dist="23000" dir="5400000" algn="ctr" rotWithShape="0">
                <a:srgbClr val="000000">
                  <a:alpha val="26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600" dirty="0" smtClean="0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M</a:t>
              </a:r>
              <a:r>
                <a:rPr lang="en-US" altLang="zh-CN" sz="1050" dirty="0" smtClean="0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N</a:t>
              </a:r>
              <a:endParaRPr lang="en-US" altLang="zh-CN" sz="1050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1" name="圆柱形 7"/>
            <p:cNvSpPr>
              <a:spLocks noChangeArrowheads="1"/>
            </p:cNvSpPr>
            <p:nvPr/>
          </p:nvSpPr>
          <p:spPr bwMode="auto">
            <a:xfrm>
              <a:off x="7420119" y="4798382"/>
              <a:ext cx="576262" cy="431800"/>
            </a:xfrm>
            <a:prstGeom prst="can">
              <a:avLst>
                <a:gd name="adj" fmla="val 25000"/>
              </a:avLst>
            </a:prstGeom>
            <a:solidFill>
              <a:schemeClr val="bg1">
                <a:lumMod val="65000"/>
              </a:schemeClr>
            </a:solidFill>
            <a:ln w="6350">
              <a:noFill/>
              <a:round/>
              <a:headEnd/>
              <a:tailEnd/>
            </a:ln>
            <a:effectLst>
              <a:outerShdw dist="23000" dir="5400000" algn="ctr" rotWithShape="0">
                <a:srgbClr val="000000">
                  <a:alpha val="26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400" dirty="0" smtClean="0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S</a:t>
              </a:r>
              <a:r>
                <a:rPr lang="en-US" altLang="zh-CN" sz="1050" dirty="0" smtClean="0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N</a:t>
              </a:r>
              <a:endParaRPr lang="zh-CN" altLang="en-US" sz="1050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cxnSp>
          <p:nvCxnSpPr>
            <p:cNvPr id="32" name="AutoShape 29"/>
            <p:cNvCxnSpPr>
              <a:cxnSpLocks noChangeShapeType="1"/>
              <a:stCxn id="30" idx="3"/>
              <a:endCxn id="31" idx="1"/>
            </p:cNvCxnSpPr>
            <p:nvPr/>
          </p:nvCxnSpPr>
          <p:spPr bwMode="auto">
            <a:xfrm flipH="1">
              <a:off x="7708250" y="4293136"/>
              <a:ext cx="496" cy="505246"/>
            </a:xfrm>
            <a:prstGeom prst="straightConnector1">
              <a:avLst/>
            </a:prstGeom>
            <a:noFill/>
            <a:ln w="6350">
              <a:solidFill>
                <a:srgbClr val="0070C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3" name="直接连接符 2"/>
            <p:cNvCxnSpPr>
              <a:cxnSpLocks noChangeShapeType="1"/>
            </p:cNvCxnSpPr>
            <p:nvPr/>
          </p:nvCxnSpPr>
          <p:spPr bwMode="auto">
            <a:xfrm>
              <a:off x="7019370" y="4509120"/>
              <a:ext cx="296470" cy="0"/>
            </a:xfrm>
            <a:prstGeom prst="line">
              <a:avLst/>
            </a:prstGeom>
            <a:noFill/>
            <a:ln w="38100" cmpd="sng" algn="ctr">
              <a:solidFill>
                <a:srgbClr val="0D0D0D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34" name="矩形 53"/>
            <p:cNvSpPr>
              <a:spLocks noChangeArrowheads="1"/>
            </p:cNvSpPr>
            <p:nvPr/>
          </p:nvSpPr>
          <p:spPr bwMode="auto">
            <a:xfrm>
              <a:off x="6516216" y="5301208"/>
              <a:ext cx="165618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600" b="1" dirty="0" err="1" smtClean="0">
                  <a:solidFill>
                    <a:srgbClr val="FF0000"/>
                  </a:solidFill>
                  <a:latin typeface="宋体" panose="02010600030101010101" pitchFamily="2" charset="-122"/>
                </a:rPr>
                <a:t>Redis</a:t>
              </a:r>
              <a:r>
                <a:rPr lang="zh-CN" altLang="en-US" sz="1600" b="1" dirty="0" smtClean="0">
                  <a:solidFill>
                    <a:srgbClr val="FF0000"/>
                  </a:solidFill>
                  <a:latin typeface="宋体" panose="02010600030101010101" pitchFamily="2" charset="-122"/>
                </a:rPr>
                <a:t> </a:t>
              </a:r>
              <a:r>
                <a:rPr lang="en-US" altLang="zh-CN" sz="1600" b="1" dirty="0" smtClean="0">
                  <a:solidFill>
                    <a:srgbClr val="FF0000"/>
                  </a:solidFill>
                  <a:latin typeface="宋体" panose="02010600030101010101" pitchFamily="2" charset="-122"/>
                </a:rPr>
                <a:t>clusters</a:t>
              </a:r>
              <a:endParaRPr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35" name="Rectangle 8" descr="colored_paper1"/>
            <p:cNvSpPr>
              <a:spLocks noChangeArrowheads="1"/>
            </p:cNvSpPr>
            <p:nvPr/>
          </p:nvSpPr>
          <p:spPr bwMode="auto">
            <a:xfrm>
              <a:off x="3275856" y="4149080"/>
              <a:ext cx="1520552" cy="792088"/>
            </a:xfrm>
            <a:prstGeom prst="rect">
              <a:avLst/>
            </a:prstGeom>
            <a:solidFill>
              <a:schemeClr val="accent6"/>
            </a:solidFill>
            <a:ln w="6350">
              <a:solidFill>
                <a:schemeClr val="tx1">
                  <a:lumMod val="95000"/>
                  <a:lumOff val="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1400" dirty="0" err="1" smtClean="0">
                  <a:solidFill>
                    <a:schemeClr val="bg1"/>
                  </a:solidFill>
                  <a:latin typeface="宋体" panose="02010600030101010101" pitchFamily="2" charset="-122"/>
                </a:rPr>
                <a:t>Mstore</a:t>
              </a:r>
              <a:endParaRPr lang="zh-CN" altLang="en-US" sz="1400" dirty="0">
                <a:solidFill>
                  <a:schemeClr val="bg1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36" name="Rectangle 8" descr="colored_paper1"/>
            <p:cNvSpPr>
              <a:spLocks noChangeArrowheads="1"/>
            </p:cNvSpPr>
            <p:nvPr/>
          </p:nvSpPr>
          <p:spPr bwMode="auto">
            <a:xfrm>
              <a:off x="3195464" y="4437112"/>
              <a:ext cx="1520552" cy="792088"/>
            </a:xfrm>
            <a:prstGeom prst="rect">
              <a:avLst/>
            </a:prstGeom>
            <a:solidFill>
              <a:schemeClr val="accent6"/>
            </a:solidFill>
            <a:ln w="6350">
              <a:solidFill>
                <a:srgbClr val="0D0D0D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1400" dirty="0" err="1" smtClean="0">
                  <a:solidFill>
                    <a:schemeClr val="bg1"/>
                  </a:solidFill>
                  <a:latin typeface="宋体" panose="02010600030101010101" pitchFamily="2" charset="-122"/>
                </a:rPr>
                <a:t>Mstore</a:t>
              </a:r>
              <a:endParaRPr lang="zh-CN" altLang="en-US" sz="1400" dirty="0">
                <a:solidFill>
                  <a:schemeClr val="bg1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37" name="Rectangle 8" descr="colored_paper1"/>
            <p:cNvSpPr>
              <a:spLocks noChangeArrowheads="1"/>
            </p:cNvSpPr>
            <p:nvPr/>
          </p:nvSpPr>
          <p:spPr bwMode="auto">
            <a:xfrm>
              <a:off x="3131840" y="4653136"/>
              <a:ext cx="1520552" cy="792088"/>
            </a:xfrm>
            <a:prstGeom prst="rect">
              <a:avLst/>
            </a:prstGeom>
            <a:solidFill>
              <a:schemeClr val="accent6"/>
            </a:solidFill>
            <a:ln w="6350">
              <a:solidFill>
                <a:srgbClr val="0D0D0D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1400" dirty="0" err="1" smtClean="0">
                  <a:solidFill>
                    <a:schemeClr val="bg1"/>
                  </a:solidFill>
                  <a:latin typeface="宋体" panose="02010600030101010101" pitchFamily="2" charset="-122"/>
                </a:rPr>
                <a:t>Mysync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宋体" panose="02010600030101010101" pitchFamily="2" charset="-122"/>
                </a:rPr>
                <a:t>同步接入层</a:t>
              </a:r>
              <a:endParaRPr lang="zh-CN" altLang="en-US" sz="1400" dirty="0">
                <a:solidFill>
                  <a:schemeClr val="bg1"/>
                </a:solidFill>
                <a:latin typeface="宋体" panose="02010600030101010101" pitchFamily="2" charset="-122"/>
              </a:endParaRPr>
            </a:p>
          </p:txBody>
        </p:sp>
        <p:cxnSp>
          <p:nvCxnSpPr>
            <p:cNvPr id="38" name="AutoShape 29"/>
            <p:cNvCxnSpPr>
              <a:cxnSpLocks noChangeShapeType="1"/>
              <a:stCxn id="23" idx="2"/>
              <a:endCxn id="35" idx="0"/>
            </p:cNvCxnSpPr>
            <p:nvPr/>
          </p:nvCxnSpPr>
          <p:spPr bwMode="auto">
            <a:xfrm>
              <a:off x="4036132" y="3501008"/>
              <a:ext cx="0" cy="648072"/>
            </a:xfrm>
            <a:prstGeom prst="straightConnector1">
              <a:avLst/>
            </a:prstGeom>
            <a:noFill/>
            <a:ln w="38100" cmpd="sng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39" name="圆柱形 8"/>
            <p:cNvSpPr>
              <a:spLocks noChangeArrowheads="1"/>
            </p:cNvSpPr>
            <p:nvPr/>
          </p:nvSpPr>
          <p:spPr bwMode="auto">
            <a:xfrm>
              <a:off x="6300192" y="2636912"/>
              <a:ext cx="1512168" cy="432048"/>
            </a:xfrm>
            <a:prstGeom prst="can">
              <a:avLst>
                <a:gd name="adj" fmla="val 25000"/>
              </a:avLst>
            </a:prstGeom>
            <a:solidFill>
              <a:schemeClr val="bg1">
                <a:lumMod val="65000"/>
              </a:schemeClr>
            </a:solidFill>
            <a:ln w="6350">
              <a:noFill/>
              <a:round/>
              <a:headEnd/>
              <a:tailEnd/>
            </a:ln>
            <a:effectLst>
              <a:outerShdw dist="23000" dir="5400000" algn="ctr" rotWithShape="0">
                <a:srgbClr val="000000">
                  <a:alpha val="26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200" dirty="0" smtClean="0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Cluster</a:t>
              </a:r>
              <a:r>
                <a:rPr lang="zh-CN" altLang="en-US" sz="1200" dirty="0" smtClean="0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</a:t>
              </a:r>
              <a:r>
                <a:rPr lang="en-US" altLang="zh-CN" sz="1200" smtClean="0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Manager</a:t>
              </a:r>
              <a:endParaRPr lang="en-US" altLang="zh-CN" sz="1200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cxnSp>
          <p:nvCxnSpPr>
            <p:cNvPr id="41" name="直接箭头连接符 117"/>
            <p:cNvCxnSpPr/>
            <p:nvPr/>
          </p:nvCxnSpPr>
          <p:spPr>
            <a:xfrm flipV="1">
              <a:off x="4860032" y="3068960"/>
              <a:ext cx="1440160" cy="1565988"/>
            </a:xfrm>
            <a:prstGeom prst="straightConnector1">
              <a:avLst/>
            </a:prstGeom>
            <a:ln w="28575">
              <a:prstDash val="sys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47123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dirty="0" err="1"/>
              <a:t>Msync数据抽取-结构</a:t>
            </a:r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1046138" y="1268761"/>
            <a:ext cx="5902126" cy="2880320"/>
            <a:chOff x="686098" y="1844824"/>
            <a:chExt cx="6619875" cy="3571875"/>
          </a:xfrm>
        </p:grpSpPr>
        <p:pic>
          <p:nvPicPr>
            <p:cNvPr id="3073" name="Picture 1" descr="C:\Users\qinbo\AppData\Roaming\Tencent\Users\393303067\QQ\WinTemp\RichOle\AHC7D6$7$@28`38}NOLEZXE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6098" y="1844824"/>
              <a:ext cx="6619875" cy="35718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矩形 6"/>
            <p:cNvSpPr/>
            <p:nvPr/>
          </p:nvSpPr>
          <p:spPr>
            <a:xfrm>
              <a:off x="6156176" y="4005064"/>
              <a:ext cx="864096" cy="244773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 smtClean="0">
                  <a:solidFill>
                    <a:schemeClr val="tx1"/>
                  </a:solidFill>
                </a:rPr>
                <a:t>其他存储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683568" y="4289028"/>
            <a:ext cx="756084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/>
              <a:t>整个过</a:t>
            </a:r>
            <a:r>
              <a:rPr lang="zh-CN" altLang="en-US" sz="1600" dirty="0"/>
              <a:t>程大致可分为几步：</a:t>
            </a:r>
          </a:p>
          <a:p>
            <a:r>
              <a:rPr lang="en-US" altLang="zh-CN" sz="1600" dirty="0" smtClean="0"/>
              <a:t>1</a:t>
            </a:r>
            <a:r>
              <a:rPr lang="zh-CN" altLang="en-US" sz="1600" dirty="0" smtClean="0"/>
              <a:t>）</a:t>
            </a:r>
            <a:r>
              <a:rPr lang="en-US" altLang="zh-CN" sz="1600" dirty="0" smtClean="0"/>
              <a:t>Connection</a:t>
            </a:r>
            <a:r>
              <a:rPr lang="zh-CN" altLang="en-US" sz="1600" dirty="0"/>
              <a:t>获取上一次解析成功的位置  </a:t>
            </a:r>
            <a:r>
              <a:rPr lang="en-US" altLang="zh-CN" sz="1600" dirty="0"/>
              <a:t>(</a:t>
            </a:r>
            <a:r>
              <a:rPr lang="zh-CN" altLang="en-US" sz="1600" dirty="0"/>
              <a:t>如果第一次启动，则获取初始指定的位置或者是当前数据库的</a:t>
            </a:r>
            <a:r>
              <a:rPr lang="en-US" altLang="zh-CN" sz="1600" dirty="0" err="1"/>
              <a:t>binlog</a:t>
            </a:r>
            <a:r>
              <a:rPr lang="zh-CN" altLang="en-US" sz="1600" dirty="0"/>
              <a:t>位点</a:t>
            </a:r>
            <a:r>
              <a:rPr lang="en-US" altLang="zh-CN" sz="1600" dirty="0" smtClean="0"/>
              <a:t>)</a:t>
            </a:r>
            <a:r>
              <a:rPr lang="zh-CN" altLang="en-US" sz="1600" dirty="0" smtClean="0"/>
              <a:t>，</a:t>
            </a:r>
            <a:r>
              <a:rPr lang="en-US" altLang="zh-CN" sz="1600" dirty="0" smtClean="0">
                <a:solidFill>
                  <a:srgbClr val="FF0000"/>
                </a:solidFill>
              </a:rPr>
              <a:t>failover</a:t>
            </a:r>
            <a:r>
              <a:rPr lang="zh-CN" altLang="en-US" sz="1600" dirty="0" smtClean="0">
                <a:solidFill>
                  <a:srgbClr val="FF0000"/>
                </a:solidFill>
              </a:rPr>
              <a:t>也是在此过程中处理。</a:t>
            </a:r>
            <a:endParaRPr lang="en-US" altLang="zh-CN" sz="1600" dirty="0">
              <a:solidFill>
                <a:srgbClr val="FF0000"/>
              </a:solidFill>
            </a:endParaRPr>
          </a:p>
          <a:p>
            <a:r>
              <a:rPr lang="en-US" altLang="zh-CN" sz="1600" dirty="0" smtClean="0"/>
              <a:t>2</a:t>
            </a:r>
            <a:r>
              <a:rPr lang="zh-CN" altLang="en-US" sz="1600" dirty="0" smtClean="0"/>
              <a:t>）</a:t>
            </a:r>
            <a:r>
              <a:rPr lang="en-US" altLang="zh-CN" sz="1600" dirty="0" smtClean="0"/>
              <a:t>Connection</a:t>
            </a:r>
            <a:r>
              <a:rPr lang="zh-CN" altLang="en-US" sz="1600" dirty="0"/>
              <a:t>建立链接，发送</a:t>
            </a:r>
            <a:r>
              <a:rPr lang="en-US" altLang="zh-CN" sz="1600" dirty="0"/>
              <a:t>BINLOG_DUMP</a:t>
            </a:r>
            <a:r>
              <a:rPr lang="zh-CN" altLang="en-US" sz="1600" dirty="0"/>
              <a:t>指令</a:t>
            </a:r>
            <a:br>
              <a:rPr lang="zh-CN" altLang="en-US" sz="1600" dirty="0"/>
            </a:br>
            <a:r>
              <a:rPr lang="en-US" altLang="zh-CN" sz="1600" dirty="0" smtClean="0"/>
              <a:t>3</a:t>
            </a:r>
            <a:r>
              <a:rPr lang="zh-CN" altLang="en-US" sz="1600" dirty="0" smtClean="0"/>
              <a:t>）</a:t>
            </a:r>
            <a:r>
              <a:rPr lang="en-US" altLang="zh-CN" sz="1600" dirty="0" err="1" smtClean="0"/>
              <a:t>Mysql</a:t>
            </a:r>
            <a:r>
              <a:rPr lang="zh-CN" altLang="en-US" sz="1600" dirty="0"/>
              <a:t>开始推送</a:t>
            </a:r>
            <a:r>
              <a:rPr lang="en-US" altLang="zh-CN" sz="1600" dirty="0" err="1"/>
              <a:t>Binaly</a:t>
            </a:r>
            <a:r>
              <a:rPr lang="en-US" altLang="zh-CN" sz="1600" dirty="0"/>
              <a:t> Log</a:t>
            </a:r>
          </a:p>
          <a:p>
            <a:r>
              <a:rPr lang="zh-CN" altLang="en-US" sz="1600" dirty="0"/>
              <a:t>接收到的</a:t>
            </a:r>
            <a:r>
              <a:rPr lang="en-US" altLang="zh-CN" sz="1600" dirty="0" err="1"/>
              <a:t>Binaly</a:t>
            </a:r>
            <a:r>
              <a:rPr lang="en-US" altLang="zh-CN" sz="1600" dirty="0"/>
              <a:t> Log</a:t>
            </a:r>
            <a:r>
              <a:rPr lang="zh-CN" altLang="en-US" sz="1600" dirty="0"/>
              <a:t>的通过</a:t>
            </a:r>
            <a:r>
              <a:rPr lang="en-US" altLang="zh-CN" sz="1600" dirty="0" err="1"/>
              <a:t>Binlog</a:t>
            </a:r>
            <a:r>
              <a:rPr lang="en-US" altLang="zh-CN" sz="1600" dirty="0"/>
              <a:t> parser</a:t>
            </a:r>
            <a:r>
              <a:rPr lang="zh-CN" altLang="en-US" sz="1600" dirty="0"/>
              <a:t>进行协议解析，补充一些特定信息</a:t>
            </a:r>
            <a:br>
              <a:rPr lang="zh-CN" altLang="en-US" sz="1600" dirty="0"/>
            </a:br>
            <a:r>
              <a:rPr lang="en-US" altLang="zh-CN" sz="1600" dirty="0"/>
              <a:t>// </a:t>
            </a:r>
            <a:r>
              <a:rPr lang="zh-CN" altLang="en-US" sz="1600" dirty="0"/>
              <a:t>补充字段名字，字段类型，主键信息，</a:t>
            </a:r>
            <a:r>
              <a:rPr lang="en-US" altLang="zh-CN" sz="1600" dirty="0"/>
              <a:t>unsigned</a:t>
            </a:r>
            <a:r>
              <a:rPr lang="zh-CN" altLang="en-US" sz="1600" dirty="0"/>
              <a:t>类型处理</a:t>
            </a:r>
          </a:p>
          <a:p>
            <a:r>
              <a:rPr lang="en-US" altLang="zh-CN" sz="1600" dirty="0" smtClean="0"/>
              <a:t>4</a:t>
            </a:r>
            <a:r>
              <a:rPr lang="zh-CN" altLang="en-US" sz="1600" dirty="0" smtClean="0"/>
              <a:t>）传递给同步模块</a:t>
            </a:r>
            <a:r>
              <a:rPr lang="zh-CN" altLang="en-US" sz="1600" dirty="0"/>
              <a:t>进行数据存储，是一个阻塞操作，直到存储</a:t>
            </a:r>
            <a:r>
              <a:rPr lang="zh-CN" altLang="en-US" sz="1600" dirty="0" smtClean="0"/>
              <a:t>成功，存储</a:t>
            </a:r>
            <a:r>
              <a:rPr lang="zh-CN" altLang="en-US" sz="1600" dirty="0"/>
              <a:t>成功后，定时记录</a:t>
            </a:r>
            <a:r>
              <a:rPr lang="en-US" altLang="zh-CN" sz="1600" dirty="0" err="1"/>
              <a:t>Binaly</a:t>
            </a:r>
            <a:r>
              <a:rPr lang="en-US" altLang="zh-CN" sz="1600" dirty="0"/>
              <a:t> Log</a:t>
            </a:r>
            <a:r>
              <a:rPr lang="zh-CN" altLang="en-US" sz="1600" dirty="0"/>
              <a:t>位置</a:t>
            </a:r>
          </a:p>
        </p:txBody>
      </p:sp>
    </p:spTree>
    <p:extLst>
      <p:ext uri="{BB962C8B-B14F-4D97-AF65-F5344CB8AC3E}">
        <p14:creationId xmlns:p14="http://schemas.microsoft.com/office/powerpoint/2010/main" val="3954186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1052</TotalTime>
  <Words>1136</Words>
  <Application>Microsoft Macintosh PowerPoint</Application>
  <PresentationFormat>全屏显示(4:3)</PresentationFormat>
  <Paragraphs>168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Calibri</vt:lpstr>
      <vt:lpstr>Helvetica</vt:lpstr>
      <vt:lpstr>STSongti-SC-Regular</vt:lpstr>
      <vt:lpstr>Times New Roman</vt:lpstr>
      <vt:lpstr>宋体</vt:lpstr>
      <vt:lpstr>新細明體</vt:lpstr>
      <vt:lpstr>Arial</vt:lpstr>
      <vt:lpstr>Office 主题</vt:lpstr>
      <vt:lpstr>Msync同步系统原理 与实现说明</vt:lpstr>
      <vt:lpstr>Binlog实时同步原理</vt:lpstr>
      <vt:lpstr>Binlog实时同步原理</vt:lpstr>
      <vt:lpstr>Binlog实时同步原理</vt:lpstr>
      <vt:lpstr>Binlog实时同步原理</vt:lpstr>
      <vt:lpstr>Binlog实时同步原理</vt:lpstr>
      <vt:lpstr>ROW格式events组合</vt:lpstr>
      <vt:lpstr>架构</vt:lpstr>
      <vt:lpstr>Msync数据抽取-结构</vt:lpstr>
      <vt:lpstr>Msync数据抽取服务-实现</vt:lpstr>
      <vt:lpstr>Msync数据抽取-并发处理</vt:lpstr>
      <vt:lpstr>Msync数据抽取-数据库切换处理</vt:lpstr>
      <vt:lpstr>Msync同步接入层</vt:lpstr>
      <vt:lpstr>监控</vt:lpstr>
      <vt:lpstr>架构优化建议</vt:lpstr>
      <vt:lpstr>新架构</vt:lpstr>
      <vt:lpstr>Msync同步系统用途</vt:lpstr>
      <vt:lpstr>其他类似开源方案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腾讯互联 – XX模块</dc:title>
  <dc:creator>Howard</dc:creator>
  <cp:lastModifiedBy>qinbo0304@qq.com</cp:lastModifiedBy>
  <cp:revision>259</cp:revision>
  <dcterms:modified xsi:type="dcterms:W3CDTF">2015-09-28T07:23:49Z</dcterms:modified>
</cp:coreProperties>
</file>