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632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484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3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31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38CB-1E16-4CAD-B1C1-FA8FB9425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Buddy-System Memory Allocator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5079F-262B-4C30-8466-A774EBE3B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313 Fall 2018</a:t>
            </a:r>
          </a:p>
        </p:txBody>
      </p:sp>
    </p:spTree>
    <p:extLst>
      <p:ext uri="{BB962C8B-B14F-4D97-AF65-F5344CB8AC3E}">
        <p14:creationId xmlns:p14="http://schemas.microsoft.com/office/powerpoint/2010/main" val="30119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Buddy-System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what happens on an </a:t>
            </a:r>
            <a:r>
              <a:rPr lang="en-US" dirty="0" err="1" smtClean="0"/>
              <a:t>alloc</a:t>
            </a:r>
            <a:r>
              <a:rPr lang="en-US" dirty="0" smtClean="0"/>
              <a:t> (1) (i.e., request to allocate 1 byte)?</a:t>
            </a:r>
          </a:p>
          <a:p>
            <a:pPr lvl="1"/>
            <a:r>
              <a:rPr lang="en-US" dirty="0" smtClean="0"/>
              <a:t>You translate into appropriate block size, which in this case is 128</a:t>
            </a:r>
          </a:p>
          <a:p>
            <a:pPr lvl="1"/>
            <a:r>
              <a:rPr lang="en-US" dirty="0" smtClean="0"/>
              <a:t>But we do not have 128 byte block, only a 512 byte block, which is too much</a:t>
            </a:r>
          </a:p>
          <a:p>
            <a:pPr lvl="1"/>
            <a:r>
              <a:rPr lang="en-US" dirty="0" smtClean="0"/>
              <a:t>So we will split to give minimum possible, but still enough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8652" y="4076700"/>
            <a:ext cx="4838219" cy="2391801"/>
            <a:chOff x="2233913" y="3992601"/>
            <a:chExt cx="6921662" cy="23918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5037891" y="4733222"/>
              <a:ext cx="4117684" cy="118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512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5037892" y="4733222"/>
              <a:ext cx="945003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Free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3395" y="3992601"/>
              <a:ext cx="182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FreeLists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2628589" y="5066797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671421" y="5095430"/>
              <a:ext cx="876219" cy="6099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20" idx="3"/>
              <a:endCxn id="5" idx="1"/>
            </p:cNvCxnSpPr>
            <p:nvPr/>
          </p:nvCxnSpPr>
          <p:spPr>
            <a:xfrm flipV="1">
              <a:off x="3547640" y="5326835"/>
              <a:ext cx="1490252" cy="718042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35041" y="5142169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35488" y="4412304"/>
              <a:ext cx="2258728" cy="679050"/>
              <a:chOff x="3078866" y="4375230"/>
              <a:chExt cx="2258728" cy="67905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3473541" y="4375230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78866" y="4479111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76837" y="4517981"/>
                <a:ext cx="960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128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519280" y="5240393"/>
              <a:ext cx="85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256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233913" y="5705352"/>
              <a:ext cx="2144392" cy="679050"/>
              <a:chOff x="3078865" y="5635907"/>
              <a:chExt cx="2144392" cy="6790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3473541" y="563590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78865" y="5790766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78412" y="5917326"/>
                <a:ext cx="84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512</a:t>
                </a:r>
                <a:endParaRPr lang="en-US" dirty="0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V="1">
              <a:off x="2658166" y="4463905"/>
              <a:ext cx="861114" cy="6294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305423" y="3982811"/>
            <a:ext cx="5323613" cy="2388542"/>
            <a:chOff x="6305423" y="3982811"/>
            <a:chExt cx="5323613" cy="2388542"/>
          </a:xfrm>
        </p:grpSpPr>
        <p:cxnSp>
          <p:nvCxnSpPr>
            <p:cNvPr id="53" name="Elbow Connector 52"/>
            <p:cNvCxnSpPr>
              <a:stCxn id="40" idx="3"/>
              <a:endCxn id="51" idx="0"/>
            </p:cNvCxnSpPr>
            <p:nvPr/>
          </p:nvCxnSpPr>
          <p:spPr>
            <a:xfrm flipV="1">
              <a:off x="7710209" y="4720992"/>
              <a:ext cx="2115188" cy="17788"/>
            </a:xfrm>
            <a:prstGeom prst="bentConnector4">
              <a:avLst>
                <a:gd name="adj1" fmla="val 26860"/>
                <a:gd name="adj2" fmla="val 319386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305423" y="3982811"/>
              <a:ext cx="5323613" cy="2388542"/>
              <a:chOff x="1539498" y="3995860"/>
              <a:chExt cx="7616077" cy="238854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5037891" y="4733222"/>
                <a:ext cx="4117684" cy="118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7512476" y="4728602"/>
                <a:ext cx="778480" cy="1177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256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9498" y="3995860"/>
                <a:ext cx="182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FreeLists</a:t>
                </a:r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2628589" y="506679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Elbow Connector 30"/>
              <p:cNvCxnSpPr>
                <a:stCxn id="29" idx="3"/>
                <a:endCxn id="27" idx="2"/>
              </p:cNvCxnSpPr>
              <p:nvPr/>
            </p:nvCxnSpPr>
            <p:spPr>
              <a:xfrm>
                <a:off x="3547640" y="5406322"/>
                <a:ext cx="4354076" cy="499330"/>
              </a:xfrm>
              <a:prstGeom prst="bentConnector4">
                <a:avLst>
                  <a:gd name="adj1" fmla="val 26895"/>
                  <a:gd name="adj2" fmla="val 145781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235041" y="5142169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235488" y="4335381"/>
                <a:ext cx="2302174" cy="755973"/>
                <a:chOff x="3078866" y="4298307"/>
                <a:chExt cx="2302174" cy="755973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4375230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078866" y="4479111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420283" y="4298307"/>
                  <a:ext cx="9607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128</a:t>
                  </a:r>
                  <a:endParaRPr lang="en-US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3460821" y="5357703"/>
                <a:ext cx="859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256</a:t>
                </a:r>
                <a:endParaRPr lang="en-US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233913" y="5705352"/>
                <a:ext cx="2144392" cy="679050"/>
                <a:chOff x="3078865" y="5635907"/>
                <a:chExt cx="2144392" cy="67905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5635907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078865" y="5790766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378412" y="5917326"/>
                  <a:ext cx="8448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512</a:t>
                  </a:r>
                  <a:endParaRPr lang="en-US" dirty="0"/>
                </a:p>
              </p:txBody>
            </p:sp>
          </p:grpSp>
        </p:grpSp>
        <p:sp>
          <p:nvSpPr>
            <p:cNvPr id="63" name="Oval 62"/>
            <p:cNvSpPr/>
            <p:nvPr/>
          </p:nvSpPr>
          <p:spPr>
            <a:xfrm>
              <a:off x="8584903" y="4496403"/>
              <a:ext cx="776888" cy="1574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3225" y="4138619"/>
              <a:ext cx="1593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caller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118564" y="5749624"/>
              <a:ext cx="557206" cy="6217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9598879" y="4720992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128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746829" y="4715553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128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29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Split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summary, the split happens recursively until a small enough block is found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5621" y="3132072"/>
            <a:ext cx="2465408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5748" y="4394832"/>
            <a:ext cx="148580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3712" y="4394831"/>
            <a:ext cx="1558337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256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5038651" y="3965449"/>
            <a:ext cx="1309674" cy="4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6348325" y="3965449"/>
            <a:ext cx="1394556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65917" y="5657592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6641" y="5565011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3890830" y="5228209"/>
            <a:ext cx="1147821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>
            <a:off x="5038651" y="5228209"/>
            <a:ext cx="742903" cy="336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201405" y="5489331"/>
            <a:ext cx="1689424" cy="731174"/>
            <a:chOff x="2201405" y="5489331"/>
            <a:chExt cx="1689424" cy="731174"/>
          </a:xfrm>
        </p:grpSpPr>
        <p:sp>
          <p:nvSpPr>
            <p:cNvPr id="20" name="TextBox 19"/>
            <p:cNvSpPr txBox="1"/>
            <p:nvPr/>
          </p:nvSpPr>
          <p:spPr>
            <a:xfrm>
              <a:off x="2201405" y="5574174"/>
              <a:ext cx="116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caller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3324058" y="5489331"/>
              <a:ext cx="566771" cy="40210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65539" y="4143737"/>
            <a:ext cx="5371997" cy="2488557"/>
            <a:chOff x="4965539" y="4143737"/>
            <a:chExt cx="5371997" cy="2488557"/>
          </a:xfrm>
        </p:grpSpPr>
        <p:sp>
          <p:nvSpPr>
            <p:cNvPr id="32" name="Freeform 31"/>
            <p:cNvSpPr/>
            <p:nvPr/>
          </p:nvSpPr>
          <p:spPr>
            <a:xfrm>
              <a:off x="4965539" y="4143737"/>
              <a:ext cx="3825433" cy="2488557"/>
            </a:xfrm>
            <a:custGeom>
              <a:avLst/>
              <a:gdLst>
                <a:gd name="connsiteX0" fmla="*/ 121534 w 3825433"/>
                <a:gd name="connsiteY0" fmla="*/ 2488557 h 2488557"/>
                <a:gd name="connsiteX1" fmla="*/ 0 w 3825433"/>
                <a:gd name="connsiteY1" fmla="*/ 1371600 h 2488557"/>
                <a:gd name="connsiteX2" fmla="*/ 1232704 w 3825433"/>
                <a:gd name="connsiteY2" fmla="*/ 1157468 h 2488557"/>
                <a:gd name="connsiteX3" fmla="*/ 2147104 w 3825433"/>
                <a:gd name="connsiteY3" fmla="*/ 0 h 2488557"/>
                <a:gd name="connsiteX4" fmla="*/ 3825433 w 3825433"/>
                <a:gd name="connsiteY4" fmla="*/ 138896 h 2488557"/>
                <a:gd name="connsiteX5" fmla="*/ 3709686 w 3825433"/>
                <a:gd name="connsiteY5" fmla="*/ 1643605 h 2488557"/>
                <a:gd name="connsiteX6" fmla="*/ 2187615 w 3825433"/>
                <a:gd name="connsiteY6" fmla="*/ 2430683 h 2488557"/>
                <a:gd name="connsiteX7" fmla="*/ 179408 w 3825433"/>
                <a:gd name="connsiteY7" fmla="*/ 2488557 h 2488557"/>
                <a:gd name="connsiteX8" fmla="*/ 121534 w 3825433"/>
                <a:gd name="connsiteY8" fmla="*/ 2488557 h 248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433" h="2488557">
                  <a:moveTo>
                    <a:pt x="121534" y="2488557"/>
                  </a:moveTo>
                  <a:lnTo>
                    <a:pt x="0" y="1371600"/>
                  </a:lnTo>
                  <a:lnTo>
                    <a:pt x="1232704" y="1157468"/>
                  </a:lnTo>
                  <a:lnTo>
                    <a:pt x="2147104" y="0"/>
                  </a:lnTo>
                  <a:lnTo>
                    <a:pt x="3825433" y="138896"/>
                  </a:lnTo>
                  <a:lnTo>
                    <a:pt x="3709686" y="1643605"/>
                  </a:lnTo>
                  <a:lnTo>
                    <a:pt x="2187615" y="2430683"/>
                  </a:lnTo>
                  <a:lnTo>
                    <a:pt x="179408" y="2488557"/>
                  </a:lnTo>
                  <a:lnTo>
                    <a:pt x="121534" y="2488557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10711" y="4657479"/>
              <a:ext cx="1626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Belongs in the </a:t>
              </a:r>
              <a:r>
                <a:rPr lang="en-US" dirty="0" err="1" smtClean="0">
                  <a:solidFill>
                    <a:srgbClr val="FF0000"/>
                  </a:solidFill>
                </a:rPr>
                <a:t>FreeList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7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</a:t>
            </a:r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what happens after 4 calls of </a:t>
            </a:r>
            <a:r>
              <a:rPr lang="en-US" dirty="0" err="1" smtClean="0"/>
              <a:t>alloc</a:t>
            </a:r>
            <a:r>
              <a:rPr lang="en-US" dirty="0" smtClean="0"/>
              <a:t>(1)??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36750" y="3317266"/>
            <a:ext cx="2465408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877" y="4580026"/>
            <a:ext cx="148580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84841" y="4580025"/>
            <a:ext cx="1558337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6259780" y="4150643"/>
            <a:ext cx="1309674" cy="4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569454" y="4150643"/>
            <a:ext cx="1394556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87046" y="5842786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770" y="5750205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5111959" y="5413403"/>
            <a:ext cx="1147821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>
            <a:off x="6259780" y="5413403"/>
            <a:ext cx="742903" cy="336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70202" y="5743065"/>
            <a:ext cx="15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to caller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7002683" y="5556292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98542" y="5817274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89266" y="5724693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8964010" y="5413402"/>
            <a:ext cx="159446" cy="403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>
            <a:off x="8964010" y="5413402"/>
            <a:ext cx="2050169" cy="311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0993250" y="5556292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9179394" y="5588081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4622063" y="5571854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5220"/>
            <a:ext cx="9601200" cy="48208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us consider the first scenario, where only 1 </a:t>
            </a:r>
            <a:r>
              <a:rPr lang="en-US" dirty="0" err="1" smtClean="0"/>
              <a:t>malloc</a:t>
            </a:r>
            <a:r>
              <a:rPr lang="en-US" dirty="0" smtClean="0"/>
              <a:t>(1) call has been made. The following is the state: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happens if free() is called with the first allocated block?</a:t>
            </a:r>
          </a:p>
          <a:p>
            <a:pPr lvl="1"/>
            <a:r>
              <a:rPr lang="en-US" dirty="0" smtClean="0"/>
              <a:t>Recall (</a:t>
            </a:r>
            <a:r>
              <a:rPr lang="en-US" dirty="0"/>
              <a:t>from the </a:t>
            </a:r>
            <a:r>
              <a:rPr lang="en-US" dirty="0" smtClean="0"/>
              <a:t>rules) that we have to keep merged as possible</a:t>
            </a:r>
          </a:p>
          <a:p>
            <a:pPr lvl="1"/>
            <a:r>
              <a:rPr lang="en-US" dirty="0" smtClean="0"/>
              <a:t>Who do we merge this block with?</a:t>
            </a:r>
          </a:p>
          <a:p>
            <a:pPr lvl="1"/>
            <a:r>
              <a:rPr lang="en-US" dirty="0" smtClean="0"/>
              <a:t>According to this memory manager, merge with “Buddy” (i.e., sibling) block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813702" y="2259339"/>
            <a:ext cx="3047928" cy="1884780"/>
            <a:chOff x="6768309" y="3431707"/>
            <a:chExt cx="5183663" cy="3358897"/>
          </a:xfrm>
        </p:grpSpPr>
        <p:sp>
          <p:nvSpPr>
            <p:cNvPr id="27" name="Rectangle 26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512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7" idx="2"/>
              <a:endCxn id="28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9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128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128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28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33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6768309" y="5735174"/>
              <a:ext cx="566771" cy="402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7932" y="2124587"/>
            <a:ext cx="4955992" cy="2342731"/>
            <a:chOff x="6673044" y="4028622"/>
            <a:chExt cx="4955992" cy="2342731"/>
          </a:xfrm>
        </p:grpSpPr>
        <p:cxnSp>
          <p:nvCxnSpPr>
            <p:cNvPr id="40" name="Elbow Connector 39"/>
            <p:cNvCxnSpPr>
              <a:stCxn id="59" idx="3"/>
              <a:endCxn id="45" idx="0"/>
            </p:cNvCxnSpPr>
            <p:nvPr/>
          </p:nvCxnSpPr>
          <p:spPr>
            <a:xfrm flipV="1">
              <a:off x="7710209" y="4720992"/>
              <a:ext cx="2115188" cy="17788"/>
            </a:xfrm>
            <a:prstGeom prst="bentConnector4">
              <a:avLst>
                <a:gd name="adj1" fmla="val 26860"/>
                <a:gd name="adj2" fmla="val 319386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673044" y="4028622"/>
              <a:ext cx="4955992" cy="2342731"/>
              <a:chOff x="2065425" y="4041671"/>
              <a:chExt cx="7090150" cy="234273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5037891" y="4733222"/>
                <a:ext cx="4117684" cy="118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7512476" y="4728602"/>
                <a:ext cx="778480" cy="1177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256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65425" y="4041671"/>
                <a:ext cx="182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FreeLists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2628589" y="506679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Elbow Connector 50"/>
              <p:cNvCxnSpPr>
                <a:stCxn id="50" idx="3"/>
                <a:endCxn id="48" idx="2"/>
              </p:cNvCxnSpPr>
              <p:nvPr/>
            </p:nvCxnSpPr>
            <p:spPr>
              <a:xfrm>
                <a:off x="3547640" y="5406322"/>
                <a:ext cx="4354076" cy="499330"/>
              </a:xfrm>
              <a:prstGeom prst="bentConnector4">
                <a:avLst>
                  <a:gd name="adj1" fmla="val 26895"/>
                  <a:gd name="adj2" fmla="val 145781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235041" y="5142169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35488" y="4335381"/>
                <a:ext cx="2302174" cy="755973"/>
                <a:chOff x="3078866" y="4298307"/>
                <a:chExt cx="2302174" cy="755973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4375230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078866" y="4479111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420283" y="4298307"/>
                  <a:ext cx="9607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128</a:t>
                  </a:r>
                  <a:endParaRPr lang="en-US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3460821" y="5357703"/>
                <a:ext cx="859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256</a:t>
                </a:r>
                <a:endParaRPr lang="en-US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233913" y="5705352"/>
                <a:ext cx="2144392" cy="679050"/>
                <a:chOff x="3078865" y="5635907"/>
                <a:chExt cx="2144392" cy="67905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5635907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078865" y="5790766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378412" y="5917326"/>
                  <a:ext cx="8448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512</a:t>
                  </a:r>
                  <a:endParaRPr lang="en-US" dirty="0"/>
                </a:p>
              </p:txBody>
            </p:sp>
          </p:grpSp>
        </p:grpSp>
        <p:sp>
          <p:nvSpPr>
            <p:cNvPr id="42" name="Oval 41"/>
            <p:cNvSpPr/>
            <p:nvPr/>
          </p:nvSpPr>
          <p:spPr>
            <a:xfrm>
              <a:off x="8584903" y="4496403"/>
              <a:ext cx="776888" cy="1574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73225" y="4138619"/>
              <a:ext cx="1593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caller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7118564" y="5749624"/>
              <a:ext cx="557206" cy="6217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9598879" y="4720992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128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746829" y="4715553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128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84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Buddy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0-based addressing (where the total memory blocks starts at address=0), this is quite easy:</a:t>
            </a:r>
          </a:p>
          <a:p>
            <a:pPr lvl="1"/>
            <a:r>
              <a:rPr lang="en-US" sz="2400" dirty="0" smtClean="0"/>
              <a:t>Buddy address = block address XOR block size </a:t>
            </a:r>
          </a:p>
          <a:p>
            <a:r>
              <a:rPr lang="en-US" sz="2400" dirty="0" smtClean="0"/>
              <a:t>Let’s see an example:</a:t>
            </a:r>
          </a:p>
          <a:p>
            <a:pPr lvl="1"/>
            <a:r>
              <a:rPr lang="en-US" sz="2400" dirty="0" smtClean="0"/>
              <a:t>So, the first 128 block will</a:t>
            </a:r>
            <a:br>
              <a:rPr lang="en-US" sz="2400" dirty="0" smtClean="0"/>
            </a:br>
            <a:r>
              <a:rPr lang="en-US" sz="2400" dirty="0" smtClean="0"/>
              <a:t>compute: 0 XOR 128 = 128</a:t>
            </a:r>
            <a:br>
              <a:rPr lang="en-US" sz="2400" dirty="0" smtClean="0"/>
            </a:br>
            <a:r>
              <a:rPr lang="en-US" sz="2400" dirty="0" smtClean="0"/>
              <a:t>which is its buddy</a:t>
            </a:r>
          </a:p>
          <a:p>
            <a:pPr lvl="1"/>
            <a:r>
              <a:rPr lang="en-US" sz="2400" dirty="0" smtClean="0"/>
              <a:t>The same goes for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70538" y="3982619"/>
            <a:ext cx="4565386" cy="2476053"/>
            <a:chOff x="6795840" y="3431707"/>
            <a:chExt cx="5156132" cy="3358897"/>
          </a:xfrm>
        </p:grpSpPr>
        <p:sp>
          <p:nvSpPr>
            <p:cNvPr id="5" name="Rectangle 4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512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128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11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y 14"/>
            <p:cNvSpPr/>
            <p:nvPr/>
          </p:nvSpPr>
          <p:spPr>
            <a:xfrm>
              <a:off x="6905857" y="5802173"/>
              <a:ext cx="566771" cy="40210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43467" y="3628653"/>
            <a:ext cx="164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Address=0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904" y="4609617"/>
            <a:ext cx="357866" cy="37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5166" y="5464460"/>
            <a:ext cx="29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607" y="5509600"/>
            <a:ext cx="72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1247" y="4766253"/>
            <a:ext cx="72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Buddy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 start address is not going to be 0</a:t>
            </a:r>
          </a:p>
          <a:p>
            <a:pPr lvl="1"/>
            <a:r>
              <a:rPr lang="en-US" dirty="0" smtClean="0"/>
              <a:t>What do we do then?</a:t>
            </a:r>
          </a:p>
          <a:p>
            <a:r>
              <a:rPr lang="en-US" dirty="0" smtClean="0"/>
              <a:t>We momentarily make it 0 based by doing the following:</a:t>
            </a:r>
          </a:p>
          <a:p>
            <a:pPr lvl="1"/>
            <a:r>
              <a:rPr lang="en-US" dirty="0"/>
              <a:t>Buddy address = </a:t>
            </a:r>
            <a:r>
              <a:rPr lang="en-US" dirty="0" smtClean="0"/>
              <a:t>(block </a:t>
            </a:r>
            <a:r>
              <a:rPr lang="en-US" dirty="0"/>
              <a:t>address </a:t>
            </a:r>
            <a:r>
              <a:rPr lang="en-US" dirty="0" smtClean="0"/>
              <a:t>– start) XOR (block size) + start</a:t>
            </a:r>
          </a:p>
          <a:p>
            <a:r>
              <a:rPr lang="en-US" dirty="0" smtClean="0"/>
              <a:t>Also, recall that we have to keep the blocks as merged as possible</a:t>
            </a:r>
          </a:p>
          <a:p>
            <a:pPr lvl="1"/>
            <a:r>
              <a:rPr lang="en-US" dirty="0" smtClean="0"/>
              <a:t>So, we do not stop until we cannot merge any more</a:t>
            </a:r>
          </a:p>
          <a:p>
            <a:pPr lvl="1"/>
            <a:r>
              <a:rPr lang="en-US" dirty="0" smtClean="0"/>
              <a:t>This makes the operation recursive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7414" y="4381947"/>
            <a:ext cx="4565386" cy="2476053"/>
            <a:chOff x="6795840" y="3431707"/>
            <a:chExt cx="5156132" cy="3358897"/>
          </a:xfrm>
        </p:grpSpPr>
        <p:sp>
          <p:nvSpPr>
            <p:cNvPr id="6" name="Rectangle 5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512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128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128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2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rved Up Arrow 15"/>
          <p:cNvSpPr/>
          <p:nvPr/>
        </p:nvSpPr>
        <p:spPr>
          <a:xfrm flipV="1">
            <a:off x="7348888" y="6175417"/>
            <a:ext cx="798653" cy="37374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Buddy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 start address is not going to be 0</a:t>
            </a:r>
          </a:p>
          <a:p>
            <a:pPr lvl="1"/>
            <a:r>
              <a:rPr lang="en-US" dirty="0" smtClean="0"/>
              <a:t>What do we do then?</a:t>
            </a:r>
          </a:p>
          <a:p>
            <a:r>
              <a:rPr lang="en-US" dirty="0" smtClean="0"/>
              <a:t>We momentarily make it 0 based by doing the following:</a:t>
            </a:r>
          </a:p>
          <a:p>
            <a:pPr lvl="1"/>
            <a:r>
              <a:rPr lang="en-US" dirty="0"/>
              <a:t>Buddy address = </a:t>
            </a:r>
            <a:r>
              <a:rPr lang="en-US" dirty="0" smtClean="0"/>
              <a:t>(block </a:t>
            </a:r>
            <a:r>
              <a:rPr lang="en-US" dirty="0"/>
              <a:t>address </a:t>
            </a:r>
            <a:r>
              <a:rPr lang="en-US" dirty="0" smtClean="0"/>
              <a:t>– start) XOR (block size) + start</a:t>
            </a:r>
          </a:p>
          <a:p>
            <a:r>
              <a:rPr lang="en-US" dirty="0" smtClean="0"/>
              <a:t>Also, recall that we have to keep the blocks as merged as possible</a:t>
            </a:r>
          </a:p>
          <a:p>
            <a:pPr lvl="1"/>
            <a:r>
              <a:rPr lang="en-US" dirty="0" smtClean="0"/>
              <a:t>So, we do not stop until we cannot merge any more</a:t>
            </a:r>
          </a:p>
          <a:p>
            <a:pPr lvl="1"/>
            <a:r>
              <a:rPr lang="en-US" dirty="0" smtClean="0"/>
              <a:t>This makes the operation recursive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30713" y="4381948"/>
            <a:ext cx="3742087" cy="1545194"/>
            <a:chOff x="7725671" y="3431707"/>
            <a:chExt cx="4226301" cy="2096137"/>
          </a:xfrm>
        </p:grpSpPr>
        <p:sp>
          <p:nvSpPr>
            <p:cNvPr id="6" name="Rectangle 5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512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rved Up Arrow 15"/>
          <p:cNvSpPr/>
          <p:nvPr/>
        </p:nvSpPr>
        <p:spPr>
          <a:xfrm flipV="1">
            <a:off x="8521910" y="5336646"/>
            <a:ext cx="1125589" cy="40439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Buddy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 start address is not going to be 0</a:t>
            </a:r>
          </a:p>
          <a:p>
            <a:pPr lvl="1"/>
            <a:r>
              <a:rPr lang="en-US" dirty="0" smtClean="0"/>
              <a:t>What do we do then?</a:t>
            </a:r>
          </a:p>
          <a:p>
            <a:r>
              <a:rPr lang="en-US" dirty="0" smtClean="0"/>
              <a:t>We momentarily make it 0 based by doing the following:</a:t>
            </a:r>
          </a:p>
          <a:p>
            <a:pPr lvl="1"/>
            <a:r>
              <a:rPr lang="en-US" dirty="0"/>
              <a:t>Buddy address = </a:t>
            </a:r>
            <a:r>
              <a:rPr lang="en-US" dirty="0" smtClean="0"/>
              <a:t>(block </a:t>
            </a:r>
            <a:r>
              <a:rPr lang="en-US" dirty="0"/>
              <a:t>address </a:t>
            </a:r>
            <a:r>
              <a:rPr lang="en-US" dirty="0" smtClean="0"/>
              <a:t>– start) XOR (block size) + start</a:t>
            </a:r>
          </a:p>
          <a:p>
            <a:r>
              <a:rPr lang="en-US" dirty="0" smtClean="0"/>
              <a:t>Also, recall that we have to keep the blocks as merged as possible</a:t>
            </a:r>
          </a:p>
          <a:p>
            <a:pPr lvl="1"/>
            <a:r>
              <a:rPr lang="en-US" dirty="0" smtClean="0"/>
              <a:t>So, we do not stop until we cannot merge any more</a:t>
            </a:r>
          </a:p>
          <a:p>
            <a:pPr lvl="1"/>
            <a:r>
              <a:rPr lang="en-US" dirty="0" smtClean="0"/>
              <a:t>This makes the operation recursive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6654" y="4381947"/>
            <a:ext cx="2182943" cy="61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more to talk about this</a:t>
            </a:r>
          </a:p>
          <a:p>
            <a:pPr lvl="1"/>
            <a:r>
              <a:rPr lang="en-US" dirty="0" smtClean="0"/>
              <a:t>Your TA will describe the rest</a:t>
            </a:r>
          </a:p>
          <a:p>
            <a:pPr lvl="1"/>
            <a:r>
              <a:rPr lang="en-US" dirty="0" smtClean="0"/>
              <a:t>We can always discuss this again</a:t>
            </a:r>
          </a:p>
          <a:p>
            <a:pPr lvl="1"/>
            <a:r>
              <a:rPr lang="en-US" dirty="0" smtClean="0"/>
              <a:t>Come prepared with questions in the next class</a:t>
            </a:r>
          </a:p>
          <a:p>
            <a:pPr lvl="1"/>
            <a:r>
              <a:rPr lang="en-US" dirty="0" smtClean="0"/>
              <a:t>Start soon, do not wait</a:t>
            </a:r>
          </a:p>
        </p:txBody>
      </p:sp>
    </p:spTree>
    <p:extLst>
      <p:ext uri="{BB962C8B-B14F-4D97-AF65-F5344CB8AC3E}">
        <p14:creationId xmlns:p14="http://schemas.microsoft.com/office/powerpoint/2010/main" val="554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889A-A76C-44A4-8F86-8384E230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9918"/>
          </a:xfrm>
        </p:spPr>
        <p:txBody>
          <a:bodyPr/>
          <a:lstStyle/>
          <a:p>
            <a:r>
              <a:rPr lang="en-US" dirty="0"/>
              <a:t>Why Write Memory 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195E-0676-4A10-AA94-87662AC9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8117"/>
            <a:ext cx="9601200" cy="47423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 our memory manager going to replace the OS memory manager</a:t>
            </a:r>
            <a:r>
              <a:rPr lang="en-US" dirty="0" smtClean="0"/>
              <a:t>? - NO</a:t>
            </a:r>
          </a:p>
          <a:p>
            <a:r>
              <a:rPr lang="en-US" dirty="0" smtClean="0"/>
              <a:t> Where </a:t>
            </a:r>
            <a:r>
              <a:rPr lang="en-US" dirty="0"/>
              <a:t>do we get memory from?</a:t>
            </a:r>
          </a:p>
          <a:p>
            <a:pPr lvl="1"/>
            <a:r>
              <a:rPr lang="en-US" dirty="0"/>
              <a:t>By calling new/delete (C++) or malloc/free (C) </a:t>
            </a:r>
          </a:p>
          <a:p>
            <a:r>
              <a:rPr lang="en-US" dirty="0"/>
              <a:t>Then, what is the point? Is it just a meaningless toy program?</a:t>
            </a:r>
          </a:p>
          <a:p>
            <a:r>
              <a:rPr lang="en-US" dirty="0"/>
              <a:t>The answer is NO. Not at all. Here is why:</a:t>
            </a:r>
          </a:p>
          <a:p>
            <a:pPr lvl="1"/>
            <a:r>
              <a:rPr lang="en-US" dirty="0"/>
              <a:t>The OS functions are too generic, they do not assume any specific pattern</a:t>
            </a:r>
          </a:p>
          <a:p>
            <a:pPr lvl="1"/>
            <a:r>
              <a:rPr lang="en-US" dirty="0"/>
              <a:t>Many programs have specific memory request patters</a:t>
            </a:r>
          </a:p>
          <a:p>
            <a:pPr lvl="2"/>
            <a:r>
              <a:rPr lang="en-US" dirty="0"/>
              <a:t>Some programs would always request large memory blocks, while others would do the opposite</a:t>
            </a:r>
          </a:p>
          <a:p>
            <a:pPr lvl="1"/>
            <a:r>
              <a:rPr lang="en-US" dirty="0"/>
              <a:t>The OS functions share memory with other apps as well</a:t>
            </a:r>
          </a:p>
          <a:p>
            <a:pPr lvl="1"/>
            <a:r>
              <a:rPr lang="en-US" dirty="0"/>
              <a:t>Many high-performance applications get bottlenecked by new/free calls</a:t>
            </a:r>
          </a:p>
          <a:p>
            <a:pPr lvl="2"/>
            <a:r>
              <a:rPr lang="en-US" dirty="0"/>
              <a:t>new/free are system calls that require context switch</a:t>
            </a:r>
          </a:p>
          <a:p>
            <a:r>
              <a:rPr lang="en-US" dirty="0"/>
              <a:t>For these reasons, many applications use their own memory manager to reduce load on the OS memory manager</a:t>
            </a:r>
          </a:p>
          <a:p>
            <a:pPr lvl="1"/>
            <a:r>
              <a:rPr lang="en-US" dirty="0"/>
              <a:t>It is more common than we think</a:t>
            </a:r>
          </a:p>
          <a:p>
            <a:pPr marL="987552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69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2F66-99AD-49C3-9513-4F3F31EF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2127"/>
            <a:ext cx="9601200" cy="1485900"/>
          </a:xfrm>
        </p:spPr>
        <p:txBody>
          <a:bodyPr/>
          <a:lstStyle/>
          <a:p>
            <a:r>
              <a:rPr lang="en-US" dirty="0"/>
              <a:t>Memory Allocator – 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BC63-4324-4DF7-89F8-735CEC80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794"/>
            <a:ext cx="9601200" cy="5410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some memory to manage</a:t>
            </a:r>
          </a:p>
          <a:p>
            <a:pPr lvl="1"/>
            <a:r>
              <a:rPr lang="en-US" dirty="0"/>
              <a:t>Either the whole physical memory</a:t>
            </a:r>
          </a:p>
          <a:p>
            <a:pPr lvl="1"/>
            <a:r>
              <a:rPr lang="en-US" dirty="0"/>
              <a:t>Or some parts of it obtained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latin typeface="+mj-lt"/>
                <a:cs typeface="Calibri" panose="020F0502020204030204" pitchFamily="34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malloc()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your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mechanism to keep track of what is free, and what is not: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makes memory unavailable to further calls, 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dirty="0"/>
              <a:t>makes it available again.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8EF0D-7045-4D19-99BC-AC435C9E0499}"/>
              </a:ext>
            </a:extLst>
          </p:cNvPr>
          <p:cNvSpPr/>
          <p:nvPr/>
        </p:nvSpPr>
        <p:spPr>
          <a:xfrm>
            <a:off x="1915485" y="3173882"/>
            <a:ext cx="743824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alloc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Gives back the address of a contiguous chunk of memory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that is at least x bytes long if such memory region is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not available, a NULL pointer is returned.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free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Given the address, frees up the memory region starting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at that address (i.e., consider it as free again for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future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calls)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2BDB1-41F8-4418-ABE5-3218D8F633A4}"/>
              </a:ext>
            </a:extLst>
          </p:cNvPr>
          <p:cNvSpPr/>
          <p:nvPr/>
        </p:nvSpPr>
        <p:spPr>
          <a:xfrm>
            <a:off x="8236590" y="1479160"/>
            <a:ext cx="3162650" cy="61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to manage</a:t>
            </a:r>
          </a:p>
        </p:txBody>
      </p:sp>
    </p:spTree>
    <p:extLst>
      <p:ext uri="{BB962C8B-B14F-4D97-AF65-F5344CB8AC3E}">
        <p14:creationId xmlns:p14="http://schemas.microsoft.com/office/powerpoint/2010/main" val="35103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53F-7626-4EC1-8E45-0B251B6F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6497"/>
          </a:xfrm>
        </p:spPr>
        <p:txBody>
          <a:bodyPr>
            <a:normAutofit/>
          </a:bodyPr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D29D-CA58-43AD-A00A-602A242F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574"/>
            <a:ext cx="9601200" cy="4323826"/>
          </a:xfrm>
        </p:spPr>
        <p:txBody>
          <a:bodyPr/>
          <a:lstStyle/>
          <a:p>
            <a:r>
              <a:rPr lang="en-US" dirty="0"/>
              <a:t>Main problem is #3: Keeping track of free/used memory</a:t>
            </a:r>
          </a:p>
          <a:p>
            <a:r>
              <a:rPr lang="en-US" dirty="0"/>
              <a:t>Let us consider a naïve algorithm for that:</a:t>
            </a:r>
          </a:p>
          <a:p>
            <a:pPr lvl="1"/>
            <a:r>
              <a:rPr lang="en-US" dirty="0"/>
              <a:t>Let us keep a pointer (call it </a:t>
            </a:r>
            <a:r>
              <a:rPr lang="en-US" dirty="0" err="1"/>
              <a:t>FreePointer</a:t>
            </a:r>
            <a:r>
              <a:rPr lang="en-US" dirty="0"/>
              <a:t>) that splits the memory into used portion to its left and free portion to 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Alloc</a:t>
            </a:r>
            <a:r>
              <a:rPr lang="en-US" dirty="0"/>
              <a:t>(x) advances </a:t>
            </a:r>
            <a:r>
              <a:rPr lang="en-US" dirty="0" err="1"/>
              <a:t>FreePointer</a:t>
            </a:r>
            <a:r>
              <a:rPr lang="en-US" dirty="0"/>
              <a:t> to the right by x bytes</a:t>
            </a:r>
          </a:p>
          <a:p>
            <a:pPr lvl="1"/>
            <a:r>
              <a:rPr lang="en-US" dirty="0"/>
              <a:t>But how about free()? What to do with that?</a:t>
            </a:r>
          </a:p>
          <a:p>
            <a:pPr lvl="1"/>
            <a:r>
              <a:rPr lang="en-US" dirty="0"/>
              <a:t>What are problems of this scheme?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91C0D-1259-4A4A-8EA1-B65CCE3DECA4}"/>
              </a:ext>
            </a:extLst>
          </p:cNvPr>
          <p:cNvSpPr/>
          <p:nvPr/>
        </p:nvSpPr>
        <p:spPr>
          <a:xfrm>
            <a:off x="3156357" y="3307610"/>
            <a:ext cx="5879285" cy="61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D025D2C-5B82-46B8-9399-0803D358D39D}"/>
              </a:ext>
            </a:extLst>
          </p:cNvPr>
          <p:cNvCxnSpPr>
            <a:cxnSpLocks/>
          </p:cNvCxnSpPr>
          <p:nvPr/>
        </p:nvCxnSpPr>
        <p:spPr>
          <a:xfrm flipV="1">
            <a:off x="3729318" y="3918806"/>
            <a:ext cx="708211" cy="321500"/>
          </a:xfrm>
          <a:prstGeom prst="bentConnector3">
            <a:avLst>
              <a:gd name="adj1" fmla="val 101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151E5D-DE08-429C-A7D0-76C75236293E}"/>
              </a:ext>
            </a:extLst>
          </p:cNvPr>
          <p:cNvSpPr/>
          <p:nvPr/>
        </p:nvSpPr>
        <p:spPr>
          <a:xfrm>
            <a:off x="2432873" y="4055640"/>
            <a:ext cx="1296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FreePointer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68057-543F-4363-B235-D5761C044167}"/>
              </a:ext>
            </a:extLst>
          </p:cNvPr>
          <p:cNvSpPr/>
          <p:nvPr/>
        </p:nvSpPr>
        <p:spPr>
          <a:xfrm>
            <a:off x="5212603" y="3021079"/>
            <a:ext cx="207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Memory to manage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5CB762-4A72-4E37-A39E-9B5E33CA6F07}"/>
              </a:ext>
            </a:extLst>
          </p:cNvPr>
          <p:cNvSpPr/>
          <p:nvPr/>
        </p:nvSpPr>
        <p:spPr>
          <a:xfrm>
            <a:off x="3156357" y="3307610"/>
            <a:ext cx="1296445" cy="611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1082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5BD-48B7-4C99-9F27-003B400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02B7-54FE-4D05-BC57-FDF436B8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93" y="1516322"/>
            <a:ext cx="9601200" cy="50368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observation: Naïve allocator does not have a mechanism to handle free memory.</a:t>
            </a:r>
          </a:p>
          <a:p>
            <a:r>
              <a:rPr lang="en-US" dirty="0"/>
              <a:t>One solution: keep a bitmap for the entire memory.</a:t>
            </a:r>
          </a:p>
          <a:p>
            <a:pPr lvl="1"/>
            <a:r>
              <a:rPr lang="en-US" dirty="0"/>
              <a:t>If a byte is allocated, the corresponding bit is 1, and 0 otherwise</a:t>
            </a:r>
          </a:p>
          <a:p>
            <a:pPr lvl="1"/>
            <a:r>
              <a:rPr lang="en-US" dirty="0" err="1"/>
              <a:t>Alloc</a:t>
            </a:r>
            <a:r>
              <a:rPr lang="en-US" dirty="0"/>
              <a:t> and free calls are modified appropriately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problem with this new scheme?</a:t>
            </a:r>
          </a:p>
          <a:p>
            <a:pPr lvl="1"/>
            <a:r>
              <a:rPr lang="en-US" dirty="0"/>
              <a:t>How about overhead?</a:t>
            </a:r>
          </a:p>
          <a:p>
            <a:pPr lvl="1"/>
            <a:r>
              <a:rPr lang="en-US" dirty="0"/>
              <a:t>1 bit per byte (=8bit)</a:t>
            </a:r>
          </a:p>
          <a:p>
            <a:pPr lvl="1"/>
            <a:r>
              <a:rPr lang="en-US" dirty="0"/>
              <a:t>You loose 1GB to the memory manager for managing 8GB memory</a:t>
            </a:r>
          </a:p>
          <a:p>
            <a:pPr lvl="1"/>
            <a:r>
              <a:rPr lang="en-US" dirty="0"/>
              <a:t>12.5% overhead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A58EC7-F5C3-4EAB-8E97-275379E9C393}"/>
              </a:ext>
            </a:extLst>
          </p:cNvPr>
          <p:cNvGrpSpPr/>
          <p:nvPr/>
        </p:nvGrpSpPr>
        <p:grpSpPr>
          <a:xfrm>
            <a:off x="2616253" y="3079695"/>
            <a:ext cx="6267771" cy="1411626"/>
            <a:chOff x="5009827" y="874373"/>
            <a:chExt cx="6267771" cy="1411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724AED-DCB5-48A9-9BE8-DE14311AA528}"/>
                </a:ext>
              </a:extLst>
            </p:cNvPr>
            <p:cNvSpPr/>
            <p:nvPr/>
          </p:nvSpPr>
          <p:spPr>
            <a:xfrm>
              <a:off x="6007135" y="875661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51A07-1DFF-4FC6-B877-DC4549401A19}"/>
                </a:ext>
              </a:extLst>
            </p:cNvPr>
            <p:cNvSpPr/>
            <p:nvPr/>
          </p:nvSpPr>
          <p:spPr>
            <a:xfrm>
              <a:off x="6662337" y="875661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44EBA4-D4EF-4C66-969E-8C4207FDB9DD}"/>
                </a:ext>
              </a:extLst>
            </p:cNvPr>
            <p:cNvSpPr/>
            <p:nvPr/>
          </p:nvSpPr>
          <p:spPr>
            <a:xfrm>
              <a:off x="7316759" y="875017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B93045-E600-41D9-8F9D-9A7740417937}"/>
                </a:ext>
              </a:extLst>
            </p:cNvPr>
            <p:cNvSpPr/>
            <p:nvPr/>
          </p:nvSpPr>
          <p:spPr>
            <a:xfrm>
              <a:off x="7971961" y="875017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65F1CB-62EC-4BDC-90ED-1AD1F5915546}"/>
                </a:ext>
              </a:extLst>
            </p:cNvPr>
            <p:cNvSpPr/>
            <p:nvPr/>
          </p:nvSpPr>
          <p:spPr>
            <a:xfrm>
              <a:off x="8622490" y="875017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547E99-B2A6-4179-A736-3AFAE870D934}"/>
                </a:ext>
              </a:extLst>
            </p:cNvPr>
            <p:cNvSpPr/>
            <p:nvPr/>
          </p:nvSpPr>
          <p:spPr>
            <a:xfrm>
              <a:off x="9277692" y="875017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915EB4-3230-4B1A-8BD8-9BD542CCC04F}"/>
                </a:ext>
              </a:extLst>
            </p:cNvPr>
            <p:cNvSpPr/>
            <p:nvPr/>
          </p:nvSpPr>
          <p:spPr>
            <a:xfrm>
              <a:off x="9932114" y="874373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9F28B-1123-4348-9C1B-42E13324A858}"/>
                </a:ext>
              </a:extLst>
            </p:cNvPr>
            <p:cNvSpPr/>
            <p:nvPr/>
          </p:nvSpPr>
          <p:spPr>
            <a:xfrm>
              <a:off x="10596281" y="874373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6114E6-7F8E-4D62-8B46-0E9AB8C33AA5}"/>
                </a:ext>
              </a:extLst>
            </p:cNvPr>
            <p:cNvSpPr/>
            <p:nvPr/>
          </p:nvSpPr>
          <p:spPr>
            <a:xfrm>
              <a:off x="6025064" y="1683124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8B4A14-6BE8-4E30-9E2E-75F8DE0057C5}"/>
                </a:ext>
              </a:extLst>
            </p:cNvPr>
            <p:cNvSpPr/>
            <p:nvPr/>
          </p:nvSpPr>
          <p:spPr>
            <a:xfrm>
              <a:off x="6222677" y="1683123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16FED0-909D-4AEC-8E9A-A6BD94AE2ADF}"/>
                </a:ext>
              </a:extLst>
            </p:cNvPr>
            <p:cNvSpPr/>
            <p:nvPr/>
          </p:nvSpPr>
          <p:spPr>
            <a:xfrm>
              <a:off x="6405868" y="1683124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F834E-A66E-458E-BA1C-CD953489AD97}"/>
                </a:ext>
              </a:extLst>
            </p:cNvPr>
            <p:cNvSpPr/>
            <p:nvPr/>
          </p:nvSpPr>
          <p:spPr>
            <a:xfrm>
              <a:off x="6594516" y="1683123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310256-3727-486B-8860-238230652372}"/>
                </a:ext>
              </a:extLst>
            </p:cNvPr>
            <p:cNvSpPr/>
            <p:nvPr/>
          </p:nvSpPr>
          <p:spPr>
            <a:xfrm>
              <a:off x="6804989" y="1683124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7BD2B1-80FA-492D-B3D2-4F6055526EDC}"/>
                </a:ext>
              </a:extLst>
            </p:cNvPr>
            <p:cNvSpPr/>
            <p:nvPr/>
          </p:nvSpPr>
          <p:spPr>
            <a:xfrm>
              <a:off x="7002602" y="1683123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9A9970-B4E9-474E-8AB7-33F95BB395F9}"/>
                </a:ext>
              </a:extLst>
            </p:cNvPr>
            <p:cNvSpPr/>
            <p:nvPr/>
          </p:nvSpPr>
          <p:spPr>
            <a:xfrm>
              <a:off x="7185793" y="1683124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E94553-C4E3-4EB8-8A2A-B36E05DA3703}"/>
                </a:ext>
              </a:extLst>
            </p:cNvPr>
            <p:cNvSpPr/>
            <p:nvPr/>
          </p:nvSpPr>
          <p:spPr>
            <a:xfrm>
              <a:off x="7374441" y="1683123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021E05-659B-49D7-8CAD-16B4E708C712}"/>
                </a:ext>
              </a:extLst>
            </p:cNvPr>
            <p:cNvSpPr txBox="1"/>
            <p:nvPr/>
          </p:nvSpPr>
          <p:spPr>
            <a:xfrm>
              <a:off x="5009827" y="991144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E80780-0244-473A-926D-03E581C96C2B}"/>
                </a:ext>
              </a:extLst>
            </p:cNvPr>
            <p:cNvSpPr txBox="1"/>
            <p:nvPr/>
          </p:nvSpPr>
          <p:spPr>
            <a:xfrm>
              <a:off x="5142018" y="182943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0D40-0A6C-448A-BBCA-8EA2CE36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FBF-1954-4D64-95CD-85AFDDCE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5121088"/>
          </a:xfrm>
        </p:spPr>
        <p:txBody>
          <a:bodyPr>
            <a:normAutofit/>
          </a:bodyPr>
          <a:lstStyle/>
          <a:p>
            <a:r>
              <a:rPr lang="en-US" dirty="0"/>
              <a:t>Instead of keeping 1 bit / byte, you can keep 1 bit / 1KiloByte</a:t>
            </a:r>
          </a:p>
          <a:p>
            <a:pPr lvl="1"/>
            <a:r>
              <a:rPr lang="en-US" dirty="0"/>
              <a:t>The wastage is now 1024 times less</a:t>
            </a:r>
          </a:p>
          <a:p>
            <a:r>
              <a:rPr lang="en-US" dirty="0"/>
              <a:t>Problem #1: Unit of memory is now 1KB; you cannot give anything less than 1KB </a:t>
            </a:r>
          </a:p>
          <a:p>
            <a:pPr lvl="1"/>
            <a:r>
              <a:rPr lang="en-US" dirty="0"/>
              <a:t>If user asks for 1 byte, you still give 1KB</a:t>
            </a:r>
          </a:p>
          <a:p>
            <a:pPr lvl="1"/>
            <a:r>
              <a:rPr lang="en-US" dirty="0"/>
              <a:t>This is called fragmentation loss</a:t>
            </a:r>
          </a:p>
          <a:p>
            <a:r>
              <a:rPr lang="en-US" dirty="0"/>
              <a:t>Problem #2: How do you choose the unit size?</a:t>
            </a:r>
          </a:p>
          <a:p>
            <a:pPr lvl="1"/>
            <a:r>
              <a:rPr lang="en-US" dirty="0"/>
              <a:t>Is 1 KB better, or 4KB or 1GB</a:t>
            </a:r>
          </a:p>
          <a:p>
            <a:pPr lvl="1"/>
            <a:r>
              <a:rPr lang="en-US" dirty="0"/>
              <a:t>Each application is different: some requests many small blocks, others require many larger ones</a:t>
            </a:r>
          </a:p>
          <a:p>
            <a:pPr lvl="1"/>
            <a:r>
              <a:rPr lang="en-US" dirty="0"/>
              <a:t>Choosing 1 or the other would benefit only specific applications – others will suffer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584-880F-4A14-824A-4C199830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Memory Allocators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F2F0-F6AE-4A7B-8A0D-B6894891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strategy would to have mix of different block sizes, not just 1 block size</a:t>
            </a:r>
          </a:p>
          <a:p>
            <a:pPr lvl="1"/>
            <a:r>
              <a:rPr lang="en-US" dirty="0"/>
              <a:t>This will have both high efficiency and less fragmentation loss</a:t>
            </a:r>
          </a:p>
          <a:p>
            <a:r>
              <a:rPr lang="en-US" dirty="0"/>
              <a:t>In real systems, memory is divided into separated regions and each region is managed using a different algorithm and blocks size(s)</a:t>
            </a:r>
          </a:p>
          <a:p>
            <a:pPr lvl="1"/>
            <a:r>
              <a:rPr lang="en-US" dirty="0"/>
              <a:t>For instance, we usually request larger chunks when allocating from the </a:t>
            </a:r>
            <a:r>
              <a:rPr lang="en-US" b="1" dirty="0"/>
              <a:t>heap, </a:t>
            </a:r>
            <a:r>
              <a:rPr lang="en-US" dirty="0"/>
              <a:t>while the </a:t>
            </a:r>
            <a:r>
              <a:rPr lang="en-US" b="1" dirty="0"/>
              <a:t>stack </a:t>
            </a:r>
            <a:r>
              <a:rPr lang="en-US" dirty="0"/>
              <a:t>is consumed in smaller units (i.e., allocation of basic data types)</a:t>
            </a:r>
          </a:p>
          <a:p>
            <a:r>
              <a:rPr lang="en-US" dirty="0"/>
              <a:t>Even within the same region, varying block size is required</a:t>
            </a:r>
          </a:p>
          <a:p>
            <a:r>
              <a:rPr lang="en-US" dirty="0"/>
              <a:t>Therefore, </a:t>
            </a:r>
            <a:r>
              <a:rPr lang="en-US" dirty="0" smtClean="0"/>
              <a:t>we </a:t>
            </a:r>
            <a:r>
              <a:rPr lang="en-US" dirty="0"/>
              <a:t>need a mixture of block sizes instead of a single block size</a:t>
            </a:r>
          </a:p>
        </p:txBody>
      </p:sp>
    </p:spTree>
    <p:extLst>
      <p:ext uri="{BB962C8B-B14F-4D97-AF65-F5344CB8AC3E}">
        <p14:creationId xmlns:p14="http://schemas.microsoft.com/office/powerpoint/2010/main" val="13257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E6D6-B223-4653-895A-24CFE09C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Buddy-System </a:t>
            </a:r>
            <a:r>
              <a:rPr lang="en-US" dirty="0" smtClean="0"/>
              <a:t>Allocator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EE13-CF36-4B71-AE3D-BBF45A3D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94329"/>
            <a:ext cx="10075763" cy="4874304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Rule </a:t>
            </a:r>
            <a:r>
              <a:rPr lang="en-US" u="sng" dirty="0"/>
              <a:t>#1:</a:t>
            </a:r>
            <a:r>
              <a:rPr lang="en-US" dirty="0"/>
              <a:t> The unit block size is a power of 2, a user’s choice, and called basic block size (</a:t>
            </a:r>
            <a:r>
              <a:rPr lang="en-US" dirty="0" err="1"/>
              <a:t>bbs</a:t>
            </a:r>
            <a:r>
              <a:rPr lang="en-US" dirty="0"/>
              <a:t>)</a:t>
            </a:r>
          </a:p>
          <a:p>
            <a:r>
              <a:rPr lang="en-US" u="sng" dirty="0"/>
              <a:t>Rule #2:</a:t>
            </a:r>
            <a:r>
              <a:rPr lang="en-US" dirty="0"/>
              <a:t> There are other </a:t>
            </a:r>
            <a:r>
              <a:rPr lang="en-US" dirty="0" smtClean="0"/>
              <a:t>blocks that </a:t>
            </a:r>
            <a:r>
              <a:rPr lang="en-US" dirty="0"/>
              <a:t>are of size 2</a:t>
            </a:r>
            <a:r>
              <a:rPr lang="en-US" baseline="30000" dirty="0"/>
              <a:t>i</a:t>
            </a:r>
            <a:r>
              <a:rPr lang="en-US" dirty="0"/>
              <a:t> x </a:t>
            </a:r>
            <a:r>
              <a:rPr lang="en-US" dirty="0" err="1"/>
              <a:t>bbs</a:t>
            </a:r>
            <a:r>
              <a:rPr lang="en-US" dirty="0"/>
              <a:t>, where </a:t>
            </a:r>
            <a:r>
              <a:rPr lang="en-US" dirty="0" err="1"/>
              <a:t>i</a:t>
            </a:r>
            <a:r>
              <a:rPr lang="en-US" dirty="0"/>
              <a:t>=0,1, 2,…</a:t>
            </a:r>
          </a:p>
          <a:p>
            <a:pPr lvl="1"/>
            <a:r>
              <a:rPr lang="en-US" dirty="0"/>
              <a:t>That means other memory block sizes are power of 2 multiple of </a:t>
            </a:r>
            <a:r>
              <a:rPr lang="en-US" dirty="0" err="1" smtClean="0"/>
              <a:t>bbs</a:t>
            </a:r>
            <a:endParaRPr lang="en-US" dirty="0"/>
          </a:p>
          <a:p>
            <a:r>
              <a:rPr lang="en-US" u="sng" dirty="0"/>
              <a:t>Rule #3:</a:t>
            </a:r>
            <a:r>
              <a:rPr lang="en-US" dirty="0"/>
              <a:t> Memory is kept as merged as possible maintain Rule #1 and #2</a:t>
            </a:r>
          </a:p>
          <a:p>
            <a:r>
              <a:rPr lang="en-US" u="sng" dirty="0"/>
              <a:t>Rule #4:</a:t>
            </a:r>
            <a:r>
              <a:rPr lang="en-US" dirty="0"/>
              <a:t> Split memory whenever necessary</a:t>
            </a:r>
          </a:p>
          <a:p>
            <a:pPr lvl="1"/>
            <a:r>
              <a:rPr lang="en-US" dirty="0"/>
              <a:t>This is to make sure giving </a:t>
            </a:r>
            <a:r>
              <a:rPr lang="en-US" b="1" dirty="0"/>
              <a:t>smallest but sufficient </a:t>
            </a:r>
            <a:r>
              <a:rPr lang="en-US" dirty="0"/>
              <a:t>sized block upon user request</a:t>
            </a:r>
          </a:p>
          <a:p>
            <a:r>
              <a:rPr lang="en-US" u="sng" dirty="0"/>
              <a:t>Rule #5:</a:t>
            </a:r>
            <a:r>
              <a:rPr lang="en-US" dirty="0"/>
              <a:t> </a:t>
            </a:r>
            <a:r>
              <a:rPr lang="en-US" dirty="0" smtClean="0"/>
              <a:t>For free blocks tracking, there will </a:t>
            </a:r>
            <a:r>
              <a:rPr lang="en-US" dirty="0"/>
              <a:t>be a collection of linked lists</a:t>
            </a:r>
            <a:br>
              <a:rPr lang="en-US" dirty="0"/>
            </a:br>
            <a:r>
              <a:rPr lang="en-US" dirty="0"/>
              <a:t>called </a:t>
            </a:r>
            <a:r>
              <a:rPr lang="en-US" dirty="0" err="1"/>
              <a:t>FreeLists</a:t>
            </a:r>
            <a:r>
              <a:rPr lang="en-US" dirty="0"/>
              <a:t>, each list containing all </a:t>
            </a:r>
            <a:r>
              <a:rPr lang="en-US" b="1" dirty="0"/>
              <a:t>free</a:t>
            </a:r>
            <a:r>
              <a:rPr lang="en-US" dirty="0"/>
              <a:t> blocks of the same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No used block will be in the </a:t>
            </a:r>
            <a:r>
              <a:rPr lang="en-US" dirty="0" err="1" smtClean="0"/>
              <a:t>FreeLists</a:t>
            </a:r>
            <a:r>
              <a:rPr lang="en-US" dirty="0" smtClean="0"/>
              <a:t>, so </a:t>
            </a:r>
            <a:r>
              <a:rPr lang="en-US" dirty="0" err="1" smtClean="0"/>
              <a:t>alloc</a:t>
            </a:r>
            <a:r>
              <a:rPr lang="en-US" dirty="0" smtClean="0"/>
              <a:t>() will cause a block to be removed from </a:t>
            </a:r>
            <a:r>
              <a:rPr lang="en-US" dirty="0" err="1" smtClean="0"/>
              <a:t>FreeList</a:t>
            </a:r>
            <a:endParaRPr lang="en-US" dirty="0"/>
          </a:p>
          <a:p>
            <a:r>
              <a:rPr lang="en-US" u="sng" dirty="0"/>
              <a:t>Rule #6:</a:t>
            </a:r>
            <a:r>
              <a:rPr lang="en-US" dirty="0"/>
              <a:t> All </a:t>
            </a:r>
            <a:r>
              <a:rPr lang="en-US" dirty="0" smtClean="0"/>
              <a:t>metadata (describing a block) will be inside the memory block itself</a:t>
            </a:r>
          </a:p>
          <a:p>
            <a:pPr lvl="1"/>
            <a:r>
              <a:rPr lang="en-US" dirty="0" smtClean="0"/>
              <a:t>Free bit will be kept in block header instead</a:t>
            </a:r>
            <a:br>
              <a:rPr lang="en-US" dirty="0" smtClean="0"/>
            </a:br>
            <a:r>
              <a:rPr lang="en-US" dirty="0" smtClean="0"/>
              <a:t>of a separate bit map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23997" y="6018016"/>
            <a:ext cx="3720352" cy="611197"/>
            <a:chOff x="7159396" y="5066632"/>
            <a:chExt cx="3720352" cy="6111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394551" y="5066632"/>
              <a:ext cx="2485197" cy="611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E0BFFC-2760-4C94-83EA-1EAF3E1BE07C}"/>
                </a:ext>
              </a:extLst>
            </p:cNvPr>
            <p:cNvSpPr/>
            <p:nvPr/>
          </p:nvSpPr>
          <p:spPr>
            <a:xfrm>
              <a:off x="7159396" y="5066633"/>
              <a:ext cx="1264023" cy="6111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Metadata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3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C3D-5FC4-4A57-B30D-0229C8D0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Buddy-System Allocator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AED1-48A1-4145-AD6D-744ED24E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219"/>
            <a:ext cx="9601200" cy="4988689"/>
          </a:xfrm>
        </p:spPr>
        <p:txBody>
          <a:bodyPr/>
          <a:lstStyle/>
          <a:p>
            <a:r>
              <a:rPr lang="en-US" dirty="0" smtClean="0"/>
              <a:t>We know the program takes 2 inputs as command line arguments:</a:t>
            </a:r>
          </a:p>
          <a:p>
            <a:pPr lvl="1"/>
            <a:r>
              <a:rPr lang="en-US" dirty="0" smtClean="0"/>
              <a:t>Basic blocks size (</a:t>
            </a:r>
            <a:r>
              <a:rPr lang="en-US" dirty="0" err="1" smtClean="0"/>
              <a:t>bbs</a:t>
            </a:r>
            <a:r>
              <a:rPr lang="en-US" dirty="0" smtClean="0"/>
              <a:t>) (e.g., 128)</a:t>
            </a:r>
          </a:p>
          <a:p>
            <a:pPr lvl="1"/>
            <a:r>
              <a:rPr lang="en-US" dirty="0" smtClean="0"/>
              <a:t>Total memory size (</a:t>
            </a:r>
            <a:r>
              <a:rPr lang="en-US" dirty="0" err="1" smtClean="0"/>
              <a:t>tms</a:t>
            </a:r>
            <a:r>
              <a:rPr lang="en-US" dirty="0" smtClean="0"/>
              <a:t>) (e.g., 512)</a:t>
            </a:r>
            <a:endParaRPr lang="en-US" dirty="0" smtClean="0"/>
          </a:p>
          <a:p>
            <a:r>
              <a:rPr lang="en-US" dirty="0" smtClean="0"/>
              <a:t>What will the initial memory look like if we follow these rules:</a:t>
            </a:r>
          </a:p>
          <a:p>
            <a:pPr lvl="1"/>
            <a:r>
              <a:rPr lang="en-US" dirty="0" smtClean="0"/>
              <a:t>In other words, how will the memory look like in the beginning, before any </a:t>
            </a:r>
            <a:r>
              <a:rPr lang="en-US" dirty="0" err="1" smtClean="0"/>
              <a:t>alloc</a:t>
            </a:r>
            <a:r>
              <a:rPr lang="en-US" dirty="0" smtClean="0"/>
              <a:t>()/free() call is made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5882843" y="4663777"/>
            <a:ext cx="4117684" cy="11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5882843" y="4663777"/>
            <a:ext cx="1310822" cy="1187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Free=T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Size=512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Next=NULL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7807129" y="4051147"/>
            <a:ext cx="269112" cy="4117683"/>
          </a:xfrm>
          <a:prstGeom prst="rightBrace">
            <a:avLst>
              <a:gd name="adj1" fmla="val 1022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6299499" y="3876676"/>
            <a:ext cx="246015" cy="1079329"/>
          </a:xfrm>
          <a:prstGeom prst="rightBrace">
            <a:avLst>
              <a:gd name="adj1" fmla="val 1022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1227" y="3861786"/>
            <a:ext cx="392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</a:t>
            </a:r>
            <a:r>
              <a:rPr lang="en-US" dirty="0" smtClean="0"/>
              <a:t> (takes space away from block)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93665" y="6204561"/>
            <a:ext cx="1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Memory block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98347" y="3923156"/>
            <a:ext cx="10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FreeLists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3473541" y="4997352"/>
            <a:ext cx="919051" cy="679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516373" y="5025985"/>
            <a:ext cx="876219" cy="609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3"/>
            <a:endCxn id="7" idx="1"/>
          </p:cNvCxnSpPr>
          <p:nvPr/>
        </p:nvCxnSpPr>
        <p:spPr>
          <a:xfrm flipV="1">
            <a:off x="4392592" y="5257390"/>
            <a:ext cx="1490251" cy="71804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79993" y="5072724"/>
            <a:ext cx="3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080440" y="4342859"/>
            <a:ext cx="2004029" cy="679050"/>
            <a:chOff x="3078866" y="4375230"/>
            <a:chExt cx="2004029" cy="6790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3473541" y="4375230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78866" y="4479111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6838" y="4517981"/>
              <a:ext cx="70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128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64232" y="5170948"/>
            <a:ext cx="70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078865" y="5635907"/>
            <a:ext cx="2005604" cy="679050"/>
            <a:chOff x="3078865" y="5635907"/>
            <a:chExt cx="2005604" cy="679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3473541" y="5635907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78865" y="5790766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78412" y="5917326"/>
              <a:ext cx="70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512</a:t>
              </a:r>
              <a:endParaRPr lang="en-US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3503118" y="4394460"/>
            <a:ext cx="861114" cy="6294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3" grpId="0"/>
      <p:bldP spid="14" grpId="0"/>
      <p:bldP spid="18" grpId="0" animBg="1"/>
      <p:bldP spid="32" grpId="0"/>
      <p:bldP spid="3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259</TotalTime>
  <Words>1473</Words>
  <Application>Microsoft Office PowerPoint</Application>
  <PresentationFormat>Widescreen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Courier New</vt:lpstr>
      <vt:lpstr>Franklin Gothic Book</vt:lpstr>
      <vt:lpstr>Crop</vt:lpstr>
      <vt:lpstr>Buddy-System Memory Allocator</vt:lpstr>
      <vt:lpstr>Why Write Memory Manager?</vt:lpstr>
      <vt:lpstr>Memory Allocator – Basic Requirements</vt:lpstr>
      <vt:lpstr>Memory Allocator</vt:lpstr>
      <vt:lpstr>A Better Scheme</vt:lpstr>
      <vt:lpstr>How to Reduce Overhead</vt:lpstr>
      <vt:lpstr>Real Memory Allocators</vt:lpstr>
      <vt:lpstr>Buddy-System Allocator Rules</vt:lpstr>
      <vt:lpstr>Buddy-System Allocator Implementation</vt:lpstr>
      <vt:lpstr>Buddy-System Implementation</vt:lpstr>
      <vt:lpstr>How to Split Blocks</vt:lpstr>
      <vt:lpstr>Splitting Blocks</vt:lpstr>
      <vt:lpstr>Merging Blocks</vt:lpstr>
      <vt:lpstr>Finding Buddy Address</vt:lpstr>
      <vt:lpstr>Finding Buddy Address</vt:lpstr>
      <vt:lpstr>Finding Buddy Address</vt:lpstr>
      <vt:lpstr>Finding Buddy Address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Buddy-System Memory Allocator</dc:title>
  <dc:creator>Sarker Ahmed</dc:creator>
  <cp:lastModifiedBy>Sarker Ahmed</cp:lastModifiedBy>
  <cp:revision>90</cp:revision>
  <dcterms:created xsi:type="dcterms:W3CDTF">2018-08-28T22:54:58Z</dcterms:created>
  <dcterms:modified xsi:type="dcterms:W3CDTF">2018-08-29T04:53:42Z</dcterms:modified>
</cp:coreProperties>
</file>