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0" r:id="rId2"/>
    <p:sldId id="301" r:id="rId3"/>
    <p:sldId id="302" r:id="rId4"/>
    <p:sldId id="303" r:id="rId5"/>
    <p:sldId id="304" r:id="rId6"/>
    <p:sldId id="306" r:id="rId7"/>
    <p:sldId id="307" r:id="rId8"/>
    <p:sldId id="308" r:id="rId9"/>
    <p:sldId id="309" r:id="rId10"/>
    <p:sldId id="310" r:id="rId11"/>
    <p:sldId id="31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27" autoAdjust="0"/>
  </p:normalViewPr>
  <p:slideViewPr>
    <p:cSldViewPr snapToGrid="0">
      <p:cViewPr varScale="1">
        <p:scale>
          <a:sx n="102" d="100"/>
          <a:sy n="102" d="100"/>
        </p:scale>
        <p:origin x="180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6EAC6-2598-478F-AD12-64310331A9A8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155-67C8-4F2A-91B9-7F3D5CFB3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0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execv</a:t>
            </a:r>
            <a:r>
              <a:rPr lang="en-US" smtClean="0">
                <a:solidFill>
                  <a:srgbClr val="C00000"/>
                </a:solidFill>
              </a:rPr>
              <a:t>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155-67C8-4F2A-91B9-7F3D5CFB39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2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hyperlink" Target="http://www.tamu.edu/index.html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4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WeiZh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WeiZh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E:\weizhang\Desktop\Computer Science and Engineering Logos\PNG\CSCE-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3128"/>
            <a:ext cx="2895600" cy="50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6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2700" b="0" kern="1200" spc="38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2" y="6243637"/>
            <a:ext cx="3180375" cy="614367"/>
          </a:xfrm>
        </p:spPr>
        <p:txBody>
          <a:bodyPr anchor="t"/>
          <a:lstStyle>
            <a:lvl1pPr marL="0" indent="0" algn="r">
              <a:buNone/>
              <a:defRPr sz="1050"/>
            </a:lvl1pPr>
            <a:lvl2pPr marL="342900" indent="0" algn="r">
              <a:buNone/>
              <a:defRPr sz="900"/>
            </a:lvl2pPr>
            <a:lvl3pPr marL="685800" indent="0" algn="r">
              <a:buNone/>
              <a:defRPr sz="750"/>
            </a:lvl3pPr>
            <a:lvl4pPr marL="1028700" indent="0" algn="r">
              <a:buNone/>
              <a:defRPr sz="675"/>
            </a:lvl4pPr>
            <a:lvl5pPr marL="1371600" indent="0" algn="r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492882"/>
            <a:ext cx="1676384" cy="365125"/>
          </a:xfrm>
          <a:prstGeom prst="rect">
            <a:avLst/>
          </a:prstGeom>
        </p:spPr>
        <p:txBody>
          <a:bodyPr/>
          <a:lstStyle/>
          <a:p>
            <a:fld id="{4B61ADED-2821-4C1B-9DB9-F47C98B7748E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6" y="6492880"/>
            <a:ext cx="26432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Texas A&amp;M University Logo - aTm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152401"/>
            <a:ext cx="2895600" cy="490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614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1196"/>
            <a:ext cx="8229600" cy="571568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:\Users\WeiZh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0744"/>
            <a:ext cx="9144000" cy="43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weizhang\Desktop\Computer Science and Engineering Logos\PNG\CSCE-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68" y="6480005"/>
            <a:ext cx="1955799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WeiZh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6927"/>
            <a:ext cx="8785209" cy="7366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6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9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0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1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7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ADED-2821-4C1B-9DB9-F47C98B7748E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4672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CSCE 313</a:t>
            </a:r>
            <a:br>
              <a:rPr lang="en-US" sz="5400" dirty="0" smtClean="0"/>
            </a:br>
            <a:r>
              <a:rPr lang="en-US" sz="5400" dirty="0" smtClean="0"/>
              <a:t>Unix Shell</a:t>
            </a:r>
            <a:endParaRPr lang="en-US" sz="4000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Wei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47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pipe</a:t>
            </a:r>
          </a:p>
          <a:p>
            <a:pPr lvl="1"/>
            <a:r>
              <a:rPr lang="en-US" dirty="0" smtClean="0"/>
              <a:t>Open a file and obtain file descriptor </a:t>
            </a:r>
            <a:r>
              <a:rPr lang="en-US" dirty="0" err="1" smtClean="0"/>
              <a:t>fd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fd</a:t>
            </a:r>
            <a:r>
              <a:rPr lang="en-US" dirty="0" smtClean="0"/>
              <a:t> to override </a:t>
            </a:r>
            <a:r>
              <a:rPr lang="en-US" dirty="0" err="1" smtClean="0"/>
              <a:t>stdin</a:t>
            </a:r>
            <a:r>
              <a:rPr lang="en-US" dirty="0" smtClean="0"/>
              <a:t> or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 smtClean="0"/>
              <a:t>More complex case may be possible</a:t>
            </a:r>
          </a:p>
          <a:p>
            <a:pPr lvl="1"/>
            <a:r>
              <a:rPr lang="en-US" dirty="0" smtClean="0"/>
              <a:t>cmd1 | cmd2 | cmd3 | …</a:t>
            </a:r>
          </a:p>
          <a:p>
            <a:pPr lvl="1"/>
            <a:r>
              <a:rPr lang="en-US" dirty="0" smtClean="0"/>
              <a:t>cmd1 | cmd2 &gt; output.txt</a:t>
            </a:r>
          </a:p>
          <a:p>
            <a:pPr lvl="1"/>
            <a:r>
              <a:rPr lang="en-US" dirty="0" smtClean="0"/>
              <a:t>cmd1 | cmd2 &lt; input.txt</a:t>
            </a:r>
          </a:p>
          <a:p>
            <a:pPr lvl="1"/>
            <a:r>
              <a:rPr lang="en-US" dirty="0" smtClean="0"/>
              <a:t>cmd1 &amp; | cmd2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05120" y="4033520"/>
            <a:ext cx="2042160" cy="7416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err="1" smtClean="0">
                <a:solidFill>
                  <a:srgbClr val="FF0000"/>
                </a:solidFill>
              </a:rPr>
              <a:t>vlaid</a:t>
            </a:r>
            <a:r>
              <a:rPr lang="en-US" dirty="0" smtClean="0">
                <a:solidFill>
                  <a:srgbClr val="FF0000"/>
                </a:solidFill>
              </a:rPr>
              <a:t> in our case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Elbow Connector 12"/>
          <p:cNvCxnSpPr>
            <a:stCxn id="5" idx="2"/>
          </p:cNvCxnSpPr>
          <p:nvPr/>
        </p:nvCxnSpPr>
        <p:spPr>
          <a:xfrm rot="10800000">
            <a:off x="4724400" y="4175760"/>
            <a:ext cx="680720" cy="2286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</p:cNvCxnSpPr>
          <p:nvPr/>
        </p:nvCxnSpPr>
        <p:spPr>
          <a:xfrm rot="10800000" flipV="1">
            <a:off x="3556000" y="4404360"/>
            <a:ext cx="1849120" cy="26924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0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is a program that</a:t>
            </a:r>
          </a:p>
          <a:p>
            <a:pPr lvl="1"/>
            <a:r>
              <a:rPr lang="en-US" dirty="0" smtClean="0"/>
              <a:t>Runs other programs, e.g., the commands </a:t>
            </a:r>
            <a:r>
              <a:rPr lang="en-US" dirty="0" err="1" smtClean="0">
                <a:solidFill>
                  <a:srgbClr val="00B0F0"/>
                </a:solidFill>
              </a:rPr>
              <a:t>ps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ls</a:t>
            </a:r>
            <a:r>
              <a:rPr lang="en-US" dirty="0" smtClean="0"/>
              <a:t>, etc. are all programs</a:t>
            </a:r>
          </a:p>
          <a:p>
            <a:pPr lvl="1"/>
            <a:r>
              <a:rPr lang="en-US" dirty="0" smtClean="0"/>
              <a:t>Manages input/output, the standard input and output of a program is </a:t>
            </a:r>
            <a:r>
              <a:rPr lang="en-US" dirty="0" err="1" smtClean="0">
                <a:solidFill>
                  <a:srgbClr val="00B0F0"/>
                </a:solidFill>
              </a:rPr>
              <a:t>stdin</a:t>
            </a:r>
            <a:r>
              <a:rPr lang="en-US" dirty="0" smtClean="0"/>
              <a:t> (i.e., keyboard) and </a:t>
            </a:r>
            <a:r>
              <a:rPr lang="en-US" dirty="0" err="1" smtClean="0">
                <a:solidFill>
                  <a:srgbClr val="00B0F0"/>
                </a:solidFill>
              </a:rPr>
              <a:t>stdout</a:t>
            </a:r>
            <a:r>
              <a:rPr lang="en-US" dirty="0" smtClean="0"/>
              <a:t> (i.e., screen), which can be modified by</a:t>
            </a:r>
          </a:p>
          <a:p>
            <a:pPr lvl="2"/>
            <a:r>
              <a:rPr lang="en-US" dirty="0" smtClean="0"/>
              <a:t>Redirection: </a:t>
            </a:r>
            <a:r>
              <a:rPr lang="en-US" dirty="0" smtClean="0">
                <a:solidFill>
                  <a:srgbClr val="00B0F0"/>
                </a:solidFill>
              </a:rPr>
              <a:t>&lt;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  <a:r>
              <a:rPr lang="en-US" dirty="0" smtClean="0"/>
              <a:t>, e.g., </a:t>
            </a:r>
            <a:r>
              <a:rPr lang="en-US" dirty="0" err="1" smtClean="0"/>
              <a:t>ps</a:t>
            </a:r>
            <a:r>
              <a:rPr lang="en-US" dirty="0" smtClean="0"/>
              <a:t> &gt; a.txt, redirect the output of </a:t>
            </a:r>
            <a:r>
              <a:rPr lang="en-US" dirty="0" err="1" smtClean="0"/>
              <a:t>ps</a:t>
            </a:r>
            <a:r>
              <a:rPr lang="en-US" dirty="0" smtClean="0"/>
              <a:t> to a file a.txt</a:t>
            </a:r>
          </a:p>
          <a:p>
            <a:pPr lvl="2"/>
            <a:r>
              <a:rPr lang="en-US" dirty="0" smtClean="0"/>
              <a:t>Pipeline: </a:t>
            </a:r>
            <a:r>
              <a:rPr lang="en-US" dirty="0" smtClean="0">
                <a:solidFill>
                  <a:srgbClr val="00B0F0"/>
                </a:solidFill>
              </a:rPr>
              <a:t>|</a:t>
            </a:r>
            <a:r>
              <a:rPr lang="en-US" dirty="0" smtClean="0"/>
              <a:t>, e.g., </a:t>
            </a:r>
            <a:r>
              <a:rPr lang="en-US" dirty="0" err="1" smtClean="0"/>
              <a:t>ps</a:t>
            </a:r>
            <a:r>
              <a:rPr lang="en-US" dirty="0" smtClean="0"/>
              <a:t> | head -5, send the output of </a:t>
            </a:r>
            <a:r>
              <a:rPr lang="en-US" dirty="0" err="1" smtClean="0"/>
              <a:t>ps</a:t>
            </a:r>
            <a:r>
              <a:rPr lang="en-US" dirty="0" smtClean="0"/>
              <a:t> to the next command head -5, which grabs the first 5 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version of shell, which accepts commands from user input and execute them</a:t>
            </a:r>
          </a:p>
          <a:p>
            <a:pPr lvl="1"/>
            <a:r>
              <a:rPr lang="en-US" dirty="0" smtClean="0"/>
              <a:t>E.g., user input “</a:t>
            </a:r>
            <a:r>
              <a:rPr lang="en-US" dirty="0" err="1" smtClean="0"/>
              <a:t>ls</a:t>
            </a:r>
            <a:r>
              <a:rPr lang="en-US" dirty="0" smtClean="0"/>
              <a:t>”, your program executes this command and outputs a list of folders and files under current directory</a:t>
            </a:r>
          </a:p>
          <a:p>
            <a:r>
              <a:rPr lang="en-US" dirty="0" smtClean="0"/>
              <a:t>This is similar to system()</a:t>
            </a:r>
          </a:p>
          <a:p>
            <a:pPr lvl="1"/>
            <a:r>
              <a:rPr lang="en-US" dirty="0" smtClean="0"/>
              <a:t>E.g., system(“</a:t>
            </a:r>
            <a:r>
              <a:rPr lang="en-US" dirty="0" err="1" smtClean="0"/>
              <a:t>ls</a:t>
            </a:r>
            <a:r>
              <a:rPr lang="en-US" dirty="0" smtClean="0"/>
              <a:t>”), system(“</a:t>
            </a:r>
            <a:r>
              <a:rPr lang="en-US" dirty="0" err="1" smtClean="0"/>
              <a:t>ls</a:t>
            </a:r>
            <a:r>
              <a:rPr lang="en-US" dirty="0" smtClean="0"/>
              <a:t> | head -5”)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allowed in this PA!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PA2 Goal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exec*( ) family</a:t>
            </a:r>
          </a:p>
          <a:p>
            <a:pPr lvl="1"/>
            <a:r>
              <a:rPr lang="en-US" sz="2000" dirty="0" smtClean="0"/>
              <a:t>Basic</a:t>
            </a:r>
          </a:p>
          <a:p>
            <a:pPr lvl="2"/>
            <a:r>
              <a:rPr lang="en-US" dirty="0" err="1" smtClean="0"/>
              <a:t>exec</a:t>
            </a:r>
            <a:r>
              <a:rPr lang="en-US" dirty="0" err="1" smtClean="0">
                <a:solidFill>
                  <a:srgbClr val="C00000"/>
                </a:solidFill>
              </a:rPr>
              <a:t>l</a:t>
            </a:r>
            <a:r>
              <a:rPr lang="en-US" dirty="0" smtClean="0"/>
              <a:t>(pathname, …): take a list of </a:t>
            </a:r>
            <a:r>
              <a:rPr lang="en-US" dirty="0" err="1" smtClean="0"/>
              <a:t>args</a:t>
            </a:r>
            <a:endParaRPr lang="en-US" dirty="0" smtClean="0"/>
          </a:p>
          <a:p>
            <a:pPr lvl="2"/>
            <a:r>
              <a:rPr lang="en-US" dirty="0" err="1" smtClean="0"/>
              <a:t>exec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dirty="0" smtClean="0"/>
              <a:t>(pathname, </a:t>
            </a:r>
            <a:r>
              <a:rPr lang="en-US" dirty="0" err="1" smtClean="0"/>
              <a:t>argv</a:t>
            </a:r>
            <a:r>
              <a:rPr lang="en-US" dirty="0" smtClean="0"/>
              <a:t>): take an array of </a:t>
            </a:r>
            <a:r>
              <a:rPr lang="en-US" dirty="0" err="1" smtClean="0"/>
              <a:t>args</a:t>
            </a:r>
            <a:endParaRPr lang="en-US" dirty="0" smtClean="0"/>
          </a:p>
          <a:p>
            <a:pPr lvl="2"/>
            <a:r>
              <a:rPr lang="en-US" dirty="0" smtClean="0"/>
              <a:t>E.g. </a:t>
            </a:r>
            <a:r>
              <a:rPr lang="en-US" dirty="0" err="1" smtClean="0">
                <a:solidFill>
                  <a:srgbClr val="00B0F0"/>
                </a:solidFill>
              </a:rPr>
              <a:t>execl</a:t>
            </a:r>
            <a:r>
              <a:rPr lang="en-US" dirty="0" smtClean="0">
                <a:solidFill>
                  <a:srgbClr val="00B0F0"/>
                </a:solidFill>
              </a:rPr>
              <a:t>(“/bin/</a:t>
            </a:r>
            <a:r>
              <a:rPr lang="en-US" dirty="0" err="1" smtClean="0">
                <a:solidFill>
                  <a:srgbClr val="00B0F0"/>
                </a:solidFill>
              </a:rPr>
              <a:t>ls</a:t>
            </a:r>
            <a:r>
              <a:rPr lang="en-US" dirty="0" smtClean="0">
                <a:solidFill>
                  <a:srgbClr val="00B0F0"/>
                </a:solidFill>
              </a:rPr>
              <a:t>”, “</a:t>
            </a:r>
            <a:r>
              <a:rPr lang="en-US" dirty="0" err="1" smtClean="0">
                <a:solidFill>
                  <a:srgbClr val="00B0F0"/>
                </a:solidFill>
              </a:rPr>
              <a:t>ls</a:t>
            </a:r>
            <a:r>
              <a:rPr lang="en-US" dirty="0" smtClean="0">
                <a:solidFill>
                  <a:srgbClr val="00B0F0"/>
                </a:solidFill>
              </a:rPr>
              <a:t>”, “-l”, NULL);</a:t>
            </a:r>
          </a:p>
          <a:p>
            <a:pPr lvl="1"/>
            <a:r>
              <a:rPr lang="en-US" sz="2000" dirty="0" smtClean="0"/>
              <a:t>Custom environment</a:t>
            </a:r>
          </a:p>
          <a:p>
            <a:pPr lvl="2"/>
            <a:r>
              <a:rPr lang="en-US" dirty="0" err="1" smtClean="0"/>
              <a:t>execl</a:t>
            </a:r>
            <a:r>
              <a:rPr lang="en-US" dirty="0" err="1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(pathname, …, </a:t>
            </a:r>
            <a:r>
              <a:rPr lang="en-US" dirty="0" err="1" smtClean="0"/>
              <a:t>envp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execv</a:t>
            </a:r>
            <a:r>
              <a:rPr lang="en-US" dirty="0" err="1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(pathname, </a:t>
            </a:r>
            <a:r>
              <a:rPr lang="en-US" dirty="0" err="1" smtClean="0"/>
              <a:t>argv</a:t>
            </a:r>
            <a:r>
              <a:rPr lang="en-US" dirty="0" smtClean="0"/>
              <a:t>, </a:t>
            </a:r>
            <a:r>
              <a:rPr lang="en-US" dirty="0" err="1" smtClean="0"/>
              <a:t>envp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rgbClr val="00B0F0"/>
                </a:solidFill>
              </a:rPr>
              <a:t>char *</a:t>
            </a:r>
            <a:r>
              <a:rPr lang="en-US" dirty="0" err="1" smtClean="0">
                <a:solidFill>
                  <a:srgbClr val="00B0F0"/>
                </a:solidFill>
              </a:rPr>
              <a:t>env</a:t>
            </a:r>
            <a:r>
              <a:rPr lang="en-US" dirty="0" smtClean="0">
                <a:solidFill>
                  <a:srgbClr val="00B0F0"/>
                </a:solidFill>
              </a:rPr>
              <a:t>[] = { “HOME=/</a:t>
            </a:r>
            <a:r>
              <a:rPr lang="en-US" dirty="0" err="1" smtClean="0">
                <a:solidFill>
                  <a:srgbClr val="00B0F0"/>
                </a:solidFill>
              </a:rPr>
              <a:t>usr</a:t>
            </a:r>
            <a:r>
              <a:rPr lang="en-US" dirty="0" smtClean="0">
                <a:solidFill>
                  <a:srgbClr val="00B0F0"/>
                </a:solidFill>
              </a:rPr>
              <a:t>/home”, NULL }; 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err="1" smtClean="0">
                <a:solidFill>
                  <a:srgbClr val="00B0F0"/>
                </a:solidFill>
              </a:rPr>
              <a:t>execle</a:t>
            </a:r>
            <a:r>
              <a:rPr lang="en-US" dirty="0" smtClean="0">
                <a:solidFill>
                  <a:srgbClr val="00B0F0"/>
                </a:solidFill>
              </a:rPr>
              <a:t>(“/bin/</a:t>
            </a:r>
            <a:r>
              <a:rPr lang="en-US" dirty="0" err="1" smtClean="0">
                <a:solidFill>
                  <a:srgbClr val="00B0F0"/>
                </a:solidFill>
              </a:rPr>
              <a:t>ls</a:t>
            </a:r>
            <a:r>
              <a:rPr lang="en-US" dirty="0" smtClean="0">
                <a:solidFill>
                  <a:srgbClr val="00B0F0"/>
                </a:solidFill>
              </a:rPr>
              <a:t>”, “</a:t>
            </a:r>
            <a:r>
              <a:rPr lang="en-US" dirty="0" err="1" smtClean="0">
                <a:solidFill>
                  <a:srgbClr val="00B0F0"/>
                </a:solidFill>
              </a:rPr>
              <a:t>ls</a:t>
            </a:r>
            <a:r>
              <a:rPr lang="en-US" dirty="0" smtClean="0">
                <a:solidFill>
                  <a:srgbClr val="00B0F0"/>
                </a:solidFill>
              </a:rPr>
              <a:t>”, “-l”, NULL, </a:t>
            </a:r>
            <a:r>
              <a:rPr lang="en-US" dirty="0" err="1" smtClean="0">
                <a:solidFill>
                  <a:srgbClr val="00B0F0"/>
                </a:solidFill>
              </a:rPr>
              <a:t>env</a:t>
            </a:r>
            <a:r>
              <a:rPr lang="en-US" dirty="0" smtClean="0">
                <a:solidFill>
                  <a:srgbClr val="00B0F0"/>
                </a:solidFill>
              </a:rPr>
              <a:t>);</a:t>
            </a:r>
            <a:endParaRPr lang="en-US" dirty="0" smtClean="0"/>
          </a:p>
          <a:p>
            <a:pPr lvl="1"/>
            <a:r>
              <a:rPr lang="en-US" sz="2000" dirty="0" smtClean="0"/>
              <a:t>PATH</a:t>
            </a:r>
          </a:p>
          <a:p>
            <a:pPr lvl="2"/>
            <a:r>
              <a:rPr lang="en-US" dirty="0" err="1" smtClean="0"/>
              <a:t>execl</a:t>
            </a:r>
            <a:r>
              <a:rPr lang="en-US" dirty="0" err="1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(filename, …)</a:t>
            </a:r>
          </a:p>
          <a:p>
            <a:pPr lvl="2"/>
            <a:r>
              <a:rPr lang="en-US" dirty="0" err="1" smtClean="0"/>
              <a:t>execv</a:t>
            </a:r>
            <a:r>
              <a:rPr lang="en-US" dirty="0" err="1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(filename, </a:t>
            </a:r>
            <a:r>
              <a:rPr lang="en-US" dirty="0" err="1" smtClean="0"/>
              <a:t>argv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rgbClr val="00B0F0"/>
                </a:solidFill>
              </a:rPr>
              <a:t>char *</a:t>
            </a:r>
            <a:r>
              <a:rPr lang="en-US" dirty="0" err="1" smtClean="0">
                <a:solidFill>
                  <a:srgbClr val="00B0F0"/>
                </a:solidFill>
              </a:rPr>
              <a:t>cmd</a:t>
            </a:r>
            <a:r>
              <a:rPr lang="en-US" dirty="0" smtClean="0">
                <a:solidFill>
                  <a:srgbClr val="00B0F0"/>
                </a:solidFill>
              </a:rPr>
              <a:t>[] = { “</a:t>
            </a:r>
            <a:r>
              <a:rPr lang="en-US" dirty="0" err="1" smtClean="0">
                <a:solidFill>
                  <a:srgbClr val="00B0F0"/>
                </a:solidFill>
              </a:rPr>
              <a:t>ls</a:t>
            </a:r>
            <a:r>
              <a:rPr lang="en-US" dirty="0" smtClean="0">
                <a:solidFill>
                  <a:srgbClr val="00B0F0"/>
                </a:solidFill>
              </a:rPr>
              <a:t>”, “-l”, NULL}; 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err="1" smtClean="0">
                <a:solidFill>
                  <a:srgbClr val="00B0F0"/>
                </a:solidFill>
              </a:rPr>
              <a:t>execvp</a:t>
            </a:r>
            <a:r>
              <a:rPr lang="en-US" dirty="0" smtClean="0">
                <a:solidFill>
                  <a:srgbClr val="00B0F0"/>
                </a:solidFill>
              </a:rPr>
              <a:t>(“</a:t>
            </a:r>
            <a:r>
              <a:rPr lang="en-US" dirty="0" err="1" smtClean="0">
                <a:solidFill>
                  <a:srgbClr val="00B0F0"/>
                </a:solidFill>
              </a:rPr>
              <a:t>ls</a:t>
            </a:r>
            <a:r>
              <a:rPr lang="en-US" dirty="0" smtClean="0">
                <a:solidFill>
                  <a:srgbClr val="00B0F0"/>
                </a:solidFill>
              </a:rPr>
              <a:t>”, </a:t>
            </a:r>
            <a:r>
              <a:rPr lang="en-US" dirty="0" err="1" smtClean="0">
                <a:solidFill>
                  <a:srgbClr val="00B0F0"/>
                </a:solidFill>
              </a:rPr>
              <a:t>cmd</a:t>
            </a:r>
            <a:r>
              <a:rPr lang="en-US" dirty="0" smtClean="0">
                <a:solidFill>
                  <a:srgbClr val="00B0F0"/>
                </a:solidFill>
              </a:rPr>
              <a:t>);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execute a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B0F0"/>
                </a:solidFill>
              </a:rPr>
              <a:t>brain transplant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Clears out the machine code of the calling program</a:t>
            </a:r>
          </a:p>
          <a:p>
            <a:pPr lvl="1"/>
            <a:r>
              <a:rPr lang="en-US" dirty="0" smtClean="0"/>
              <a:t>Loads the code of the called program</a:t>
            </a:r>
          </a:p>
          <a:p>
            <a:pPr lvl="1"/>
            <a:r>
              <a:rPr lang="en-US" dirty="0" smtClean="0"/>
              <a:t>Does not return on success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we directly call exec*() function in our shell program?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NO! We’ll lose our shell program!</a:t>
            </a:r>
          </a:p>
          <a:p>
            <a:pPr lvl="1"/>
            <a:r>
              <a:rPr lang="en-US" dirty="0" smtClean="0"/>
              <a:t>We need another process to run exec*() for 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exec*()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2554820"/>
            <a:ext cx="6624320" cy="1831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process</a:t>
            </a:r>
          </a:p>
          <a:p>
            <a:r>
              <a:rPr lang="en-US" dirty="0" smtClean="0"/>
              <a:t>Return twice if succeed</a:t>
            </a:r>
          </a:p>
          <a:p>
            <a:pPr lvl="1"/>
            <a:r>
              <a:rPr lang="en-US" dirty="0" smtClean="0"/>
              <a:t>0 for child process</a:t>
            </a:r>
          </a:p>
          <a:p>
            <a:pPr lvl="1"/>
            <a:r>
              <a:rPr lang="en-US" dirty="0" smtClean="0"/>
              <a:t>&gt;0 for parent process, the return value is child PID</a:t>
            </a:r>
          </a:p>
          <a:p>
            <a:r>
              <a:rPr lang="en-US" dirty="0" smtClean="0"/>
              <a:t>Call exec*() in </a:t>
            </a:r>
            <a:r>
              <a:rPr lang="en-US" dirty="0" smtClean="0">
                <a:solidFill>
                  <a:srgbClr val="00B0F0"/>
                </a:solidFill>
              </a:rPr>
              <a:t>child</a:t>
            </a:r>
            <a:r>
              <a:rPr lang="en-US" dirty="0" smtClean="0"/>
              <a:t> process</a:t>
            </a:r>
          </a:p>
          <a:p>
            <a:r>
              <a:rPr lang="en-US" dirty="0" smtClean="0"/>
              <a:t>Two processes running in parallel</a:t>
            </a:r>
          </a:p>
          <a:p>
            <a:pPr lvl="1"/>
            <a:r>
              <a:rPr lang="en-US" dirty="0" smtClean="0"/>
              <a:t>Parent: shell program</a:t>
            </a:r>
          </a:p>
          <a:p>
            <a:pPr lvl="1"/>
            <a:r>
              <a:rPr lang="en-US" dirty="0" smtClean="0"/>
              <a:t>Child: user command</a:t>
            </a:r>
          </a:p>
          <a:p>
            <a:pPr lvl="1"/>
            <a:r>
              <a:rPr lang="en-US" dirty="0" smtClean="0"/>
              <a:t>Parent should wait for child to finish </a:t>
            </a:r>
            <a:r>
              <a:rPr lang="en-US" dirty="0" err="1" smtClean="0">
                <a:solidFill>
                  <a:srgbClr val="00B0F0"/>
                </a:solidFill>
              </a:rPr>
              <a:t>waitpid</a:t>
            </a:r>
            <a:r>
              <a:rPr lang="en-US" dirty="0" smtClean="0">
                <a:solidFill>
                  <a:srgbClr val="00B0F0"/>
                </a:solidFill>
              </a:rPr>
              <a:t>()</a:t>
            </a:r>
          </a:p>
          <a:p>
            <a:pPr lvl="2"/>
            <a:r>
              <a:rPr lang="en-US" dirty="0" smtClean="0"/>
              <a:t>If child is to run in the background, then don’t wait, e.g., “</a:t>
            </a:r>
            <a:r>
              <a:rPr lang="en-US" dirty="0" err="1" smtClean="0"/>
              <a:t>ls</a:t>
            </a:r>
            <a:r>
              <a:rPr lang="en-US" dirty="0" smtClean="0"/>
              <a:t> &amp;”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Now we have a basic version of shell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about pipe and redirection? E.g., cmd1 | cmd2, </a:t>
            </a:r>
            <a:r>
              <a:rPr lang="en-US" dirty="0" err="1" smtClean="0"/>
              <a:t>cmd</a:t>
            </a:r>
            <a:r>
              <a:rPr lang="en-US" dirty="0" smtClean="0"/>
              <a:t> &gt;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1.0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8080" y="1097280"/>
            <a:ext cx="34176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 (user input command </a:t>
            </a:r>
            <a:r>
              <a:rPr lang="en-US" dirty="0" err="1" smtClean="0">
                <a:solidFill>
                  <a:srgbClr val="00B0F0"/>
                </a:solidFill>
              </a:rPr>
              <a:t>cmd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 = fork();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pid</a:t>
            </a:r>
            <a:r>
              <a:rPr lang="en-US" dirty="0" smtClean="0"/>
              <a:t> == 0) {  </a:t>
            </a:r>
            <a:r>
              <a:rPr lang="en-US" dirty="0" smtClean="0">
                <a:solidFill>
                  <a:srgbClr val="FF0000"/>
                </a:solidFill>
              </a:rPr>
              <a:t>// child</a:t>
            </a:r>
          </a:p>
          <a:p>
            <a:r>
              <a:rPr lang="en-US" dirty="0" smtClean="0"/>
              <a:t>        exec(</a:t>
            </a:r>
            <a:r>
              <a:rPr lang="en-US" dirty="0" err="1" smtClean="0">
                <a:solidFill>
                  <a:srgbClr val="00B0F0"/>
                </a:solidFill>
              </a:rPr>
              <a:t>cmd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else {  </a:t>
            </a:r>
            <a:r>
              <a:rPr lang="en-US" dirty="0" smtClean="0">
                <a:solidFill>
                  <a:srgbClr val="FF0000"/>
                </a:solidFill>
              </a:rPr>
              <a:t>// parent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waitpid</a:t>
            </a:r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751840" y="3606799"/>
            <a:ext cx="7691120" cy="1759065"/>
            <a:chOff x="381000" y="3516745"/>
            <a:chExt cx="7391400" cy="2286000"/>
          </a:xfrm>
        </p:grpSpPr>
        <p:sp>
          <p:nvSpPr>
            <p:cNvPr id="37" name="Flowchart: Process 36"/>
            <p:cNvSpPr/>
            <p:nvPr/>
          </p:nvSpPr>
          <p:spPr>
            <a:xfrm>
              <a:off x="381000" y="4278745"/>
              <a:ext cx="1066800" cy="762000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shell</a:t>
              </a:r>
              <a:endParaRPr lang="en-US" sz="2400" dirty="0"/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2362200" y="3516745"/>
              <a:ext cx="1066800" cy="762000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parent</a:t>
              </a:r>
              <a:endParaRPr lang="en-US" sz="2400" dirty="0"/>
            </a:p>
          </p:txBody>
        </p:sp>
        <p:sp>
          <p:nvSpPr>
            <p:cNvPr id="39" name="Flowchart: Process 38"/>
            <p:cNvSpPr/>
            <p:nvPr/>
          </p:nvSpPr>
          <p:spPr>
            <a:xfrm>
              <a:off x="2362200" y="5040745"/>
              <a:ext cx="1066800" cy="762000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child</a:t>
              </a:r>
              <a:endParaRPr lang="en-US" sz="2400" dirty="0"/>
            </a:p>
          </p:txBody>
        </p:sp>
        <p:cxnSp>
          <p:nvCxnSpPr>
            <p:cNvPr id="40" name="Elbow Connector 39"/>
            <p:cNvCxnSpPr>
              <a:stCxn id="37" idx="3"/>
              <a:endCxn id="38" idx="1"/>
            </p:cNvCxnSpPr>
            <p:nvPr/>
          </p:nvCxnSpPr>
          <p:spPr>
            <a:xfrm flipV="1">
              <a:off x="1447800" y="3897745"/>
              <a:ext cx="914400" cy="762000"/>
            </a:xfrm>
            <a:prstGeom prst="bentConnector3">
              <a:avLst>
                <a:gd name="adj1" fmla="val 67172"/>
              </a:avLst>
            </a:prstGeom>
            <a:ln w="1905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7" idx="3"/>
              <a:endCxn id="39" idx="1"/>
            </p:cNvCxnSpPr>
            <p:nvPr/>
          </p:nvCxnSpPr>
          <p:spPr>
            <a:xfrm>
              <a:off x="1447800" y="4659745"/>
              <a:ext cx="914400" cy="762000"/>
            </a:xfrm>
            <a:prstGeom prst="bentConnector3">
              <a:avLst>
                <a:gd name="adj1" fmla="val 67172"/>
              </a:avLst>
            </a:prstGeom>
            <a:ln w="1905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493981" y="4290413"/>
              <a:ext cx="55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fork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4114800" y="5040745"/>
              <a:ext cx="1295400" cy="762000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cmd</a:t>
              </a:r>
              <a:endParaRPr lang="en-US" sz="2400" dirty="0"/>
            </a:p>
          </p:txBody>
        </p:sp>
        <p:cxnSp>
          <p:nvCxnSpPr>
            <p:cNvPr id="44" name="Straight Arrow Connector 43"/>
            <p:cNvCxnSpPr>
              <a:stCxn id="39" idx="3"/>
              <a:endCxn id="43" idx="1"/>
            </p:cNvCxnSpPr>
            <p:nvPr/>
          </p:nvCxnSpPr>
          <p:spPr>
            <a:xfrm>
              <a:off x="3429000" y="5421745"/>
              <a:ext cx="685800" cy="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429000" y="5052413"/>
              <a:ext cx="603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exec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6" name="Flowchart: Process 45"/>
            <p:cNvSpPr/>
            <p:nvPr/>
          </p:nvSpPr>
          <p:spPr>
            <a:xfrm>
              <a:off x="6705600" y="4290413"/>
              <a:ext cx="1066800" cy="762000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shell</a:t>
              </a:r>
              <a:endParaRPr lang="en-US" sz="2400" dirty="0"/>
            </a:p>
          </p:txBody>
        </p:sp>
        <p:cxnSp>
          <p:nvCxnSpPr>
            <p:cNvPr id="47" name="Elbow Connector 46"/>
            <p:cNvCxnSpPr>
              <a:stCxn id="43" idx="3"/>
              <a:endCxn id="46" idx="1"/>
            </p:cNvCxnSpPr>
            <p:nvPr/>
          </p:nvCxnSpPr>
          <p:spPr>
            <a:xfrm flipV="1">
              <a:off x="5410200" y="4671413"/>
              <a:ext cx="1295400" cy="750332"/>
            </a:xfrm>
            <a:prstGeom prst="bentConnector3">
              <a:avLst>
                <a:gd name="adj1" fmla="val 79233"/>
              </a:avLst>
            </a:prstGeom>
            <a:ln w="1905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377873" y="5070947"/>
              <a:ext cx="1112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terminate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9" name="Elbow Connector 48"/>
            <p:cNvCxnSpPr>
              <a:stCxn id="38" idx="3"/>
              <a:endCxn id="46" idx="1"/>
            </p:cNvCxnSpPr>
            <p:nvPr/>
          </p:nvCxnSpPr>
          <p:spPr>
            <a:xfrm>
              <a:off x="3429000" y="3897745"/>
              <a:ext cx="3276600" cy="773668"/>
            </a:xfrm>
            <a:prstGeom prst="bentConnector3">
              <a:avLst>
                <a:gd name="adj1" fmla="val 91720"/>
              </a:avLst>
            </a:prstGeom>
            <a:ln w="1905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343400" y="3528413"/>
              <a:ext cx="587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wait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channel</a:t>
            </a:r>
          </a:p>
          <a:p>
            <a:pPr lvl="1"/>
            <a:r>
              <a:rPr lang="en-US" dirty="0" smtClean="0"/>
              <a:t>Implemented as FIFO buffer in memory</a:t>
            </a:r>
          </a:p>
          <a:p>
            <a:pPr lvl="1"/>
            <a:r>
              <a:rPr lang="en-US" dirty="0" smtClean="0"/>
              <a:t>E.g., cmd1 | cmd2, cmd1 writes output to pipe, cmd2 reads input from pipe</a:t>
            </a:r>
          </a:p>
          <a:p>
            <a:r>
              <a:rPr lang="en-US" dirty="0" smtClean="0"/>
              <a:t>File descriptor</a:t>
            </a:r>
          </a:p>
          <a:p>
            <a:pPr lvl="1"/>
            <a:r>
              <a:rPr lang="en-US" dirty="0" smtClean="0"/>
              <a:t>An abstract indicator used to access a file or other I/O resources (e.g., pipe, network socket)</a:t>
            </a:r>
          </a:p>
          <a:p>
            <a:pPr lvl="1"/>
            <a:r>
              <a:rPr lang="en-US" dirty="0" smtClean="0"/>
              <a:t>A non-negative integer</a:t>
            </a:r>
          </a:p>
          <a:p>
            <a:pPr lvl="1"/>
            <a:r>
              <a:rPr lang="en-US" dirty="0" smtClean="0"/>
              <a:t>0 (</a:t>
            </a:r>
            <a:r>
              <a:rPr lang="en-US" dirty="0" err="1" smtClean="0"/>
              <a:t>stdin</a:t>
            </a:r>
            <a:r>
              <a:rPr lang="en-US" dirty="0" smtClean="0"/>
              <a:t>), 1 (</a:t>
            </a:r>
            <a:r>
              <a:rPr lang="en-US" dirty="0" err="1" smtClean="0"/>
              <a:t>stdout</a:t>
            </a:r>
            <a:r>
              <a:rPr lang="en-US" dirty="0" smtClean="0"/>
              <a:t>), 2 (</a:t>
            </a:r>
            <a:r>
              <a:rPr lang="en-US" dirty="0" err="1" smtClean="0"/>
              <a:t>stderr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E.g., </a:t>
            </a:r>
            <a:r>
              <a:rPr lang="en-US" sz="2400" dirty="0" err="1" smtClean="0"/>
              <a:t>ls</a:t>
            </a:r>
            <a:r>
              <a:rPr lang="en-US" sz="2400" dirty="0" smtClean="0"/>
              <a:t> | </a:t>
            </a:r>
            <a:r>
              <a:rPr lang="en-US" sz="2400" dirty="0" err="1" smtClean="0"/>
              <a:t>wc</a:t>
            </a:r>
            <a:r>
              <a:rPr lang="en-US" sz="2400" dirty="0" smtClean="0"/>
              <a:t> –l</a:t>
            </a:r>
          </a:p>
          <a:p>
            <a:pPr lvl="1"/>
            <a:r>
              <a:rPr lang="en-US" sz="2000" dirty="0" smtClean="0"/>
              <a:t>Setup a pipe</a:t>
            </a:r>
          </a:p>
          <a:p>
            <a:pPr lvl="1"/>
            <a:r>
              <a:rPr lang="en-US" sz="2000" dirty="0" smtClean="0"/>
              <a:t>Child executes “</a:t>
            </a:r>
            <a:r>
              <a:rPr lang="en-US" sz="2000" dirty="0" err="1" smtClean="0"/>
              <a:t>ls</a:t>
            </a:r>
            <a:r>
              <a:rPr lang="en-US" sz="2000" dirty="0" smtClean="0"/>
              <a:t>” and writes output to pipe</a:t>
            </a:r>
          </a:p>
          <a:p>
            <a:pPr lvl="1"/>
            <a:r>
              <a:rPr lang="en-US" sz="2000" dirty="0" smtClean="0"/>
              <a:t>Parent wait for child to finish, execute “</a:t>
            </a:r>
            <a:r>
              <a:rPr lang="en-US" sz="2000" dirty="0" err="1" smtClean="0"/>
              <a:t>wc</a:t>
            </a:r>
            <a:r>
              <a:rPr lang="en-US" sz="2000" dirty="0" smtClean="0"/>
              <a:t> -l” and reads input from pipe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66129" y="2499360"/>
            <a:ext cx="24233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pipe(</a:t>
            </a:r>
            <a:r>
              <a:rPr lang="en-US" dirty="0" err="1" smtClean="0"/>
              <a:t>pfds</a:t>
            </a:r>
            <a:r>
              <a:rPr lang="en-US" dirty="0" smtClean="0"/>
              <a:t>): create a pipe, where you can read from </a:t>
            </a:r>
            <a:r>
              <a:rPr lang="en-US" dirty="0" err="1" smtClean="0"/>
              <a:t>fd</a:t>
            </a:r>
            <a:r>
              <a:rPr lang="en-US" dirty="0" smtClean="0"/>
              <a:t>[0] and write to </a:t>
            </a:r>
            <a:r>
              <a:rPr lang="en-US" dirty="0" err="1" smtClean="0"/>
              <a:t>fd</a:t>
            </a:r>
            <a:r>
              <a:rPr lang="en-US" dirty="0" smtClean="0"/>
              <a:t>[1]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dup2(old, new):  configure input/output file descriptor. It makes </a:t>
            </a:r>
            <a:r>
              <a:rPr lang="en-US" dirty="0" smtClean="0">
                <a:solidFill>
                  <a:srgbClr val="C00000"/>
                </a:solidFill>
              </a:rPr>
              <a:t>new</a:t>
            </a:r>
            <a:r>
              <a:rPr lang="en-US" dirty="0" smtClean="0"/>
              <a:t> points to where </a:t>
            </a:r>
            <a:r>
              <a:rPr lang="en-US" dirty="0" smtClean="0">
                <a:solidFill>
                  <a:srgbClr val="C00000"/>
                </a:solidFill>
              </a:rPr>
              <a:t>old </a:t>
            </a:r>
            <a:r>
              <a:rPr lang="en-US" dirty="0" smtClean="0"/>
              <a:t>points to, thus they refer to the same I/O port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8560" y="2153920"/>
            <a:ext cx="3701206" cy="42473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[2];</a:t>
            </a:r>
          </a:p>
          <a:p>
            <a:r>
              <a:rPr lang="en-US" dirty="0" smtClean="0"/>
              <a:t>pipe(</a:t>
            </a:r>
            <a:r>
              <a:rPr lang="en-US" dirty="0" err="1" smtClean="0"/>
              <a:t>fd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 = fork();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pid</a:t>
            </a:r>
            <a:r>
              <a:rPr lang="en-US" dirty="0" smtClean="0"/>
              <a:t> == 0) {</a:t>
            </a:r>
          </a:p>
          <a:p>
            <a:r>
              <a:rPr lang="en-US" dirty="0" smtClean="0"/>
              <a:t>    close(</a:t>
            </a:r>
            <a:r>
              <a:rPr lang="en-US" dirty="0" err="1" smtClean="0"/>
              <a:t>fd</a:t>
            </a:r>
            <a:r>
              <a:rPr lang="en-US" dirty="0" smtClean="0"/>
              <a:t>[0]); // don’t need</a:t>
            </a:r>
          </a:p>
          <a:p>
            <a:r>
              <a:rPr lang="en-US" dirty="0" smtClean="0"/>
              <a:t>    dup2(</a:t>
            </a:r>
            <a:r>
              <a:rPr lang="en-US" dirty="0" err="1" smtClean="0"/>
              <a:t>fd</a:t>
            </a:r>
            <a:r>
              <a:rPr lang="en-US" dirty="0" smtClean="0"/>
              <a:t>[1], 1); // make </a:t>
            </a:r>
            <a:r>
              <a:rPr lang="en-US" dirty="0" err="1" smtClean="0"/>
              <a:t>stdout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[1]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execlp</a:t>
            </a:r>
            <a:r>
              <a:rPr lang="en-US" dirty="0" smtClean="0"/>
              <a:t>(“</a:t>
            </a:r>
            <a:r>
              <a:rPr lang="en-US" dirty="0" err="1" smtClean="0"/>
              <a:t>ls</a:t>
            </a:r>
            <a:r>
              <a:rPr lang="en-US" dirty="0" smtClean="0"/>
              <a:t>”, “</a:t>
            </a:r>
            <a:r>
              <a:rPr lang="en-US" dirty="0" err="1" smtClean="0"/>
              <a:t>ls</a:t>
            </a:r>
            <a:r>
              <a:rPr lang="en-US" dirty="0" smtClean="0"/>
              <a:t>”, NULL);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{</a:t>
            </a:r>
          </a:p>
          <a:p>
            <a:r>
              <a:rPr lang="en-US" dirty="0" smtClean="0"/>
              <a:t>    close(</a:t>
            </a:r>
            <a:r>
              <a:rPr lang="en-US" dirty="0" err="1" smtClean="0"/>
              <a:t>fd</a:t>
            </a:r>
            <a:r>
              <a:rPr lang="en-US" dirty="0" smtClean="0"/>
              <a:t>[1]); // don’t need</a:t>
            </a:r>
          </a:p>
          <a:p>
            <a:r>
              <a:rPr lang="en-US" dirty="0" smtClean="0"/>
              <a:t>    dup2(</a:t>
            </a:r>
            <a:r>
              <a:rPr lang="en-US" dirty="0" err="1" smtClean="0"/>
              <a:t>fd</a:t>
            </a:r>
            <a:r>
              <a:rPr lang="en-US" dirty="0" smtClean="0"/>
              <a:t>[0], 0); // make </a:t>
            </a:r>
            <a:r>
              <a:rPr lang="en-US" dirty="0" err="1" smtClean="0"/>
              <a:t>stdin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[0]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waitpid</a:t>
            </a:r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execlp</a:t>
            </a:r>
            <a:r>
              <a:rPr lang="en-US" dirty="0" smtClean="0"/>
              <a:t>(“</a:t>
            </a:r>
            <a:r>
              <a:rPr lang="en-US" dirty="0" err="1" smtClean="0"/>
              <a:t>wc</a:t>
            </a:r>
            <a:r>
              <a:rPr lang="en-US" dirty="0" smtClean="0"/>
              <a:t>”, “</a:t>
            </a:r>
            <a:r>
              <a:rPr lang="en-US" dirty="0" err="1" smtClean="0"/>
              <a:t>wc</a:t>
            </a:r>
            <a:r>
              <a:rPr lang="en-US" dirty="0" smtClean="0"/>
              <a:t>”, “-l”, NULL);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76A1045-6D75-4005-A32B-A44110F036A8}" vid="{479D1BC2-C132-4C3E-9BA9-E1DF2DA89A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3029</TotalTime>
  <Words>727</Words>
  <Application>Microsoft Office PowerPoint</Application>
  <PresentationFormat>On-screen Show (4:3)</PresentationFormat>
  <Paragraphs>126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Theme1</vt:lpstr>
      <vt:lpstr>CSCE 313 Unix Shell</vt:lpstr>
      <vt:lpstr>Background</vt:lpstr>
      <vt:lpstr>PA2 Goal</vt:lpstr>
      <vt:lpstr>How to execute a program</vt:lpstr>
      <vt:lpstr>exec*()</vt:lpstr>
      <vt:lpstr>fork()</vt:lpstr>
      <vt:lpstr>Shell 1.0</vt:lpstr>
      <vt:lpstr>Pipe</vt:lpstr>
      <vt:lpstr>Pipe</vt:lpstr>
      <vt:lpstr>Redirection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LAB1: Machine Problem 1</dc:title>
  <dc:creator>张韦</dc:creator>
  <cp:lastModifiedBy>Kyung Hoon Kim</cp:lastModifiedBy>
  <cp:revision>365</cp:revision>
  <dcterms:created xsi:type="dcterms:W3CDTF">2014-09-07T15:17:58Z</dcterms:created>
  <dcterms:modified xsi:type="dcterms:W3CDTF">2018-09-22T23:05:02Z</dcterms:modified>
</cp:coreProperties>
</file>