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  <p:sldMasterId id="2147483724" r:id="rId3"/>
  </p:sldMasterIdLst>
  <p:notesMasterIdLst>
    <p:notesMasterId r:id="rId17"/>
  </p:notesMasterIdLst>
  <p:sldIdLst>
    <p:sldId id="256" r:id="rId4"/>
    <p:sldId id="406" r:id="rId5"/>
    <p:sldId id="407" r:id="rId6"/>
    <p:sldId id="409" r:id="rId7"/>
    <p:sldId id="417" r:id="rId8"/>
    <p:sldId id="416" r:id="rId9"/>
    <p:sldId id="415" r:id="rId10"/>
    <p:sldId id="413" r:id="rId11"/>
    <p:sldId id="418" r:id="rId12"/>
    <p:sldId id="414" r:id="rId13"/>
    <p:sldId id="419" r:id="rId14"/>
    <p:sldId id="420" r:id="rId15"/>
    <p:sldId id="421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2462" autoAdjust="0"/>
  </p:normalViewPr>
  <p:slideViewPr>
    <p:cSldViewPr>
      <p:cViewPr varScale="1">
        <p:scale>
          <a:sx n="61" d="100"/>
          <a:sy n="61" d="100"/>
        </p:scale>
        <p:origin x="145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8A13DF3-EAB9-42DA-8D74-818D631001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714F03D-862F-4832-9A65-911BBFE62E53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2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580BDDD-A16F-4697-BDEB-06F2BDAC6EF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005BE-75A3-4131-972C-02A1975C2EF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7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8D18D81F-B850-4211-87E4-D866EE4FD6A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82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E38C203-FD19-4802-B219-3815AA874437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6BB8A2B-7D82-4EEC-BBDF-BEBF898692F1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991C7D1F-48E5-4960-BBAB-FC26173F3B3F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CSCE-313 Fall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A8198-CE7F-475F-9CBE-BE71FE5DEA6E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0210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2A1C-BF61-4457-82A3-96054A994267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9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9E488271-D39B-421B-A811-7B334039FB2A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396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649EEE5-CAC6-4BCF-8A6D-EB945C91ACD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CSCE-313 Fall 2016</a:t>
            </a:r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7A74722-0EE4-4E73-B116-DBEB0C305BF7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02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70174" y="1600200"/>
            <a:ext cx="7543800" cy="26670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Programming Assignment # 2 – Supplementary Discussion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009930" y="4323963"/>
            <a:ext cx="5123755" cy="108623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Tanzir Ahmed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CSCE 313 </a:t>
            </a:r>
            <a:r>
              <a:rPr lang="en-US" dirty="0" smtClean="0">
                <a:solidFill>
                  <a:schemeClr val="bg1"/>
                </a:solidFill>
              </a:rPr>
              <a:t>Fall </a:t>
            </a:r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Piping: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114" y="1905000"/>
            <a:ext cx="896748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pipe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pipeout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dup2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redirect stdin to pipe in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“grep"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“soda"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16346-E5F8-4B25-A8D6-4B3D2ACCA985}"/>
              </a:ext>
            </a:extLst>
          </p:cNvPr>
          <p:cNvGrpSpPr/>
          <p:nvPr/>
        </p:nvGrpSpPr>
        <p:grpSpPr>
          <a:xfrm>
            <a:off x="1141794" y="2139434"/>
            <a:ext cx="6096000" cy="1289566"/>
            <a:chOff x="533400" y="2139434"/>
            <a:chExt cx="6096000" cy="12895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28E2168-FAB1-4868-A058-D7D637557DFB}"/>
                </a:ext>
              </a:extLst>
            </p:cNvPr>
            <p:cNvSpPr/>
            <p:nvPr/>
          </p:nvSpPr>
          <p:spPr>
            <a:xfrm>
              <a:off x="533400" y="2743200"/>
              <a:ext cx="2590800" cy="685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71222EF3-9161-44D9-8416-774D5CA21BD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 flipV="1">
              <a:off x="3124200" y="2324100"/>
              <a:ext cx="2663142" cy="762000"/>
            </a:xfrm>
            <a:prstGeom prst="bentConnector3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669740-9EA4-4E0D-A5DC-409EFCA45725}"/>
                </a:ext>
              </a:extLst>
            </p:cNvPr>
            <p:cNvSpPr txBox="1"/>
            <p:nvPr/>
          </p:nvSpPr>
          <p:spPr>
            <a:xfrm>
              <a:off x="5787342" y="2139434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245243-BADB-4449-B0B8-2DE1C01D4D3F}"/>
              </a:ext>
            </a:extLst>
          </p:cNvPr>
          <p:cNvGrpSpPr/>
          <p:nvPr/>
        </p:nvGrpSpPr>
        <p:grpSpPr>
          <a:xfrm>
            <a:off x="2194608" y="3107063"/>
            <a:ext cx="6034992" cy="931537"/>
            <a:chOff x="533400" y="2378387"/>
            <a:chExt cx="6034992" cy="9315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6F09B6-88B7-4AEF-8A2B-181F3F8E4C7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B0F5BEB-CBED-479B-A2E1-DD5CC983E0BE}"/>
                </a:ext>
              </a:extLst>
            </p:cNvPr>
            <p:cNvCxnSpPr>
              <a:cxnSpLocks/>
              <a:stCxn id="12" idx="7"/>
              <a:endCxn id="14" idx="1"/>
            </p:cNvCxnSpPr>
            <p:nvPr/>
          </p:nvCxnSpPr>
          <p:spPr>
            <a:xfrm rot="5400000" flipH="1" flipV="1">
              <a:off x="4160777" y="1354122"/>
              <a:ext cx="356626" cy="2774488"/>
            </a:xfrm>
            <a:prstGeom prst="bentConnector2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9C78F1-AC87-4668-8374-7F37CE91BB79}"/>
                </a:ext>
              </a:extLst>
            </p:cNvPr>
            <p:cNvSpPr txBox="1"/>
            <p:nvPr/>
          </p:nvSpPr>
          <p:spPr>
            <a:xfrm>
              <a:off x="5726334" y="2378387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687115-41B9-4B0E-AC68-836B040E46F8}"/>
              </a:ext>
            </a:extLst>
          </p:cNvPr>
          <p:cNvGrpSpPr/>
          <p:nvPr/>
        </p:nvGrpSpPr>
        <p:grpSpPr>
          <a:xfrm>
            <a:off x="2132394" y="4395547"/>
            <a:ext cx="5991828" cy="1314707"/>
            <a:chOff x="533400" y="2852724"/>
            <a:chExt cx="5991828" cy="131470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5385EF-0AC5-43CF-B2DB-B52DCE1511CB}"/>
                </a:ext>
              </a:extLst>
            </p:cNvPr>
            <p:cNvSpPr/>
            <p:nvPr/>
          </p:nvSpPr>
          <p:spPr>
            <a:xfrm>
              <a:off x="533400" y="2852724"/>
              <a:ext cx="2833386" cy="4572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9CA70B5-61C5-4A4D-BC58-7C8D1493EB83}"/>
                </a:ext>
              </a:extLst>
            </p:cNvPr>
            <p:cNvCxnSpPr>
              <a:cxnSpLocks/>
              <a:stCxn id="20" idx="6"/>
              <a:endCxn id="22" idx="1"/>
            </p:cNvCxnSpPr>
            <p:nvPr/>
          </p:nvCxnSpPr>
          <p:spPr>
            <a:xfrm>
              <a:off x="3366786" y="3081324"/>
              <a:ext cx="2316384" cy="901441"/>
            </a:xfrm>
            <a:prstGeom prst="bentConnector3">
              <a:avLst>
                <a:gd name="adj1" fmla="val 3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EBE90-F97C-436B-8287-5F3945DAB489}"/>
                </a:ext>
              </a:extLst>
            </p:cNvPr>
            <p:cNvSpPr txBox="1"/>
            <p:nvPr/>
          </p:nvSpPr>
          <p:spPr>
            <a:xfrm>
              <a:off x="5683170" y="3798099"/>
              <a:ext cx="8420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0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4800"/>
            <a:ext cx="7200900" cy="914400"/>
          </a:xfrm>
        </p:spPr>
        <p:txBody>
          <a:bodyPr/>
          <a:lstStyle/>
          <a:p>
            <a:r>
              <a:rPr lang="en-US" dirty="0" smtClean="0"/>
              <a:t>Difficulty with the Previous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2009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You have to hard code the stages</a:t>
            </a:r>
          </a:p>
          <a:p>
            <a:pPr lvl="1"/>
            <a:r>
              <a:rPr lang="en-US" dirty="0" smtClean="0"/>
              <a:t>2 pipes (3 pipe separated portions) will change the code completely: cannot generalize this code</a:t>
            </a:r>
          </a:p>
          <a:p>
            <a:pPr lvl="1"/>
            <a:r>
              <a:rPr lang="en-US" dirty="0" smtClean="0"/>
              <a:t>Will require us to have multiple pairs of file descriptors</a:t>
            </a:r>
          </a:p>
          <a:p>
            <a:r>
              <a:rPr lang="en-US" dirty="0" smtClean="0"/>
              <a:t>Can we think of a more general way of doing the same?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3581400"/>
            <a:ext cx="72009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l|grep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this|grep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that|…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0" y="3581400"/>
            <a:ext cx="1828800" cy="2437935"/>
            <a:chOff x="762000" y="3581400"/>
            <a:chExt cx="1828800" cy="2437935"/>
          </a:xfrm>
        </p:grpSpPr>
        <p:sp>
          <p:nvSpPr>
            <p:cNvPr id="6" name="Oval 5"/>
            <p:cNvSpPr/>
            <p:nvPr/>
          </p:nvSpPr>
          <p:spPr>
            <a:xfrm>
              <a:off x="762000" y="3581400"/>
              <a:ext cx="12192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6" idx="4"/>
            </p:cNvCxnSpPr>
            <p:nvPr/>
          </p:nvCxnSpPr>
          <p:spPr>
            <a:xfrm rot="16200000" flipH="1">
              <a:off x="1066800" y="4419600"/>
              <a:ext cx="990600" cy="381000"/>
            </a:xfrm>
            <a:prstGeom prst="bentConnector3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14400" y="5096005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Child process (redirects </a:t>
              </a:r>
              <a:r>
                <a:rPr lang="en-US" dirty="0" err="1" smtClean="0">
                  <a:solidFill>
                    <a:srgbClr val="FF0000"/>
                  </a:solidFill>
                </a:rPr>
                <a:t>stdout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95499" y="3564698"/>
            <a:ext cx="5829301" cy="1854432"/>
            <a:chOff x="-2089760" y="2878898"/>
            <a:chExt cx="5829301" cy="1854432"/>
          </a:xfrm>
        </p:grpSpPr>
        <p:sp>
          <p:nvSpPr>
            <p:cNvPr id="12" name="Oval 11"/>
            <p:cNvSpPr/>
            <p:nvPr/>
          </p:nvSpPr>
          <p:spPr>
            <a:xfrm>
              <a:off x="-2089760" y="2878898"/>
              <a:ext cx="4680559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stCxn id="12" idx="4"/>
              <a:endCxn id="14" idx="1"/>
            </p:cNvCxnSpPr>
            <p:nvPr/>
          </p:nvCxnSpPr>
          <p:spPr>
            <a:xfrm rot="16200000" flipH="1">
              <a:off x="727147" y="2935670"/>
              <a:ext cx="859367" cy="1812621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63141" y="38100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Parent process (redirects </a:t>
              </a:r>
              <a:r>
                <a:rPr lang="en-US" dirty="0" err="1" smtClean="0">
                  <a:solidFill>
                    <a:srgbClr val="FF0000"/>
                  </a:solidFill>
                </a:rPr>
                <a:t>stdin</a:t>
              </a:r>
              <a:r>
                <a:rPr lang="en-US" dirty="0" smtClean="0">
                  <a:solidFill>
                    <a:srgbClr val="FF0000"/>
                  </a:solidFill>
                </a:rPr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05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401"/>
            <a:ext cx="7200900" cy="914400"/>
          </a:xfrm>
        </p:spPr>
        <p:txBody>
          <a:bodyPr/>
          <a:lstStyle/>
          <a:p>
            <a:r>
              <a:rPr lang="en-US" dirty="0" smtClean="0"/>
              <a:t>A General Pipe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33801"/>
            <a:ext cx="7200900" cy="3048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How are the stack allocated </a:t>
            </a:r>
            <a:r>
              <a:rPr lang="en-US" sz="2400" dirty="0" err="1" smtClean="0"/>
              <a:t>fd</a:t>
            </a:r>
            <a:r>
              <a:rPr lang="en-US" sz="2400" dirty="0" smtClean="0"/>
              <a:t>[2] being visible in the later portions?</a:t>
            </a:r>
          </a:p>
          <a:p>
            <a:r>
              <a:rPr lang="en-US" sz="2400" dirty="0" smtClean="0"/>
              <a:t>Shouldn’t the #of </a:t>
            </a:r>
            <a:r>
              <a:rPr lang="en-US" sz="2400" dirty="0" err="1" smtClean="0"/>
              <a:t>fd’s</a:t>
            </a:r>
            <a:r>
              <a:rPr lang="en-US" sz="2400" dirty="0" smtClean="0"/>
              <a:t> be  2*(#of portions)</a:t>
            </a:r>
          </a:p>
          <a:p>
            <a:r>
              <a:rPr lang="en-US" sz="2400" dirty="0" smtClean="0"/>
              <a:t>Also, should the last portion do the same thing (i.e., </a:t>
            </a:r>
            <a:r>
              <a:rPr lang="en-US" sz="2400" dirty="0" err="1" smtClean="0"/>
              <a:t>redir</a:t>
            </a:r>
            <a:r>
              <a:rPr lang="en-US" sz="2400" dirty="0" smtClean="0"/>
              <a:t> its </a:t>
            </a:r>
            <a:r>
              <a:rPr lang="en-US" sz="2400" dirty="0" err="1" smtClean="0"/>
              <a:t>stdout</a:t>
            </a:r>
            <a:r>
              <a:rPr lang="en-US" sz="2400" dirty="0" smtClean="0"/>
              <a:t>)?</a:t>
            </a:r>
          </a:p>
          <a:p>
            <a:r>
              <a:rPr lang="en-US" sz="2400" dirty="0" smtClean="0"/>
              <a:t>You also need to close the unused pipe ends</a:t>
            </a:r>
          </a:p>
          <a:p>
            <a:pPr lvl="1"/>
            <a:r>
              <a:rPr lang="en-US" sz="2400" dirty="0" smtClean="0"/>
              <a:t>Otherwise, your program will deadlock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8361" y="838200"/>
            <a:ext cx="8817084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pipe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fork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 ==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dup2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overwriting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stdout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to the pipe’s WRITE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close 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smtClean="0">
                <a:solidFill>
                  <a:srgbClr val="000080"/>
                </a:solidFill>
                <a:highlight>
                  <a:srgbClr val="FFFFFF"/>
                </a:highlight>
              </a:rPr>
              <a:t>]);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</a:rPr>
              <a:t>// close unused pipe end</a:t>
            </a:r>
            <a:r>
              <a:rPr lang="en-US" sz="2000" b="1" smtClean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execute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portion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wait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b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close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close unused pipe end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dup2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fd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// overwriting </a:t>
            </a:r>
            <a:r>
              <a:rPr lang="en-US" sz="2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stdin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</a:rPr>
              <a:t>to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pipe’s READ end for the later portions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64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 All – Repeat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Read the line full of command</a:t>
            </a:r>
          </a:p>
          <a:p>
            <a:r>
              <a:rPr lang="en-US" sz="2400" dirty="0" smtClean="0"/>
              <a:t>Split the line into portions by “|”</a:t>
            </a:r>
          </a:p>
          <a:p>
            <a:r>
              <a:rPr lang="en-US" sz="2400" dirty="0" smtClean="0"/>
              <a:t>For each portion except the last:</a:t>
            </a:r>
          </a:p>
          <a:p>
            <a:pPr lvl="1"/>
            <a:r>
              <a:rPr lang="en-US" sz="2400" dirty="0" smtClean="0"/>
              <a:t>Pipe()</a:t>
            </a:r>
          </a:p>
          <a:p>
            <a:pPr lvl="1"/>
            <a:r>
              <a:rPr lang="en-US" sz="2400" dirty="0" smtClean="0"/>
              <a:t>Fork() a child</a:t>
            </a:r>
          </a:p>
          <a:p>
            <a:pPr lvl="1"/>
            <a:r>
              <a:rPr lang="en-US" sz="2400" dirty="0" smtClean="0"/>
              <a:t>Redirect the child’s STDOUT to Write End of pipe</a:t>
            </a:r>
          </a:p>
          <a:p>
            <a:pPr lvl="1"/>
            <a:r>
              <a:rPr lang="en-US" sz="2400" dirty="0" smtClean="0"/>
              <a:t>Execute the current portion under this child</a:t>
            </a:r>
          </a:p>
          <a:p>
            <a:pPr lvl="1"/>
            <a:r>
              <a:rPr lang="en-US" sz="2400" dirty="0" smtClean="0"/>
              <a:t>Under the parent, just redirect the STDIN to the Read End of the </a:t>
            </a:r>
            <a:r>
              <a:rPr lang="en-US" sz="2400" smtClean="0"/>
              <a:t>pipe   </a:t>
            </a:r>
            <a:endParaRPr lang="en-US" sz="2400" dirty="0" smtClean="0"/>
          </a:p>
          <a:p>
            <a:pPr marL="530352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3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#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Challenges (Still after fork + exec)</a:t>
            </a:r>
          </a:p>
          <a:p>
            <a:pPr lvl="1"/>
            <a:r>
              <a:rPr lang="en-US" dirty="0"/>
              <a:t>I/O Redirection</a:t>
            </a:r>
          </a:p>
          <a:p>
            <a:pPr lvl="1"/>
            <a:r>
              <a:rPr lang="en-US" dirty="0"/>
              <a:t>Piping</a:t>
            </a:r>
          </a:p>
          <a:p>
            <a:r>
              <a:rPr lang="en-US" dirty="0"/>
              <a:t>To solve these challenges, we need the topics:</a:t>
            </a:r>
          </a:p>
          <a:p>
            <a:pPr lvl="1"/>
            <a:r>
              <a:rPr lang="en-US" dirty="0"/>
              <a:t>File I/O basics</a:t>
            </a:r>
          </a:p>
          <a:p>
            <a:pPr lvl="1"/>
            <a:r>
              <a:rPr lang="en-US" dirty="0"/>
              <a:t>Inter Process Communication using </a:t>
            </a:r>
            <a:r>
              <a:rPr lang="en-US" b="1" dirty="0"/>
              <a:t>pipes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64582"/>
          </a:xfrm>
        </p:spPr>
        <p:txBody>
          <a:bodyPr/>
          <a:lstStyle/>
          <a:p>
            <a:r>
              <a:rPr lang="en-US" dirty="0"/>
              <a:t>File I/O – File Descriptors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528889"/>
            <a:ext cx="5715000" cy="2362200"/>
          </a:xfrm>
        </p:spPr>
        <p:txBody>
          <a:bodyPr>
            <a:normAutofit/>
          </a:bodyPr>
          <a:lstStyle/>
          <a:p>
            <a:r>
              <a:rPr lang="en-US" dirty="0"/>
              <a:t>Every process has a file descriptor table, where there are 3 default entries to begin with:</a:t>
            </a:r>
          </a:p>
          <a:p>
            <a:pPr lvl="1"/>
            <a:r>
              <a:rPr lang="en-US" dirty="0"/>
              <a:t>Standard input, output, and error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1268095"/>
            <a:ext cx="739140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main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;  // file descriptor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char*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 [] = “file content”;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open (“foobar.txt”, O_CRAEATE|O_WRONLY);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write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</a:rPr>
              <a:t>)); </a:t>
            </a:r>
            <a:r>
              <a:rPr lang="en-US" sz="1600" b="1" dirty="0">
                <a:latin typeface="Courier New" panose="02070309020205020404" pitchFamily="49" charset="0"/>
              </a:rPr>
              <a:t>close 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latin typeface="Courier New" panose="02070309020205020404" pitchFamily="49" charset="0"/>
              </a:rPr>
              <a:t>open</a:t>
            </a:r>
            <a:r>
              <a:rPr lang="en-US" sz="1600" dirty="0">
                <a:latin typeface="Courier New" panose="02070309020205020404" pitchFamily="49" charset="0"/>
              </a:rPr>
              <a:t>(“foobar.txt”, O_RDONLY, 0);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read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, &amp;c, 1);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(“c=%c\n”, c);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</a:rPr>
              <a:t>close</a:t>
            </a:r>
            <a:r>
              <a:rPr lang="en-US" sz="1600" dirty="0"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</a:rPr>
              <a:t>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97763" y="54432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497763" y="56718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497763" y="59004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497763" y="6129089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 err="1">
                <a:latin typeface="Calibri" pitchFamily="34" charset="0"/>
              </a:rPr>
              <a:t>fd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888163" y="54432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888163" y="56718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888163" y="59004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888163" y="6129089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sz="1400"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602413" y="4409827"/>
            <a:ext cx="2389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219825" y="58592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219825" y="5630614"/>
            <a:ext cx="822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326188" y="5402014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>
                <a:latin typeface="Courier New" panose="02070309020205020404" pitchFamily="49" charset="0"/>
              </a:rPr>
              <a:t>stdin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4313"/>
            <a:ext cx="7591425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85925"/>
            <a:ext cx="8305800" cy="204787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Question: How does a shell implement I/O redirection?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unix</a:t>
            </a:r>
            <a:r>
              <a:rPr lang="en-US" sz="2000" b="1" dirty="0">
                <a:latin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</a:rPr>
              <a:t>ls</a:t>
            </a:r>
            <a:r>
              <a:rPr lang="en-US" sz="2000" b="1" dirty="0">
                <a:latin typeface="Courier New" panose="02070309020205020404" pitchFamily="49" charset="0"/>
              </a:rPr>
              <a:t> &gt; foo.txt</a:t>
            </a:r>
          </a:p>
          <a:p>
            <a:endParaRPr lang="en-US" sz="2000" dirty="0"/>
          </a:p>
          <a:p>
            <a:r>
              <a:rPr lang="en-US" sz="2000" dirty="0"/>
              <a:t>Answer: By calling 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dup2(source, destination)</a:t>
            </a:r>
            <a:r>
              <a:rPr lang="en-US" sz="2000" dirty="0"/>
              <a:t> function</a:t>
            </a:r>
          </a:p>
          <a:p>
            <a:pPr lvl="1"/>
            <a:r>
              <a:rPr lang="en-US" sz="2000" dirty="0"/>
              <a:t>Copies (per-process) descriptor table entry </a:t>
            </a:r>
            <a:r>
              <a:rPr lang="en-US" sz="2000" b="1" dirty="0">
                <a:latin typeface="Courier New" panose="02070309020205020404" pitchFamily="49" charset="0"/>
              </a:rPr>
              <a:t>source</a:t>
            </a:r>
            <a:r>
              <a:rPr lang="en-US" sz="2000" dirty="0"/>
              <a:t>  to entry </a:t>
            </a:r>
            <a:r>
              <a:rPr lang="en-US" sz="2000" b="1" dirty="0">
                <a:latin typeface="Courier New" panose="02070309020205020404" pitchFamily="49" charset="0"/>
              </a:rPr>
              <a:t>destination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73125" y="4602163"/>
            <a:ext cx="1838325" cy="1722437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5" y="4221162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5" y="4565649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5" y="4910137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5" y="5254625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5" y="5599113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76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77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78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79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49180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49157" name="Text Box 49"/>
          <p:cNvSpPr txBox="1">
            <a:spLocks noChangeAspect="1" noChangeArrowheads="1"/>
          </p:cNvSpPr>
          <p:nvPr/>
        </p:nvSpPr>
        <p:spPr bwMode="auto">
          <a:xfrm>
            <a:off x="1141413" y="3611563"/>
            <a:ext cx="2751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sz="1600">
                <a:latin typeface="Calibri" panose="020F0502020204030204" pitchFamily="34" charset="0"/>
              </a:rPr>
              <a:t> </a:t>
            </a:r>
            <a:r>
              <a:rPr lang="en-US" sz="1600"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08588" y="4602163"/>
            <a:ext cx="1836737" cy="1722437"/>
            <a:chOff x="5241625" y="4267200"/>
            <a:chExt cx="1836737" cy="1722438"/>
          </a:xfrm>
        </p:grpSpPr>
        <p:sp>
          <p:nvSpPr>
            <p:cNvPr id="666676" name="Rectangle 52"/>
            <p:cNvSpPr>
              <a:spLocks noChangeAspect="1" noChangeArrowheads="1"/>
            </p:cNvSpPr>
            <p:nvPr/>
          </p:nvSpPr>
          <p:spPr bwMode="auto">
            <a:xfrm>
              <a:off x="6159200" y="4267200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7" name="Rectangle 53"/>
            <p:cNvSpPr>
              <a:spLocks noChangeAspect="1" noChangeArrowheads="1"/>
            </p:cNvSpPr>
            <p:nvPr/>
          </p:nvSpPr>
          <p:spPr bwMode="auto">
            <a:xfrm>
              <a:off x="6159200" y="4611687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78" name="Rectangle 54"/>
            <p:cNvSpPr>
              <a:spLocks noChangeAspect="1" noChangeArrowheads="1"/>
            </p:cNvSpPr>
            <p:nvPr/>
          </p:nvSpPr>
          <p:spPr bwMode="auto">
            <a:xfrm>
              <a:off x="6159200" y="4956175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79" name="Rectangle 55"/>
            <p:cNvSpPr>
              <a:spLocks noChangeAspect="1" noChangeArrowheads="1"/>
            </p:cNvSpPr>
            <p:nvPr/>
          </p:nvSpPr>
          <p:spPr bwMode="auto">
            <a:xfrm>
              <a:off x="6159200" y="5300663"/>
              <a:ext cx="919162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666680" name="Rectangle 56"/>
            <p:cNvSpPr>
              <a:spLocks noChangeAspect="1" noChangeArrowheads="1"/>
            </p:cNvSpPr>
            <p:nvPr/>
          </p:nvSpPr>
          <p:spPr bwMode="auto">
            <a:xfrm>
              <a:off x="6159200" y="5645151"/>
              <a:ext cx="919162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49166" name="Rectangle 57"/>
            <p:cNvSpPr>
              <a:spLocks noChangeAspect="1" noChangeArrowheads="1"/>
            </p:cNvSpPr>
            <p:nvPr/>
          </p:nvSpPr>
          <p:spPr bwMode="auto">
            <a:xfrm>
              <a:off x="5241625" y="4267200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49167" name="Rectangle 58"/>
            <p:cNvSpPr>
              <a:spLocks noChangeAspect="1" noChangeArrowheads="1"/>
            </p:cNvSpPr>
            <p:nvPr/>
          </p:nvSpPr>
          <p:spPr bwMode="auto">
            <a:xfrm>
              <a:off x="5241625" y="4611688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49168" name="Rectangle 59"/>
            <p:cNvSpPr>
              <a:spLocks noChangeAspect="1" noChangeArrowheads="1"/>
            </p:cNvSpPr>
            <p:nvPr/>
          </p:nvSpPr>
          <p:spPr bwMode="auto">
            <a:xfrm>
              <a:off x="5241625" y="4956175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49169" name="Rectangle 60"/>
            <p:cNvSpPr>
              <a:spLocks noChangeAspect="1" noChangeArrowheads="1"/>
            </p:cNvSpPr>
            <p:nvPr/>
          </p:nvSpPr>
          <p:spPr bwMode="auto">
            <a:xfrm>
              <a:off x="5241625" y="5300663"/>
              <a:ext cx="917575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49170" name="Rectangle 61"/>
            <p:cNvSpPr>
              <a:spLocks noChangeAspect="1" noChangeArrowheads="1"/>
            </p:cNvSpPr>
            <p:nvPr/>
          </p:nvSpPr>
          <p:spPr bwMode="auto">
            <a:xfrm>
              <a:off x="5241625" y="5645150"/>
              <a:ext cx="917575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sz="2000"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49159" name="Text Box 62"/>
          <p:cNvSpPr txBox="1">
            <a:spLocks noChangeAspect="1" noChangeArrowheads="1"/>
          </p:cNvSpPr>
          <p:nvPr/>
        </p:nvSpPr>
        <p:spPr bwMode="auto">
          <a:xfrm>
            <a:off x="5462588" y="3611563"/>
            <a:ext cx="25288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>
                <a:latin typeface="Calibri" panose="020F0502020204030204" pitchFamily="34" charset="0"/>
              </a:rPr>
              <a:t>Descriptor table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sz="1600">
                <a:latin typeface="Calibri" panose="020F0502020204030204" pitchFamily="34" charset="0"/>
              </a:rPr>
              <a:t> </a:t>
            </a:r>
            <a:r>
              <a:rPr lang="en-US" sz="1600"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27" name="Right Arrow 26"/>
          <p:cNvSpPr/>
          <p:nvPr/>
        </p:nvSpPr>
        <p:spPr bwMode="auto">
          <a:xfrm>
            <a:off x="3624263" y="5059363"/>
            <a:ext cx="1295400" cy="592137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37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“ls –la&gt;foo.txt”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785" y="1845734"/>
            <a:ext cx="853321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unistd.h</a:t>
            </a:r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&lt;sys/</a:t>
            </a:r>
            <a:r>
              <a:rPr lang="en-US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stat.h</a:t>
            </a:r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fcntl.h</a:t>
            </a:r>
            <a:r>
              <a:rPr lang="en-US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"foo.txt"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O_CREAT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O_WRONLY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S_IRUSR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S_IWUSR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overwriting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with the new file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execlp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"ls"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"-a"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 now execute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Pipe</a:t>
            </a:r>
          </a:p>
        </p:txBody>
      </p:sp>
      <p:pic>
        <p:nvPicPr>
          <p:cNvPr id="1026" name="Picture 2" descr="http://wps.prenhall.com/wps/media/objects/510/522376/images/FIG10019a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400"/>
            <a:ext cx="3814367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057401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510" y="423980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has some usual files open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2418" y="4269621"/>
            <a:ext cx="440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creates a pipe and sets file descriptors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173836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pipe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2180" y="17110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pipe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685800" y="5592416"/>
            <a:ext cx="8153400" cy="600353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52AF3D-4786-408B-9839-15A63F6E6DFE}"/>
              </a:ext>
            </a:extLst>
          </p:cNvPr>
          <p:cNvGrpSpPr/>
          <p:nvPr/>
        </p:nvGrpSpPr>
        <p:grpSpPr>
          <a:xfrm>
            <a:off x="6282180" y="2848019"/>
            <a:ext cx="1642620" cy="580981"/>
            <a:chOff x="6282180" y="2848019"/>
            <a:chExt cx="1642620" cy="58098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D67938C-FA1B-4DD4-976C-57ECAFF9D2EF}"/>
                </a:ext>
              </a:extLst>
            </p:cNvPr>
            <p:cNvSpPr/>
            <p:nvPr/>
          </p:nvSpPr>
          <p:spPr>
            <a:xfrm>
              <a:off x="7086600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CAB25ED-94F9-4545-835D-0C6812B4E998}"/>
                </a:ext>
              </a:extLst>
            </p:cNvPr>
            <p:cNvSpPr/>
            <p:nvPr/>
          </p:nvSpPr>
          <p:spPr>
            <a:xfrm rot="10800000">
              <a:off x="7386878" y="3231861"/>
              <a:ext cx="339802" cy="19713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A3E3A-01D7-4CD8-B3DA-818C9DC71003}"/>
                </a:ext>
              </a:extLst>
            </p:cNvPr>
            <p:cNvSpPr txBox="1"/>
            <p:nvPr/>
          </p:nvSpPr>
          <p:spPr>
            <a:xfrm>
              <a:off x="6282180" y="2848019"/>
              <a:ext cx="164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0   1   2   3   4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E0BA8F-AAC1-497E-9E03-E4E5DE44A62D}"/>
              </a:ext>
            </a:extLst>
          </p:cNvPr>
          <p:cNvSpPr txBox="1"/>
          <p:nvPr/>
        </p:nvSpPr>
        <p:spPr>
          <a:xfrm>
            <a:off x="2133600" y="2888254"/>
            <a:ext cx="1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0   1   2   </a:t>
            </a:r>
          </a:p>
        </p:txBody>
      </p:sp>
    </p:spTree>
    <p:extLst>
      <p:ext uri="{BB962C8B-B14F-4D97-AF65-F5344CB8AC3E}">
        <p14:creationId xmlns:p14="http://schemas.microsoft.com/office/powerpoint/2010/main" val="32563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8" grpId="0"/>
      <p:bldP spid="12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IPC Pipe </a:t>
            </a:r>
            <a:r>
              <a:rPr lang="en-US"/>
              <a:t>-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of any use at all ???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5867400" cy="32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4957313" cy="70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447800" y="2895600"/>
            <a:ext cx="7239000" cy="646331"/>
            <a:chOff x="1447800" y="2895600"/>
            <a:chExt cx="7239000" cy="646331"/>
          </a:xfrm>
        </p:grpSpPr>
        <p:sp>
          <p:nvSpPr>
            <p:cNvPr id="7" name="Oval 6"/>
            <p:cNvSpPr/>
            <p:nvPr/>
          </p:nvSpPr>
          <p:spPr>
            <a:xfrm>
              <a:off x="1447800" y="2982024"/>
              <a:ext cx="2895600" cy="533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6"/>
              <a:endCxn id="11" idx="1"/>
            </p:cNvCxnSpPr>
            <p:nvPr/>
          </p:nvCxnSpPr>
          <p:spPr>
            <a:xfrm flipV="1">
              <a:off x="4343400" y="3218766"/>
              <a:ext cx="2514600" cy="299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8000" y="28956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Connects the two </a:t>
              </a:r>
              <a:r>
                <a:rPr lang="en-US" dirty="0" err="1">
                  <a:solidFill>
                    <a:srgbClr val="FF0000"/>
                  </a:solidFill>
                </a:rPr>
                <a:t>fds</a:t>
              </a:r>
              <a:r>
                <a:rPr lang="en-US" dirty="0">
                  <a:solidFill>
                    <a:srgbClr val="FF0000"/>
                  </a:solidFill>
                </a:rPr>
                <a:t> as pipe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153400" cy="712947"/>
          </a:xfrm>
        </p:spPr>
        <p:txBody>
          <a:bodyPr>
            <a:normAutofit/>
          </a:bodyPr>
          <a:lstStyle/>
          <a:p>
            <a:r>
              <a:rPr lang="en-US" dirty="0"/>
              <a:t>Pipe Between Two Processes</a:t>
            </a:r>
          </a:p>
        </p:txBody>
      </p:sp>
      <p:pic>
        <p:nvPicPr>
          <p:cNvPr id="7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46" y="1516698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ps.prenhall.com/wps/media/objects/510/522376/images/FIG10019bs.t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81" y="3860052"/>
            <a:ext cx="3732919" cy="2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 rot="5400000">
            <a:off x="6563046" y="3657600"/>
            <a:ext cx="2286000" cy="304800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0474" y="1907183"/>
            <a:ext cx="61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5262" y="41606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752600"/>
            <a:ext cx="525868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pipe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connect the pipe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on the child side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test message"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"CHILD: Sending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write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strlen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"PARENT: Received %s\n"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cxnSp>
        <p:nvCxnSpPr>
          <p:cNvPr id="11" name="Elbow Connector 5">
            <a:extLst>
              <a:ext uri="{FF2B5EF4-FFF2-40B4-BE49-F238E27FC236}">
                <a16:creationId xmlns:a16="http://schemas.microsoft.com/office/drawing/2014/main" id="{9F7C7014-4ACF-4ED4-A446-4696CE530B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9966" y="3670680"/>
            <a:ext cx="2312160" cy="304800"/>
          </a:xfrm>
          <a:prstGeom prst="bentConnector3">
            <a:avLst>
              <a:gd name="adj1" fmla="val 38987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3400" y="286604"/>
            <a:ext cx="7833360" cy="1450757"/>
          </a:xfrm>
        </p:spPr>
        <p:txBody>
          <a:bodyPr/>
          <a:lstStyle/>
          <a:p>
            <a:r>
              <a:rPr lang="en-US" dirty="0"/>
              <a:t>Shell Piping Example: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 | grep soda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4C6DB6-401C-40A0-B5C0-F9211DA91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905000"/>
            <a:ext cx="8305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Meaning of the command:</a:t>
            </a:r>
          </a:p>
          <a:p>
            <a:pPr lvl="1"/>
            <a:r>
              <a:rPr lang="en-US" dirty="0"/>
              <a:t>Find all files that has the string “soda” in the filename and show detailed properties of those files </a:t>
            </a:r>
          </a:p>
          <a:p>
            <a:r>
              <a:rPr lang="en-US" sz="2000" dirty="0"/>
              <a:t>How many processes do we have to run (in addition to our shell process)?</a:t>
            </a:r>
          </a:p>
          <a:p>
            <a:pPr lvl="1"/>
            <a:r>
              <a:rPr lang="en-US" dirty="0"/>
              <a:t>Process # 1: To run “ls –l”</a:t>
            </a:r>
          </a:p>
          <a:p>
            <a:pPr lvl="1"/>
            <a:r>
              <a:rPr lang="en-US" dirty="0"/>
              <a:t>Process # 2: To run “grep soda”</a:t>
            </a:r>
          </a:p>
          <a:p>
            <a:r>
              <a:rPr lang="en-US" dirty="0"/>
              <a:t>What else do we need so that the process #1 sends its output to process #2</a:t>
            </a:r>
          </a:p>
          <a:p>
            <a:pPr lvl="1"/>
            <a:r>
              <a:rPr lang="en-US" dirty="0"/>
              <a:t>Idea: If we can connect </a:t>
            </a:r>
            <a:r>
              <a:rPr lang="en-US" b="1" dirty="0" err="1"/>
              <a:t>stdout</a:t>
            </a:r>
            <a:r>
              <a:rPr lang="en-US" b="1" dirty="0"/>
              <a:t> of p1 </a:t>
            </a:r>
            <a:r>
              <a:rPr lang="en-US" dirty="0"/>
              <a:t>to </a:t>
            </a:r>
            <a:r>
              <a:rPr lang="en-US" b="1" dirty="0"/>
              <a:t>stdin of p2</a:t>
            </a:r>
            <a:r>
              <a:rPr lang="en-US" dirty="0"/>
              <a:t>, we are done!! </a:t>
            </a:r>
          </a:p>
          <a:p>
            <a:pPr lvl="1"/>
            <a:r>
              <a:rPr lang="en-US" dirty="0"/>
              <a:t>Step 1: Redirect </a:t>
            </a:r>
            <a:r>
              <a:rPr lang="en-US" dirty="0" err="1"/>
              <a:t>stdout</a:t>
            </a:r>
            <a:r>
              <a:rPr lang="en-US" dirty="0"/>
              <a:t> of p1 to a file descriptor fd1</a:t>
            </a:r>
          </a:p>
          <a:p>
            <a:pPr lvl="1"/>
            <a:r>
              <a:rPr lang="en-US" dirty="0"/>
              <a:t>Step 2: Redirect stdin of p2 to a another file descriptor fd2</a:t>
            </a:r>
          </a:p>
          <a:p>
            <a:pPr lvl="1"/>
            <a:r>
              <a:rPr lang="en-US" dirty="0"/>
              <a:t>Step 3: Now, pipe fd1 and fd2 together so that fd1 is the “write side” and fd2 is the “read side”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7288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697</Words>
  <Application>Microsoft Office PowerPoint</Application>
  <PresentationFormat>On-screen Show (4:3)</PresentationFormat>
  <Paragraphs>170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MS PGothic</vt:lpstr>
      <vt:lpstr>Arial</vt:lpstr>
      <vt:lpstr>Arial Narrow</vt:lpstr>
      <vt:lpstr>Calibri</vt:lpstr>
      <vt:lpstr>Calibri Light</vt:lpstr>
      <vt:lpstr>Courier New</vt:lpstr>
      <vt:lpstr>Franklin Gothic Book</vt:lpstr>
      <vt:lpstr>Impact</vt:lpstr>
      <vt:lpstr>Neo Sans Intel</vt:lpstr>
      <vt:lpstr>Neo Sans Intel Medium</vt:lpstr>
      <vt:lpstr>Times New Roman</vt:lpstr>
      <vt:lpstr>Wingdings</vt:lpstr>
      <vt:lpstr>Intel dark blue background</vt:lpstr>
      <vt:lpstr>Crop</vt:lpstr>
      <vt:lpstr>Programming Assignment # 2 – Supplementary Discussion</vt:lpstr>
      <vt:lpstr>Programming Assignment # 2</vt:lpstr>
      <vt:lpstr>File I/O – File Descriptors</vt:lpstr>
      <vt:lpstr>I/O Redirection</vt:lpstr>
      <vt:lpstr>Implementing “ls –la&gt;foo.txt”</vt:lpstr>
      <vt:lpstr>IPC Pipe</vt:lpstr>
      <vt:lpstr>IPC Pipe - Method</vt:lpstr>
      <vt:lpstr>Pipe Between Two Processes</vt:lpstr>
      <vt:lpstr>Shell Piping Example:  “ls –l | grep soda”</vt:lpstr>
      <vt:lpstr>Shell Piping:  “ls –l | grep soda”</vt:lpstr>
      <vt:lpstr>Difficulty with the Previous</vt:lpstr>
      <vt:lpstr>A General Pipe Portion</vt:lpstr>
      <vt:lpstr>Over All – Repeat the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2018-09-26T07:34:55Z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