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283" r:id="rId5"/>
    <p:sldId id="282" r:id="rId6"/>
    <p:sldId id="284" r:id="rId7"/>
    <p:sldId id="286" r:id="rId8"/>
    <p:sldId id="288" r:id="rId9"/>
    <p:sldId id="319" r:id="rId10"/>
    <p:sldId id="320" r:id="rId11"/>
    <p:sldId id="298" r:id="rId12"/>
    <p:sldId id="314" r:id="rId13"/>
    <p:sldId id="315" r:id="rId14"/>
    <p:sldId id="316" r:id="rId15"/>
    <p:sldId id="317" r:id="rId16"/>
    <p:sldId id="318" r:id="rId17"/>
    <p:sldId id="291" r:id="rId18"/>
    <p:sldId id="297" r:id="rId19"/>
    <p:sldId id="321" r:id="rId20"/>
    <p:sldId id="308" r:id="rId21"/>
    <p:sldId id="309" r:id="rId22"/>
    <p:sldId id="310" r:id="rId23"/>
    <p:sldId id="311" r:id="rId24"/>
    <p:sldId id="312" r:id="rId25"/>
    <p:sldId id="313" r:id="rId26"/>
    <p:sldId id="303" r:id="rId27"/>
    <p:sldId id="304" r:id="rId28"/>
    <p:sldId id="307" r:id="rId29"/>
    <p:sldId id="28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4" d="100"/>
          <a:sy n="84" d="100"/>
        </p:scale>
        <p:origin x="-11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61.com/" TargetMode="External"/><Relationship Id="rId13" Type="http://schemas.openxmlformats.org/officeDocument/2006/relationships/hyperlink" Target="http://www.5173.com/" TargetMode="External"/><Relationship Id="rId3" Type="http://schemas.openxmlformats.org/officeDocument/2006/relationships/hyperlink" Target="http://www.alipay.com/" TargetMode="External"/><Relationship Id="rId7" Type="http://schemas.openxmlformats.org/officeDocument/2006/relationships/hyperlink" Target="http://www.ganji.com/" TargetMode="External"/><Relationship Id="rId12" Type="http://schemas.openxmlformats.org/officeDocument/2006/relationships/hyperlink" Target="http://3g.ahong.com/" TargetMode="External"/><Relationship Id="rId2" Type="http://schemas.openxmlformats.org/officeDocument/2006/relationships/hyperlink" Target="http://www.uc.c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ixin.10086.cn/" TargetMode="External"/><Relationship Id="rId11" Type="http://schemas.openxmlformats.org/officeDocument/2006/relationships/hyperlink" Target="http://www.iyaya.com/" TargetMode="External"/><Relationship Id="rId5" Type="http://schemas.openxmlformats.org/officeDocument/2006/relationships/hyperlink" Target="http://www.taotaosou.com/" TargetMode="External"/><Relationship Id="rId10" Type="http://schemas.openxmlformats.org/officeDocument/2006/relationships/hyperlink" Target="http://www.mafengwo.cn/" TargetMode="External"/><Relationship Id="rId4" Type="http://schemas.openxmlformats.org/officeDocument/2006/relationships/hyperlink" Target="http://www.360buy.com/" TargetMode="External"/><Relationship Id="rId9" Type="http://schemas.openxmlformats.org/officeDocument/2006/relationships/hyperlink" Target="http://www.xunlei.com/" TargetMode="External"/><Relationship Id="rId14" Type="http://schemas.openxmlformats.org/officeDocument/2006/relationships/hyperlink" Target="http://www.cuctv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fastdfs/" TargetMode="External"/><Relationship Id="rId2" Type="http://schemas.openxmlformats.org/officeDocument/2006/relationships/hyperlink" Target="http://www.csourc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架构剖析及配置优化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下载文件流程图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437112"/>
            <a:ext cx="8229600" cy="185035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可以下载指定文件的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，参数为文件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（组名和文件名）；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通信完成文件下载。</a:t>
            </a:r>
          </a:p>
        </p:txBody>
      </p:sp>
      <p:pic>
        <p:nvPicPr>
          <p:cNvPr id="5" name="图片 4" descr="tcp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59"/>
            <a:ext cx="5400600" cy="3180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如何做到无索引服务器？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生成并返回给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包含了组名和文件名，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可以直接根据该文件名定位到文件</a:t>
            </a:r>
            <a:endParaRPr lang="en-US" altLang="zh-CN" dirty="0" smtClean="0"/>
          </a:p>
          <a:p>
            <a:r>
              <a:rPr lang="zh-CN" altLang="en-US" dirty="0" smtClean="0"/>
              <a:t>一个文件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示例：</a:t>
            </a:r>
            <a:endParaRPr lang="en-US" altLang="zh-CN" dirty="0" smtClean="0"/>
          </a:p>
        </p:txBody>
      </p:sp>
      <p:pic>
        <p:nvPicPr>
          <p:cNvPr id="4" name="图片 3" descr="File 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09120"/>
            <a:ext cx="7704856" cy="118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文件名中包含的信息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编码，包含的字段包括：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</a:t>
            </a:r>
            <a:r>
              <a:rPr lang="en-US" altLang="zh-CN" dirty="0" smtClean="0"/>
              <a:t>storage server 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en-US" altLang="zh-CN" dirty="0" smtClean="0"/>
              <a:t>CRC32</a:t>
            </a:r>
            <a:r>
              <a:rPr lang="zh-CN" altLang="en-US" dirty="0" smtClean="0"/>
              <a:t>校验码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随机数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合并存储文件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在文件名后面，多了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编码，包含的字段包括：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存放到的</a:t>
            </a:r>
            <a:r>
              <a:rPr lang="en-US" altLang="zh-CN" dirty="0" smtClean="0"/>
              <a:t>trunk file ID</a:t>
            </a:r>
          </a:p>
          <a:p>
            <a:pPr lvl="1"/>
            <a:r>
              <a:rPr lang="zh-CN" altLang="en-US" dirty="0" smtClean="0"/>
              <a:t>文件偏移量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占用的空间大小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同步机制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5111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文件记录文件上传、删除等操作，根据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binlog</a:t>
            </a:r>
            <a:r>
              <a:rPr lang="zh-CN" altLang="en-US" dirty="0" smtClean="0"/>
              <a:t>中只记录文件名，不记录文件内容</a:t>
            </a:r>
            <a:endParaRPr lang="en-US" altLang="zh-CN" dirty="0" smtClean="0"/>
          </a:p>
          <a:p>
            <a:r>
              <a:rPr lang="zh-CN" altLang="en-US" dirty="0" smtClean="0"/>
              <a:t>增量同步方式，记录已同步的位置到</a:t>
            </a:r>
            <a:r>
              <a:rPr lang="en-US" altLang="zh-CN" dirty="0" smtClean="0"/>
              <a:t>.mark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之间是对等的，文件上传、删除等操作可以在任意一台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上进行</a:t>
            </a:r>
          </a:p>
          <a:p>
            <a:pPr eaLnBrk="1" hangingPunct="1"/>
            <a:r>
              <a:rPr lang="zh-CN" altLang="en-US" dirty="0" smtClean="0"/>
              <a:t>文件同步只在同组内的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之间进行，采用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方式，即源头服务器同步给目标服务器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如何解决同步延迟问题？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生成的文件名中，包含源头</a:t>
            </a:r>
            <a:r>
              <a:rPr lang="en-US" altLang="zh-CN" dirty="0" smtClean="0"/>
              <a:t>storage IP</a:t>
            </a:r>
            <a:r>
              <a:rPr lang="zh-CN" altLang="en-US" dirty="0" smtClean="0"/>
              <a:t>地址和文件创建时间戳</a:t>
            </a:r>
            <a:endParaRPr lang="en-US" altLang="zh-CN" dirty="0" smtClean="0"/>
          </a:p>
          <a:p>
            <a:r>
              <a:rPr lang="zh-CN" altLang="en-US" dirty="0" smtClean="0"/>
              <a:t>源头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定时向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报告同步情况，包括向目标服务器同步到的文件时间戳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的同步报告后，找出该组内每台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被同步到的时间戳（取最小值），作为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属性保存到内存中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下载文件选择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有哪些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可以下载指定文件时，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返回满足如下四个条件之一的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同步延迟阀值（如一天）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&lt; Storage</a:t>
            </a:r>
            <a:r>
              <a:rPr lang="zh-CN" altLang="en-US" dirty="0" smtClean="0"/>
              <a:t>被同步到的时间戳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== Storage</a:t>
            </a:r>
            <a:r>
              <a:rPr lang="zh-CN" altLang="en-US" dirty="0" smtClean="0"/>
              <a:t>被同步到的时间戳 且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文件同步最大时间（如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该文件上传到的源头</a:t>
            </a:r>
            <a:r>
              <a:rPr lang="en-US" altLang="zh-CN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分组存储方式，为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方式下载提供了便利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方式下载文件，不建议使用内置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，推荐使用外部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因为需要解决文件同步延迟的问题，因此在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上需要使用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扩展模块。尤其是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引入小文件合并存储后，必须使用扩展模块来读取文件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使用扩展模块来解决文件同步延迟问题</a:t>
            </a:r>
            <a:endParaRPr lang="en-US" altLang="zh-CN" dirty="0" smtClean="0"/>
          </a:p>
          <a:p>
            <a:r>
              <a:rPr lang="zh-CN" altLang="en-US" dirty="0" smtClean="0"/>
              <a:t>在每台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，直接对外提供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上不需要部署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如果请求文件在当前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上不存在，通过文件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反解出源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，直接请求源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 smtClean="0"/>
              <a:t>目前已提供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扩展模块不依赖于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，可以独立存在！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仅支持</a:t>
            </a:r>
            <a:r>
              <a:rPr lang="en-US" altLang="zh-CN" dirty="0" smtClean="0"/>
              <a:t>HTTP HEAD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方式的防盗链（缺省是关闭的）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ts</a:t>
            </a:r>
            <a:r>
              <a:rPr lang="zh-CN" altLang="en-US" dirty="0" smtClean="0"/>
              <a:t>：生成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的时间（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时间戳）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token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字符串（</a:t>
            </a:r>
            <a:r>
              <a:rPr lang="en-US" altLang="zh-CN" dirty="0" smtClean="0"/>
              <a:t>md5</a:t>
            </a:r>
            <a:r>
              <a:rPr lang="zh-CN" altLang="en-US" dirty="0" smtClean="0"/>
              <a:t>签名）</a:t>
            </a:r>
            <a:endParaRPr lang="en-US" altLang="zh-CN" dirty="0" smtClean="0"/>
          </a:p>
          <a:p>
            <a:r>
              <a:rPr lang="zh-CN" altLang="en-US" dirty="0" smtClean="0"/>
              <a:t>支持指定保存的缺省文件名，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参数名为</a:t>
            </a:r>
            <a:r>
              <a:rPr lang="en-US" altLang="zh-CN" dirty="0" smtClean="0"/>
              <a:t>filename</a:t>
            </a:r>
          </a:p>
          <a:p>
            <a:r>
              <a:rPr lang="zh-CN" altLang="en-US" dirty="0" smtClean="0"/>
              <a:t>支持断点续传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是一款开源的轻量级分布式文件系统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类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，不是通用的文件系统，只能通过专有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访问，目前提供了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 API</a:t>
            </a:r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为互联网应用量身定做，解决大容量文件存储问题，追求高性能和高扩展性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可以看做是基于文件的</a:t>
            </a:r>
            <a:r>
              <a:rPr lang="en-US" altLang="zh-CN" dirty="0" smtClean="0"/>
              <a:t>key value pair</a:t>
            </a:r>
            <a:r>
              <a:rPr lang="zh-CN" altLang="en-US" dirty="0" smtClean="0"/>
              <a:t>存储系统，称作分布式文件存储服务更为合适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推荐的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部署方案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文件上传和删除等操作：使用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client API</a:t>
            </a:r>
            <a:r>
              <a:rPr lang="zh-CN" altLang="en-US" dirty="0" smtClean="0"/>
              <a:t>，目前提供了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client API</a:t>
            </a:r>
          </a:p>
          <a:p>
            <a:r>
              <a:rPr lang="zh-CN" altLang="en-US" dirty="0" smtClean="0"/>
              <a:t>文件下载采用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方式：使用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扩展模块，不推荐使用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不要做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，直接挂载单盘，每个硬盘作为一个</a:t>
            </a:r>
            <a:r>
              <a:rPr lang="en-US" altLang="zh-CN" dirty="0" smtClean="0"/>
              <a:t>mount 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最大并发连接数设置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参数名：</a:t>
            </a:r>
            <a:r>
              <a:rPr lang="en-US" altLang="zh-CN" dirty="0" err="1" smtClean="0"/>
              <a:t>max_connections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256</a:t>
            </a:r>
          </a:p>
          <a:p>
            <a:r>
              <a:rPr lang="zh-CN" altLang="en-US" dirty="0" smtClean="0"/>
              <a:t>说明：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采用预先分配好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队列的做法，分配的内存大小为：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max_connections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buff_size</a:t>
            </a:r>
            <a:r>
              <a:rPr lang="zh-CN" altLang="en-US" dirty="0" smtClean="0"/>
              <a:t>，因此配置的连接数越大，消耗的内存越多。不建议配置得过大，以避免无谓的内存开销。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工作线程数设置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参数名： </a:t>
            </a:r>
            <a:r>
              <a:rPr lang="en-US" altLang="zh-CN" dirty="0" err="1" smtClean="0"/>
              <a:t>work_threads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说明：为了避免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上下文切换的开销，以及不必要的资源消耗，不建议将本参数设置得过大。为了发挥出多个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的效能，系统中的线程数总和，应等于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总数。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，公式为：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work_threads</a:t>
            </a:r>
            <a:r>
              <a:rPr lang="en-US" altLang="zh-CN" dirty="0" smtClean="0"/>
              <a:t> + 1 = CPU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，公式为：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work_threads</a:t>
            </a:r>
            <a:r>
              <a:rPr lang="en-US" altLang="zh-CN" dirty="0" smtClean="0"/>
              <a:t> + 1 + (</a:t>
            </a:r>
            <a:r>
              <a:rPr lang="en-US" altLang="zh-CN" dirty="0" err="1" smtClean="0"/>
              <a:t>disk_reader_threads</a:t>
            </a:r>
            <a:r>
              <a:rPr lang="en-US" altLang="zh-CN" dirty="0" smtClean="0"/>
              <a:t>  + </a:t>
            </a:r>
            <a:r>
              <a:rPr lang="en-US" altLang="zh-CN" dirty="0" err="1" smtClean="0"/>
              <a:t>disk_writer_threads</a:t>
            </a:r>
            <a:r>
              <a:rPr lang="en-US" altLang="zh-CN" dirty="0" smtClean="0"/>
              <a:t>) * </a:t>
            </a:r>
            <a:r>
              <a:rPr lang="en-US" altLang="zh-CN" dirty="0" err="1" smtClean="0"/>
              <a:t>store_path_count</a:t>
            </a:r>
            <a:r>
              <a:rPr lang="en-US" altLang="zh-CN" dirty="0" smtClean="0"/>
              <a:t>  = CPU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目录数设置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参数名：</a:t>
            </a:r>
            <a:r>
              <a:rPr lang="en-US" altLang="zh-CN" dirty="0" err="1" smtClean="0"/>
              <a:t>subdir_count_per_path</a:t>
            </a:r>
            <a:endParaRPr lang="en-US" altLang="zh-CN" dirty="0" smtClean="0"/>
          </a:p>
          <a:p>
            <a:r>
              <a:rPr lang="zh-CN" altLang="en-US" dirty="0" smtClean="0"/>
              <a:t>缺省值：</a:t>
            </a:r>
            <a:r>
              <a:rPr lang="en-US" altLang="zh-CN" dirty="0" smtClean="0"/>
              <a:t>256</a:t>
            </a:r>
          </a:p>
          <a:p>
            <a:r>
              <a:rPr lang="zh-CN" altLang="en-US" dirty="0" smtClean="0"/>
              <a:t>说明：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采用二级目录的做法，目录会在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初始化时自动创建。存储海量小文件，打开了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存储方式的情况下，建议将本参数适当改小，比如设置为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，此时存放文件的目录数为 </a:t>
            </a:r>
            <a:r>
              <a:rPr lang="en-US" altLang="zh-CN" dirty="0" smtClean="0"/>
              <a:t>32 * 32 = 1024</a:t>
            </a:r>
            <a:r>
              <a:rPr lang="zh-CN" altLang="en-US" dirty="0" smtClean="0"/>
              <a:t>。假如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文件大小采用缺省值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，磁盘空间为</a:t>
            </a:r>
            <a:r>
              <a:rPr lang="en-US" altLang="zh-CN" dirty="0" smtClean="0"/>
              <a:t>2TB</a:t>
            </a:r>
            <a:r>
              <a:rPr lang="zh-CN" altLang="en-US" dirty="0" smtClean="0"/>
              <a:t>，那么每个目录下存放的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文件数均值为：</a:t>
            </a:r>
            <a:r>
              <a:rPr lang="en-US" altLang="zh-CN" dirty="0" smtClean="0"/>
              <a:t>2TB / (1024 * 64MB) = 32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磁盘读写线程设置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disk_rw_separated</a:t>
            </a:r>
            <a:r>
              <a:rPr lang="zh-CN" altLang="en-US" dirty="0" smtClean="0"/>
              <a:t>：磁盘读写是否分离</a:t>
            </a:r>
            <a:endParaRPr lang="en-US" altLang="zh-CN" dirty="0" smtClean="0"/>
          </a:p>
          <a:p>
            <a:r>
              <a:rPr lang="en-US" altLang="zh-CN" dirty="0" err="1" smtClean="0"/>
              <a:t>disk_reader_threads</a:t>
            </a:r>
            <a:r>
              <a:rPr lang="zh-CN" altLang="en-US" dirty="0" smtClean="0"/>
              <a:t>：单个磁盘读线程数</a:t>
            </a:r>
            <a:endParaRPr lang="en-US" altLang="zh-CN" dirty="0" smtClean="0"/>
          </a:p>
          <a:p>
            <a:r>
              <a:rPr lang="en-US" altLang="zh-CN" dirty="0" err="1" smtClean="0"/>
              <a:t>disk_writer_threads</a:t>
            </a:r>
            <a:r>
              <a:rPr lang="zh-CN" altLang="en-US" dirty="0" smtClean="0"/>
              <a:t>：单个磁盘写线程数</a:t>
            </a:r>
            <a:endParaRPr lang="en-US" altLang="zh-CN" dirty="0" smtClean="0"/>
          </a:p>
          <a:p>
            <a:r>
              <a:rPr lang="zh-CN" altLang="en-US" dirty="0" smtClean="0"/>
              <a:t>如果磁盘读写混合，单个磁盘读写线程数为读线程数和写线程数之后</a:t>
            </a:r>
            <a:endParaRPr lang="en-US" altLang="zh-CN" dirty="0" smtClean="0"/>
          </a:p>
          <a:p>
            <a:r>
              <a:rPr lang="zh-CN" altLang="en-US" dirty="0" smtClean="0"/>
              <a:t>对于单盘挂载方式，磁盘读写线程分别设置为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r>
              <a:rPr lang="zh-CN" altLang="en-US" dirty="0" smtClean="0"/>
              <a:t>如果磁盘做了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，那么需要酌情加大读写线程数，这样才能最大程度地发挥磁盘性能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同步延迟相关设置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sync_binlog_buff_interval</a:t>
            </a:r>
            <a:r>
              <a:rPr lang="zh-CN" altLang="en-US" dirty="0" smtClean="0"/>
              <a:t>：将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写入磁盘的时间间隔，取值大于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，缺省值为</a:t>
            </a:r>
            <a:r>
              <a:rPr lang="en-US" altLang="zh-CN" dirty="0" smtClean="0"/>
              <a:t>60s</a:t>
            </a:r>
          </a:p>
          <a:p>
            <a:r>
              <a:rPr lang="en-US" altLang="zh-CN" dirty="0" err="1" smtClean="0"/>
              <a:t>sync_wait_msec</a:t>
            </a:r>
            <a:r>
              <a:rPr lang="zh-CN" altLang="en-US" dirty="0" smtClean="0"/>
              <a:t>：如果没有需要同步的文件，对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进行轮询的时间间隔，取值大于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，缺省值为</a:t>
            </a:r>
            <a:r>
              <a:rPr lang="en-US" altLang="zh-CN" dirty="0" smtClean="0"/>
              <a:t>100ms</a:t>
            </a:r>
          </a:p>
          <a:p>
            <a:r>
              <a:rPr lang="en-US" altLang="zh-CN" dirty="0" err="1" smtClean="0"/>
              <a:t>sync_interval</a:t>
            </a:r>
            <a:r>
              <a:rPr lang="zh-CN" altLang="en-US" dirty="0" smtClean="0"/>
              <a:t>：同步完一个文件后，休眠的毫秒数，缺省值为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为了缩短文件同步时间，可以将上述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个参数适当调小即可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使用现状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国内几十家公司在使用</a:t>
            </a:r>
            <a:endParaRPr lang="en-US" altLang="zh-CN" dirty="0" smtClean="0"/>
          </a:p>
          <a:p>
            <a:r>
              <a:rPr lang="zh-CN" altLang="en-US" dirty="0" smtClean="0"/>
              <a:t>规模最大的一家：集群中存储的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数有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个，存储容量达到</a:t>
            </a:r>
            <a:r>
              <a:rPr lang="en-US" altLang="zh-CN" dirty="0" smtClean="0"/>
              <a:t>3PB</a:t>
            </a:r>
            <a:r>
              <a:rPr lang="zh-CN" altLang="en-US" dirty="0" smtClean="0"/>
              <a:t>，文件数接近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亿个。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持续增长中。。。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的用户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 某大型网盘（公司名对方要求保密）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UC</a:t>
            </a:r>
            <a:r>
              <a:rPr lang="en-US" dirty="0" err="1" smtClean="0"/>
              <a:t>（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err="1" smtClean="0">
                <a:hlinkClick r:id="rId2"/>
              </a:rPr>
              <a:t>www.uc.cn</a:t>
            </a:r>
            <a:r>
              <a:rPr lang="en-US" dirty="0" smtClean="0">
                <a:hlinkClick r:id="rId2"/>
              </a:rPr>
              <a:t>/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支付宝</a:t>
            </a:r>
            <a:r>
              <a:rPr lang="en-US" dirty="0" smtClean="0"/>
              <a:t>（</a:t>
            </a:r>
            <a:r>
              <a:rPr lang="en-US" dirty="0" smtClean="0">
                <a:hlinkClick r:id="rId3"/>
              </a:rPr>
              <a:t>http://www.alipay.com/</a:t>
            </a:r>
            <a:r>
              <a:rPr lang="en-US" dirty="0" smtClean="0"/>
              <a:t>）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京东商城（</a:t>
            </a:r>
            <a:r>
              <a:rPr lang="en-US" altLang="zh-CN" dirty="0" smtClean="0">
                <a:hlinkClick r:id="rId4"/>
              </a:rPr>
              <a:t>http://www.360buy.com/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 淘淘搜（</a:t>
            </a:r>
            <a:r>
              <a:rPr lang="en-US" u="sng" dirty="0" smtClean="0">
                <a:hlinkClick r:id="rId5"/>
              </a:rPr>
              <a:t>http://www.taotaosou.com/</a:t>
            </a:r>
            <a:r>
              <a:rPr 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  飞信</a:t>
            </a:r>
            <a:r>
              <a:rPr lang="en-US" dirty="0" smtClean="0"/>
              <a:t>（</a:t>
            </a:r>
            <a:r>
              <a:rPr lang="en-US" dirty="0" smtClean="0">
                <a:hlinkClick r:id="rId6"/>
              </a:rPr>
              <a:t>http://feixin.10086.cn/</a:t>
            </a:r>
            <a:r>
              <a:rPr 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  赶集网</a:t>
            </a:r>
            <a:r>
              <a:rPr lang="en-US" dirty="0" smtClean="0"/>
              <a:t>（</a:t>
            </a:r>
            <a:r>
              <a:rPr lang="en-US" dirty="0" smtClean="0">
                <a:hlinkClick r:id="rId7"/>
              </a:rPr>
              <a:t>http://www.ganji.com/</a:t>
            </a:r>
            <a:r>
              <a:rPr 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  淘米网</a:t>
            </a:r>
            <a:r>
              <a:rPr lang="en-US" dirty="0" smtClean="0"/>
              <a:t>（</a:t>
            </a:r>
            <a:r>
              <a:rPr lang="en-US" dirty="0" smtClean="0">
                <a:hlinkClick r:id="rId8"/>
              </a:rPr>
              <a:t>http://www.61.com/</a:t>
            </a:r>
            <a:r>
              <a:rPr 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  迅雷</a:t>
            </a:r>
            <a:r>
              <a:rPr lang="en-US" dirty="0" smtClean="0"/>
              <a:t>（</a:t>
            </a:r>
            <a:r>
              <a:rPr lang="en-US" dirty="0" smtClean="0">
                <a:hlinkClick r:id="rId9"/>
              </a:rPr>
              <a:t>http://www.xunlei.com/</a:t>
            </a:r>
            <a:r>
              <a:rPr 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  蚂蜂窝</a:t>
            </a:r>
            <a:r>
              <a:rPr lang="en-US" dirty="0" smtClean="0"/>
              <a:t>（</a:t>
            </a:r>
            <a:r>
              <a:rPr lang="en-US" dirty="0" smtClean="0">
                <a:hlinkClick r:id="rId10"/>
              </a:rPr>
              <a:t>http://www.mafengwo.cn/</a:t>
            </a:r>
            <a:r>
              <a:rPr 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 丫丫网</a:t>
            </a:r>
            <a:r>
              <a:rPr lang="en-US" dirty="0" smtClean="0"/>
              <a:t>（</a:t>
            </a:r>
            <a:r>
              <a:rPr lang="en-US" dirty="0" smtClean="0">
                <a:hlinkClick r:id="rId11"/>
              </a:rPr>
              <a:t>http://www.iyaya.com/</a:t>
            </a:r>
            <a:r>
              <a:rPr lang="en-US" dirty="0" smtClean="0"/>
              <a:t>）</a:t>
            </a:r>
          </a:p>
          <a:p>
            <a:r>
              <a:rPr lang="zh-CN" altLang="en-US" dirty="0" smtClean="0"/>
              <a:t> 虹网（</a:t>
            </a:r>
            <a:r>
              <a:rPr lang="en-US" dirty="0" smtClean="0">
                <a:hlinkClick r:id="rId12"/>
              </a:rPr>
              <a:t>http://3g.ahong.com/</a:t>
            </a:r>
            <a:r>
              <a:rPr lang="en-US" dirty="0" smtClean="0"/>
              <a:t>）</a:t>
            </a:r>
          </a:p>
          <a:p>
            <a:r>
              <a:rPr lang="en-US" altLang="zh-CN" dirty="0" smtClean="0"/>
              <a:t> 5173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13"/>
              </a:rPr>
              <a:t>http://www.5173.com/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华夏原创网（</a:t>
            </a:r>
            <a:r>
              <a:rPr lang="en-US" altLang="zh-CN" dirty="0" smtClean="0"/>
              <a:t>http://www.yuanchuang.com/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华师京城教育云平台（</a:t>
            </a:r>
            <a:r>
              <a:rPr lang="en-US" altLang="zh-CN" dirty="0" smtClean="0"/>
              <a:t>http://www.hsjdy.com.cn/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视友网（</a:t>
            </a:r>
            <a:r>
              <a:rPr lang="en-US" altLang="zh-CN" dirty="0" smtClean="0">
                <a:hlinkClick r:id="rId14"/>
              </a:rPr>
              <a:t>http://www.cuctv.com/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相关网址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论坛：</a:t>
            </a:r>
            <a:r>
              <a:rPr lang="en-US" altLang="zh-CN" dirty="0" smtClean="0">
                <a:hlinkClick r:id="rId2"/>
              </a:rPr>
              <a:t>http://www.csource.org/</a:t>
            </a:r>
            <a:endParaRPr lang="en-US" altLang="zh-CN" dirty="0" smtClean="0"/>
          </a:p>
          <a:p>
            <a:r>
              <a:rPr lang="en-US" altLang="zh-CN" dirty="0" err="1" smtClean="0"/>
              <a:t>google</a:t>
            </a:r>
            <a:r>
              <a:rPr lang="en-US" altLang="zh-CN" dirty="0" smtClean="0"/>
              <a:t> code</a:t>
            </a:r>
            <a:r>
              <a:rPr lang="zh-CN" altLang="en-US" dirty="0" smtClean="0"/>
              <a:t>项目地址：</a:t>
            </a:r>
            <a:r>
              <a:rPr lang="en-US" dirty="0" smtClean="0">
                <a:hlinkClick r:id="rId3"/>
              </a:rPr>
              <a:t>http://code.google.com/p/fastdfs/</a:t>
            </a:r>
            <a:endParaRPr lang="en-US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技术交流群：</a:t>
            </a:r>
            <a:r>
              <a:rPr lang="en-US" altLang="zh-CN" dirty="0" smtClean="0"/>
              <a:t>164684842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提供的功能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upload</a:t>
            </a:r>
            <a:r>
              <a:rPr lang="zh-CN" altLang="en-US" dirty="0" smtClean="0"/>
              <a:t>：上传普通文件，包括主文件</a:t>
            </a:r>
            <a:endParaRPr lang="en-US" altLang="zh-CN" dirty="0" smtClean="0"/>
          </a:p>
          <a:p>
            <a:r>
              <a:rPr lang="en-US" altLang="zh-CN" dirty="0" err="1" smtClean="0"/>
              <a:t>upload_appender</a:t>
            </a:r>
            <a:r>
              <a:rPr lang="zh-CN" altLang="en-US" dirty="0" smtClean="0"/>
              <a:t>：上传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文件，后续可以对其进行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upload_slave</a:t>
            </a:r>
            <a:r>
              <a:rPr lang="zh-CN" altLang="en-US" dirty="0" smtClean="0"/>
              <a:t>：上传从文件</a:t>
            </a:r>
            <a:endParaRPr lang="en-US" altLang="zh-CN" dirty="0" smtClean="0"/>
          </a:p>
          <a:p>
            <a:r>
              <a:rPr lang="en-US" altLang="zh-CN" dirty="0" smtClean="0"/>
              <a:t>download</a:t>
            </a:r>
            <a:r>
              <a:rPr lang="zh-CN" altLang="en-US" dirty="0" smtClean="0"/>
              <a:t>：下载文件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en-US" altLang="zh-CN" dirty="0" smtClean="0"/>
              <a:t>append</a:t>
            </a:r>
            <a:r>
              <a:rPr lang="zh-CN" altLang="en-US" dirty="0" smtClean="0"/>
              <a:t>：在已有文件后追加内容</a:t>
            </a:r>
            <a:endParaRPr lang="en-US" altLang="zh-CN" dirty="0" smtClean="0"/>
          </a:p>
          <a:p>
            <a:r>
              <a:rPr lang="en-US" altLang="zh-CN" dirty="0" err="1" smtClean="0"/>
              <a:t>set_metadata</a:t>
            </a:r>
            <a:r>
              <a:rPr lang="zh-CN" altLang="en-US" dirty="0" smtClean="0"/>
              <a:t>：设置文件附加属性</a:t>
            </a:r>
            <a:endParaRPr lang="en-US" altLang="zh-CN" dirty="0" smtClean="0"/>
          </a:p>
          <a:p>
            <a:r>
              <a:rPr lang="en-US" altLang="zh-CN" dirty="0" err="1" smtClean="0"/>
              <a:t>get_metadata</a:t>
            </a:r>
            <a:r>
              <a:rPr lang="zh-CN" altLang="en-US" dirty="0" smtClean="0"/>
              <a:t>：获取文件附加属性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分组存储，灵活简洁</a:t>
            </a:r>
            <a:endParaRPr lang="en-US" altLang="zh-CN" dirty="0" smtClean="0"/>
          </a:p>
          <a:p>
            <a:r>
              <a:rPr lang="zh-CN" altLang="en-US" dirty="0" smtClean="0"/>
              <a:t>对等结构，不存在单点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生成，作为文件访问凭证。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不需要传统的</a:t>
            </a:r>
            <a:r>
              <a:rPr lang="en-US" altLang="zh-CN" dirty="0" smtClean="0"/>
              <a:t>name server</a:t>
            </a:r>
          </a:p>
          <a:p>
            <a:r>
              <a:rPr lang="zh-CN" altLang="en-US" dirty="0" smtClean="0"/>
              <a:t>和流行的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无缝衔接，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大、中、小文件均可以很好支持，支持海量小文件存储</a:t>
            </a:r>
            <a:endParaRPr lang="en-US" altLang="zh-CN" dirty="0" smtClean="0"/>
          </a:p>
          <a:p>
            <a:r>
              <a:rPr lang="zh-CN" altLang="en-US" dirty="0" smtClean="0"/>
              <a:t>支持多块磁盘，支持单盘数据恢复</a:t>
            </a:r>
          </a:p>
          <a:p>
            <a:r>
              <a:rPr lang="zh-CN" altLang="en-US" dirty="0" smtClean="0"/>
              <a:t>支持相同文件内容只保存一份，节省存储空间</a:t>
            </a:r>
            <a:endParaRPr lang="en-US" altLang="zh-CN" dirty="0" smtClean="0"/>
          </a:p>
          <a:p>
            <a:r>
              <a:rPr lang="zh-CN" altLang="en-US" dirty="0" smtClean="0"/>
              <a:t>存储服务器上可以保存文件附加属性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下载文件支持多线程方式，支持断点续传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月项目启动，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月发布第一个版本</a:t>
            </a:r>
            <a:r>
              <a:rPr lang="en-US" altLang="zh-CN" dirty="0" smtClean="0"/>
              <a:t>V1.00</a:t>
            </a:r>
            <a:r>
              <a:rPr lang="zh-CN" altLang="en-US" dirty="0" smtClean="0"/>
              <a:t>，两年的时间内持续升级到</a:t>
            </a:r>
            <a:r>
              <a:rPr lang="en-US" altLang="zh-CN" dirty="0" smtClean="0"/>
              <a:t>V1.29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V2.00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最新版本是</a:t>
            </a:r>
            <a:r>
              <a:rPr lang="en-US" altLang="zh-CN" dirty="0" smtClean="0"/>
              <a:t>V2.13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V3.00</a:t>
            </a:r>
            <a:r>
              <a:rPr lang="zh-CN" altLang="en-US" dirty="0" smtClean="0"/>
              <a:t>。当前最新版本是</a:t>
            </a:r>
            <a:r>
              <a:rPr lang="en-US" altLang="zh-CN" dirty="0" smtClean="0"/>
              <a:t>V3.06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后续会一直进行维护和升级</a:t>
            </a:r>
            <a:endParaRPr lang="en-US" altLang="zh-CN" dirty="0" smtClean="0"/>
          </a:p>
          <a:p>
            <a:r>
              <a:rPr lang="en-US" altLang="zh-CN" dirty="0" smtClean="0"/>
              <a:t>V1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V2</a:t>
            </a:r>
            <a:r>
              <a:rPr lang="zh-CN" altLang="en-US" dirty="0" smtClean="0"/>
              <a:t>系列后续不再维护和升级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的版本演变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V1.x</a:t>
            </a:r>
            <a:r>
              <a:rPr lang="zh-CN" altLang="en-US" dirty="0" smtClean="0"/>
              <a:t>：采用传统的一个请求一个线程服务的模式，系统资源消耗较大，支持的并发连接数在</a:t>
            </a:r>
            <a:r>
              <a:rPr lang="en-US" altLang="zh-CN" dirty="0" smtClean="0"/>
              <a:t>1K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en-US" altLang="zh-CN" dirty="0" smtClean="0"/>
              <a:t>V2.x</a:t>
            </a:r>
            <a:r>
              <a:rPr lang="zh-CN" altLang="en-US" dirty="0" smtClean="0"/>
              <a:t>：采用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模型，磁盘读写采用专门的线程，比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的工作模型更加先进和高效。支持的并发连接数可以达到</a:t>
            </a:r>
            <a:r>
              <a:rPr lang="en-US" altLang="zh-CN" dirty="0" smtClean="0"/>
              <a:t>10K</a:t>
            </a:r>
          </a:p>
          <a:p>
            <a:r>
              <a:rPr lang="en-US" altLang="zh-CN" dirty="0" smtClean="0"/>
              <a:t>V3.x</a:t>
            </a:r>
            <a:r>
              <a:rPr lang="zh-CN" altLang="en-US" dirty="0" smtClean="0"/>
              <a:t>：支持小文件合并存储，解决海量小文件的存储问题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内容占位符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176146"/>
            <a:ext cx="4968552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只有两个角色，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，不需要存储文件索引信息</a:t>
            </a:r>
            <a:endParaRPr lang="en-US" altLang="zh-CN" dirty="0" smtClean="0"/>
          </a:p>
          <a:p>
            <a:r>
              <a:rPr lang="zh-CN" altLang="en-US" dirty="0" smtClean="0"/>
              <a:t>所有服务器都是对等的，不存在</a:t>
            </a:r>
            <a:r>
              <a:rPr lang="en-US" altLang="zh-CN" dirty="0" smtClean="0"/>
              <a:t>Master-Slave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存储服务器采用分组方式，同组内存储服务器上的文件完全相同（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不同组的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之间不会相互通信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主动向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报告状态信息，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之间通常不会相互通信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上传文件流程图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653136"/>
            <a:ext cx="8229600" cy="150358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上传到的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通信完成文件上传，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返回文件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 </a:t>
            </a:r>
          </a:p>
        </p:txBody>
      </p:sp>
      <p:pic>
        <p:nvPicPr>
          <p:cNvPr id="5" name="图片 4" descr="up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059510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1890</Words>
  <Application>Microsoft Office PowerPoint</Application>
  <PresentationFormat>全屏显示(4:3)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分布式文件系统FastDFS 架构剖析及配置优化</vt:lpstr>
      <vt:lpstr>FastDFS概述</vt:lpstr>
      <vt:lpstr>FastDFS提供的功能</vt:lpstr>
      <vt:lpstr>FastDFS的特点</vt:lpstr>
      <vt:lpstr>FastDFS发展历史</vt:lpstr>
      <vt:lpstr>FastDFS的版本演变</vt:lpstr>
      <vt:lpstr>FastDFS架构示意图</vt:lpstr>
      <vt:lpstr>FastDFS架构解读</vt:lpstr>
      <vt:lpstr>FastDFS上传文件流程图</vt:lpstr>
      <vt:lpstr>FastDFS下载文件流程图</vt:lpstr>
      <vt:lpstr>FastDFS如何做到无索引服务器？</vt:lpstr>
      <vt:lpstr>文件名中包含的信息</vt:lpstr>
      <vt:lpstr>合并存储文件ID格式</vt:lpstr>
      <vt:lpstr>FastDFS同步机制</vt:lpstr>
      <vt:lpstr>FastDFS如何解决同步延迟问题？</vt:lpstr>
      <vt:lpstr>下载文件选择storage的方法</vt:lpstr>
      <vt:lpstr>以HTTP方式下载文件</vt:lpstr>
      <vt:lpstr>FastDFS扩展模块要点</vt:lpstr>
      <vt:lpstr>FastDFS扩展模块特性</vt:lpstr>
      <vt:lpstr>推荐的FastDFS部署方案</vt:lpstr>
      <vt:lpstr>最大并发连接数设置</vt:lpstr>
      <vt:lpstr>工作线程数设置</vt:lpstr>
      <vt:lpstr>storage目录数设置</vt:lpstr>
      <vt:lpstr>storage磁盘读写线程设置</vt:lpstr>
      <vt:lpstr>storage同步延迟相关设置</vt:lpstr>
      <vt:lpstr>FastDFS使用现状</vt:lpstr>
      <vt:lpstr>已知使用FastDFS的用户</vt:lpstr>
      <vt:lpstr>FastDFS相关网址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ztw-pc</cp:lastModifiedBy>
  <cp:revision>411</cp:revision>
  <dcterms:modified xsi:type="dcterms:W3CDTF">2015-04-05T06:57:01Z</dcterms:modified>
</cp:coreProperties>
</file>