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93" r:id="rId7"/>
    <p:sldId id="346" r:id="rId8"/>
    <p:sldId id="319" r:id="rId9"/>
    <p:sldId id="345" r:id="rId10"/>
    <p:sldId id="259" r:id="rId11"/>
    <p:sldId id="284" r:id="rId12"/>
    <p:sldId id="262" r:id="rId13"/>
    <p:sldId id="260" r:id="rId14"/>
    <p:sldId id="294" r:id="rId15"/>
    <p:sldId id="261" r:id="rId16"/>
    <p:sldId id="278" r:id="rId17"/>
  </p:sldIdLst>
  <p:sldSz cx="9144000" cy="514159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A3907C"/>
    <a:srgbClr val="004060"/>
    <a:srgbClr val="002C42"/>
    <a:srgbClr val="008DD0"/>
    <a:srgbClr val="FFCC00"/>
    <a:srgbClr val="BB2B1D"/>
    <a:srgbClr val="9B2B0D"/>
    <a:srgbClr val="260F00"/>
    <a:srgbClr val="EF6541"/>
    <a:srgbClr val="C9B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4660"/>
  </p:normalViewPr>
  <p:slideViewPr>
    <p:cSldViewPr>
      <p:cViewPr varScale="1">
        <p:scale>
          <a:sx n="132" d="100"/>
          <a:sy n="132" d="100"/>
        </p:scale>
        <p:origin x="330" y="108"/>
      </p:cViewPr>
      <p:guideLst>
        <p:guide orient="horz" pos="7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D4FD-BC9C-48BF-9E17-60D01FDBF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1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573530" y="2902834"/>
            <a:ext cx="440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数据库索引原理</a:t>
            </a:r>
            <a:endParaRPr lang="zh-CN" altLang="en-US" sz="2800" dirty="0">
              <a:solidFill>
                <a:srgbClr val="002C42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73463" y="4405544"/>
            <a:ext cx="1759304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45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汇报人：邹龙平</a:t>
            </a:r>
            <a:endParaRPr lang="zh-CN" altLang="en-US" sz="1045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3274" y="3537988"/>
            <a:ext cx="3134630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45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 is an association or collection of individuals, whether natural persons, legal persons, or a mixture of both. Company members share a common purpose and unite in order to focus their various talents and organize their collectively available skills or resources to achieve specific, declared goals. </a:t>
            </a:r>
            <a:endParaRPr lang="zh-CN" altLang="en-US" sz="745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606933" y="0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3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4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5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6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15076" y="127508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7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06688" y="3019314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48" name="PA_任意多边形 5"/>
          <p:cNvSpPr/>
          <p:nvPr>
            <p:custDataLst>
              <p:tags r:id="rId7"/>
            </p:custDataLst>
          </p:nvPr>
        </p:nvSpPr>
        <p:spPr bwMode="auto">
          <a:xfrm>
            <a:off x="6957963" y="-4897"/>
            <a:ext cx="2181469" cy="366117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77613" y="2132311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/>
          </a:p>
        </p:txBody>
      </p:sp>
      <p:sp>
        <p:nvSpPr>
          <p:cNvPr id="50" name="矩形 49"/>
          <p:cNvSpPr/>
          <p:nvPr/>
        </p:nvSpPr>
        <p:spPr>
          <a:xfrm>
            <a:off x="589650" y="1969942"/>
            <a:ext cx="6059805" cy="100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965" spc="447" dirty="0">
                <a:solidFill>
                  <a:srgbClr val="002C4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2019 </a:t>
            </a:r>
            <a:r>
              <a:rPr lang="zh-CN" altLang="en-US" sz="2400" b="1" spc="447" dirty="0">
                <a:solidFill>
                  <a:srgbClr val="002C4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兴趣小组首届主题探讨会</a:t>
            </a:r>
            <a:endParaRPr lang="zh-CN" altLang="en-US" sz="2400" b="1" spc="447" dirty="0">
              <a:solidFill>
                <a:srgbClr val="002C42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1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" presetClass="entr" presetSubtype="12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99"/>
                                </p:stCondLst>
                                <p:childTnLst>
                                  <p:par>
                                    <p:cTn id="43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850"/>
                                </p:stCondLst>
                                <p:childTnLst>
                                  <p:par>
                                    <p:cTn id="4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40" grpId="0"/>
          <p:bldP spid="41" grpId="0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99"/>
                                </p:stCondLst>
                                <p:childTnLst>
                                  <p:par>
                                    <p:cTn id="43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850"/>
                                </p:stCondLst>
                                <p:childTnLst>
                                  <p:par>
                                    <p:cTn id="48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9" grpId="0"/>
          <p:bldP spid="40" grpId="0"/>
          <p:bldP spid="41" grpId="0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48" grpId="0" animBg="1"/>
          <p:bldP spid="49" grpId="0" animBg="1"/>
          <p:bldP spid="5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26453" y="1240790"/>
            <a:ext cx="7489825" cy="51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2C42"/>
                </a:solidFill>
              </a:rPr>
              <a:t>数据结构与算法 ：</a:t>
            </a:r>
            <a:r>
              <a:rPr lang="zh-CN" altLang="en-US" sz="1400" dirty="0">
                <a:solidFill>
                  <a:srgbClr val="002C42"/>
                </a:solidFill>
              </a:rPr>
              <a:t>根据某种具体的数据结构，采用相应的算法；</a:t>
            </a:r>
            <a:endParaRPr lang="zh-CN" altLang="en-US" sz="1400" dirty="0">
              <a:solidFill>
                <a:srgbClr val="002C42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2C42"/>
                </a:solidFill>
              </a:rPr>
              <a:t>简单理解就是：</a:t>
            </a:r>
            <a:r>
              <a:rPr lang="zh-CN" altLang="en-US" sz="1400" dirty="0">
                <a:solidFill>
                  <a:srgbClr val="002C42"/>
                </a:solidFill>
              </a:rPr>
              <a:t>我处理某件事情时，找到一个小窍门，但是需要一定的前提条件；</a:t>
            </a:r>
            <a:endParaRPr lang="zh-CN" altLang="en-US" sz="1400" dirty="0">
              <a:solidFill>
                <a:srgbClr val="002C42"/>
              </a:solidFill>
            </a:endParaRPr>
          </a:p>
        </p:txBody>
      </p:sp>
      <p:sp>
        <p:nvSpPr>
          <p:cNvPr id="8202" name="Freeform 10"/>
          <p:cNvSpPr/>
          <p:nvPr/>
        </p:nvSpPr>
        <p:spPr bwMode="auto">
          <a:xfrm>
            <a:off x="2006600" y="2555240"/>
            <a:ext cx="1550670" cy="1557020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3" name="Freeform 11"/>
          <p:cNvSpPr/>
          <p:nvPr/>
        </p:nvSpPr>
        <p:spPr bwMode="auto">
          <a:xfrm>
            <a:off x="1587500" y="2555240"/>
            <a:ext cx="371475" cy="372745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2"/>
          <p:cNvSpPr/>
          <p:nvPr/>
        </p:nvSpPr>
        <p:spPr bwMode="auto">
          <a:xfrm>
            <a:off x="3608070" y="2997835"/>
            <a:ext cx="1551305" cy="1557655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3"/>
          <p:cNvSpPr/>
          <p:nvPr/>
        </p:nvSpPr>
        <p:spPr bwMode="auto">
          <a:xfrm>
            <a:off x="3188970" y="4178935"/>
            <a:ext cx="371475" cy="376555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4"/>
          <p:cNvSpPr/>
          <p:nvPr/>
        </p:nvSpPr>
        <p:spPr bwMode="auto">
          <a:xfrm>
            <a:off x="5211445" y="2555240"/>
            <a:ext cx="1551305" cy="1557020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7" name="Freeform 15"/>
          <p:cNvSpPr/>
          <p:nvPr/>
        </p:nvSpPr>
        <p:spPr bwMode="auto">
          <a:xfrm>
            <a:off x="4791075" y="2555240"/>
            <a:ext cx="371475" cy="372745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8" name="Freeform 16"/>
          <p:cNvSpPr/>
          <p:nvPr/>
        </p:nvSpPr>
        <p:spPr bwMode="auto">
          <a:xfrm>
            <a:off x="6816725" y="2997835"/>
            <a:ext cx="1550670" cy="1557655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Freeform 17"/>
          <p:cNvSpPr/>
          <p:nvPr/>
        </p:nvSpPr>
        <p:spPr bwMode="auto">
          <a:xfrm>
            <a:off x="6392545" y="4178935"/>
            <a:ext cx="373380" cy="376555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549400" y="2595245"/>
            <a:ext cx="4381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4749800" y="2595245"/>
            <a:ext cx="4381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3146425" y="4185285"/>
            <a:ext cx="4381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ysClr val="windowText" lastClr="000000"/>
                </a:solidFill>
              </a:rPr>
              <a:t>02</a:t>
            </a:r>
            <a:endParaRPr lang="en-US" altLang="zh-CN" dirty="0">
              <a:solidFill>
                <a:sysClr val="windowText" lastClr="000000"/>
              </a:solidFill>
            </a:endParaRP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353175" y="4185285"/>
            <a:ext cx="438150" cy="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ysClr val="windowText" lastClr="000000"/>
                </a:solidFill>
              </a:rPr>
              <a:t>04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205355" y="2962275"/>
            <a:ext cx="115252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bg1"/>
                </a:solidFill>
              </a:rPr>
              <a:t>有序无序队列</a:t>
            </a: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最基础最常见的数据结构，个人觉得它似乎毫无作为；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5416550" y="2845435"/>
            <a:ext cx="11525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</a:rPr>
              <a:t>平衡树</a:t>
            </a:r>
            <a:endParaRPr lang="en-US" altLang="zh-CN" sz="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</a:rPr>
              <a:t>平衡树结构的查询优势很大，查询的复杂度，只与树的深度有关；</a:t>
            </a:r>
            <a:r>
              <a:rPr lang="en-US" altLang="zh-CN" sz="800" dirty="0">
                <a:solidFill>
                  <a:schemeClr val="bg1"/>
                </a:solidFill>
              </a:rPr>
              <a:t>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3807460" y="3450590"/>
            <a:ext cx="1152525" cy="5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有序数组</a:t>
            </a:r>
            <a:endParaRPr lang="en-US" altLang="zh-CN" sz="8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/>
                </a:solidFill>
              </a:rPr>
              <a:t>采用折半算法，能够提高查询性能；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7005320" y="3282315"/>
            <a:ext cx="115252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哈希散列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/>
                </a:solidFill>
              </a:rPr>
              <a:t>如果有合适的哈希算法，减少数据间的冲突，这种数据结构将会很出彩；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8346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数据结构跟查询有啥关系？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946745" y="42108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2987714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第三部分</a:t>
            </a:r>
            <a:endParaRPr lang="zh-CN" altLang="en-US" sz="4470" dirty="0">
              <a:solidFill>
                <a:schemeClr val="bg1">
                  <a:lumMod val="95000"/>
                </a:schemeClr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35" name="文本框 21"/>
          <p:cNvSpPr txBox="1"/>
          <p:nvPr/>
        </p:nvSpPr>
        <p:spPr>
          <a:xfrm>
            <a:off x="1331640" y="3349925"/>
            <a:ext cx="5604555" cy="3903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745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0512" y="2914051"/>
            <a:ext cx="3726815" cy="3663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79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 Transition Principle of Index</a:t>
            </a:r>
            <a:endParaRPr lang="en-US" altLang="zh-CN" sz="179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2713990" y="2455545"/>
            <a:ext cx="3027680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索引的优化过渡原理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5" grpId="0"/>
          <p:bldP spid="36" grpId="0" bldLvl="0" animBg="1"/>
          <p:bldP spid="3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5" grpId="0"/>
          <p:bldP spid="36" grpId="0" bldLvl="0" animBg="1"/>
          <p:bldP spid="37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0" y="2104333"/>
            <a:ext cx="6038850" cy="1225494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rgbClr val="002C4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54436" y="2523719"/>
            <a:ext cx="849821" cy="635481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BB2B1D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/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6458" y="1732994"/>
            <a:ext cx="958136" cy="9581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4801394" y="3834127"/>
            <a:ext cx="317357" cy="278329"/>
            <a:chOff x="3175" y="-1587"/>
            <a:chExt cx="490538" cy="430212"/>
          </a:xfrm>
          <a:solidFill>
            <a:srgbClr val="002C42"/>
          </a:solidFill>
        </p:grpSpPr>
        <p:sp>
          <p:nvSpPr>
            <p:cNvPr id="22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  <p:sp>
          <p:nvSpPr>
            <p:cNvPr id="23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</a:endParaRPr>
            </a:p>
          </p:txBody>
        </p:sp>
      </p:grpSp>
      <p:sp>
        <p:nvSpPr>
          <p:cNvPr id="24" name="Freeform 50"/>
          <p:cNvSpPr>
            <a:spLocks noEditPoints="1"/>
          </p:cNvSpPr>
          <p:nvPr/>
        </p:nvSpPr>
        <p:spPr bwMode="auto">
          <a:xfrm>
            <a:off x="1055561" y="2894752"/>
            <a:ext cx="261823" cy="329775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002C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2983620" y="3224527"/>
            <a:ext cx="242125" cy="354280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002C4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grpSp>
        <p:nvGrpSpPr>
          <p:cNvPr id="26" name="Group 18"/>
          <p:cNvGrpSpPr/>
          <p:nvPr/>
        </p:nvGrpSpPr>
        <p:grpSpPr>
          <a:xfrm>
            <a:off x="7429035" y="3182144"/>
            <a:ext cx="312268" cy="312268"/>
            <a:chOff x="6350" y="4763"/>
            <a:chExt cx="492125" cy="492125"/>
          </a:xfrm>
          <a:solidFill>
            <a:srgbClr val="002C42"/>
          </a:solidFill>
        </p:grpSpPr>
        <p:sp>
          <p:nvSpPr>
            <p:cNvPr id="27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oboto condensed"/>
                <a:ea typeface="+mn-ea"/>
                <a:cs typeface="Roboto condensed"/>
              </a:endParaRPr>
            </a:p>
          </p:txBody>
        </p:sp>
        <p:sp>
          <p:nvSpPr>
            <p:cNvPr id="28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oboto condensed"/>
                <a:ea typeface="+mn-ea"/>
                <a:cs typeface="Roboto condensed"/>
              </a:endParaRPr>
            </a:p>
          </p:txBody>
        </p:sp>
        <p:sp>
          <p:nvSpPr>
            <p:cNvPr id="29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Roboto condensed"/>
                <a:ea typeface="+mn-ea"/>
                <a:cs typeface="Roboto condensed"/>
              </a:endParaRPr>
            </a:p>
          </p:txBody>
        </p:sp>
      </p:grpSp>
      <p:sp>
        <p:nvSpPr>
          <p:cNvPr id="30" name="TextBox 26"/>
          <p:cNvSpPr txBox="1"/>
          <p:nvPr/>
        </p:nvSpPr>
        <p:spPr>
          <a:xfrm>
            <a:off x="136684" y="3304879"/>
            <a:ext cx="1915874" cy="747395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       </a:t>
            </a:r>
            <a:r>
              <a:rPr lang="zh-CN" altLang="en-US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有序</a:t>
            </a:r>
            <a:r>
              <a:rPr lang="en-US" altLang="zh-CN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/</a:t>
            </a:r>
            <a:r>
              <a:rPr lang="zh-CN" altLang="en-US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无序队列</a:t>
            </a:r>
            <a:endParaRPr lang="en-US" altLang="zh-CN" sz="130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Ordered /Disordered Queue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7"/>
          <p:cNvSpPr txBox="1"/>
          <p:nvPr/>
        </p:nvSpPr>
        <p:spPr>
          <a:xfrm>
            <a:off x="2120662" y="3658278"/>
            <a:ext cx="1915874" cy="537845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          </a:t>
            </a:r>
            <a:r>
              <a:rPr lang="zh-CN" altLang="en-US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有序数组</a:t>
            </a:r>
            <a:endParaRPr lang="en-US" altLang="zh-CN" sz="130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Ordered Array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4024278" y="4215127"/>
            <a:ext cx="1915874" cy="537845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           </a:t>
            </a:r>
            <a:r>
              <a:rPr lang="zh-CN" altLang="en-US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平衡树</a:t>
            </a:r>
            <a:endParaRPr lang="en-US" altLang="zh-CN" sz="130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树，</a:t>
            </a: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B-</a:t>
            </a:r>
            <a:r>
              <a:rPr lang="zh-CN" altLang="en-US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树，</a:t>
            </a: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B+</a:t>
            </a:r>
            <a:r>
              <a:rPr lang="zh-CN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树，</a:t>
            </a:r>
            <a:r>
              <a:rPr lang="en-US" altLang="zh-CN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B*</a:t>
            </a:r>
            <a:r>
              <a:rPr lang="zh-CN" altLang="en-US" sz="105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29"/>
          <p:cNvSpPr txBox="1"/>
          <p:nvPr/>
        </p:nvSpPr>
        <p:spPr>
          <a:xfrm>
            <a:off x="6688574" y="3639528"/>
            <a:ext cx="1915874" cy="537845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           </a:t>
            </a:r>
            <a:r>
              <a:rPr lang="zh-CN" altLang="en-US" sz="130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  <a:sym typeface="+mn-ea"/>
              </a:rPr>
              <a:t>哈希散列</a:t>
            </a:r>
            <a:endParaRPr lang="en-US" altLang="zh-CN" sz="130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哈希函数设计</a:t>
            </a:r>
            <a:endParaRPr lang="en-US" altLang="zh-CN" sz="1050" kern="0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7858" y="2649672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5" name="椭圆 34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258" y="1763208"/>
            <a:ext cx="809336" cy="809336"/>
            <a:chOff x="4677858" y="2649672"/>
            <a:chExt cx="809336" cy="809336"/>
          </a:xfrm>
          <a:solidFill>
            <a:schemeClr val="accent1"/>
          </a:solidFill>
        </p:grpSpPr>
        <p:sp>
          <p:nvSpPr>
            <p:cNvPr id="38" name="椭圆 37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solidFill>
              <a:srgbClr val="002C42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solidFill>
              <a:srgbClr val="002C42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94" y="1200944"/>
            <a:ext cx="1789484" cy="17894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4630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索引数据结构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2318730" y="42108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3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3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第四部分</a:t>
            </a:r>
            <a:endParaRPr lang="zh-CN" altLang="en-US" sz="4470" dirty="0">
              <a:solidFill>
                <a:schemeClr val="bg1">
                  <a:lumMod val="95000"/>
                </a:schemeClr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35" name="文本框 21"/>
          <p:cNvSpPr txBox="1"/>
          <p:nvPr/>
        </p:nvSpPr>
        <p:spPr>
          <a:xfrm>
            <a:off x="1403648" y="3349925"/>
            <a:ext cx="5604555" cy="3903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745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8158" y="2943261"/>
            <a:ext cx="2519045" cy="3663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78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Question and Answer</a:t>
            </a:r>
            <a:endParaRPr lang="en-US" altLang="zh-CN" sz="178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2884422" y="2485059"/>
            <a:ext cx="2643011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提问与回答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5" grpId="0"/>
          <p:bldP spid="36" grpId="0" bldLvl="0" animBg="1"/>
          <p:bldP spid="37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/>
          <p:bldP spid="35" grpId="0"/>
          <p:bldP spid="36" grpId="0" bldLvl="0" animBg="1"/>
          <p:bldP spid="37" grpId="0" bldLvl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63833" y="1909304"/>
            <a:ext cx="359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ysClr val="windowText" lastClr="00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5400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7702" y="1506804"/>
            <a:ext cx="405763" cy="402500"/>
            <a:chOff x="2654069" y="1747007"/>
            <a:chExt cx="405763" cy="4025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57332" y="1748095"/>
              <a:ext cx="402500" cy="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2654069" y="1747007"/>
              <a:ext cx="2242" cy="40250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845545" y="2691439"/>
            <a:ext cx="407643" cy="402500"/>
            <a:chOff x="6091912" y="2931642"/>
            <a:chExt cx="407643" cy="4025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6091912" y="3334142"/>
              <a:ext cx="402500" cy="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6497313" y="2931642"/>
              <a:ext cx="2242" cy="402500"/>
            </a:xfrm>
            <a:prstGeom prst="line">
              <a:avLst/>
            </a:prstGeom>
            <a:ln>
              <a:solidFill>
                <a:srgbClr val="002C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606934" y="1"/>
            <a:ext cx="5702850" cy="5113569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1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2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3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4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15077" y="1275083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5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06689" y="3019315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36" name="PA_任意多边形 5"/>
          <p:cNvSpPr/>
          <p:nvPr>
            <p:custDataLst>
              <p:tags r:id="rId7"/>
            </p:custDataLst>
          </p:nvPr>
        </p:nvSpPr>
        <p:spPr bwMode="auto">
          <a:xfrm>
            <a:off x="6188794" y="-14054"/>
            <a:ext cx="2956121" cy="49612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25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</a:endParaRPr>
          </a:p>
        </p:txBody>
      </p:sp>
      <p:sp>
        <p:nvSpPr>
          <p:cNvPr id="37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77614" y="213231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351644" y="0"/>
            <a:ext cx="1465529" cy="518057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434819" y="0"/>
            <a:ext cx="2336981" cy="514191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</a:endParaRPr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-11811" y="185446"/>
            <a:ext cx="2276574" cy="4956466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1687" y="1638245"/>
            <a:ext cx="1310659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25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025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9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49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1"/>
          <p:cNvSpPr>
            <a:spLocks noChangeArrowheads="1"/>
          </p:cNvSpPr>
          <p:nvPr/>
        </p:nvSpPr>
        <p:spPr bwMode="auto">
          <a:xfrm>
            <a:off x="4760514" y="937166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/>
          <p:cNvSpPr txBox="1">
            <a:spLocks noChangeArrowheads="1"/>
          </p:cNvSpPr>
          <p:nvPr/>
        </p:nvSpPr>
        <p:spPr bwMode="auto">
          <a:xfrm>
            <a:off x="4807616" y="995435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01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37359" y="1250261"/>
            <a:ext cx="236347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045" dirty="0">
                <a:solidFill>
                  <a:srgbClr val="004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Why does it speed up the query? </a:t>
            </a:r>
            <a:endParaRPr lang="en-US" altLang="zh-CN" sz="1045" dirty="0">
              <a:solidFill>
                <a:srgbClr val="004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37505" y="937260"/>
            <a:ext cx="3572510" cy="41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为什么索引会加快查询速度</a:t>
            </a:r>
            <a:endParaRPr lang="zh-CN" altLang="en-US" sz="2085" dirty="0">
              <a:solidFill>
                <a:srgbClr val="002C42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29" name="椭圆 1"/>
          <p:cNvSpPr>
            <a:spLocks noChangeArrowheads="1"/>
          </p:cNvSpPr>
          <p:nvPr/>
        </p:nvSpPr>
        <p:spPr bwMode="auto">
          <a:xfrm>
            <a:off x="4760514" y="1864753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4807616" y="1923022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02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37359" y="2177849"/>
            <a:ext cx="1499870" cy="250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040" dirty="0">
                <a:solidFill>
                  <a:srgbClr val="004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Essence of Index</a:t>
            </a:r>
            <a:endParaRPr lang="en-US" altLang="zh-CN" sz="1045" dirty="0">
              <a:solidFill>
                <a:srgbClr val="004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5437505" y="1864995"/>
            <a:ext cx="2477770" cy="41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+mn-ea"/>
              </a:rPr>
              <a:t>索引的本质</a:t>
            </a:r>
            <a:endParaRPr lang="zh-CN" altLang="en-US" sz="2085" dirty="0">
              <a:solidFill>
                <a:srgbClr val="002C42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33" name="椭圆 1"/>
          <p:cNvSpPr>
            <a:spLocks noChangeArrowheads="1"/>
          </p:cNvSpPr>
          <p:nvPr/>
        </p:nvSpPr>
        <p:spPr bwMode="auto">
          <a:xfrm>
            <a:off x="4760514" y="2794500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4807616" y="2852769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03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37359" y="3107595"/>
            <a:ext cx="1728358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rgbClr val="004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1045" dirty="0">
              <a:solidFill>
                <a:srgbClr val="004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5437505" y="2780030"/>
            <a:ext cx="2550160" cy="41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sym typeface="+mn-ea"/>
              </a:rPr>
              <a:t>索引的产生与优化</a:t>
            </a:r>
            <a:endParaRPr lang="en-US" altLang="zh-CN" sz="2085" dirty="0">
              <a:solidFill>
                <a:srgbClr val="002C42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37" name="椭圆 1"/>
          <p:cNvSpPr>
            <a:spLocks noChangeArrowheads="1"/>
          </p:cNvSpPr>
          <p:nvPr/>
        </p:nvSpPr>
        <p:spPr bwMode="auto">
          <a:xfrm>
            <a:off x="4760514" y="3718976"/>
            <a:ext cx="542504" cy="542504"/>
          </a:xfrm>
          <a:prstGeom prst="roundRect">
            <a:avLst/>
          </a:prstGeom>
          <a:gradFill>
            <a:gsLst>
              <a:gs pos="0">
                <a:srgbClr val="002C42"/>
              </a:gs>
              <a:gs pos="100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2"/>
          <p:cNvSpPr txBox="1">
            <a:spLocks noChangeArrowheads="1"/>
          </p:cNvSpPr>
          <p:nvPr/>
        </p:nvSpPr>
        <p:spPr bwMode="auto">
          <a:xfrm>
            <a:off x="4807616" y="3777246"/>
            <a:ext cx="495649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rPr>
              <a:t>04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37359" y="4032072"/>
            <a:ext cx="155130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rgbClr val="004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and Answer</a:t>
            </a:r>
            <a:endParaRPr lang="en-US" altLang="zh-CN" sz="1045" dirty="0">
              <a:solidFill>
                <a:srgbClr val="004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5437359" y="3704190"/>
            <a:ext cx="2159395" cy="41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提问与回答</a:t>
            </a:r>
            <a:r>
              <a:rPr lang="zh-CN" altLang="en-US" sz="2085" dirty="0">
                <a:solidFill>
                  <a:srgbClr val="002C42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记录</a:t>
            </a:r>
            <a:endParaRPr lang="zh-CN" altLang="en-US" sz="2085" dirty="0">
              <a:solidFill>
                <a:srgbClr val="002C42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23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99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4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899"/>
                                </p:stCondLst>
                                <p:childTnLst>
                                  <p:par>
                                    <p:cTn id="5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900" decel="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99"/>
                                </p:stCondLst>
                                <p:childTnLst>
                                  <p:par>
                                    <p:cTn id="6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900" decel="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4400"/>
                                </p:stCondLst>
                                <p:childTnLst>
                                  <p:par>
                                    <p:cTn id="7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90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6100"/>
                                </p:stCondLst>
                                <p:childTnLst>
                                  <p:par>
                                    <p:cTn id="8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90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9499"/>
                                </p:stCondLst>
                                <p:childTnLst>
                                  <p:par>
                                    <p:cTn id="9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1099"/>
                                </p:stCondLst>
                                <p:childTnLst>
                                  <p:par>
                                    <p:cTn id="9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900" decel="100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  <p:bldP spid="25" grpId="0" animBg="1"/>
          <p:bldP spid="26" grpId="0"/>
          <p:bldP spid="27" grpId="0"/>
          <p:bldP spid="28" grpId="0"/>
          <p:bldP spid="29" grpId="0" animBg="1"/>
          <p:bldP spid="30" grpId="0"/>
          <p:bldP spid="31" grpId="0"/>
          <p:bldP spid="32" grpId="0"/>
          <p:bldP spid="33" grpId="0" animBg="1"/>
          <p:bldP spid="34" grpId="0"/>
          <p:bldP spid="35" grpId="0"/>
          <p:bldP spid="36" grpId="0"/>
          <p:bldP spid="37" grpId="0" animBg="1"/>
          <p:bldP spid="38" grpId="0"/>
          <p:bldP spid="39" grpId="0"/>
          <p:bldP spid="4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799"/>
                                </p:stCondLst>
                                <p:childTnLst>
                                  <p:par>
                                    <p:cTn id="23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99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799"/>
                                </p:stCondLst>
                                <p:childTnLst>
                                  <p:par>
                                    <p:cTn id="4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899"/>
                                </p:stCondLst>
                                <p:childTnLst>
                                  <p:par>
                                    <p:cTn id="5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900" decel="100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10099"/>
                                </p:stCondLst>
                                <p:childTnLst>
                                  <p:par>
                                    <p:cTn id="6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900" decel="100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10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900" decel="100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4400"/>
                                </p:stCondLst>
                                <p:childTnLst>
                                  <p:par>
                                    <p:cTn id="7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900" decel="100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6100"/>
                                </p:stCondLst>
                                <p:childTnLst>
                                  <p:par>
                                    <p:cTn id="8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900" decel="100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9499"/>
                                </p:stCondLst>
                                <p:childTnLst>
                                  <p:par>
                                    <p:cTn id="91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21099"/>
                                </p:stCondLst>
                                <p:childTnLst>
                                  <p:par>
                                    <p:cTn id="98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1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900" decel="100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23" grpId="0" animBg="1"/>
          <p:bldP spid="24" grpId="0"/>
          <p:bldP spid="25" grpId="0" animBg="1"/>
          <p:bldP spid="26" grpId="0"/>
          <p:bldP spid="27" grpId="0"/>
          <p:bldP spid="28" grpId="0"/>
          <p:bldP spid="29" grpId="0" animBg="1"/>
          <p:bldP spid="30" grpId="0"/>
          <p:bldP spid="31" grpId="0"/>
          <p:bldP spid="32" grpId="0"/>
          <p:bldP spid="33" grpId="0" animBg="1"/>
          <p:bldP spid="34" grpId="0"/>
          <p:bldP spid="35" grpId="0"/>
          <p:bldP spid="36" grpId="0"/>
          <p:bldP spid="37" grpId="0" animBg="1"/>
          <p:bldP spid="38" grpId="0"/>
          <p:bldP spid="39" grpId="0"/>
          <p:bldP spid="4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第一部分</a:t>
            </a:r>
            <a:endParaRPr lang="zh-CN" altLang="en-US" sz="4470" dirty="0">
              <a:solidFill>
                <a:schemeClr val="bg1">
                  <a:lumMod val="95000"/>
                </a:schemeClr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1447567" y="3260713"/>
            <a:ext cx="5604555" cy="3903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745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30559" y="2824839"/>
            <a:ext cx="3838575" cy="3663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78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Why does it speed up the query?</a:t>
            </a:r>
            <a:endParaRPr lang="en-US" altLang="zh-CN" sz="178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2722245" y="2366645"/>
            <a:ext cx="3446780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为什么索引会加快查询？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bldLvl="0" animBg="1"/>
          <p:bldP spid="22" grpId="0"/>
          <p:bldP spid="23" grpId="0"/>
          <p:bldP spid="24" grpId="0" bldLvl="0" animBg="1"/>
          <p:bldP spid="2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bldLvl="0" animBg="1"/>
          <p:bldP spid="22" grpId="0"/>
          <p:bldP spid="23" grpId="0"/>
          <p:bldP spid="24" grpId="0" bldLvl="0" animBg="1"/>
          <p:bldP spid="25" grpId="0" bldLvl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8346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影响数据库性能的主要因素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66760" y="41346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861421"/>
            <a:ext cx="9145588" cy="65399"/>
          </a:xfrm>
          <a:prstGeom prst="rect">
            <a:avLst/>
          </a:prstGeom>
          <a:solidFill>
            <a:srgbClr val="00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9581" y="1070476"/>
            <a:ext cx="869960" cy="869821"/>
            <a:chOff x="1466675" y="3784103"/>
            <a:chExt cx="1301392" cy="1301862"/>
          </a:xfrm>
        </p:grpSpPr>
        <p:grpSp>
          <p:nvGrpSpPr>
            <p:cNvPr id="8" name="组合 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" name="同心圆 1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2C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9" name="TextBox 97"/>
            <p:cNvSpPr txBox="1"/>
            <p:nvPr/>
          </p:nvSpPr>
          <p:spPr>
            <a:xfrm>
              <a:off x="1625310" y="4171868"/>
              <a:ext cx="1076248" cy="52747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因素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35689" y="978013"/>
            <a:ext cx="1941598" cy="1165092"/>
            <a:chOff x="689131" y="1249678"/>
            <a:chExt cx="1631535" cy="1106048"/>
          </a:xfrm>
        </p:grpSpPr>
        <p:sp>
          <p:nvSpPr>
            <p:cNvPr id="57" name="TextBox 145"/>
            <p:cNvSpPr txBox="1"/>
            <p:nvPr/>
          </p:nvSpPr>
          <p:spPr>
            <a:xfrm>
              <a:off x="800766" y="1667530"/>
              <a:ext cx="1363987" cy="426194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A. 磁盘IO性能非常低，严重的影响数据库系统的性能。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148"/>
              <p:cNvSpPr txBox="1"/>
              <p:nvPr/>
            </p:nvSpPr>
            <p:spPr>
              <a:xfrm>
                <a:off x="689131" y="1249678"/>
                <a:ext cx="1631535" cy="438250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因素一：</a:t>
                </a:r>
                <a:endParaRPr lang="zh-CN" altLang="en-US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559925" y="3422332"/>
            <a:ext cx="1624546" cy="893713"/>
            <a:chOff x="873900" y="1340833"/>
            <a:chExt cx="1166203" cy="823925"/>
          </a:xfrm>
        </p:grpSpPr>
        <p:sp>
          <p:nvSpPr>
            <p:cNvPr id="77" name="TextBox 165"/>
            <p:cNvSpPr txBox="1"/>
            <p:nvPr/>
          </p:nvSpPr>
          <p:spPr>
            <a:xfrm>
              <a:off x="873900" y="1750870"/>
              <a:ext cx="1166203" cy="413888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A. 磁盘空间被划分为许多大小相同的块（Block）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947384" y="1340833"/>
              <a:ext cx="1008112" cy="394401"/>
              <a:chOff x="947384" y="1340833"/>
              <a:chExt cx="1008112" cy="394401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68"/>
              <p:cNvSpPr txBox="1"/>
              <p:nvPr/>
            </p:nvSpPr>
            <p:spPr>
              <a:xfrm>
                <a:off x="947384" y="1352559"/>
                <a:ext cx="1008112" cy="382675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数据的基本存储结构</a:t>
                </a:r>
                <a:endParaRPr lang="zh-CN" altLang="en-US" sz="9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553012" y="3421716"/>
            <a:ext cx="1624546" cy="1074034"/>
            <a:chOff x="873900" y="1340265"/>
            <a:chExt cx="1166203" cy="990165"/>
          </a:xfrm>
        </p:grpSpPr>
        <p:sp>
          <p:nvSpPr>
            <p:cNvPr id="82" name="TextBox 170"/>
            <p:cNvSpPr txBox="1"/>
            <p:nvPr/>
          </p:nvSpPr>
          <p:spPr>
            <a:xfrm>
              <a:off x="873900" y="1750870"/>
              <a:ext cx="1166203" cy="57956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 数据是以行（Row）为单位一行一行的存放在磁盘上的块中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921401" y="1340265"/>
              <a:ext cx="1008112" cy="382861"/>
              <a:chOff x="921401" y="1340265"/>
              <a:chExt cx="1008112" cy="382861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173"/>
              <p:cNvSpPr txBox="1"/>
              <p:nvPr/>
            </p:nvSpPr>
            <p:spPr>
              <a:xfrm>
                <a:off x="921401" y="1340265"/>
                <a:ext cx="1008112" cy="382861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 sz="9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539742" y="3477961"/>
            <a:ext cx="1624546" cy="1017789"/>
            <a:chOff x="873900" y="1340833"/>
            <a:chExt cx="1166203" cy="938312"/>
          </a:xfrm>
        </p:grpSpPr>
        <p:sp>
          <p:nvSpPr>
            <p:cNvPr id="87" name="TextBox 175"/>
            <p:cNvSpPr txBox="1"/>
            <p:nvPr/>
          </p:nvSpPr>
          <p:spPr>
            <a:xfrm>
              <a:off x="873900" y="1699585"/>
              <a:ext cx="1166203" cy="57956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C. 在访问数据时，一次从磁盘中读出或者写入至少一个完整的Block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288619" y="978013"/>
            <a:ext cx="1941598" cy="1165092"/>
            <a:chOff x="689131" y="1249678"/>
            <a:chExt cx="1631535" cy="1106048"/>
          </a:xfrm>
        </p:grpSpPr>
        <p:sp>
          <p:nvSpPr>
            <p:cNvPr id="91" name="TextBox 145"/>
            <p:cNvSpPr txBox="1"/>
            <p:nvPr/>
          </p:nvSpPr>
          <p:spPr>
            <a:xfrm>
              <a:off x="800766" y="1667530"/>
              <a:ext cx="1363987" cy="426194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B. 磁盘顺序读写比随机读写的性能高很多。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148"/>
              <p:cNvSpPr txBox="1"/>
              <p:nvPr/>
            </p:nvSpPr>
            <p:spPr>
              <a:xfrm>
                <a:off x="689131" y="1249678"/>
                <a:ext cx="1631535" cy="438250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因素二：</a:t>
                </a:r>
                <a:endParaRPr lang="zh-CN" altLang="en-US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95" name="组合 94"/>
          <p:cNvGrpSpPr/>
          <p:nvPr/>
        </p:nvGrpSpPr>
        <p:grpSpPr>
          <a:xfrm>
            <a:off x="325131" y="3629526"/>
            <a:ext cx="869960" cy="869821"/>
            <a:chOff x="1466675" y="3784103"/>
            <a:chExt cx="1301392" cy="1301862"/>
          </a:xfrm>
        </p:grpSpPr>
        <p:grpSp>
          <p:nvGrpSpPr>
            <p:cNvPr id="96" name="组合 9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00" name="椭圆 9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2C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101" name="TextBox 97"/>
            <p:cNvSpPr txBox="1"/>
            <p:nvPr/>
          </p:nvSpPr>
          <p:spPr>
            <a:xfrm>
              <a:off x="1625310" y="4171868"/>
              <a:ext cx="1076248" cy="52747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770" y="412115"/>
            <a:ext cx="2766060" cy="2449195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3098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做了什么？为什么慢？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52815" y="42108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82549" y="4076811"/>
            <a:ext cx="9145588" cy="65399"/>
          </a:xfrm>
          <a:prstGeom prst="rect">
            <a:avLst/>
          </a:prstGeom>
          <a:solidFill>
            <a:srgbClr val="00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9581" y="1070476"/>
            <a:ext cx="869960" cy="869821"/>
            <a:chOff x="1466675" y="3784103"/>
            <a:chExt cx="1301392" cy="1301862"/>
          </a:xfrm>
        </p:grpSpPr>
        <p:grpSp>
          <p:nvGrpSpPr>
            <p:cNvPr id="8" name="组合 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" name="同心圆 1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2C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9" name="TextBox 97"/>
            <p:cNvSpPr txBox="1"/>
            <p:nvPr/>
          </p:nvSpPr>
          <p:spPr>
            <a:xfrm>
              <a:off x="1625310" y="4171868"/>
              <a:ext cx="1076248" cy="52747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435689" y="978013"/>
            <a:ext cx="1941598" cy="1165092"/>
            <a:chOff x="689131" y="1249678"/>
            <a:chExt cx="1631535" cy="1106048"/>
          </a:xfrm>
        </p:grpSpPr>
        <p:sp>
          <p:nvSpPr>
            <p:cNvPr id="57" name="TextBox 145"/>
            <p:cNvSpPr txBox="1"/>
            <p:nvPr/>
          </p:nvSpPr>
          <p:spPr>
            <a:xfrm>
              <a:off x="800766" y="1667530"/>
              <a:ext cx="1363987" cy="25559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A. </a:t>
              </a:r>
              <a:r>
                <a:rPr lang="zh-CN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寻道时间</a:t>
              </a: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148"/>
              <p:cNvSpPr txBox="1"/>
              <p:nvPr/>
            </p:nvSpPr>
            <p:spPr>
              <a:xfrm>
                <a:off x="689131" y="1249678"/>
                <a:ext cx="1631535" cy="438250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步骤一：</a:t>
                </a:r>
                <a:endParaRPr lang="zh-CN" altLang="en-US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288619" y="978013"/>
            <a:ext cx="1941598" cy="1165092"/>
            <a:chOff x="689131" y="1249678"/>
            <a:chExt cx="1631535" cy="1106048"/>
          </a:xfrm>
        </p:grpSpPr>
        <p:sp>
          <p:nvSpPr>
            <p:cNvPr id="91" name="TextBox 145"/>
            <p:cNvSpPr txBox="1"/>
            <p:nvPr/>
          </p:nvSpPr>
          <p:spPr>
            <a:xfrm>
              <a:off x="800766" y="1667530"/>
              <a:ext cx="1363987" cy="25559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B. </a:t>
              </a:r>
              <a:r>
                <a:rPr lang="zh-CN" altLang="en-US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旋转延迟</a:t>
              </a: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93" name="直接连接符 92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148"/>
              <p:cNvSpPr txBox="1"/>
              <p:nvPr/>
            </p:nvSpPr>
            <p:spPr>
              <a:xfrm>
                <a:off x="689131" y="1249678"/>
                <a:ext cx="1631535" cy="438250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步骤二：</a:t>
                </a:r>
                <a:endParaRPr lang="zh-CN" altLang="en-US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435689" y="2710928"/>
            <a:ext cx="1941598" cy="1165092"/>
            <a:chOff x="689131" y="1249678"/>
            <a:chExt cx="1631535" cy="1106048"/>
          </a:xfrm>
        </p:grpSpPr>
        <p:sp>
          <p:nvSpPr>
            <p:cNvPr id="16" name="TextBox 145"/>
            <p:cNvSpPr txBox="1"/>
            <p:nvPr/>
          </p:nvSpPr>
          <p:spPr>
            <a:xfrm>
              <a:off x="800766" y="1667530"/>
              <a:ext cx="1363987" cy="25559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C. </a:t>
              </a:r>
              <a:r>
                <a:rPr lang="zh-CN" altLang="en-US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数据传输</a:t>
              </a:r>
              <a:r>
                <a:rPr lang="en-US" altLang="zh-CN" sz="90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90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48"/>
              <p:cNvSpPr txBox="1"/>
              <p:nvPr/>
            </p:nvSpPr>
            <p:spPr>
              <a:xfrm>
                <a:off x="689131" y="1249678"/>
                <a:ext cx="1631535" cy="438250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002C4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步骤三：</a:t>
                </a:r>
                <a:endParaRPr lang="zh-CN" altLang="en-US" sz="100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0495" y="813435"/>
            <a:ext cx="3535680" cy="2866390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1488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如何加快查询速度？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79360" y="42108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861421"/>
            <a:ext cx="9145588" cy="65399"/>
          </a:xfrm>
          <a:prstGeom prst="rect">
            <a:avLst/>
          </a:prstGeom>
          <a:solidFill>
            <a:srgbClr val="002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9581" y="1070476"/>
            <a:ext cx="869960" cy="869821"/>
            <a:chOff x="1466675" y="3784103"/>
            <a:chExt cx="1301392" cy="1301862"/>
          </a:xfrm>
        </p:grpSpPr>
        <p:grpSp>
          <p:nvGrpSpPr>
            <p:cNvPr id="8" name="组合 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" name="同心圆 1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2C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9" name="TextBox 97"/>
            <p:cNvSpPr txBox="1"/>
            <p:nvPr/>
          </p:nvSpPr>
          <p:spPr>
            <a:xfrm>
              <a:off x="1625310" y="4171868"/>
              <a:ext cx="1076248" cy="52747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660650" y="1104900"/>
            <a:ext cx="3629660" cy="1063389"/>
            <a:chOff x="800766" y="1667530"/>
            <a:chExt cx="1363987" cy="1009499"/>
          </a:xfrm>
        </p:grpSpPr>
        <p:sp>
          <p:nvSpPr>
            <p:cNvPr id="57" name="TextBox 145"/>
            <p:cNvSpPr txBox="1"/>
            <p:nvPr/>
          </p:nvSpPr>
          <p:spPr>
            <a:xfrm>
              <a:off x="800766" y="1667530"/>
              <a:ext cx="1363987" cy="69264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减少磁盘</a:t>
              </a:r>
              <a:r>
                <a:rPr lang="en-US" altLang="zh-CN" sz="16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6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操作，也就是说尽快定位到我想要访问的数据块</a:t>
              </a:r>
              <a:r>
                <a:rPr lang="en-US" altLang="zh-CN" sz="16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b="1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 flipV="1">
              <a:off x="1482794" y="2461005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3341370" y="3554730"/>
            <a:ext cx="2268855" cy="838756"/>
            <a:chOff x="873900" y="1340833"/>
            <a:chExt cx="1166203" cy="773185"/>
          </a:xfrm>
        </p:grpSpPr>
        <p:sp>
          <p:nvSpPr>
            <p:cNvPr id="87" name="TextBox 175"/>
            <p:cNvSpPr txBox="1"/>
            <p:nvPr/>
          </p:nvSpPr>
          <p:spPr>
            <a:xfrm>
              <a:off x="873900" y="1699585"/>
              <a:ext cx="1166203" cy="41443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那么索引就来了</a:t>
              </a:r>
              <a:r>
                <a:rPr lang="en-US" altLang="zh-CN" sz="1800" b="1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  <a:endParaRPr lang="en-US" altLang="zh-CN" sz="1800" b="1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1481601" y="1340833"/>
              <a:ext cx="0" cy="2004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325131" y="3629526"/>
            <a:ext cx="869960" cy="869821"/>
            <a:chOff x="1466675" y="3784103"/>
            <a:chExt cx="1301392" cy="1301862"/>
          </a:xfrm>
        </p:grpSpPr>
        <p:grpSp>
          <p:nvGrpSpPr>
            <p:cNvPr id="96" name="组合 9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8" name="同心圆 9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100" name="椭圆 9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2C4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00"/>
              </a:p>
            </p:txBody>
          </p:sp>
        </p:grpSp>
        <p:sp>
          <p:nvSpPr>
            <p:cNvPr id="101" name="TextBox 97"/>
            <p:cNvSpPr txBox="1"/>
            <p:nvPr/>
          </p:nvSpPr>
          <p:spPr>
            <a:xfrm>
              <a:off x="1625310" y="4171868"/>
              <a:ext cx="1076248" cy="52747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引出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3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2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42" presetClass="entr" presetSubtype="0" fill="hold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54218" y="807778"/>
            <a:ext cx="5539382" cy="1019853"/>
            <a:chOff x="2410" y="1897"/>
            <a:chExt cx="8723" cy="1606"/>
          </a:xfrm>
        </p:grpSpPr>
        <p:sp>
          <p:nvSpPr>
            <p:cNvPr id="24" name="对角圆角矩形 23"/>
            <p:cNvSpPr/>
            <p:nvPr/>
          </p:nvSpPr>
          <p:spPr>
            <a:xfrm>
              <a:off x="3554" y="2098"/>
              <a:ext cx="7579" cy="1204"/>
            </a:xfrm>
            <a:prstGeom prst="round2DiagRect">
              <a:avLst/>
            </a:prstGeom>
            <a:noFill/>
            <a:ln>
              <a:solidFill>
                <a:srgbClr val="002C42"/>
              </a:solidFill>
            </a:ln>
            <a:effectLst>
              <a:outerShdw blurRad="165100" dist="38100" dir="5400000" algn="t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3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410" y="1897"/>
              <a:ext cx="1839" cy="1606"/>
              <a:chOff x="7109111" y="2548965"/>
              <a:chExt cx="2397222" cy="2093640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7109111" y="2548965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59335" tIns="29668" rIns="59335" bIns="29668" numCol="1" anchor="t" anchorCtr="0" compatLnSpc="1"/>
                <a:lstStyle/>
                <a:p>
                  <a:endParaRPr lang="zh-CN" altLang="en-US" sz="1030"/>
                </a:p>
              </p:txBody>
            </p:sp>
            <p:sp>
              <p:nvSpPr>
                <p:cNvPr id="3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59335" tIns="29668" rIns="59335" bIns="29668" numCol="1" anchor="t" anchorCtr="0" compatLnSpc="1"/>
                <a:lstStyle/>
                <a:p>
                  <a:endParaRPr lang="zh-CN" altLang="en-US" sz="1030"/>
                </a:p>
              </p:txBody>
            </p:sp>
          </p:grpSp>
          <p:sp>
            <p:nvSpPr>
              <p:cNvPr id="27" name="Freeform 7"/>
              <p:cNvSpPr/>
              <p:nvPr/>
            </p:nvSpPr>
            <p:spPr bwMode="auto">
              <a:xfrm>
                <a:off x="7420792" y="2825471"/>
                <a:ext cx="1773861" cy="1540628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rgbClr val="002C4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/>
              </a:p>
            </p:txBody>
          </p:sp>
          <p:sp>
            <p:nvSpPr>
              <p:cNvPr id="28" name="TextBox 17"/>
              <p:cNvSpPr txBox="1"/>
              <p:nvPr/>
            </p:nvSpPr>
            <p:spPr>
              <a:xfrm>
                <a:off x="7802581" y="3142963"/>
                <a:ext cx="1349824" cy="1008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如何作用</a:t>
                </a:r>
                <a:endParaRPr lang="zh-CN" altLang="en-US" sz="1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4529" y="2288"/>
              <a:ext cx="5629" cy="7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100928" tIns="50465" rIns="100928" bIns="50465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91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根据指定的列生成对应的索引文件；之后查询时，先查询索引文件定位数据的位置，从而能减少磁盘</a:t>
              </a:r>
              <a:r>
                <a:rPr lang="en-US" altLang="zh-CN" sz="91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910" dirty="0">
                  <a:solidFill>
                    <a:srgbClr val="002C4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操作；</a:t>
              </a:r>
              <a:endParaRPr lang="zh-CN" altLang="en-US" sz="910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218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索引如何减少磁盘</a:t>
            </a:r>
            <a:r>
              <a:rPr lang="en-US" altLang="zh-CN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2434935" y="413468"/>
            <a:ext cx="18716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</a:rPr>
              <a:t>This is a good space for a short subtitle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006475" y="1941195"/>
          <a:ext cx="7258050" cy="310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707370" imgH="6736080" progId="Paint.Picture">
                  <p:embed/>
                </p:oleObj>
              </mc:Choice>
              <mc:Fallback>
                <p:oleObj name="" r:id="rId1" imgW="10707370" imgH="67360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941195"/>
                        <a:ext cx="7258050" cy="3100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6"/>
          <p:cNvSpPr>
            <a:spLocks noChangeShapeType="1"/>
          </p:cNvSpPr>
          <p:nvPr/>
        </p:nvSpPr>
        <p:spPr bwMode="auto">
          <a:xfrm flipH="1">
            <a:off x="2804383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 flipH="1" flipV="1">
            <a:off x="1447567" y="-1"/>
            <a:ext cx="4653718" cy="5136222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>
            <a:off x="28222" y="1863923"/>
            <a:ext cx="9087556" cy="2438125"/>
          </a:xfrm>
          <a:prstGeom prst="line">
            <a:avLst/>
          </a:prstGeom>
          <a:noFill/>
          <a:ln w="7938" cap="flat">
            <a:solidFill>
              <a:srgbClr val="002C4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Freeform 5"/>
          <p:cNvSpPr/>
          <p:nvPr/>
        </p:nvSpPr>
        <p:spPr bwMode="auto">
          <a:xfrm>
            <a:off x="1768983" y="1"/>
            <a:ext cx="5606037" cy="513622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gradFill>
            <a:gsLst>
              <a:gs pos="100000">
                <a:srgbClr val="002C42"/>
              </a:gs>
              <a:gs pos="39000">
                <a:srgbClr val="004060"/>
              </a:gs>
            </a:gsLst>
            <a:lin ang="14400000" scaled="0"/>
          </a:gra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3017531" y="1485398"/>
            <a:ext cx="2480167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zh-CN" altLang="en-US" sz="4470" dirty="0">
                <a:solidFill>
                  <a:schemeClr val="bg1">
                    <a:lumMod val="95000"/>
                  </a:schemeClr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</a:rPr>
              <a:t>第二部分</a:t>
            </a:r>
            <a:endParaRPr lang="zh-CN" altLang="en-US" sz="4470" dirty="0">
              <a:solidFill>
                <a:schemeClr val="bg1">
                  <a:lumMod val="95000"/>
                </a:schemeClr>
              </a:solidFill>
              <a:latin typeface="方正粗谭黑简体" panose="02000000000000000000" pitchFamily="2" charset="-122"/>
              <a:ea typeface="方正粗谭黑简体" panose="02000000000000000000" pitchFamily="2" charset="-122"/>
            </a:endParaRPr>
          </a:p>
        </p:txBody>
      </p:sp>
      <p:sp>
        <p:nvSpPr>
          <p:cNvPr id="43" name="文本框 21"/>
          <p:cNvSpPr txBox="1"/>
          <p:nvPr/>
        </p:nvSpPr>
        <p:spPr>
          <a:xfrm>
            <a:off x="1415717" y="3349925"/>
            <a:ext cx="5604555" cy="3903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74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745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74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64532" y="2899446"/>
            <a:ext cx="2447290" cy="36639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178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Essence of Index</a:t>
            </a:r>
            <a:endParaRPr lang="en-US" altLang="zh-CN" sz="178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TextBox 76"/>
          <p:cNvSpPr txBox="1"/>
          <p:nvPr/>
        </p:nvSpPr>
        <p:spPr>
          <a:xfrm>
            <a:off x="2896491" y="2485059"/>
            <a:ext cx="2643011" cy="4584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85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索引的本质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/>
          <p:bldP spid="43" grpId="0"/>
          <p:bldP spid="44" grpId="0" bldLvl="0" animBg="1"/>
          <p:bldP spid="4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4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9" grpId="0" animBg="1"/>
          <p:bldP spid="40" grpId="0" animBg="1"/>
          <p:bldP spid="41" grpId="0" animBg="1"/>
          <p:bldP spid="42" grpId="0"/>
          <p:bldP spid="43" grpId="0"/>
          <p:bldP spid="44" grpId="0" bldLvl="0" animBg="1"/>
          <p:bldP spid="45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Freeform 9"/>
          <p:cNvSpPr>
            <a:spLocks noEditPoints="1"/>
          </p:cNvSpPr>
          <p:nvPr/>
        </p:nvSpPr>
        <p:spPr bwMode="auto">
          <a:xfrm>
            <a:off x="3182938" y="1562100"/>
            <a:ext cx="2778125" cy="277812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Freeform 10"/>
          <p:cNvSpPr>
            <a:spLocks noEditPoints="1"/>
          </p:cNvSpPr>
          <p:nvPr/>
        </p:nvSpPr>
        <p:spPr bwMode="auto">
          <a:xfrm>
            <a:off x="5184775" y="2825750"/>
            <a:ext cx="255588" cy="254000"/>
          </a:xfrm>
          <a:custGeom>
            <a:avLst/>
            <a:gdLst>
              <a:gd name="T0" fmla="*/ 14 w 68"/>
              <a:gd name="T1" fmla="*/ 25 h 68"/>
              <a:gd name="T2" fmla="*/ 15 w 68"/>
              <a:gd name="T3" fmla="*/ 20 h 68"/>
              <a:gd name="T4" fmla="*/ 17 w 68"/>
              <a:gd name="T5" fmla="*/ 17 h 68"/>
              <a:gd name="T6" fmla="*/ 20 w 68"/>
              <a:gd name="T7" fmla="*/ 14 h 68"/>
              <a:gd name="T8" fmla="*/ 26 w 68"/>
              <a:gd name="T9" fmla="*/ 13 h 68"/>
              <a:gd name="T10" fmla="*/ 22 w 68"/>
              <a:gd name="T11" fmla="*/ 17 h 68"/>
              <a:gd name="T12" fmla="*/ 17 w 68"/>
              <a:gd name="T13" fmla="*/ 21 h 68"/>
              <a:gd name="T14" fmla="*/ 55 w 68"/>
              <a:gd name="T15" fmla="*/ 50 h 68"/>
              <a:gd name="T16" fmla="*/ 67 w 68"/>
              <a:gd name="T17" fmla="*/ 63 h 68"/>
              <a:gd name="T18" fmla="*/ 63 w 68"/>
              <a:gd name="T19" fmla="*/ 67 h 68"/>
              <a:gd name="T20" fmla="*/ 43 w 68"/>
              <a:gd name="T21" fmla="*/ 59 h 68"/>
              <a:gd name="T22" fmla="*/ 19 w 68"/>
              <a:gd name="T23" fmla="*/ 59 h 68"/>
              <a:gd name="T24" fmla="*/ 3 w 68"/>
              <a:gd name="T25" fmla="*/ 42 h 68"/>
              <a:gd name="T26" fmla="*/ 0 w 68"/>
              <a:gd name="T27" fmla="*/ 31 h 68"/>
              <a:gd name="T28" fmla="*/ 9 w 68"/>
              <a:gd name="T29" fmla="*/ 9 h 68"/>
              <a:gd name="T30" fmla="*/ 43 w 68"/>
              <a:gd name="T31" fmla="*/ 2 h 68"/>
              <a:gd name="T32" fmla="*/ 43 w 68"/>
              <a:gd name="T33" fmla="*/ 2 h 68"/>
              <a:gd name="T34" fmla="*/ 53 w 68"/>
              <a:gd name="T35" fmla="*/ 9 h 68"/>
              <a:gd name="T36" fmla="*/ 60 w 68"/>
              <a:gd name="T37" fmla="*/ 19 h 68"/>
              <a:gd name="T38" fmla="*/ 60 w 68"/>
              <a:gd name="T39" fmla="*/ 42 h 68"/>
              <a:gd name="T40" fmla="*/ 41 w 68"/>
              <a:gd name="T41" fmla="*/ 7 h 68"/>
              <a:gd name="T42" fmla="*/ 31 w 68"/>
              <a:gd name="T43" fmla="*/ 6 h 68"/>
              <a:gd name="T44" fmla="*/ 8 w 68"/>
              <a:gd name="T45" fmla="*/ 21 h 68"/>
              <a:gd name="T46" fmla="*/ 8 w 68"/>
              <a:gd name="T47" fmla="*/ 40 h 68"/>
              <a:gd name="T48" fmla="*/ 13 w 68"/>
              <a:gd name="T49" fmla="*/ 48 h 68"/>
              <a:gd name="T50" fmla="*/ 31 w 68"/>
              <a:gd name="T51" fmla="*/ 56 h 68"/>
              <a:gd name="T52" fmla="*/ 49 w 68"/>
              <a:gd name="T53" fmla="*/ 49 h 68"/>
              <a:gd name="T54" fmla="*/ 54 w 68"/>
              <a:gd name="T55" fmla="*/ 40 h 68"/>
              <a:gd name="T56" fmla="*/ 54 w 68"/>
              <a:gd name="T57" fmla="*/ 21 h 68"/>
              <a:gd name="T58" fmla="*/ 49 w 68"/>
              <a:gd name="T59" fmla="*/ 13 h 68"/>
              <a:gd name="T60" fmla="*/ 41 w 68"/>
              <a:gd name="T61" fmla="*/ 7 h 68"/>
              <a:gd name="T62" fmla="*/ 48 w 68"/>
              <a:gd name="T63" fmla="*/ 31 h 68"/>
              <a:gd name="T64" fmla="*/ 49 w 68"/>
              <a:gd name="T65" fmla="*/ 29 h 68"/>
              <a:gd name="T66" fmla="*/ 50 w 68"/>
              <a:gd name="T67" fmla="*/ 38 h 68"/>
              <a:gd name="T68" fmla="*/ 45 w 68"/>
              <a:gd name="T69" fmla="*/ 45 h 68"/>
              <a:gd name="T70" fmla="*/ 31 w 68"/>
              <a:gd name="T71" fmla="*/ 51 h 68"/>
              <a:gd name="T72" fmla="*/ 31 w 68"/>
              <a:gd name="T73" fmla="*/ 47 h 68"/>
              <a:gd name="T74" fmla="*/ 43 w 68"/>
              <a:gd name="T75" fmla="*/ 42 h 68"/>
              <a:gd name="T76" fmla="*/ 46 w 68"/>
              <a:gd name="T77" fmla="*/ 3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" h="68">
                <a:moveTo>
                  <a:pt x="16" y="24"/>
                </a:moveTo>
                <a:cubicBezTo>
                  <a:pt x="16" y="25"/>
                  <a:pt x="15" y="25"/>
                  <a:pt x="14" y="25"/>
                </a:cubicBezTo>
                <a:cubicBezTo>
                  <a:pt x="13" y="25"/>
                  <a:pt x="12" y="24"/>
                  <a:pt x="13" y="23"/>
                </a:cubicBezTo>
                <a:cubicBezTo>
                  <a:pt x="13" y="22"/>
                  <a:pt x="14" y="21"/>
                  <a:pt x="15" y="20"/>
                </a:cubicBezTo>
                <a:cubicBezTo>
                  <a:pt x="15" y="19"/>
                  <a:pt x="16" y="18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6"/>
                  <a:pt x="19" y="15"/>
                  <a:pt x="20" y="14"/>
                </a:cubicBezTo>
                <a:cubicBezTo>
                  <a:pt x="21" y="13"/>
                  <a:pt x="22" y="13"/>
                  <a:pt x="23" y="12"/>
                </a:cubicBezTo>
                <a:cubicBezTo>
                  <a:pt x="24" y="12"/>
                  <a:pt x="25" y="12"/>
                  <a:pt x="26" y="13"/>
                </a:cubicBezTo>
                <a:cubicBezTo>
                  <a:pt x="26" y="14"/>
                  <a:pt x="26" y="15"/>
                  <a:pt x="25" y="15"/>
                </a:cubicBezTo>
                <a:cubicBezTo>
                  <a:pt x="24" y="16"/>
                  <a:pt x="23" y="16"/>
                  <a:pt x="22" y="17"/>
                </a:cubicBezTo>
                <a:cubicBezTo>
                  <a:pt x="21" y="18"/>
                  <a:pt x="20" y="18"/>
                  <a:pt x="19" y="19"/>
                </a:cubicBezTo>
                <a:cubicBezTo>
                  <a:pt x="19" y="20"/>
                  <a:pt x="18" y="21"/>
                  <a:pt x="17" y="21"/>
                </a:cubicBezTo>
                <a:cubicBezTo>
                  <a:pt x="17" y="22"/>
                  <a:pt x="16" y="23"/>
                  <a:pt x="16" y="24"/>
                </a:cubicBezTo>
                <a:close/>
                <a:moveTo>
                  <a:pt x="55" y="50"/>
                </a:moveTo>
                <a:cubicBezTo>
                  <a:pt x="55" y="50"/>
                  <a:pt x="55" y="50"/>
                  <a:pt x="55" y="50"/>
                </a:cubicBezTo>
                <a:cubicBezTo>
                  <a:pt x="67" y="63"/>
                  <a:pt x="67" y="63"/>
                  <a:pt x="67" y="63"/>
                </a:cubicBezTo>
                <a:cubicBezTo>
                  <a:pt x="68" y="64"/>
                  <a:pt x="68" y="65"/>
                  <a:pt x="67" y="67"/>
                </a:cubicBezTo>
                <a:cubicBezTo>
                  <a:pt x="66" y="68"/>
                  <a:pt x="64" y="68"/>
                  <a:pt x="63" y="67"/>
                </a:cubicBezTo>
                <a:cubicBezTo>
                  <a:pt x="51" y="54"/>
                  <a:pt x="51" y="54"/>
                  <a:pt x="51" y="54"/>
                </a:cubicBezTo>
                <a:cubicBezTo>
                  <a:pt x="48" y="56"/>
                  <a:pt x="46" y="58"/>
                  <a:pt x="43" y="59"/>
                </a:cubicBezTo>
                <a:cubicBezTo>
                  <a:pt x="39" y="61"/>
                  <a:pt x="35" y="61"/>
                  <a:pt x="31" y="61"/>
                </a:cubicBezTo>
                <a:cubicBezTo>
                  <a:pt x="27" y="61"/>
                  <a:pt x="23" y="61"/>
                  <a:pt x="19" y="59"/>
                </a:cubicBezTo>
                <a:cubicBezTo>
                  <a:pt x="16" y="58"/>
                  <a:pt x="12" y="55"/>
                  <a:pt x="9" y="52"/>
                </a:cubicBezTo>
                <a:cubicBezTo>
                  <a:pt x="7" y="50"/>
                  <a:pt x="4" y="46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39"/>
                  <a:pt x="0" y="35"/>
                  <a:pt x="0" y="31"/>
                </a:cubicBezTo>
                <a:cubicBezTo>
                  <a:pt x="0" y="27"/>
                  <a:pt x="1" y="23"/>
                  <a:pt x="3" y="19"/>
                </a:cubicBezTo>
                <a:cubicBezTo>
                  <a:pt x="4" y="15"/>
                  <a:pt x="7" y="12"/>
                  <a:pt x="9" y="9"/>
                </a:cubicBezTo>
                <a:cubicBezTo>
                  <a:pt x="15" y="3"/>
                  <a:pt x="23" y="0"/>
                  <a:pt x="31" y="0"/>
                </a:cubicBezTo>
                <a:cubicBezTo>
                  <a:pt x="35" y="0"/>
                  <a:pt x="39" y="1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7" y="4"/>
                  <a:pt x="50" y="6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6" y="12"/>
                  <a:pt x="58" y="15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61" y="23"/>
                  <a:pt x="62" y="27"/>
                  <a:pt x="62" y="31"/>
                </a:cubicBezTo>
                <a:cubicBezTo>
                  <a:pt x="62" y="35"/>
                  <a:pt x="61" y="39"/>
                  <a:pt x="60" y="42"/>
                </a:cubicBezTo>
                <a:cubicBezTo>
                  <a:pt x="58" y="45"/>
                  <a:pt x="57" y="48"/>
                  <a:pt x="55" y="50"/>
                </a:cubicBezTo>
                <a:close/>
                <a:moveTo>
                  <a:pt x="41" y="7"/>
                </a:moveTo>
                <a:cubicBezTo>
                  <a:pt x="41" y="7"/>
                  <a:pt x="41" y="7"/>
                  <a:pt x="41" y="7"/>
                </a:cubicBezTo>
                <a:cubicBezTo>
                  <a:pt x="38" y="6"/>
                  <a:pt x="35" y="6"/>
                  <a:pt x="31" y="6"/>
                </a:cubicBezTo>
                <a:cubicBezTo>
                  <a:pt x="24" y="6"/>
                  <a:pt x="18" y="8"/>
                  <a:pt x="13" y="13"/>
                </a:cubicBezTo>
                <a:cubicBezTo>
                  <a:pt x="11" y="15"/>
                  <a:pt x="9" y="18"/>
                  <a:pt x="8" y="21"/>
                </a:cubicBezTo>
                <a:cubicBezTo>
                  <a:pt x="7" y="24"/>
                  <a:pt x="6" y="27"/>
                  <a:pt x="6" y="31"/>
                </a:cubicBezTo>
                <a:cubicBezTo>
                  <a:pt x="6" y="34"/>
                  <a:pt x="7" y="37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9" y="43"/>
                  <a:pt x="11" y="46"/>
                  <a:pt x="13" y="48"/>
                </a:cubicBezTo>
                <a:cubicBezTo>
                  <a:pt x="16" y="51"/>
                  <a:pt x="18" y="53"/>
                  <a:pt x="22" y="54"/>
                </a:cubicBezTo>
                <a:cubicBezTo>
                  <a:pt x="24" y="55"/>
                  <a:pt x="28" y="56"/>
                  <a:pt x="31" y="56"/>
                </a:cubicBezTo>
                <a:cubicBezTo>
                  <a:pt x="35" y="56"/>
                  <a:pt x="38" y="55"/>
                  <a:pt x="41" y="54"/>
                </a:cubicBezTo>
                <a:cubicBezTo>
                  <a:pt x="44" y="53"/>
                  <a:pt x="47" y="51"/>
                  <a:pt x="49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51" y="46"/>
                  <a:pt x="53" y="43"/>
                  <a:pt x="54" y="40"/>
                </a:cubicBezTo>
                <a:cubicBezTo>
                  <a:pt x="56" y="37"/>
                  <a:pt x="56" y="34"/>
                  <a:pt x="56" y="31"/>
                </a:cubicBezTo>
                <a:cubicBezTo>
                  <a:pt x="56" y="27"/>
                  <a:pt x="56" y="24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3" y="18"/>
                  <a:pt x="51" y="15"/>
                  <a:pt x="49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7" y="11"/>
                  <a:pt x="44" y="9"/>
                  <a:pt x="41" y="7"/>
                </a:cubicBezTo>
                <a:cubicBezTo>
                  <a:pt x="41" y="7"/>
                  <a:pt x="41" y="7"/>
                  <a:pt x="41" y="7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29"/>
                  <a:pt x="49" y="29"/>
                </a:cubicBezTo>
                <a:cubicBezTo>
                  <a:pt x="50" y="29"/>
                  <a:pt x="51" y="30"/>
                  <a:pt x="51" y="31"/>
                </a:cubicBezTo>
                <a:cubicBezTo>
                  <a:pt x="51" y="33"/>
                  <a:pt x="51" y="36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49" y="41"/>
                  <a:pt x="47" y="43"/>
                  <a:pt x="45" y="45"/>
                </a:cubicBezTo>
                <a:cubicBezTo>
                  <a:pt x="43" y="47"/>
                  <a:pt x="41" y="48"/>
                  <a:pt x="39" y="49"/>
                </a:cubicBezTo>
                <a:cubicBezTo>
                  <a:pt x="36" y="50"/>
                  <a:pt x="34" y="51"/>
                  <a:pt x="31" y="51"/>
                </a:cubicBezTo>
                <a:cubicBezTo>
                  <a:pt x="30" y="51"/>
                  <a:pt x="29" y="50"/>
                  <a:pt x="29" y="49"/>
                </a:cubicBezTo>
                <a:cubicBezTo>
                  <a:pt x="29" y="48"/>
                  <a:pt x="30" y="47"/>
                  <a:pt x="31" y="47"/>
                </a:cubicBezTo>
                <a:cubicBezTo>
                  <a:pt x="33" y="47"/>
                  <a:pt x="35" y="47"/>
                  <a:pt x="37" y="46"/>
                </a:cubicBezTo>
                <a:cubicBezTo>
                  <a:pt x="39" y="45"/>
                  <a:pt x="41" y="44"/>
                  <a:pt x="43" y="42"/>
                </a:cubicBezTo>
                <a:cubicBezTo>
                  <a:pt x="44" y="41"/>
                  <a:pt x="46" y="39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7" y="35"/>
                  <a:pt x="48" y="33"/>
                  <a:pt x="48" y="31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5" name="Freeform 11"/>
          <p:cNvSpPr>
            <a:spLocks noEditPoints="1"/>
          </p:cNvSpPr>
          <p:nvPr/>
        </p:nvSpPr>
        <p:spPr bwMode="auto">
          <a:xfrm>
            <a:off x="4454525" y="2076450"/>
            <a:ext cx="239713" cy="276225"/>
          </a:xfrm>
          <a:custGeom>
            <a:avLst/>
            <a:gdLst>
              <a:gd name="T0" fmla="*/ 14 w 64"/>
              <a:gd name="T1" fmla="*/ 55 h 74"/>
              <a:gd name="T2" fmla="*/ 49 w 64"/>
              <a:gd name="T3" fmla="*/ 53 h 74"/>
              <a:gd name="T4" fmla="*/ 49 w 64"/>
              <a:gd name="T5" fmla="*/ 57 h 74"/>
              <a:gd name="T6" fmla="*/ 8 w 64"/>
              <a:gd name="T7" fmla="*/ 0 h 74"/>
              <a:gd name="T8" fmla="*/ 41 w 64"/>
              <a:gd name="T9" fmla="*/ 0 h 74"/>
              <a:gd name="T10" fmla="*/ 64 w 64"/>
              <a:gd name="T11" fmla="*/ 22 h 74"/>
              <a:gd name="T12" fmla="*/ 64 w 64"/>
              <a:gd name="T13" fmla="*/ 24 h 74"/>
              <a:gd name="T14" fmla="*/ 62 w 64"/>
              <a:gd name="T15" fmla="*/ 72 h 74"/>
              <a:gd name="T16" fmla="*/ 62 w 64"/>
              <a:gd name="T17" fmla="*/ 72 h 74"/>
              <a:gd name="T18" fmla="*/ 8 w 64"/>
              <a:gd name="T19" fmla="*/ 74 h 74"/>
              <a:gd name="T20" fmla="*/ 0 w 64"/>
              <a:gd name="T21" fmla="*/ 66 h 74"/>
              <a:gd name="T22" fmla="*/ 2 w 64"/>
              <a:gd name="T23" fmla="*/ 3 h 74"/>
              <a:gd name="T24" fmla="*/ 39 w 64"/>
              <a:gd name="T25" fmla="*/ 6 h 74"/>
              <a:gd name="T26" fmla="*/ 8 w 64"/>
              <a:gd name="T27" fmla="*/ 6 h 74"/>
              <a:gd name="T28" fmla="*/ 6 w 64"/>
              <a:gd name="T29" fmla="*/ 8 h 74"/>
              <a:gd name="T30" fmla="*/ 6 w 64"/>
              <a:gd name="T31" fmla="*/ 68 h 74"/>
              <a:gd name="T32" fmla="*/ 8 w 64"/>
              <a:gd name="T33" fmla="*/ 68 h 74"/>
              <a:gd name="T34" fmla="*/ 58 w 64"/>
              <a:gd name="T35" fmla="*/ 68 h 74"/>
              <a:gd name="T36" fmla="*/ 59 w 64"/>
              <a:gd name="T37" fmla="*/ 66 h 74"/>
              <a:gd name="T38" fmla="*/ 46 w 64"/>
              <a:gd name="T39" fmla="*/ 25 h 74"/>
              <a:gd name="T40" fmla="*/ 41 w 64"/>
              <a:gd name="T41" fmla="*/ 23 h 74"/>
              <a:gd name="T42" fmla="*/ 39 w 64"/>
              <a:gd name="T43" fmla="*/ 6 h 74"/>
              <a:gd name="T44" fmla="*/ 56 w 64"/>
              <a:gd name="T45" fmla="*/ 22 h 74"/>
              <a:gd name="T46" fmla="*/ 43 w 64"/>
              <a:gd name="T47" fmla="*/ 19 h 74"/>
              <a:gd name="T48" fmla="*/ 44 w 64"/>
              <a:gd name="T49" fmla="*/ 21 h 74"/>
              <a:gd name="T50" fmla="*/ 56 w 64"/>
              <a:gd name="T51" fmla="*/ 22 h 74"/>
              <a:gd name="T52" fmla="*/ 16 w 64"/>
              <a:gd name="T53" fmla="*/ 33 h 74"/>
              <a:gd name="T54" fmla="*/ 16 w 64"/>
              <a:gd name="T55" fmla="*/ 29 h 74"/>
              <a:gd name="T56" fmla="*/ 50 w 64"/>
              <a:gd name="T57" fmla="*/ 31 h 74"/>
              <a:gd name="T58" fmla="*/ 16 w 64"/>
              <a:gd name="T59" fmla="*/ 33 h 74"/>
              <a:gd name="T60" fmla="*/ 16 w 64"/>
              <a:gd name="T61" fmla="*/ 45 h 74"/>
              <a:gd name="T62" fmla="*/ 16 w 64"/>
              <a:gd name="T63" fmla="*/ 41 h 74"/>
              <a:gd name="T64" fmla="*/ 50 w 64"/>
              <a:gd name="T65" fmla="*/ 43 h 74"/>
              <a:gd name="T66" fmla="*/ 16 w 64"/>
              <a:gd name="T67" fmla="*/ 4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74">
                <a:moveTo>
                  <a:pt x="16" y="57"/>
                </a:moveTo>
                <a:cubicBezTo>
                  <a:pt x="15" y="57"/>
                  <a:pt x="14" y="56"/>
                  <a:pt x="14" y="55"/>
                </a:cubicBezTo>
                <a:cubicBezTo>
                  <a:pt x="14" y="54"/>
                  <a:pt x="15" y="53"/>
                  <a:pt x="16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0" y="53"/>
                  <a:pt x="50" y="54"/>
                  <a:pt x="50" y="55"/>
                </a:cubicBezTo>
                <a:cubicBezTo>
                  <a:pt x="50" y="56"/>
                  <a:pt x="50" y="57"/>
                  <a:pt x="49" y="57"/>
                </a:cubicBezTo>
                <a:cubicBezTo>
                  <a:pt x="16" y="57"/>
                  <a:pt x="16" y="57"/>
                  <a:pt x="16" y="57"/>
                </a:cubicBezTo>
                <a:close/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1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3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8"/>
                  <a:pt x="64" y="70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1" y="73"/>
                  <a:pt x="59" y="74"/>
                  <a:pt x="57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6" y="74"/>
                  <a:pt x="4" y="73"/>
                  <a:pt x="2" y="72"/>
                </a:cubicBezTo>
                <a:cubicBezTo>
                  <a:pt x="1" y="70"/>
                  <a:pt x="0" y="68"/>
                  <a:pt x="0" y="66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2" y="3"/>
                </a:cubicBezTo>
                <a:cubicBezTo>
                  <a:pt x="4" y="1"/>
                  <a:pt x="6" y="0"/>
                  <a:pt x="8" y="0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6"/>
                  <a:pt x="6" y="7"/>
                </a:cubicBezTo>
                <a:cubicBezTo>
                  <a:pt x="6" y="7"/>
                  <a:pt x="6" y="8"/>
                  <a:pt x="6" y="8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7"/>
                  <a:pt x="6" y="67"/>
                  <a:pt x="6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7"/>
                  <a:pt x="59" y="67"/>
                  <a:pt x="59" y="66"/>
                </a:cubicBezTo>
                <a:cubicBezTo>
                  <a:pt x="59" y="25"/>
                  <a:pt x="59" y="25"/>
                  <a:pt x="59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5"/>
                  <a:pt x="41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40" y="22"/>
                  <a:pt x="39" y="21"/>
                  <a:pt x="39" y="19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56" y="22"/>
                </a:moveTo>
                <a:cubicBezTo>
                  <a:pt x="56" y="22"/>
                  <a:pt x="56" y="22"/>
                  <a:pt x="56" y="22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3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5" y="22"/>
                  <a:pt x="46" y="22"/>
                </a:cubicBezTo>
                <a:cubicBezTo>
                  <a:pt x="56" y="22"/>
                  <a:pt x="56" y="22"/>
                  <a:pt x="56" y="22"/>
                </a:cubicBezTo>
                <a:close/>
                <a:moveTo>
                  <a:pt x="16" y="33"/>
                </a:moveTo>
                <a:cubicBezTo>
                  <a:pt x="16" y="33"/>
                  <a:pt x="16" y="33"/>
                  <a:pt x="16" y="33"/>
                </a:cubicBezTo>
                <a:cubicBezTo>
                  <a:pt x="15" y="33"/>
                  <a:pt x="14" y="32"/>
                  <a:pt x="14" y="31"/>
                </a:cubicBezTo>
                <a:cubicBezTo>
                  <a:pt x="14" y="30"/>
                  <a:pt x="15" y="29"/>
                  <a:pt x="16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2"/>
                  <a:pt x="50" y="33"/>
                  <a:pt x="49" y="33"/>
                </a:cubicBezTo>
                <a:cubicBezTo>
                  <a:pt x="16" y="33"/>
                  <a:pt x="16" y="33"/>
                  <a:pt x="16" y="33"/>
                </a:cubicBezTo>
                <a:close/>
                <a:moveTo>
                  <a:pt x="16" y="45"/>
                </a:move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4" y="44"/>
                  <a:pt x="14" y="43"/>
                </a:cubicBezTo>
                <a:cubicBezTo>
                  <a:pt x="14" y="42"/>
                  <a:pt x="15" y="41"/>
                  <a:pt x="16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50" y="41"/>
                  <a:pt x="50" y="42"/>
                  <a:pt x="50" y="43"/>
                </a:cubicBezTo>
                <a:cubicBezTo>
                  <a:pt x="50" y="44"/>
                  <a:pt x="50" y="45"/>
                  <a:pt x="49" y="45"/>
                </a:cubicBezTo>
                <a:cubicBezTo>
                  <a:pt x="16" y="45"/>
                  <a:pt x="16" y="45"/>
                  <a:pt x="16" y="4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6" name="Freeform 12"/>
          <p:cNvSpPr>
            <a:spLocks noEditPoints="1"/>
          </p:cNvSpPr>
          <p:nvPr/>
        </p:nvSpPr>
        <p:spPr bwMode="auto">
          <a:xfrm>
            <a:off x="4435475" y="3538538"/>
            <a:ext cx="277813" cy="258762"/>
          </a:xfrm>
          <a:custGeom>
            <a:avLst/>
            <a:gdLst>
              <a:gd name="T0" fmla="*/ 58 w 74"/>
              <a:gd name="T1" fmla="*/ 39 h 69"/>
              <a:gd name="T2" fmla="*/ 61 w 74"/>
              <a:gd name="T3" fmla="*/ 36 h 69"/>
              <a:gd name="T4" fmla="*/ 63 w 74"/>
              <a:gd name="T5" fmla="*/ 39 h 69"/>
              <a:gd name="T6" fmla="*/ 63 w 74"/>
              <a:gd name="T7" fmla="*/ 66 h 69"/>
              <a:gd name="T8" fmla="*/ 61 w 74"/>
              <a:gd name="T9" fmla="*/ 69 h 69"/>
              <a:gd name="T10" fmla="*/ 61 w 74"/>
              <a:gd name="T11" fmla="*/ 69 h 69"/>
              <a:gd name="T12" fmla="*/ 14 w 74"/>
              <a:gd name="T13" fmla="*/ 69 h 69"/>
              <a:gd name="T14" fmla="*/ 11 w 74"/>
              <a:gd name="T15" fmla="*/ 66 h 69"/>
              <a:gd name="T16" fmla="*/ 11 w 74"/>
              <a:gd name="T17" fmla="*/ 66 h 69"/>
              <a:gd name="T18" fmla="*/ 11 w 74"/>
              <a:gd name="T19" fmla="*/ 39 h 69"/>
              <a:gd name="T20" fmla="*/ 14 w 74"/>
              <a:gd name="T21" fmla="*/ 36 h 69"/>
              <a:gd name="T22" fmla="*/ 17 w 74"/>
              <a:gd name="T23" fmla="*/ 39 h 69"/>
              <a:gd name="T24" fmla="*/ 17 w 74"/>
              <a:gd name="T25" fmla="*/ 63 h 69"/>
              <a:gd name="T26" fmla="*/ 26 w 74"/>
              <a:gd name="T27" fmla="*/ 63 h 69"/>
              <a:gd name="T28" fmla="*/ 26 w 74"/>
              <a:gd name="T29" fmla="*/ 36 h 69"/>
              <a:gd name="T30" fmla="*/ 28 w 74"/>
              <a:gd name="T31" fmla="*/ 34 h 69"/>
              <a:gd name="T32" fmla="*/ 28 w 74"/>
              <a:gd name="T33" fmla="*/ 34 h 69"/>
              <a:gd name="T34" fmla="*/ 47 w 74"/>
              <a:gd name="T35" fmla="*/ 34 h 69"/>
              <a:gd name="T36" fmla="*/ 49 w 74"/>
              <a:gd name="T37" fmla="*/ 36 h 69"/>
              <a:gd name="T38" fmla="*/ 49 w 74"/>
              <a:gd name="T39" fmla="*/ 36 h 69"/>
              <a:gd name="T40" fmla="*/ 49 w 74"/>
              <a:gd name="T41" fmla="*/ 63 h 69"/>
              <a:gd name="T42" fmla="*/ 58 w 74"/>
              <a:gd name="T43" fmla="*/ 63 h 69"/>
              <a:gd name="T44" fmla="*/ 58 w 74"/>
              <a:gd name="T45" fmla="*/ 39 h 69"/>
              <a:gd name="T46" fmla="*/ 29 w 74"/>
              <a:gd name="T47" fmla="*/ 63 h 69"/>
              <a:gd name="T48" fmla="*/ 29 w 74"/>
              <a:gd name="T49" fmla="*/ 63 h 69"/>
              <a:gd name="T50" fmla="*/ 45 w 74"/>
              <a:gd name="T51" fmla="*/ 63 h 69"/>
              <a:gd name="T52" fmla="*/ 45 w 74"/>
              <a:gd name="T53" fmla="*/ 37 h 69"/>
              <a:gd name="T54" fmla="*/ 29 w 74"/>
              <a:gd name="T55" fmla="*/ 37 h 69"/>
              <a:gd name="T56" fmla="*/ 29 w 74"/>
              <a:gd name="T57" fmla="*/ 63 h 69"/>
              <a:gd name="T58" fmla="*/ 5 w 74"/>
              <a:gd name="T59" fmla="*/ 39 h 69"/>
              <a:gd name="T60" fmla="*/ 5 w 74"/>
              <a:gd name="T61" fmla="*/ 39 h 69"/>
              <a:gd name="T62" fmla="*/ 1 w 74"/>
              <a:gd name="T63" fmla="*/ 39 h 69"/>
              <a:gd name="T64" fmla="*/ 1 w 74"/>
              <a:gd name="T65" fmla="*/ 35 h 69"/>
              <a:gd name="T66" fmla="*/ 35 w 74"/>
              <a:gd name="T67" fmla="*/ 1 h 69"/>
              <a:gd name="T68" fmla="*/ 39 w 74"/>
              <a:gd name="T69" fmla="*/ 1 h 69"/>
              <a:gd name="T70" fmla="*/ 39 w 74"/>
              <a:gd name="T71" fmla="*/ 1 h 69"/>
              <a:gd name="T72" fmla="*/ 73 w 74"/>
              <a:gd name="T73" fmla="*/ 35 h 69"/>
              <a:gd name="T74" fmla="*/ 73 w 74"/>
              <a:gd name="T75" fmla="*/ 39 h 69"/>
              <a:gd name="T76" fmla="*/ 69 w 74"/>
              <a:gd name="T77" fmla="*/ 39 h 69"/>
              <a:gd name="T78" fmla="*/ 37 w 74"/>
              <a:gd name="T79" fmla="*/ 7 h 69"/>
              <a:gd name="T80" fmla="*/ 5 w 74"/>
              <a:gd name="T81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" h="69">
                <a:moveTo>
                  <a:pt x="58" y="39"/>
                </a:moveTo>
                <a:cubicBezTo>
                  <a:pt x="58" y="37"/>
                  <a:pt x="59" y="36"/>
                  <a:pt x="61" y="36"/>
                </a:cubicBezTo>
                <a:cubicBezTo>
                  <a:pt x="62" y="36"/>
                  <a:pt x="63" y="37"/>
                  <a:pt x="63" y="39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8"/>
                  <a:pt x="62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11" y="68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7"/>
                  <a:pt x="12" y="36"/>
                  <a:pt x="14" y="36"/>
                </a:cubicBezTo>
                <a:cubicBezTo>
                  <a:pt x="16" y="36"/>
                  <a:pt x="17" y="37"/>
                  <a:pt x="17" y="39"/>
                </a:cubicBezTo>
                <a:cubicBezTo>
                  <a:pt x="17" y="63"/>
                  <a:pt x="17" y="63"/>
                  <a:pt x="17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5"/>
                  <a:pt x="27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8" y="34"/>
                  <a:pt x="49" y="35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63"/>
                  <a:pt x="49" y="63"/>
                  <a:pt x="49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39"/>
                  <a:pt x="58" y="39"/>
                  <a:pt x="58" y="39"/>
                </a:cubicBezTo>
                <a:close/>
                <a:moveTo>
                  <a:pt x="29" y="63"/>
                </a:moveTo>
                <a:cubicBezTo>
                  <a:pt x="29" y="63"/>
                  <a:pt x="29" y="63"/>
                  <a:pt x="29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37"/>
                  <a:pt x="45" y="37"/>
                  <a:pt x="45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63"/>
                  <a:pt x="29" y="63"/>
                  <a:pt x="29" y="63"/>
                </a:cubicBezTo>
                <a:close/>
                <a:moveTo>
                  <a:pt x="5" y="39"/>
                </a:moveTo>
                <a:cubicBezTo>
                  <a:pt x="5" y="39"/>
                  <a:pt x="5" y="39"/>
                  <a:pt x="5" y="39"/>
                </a:cubicBezTo>
                <a:cubicBezTo>
                  <a:pt x="4" y="40"/>
                  <a:pt x="2" y="40"/>
                  <a:pt x="1" y="39"/>
                </a:cubicBezTo>
                <a:cubicBezTo>
                  <a:pt x="0" y="38"/>
                  <a:pt x="0" y="36"/>
                  <a:pt x="1" y="35"/>
                </a:cubicBezTo>
                <a:cubicBezTo>
                  <a:pt x="35" y="1"/>
                  <a:pt x="35" y="1"/>
                  <a:pt x="35" y="1"/>
                </a:cubicBezTo>
                <a:cubicBezTo>
                  <a:pt x="36" y="0"/>
                  <a:pt x="38" y="0"/>
                  <a:pt x="3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73" y="35"/>
                  <a:pt x="73" y="35"/>
                  <a:pt x="73" y="35"/>
                </a:cubicBezTo>
                <a:cubicBezTo>
                  <a:pt x="74" y="36"/>
                  <a:pt x="74" y="38"/>
                  <a:pt x="73" y="39"/>
                </a:cubicBezTo>
                <a:cubicBezTo>
                  <a:pt x="72" y="40"/>
                  <a:pt x="70" y="40"/>
                  <a:pt x="69" y="39"/>
                </a:cubicBezTo>
                <a:cubicBezTo>
                  <a:pt x="37" y="7"/>
                  <a:pt x="37" y="7"/>
                  <a:pt x="37" y="7"/>
                </a:cubicBezTo>
                <a:cubicBezTo>
                  <a:pt x="5" y="39"/>
                  <a:pt x="5" y="39"/>
                  <a:pt x="5" y="39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7" name="Freeform 13"/>
          <p:cNvSpPr>
            <a:spLocks noEditPoints="1"/>
          </p:cNvSpPr>
          <p:nvPr/>
        </p:nvSpPr>
        <p:spPr bwMode="auto">
          <a:xfrm>
            <a:off x="3697288" y="2814638"/>
            <a:ext cx="284162" cy="277812"/>
          </a:xfrm>
          <a:custGeom>
            <a:avLst/>
            <a:gdLst>
              <a:gd name="T0" fmla="*/ 27 w 76"/>
              <a:gd name="T1" fmla="*/ 29 h 74"/>
              <a:gd name="T2" fmla="*/ 76 w 76"/>
              <a:gd name="T3" fmla="*/ 32 h 74"/>
              <a:gd name="T4" fmla="*/ 76 w 76"/>
              <a:gd name="T5" fmla="*/ 65 h 74"/>
              <a:gd name="T6" fmla="*/ 73 w 76"/>
              <a:gd name="T7" fmla="*/ 68 h 74"/>
              <a:gd name="T8" fmla="*/ 52 w 76"/>
              <a:gd name="T9" fmla="*/ 70 h 74"/>
              <a:gd name="T10" fmla="*/ 62 w 76"/>
              <a:gd name="T11" fmla="*/ 72 h 74"/>
              <a:gd name="T12" fmla="*/ 39 w 76"/>
              <a:gd name="T13" fmla="*/ 74 h 74"/>
              <a:gd name="T14" fmla="*/ 39 w 76"/>
              <a:gd name="T15" fmla="*/ 70 h 74"/>
              <a:gd name="T16" fmla="*/ 47 w 76"/>
              <a:gd name="T17" fmla="*/ 68 h 74"/>
              <a:gd name="T18" fmla="*/ 24 w 76"/>
              <a:gd name="T19" fmla="*/ 65 h 74"/>
              <a:gd name="T20" fmla="*/ 24 w 76"/>
              <a:gd name="T21" fmla="*/ 32 h 74"/>
              <a:gd name="T22" fmla="*/ 37 w 76"/>
              <a:gd name="T23" fmla="*/ 0 h 74"/>
              <a:gd name="T24" fmla="*/ 11 w 76"/>
              <a:gd name="T25" fmla="*/ 10 h 74"/>
              <a:gd name="T26" fmla="*/ 11 w 76"/>
              <a:gd name="T27" fmla="*/ 62 h 74"/>
              <a:gd name="T28" fmla="*/ 19 w 76"/>
              <a:gd name="T29" fmla="*/ 62 h 74"/>
              <a:gd name="T30" fmla="*/ 17 w 76"/>
              <a:gd name="T31" fmla="*/ 38 h 74"/>
              <a:gd name="T32" fmla="*/ 21 w 76"/>
              <a:gd name="T33" fmla="*/ 43 h 74"/>
              <a:gd name="T34" fmla="*/ 21 w 76"/>
              <a:gd name="T35" fmla="*/ 43 h 74"/>
              <a:gd name="T36" fmla="*/ 25 w 76"/>
              <a:gd name="T37" fmla="*/ 18 h 74"/>
              <a:gd name="T38" fmla="*/ 35 w 76"/>
              <a:gd name="T39" fmla="*/ 25 h 74"/>
              <a:gd name="T40" fmla="*/ 39 w 76"/>
              <a:gd name="T41" fmla="*/ 21 h 74"/>
              <a:gd name="T42" fmla="*/ 51 w 76"/>
              <a:gd name="T43" fmla="*/ 18 h 74"/>
              <a:gd name="T44" fmla="*/ 56 w 76"/>
              <a:gd name="T45" fmla="*/ 25 h 74"/>
              <a:gd name="T46" fmla="*/ 58 w 76"/>
              <a:gd name="T47" fmla="*/ 14 h 74"/>
              <a:gd name="T48" fmla="*/ 66 w 76"/>
              <a:gd name="T49" fmla="*/ 25 h 74"/>
              <a:gd name="T50" fmla="*/ 63 w 76"/>
              <a:gd name="T51" fmla="*/ 10 h 74"/>
              <a:gd name="T52" fmla="*/ 56 w 76"/>
              <a:gd name="T53" fmla="*/ 11 h 74"/>
              <a:gd name="T54" fmla="*/ 53 w 76"/>
              <a:gd name="T55" fmla="*/ 13 h 74"/>
              <a:gd name="T56" fmla="*/ 49 w 76"/>
              <a:gd name="T57" fmla="*/ 8 h 74"/>
              <a:gd name="T58" fmla="*/ 42 w 76"/>
              <a:gd name="T59" fmla="*/ 6 h 74"/>
              <a:gd name="T60" fmla="*/ 49 w 76"/>
              <a:gd name="T61" fmla="*/ 13 h 74"/>
              <a:gd name="T62" fmla="*/ 48 w 76"/>
              <a:gd name="T63" fmla="*/ 15 h 74"/>
              <a:gd name="T64" fmla="*/ 39 w 76"/>
              <a:gd name="T65" fmla="*/ 5 h 74"/>
              <a:gd name="T66" fmla="*/ 35 w 76"/>
              <a:gd name="T67" fmla="*/ 5 h 74"/>
              <a:gd name="T68" fmla="*/ 35 w 76"/>
              <a:gd name="T69" fmla="*/ 17 h 74"/>
              <a:gd name="T70" fmla="*/ 25 w 76"/>
              <a:gd name="T71" fmla="*/ 15 h 74"/>
              <a:gd name="T72" fmla="*/ 32 w 76"/>
              <a:gd name="T73" fmla="*/ 6 h 74"/>
              <a:gd name="T74" fmla="*/ 25 w 76"/>
              <a:gd name="T75" fmla="*/ 8 h 74"/>
              <a:gd name="T76" fmla="*/ 22 w 76"/>
              <a:gd name="T77" fmla="*/ 11 h 74"/>
              <a:gd name="T78" fmla="*/ 19 w 76"/>
              <a:gd name="T79" fmla="*/ 11 h 74"/>
              <a:gd name="T80" fmla="*/ 16 w 76"/>
              <a:gd name="T81" fmla="*/ 14 h 74"/>
              <a:gd name="T82" fmla="*/ 20 w 76"/>
              <a:gd name="T83" fmla="*/ 16 h 74"/>
              <a:gd name="T84" fmla="*/ 6 w 76"/>
              <a:gd name="T85" fmla="*/ 35 h 74"/>
              <a:gd name="T86" fmla="*/ 16 w 76"/>
              <a:gd name="T87" fmla="*/ 14 h 74"/>
              <a:gd name="T88" fmla="*/ 70 w 76"/>
              <a:gd name="T89" fmla="*/ 35 h 74"/>
              <a:gd name="T90" fmla="*/ 29 w 76"/>
              <a:gd name="T91" fmla="*/ 62 h 74"/>
              <a:gd name="T92" fmla="*/ 70 w 76"/>
              <a:gd name="T93" fmla="*/ 3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" h="74">
                <a:moveTo>
                  <a:pt x="26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4" y="29"/>
                  <a:pt x="76" y="31"/>
                  <a:pt x="76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4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2" y="70"/>
                  <a:pt x="62" y="71"/>
                  <a:pt x="62" y="72"/>
                </a:cubicBezTo>
                <a:cubicBezTo>
                  <a:pt x="62" y="73"/>
                  <a:pt x="62" y="74"/>
                  <a:pt x="61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8" y="74"/>
                  <a:pt x="37" y="73"/>
                  <a:pt x="37" y="72"/>
                </a:cubicBezTo>
                <a:cubicBezTo>
                  <a:pt x="37" y="71"/>
                  <a:pt x="38" y="70"/>
                  <a:pt x="39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68"/>
                  <a:pt x="47" y="68"/>
                  <a:pt x="47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4" y="66"/>
                  <a:pt x="24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5" y="29"/>
                  <a:pt x="26" y="29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27" y="0"/>
                  <a:pt x="18" y="4"/>
                  <a:pt x="11" y="10"/>
                </a:cubicBezTo>
                <a:cubicBezTo>
                  <a:pt x="4" y="17"/>
                  <a:pt x="0" y="26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3" y="64"/>
                  <a:pt x="14" y="65"/>
                  <a:pt x="16" y="66"/>
                </a:cubicBezTo>
                <a:cubicBezTo>
                  <a:pt x="19" y="69"/>
                  <a:pt x="22" y="64"/>
                  <a:pt x="19" y="62"/>
                </a:cubicBezTo>
                <a:cubicBezTo>
                  <a:pt x="12" y="56"/>
                  <a:pt x="7" y="48"/>
                  <a:pt x="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40"/>
                  <a:pt x="17" y="42"/>
                  <a:pt x="17" y="44"/>
                </a:cubicBezTo>
                <a:cubicBezTo>
                  <a:pt x="17" y="46"/>
                  <a:pt x="21" y="46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35"/>
                  <a:pt x="20" y="25"/>
                  <a:pt x="23" y="18"/>
                </a:cubicBezTo>
                <a:cubicBezTo>
                  <a:pt x="24" y="18"/>
                  <a:pt x="24" y="18"/>
                  <a:pt x="25" y="18"/>
                </a:cubicBezTo>
                <a:cubicBezTo>
                  <a:pt x="28" y="20"/>
                  <a:pt x="32" y="20"/>
                  <a:pt x="35" y="21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7"/>
                  <a:pt x="39" y="27"/>
                  <a:pt x="39" y="25"/>
                </a:cubicBezTo>
                <a:cubicBezTo>
                  <a:pt x="39" y="21"/>
                  <a:pt x="39" y="21"/>
                  <a:pt x="39" y="21"/>
                </a:cubicBezTo>
                <a:cubicBezTo>
                  <a:pt x="43" y="20"/>
                  <a:pt x="46" y="20"/>
                  <a:pt x="50" y="18"/>
                </a:cubicBezTo>
                <a:cubicBezTo>
                  <a:pt x="50" y="18"/>
                  <a:pt x="50" y="18"/>
                  <a:pt x="51" y="18"/>
                </a:cubicBezTo>
                <a:cubicBezTo>
                  <a:pt x="52" y="20"/>
                  <a:pt x="53" y="23"/>
                  <a:pt x="53" y="26"/>
                </a:cubicBezTo>
                <a:cubicBezTo>
                  <a:pt x="54" y="28"/>
                  <a:pt x="57" y="27"/>
                  <a:pt x="56" y="25"/>
                </a:cubicBezTo>
                <a:cubicBezTo>
                  <a:pt x="56" y="22"/>
                  <a:pt x="55" y="19"/>
                  <a:pt x="54" y="16"/>
                </a:cubicBezTo>
                <a:cubicBezTo>
                  <a:pt x="56" y="15"/>
                  <a:pt x="57" y="15"/>
                  <a:pt x="58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2" y="17"/>
                  <a:pt x="65" y="21"/>
                  <a:pt x="66" y="25"/>
                </a:cubicBezTo>
                <a:cubicBezTo>
                  <a:pt x="68" y="29"/>
                  <a:pt x="73" y="26"/>
                  <a:pt x="71" y="23"/>
                </a:cubicBezTo>
                <a:cubicBezTo>
                  <a:pt x="70" y="18"/>
                  <a:pt x="67" y="14"/>
                  <a:pt x="63" y="10"/>
                </a:cubicBezTo>
                <a:cubicBezTo>
                  <a:pt x="56" y="4"/>
                  <a:pt x="47" y="0"/>
                  <a:pt x="37" y="0"/>
                </a:cubicBezTo>
                <a:close/>
                <a:moveTo>
                  <a:pt x="56" y="11"/>
                </a:moveTo>
                <a:cubicBezTo>
                  <a:pt x="56" y="11"/>
                  <a:pt x="56" y="11"/>
                  <a:pt x="56" y="11"/>
                </a:cubicBezTo>
                <a:cubicBezTo>
                  <a:pt x="55" y="12"/>
                  <a:pt x="54" y="13"/>
                  <a:pt x="53" y="13"/>
                </a:cubicBezTo>
                <a:cubicBezTo>
                  <a:pt x="52" y="13"/>
                  <a:pt x="52" y="12"/>
                  <a:pt x="52" y="11"/>
                </a:cubicBezTo>
                <a:cubicBezTo>
                  <a:pt x="51" y="10"/>
                  <a:pt x="50" y="9"/>
                  <a:pt x="49" y="8"/>
                </a:cubicBezTo>
                <a:cubicBezTo>
                  <a:pt x="52" y="9"/>
                  <a:pt x="54" y="10"/>
                  <a:pt x="56" y="11"/>
                </a:cubicBezTo>
                <a:close/>
                <a:moveTo>
                  <a:pt x="42" y="6"/>
                </a:moveTo>
                <a:cubicBezTo>
                  <a:pt x="42" y="6"/>
                  <a:pt x="42" y="6"/>
                  <a:pt x="42" y="6"/>
                </a:cubicBezTo>
                <a:cubicBezTo>
                  <a:pt x="45" y="7"/>
                  <a:pt x="47" y="10"/>
                  <a:pt x="49" y="13"/>
                </a:cubicBezTo>
                <a:cubicBezTo>
                  <a:pt x="49" y="14"/>
                  <a:pt x="49" y="14"/>
                  <a:pt x="50" y="15"/>
                </a:cubicBezTo>
                <a:cubicBezTo>
                  <a:pt x="49" y="15"/>
                  <a:pt x="49" y="15"/>
                  <a:pt x="48" y="15"/>
                </a:cubicBezTo>
                <a:cubicBezTo>
                  <a:pt x="45" y="16"/>
                  <a:pt x="42" y="17"/>
                  <a:pt x="39" y="17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1" y="5"/>
                  <a:pt x="42" y="6"/>
                </a:cubicBezTo>
                <a:close/>
                <a:moveTo>
                  <a:pt x="35" y="5"/>
                </a:moveTo>
                <a:cubicBezTo>
                  <a:pt x="35" y="5"/>
                  <a:pt x="35" y="5"/>
                  <a:pt x="35" y="5"/>
                </a:cubicBezTo>
                <a:cubicBezTo>
                  <a:pt x="35" y="17"/>
                  <a:pt x="35" y="17"/>
                  <a:pt x="35" y="17"/>
                </a:cubicBezTo>
                <a:cubicBezTo>
                  <a:pt x="32" y="17"/>
                  <a:pt x="29" y="16"/>
                  <a:pt x="26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3"/>
                </a:cubicBezTo>
                <a:cubicBezTo>
                  <a:pt x="27" y="10"/>
                  <a:pt x="30" y="7"/>
                  <a:pt x="32" y="6"/>
                </a:cubicBezTo>
                <a:cubicBezTo>
                  <a:pt x="33" y="5"/>
                  <a:pt x="34" y="5"/>
                  <a:pt x="35" y="5"/>
                </a:cubicBezTo>
                <a:close/>
                <a:moveTo>
                  <a:pt x="25" y="8"/>
                </a:moveTo>
                <a:cubicBezTo>
                  <a:pt x="25" y="8"/>
                  <a:pt x="25" y="8"/>
                  <a:pt x="25" y="8"/>
                </a:cubicBezTo>
                <a:cubicBezTo>
                  <a:pt x="24" y="9"/>
                  <a:pt x="23" y="10"/>
                  <a:pt x="22" y="11"/>
                </a:cubicBezTo>
                <a:cubicBezTo>
                  <a:pt x="22" y="12"/>
                  <a:pt x="22" y="13"/>
                  <a:pt x="22" y="13"/>
                </a:cubicBezTo>
                <a:cubicBezTo>
                  <a:pt x="21" y="13"/>
                  <a:pt x="20" y="12"/>
                  <a:pt x="19" y="11"/>
                </a:cubicBezTo>
                <a:cubicBezTo>
                  <a:pt x="21" y="10"/>
                  <a:pt x="23" y="9"/>
                  <a:pt x="25" y="8"/>
                </a:cubicBezTo>
                <a:close/>
                <a:moveTo>
                  <a:pt x="16" y="14"/>
                </a:moveTo>
                <a:cubicBezTo>
                  <a:pt x="16" y="14"/>
                  <a:pt x="16" y="14"/>
                  <a:pt x="16" y="14"/>
                </a:cubicBezTo>
                <a:cubicBezTo>
                  <a:pt x="17" y="15"/>
                  <a:pt x="19" y="15"/>
                  <a:pt x="20" y="16"/>
                </a:cubicBezTo>
                <a:cubicBezTo>
                  <a:pt x="18" y="22"/>
                  <a:pt x="17" y="28"/>
                  <a:pt x="17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27"/>
                  <a:pt x="10" y="20"/>
                  <a:pt x="15" y="14"/>
                </a:cubicBezTo>
                <a:cubicBezTo>
                  <a:pt x="15" y="14"/>
                  <a:pt x="16" y="14"/>
                  <a:pt x="16" y="14"/>
                </a:cubicBezTo>
                <a:close/>
                <a:moveTo>
                  <a:pt x="70" y="35"/>
                </a:moveTo>
                <a:cubicBezTo>
                  <a:pt x="70" y="35"/>
                  <a:pt x="70" y="35"/>
                  <a:pt x="70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62"/>
                  <a:pt x="29" y="62"/>
                  <a:pt x="29" y="62"/>
                </a:cubicBezTo>
                <a:cubicBezTo>
                  <a:pt x="70" y="62"/>
                  <a:pt x="70" y="62"/>
                  <a:pt x="70" y="62"/>
                </a:cubicBezTo>
                <a:cubicBezTo>
                  <a:pt x="70" y="35"/>
                  <a:pt x="70" y="35"/>
                  <a:pt x="70" y="35"/>
                </a:cubicBez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3087688" y="1871663"/>
            <a:ext cx="1008062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358900" y="1798638"/>
            <a:ext cx="151288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有序或无序的队列  </a:t>
            </a:r>
            <a:r>
              <a:rPr lang="zh-CN" altLang="en-US" sz="1000" b="1" dirty="0">
                <a:solidFill>
                  <a:srgbClr val="002C42"/>
                </a:solidFill>
              </a:rPr>
              <a:t>01</a:t>
            </a:r>
            <a:r>
              <a:rPr lang="zh-CN" altLang="en-US" sz="800" dirty="0">
                <a:solidFill>
                  <a:srgbClr val="002C42"/>
                </a:solidFill>
              </a:rPr>
              <a:t>.</a:t>
            </a:r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2413000" y="3349625"/>
            <a:ext cx="1008063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84213" y="3276600"/>
            <a:ext cx="1512887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有序数组  0</a:t>
            </a:r>
            <a:r>
              <a:rPr lang="en-US" altLang="en-US" sz="1000" b="1" dirty="0">
                <a:solidFill>
                  <a:srgbClr val="002C42"/>
                </a:solidFill>
              </a:rPr>
              <a:t>2</a:t>
            </a:r>
            <a:r>
              <a:rPr lang="zh-CN" altLang="en-US" sz="800" dirty="0">
                <a:solidFill>
                  <a:srgbClr val="002C42"/>
                </a:solidFill>
              </a:rPr>
              <a:t>.</a:t>
            </a:r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724525" y="2505075"/>
            <a:ext cx="1025525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953250" y="2432050"/>
            <a:ext cx="151288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平衡树</a:t>
            </a:r>
            <a:r>
              <a:rPr lang="zh-CN" altLang="en-US" sz="1000" b="1" dirty="0">
                <a:solidFill>
                  <a:srgbClr val="002C42"/>
                </a:solidFill>
              </a:rPr>
              <a:t> 0</a:t>
            </a:r>
            <a:r>
              <a:rPr lang="en-US" altLang="en-US" sz="1000" b="1" dirty="0">
                <a:solidFill>
                  <a:srgbClr val="002C42"/>
                </a:solidFill>
              </a:rPr>
              <a:t>3</a:t>
            </a:r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118100" y="3954463"/>
            <a:ext cx="1025525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346825" y="3881438"/>
            <a:ext cx="1512888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rgbClr val="002C42"/>
                </a:solidFill>
              </a:rPr>
              <a:t>哈希散列</a:t>
            </a:r>
            <a:r>
              <a:rPr lang="zh-CN" altLang="en-US" sz="1000" b="1" dirty="0">
                <a:solidFill>
                  <a:srgbClr val="002C42"/>
                </a:solidFill>
              </a:rPr>
              <a:t> 0</a:t>
            </a:r>
            <a:r>
              <a:rPr lang="en-US" altLang="en-US" sz="1000" b="1" dirty="0">
                <a:solidFill>
                  <a:srgbClr val="002C42"/>
                </a:solidFill>
              </a:rPr>
              <a:t>4</a:t>
            </a:r>
            <a:endParaRPr lang="zh-CN" altLang="en-US" sz="800" dirty="0">
              <a:solidFill>
                <a:srgbClr val="002C42"/>
              </a:solidFill>
            </a:endParaRPr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231775" y="627063"/>
            <a:ext cx="4167778" cy="0"/>
          </a:xfrm>
          <a:prstGeom prst="line">
            <a:avLst/>
          </a:prstGeom>
          <a:noFill/>
          <a:ln w="6350">
            <a:solidFill>
              <a:srgbClr val="002C4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0825" y="266700"/>
            <a:ext cx="123444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2C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索引的本质</a:t>
            </a:r>
            <a:endParaRPr lang="zh-CN" altLang="en-US" b="1" dirty="0">
              <a:solidFill>
                <a:srgbClr val="002C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549110" y="413468"/>
            <a:ext cx="1105535" cy="21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800" dirty="0">
                <a:solidFill>
                  <a:srgbClr val="004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Essence of Index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4530" y="798195"/>
            <a:ext cx="7613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dirty="0">
                <a:solidFill>
                  <a:srgbClr val="002C42"/>
                </a:solidFill>
              </a:rPr>
              <a:t>MySQL官方对索引的定义为：</a:t>
            </a:r>
            <a:r>
              <a:rPr lang="zh-CN" altLang="en-US" sz="1200" b="1" dirty="0">
                <a:solidFill>
                  <a:srgbClr val="002C42"/>
                </a:solidFill>
              </a:rPr>
              <a:t>索引</a:t>
            </a:r>
            <a:r>
              <a:rPr lang="zh-CN" altLang="en-US" sz="1000" b="1" dirty="0">
                <a:solidFill>
                  <a:srgbClr val="002C42"/>
                </a:solidFill>
              </a:rPr>
              <a:t>（Index）是帮助MySQL高效获取数据的 </a:t>
            </a:r>
            <a:r>
              <a:rPr lang="zh-CN" altLang="en-US" sz="1200" b="1" dirty="0">
                <a:solidFill>
                  <a:srgbClr val="002C42"/>
                </a:solidFill>
              </a:rPr>
              <a:t>数据结构</a:t>
            </a:r>
            <a:r>
              <a:rPr lang="zh-CN" altLang="en-US" sz="1000" b="1" dirty="0">
                <a:solidFill>
                  <a:srgbClr val="002C42"/>
                </a:solidFill>
              </a:rPr>
              <a:t>。</a:t>
            </a:r>
            <a:endParaRPr lang="zh-CN" altLang="en-US" sz="1000" b="1" dirty="0">
              <a:solidFill>
                <a:srgbClr val="002C42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/>
      <p:bldP spid="31760" grpId="0" animBg="1"/>
      <p:bldP spid="31761" grpId="0"/>
      <p:bldP spid="31762" grpId="0" animBg="1"/>
      <p:bldP spid="31763" grpId="0"/>
      <p:bldP spid="31764" grpId="0" animBg="1"/>
      <p:bldP spid="31765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WPS 演示</Application>
  <PresentationFormat>自定义</PresentationFormat>
  <Paragraphs>194</Paragraphs>
  <Slides>14</Slides>
  <Notes>28</Notes>
  <HiddenSlides>0</HiddenSlides>
  <MMClips>1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方正粗谭黑简体</vt:lpstr>
      <vt:lpstr>黑体</vt:lpstr>
      <vt:lpstr>微软雅黑</vt:lpstr>
      <vt:lpstr>Calibri</vt:lpstr>
      <vt:lpstr>Impact</vt:lpstr>
      <vt:lpstr>华文黑体</vt:lpstr>
      <vt:lpstr>Arial Unicode MS</vt:lpstr>
      <vt:lpstr>Calibri</vt:lpstr>
      <vt:lpstr>Roboto condensed</vt:lpstr>
      <vt:lpstr>方正兰亭超细黑简体</vt:lpstr>
      <vt:lpstr>Roboto Light</vt:lpstr>
      <vt:lpstr>Tw Cen MT Condensed Extra Bold</vt:lpstr>
      <vt:lpstr>Trebuchet MS</vt:lpstr>
      <vt:lpstr>Swiss911 UCm BT</vt:lpstr>
      <vt:lpstr>Gill Sans</vt:lpstr>
      <vt:lpstr>Lato Light</vt:lpstr>
      <vt:lpstr>Helvetica Neue</vt:lpstr>
      <vt:lpstr>Vrinda</vt:lpstr>
      <vt:lpstr>Segoe Print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熊猫办公PPT</dc:creator>
  <dc:subject>熊猫办公PPT</dc:subject>
  <cp:lastModifiedBy>邹唠唠</cp:lastModifiedBy>
  <cp:revision>11</cp:revision>
  <dcterms:created xsi:type="dcterms:W3CDTF">2015-07-19T05:26:00Z</dcterms:created>
  <dcterms:modified xsi:type="dcterms:W3CDTF">2019-03-01T07:59:36Z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