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8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9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2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3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5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DF82-DCF2-4D23-91CA-9AE3464D7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寻路算法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EFAF4-9D88-4E4F-9C9F-EAA95A3DF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89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BA2C-930C-4344-8B62-6E86E630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zh-CN" altLang="en-US" b="1" dirty="0"/>
              <a:t>几种简单的寻路算法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EA81D-F5E9-43CC-8669-C522016E7943}"/>
              </a:ext>
            </a:extLst>
          </p:cNvPr>
          <p:cNvSpPr txBox="1"/>
          <p:nvPr/>
        </p:nvSpPr>
        <p:spPr>
          <a:xfrm>
            <a:off x="1534885" y="4459906"/>
            <a:ext cx="544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四、</a:t>
            </a:r>
            <a:r>
              <a:rPr lang="en-US" altLang="zh-CN" sz="2400" dirty="0"/>
              <a:t>A*</a:t>
            </a:r>
            <a:r>
              <a:rPr lang="zh-CN" altLang="en-US" sz="2400" dirty="0"/>
              <a:t>寻路算法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F0BD1E-7829-48FB-B88A-C1FFE9AF4DB7}"/>
              </a:ext>
            </a:extLst>
          </p:cNvPr>
          <p:cNvSpPr txBox="1"/>
          <p:nvPr/>
        </p:nvSpPr>
        <p:spPr>
          <a:xfrm>
            <a:off x="1534885" y="2235522"/>
            <a:ext cx="779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一、深度优先搜索</a:t>
            </a:r>
            <a:r>
              <a:rPr lang="en-US" altLang="zh-CN" sz="2400" dirty="0"/>
              <a:t>(DFS)</a:t>
            </a:r>
            <a:r>
              <a:rPr lang="zh-CN" altLang="en-US" sz="2400" dirty="0"/>
              <a:t>寻路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4283B1-7D50-42FF-990A-772B45103863}"/>
              </a:ext>
            </a:extLst>
          </p:cNvPr>
          <p:cNvSpPr txBox="1"/>
          <p:nvPr/>
        </p:nvSpPr>
        <p:spPr>
          <a:xfrm>
            <a:off x="1534885" y="3003104"/>
            <a:ext cx="662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二、广度优先搜索</a:t>
            </a:r>
            <a:r>
              <a:rPr lang="en-US" altLang="zh-CN" sz="2400" dirty="0"/>
              <a:t>(BFS)</a:t>
            </a:r>
            <a:r>
              <a:rPr lang="zh-CN" altLang="en-US" sz="2400" dirty="0"/>
              <a:t>寻路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D3E2DF-0052-42AD-A6A4-70A2A9684FB8}"/>
              </a:ext>
            </a:extLst>
          </p:cNvPr>
          <p:cNvSpPr txBox="1"/>
          <p:nvPr/>
        </p:nvSpPr>
        <p:spPr>
          <a:xfrm>
            <a:off x="1534885" y="3727040"/>
            <a:ext cx="671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三、</a:t>
            </a:r>
            <a:r>
              <a:rPr lang="en-US" altLang="zh-CN" sz="2400" dirty="0"/>
              <a:t>Dijkstra</a:t>
            </a:r>
            <a:r>
              <a:rPr lang="zh-CN" altLang="en-US" sz="2400" dirty="0"/>
              <a:t>寻路算法</a:t>
            </a:r>
          </a:p>
        </p:txBody>
      </p:sp>
    </p:spTree>
    <p:extLst>
      <p:ext uri="{BB962C8B-B14F-4D97-AF65-F5344CB8AC3E}">
        <p14:creationId xmlns:p14="http://schemas.microsoft.com/office/powerpoint/2010/main" val="14014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944E-F62E-4903-8886-9224DCAE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一、深度优先搜索</a:t>
            </a:r>
            <a:r>
              <a:rPr lang="en-US" altLang="zh-CN" dirty="0"/>
              <a:t>(DFS)</a:t>
            </a:r>
            <a:r>
              <a:rPr lang="zh-CN" altLang="en-US" dirty="0"/>
              <a:t>寻路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7A2E4-63CF-425E-8E4D-3886344C5E15}"/>
              </a:ext>
            </a:extLst>
          </p:cNvPr>
          <p:cNvSpPr txBox="1"/>
          <p:nvPr/>
        </p:nvSpPr>
        <p:spPr>
          <a:xfrm>
            <a:off x="1306558" y="2024157"/>
            <a:ext cx="31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928EC3-1363-4D9E-9E94-39FF51B55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58" y="2563892"/>
            <a:ext cx="4024623" cy="3241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E74D2E2-B5A9-4ECD-B836-155837A9AE63}"/>
              </a:ext>
            </a:extLst>
          </p:cNvPr>
          <p:cNvSpPr txBox="1"/>
          <p:nvPr/>
        </p:nvSpPr>
        <p:spPr>
          <a:xfrm>
            <a:off x="5891349" y="267788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DFS</a:t>
            </a:r>
            <a:r>
              <a:rPr lang="zh-CN" altLang="en-US" dirty="0"/>
              <a:t>寻路思路：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25ADF6-C3A6-4A30-9954-6FED50DC9719}"/>
              </a:ext>
            </a:extLst>
          </p:cNvPr>
          <p:cNvSpPr txBox="1"/>
          <p:nvPr/>
        </p:nvSpPr>
        <p:spPr>
          <a:xfrm>
            <a:off x="6096000" y="3213463"/>
            <a:ext cx="577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a).</a:t>
            </a:r>
            <a:r>
              <a:rPr lang="zh-CN" altLang="en-US" dirty="0"/>
              <a:t>从起始点寻找一个方向进行遍历，比如</a:t>
            </a:r>
            <a:r>
              <a:rPr lang="en-US" altLang="zh-CN" dirty="0"/>
              <a:t>A</a:t>
            </a:r>
            <a:r>
              <a:rPr lang="zh-CN" altLang="en-US" dirty="0"/>
              <a:t>点先向下或向右遍历；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B75A41-8DC4-4BD6-969A-35E569897A22}"/>
              </a:ext>
            </a:extLst>
          </p:cNvPr>
          <p:cNvSpPr txBox="1"/>
          <p:nvPr/>
        </p:nvSpPr>
        <p:spPr>
          <a:xfrm>
            <a:off x="6095999" y="3990030"/>
            <a:ext cx="457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b).</a:t>
            </a:r>
            <a:r>
              <a:rPr lang="zh-CN" altLang="en-US" dirty="0"/>
              <a:t>沿着当前方向继续遍历；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9B398A-25C7-4DB0-B8E6-9A5782B0A5A6}"/>
              </a:ext>
            </a:extLst>
          </p:cNvPr>
          <p:cNvSpPr txBox="1"/>
          <p:nvPr/>
        </p:nvSpPr>
        <p:spPr>
          <a:xfrm>
            <a:off x="6095999" y="4489599"/>
            <a:ext cx="564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c).</a:t>
            </a:r>
            <a:r>
              <a:rPr lang="zh-CN" altLang="en-US" dirty="0"/>
              <a:t>若当前节点不可访问，则回溯到上个节点，选择其他方向继续遍历；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875C8-BC46-40D5-85C2-85913FCAF632}"/>
              </a:ext>
            </a:extLst>
          </p:cNvPr>
          <p:cNvSpPr txBox="1"/>
          <p:nvPr/>
        </p:nvSpPr>
        <p:spPr>
          <a:xfrm>
            <a:off x="6095999" y="5396403"/>
            <a:ext cx="552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d.</a:t>
            </a:r>
            <a:r>
              <a:rPr lang="zh-CN" altLang="en-US" dirty="0"/>
              <a:t>直到找到目标或无法找到路径。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F3BFA94-A257-4D9C-BAAE-ECF94FBDD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81" y="2249628"/>
            <a:ext cx="3759083" cy="36203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68B88C8-E592-4364-8686-486CDA047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62788"/>
            <a:ext cx="9278017" cy="67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23B4F1-2B9B-483A-88B2-A8D9EA10383E}"/>
              </a:ext>
            </a:extLst>
          </p:cNvPr>
          <p:cNvSpPr txBox="1"/>
          <p:nvPr/>
        </p:nvSpPr>
        <p:spPr>
          <a:xfrm>
            <a:off x="1529862" y="1222131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DFS</a:t>
            </a:r>
            <a:r>
              <a:rPr lang="zh-CN" altLang="en-US" dirty="0"/>
              <a:t>几个问题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6952DE-1B43-42FB-9CF9-A63A2F927C82}"/>
              </a:ext>
            </a:extLst>
          </p:cNvPr>
          <p:cNvSpPr txBox="1"/>
          <p:nvPr/>
        </p:nvSpPr>
        <p:spPr>
          <a:xfrm>
            <a:off x="1529862" y="2110154"/>
            <a:ext cx="74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搜索得到的路径不是最优解；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AC9850-5979-4754-97A0-4922170A41D6}"/>
              </a:ext>
            </a:extLst>
          </p:cNvPr>
          <p:cNvSpPr txBox="1"/>
          <p:nvPr/>
        </p:nvSpPr>
        <p:spPr>
          <a:xfrm>
            <a:off x="1529863" y="2787162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盲目搜索，“不撞南墙不回头”；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31C3B4-2905-497D-9B60-E9315445BDB9}"/>
              </a:ext>
            </a:extLst>
          </p:cNvPr>
          <p:cNvSpPr txBox="1"/>
          <p:nvPr/>
        </p:nvSpPr>
        <p:spPr>
          <a:xfrm>
            <a:off x="1529862" y="3446585"/>
            <a:ext cx="718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有相交节点时，需要判重，不然会浪费大量的时间。</a:t>
            </a:r>
          </a:p>
        </p:txBody>
      </p:sp>
    </p:spTree>
    <p:extLst>
      <p:ext uri="{BB962C8B-B14F-4D97-AF65-F5344CB8AC3E}">
        <p14:creationId xmlns:p14="http://schemas.microsoft.com/office/powerpoint/2010/main" val="42274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A1DD-96C6-433B-A59A-AD4E989F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二、广度优先搜索</a:t>
            </a:r>
            <a:r>
              <a:rPr lang="en-US" altLang="zh-CN" dirty="0"/>
              <a:t>(BFS)</a:t>
            </a:r>
            <a:r>
              <a:rPr lang="zh-CN" altLang="en-US" dirty="0"/>
              <a:t>寻路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CEE735-176E-4F32-8DE4-5135A415DC6A}"/>
              </a:ext>
            </a:extLst>
          </p:cNvPr>
          <p:cNvSpPr txBox="1"/>
          <p:nvPr/>
        </p:nvSpPr>
        <p:spPr>
          <a:xfrm>
            <a:off x="1451579" y="2194560"/>
            <a:ext cx="389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BFS</a:t>
            </a:r>
            <a:r>
              <a:rPr lang="zh-CN" altLang="en-US" dirty="0"/>
              <a:t>思路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2E256-0CE0-4F18-B2FD-2FF8904DF8AD}"/>
              </a:ext>
            </a:extLst>
          </p:cNvPr>
          <p:cNvSpPr txBox="1"/>
          <p:nvPr/>
        </p:nvSpPr>
        <p:spPr>
          <a:xfrm>
            <a:off x="1451579" y="2808514"/>
            <a:ext cx="351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a).</a:t>
            </a:r>
            <a:r>
              <a:rPr lang="zh-CN" altLang="en-US" dirty="0"/>
              <a:t>将开始位置放入待访问队列；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D92D5-3497-4A8D-93F6-310147C0267E}"/>
              </a:ext>
            </a:extLst>
          </p:cNvPr>
          <p:cNvSpPr txBox="1"/>
          <p:nvPr/>
        </p:nvSpPr>
        <p:spPr>
          <a:xfrm>
            <a:off x="1451579" y="3429000"/>
            <a:ext cx="87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b).</a:t>
            </a:r>
            <a:r>
              <a:rPr lang="zh-CN" altLang="en-US" dirty="0"/>
              <a:t>从队列中取出第一个节点，并检查是否为目标；如果是则找到目标；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2F9935-2A0B-4353-A8BF-31398FA95A5E}"/>
              </a:ext>
            </a:extLst>
          </p:cNvPr>
          <p:cNvSpPr txBox="1"/>
          <p:nvPr/>
        </p:nvSpPr>
        <p:spPr>
          <a:xfrm>
            <a:off x="1451579" y="4049486"/>
            <a:ext cx="61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c).</a:t>
            </a:r>
            <a:r>
              <a:rPr lang="zh-CN" altLang="en-US" dirty="0"/>
              <a:t>否则从未访问的邻接子节点加入队列；继续执行</a:t>
            </a:r>
            <a:r>
              <a:rPr lang="en-US" altLang="zh-CN" dirty="0"/>
              <a:t>b</a:t>
            </a:r>
            <a:r>
              <a:rPr lang="zh-CN" altLang="en-US" dirty="0"/>
              <a:t>操作；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41EAD3-36CA-4048-8B8A-E514A03E30A9}"/>
              </a:ext>
            </a:extLst>
          </p:cNvPr>
          <p:cNvSpPr txBox="1"/>
          <p:nvPr/>
        </p:nvSpPr>
        <p:spPr>
          <a:xfrm>
            <a:off x="1451579" y="4720436"/>
            <a:ext cx="590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d).</a:t>
            </a:r>
            <a:r>
              <a:rPr lang="zh-CN" altLang="en-US" dirty="0"/>
              <a:t>若队列为空，表示检查结束。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B92DB7-D0CD-4CF2-AB2C-B40B9B7F9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17" y="2168434"/>
            <a:ext cx="3162216" cy="36837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1A894A-DE40-491F-AEAF-67AE6FC3F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9" y="2168434"/>
            <a:ext cx="3735794" cy="35259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8567ED-C396-4780-9FBD-98F2CCA57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85" y="2156544"/>
            <a:ext cx="4845752" cy="367362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D5A624-8C55-4FE1-9DD5-7CCD94799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3" y="160676"/>
            <a:ext cx="10777859" cy="65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BD63B0-775A-441D-99B1-5EA9F83D7EB6}"/>
              </a:ext>
            </a:extLst>
          </p:cNvPr>
          <p:cNvSpPr txBox="1"/>
          <p:nvPr/>
        </p:nvSpPr>
        <p:spPr>
          <a:xfrm>
            <a:off x="1406769" y="1362808"/>
            <a:ext cx="763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BFS</a:t>
            </a:r>
            <a:r>
              <a:rPr lang="zh-CN" altLang="en-US" dirty="0"/>
              <a:t>的几个问题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FD914F-3138-4728-A8D2-CE83653B0BFD}"/>
              </a:ext>
            </a:extLst>
          </p:cNvPr>
          <p:cNvSpPr txBox="1"/>
          <p:nvPr/>
        </p:nvSpPr>
        <p:spPr>
          <a:xfrm>
            <a:off x="1406769" y="2206869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得到的最短路径；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C7D59-B66D-4004-820A-668F27688DAC}"/>
              </a:ext>
            </a:extLst>
          </p:cNvPr>
          <p:cNvSpPr txBox="1"/>
          <p:nvPr/>
        </p:nvSpPr>
        <p:spPr>
          <a:xfrm>
            <a:off x="1406769" y="2804746"/>
            <a:ext cx="524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盲目式搜索；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2E2EE9-A528-48F1-A9CA-B84F0525C067}"/>
              </a:ext>
            </a:extLst>
          </p:cNvPr>
          <p:cNvSpPr txBox="1"/>
          <p:nvPr/>
        </p:nvSpPr>
        <p:spPr>
          <a:xfrm>
            <a:off x="1406769" y="3402623"/>
            <a:ext cx="972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到邻接子节点的带价相同，无法考虑复杂的地形问题，比如在平地，草地，河流移动带价有所差别的寻路；</a:t>
            </a:r>
          </a:p>
        </p:txBody>
      </p:sp>
    </p:spTree>
    <p:extLst>
      <p:ext uri="{BB962C8B-B14F-4D97-AF65-F5344CB8AC3E}">
        <p14:creationId xmlns:p14="http://schemas.microsoft.com/office/powerpoint/2010/main" val="32276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41C535F-173E-410D-B379-18B4DAD28091}"/>
              </a:ext>
            </a:extLst>
          </p:cNvPr>
          <p:cNvSpPr txBox="1"/>
          <p:nvPr/>
        </p:nvSpPr>
        <p:spPr>
          <a:xfrm>
            <a:off x="1459523" y="1138581"/>
            <a:ext cx="785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</a:t>
            </a:r>
            <a:r>
              <a:rPr lang="en-US" altLang="zh-CN" sz="2800" dirty="0"/>
              <a:t>Dijkstra</a:t>
            </a:r>
            <a:r>
              <a:rPr lang="zh-CN" altLang="en-US" sz="2800" b="1" dirty="0"/>
              <a:t>迪杰斯特拉寻路算法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B7D535-0222-44DB-BD0F-D3B426C663EB}"/>
              </a:ext>
            </a:extLst>
          </p:cNvPr>
          <p:cNvSpPr txBox="1"/>
          <p:nvPr/>
        </p:nvSpPr>
        <p:spPr>
          <a:xfrm>
            <a:off x="1459523" y="2168434"/>
            <a:ext cx="852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思路：模拟真实环境的寻路问题，为顶点之间增加权重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A9A3A0-8EA4-462B-B1D2-DF0F7815C881}"/>
              </a:ext>
            </a:extLst>
          </p:cNvPr>
          <p:cNvSpPr txBox="1"/>
          <p:nvPr/>
        </p:nvSpPr>
        <p:spPr>
          <a:xfrm>
            <a:off x="1459523" y="2756261"/>
            <a:ext cx="995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、每个顶点都包含一个预估值</a:t>
            </a:r>
            <a:r>
              <a:rPr lang="en-US" altLang="zh-CN" dirty="0"/>
              <a:t>cost(</a:t>
            </a:r>
            <a:r>
              <a:rPr lang="zh-CN" altLang="en-US" dirty="0"/>
              <a:t>起点到当前顶点的距离</a:t>
            </a:r>
            <a:r>
              <a:rPr lang="en-US" altLang="zh-CN" dirty="0"/>
              <a:t>)</a:t>
            </a:r>
            <a:r>
              <a:rPr lang="zh-CN" altLang="en-US" dirty="0"/>
              <a:t>，每条边都有权值</a:t>
            </a:r>
            <a:r>
              <a:rPr lang="en-US" altLang="zh-CN" dirty="0"/>
              <a:t>v </a:t>
            </a:r>
            <a:r>
              <a:rPr lang="zh-CN" altLang="en-US" dirty="0"/>
              <a:t>，初始时，只有起始顶点的预估值</a:t>
            </a:r>
            <a:r>
              <a:rPr lang="en-US" altLang="zh-CN" dirty="0"/>
              <a:t>cost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，其他顶点的预估值</a:t>
            </a:r>
            <a:r>
              <a:rPr lang="en-US" altLang="zh-CN" dirty="0"/>
              <a:t>d</a:t>
            </a:r>
            <a:r>
              <a:rPr lang="zh-CN" altLang="en-US" dirty="0"/>
              <a:t>都为无穷大 ∞。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0EEF7C-6A84-4C34-8E19-59B9896FD928}"/>
              </a:ext>
            </a:extLst>
          </p:cNvPr>
          <p:cNvSpPr txBox="1"/>
          <p:nvPr/>
        </p:nvSpPr>
        <p:spPr>
          <a:xfrm>
            <a:off x="1459523" y="3631472"/>
            <a:ext cx="953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2.</a:t>
            </a:r>
            <a:r>
              <a:rPr lang="zh-CN" altLang="en-US" dirty="0"/>
              <a:t>将起点顶点</a:t>
            </a:r>
            <a:r>
              <a:rPr lang="en-US" altLang="zh-CN" dirty="0"/>
              <a:t>A</a:t>
            </a:r>
            <a:r>
              <a:rPr lang="zh-CN" altLang="en-US" dirty="0"/>
              <a:t>，放入队列；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578FC5-87D6-4052-BFAD-AFB3DC701881}"/>
              </a:ext>
            </a:extLst>
          </p:cNvPr>
          <p:cNvSpPr txBox="1"/>
          <p:nvPr/>
        </p:nvSpPr>
        <p:spPr>
          <a:xfrm>
            <a:off x="1459523" y="4229684"/>
            <a:ext cx="1036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从队列中取出</a:t>
            </a:r>
            <a:r>
              <a:rPr lang="en-US" altLang="zh-CN" dirty="0"/>
              <a:t>cost</a:t>
            </a:r>
            <a:r>
              <a:rPr lang="zh-CN" altLang="en-US" dirty="0"/>
              <a:t>值最小的顶点，循环顶点的直接子节点，计算顶点到子节点的权值，并得到该节点的最小</a:t>
            </a:r>
            <a:r>
              <a:rPr lang="en-US" altLang="zh-CN" dirty="0"/>
              <a:t>cost,</a:t>
            </a:r>
            <a:r>
              <a:rPr lang="zh-CN" altLang="en-US" dirty="0"/>
              <a:t>加入队列；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38A63-8BAA-47E1-B4EF-73D311BCF93B}"/>
              </a:ext>
            </a:extLst>
          </p:cNvPr>
          <p:cNvSpPr txBox="1"/>
          <p:nvPr/>
        </p:nvSpPr>
        <p:spPr>
          <a:xfrm>
            <a:off x="1459523" y="5107573"/>
            <a:ext cx="1007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重复进行</a:t>
            </a:r>
            <a:r>
              <a:rPr lang="en-US" altLang="zh-CN" dirty="0"/>
              <a:t>3</a:t>
            </a:r>
            <a:r>
              <a:rPr lang="zh-CN" altLang="en-US" dirty="0"/>
              <a:t>操作，直到没有顶点访问或找到终点。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30F0F3-C0E8-453B-AC9C-D3CB492AD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73908"/>
            <a:ext cx="7611292" cy="5792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3C54DF9-96ED-40E9-9037-F40065CFF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7" y="1536519"/>
            <a:ext cx="11764005" cy="34552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F99BAF7-9028-478B-B8BF-917508181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22" y="73908"/>
            <a:ext cx="8740497" cy="67101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8A1725C-FEB9-4D6B-99DE-0F7CF512C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4" y="1119965"/>
            <a:ext cx="9100275" cy="45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7E284-D2B3-426F-A8F6-7C36DDAC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A*</a:t>
            </a:r>
            <a:r>
              <a:rPr lang="zh-CN" altLang="en-US" dirty="0"/>
              <a:t>寻路算法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579608-3218-446A-97C2-495BEEE7D5BC}"/>
              </a:ext>
            </a:extLst>
          </p:cNvPr>
          <p:cNvSpPr txBox="1"/>
          <p:nvPr/>
        </p:nvSpPr>
        <p:spPr>
          <a:xfrm>
            <a:off x="1451579" y="1978269"/>
            <a:ext cx="9178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路径点评分：</a:t>
            </a:r>
            <a:r>
              <a:rPr lang="en-US" altLang="zh-CN" dirty="0"/>
              <a:t>F=G+H</a:t>
            </a:r>
          </a:p>
          <a:p>
            <a:r>
              <a:rPr lang="zh-CN" altLang="en-US" dirty="0"/>
              <a:t>代价</a:t>
            </a:r>
            <a:r>
              <a:rPr lang="en-US" altLang="zh-CN" dirty="0"/>
              <a:t>G:</a:t>
            </a:r>
            <a:r>
              <a:rPr lang="zh-CN" altLang="en-US" dirty="0"/>
              <a:t>起点移动到当前节点的代价，这个可以说和</a:t>
            </a:r>
            <a:r>
              <a:rPr lang="en-US" altLang="zh-CN" dirty="0"/>
              <a:t>Dijkstra</a:t>
            </a:r>
            <a:r>
              <a:rPr lang="zh-CN" altLang="en-US" dirty="0"/>
              <a:t>一致的；</a:t>
            </a:r>
            <a:endParaRPr lang="en-US" altLang="zh-CN" dirty="0"/>
          </a:p>
          <a:p>
            <a:r>
              <a:rPr lang="zh-CN" altLang="en-US" u="sng" dirty="0">
                <a:solidFill>
                  <a:srgbClr val="FF0000"/>
                </a:solidFill>
              </a:rPr>
              <a:t>启发函数</a:t>
            </a:r>
            <a:r>
              <a:rPr lang="en-US" altLang="zh-CN" u="sng" dirty="0">
                <a:solidFill>
                  <a:srgbClr val="FF0000"/>
                </a:solidFill>
              </a:rPr>
              <a:t>H:</a:t>
            </a:r>
            <a:r>
              <a:rPr lang="zh-CN" altLang="en-US" u="sng" dirty="0">
                <a:solidFill>
                  <a:srgbClr val="FF0000"/>
                </a:solidFill>
              </a:rPr>
              <a:t>当前节点到终点移动估值；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84E12A-A1B7-484C-A8AC-95DE5C111975}"/>
              </a:ext>
            </a:extLst>
          </p:cNvPr>
          <p:cNvSpPr txBox="1"/>
          <p:nvPr/>
        </p:nvSpPr>
        <p:spPr>
          <a:xfrm>
            <a:off x="1580606" y="3317966"/>
            <a:ext cx="845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哈曼顿距离：</a:t>
            </a:r>
            <a:r>
              <a:rPr lang="en-US" altLang="zh-CN" dirty="0"/>
              <a:t>H(n) = D * (abs(</a:t>
            </a:r>
            <a:r>
              <a:rPr lang="en-US" altLang="zh-CN" dirty="0" err="1"/>
              <a:t>current.x</a:t>
            </a:r>
            <a:r>
              <a:rPr lang="en-US" altLang="zh-CN" dirty="0"/>
              <a:t> – </a:t>
            </a:r>
            <a:r>
              <a:rPr lang="en-US" altLang="zh-CN" dirty="0" err="1"/>
              <a:t>goal.x</a:t>
            </a:r>
            <a:r>
              <a:rPr lang="en-US" altLang="zh-CN" dirty="0"/>
              <a:t>) + abs(</a:t>
            </a:r>
            <a:r>
              <a:rPr lang="en-US" altLang="zh-CN" dirty="0" err="1"/>
              <a:t>current.y</a:t>
            </a:r>
            <a:r>
              <a:rPr lang="en-US" altLang="zh-CN" dirty="0"/>
              <a:t> – </a:t>
            </a:r>
            <a:r>
              <a:rPr lang="en-US" altLang="zh-CN" dirty="0" err="1"/>
              <a:t>goal.y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4CEFFA-EE9C-4A9C-9115-00DFD29E586B}"/>
              </a:ext>
            </a:extLst>
          </p:cNvPr>
          <p:cNvSpPr txBox="1"/>
          <p:nvPr/>
        </p:nvSpPr>
        <p:spPr>
          <a:xfrm>
            <a:off x="1580606" y="3879668"/>
            <a:ext cx="779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对角线距离：</a:t>
            </a:r>
            <a:r>
              <a:rPr lang="en-US" altLang="zh-CN" dirty="0"/>
              <a:t>H(n) = D * max (abs(</a:t>
            </a:r>
            <a:r>
              <a:rPr lang="en-US" altLang="zh-CN" dirty="0" err="1"/>
              <a:t>current.x</a:t>
            </a:r>
            <a:r>
              <a:rPr lang="en-US" altLang="zh-CN" dirty="0"/>
              <a:t> – </a:t>
            </a:r>
            <a:r>
              <a:rPr lang="en-US" altLang="zh-CN" dirty="0" err="1"/>
              <a:t>goal.x</a:t>
            </a:r>
            <a:r>
              <a:rPr lang="en-US" altLang="zh-CN" dirty="0"/>
              <a:t>), abs(</a:t>
            </a:r>
            <a:r>
              <a:rPr lang="en-US" altLang="zh-CN" dirty="0" err="1"/>
              <a:t>current.y</a:t>
            </a:r>
            <a:r>
              <a:rPr lang="en-US" altLang="zh-CN" dirty="0"/>
              <a:t> – </a:t>
            </a:r>
            <a:r>
              <a:rPr lang="en-US" altLang="zh-CN" dirty="0" err="1"/>
              <a:t>goal.y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80BBF8-7516-4F28-97FA-7D79363204FA}"/>
              </a:ext>
            </a:extLst>
          </p:cNvPr>
          <p:cNvSpPr txBox="1"/>
          <p:nvPr/>
        </p:nvSpPr>
        <p:spPr>
          <a:xfrm>
            <a:off x="1580606" y="4415243"/>
            <a:ext cx="845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欧几里得距离：</a:t>
            </a:r>
            <a:r>
              <a:rPr lang="en-US" altLang="zh-CN" dirty="0"/>
              <a:t>H(n) = D * sqrt((</a:t>
            </a:r>
            <a:r>
              <a:rPr lang="en-US" altLang="zh-CN" dirty="0" err="1"/>
              <a:t>current.x</a:t>
            </a:r>
            <a:r>
              <a:rPr lang="en-US" altLang="zh-CN" dirty="0"/>
              <a:t> – </a:t>
            </a:r>
            <a:r>
              <a:rPr lang="en-US" altLang="zh-CN" dirty="0" err="1"/>
              <a:t>goal.x</a:t>
            </a:r>
            <a:r>
              <a:rPr lang="en-US" altLang="zh-CN" dirty="0"/>
              <a:t>)^2 + (</a:t>
            </a:r>
            <a:r>
              <a:rPr lang="en-US" altLang="zh-CN" dirty="0" err="1"/>
              <a:t>current.y</a:t>
            </a:r>
            <a:r>
              <a:rPr lang="en-US" altLang="zh-CN" dirty="0"/>
              <a:t> – </a:t>
            </a:r>
            <a:r>
              <a:rPr lang="en-US" altLang="zh-CN" dirty="0" err="1"/>
              <a:t>goal.y</a:t>
            </a:r>
            <a:r>
              <a:rPr lang="en-US" altLang="zh-CN" dirty="0"/>
              <a:t>)^2)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75D574-B988-4649-BA49-D2B8770A158A}"/>
              </a:ext>
            </a:extLst>
          </p:cNvPr>
          <p:cNvSpPr txBox="1"/>
          <p:nvPr/>
        </p:nvSpPr>
        <p:spPr>
          <a:xfrm>
            <a:off x="1580606" y="4976945"/>
            <a:ext cx="78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还有很多，以及可以自定义估值函数</a:t>
            </a:r>
          </a:p>
        </p:txBody>
      </p:sp>
    </p:spTree>
    <p:extLst>
      <p:ext uri="{BB962C8B-B14F-4D97-AF65-F5344CB8AC3E}">
        <p14:creationId xmlns:p14="http://schemas.microsoft.com/office/powerpoint/2010/main" val="146073740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247</TotalTime>
  <Words>585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画廊</vt:lpstr>
      <vt:lpstr>寻路算法</vt:lpstr>
      <vt:lpstr>几种简单的寻路算法</vt:lpstr>
      <vt:lpstr>一、深度优先搜索(DFS)寻路</vt:lpstr>
      <vt:lpstr>PowerPoint 演示文稿</vt:lpstr>
      <vt:lpstr>二、广度优先搜索(BFS)寻路</vt:lpstr>
      <vt:lpstr>PowerPoint 演示文稿</vt:lpstr>
      <vt:lpstr>PowerPoint 演示文稿</vt:lpstr>
      <vt:lpstr>四、A*寻路算法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寻路算法</dc:title>
  <dc:creator>Qin Flying</dc:creator>
  <cp:lastModifiedBy>Qin Flying</cp:lastModifiedBy>
  <cp:revision>22</cp:revision>
  <dcterms:created xsi:type="dcterms:W3CDTF">2018-12-02T13:25:57Z</dcterms:created>
  <dcterms:modified xsi:type="dcterms:W3CDTF">2018-12-04T16:18:17Z</dcterms:modified>
</cp:coreProperties>
</file>