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4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7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6B0D-CC14-4A6B-BAF7-F09A2A223F0C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31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8DAF-041B-4803-B2D3-75E1685D3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数据插值与拟合</a:t>
            </a:r>
          </a:p>
        </p:txBody>
      </p:sp>
    </p:spTree>
    <p:extLst>
      <p:ext uri="{BB962C8B-B14F-4D97-AF65-F5344CB8AC3E}">
        <p14:creationId xmlns:p14="http://schemas.microsoft.com/office/powerpoint/2010/main" val="263940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C40220-D4BE-4B23-8C94-0D953246DC58}"/>
              </a:ext>
            </a:extLst>
          </p:cNvPr>
          <p:cNvSpPr txBox="1"/>
          <p:nvPr/>
        </p:nvSpPr>
        <p:spPr>
          <a:xfrm>
            <a:off x="300446" y="365760"/>
            <a:ext cx="681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牛顿插值（</a:t>
            </a:r>
            <a:r>
              <a:rPr lang="en-US" altLang="zh-CN" sz="2400" dirty="0">
                <a:solidFill>
                  <a:schemeClr val="accent1"/>
                </a:solidFill>
              </a:rPr>
              <a:t>Newton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3525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2723-AF89-4080-A91F-67DEF822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什么是插值？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B6202-E659-490F-A175-9A52F2CE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是利用函数</a:t>
            </a:r>
            <a:r>
              <a:rPr lang="en-US" altLang="zh-CN" sz="2400" dirty="0">
                <a:solidFill>
                  <a:srgbClr val="00B0F0"/>
                </a:solidFill>
              </a:rPr>
              <a:t>f (x)</a:t>
            </a:r>
            <a:r>
              <a:rPr lang="zh-CN" altLang="en-US" sz="2400" dirty="0">
                <a:solidFill>
                  <a:srgbClr val="00B0F0"/>
                </a:solidFill>
              </a:rPr>
              <a:t>在某区间中已知的若干点的函数值，作出适当的特定函数，在区间的其他点上用这特定函数的值作为函数</a:t>
            </a:r>
            <a:r>
              <a:rPr lang="en-US" altLang="zh-CN" sz="2400" dirty="0">
                <a:solidFill>
                  <a:srgbClr val="00B0F0"/>
                </a:solidFill>
              </a:rPr>
              <a:t>f (x)</a:t>
            </a:r>
            <a:r>
              <a:rPr lang="zh-CN" altLang="en-US" sz="2400" dirty="0">
                <a:solidFill>
                  <a:srgbClr val="00B0F0"/>
                </a:solidFill>
              </a:rPr>
              <a:t>的近似值，这种方法称为插值法</a:t>
            </a:r>
            <a:endParaRPr lang="en-US" altLang="zh-CN" sz="2400" dirty="0">
              <a:solidFill>
                <a:srgbClr val="00B0F0"/>
              </a:solidFill>
            </a:endParaRPr>
          </a:p>
          <a:p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8760-F2EA-45A5-AEDD-7587B7F4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先抛出一个的问题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B6CD0-77B4-40D9-9CC4-04845F78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假设有一组天文爱好者观察火星运行记录：</a:t>
            </a:r>
            <a:endParaRPr lang="en-US" altLang="zh-CN" dirty="0"/>
          </a:p>
          <a:p>
            <a:r>
              <a:rPr lang="zh-CN" altLang="en-US" dirty="0"/>
              <a:t>周一，火星距离太阳</a:t>
            </a:r>
            <a:r>
              <a:rPr lang="en-US" altLang="zh-CN" dirty="0"/>
              <a:t>3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zh-CN" altLang="en-US" dirty="0"/>
              <a:t>周二，火星距离太阳</a:t>
            </a:r>
            <a:r>
              <a:rPr lang="en-US" altLang="zh-CN" dirty="0"/>
              <a:t>6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zh-CN" altLang="en-US" dirty="0"/>
              <a:t>周三，雾霾，没观测数据</a:t>
            </a:r>
            <a:endParaRPr lang="en-US" altLang="zh-CN" dirty="0"/>
          </a:p>
          <a:p>
            <a:r>
              <a:rPr lang="zh-CN" altLang="en-US" dirty="0"/>
              <a:t>周四，火星距离太阳</a:t>
            </a:r>
            <a:r>
              <a:rPr lang="en-US" altLang="zh-CN" dirty="0"/>
              <a:t>5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zh-CN" altLang="en-US" dirty="0"/>
              <a:t>周五，火星距离太阳</a:t>
            </a:r>
            <a:r>
              <a:rPr lang="en-US" altLang="zh-CN" dirty="0"/>
              <a:t>7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en-US" altLang="zh-CN" dirty="0"/>
              <a:t>…………….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44BCA-BD7A-41E3-8F77-7576C4297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2" y="2195115"/>
            <a:ext cx="5132101" cy="30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A18FF5-580A-4D17-A553-915CC36C31C5}"/>
              </a:ext>
            </a:extLst>
          </p:cNvPr>
          <p:cNvSpPr txBox="1"/>
          <p:nvPr/>
        </p:nvSpPr>
        <p:spPr>
          <a:xfrm>
            <a:off x="470263" y="496389"/>
            <a:ext cx="9183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+mj-lt"/>
              </a:rPr>
              <a:t>最简单的线性插值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E7A72-5D80-4CAF-98AB-829AFBB1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7" y="1081163"/>
            <a:ext cx="5140320" cy="40128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91021F-5947-4930-926F-0551E000D09A}"/>
              </a:ext>
            </a:extLst>
          </p:cNvPr>
          <p:cNvSpPr txBox="1"/>
          <p:nvPr/>
        </p:nvSpPr>
        <p:spPr>
          <a:xfrm>
            <a:off x="1972491" y="5401586"/>
            <a:ext cx="999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这种方法太过于粗糙，插值得到的轨迹不适于天体运动这种复杂的问题</a:t>
            </a:r>
          </a:p>
        </p:txBody>
      </p:sp>
    </p:spTree>
    <p:extLst>
      <p:ext uri="{BB962C8B-B14F-4D97-AF65-F5344CB8AC3E}">
        <p14:creationId xmlns:p14="http://schemas.microsoft.com/office/powerpoint/2010/main" val="29431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4B651E-809F-441E-83F7-A99DACF59C01}"/>
              </a:ext>
            </a:extLst>
          </p:cNvPr>
          <p:cNvSpPr txBox="1"/>
          <p:nvPr/>
        </p:nvSpPr>
        <p:spPr>
          <a:xfrm>
            <a:off x="404949" y="326571"/>
            <a:ext cx="1022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多项式插值（基于多项式可以形成各种曲线）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2D8D0-9A8E-4EE2-B784-FD387F9CB590}"/>
              </a:ext>
            </a:extLst>
          </p:cNvPr>
          <p:cNvSpPr txBox="1"/>
          <p:nvPr/>
        </p:nvSpPr>
        <p:spPr>
          <a:xfrm>
            <a:off x="587829" y="1267097"/>
            <a:ext cx="100453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一般解法，建立</a:t>
            </a:r>
            <a:r>
              <a:rPr lang="zh-CN" altLang="en-US" b="1" dirty="0">
                <a:solidFill>
                  <a:schemeClr val="accent1"/>
                </a:solidFill>
              </a:rPr>
              <a:t>线性方程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， </a:t>
            </a:r>
            <a:r>
              <a:rPr lang="zh-CN" altLang="en-US" b="1" dirty="0"/>
              <a:t>以前面的问题为例：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3200" b="1" dirty="0">
                <a:solidFill>
                  <a:schemeClr val="accent1"/>
                </a:solidFill>
              </a:rPr>
              <a:t>f(x) = a + bx +cx</a:t>
            </a:r>
            <a:r>
              <a:rPr lang="en-US" altLang="zh-CN" sz="3200" b="1" baseline="30000" dirty="0">
                <a:solidFill>
                  <a:schemeClr val="accent1"/>
                </a:solidFill>
              </a:rPr>
              <a:t>2</a:t>
            </a:r>
            <a:r>
              <a:rPr lang="en-US" altLang="zh-CN" sz="3200" b="1" dirty="0">
                <a:solidFill>
                  <a:schemeClr val="accent1"/>
                </a:solidFill>
              </a:rPr>
              <a:t> + dx</a:t>
            </a:r>
            <a:r>
              <a:rPr lang="en-US" altLang="zh-CN" sz="3200" b="1" baseline="30000" dirty="0">
                <a:solidFill>
                  <a:schemeClr val="accent1"/>
                </a:solidFill>
              </a:rPr>
              <a:t>3</a:t>
            </a:r>
          </a:p>
          <a:p>
            <a:r>
              <a:rPr lang="zh-CN" altLang="en-US" b="1" dirty="0"/>
              <a:t>代入数据求出 </a:t>
            </a:r>
            <a:r>
              <a:rPr lang="en-US" altLang="zh-CN" b="1" dirty="0"/>
              <a:t>a, b, c, d, </a:t>
            </a:r>
            <a:r>
              <a:rPr lang="zh-CN" altLang="en-US" b="1" dirty="0"/>
              <a:t>这样求出的三次多项式（如果有唯一解的话）一定同时经过已知的四个点。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79FAEB-CC5E-4D3C-8823-3B698363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4" y="2562374"/>
            <a:ext cx="4937238" cy="18801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074341-D007-43A8-965E-5CBF2322A92B}"/>
              </a:ext>
            </a:extLst>
          </p:cNvPr>
          <p:cNvSpPr txBox="1"/>
          <p:nvPr/>
        </p:nvSpPr>
        <p:spPr>
          <a:xfrm>
            <a:off x="721494" y="4533984"/>
            <a:ext cx="441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But…….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0C3070-2E36-4551-B5D2-A3425BC0870A}"/>
              </a:ext>
            </a:extLst>
          </p:cNvPr>
          <p:cNvSpPr txBox="1"/>
          <p:nvPr/>
        </p:nvSpPr>
        <p:spPr>
          <a:xfrm>
            <a:off x="587829" y="4990011"/>
            <a:ext cx="108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    *</a:t>
            </a:r>
            <a:r>
              <a:rPr lang="zh-CN" altLang="en-US" dirty="0">
                <a:solidFill>
                  <a:schemeClr val="accent5"/>
                </a:solidFill>
              </a:rPr>
              <a:t>如果数据多时计算量大，比如对行星观测而言，几万、几十万观测数据轻轻松松，就算有计算机帮忙，也   会面临效率问题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    *新增加一个点的数据，整个计算就要重新来过，想想就很爆炸</a:t>
            </a:r>
            <a:r>
              <a:rPr lang="el-GR" altLang="zh-CN" dirty="0">
                <a:solidFill>
                  <a:schemeClr val="accent5"/>
                </a:solidFill>
              </a:rPr>
              <a:t>Σ( ° △ °|||)︴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C061DD-A9CB-46EC-92C5-0558DED3E358}"/>
              </a:ext>
            </a:extLst>
          </p:cNvPr>
          <p:cNvSpPr txBox="1"/>
          <p:nvPr/>
        </p:nvSpPr>
        <p:spPr>
          <a:xfrm>
            <a:off x="274320" y="365760"/>
            <a:ext cx="792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横空出世，拉格朗日插值法（多项式插值）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CD692D-DF07-4BE5-AF5B-A137EEFA6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0" y="1005023"/>
            <a:ext cx="5602469" cy="49498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64FFB7-99CC-4CC3-8F26-BCDB0A72CC20}"/>
              </a:ext>
            </a:extLst>
          </p:cNvPr>
          <p:cNvSpPr txBox="1"/>
          <p:nvPr/>
        </p:nvSpPr>
        <p:spPr>
          <a:xfrm>
            <a:off x="6204854" y="1005023"/>
            <a:ext cx="5146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我们可以合理的假设，这根曲线是一个二次多项式：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3200" b="1" dirty="0">
                <a:solidFill>
                  <a:schemeClr val="accent1"/>
                </a:solidFill>
              </a:rPr>
              <a:t>y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=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0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+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3200" b="1" dirty="0">
                <a:solidFill>
                  <a:schemeClr val="accent1"/>
                </a:solidFill>
              </a:rPr>
              <a:t>x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+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CN" sz="3200" b="1" dirty="0">
                <a:solidFill>
                  <a:schemeClr val="accent1"/>
                </a:solidFill>
              </a:rPr>
              <a:t>x</a:t>
            </a:r>
            <a:r>
              <a:rPr lang="en-US" altLang="zh-CN" sz="3200" b="1" baseline="30000" dirty="0">
                <a:solidFill>
                  <a:schemeClr val="accent1"/>
                </a:solidFill>
              </a:rPr>
              <a:t>2</a:t>
            </a:r>
          </a:p>
          <a:p>
            <a:endParaRPr lang="en-US" altLang="zh-CN" sz="3200" b="1" baseline="30000" dirty="0">
              <a:solidFill>
                <a:schemeClr val="accent1"/>
              </a:solidFill>
            </a:endParaRPr>
          </a:p>
          <a:p>
            <a:r>
              <a:rPr lang="zh-CN" altLang="en-US" sz="3200" baseline="30000" dirty="0"/>
              <a:t>一般情况我们可以建立线性方程组求出这个</a:t>
            </a:r>
            <a:r>
              <a:rPr lang="en-US" altLang="zh-CN" sz="3200" baseline="30000" dirty="0"/>
              <a:t>2</a:t>
            </a:r>
            <a:r>
              <a:rPr lang="zh-CN" altLang="en-US" sz="3200" baseline="30000" dirty="0"/>
              <a:t>次多项式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934971-EC89-490E-8E0D-31668ED5FEBC}"/>
              </a:ext>
            </a:extLst>
          </p:cNvPr>
          <p:cNvSpPr txBox="1"/>
          <p:nvPr/>
        </p:nvSpPr>
        <p:spPr>
          <a:xfrm>
            <a:off x="6204854" y="3286252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But ---  </a:t>
            </a:r>
            <a:r>
              <a:rPr lang="zh-CN" altLang="en-US" sz="2400" b="1" dirty="0">
                <a:solidFill>
                  <a:srgbClr val="00B050"/>
                </a:solidFill>
              </a:rPr>
              <a:t>拉格朗日这位大佬是怎么理解的呢？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4ECA2A-C1D6-4C6E-8DF9-59E52AA9B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73" y="3747917"/>
            <a:ext cx="2200582" cy="22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F28E33-4077-4C1C-B501-A103FAE916A7}"/>
              </a:ext>
            </a:extLst>
          </p:cNvPr>
          <p:cNvSpPr txBox="1"/>
          <p:nvPr/>
        </p:nvSpPr>
        <p:spPr>
          <a:xfrm>
            <a:off x="326573" y="261257"/>
            <a:ext cx="977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</a:rPr>
              <a:t>不一样的思维，不愧是大佬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2C246B-87F2-439B-8BDF-A695F13BFAAF}"/>
              </a:ext>
            </a:extLst>
          </p:cNvPr>
          <p:cNvSpPr txBox="1"/>
          <p:nvPr/>
        </p:nvSpPr>
        <p:spPr>
          <a:xfrm>
            <a:off x="444137" y="1008706"/>
            <a:ext cx="790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*首先是二次曲线，嗯，显而易见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6CEEAF-1C0F-4651-800A-062BF59D8701}"/>
              </a:ext>
            </a:extLst>
          </p:cNvPr>
          <p:cNvSpPr txBox="1"/>
          <p:nvPr/>
        </p:nvSpPr>
        <p:spPr>
          <a:xfrm>
            <a:off x="444137" y="1658981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*其次，拉格朗日认为可以通过</a:t>
            </a:r>
            <a:r>
              <a:rPr lang="zh-CN" altLang="en-US" b="1" dirty="0">
                <a:solidFill>
                  <a:srgbClr val="00B0F0"/>
                </a:solidFill>
              </a:rPr>
              <a:t>三根</a:t>
            </a:r>
            <a:r>
              <a:rPr lang="zh-CN" altLang="en-US" dirty="0"/>
              <a:t>二次曲线叠加达到目标曲线</a:t>
            </a:r>
            <a:r>
              <a:rPr lang="az-Cyrl-AZ" altLang="zh-CN" dirty="0"/>
              <a:t>(○´</a:t>
            </a:r>
            <a:r>
              <a:rPr lang="zh-CN" altLang="az-Cyrl-AZ" dirty="0"/>
              <a:t>･</a:t>
            </a:r>
            <a:r>
              <a:rPr lang="az-Cyrl-AZ" altLang="zh-CN" dirty="0"/>
              <a:t>д</a:t>
            </a:r>
            <a:r>
              <a:rPr lang="zh-CN" altLang="az-Cyrl-AZ" dirty="0"/>
              <a:t>･</a:t>
            </a:r>
            <a:r>
              <a:rPr lang="az-Cyrl-AZ" altLang="zh-CN" dirty="0"/>
              <a:t>)</a:t>
            </a:r>
            <a:r>
              <a:rPr lang="ja-JP" altLang="en-US" dirty="0"/>
              <a:t>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9429B0-9472-4A75-BDFC-579B9BF7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2" y="2252541"/>
            <a:ext cx="2242149" cy="9609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045D97-49A4-4FEF-AB22-4A974F27231B}"/>
              </a:ext>
            </a:extLst>
          </p:cNvPr>
          <p:cNvSpPr txBox="1"/>
          <p:nvPr/>
        </p:nvSpPr>
        <p:spPr>
          <a:xfrm>
            <a:off x="444137" y="3631474"/>
            <a:ext cx="790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第一根曲线 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 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处取值为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，其余两点取值为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2E0D8A-FB86-4E1E-98B8-4D0AE9809C53}"/>
              </a:ext>
            </a:extLst>
          </p:cNvPr>
          <p:cNvSpPr txBox="1"/>
          <p:nvPr/>
        </p:nvSpPr>
        <p:spPr>
          <a:xfrm>
            <a:off x="444137" y="4281566"/>
            <a:ext cx="7903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第二根曲线 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 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处取值为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，其余两点取值为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DA881A-543C-4B7E-96BA-77ED2135F2A0}"/>
              </a:ext>
            </a:extLst>
          </p:cNvPr>
          <p:cNvSpPr txBox="1"/>
          <p:nvPr/>
        </p:nvSpPr>
        <p:spPr>
          <a:xfrm>
            <a:off x="444138" y="4917293"/>
            <a:ext cx="7963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第三根曲线 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(x) 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处取值为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，其余两点取值为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2A2658C-A2D4-40D0-9E4F-E6CAC5BFB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01" y="761798"/>
            <a:ext cx="5643988" cy="44743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72068B-A055-48A2-AB6F-4CE157AC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27" y="610238"/>
            <a:ext cx="5564880" cy="46968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E87447A-464D-42D5-B696-BE6A0796B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96" y="522866"/>
            <a:ext cx="5857976" cy="49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FABCEB7-D2AC-43E9-AA39-59B49B7507E7}"/>
              </a:ext>
            </a:extLst>
          </p:cNvPr>
          <p:cNvSpPr txBox="1"/>
          <p:nvPr/>
        </p:nvSpPr>
        <p:spPr>
          <a:xfrm>
            <a:off x="274320" y="339634"/>
            <a:ext cx="969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可以保证，在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点处取值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其余两点取</a:t>
            </a:r>
            <a:r>
              <a:rPr lang="en-US" altLang="zh-CN" sz="2800" b="1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可以保证，在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点处取值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其余两点取</a:t>
            </a:r>
            <a:r>
              <a:rPr lang="en-US" altLang="zh-CN" sz="2800" b="1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y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可以保证，在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点处取值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其余两点取</a:t>
            </a:r>
            <a:r>
              <a:rPr lang="en-US" altLang="zh-CN" sz="2800" b="1" dirty="0"/>
              <a:t>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BD3A51-FDA4-4AE1-9B45-0F4840208116}"/>
              </a:ext>
            </a:extLst>
          </p:cNvPr>
          <p:cNvSpPr txBox="1"/>
          <p:nvPr/>
        </p:nvSpPr>
        <p:spPr>
          <a:xfrm>
            <a:off x="418011" y="1998617"/>
            <a:ext cx="7602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那么组合得到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r>
              <a:rPr lang="en-US" altLang="zh-CN" dirty="0"/>
              <a:t>		</a:t>
            </a:r>
            <a:r>
              <a:rPr lang="en-US" altLang="zh-CN" sz="3200" b="1" dirty="0">
                <a:solidFill>
                  <a:srgbClr val="00B0F0"/>
                </a:solidFill>
              </a:rPr>
              <a:t>f(x) = y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1</a:t>
            </a:r>
            <a:r>
              <a:rPr lang="en-US" altLang="zh-CN" sz="3200" b="1" dirty="0">
                <a:solidFill>
                  <a:srgbClr val="00B0F0"/>
                </a:solidFill>
              </a:rPr>
              <a:t>f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1</a:t>
            </a:r>
            <a:r>
              <a:rPr lang="en-US" altLang="zh-CN" sz="3200" b="1" dirty="0">
                <a:solidFill>
                  <a:srgbClr val="00B0F0"/>
                </a:solidFill>
              </a:rPr>
              <a:t>(x) + y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3200" b="1" dirty="0">
                <a:solidFill>
                  <a:srgbClr val="00B0F0"/>
                </a:solidFill>
              </a:rPr>
              <a:t>f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3200" b="1" dirty="0">
                <a:solidFill>
                  <a:srgbClr val="00B0F0"/>
                </a:solidFill>
              </a:rPr>
              <a:t>(x) + y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3</a:t>
            </a:r>
            <a:r>
              <a:rPr lang="en-US" altLang="zh-CN" sz="3200" b="1" dirty="0">
                <a:solidFill>
                  <a:srgbClr val="00B0F0"/>
                </a:solidFill>
              </a:rPr>
              <a:t>f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3</a:t>
            </a:r>
            <a:r>
              <a:rPr lang="en-US" altLang="zh-CN" sz="3200" b="1" dirty="0">
                <a:solidFill>
                  <a:srgbClr val="00B0F0"/>
                </a:solidFill>
              </a:rPr>
              <a:t>(x)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903138-302A-474B-8EB6-9EB523FB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88" y="2415812"/>
            <a:ext cx="4333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E472FD1-1F70-48EE-9FA9-C8CBEA39D924}"/>
              </a:ext>
            </a:extLst>
          </p:cNvPr>
          <p:cNvSpPr txBox="1"/>
          <p:nvPr/>
        </p:nvSpPr>
        <p:spPr>
          <a:xfrm>
            <a:off x="300446" y="313509"/>
            <a:ext cx="1085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</a:rPr>
              <a:t>拉格朗日插值推导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01311-5B63-4CF6-A374-7B77B7B45FEF}"/>
              </a:ext>
            </a:extLst>
          </p:cNvPr>
          <p:cNvSpPr txBox="1"/>
          <p:nvPr/>
        </p:nvSpPr>
        <p:spPr>
          <a:xfrm>
            <a:off x="418011" y="1175657"/>
            <a:ext cx="1021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用符号表示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2, 3, j = 1, 2, 3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D15C1E-2308-4F1E-9EEE-038E7B804E18}"/>
              </a:ext>
            </a:extLst>
          </p:cNvPr>
          <p:cNvSpPr txBox="1"/>
          <p:nvPr/>
        </p:nvSpPr>
        <p:spPr>
          <a:xfrm>
            <a:off x="418011" y="1881554"/>
            <a:ext cx="458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满足条件：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DED4B2-2B30-4A37-8FF4-15296AE8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89" y="2003381"/>
            <a:ext cx="4248216" cy="8775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BFFCD0-AC8B-48CA-9AA4-F145705DC1DC}"/>
              </a:ext>
            </a:extLst>
          </p:cNvPr>
          <p:cNvSpPr txBox="1"/>
          <p:nvPr/>
        </p:nvSpPr>
        <p:spPr>
          <a:xfrm>
            <a:off x="418011" y="3246941"/>
            <a:ext cx="406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那么可以构造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</a:t>
            </a:r>
            <a:r>
              <a:rPr lang="zh-CN" altLang="en-US" sz="2400" dirty="0"/>
              <a:t>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6CA909-3CB2-46EB-B95D-0381A241D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67" y="3345853"/>
            <a:ext cx="5548075" cy="8775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EEAE2C-4CC8-45E8-8C2C-F077A639CF9C}"/>
              </a:ext>
            </a:extLst>
          </p:cNvPr>
          <p:cNvSpPr txBox="1"/>
          <p:nvPr/>
        </p:nvSpPr>
        <p:spPr>
          <a:xfrm>
            <a:off x="418011" y="4612328"/>
            <a:ext cx="30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依次可得一般式：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A3ED689-BE25-4E48-AF3C-E1BE143F9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62" y="4709985"/>
            <a:ext cx="7631730" cy="10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画廊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画廊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198</TotalTime>
  <Words>514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Rockwell</vt:lpstr>
      <vt:lpstr>画廊</vt:lpstr>
      <vt:lpstr>数据插值与拟合</vt:lpstr>
      <vt:lpstr>什么是插值？</vt:lpstr>
      <vt:lpstr>先抛出一个的问题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数据插值与拟合</dc:title>
  <dc:creator>Qin Flying</dc:creator>
  <cp:lastModifiedBy>Qin Flying</cp:lastModifiedBy>
  <cp:revision>16</cp:revision>
  <dcterms:created xsi:type="dcterms:W3CDTF">2019-02-24T10:53:04Z</dcterms:created>
  <dcterms:modified xsi:type="dcterms:W3CDTF">2019-02-24T14:12:00Z</dcterms:modified>
</cp:coreProperties>
</file>