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6B0D-CC14-4A6B-BAF7-F09A2A223F0C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C3FC262-7E56-4E8E-8E0F-9608E2D6F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80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6B0D-CC14-4A6B-BAF7-F09A2A223F0C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C262-7E56-4E8E-8E0F-9608E2D6F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90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6B0D-CC14-4A6B-BAF7-F09A2A223F0C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C262-7E56-4E8E-8E0F-9608E2D6F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46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6B0D-CC14-4A6B-BAF7-F09A2A223F0C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C262-7E56-4E8E-8E0F-9608E2D6F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71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6B0D-CC14-4A6B-BAF7-F09A2A223F0C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C262-7E56-4E8E-8E0F-9608E2D6F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71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6B0D-CC14-4A6B-BAF7-F09A2A223F0C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C262-7E56-4E8E-8E0F-9608E2D6F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17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6B0D-CC14-4A6B-BAF7-F09A2A223F0C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C262-7E56-4E8E-8E0F-9608E2D6F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7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6B0D-CC14-4A6B-BAF7-F09A2A223F0C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C262-7E56-4E8E-8E0F-9608E2D6F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44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6B0D-CC14-4A6B-BAF7-F09A2A223F0C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C262-7E56-4E8E-8E0F-9608E2D6F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07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6B0D-CC14-4A6B-BAF7-F09A2A223F0C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C262-7E56-4E8E-8E0F-9608E2D6F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87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B606B0D-CC14-4A6B-BAF7-F09A2A223F0C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C262-7E56-4E8E-8E0F-9608E2D6F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06B0D-CC14-4A6B-BAF7-F09A2A223F0C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C3FC262-7E56-4E8E-8E0F-9608E2D6F7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531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18DAF-041B-4803-B2D3-75E1685D3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数据插值与拟合</a:t>
            </a:r>
          </a:p>
        </p:txBody>
      </p:sp>
    </p:spTree>
    <p:extLst>
      <p:ext uri="{BB962C8B-B14F-4D97-AF65-F5344CB8AC3E}">
        <p14:creationId xmlns:p14="http://schemas.microsoft.com/office/powerpoint/2010/main" val="263940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8EF9019-D1C6-41E8-A207-2C1492612A72}"/>
              </a:ext>
            </a:extLst>
          </p:cNvPr>
          <p:cNvSpPr txBox="1"/>
          <p:nvPr/>
        </p:nvSpPr>
        <p:spPr>
          <a:xfrm>
            <a:off x="352697" y="391885"/>
            <a:ext cx="7106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拉格朗日插值法的优缺点</a:t>
            </a:r>
            <a:endParaRPr lang="en-US" altLang="zh-CN" sz="2400" b="1" dirty="0">
              <a:solidFill>
                <a:schemeClr val="accent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887570-CF71-4933-8627-CC05266D4151}"/>
              </a:ext>
            </a:extLst>
          </p:cNvPr>
          <p:cNvSpPr txBox="1"/>
          <p:nvPr/>
        </p:nvSpPr>
        <p:spPr>
          <a:xfrm>
            <a:off x="1045028" y="1436914"/>
            <a:ext cx="9496698" cy="1851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C000"/>
                </a:solidFill>
              </a:rPr>
              <a:t>相比于线性方程组，逻辑清楚，便于编程计算（优点）</a:t>
            </a:r>
            <a:endParaRPr lang="en-US" altLang="zh-CN" sz="2000" dirty="0">
              <a:solidFill>
                <a:srgbClr val="FFC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C000"/>
                </a:solidFill>
              </a:rPr>
              <a:t>新增数据点后，整个多项式需要重新计算（缺点）</a:t>
            </a:r>
            <a:endParaRPr lang="en-US" altLang="zh-CN" sz="2000" dirty="0">
              <a:solidFill>
                <a:srgbClr val="FFC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C000"/>
                </a:solidFill>
              </a:rPr>
              <a:t>龙格现象</a:t>
            </a:r>
            <a:r>
              <a:rPr lang="en-US" altLang="zh-CN" sz="2000" dirty="0">
                <a:solidFill>
                  <a:srgbClr val="FFC000"/>
                </a:solidFill>
              </a:rPr>
              <a:t>:n</a:t>
            </a:r>
            <a:r>
              <a:rPr lang="zh-CN" altLang="en-US" sz="2000" dirty="0">
                <a:solidFill>
                  <a:srgbClr val="FFC000"/>
                </a:solidFill>
              </a:rPr>
              <a:t>增大时，</a:t>
            </a:r>
            <a:r>
              <a:rPr lang="en-US" altLang="zh-CN" sz="2000" dirty="0">
                <a:solidFill>
                  <a:srgbClr val="FFC000"/>
                </a:solidFill>
              </a:rPr>
              <a:t>Ln(x)</a:t>
            </a:r>
            <a:r>
              <a:rPr lang="zh-CN" altLang="en-US" sz="2000" dirty="0">
                <a:solidFill>
                  <a:srgbClr val="FFC000"/>
                </a:solidFill>
              </a:rPr>
              <a:t>的光滑性变坏，有时会出现很大的振荡（缺点）</a:t>
            </a:r>
          </a:p>
        </p:txBody>
      </p:sp>
    </p:spTree>
    <p:extLst>
      <p:ext uri="{BB962C8B-B14F-4D97-AF65-F5344CB8AC3E}">
        <p14:creationId xmlns:p14="http://schemas.microsoft.com/office/powerpoint/2010/main" val="32673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C40220-D4BE-4B23-8C94-0D953246DC58}"/>
              </a:ext>
            </a:extLst>
          </p:cNvPr>
          <p:cNvSpPr txBox="1"/>
          <p:nvPr/>
        </p:nvSpPr>
        <p:spPr>
          <a:xfrm>
            <a:off x="822961" y="352697"/>
            <a:ext cx="6818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牛顿插值（</a:t>
            </a:r>
            <a:r>
              <a:rPr lang="en-US" altLang="zh-CN" sz="2400" dirty="0">
                <a:solidFill>
                  <a:schemeClr val="accent1"/>
                </a:solidFill>
              </a:rPr>
              <a:t>Newton</a:t>
            </a:r>
            <a:r>
              <a:rPr lang="zh-CN" altLang="en-US" sz="2400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371F91D-8F72-462F-915A-6DBA770399C4}"/>
              </a:ext>
            </a:extLst>
          </p:cNvPr>
          <p:cNvSpPr txBox="1"/>
          <p:nvPr/>
        </p:nvSpPr>
        <p:spPr>
          <a:xfrm>
            <a:off x="822961" y="1149531"/>
            <a:ext cx="10737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相比于</a:t>
            </a:r>
            <a:r>
              <a:rPr lang="en-US" altLang="zh-CN" dirty="0"/>
              <a:t>Lagrange</a:t>
            </a:r>
            <a:r>
              <a:rPr lang="zh-CN" altLang="en-US" dirty="0"/>
              <a:t>的基函数，寻找一组新的基函数，使得新增的基函数对原有的函数进行修正，解决新节点插入</a:t>
            </a:r>
            <a:r>
              <a:rPr lang="en-US" altLang="zh-CN" dirty="0"/>
              <a:t>Lagrange</a:t>
            </a:r>
            <a:r>
              <a:rPr lang="zh-CN" altLang="en-US" dirty="0"/>
              <a:t>时的重复计算。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29586E-085A-48FF-9782-5F3BE7FE3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3" y="1866060"/>
            <a:ext cx="4032956" cy="221747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CF439A2-F319-4F32-9698-3E1C5C30BBF9}"/>
              </a:ext>
            </a:extLst>
          </p:cNvPr>
          <p:cNvSpPr txBox="1"/>
          <p:nvPr/>
        </p:nvSpPr>
        <p:spPr>
          <a:xfrm>
            <a:off x="943993" y="4349931"/>
            <a:ext cx="1012024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每增加一个点只需要增加一个基函数，前面的计算依然可用，我们用</a:t>
            </a:r>
            <a:r>
              <a:rPr lang="el-GR" altLang="zh-CN" dirty="0"/>
              <a:t> Φ</a:t>
            </a:r>
            <a:r>
              <a:rPr lang="en-US" altLang="zh-CN" baseline="-25000" dirty="0" err="1"/>
              <a:t>i</a:t>
            </a:r>
            <a:r>
              <a:rPr lang="en-US" altLang="zh-CN" dirty="0"/>
              <a:t>(x)</a:t>
            </a:r>
            <a:r>
              <a:rPr lang="zh-CN" altLang="en-US" dirty="0"/>
              <a:t>对前面的函数进行修正使其通过新节点。那我们假设的函数应该是：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sz="2800" b="1" dirty="0">
                <a:solidFill>
                  <a:srgbClr val="00B0F0"/>
                </a:solidFill>
              </a:rPr>
              <a:t>N(x) = a</a:t>
            </a:r>
            <a:r>
              <a:rPr lang="en-US" altLang="zh-CN" sz="2800" b="1" baseline="-25000" dirty="0">
                <a:solidFill>
                  <a:srgbClr val="00B0F0"/>
                </a:solidFill>
              </a:rPr>
              <a:t>0</a:t>
            </a:r>
            <a:r>
              <a:rPr lang="el-GR" altLang="zh-CN" sz="2800" b="1" dirty="0">
                <a:solidFill>
                  <a:srgbClr val="00B0F0"/>
                </a:solidFill>
              </a:rPr>
              <a:t> Φ</a:t>
            </a:r>
            <a:r>
              <a:rPr lang="en-US" altLang="zh-CN" sz="2800" b="1" baseline="-25000" dirty="0">
                <a:solidFill>
                  <a:srgbClr val="00B0F0"/>
                </a:solidFill>
              </a:rPr>
              <a:t>0</a:t>
            </a:r>
            <a:r>
              <a:rPr lang="en-US" altLang="zh-CN" sz="2800" b="1" dirty="0">
                <a:solidFill>
                  <a:srgbClr val="00B0F0"/>
                </a:solidFill>
              </a:rPr>
              <a:t>(x) + a</a:t>
            </a:r>
            <a:r>
              <a:rPr lang="en-US" altLang="zh-CN" sz="2800" b="1" baseline="-25000" dirty="0">
                <a:solidFill>
                  <a:srgbClr val="00B0F0"/>
                </a:solidFill>
              </a:rPr>
              <a:t>1</a:t>
            </a:r>
            <a:r>
              <a:rPr lang="el-GR" altLang="zh-CN" sz="2800" b="1" dirty="0">
                <a:solidFill>
                  <a:srgbClr val="00B0F0"/>
                </a:solidFill>
              </a:rPr>
              <a:t> Φ</a:t>
            </a:r>
            <a:r>
              <a:rPr lang="en-US" altLang="zh-CN" sz="2800" b="1" baseline="-25000" dirty="0">
                <a:solidFill>
                  <a:srgbClr val="00B0F0"/>
                </a:solidFill>
              </a:rPr>
              <a:t>1</a:t>
            </a:r>
            <a:r>
              <a:rPr lang="en-US" altLang="zh-CN" sz="2800" b="1" dirty="0">
                <a:solidFill>
                  <a:srgbClr val="00B0F0"/>
                </a:solidFill>
              </a:rPr>
              <a:t>(x) + a</a:t>
            </a:r>
            <a:r>
              <a:rPr lang="en-US" altLang="zh-CN" sz="2800" b="1" baseline="-25000" dirty="0">
                <a:solidFill>
                  <a:srgbClr val="00B0F0"/>
                </a:solidFill>
              </a:rPr>
              <a:t>2</a:t>
            </a:r>
            <a:r>
              <a:rPr lang="el-GR" altLang="zh-CN" sz="2800" b="1" dirty="0">
                <a:solidFill>
                  <a:srgbClr val="00B0F0"/>
                </a:solidFill>
              </a:rPr>
              <a:t> Φ</a:t>
            </a:r>
            <a:r>
              <a:rPr lang="en-US" altLang="zh-CN" sz="2800" b="1" baseline="-25000" dirty="0">
                <a:solidFill>
                  <a:srgbClr val="00B0F0"/>
                </a:solidFill>
              </a:rPr>
              <a:t>2</a:t>
            </a:r>
            <a:r>
              <a:rPr lang="en-US" altLang="zh-CN" sz="2800" b="1" dirty="0">
                <a:solidFill>
                  <a:srgbClr val="00B0F0"/>
                </a:solidFill>
              </a:rPr>
              <a:t>(x) + ……..</a:t>
            </a:r>
          </a:p>
          <a:p>
            <a:r>
              <a:rPr lang="zh-CN" altLang="en-US" dirty="0"/>
              <a:t>仅仅需要确定基函数的大小</a:t>
            </a:r>
            <a:r>
              <a:rPr lang="en-US" altLang="zh-CN" dirty="0">
                <a:solidFill>
                  <a:srgbClr val="00B0F0"/>
                </a:solidFill>
              </a:rPr>
              <a:t>a</a:t>
            </a:r>
            <a:r>
              <a:rPr lang="en-US" altLang="zh-CN" baseline="-25000" dirty="0">
                <a:solidFill>
                  <a:srgbClr val="00B0F0"/>
                </a:solidFill>
              </a:rPr>
              <a:t>i</a:t>
            </a:r>
            <a:r>
              <a:rPr lang="zh-CN" altLang="en-US" dirty="0"/>
              <a:t>的值。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525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4440BB-5EE5-41D9-8A3C-421DE333747F}"/>
              </a:ext>
            </a:extLst>
          </p:cNvPr>
          <p:cNvSpPr txBox="1"/>
          <p:nvPr/>
        </p:nvSpPr>
        <p:spPr>
          <a:xfrm>
            <a:off x="496389" y="496389"/>
            <a:ext cx="6518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简单推导下？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8FEC45-4BCE-4F12-9ACD-F76B9BF2F795}"/>
              </a:ext>
            </a:extLst>
          </p:cNvPr>
          <p:cNvSpPr txBox="1"/>
          <p:nvPr/>
        </p:nvSpPr>
        <p:spPr>
          <a:xfrm>
            <a:off x="496390" y="1058091"/>
            <a:ext cx="60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一个点时</a:t>
            </a:r>
            <a:r>
              <a:rPr lang="en-US" altLang="zh-CN" dirty="0"/>
              <a:t>N</a:t>
            </a:r>
            <a:r>
              <a:rPr lang="en-US" altLang="zh-CN" baseline="-20000" dirty="0"/>
              <a:t>0</a:t>
            </a:r>
            <a:r>
              <a:rPr lang="en-US" altLang="zh-CN" dirty="0"/>
              <a:t>(x) = a</a:t>
            </a:r>
            <a:r>
              <a:rPr lang="en-US" altLang="zh-CN" baseline="-25000" dirty="0"/>
              <a:t>0</a:t>
            </a:r>
            <a:r>
              <a:rPr lang="el-GR" altLang="zh-CN" dirty="0"/>
              <a:t> Φ</a:t>
            </a:r>
            <a:r>
              <a:rPr lang="en-US" altLang="zh-CN" baseline="-25000" dirty="0"/>
              <a:t>0</a:t>
            </a:r>
            <a:r>
              <a:rPr lang="en-US" altLang="zh-CN" dirty="0"/>
              <a:t>(x)   	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   a</a:t>
            </a:r>
            <a:r>
              <a:rPr lang="en-US" altLang="zh-CN" baseline="-25000" dirty="0"/>
              <a:t>0</a:t>
            </a:r>
            <a:r>
              <a:rPr lang="en-US" altLang="zh-CN" dirty="0"/>
              <a:t> = y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3AA609-C4D5-4F0D-8D33-4CFF827FC2D2}"/>
              </a:ext>
            </a:extLst>
          </p:cNvPr>
          <p:cNvSpPr txBox="1"/>
          <p:nvPr/>
        </p:nvSpPr>
        <p:spPr>
          <a:xfrm>
            <a:off x="496388" y="1815737"/>
            <a:ext cx="633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新增一个点 </a:t>
            </a:r>
            <a:r>
              <a:rPr lang="en-US" altLang="zh-CN" dirty="0"/>
              <a:t>N</a:t>
            </a:r>
            <a:r>
              <a:rPr lang="en-US" altLang="zh-CN" baseline="-25000" dirty="0"/>
              <a:t>1</a:t>
            </a:r>
            <a:r>
              <a:rPr lang="en-US" altLang="zh-CN" dirty="0"/>
              <a:t>(x) = N</a:t>
            </a:r>
            <a:r>
              <a:rPr lang="en-US" altLang="zh-CN" baseline="-25000" dirty="0"/>
              <a:t>0</a:t>
            </a:r>
            <a:r>
              <a:rPr lang="en-US" altLang="zh-CN" dirty="0"/>
              <a:t>(x) + a</a:t>
            </a:r>
            <a:r>
              <a:rPr lang="en-US" altLang="zh-CN" baseline="-25000" dirty="0"/>
              <a:t>1</a:t>
            </a:r>
            <a:r>
              <a:rPr lang="el-GR" altLang="zh-CN" dirty="0"/>
              <a:t> Φ</a:t>
            </a:r>
            <a:r>
              <a:rPr lang="en-US" altLang="zh-CN" baseline="-25000" dirty="0"/>
              <a:t>1</a:t>
            </a:r>
            <a:r>
              <a:rPr lang="en-US" altLang="zh-CN" dirty="0"/>
              <a:t>(x) = y</a:t>
            </a:r>
            <a:r>
              <a:rPr lang="en-US" altLang="zh-CN" baseline="-25000" dirty="0"/>
              <a:t>0</a:t>
            </a:r>
            <a:r>
              <a:rPr lang="en-US" altLang="zh-CN" dirty="0"/>
              <a:t> + a</a:t>
            </a:r>
            <a:r>
              <a:rPr lang="en-US" altLang="zh-CN" baseline="-25000" dirty="0"/>
              <a:t>1</a:t>
            </a:r>
            <a:r>
              <a:rPr lang="el-GR" altLang="zh-CN" dirty="0"/>
              <a:t> Φ</a:t>
            </a:r>
            <a:r>
              <a:rPr lang="en-US" altLang="zh-CN" baseline="-25000" dirty="0"/>
              <a:t>1</a:t>
            </a:r>
            <a:r>
              <a:rPr lang="en-US" altLang="zh-CN" dirty="0"/>
              <a:t>(x)  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20C8490-F1A1-4FFA-B5CC-5C7D22674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304" y="1685335"/>
            <a:ext cx="1800476" cy="5715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08D6B47-C70B-411D-BDED-54104D89F919}"/>
              </a:ext>
            </a:extLst>
          </p:cNvPr>
          <p:cNvSpPr txBox="1"/>
          <p:nvPr/>
        </p:nvSpPr>
        <p:spPr>
          <a:xfrm>
            <a:off x="496388" y="2821577"/>
            <a:ext cx="744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再新增一个点</a:t>
            </a:r>
            <a:r>
              <a:rPr lang="en-US" altLang="zh-CN" dirty="0"/>
              <a:t>N</a:t>
            </a:r>
            <a:r>
              <a:rPr lang="en-US" altLang="zh-CN" baseline="-25000" dirty="0"/>
              <a:t>2</a:t>
            </a:r>
            <a:r>
              <a:rPr lang="en-US" altLang="zh-CN" dirty="0"/>
              <a:t>(x) = N</a:t>
            </a:r>
            <a:r>
              <a:rPr lang="en-US" altLang="zh-CN" baseline="-25000" dirty="0"/>
              <a:t>1</a:t>
            </a:r>
            <a:r>
              <a:rPr lang="en-US" altLang="zh-CN" dirty="0"/>
              <a:t>(x) + a</a:t>
            </a:r>
            <a:r>
              <a:rPr lang="en-US" altLang="zh-CN" baseline="-25000" dirty="0"/>
              <a:t>2</a:t>
            </a:r>
            <a:r>
              <a:rPr lang="el-GR" altLang="zh-CN" dirty="0"/>
              <a:t> Φ </a:t>
            </a:r>
            <a:r>
              <a:rPr lang="en-US" altLang="zh-CN" baseline="-25000" dirty="0"/>
              <a:t>2</a:t>
            </a:r>
            <a:r>
              <a:rPr lang="en-US" altLang="zh-CN" dirty="0"/>
              <a:t>(x) = y</a:t>
            </a:r>
            <a:r>
              <a:rPr lang="en-US" altLang="zh-CN" baseline="-25000" dirty="0"/>
              <a:t>0</a:t>
            </a:r>
            <a:r>
              <a:rPr lang="en-US" altLang="zh-CN" dirty="0"/>
              <a:t> + a</a:t>
            </a:r>
            <a:r>
              <a:rPr lang="en-US" altLang="zh-CN" baseline="-25000" dirty="0"/>
              <a:t>1</a:t>
            </a:r>
            <a:r>
              <a:rPr lang="el-GR" altLang="zh-CN" dirty="0"/>
              <a:t> Φ</a:t>
            </a:r>
            <a:r>
              <a:rPr lang="en-US" altLang="zh-CN" baseline="-25000" dirty="0"/>
              <a:t>1</a:t>
            </a:r>
            <a:r>
              <a:rPr lang="en-US" altLang="zh-CN" dirty="0"/>
              <a:t>(x) + a</a:t>
            </a:r>
            <a:r>
              <a:rPr lang="en-US" altLang="zh-CN" baseline="-25000" dirty="0"/>
              <a:t>2</a:t>
            </a:r>
            <a:r>
              <a:rPr lang="el-GR" altLang="zh-CN" dirty="0"/>
              <a:t> Φ</a:t>
            </a:r>
            <a:r>
              <a:rPr lang="en-US" altLang="zh-CN" baseline="-25000" dirty="0"/>
              <a:t>2</a:t>
            </a:r>
            <a:r>
              <a:rPr lang="en-US" altLang="zh-CN" dirty="0"/>
              <a:t>(x) 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815F83F-3969-420F-8801-82253870E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88" y="3486503"/>
            <a:ext cx="10091250" cy="137288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7C37BBA-9BD4-4107-9DA7-D5CFBF749746}"/>
              </a:ext>
            </a:extLst>
          </p:cNvPr>
          <p:cNvSpPr txBox="1"/>
          <p:nvPr/>
        </p:nvSpPr>
        <p:spPr>
          <a:xfrm>
            <a:off x="496388" y="5342709"/>
            <a:ext cx="819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再新增一个点</a:t>
            </a:r>
            <a:r>
              <a:rPr lang="en-US" altLang="zh-CN" dirty="0"/>
              <a:t>N</a:t>
            </a:r>
            <a:r>
              <a:rPr lang="en-US" altLang="zh-CN" baseline="-25000" dirty="0"/>
              <a:t>3</a:t>
            </a:r>
            <a:r>
              <a:rPr lang="en-US" altLang="zh-CN" dirty="0"/>
              <a:t>(x)?  o(≧</a:t>
            </a:r>
            <a:r>
              <a:rPr lang="zh-CN" altLang="en-US" dirty="0"/>
              <a:t>口≦</a:t>
            </a:r>
            <a:r>
              <a:rPr lang="en-US" altLang="zh-CN" dirty="0"/>
              <a:t>)o….. </a:t>
            </a:r>
            <a:r>
              <a:rPr lang="zh-CN" altLang="en-US" dirty="0"/>
              <a:t>还有完没完，这里就不推导了。</a:t>
            </a:r>
          </a:p>
        </p:txBody>
      </p:sp>
    </p:spTree>
    <p:extLst>
      <p:ext uri="{BB962C8B-B14F-4D97-AF65-F5344CB8AC3E}">
        <p14:creationId xmlns:p14="http://schemas.microsoft.com/office/powerpoint/2010/main" val="399867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F6E53BD-22C2-42FD-B5B5-ACA26301028E}"/>
              </a:ext>
            </a:extLst>
          </p:cNvPr>
          <p:cNvSpPr txBox="1"/>
          <p:nvPr/>
        </p:nvSpPr>
        <p:spPr>
          <a:xfrm>
            <a:off x="279400" y="220133"/>
            <a:ext cx="5063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抽取特征，引入差商概念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A81DB4-7D42-4007-AAE0-7C6947CC6B82}"/>
              </a:ext>
            </a:extLst>
          </p:cNvPr>
          <p:cNvSpPr txBox="1"/>
          <p:nvPr/>
        </p:nvSpPr>
        <p:spPr>
          <a:xfrm>
            <a:off x="404949" y="914400"/>
            <a:ext cx="11382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给定函数</a:t>
            </a:r>
            <a:r>
              <a:rPr lang="en-US" altLang="zh-CN" dirty="0"/>
              <a:t>f(x)</a:t>
            </a:r>
            <a:r>
              <a:rPr lang="zh-CN" altLang="en-US" dirty="0"/>
              <a:t>的插值节点</a:t>
            </a:r>
            <a:r>
              <a:rPr lang="en-US" altLang="zh-CN" dirty="0"/>
              <a:t>x</a:t>
            </a:r>
            <a:r>
              <a:rPr lang="en-US" altLang="zh-CN" baseline="-25000" dirty="0"/>
              <a:t>0</a:t>
            </a:r>
            <a:r>
              <a:rPr lang="en-US" altLang="zh-CN" dirty="0"/>
              <a:t>, x</a:t>
            </a:r>
            <a:r>
              <a:rPr lang="en-US" altLang="zh-CN" baseline="-25000" dirty="0"/>
              <a:t>1</a:t>
            </a:r>
            <a:r>
              <a:rPr lang="en-US" altLang="zh-CN" dirty="0"/>
              <a:t>, ……,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, </a:t>
            </a:r>
            <a:r>
              <a:rPr lang="zh-CN" altLang="en-US" dirty="0"/>
              <a:t>用</a:t>
            </a:r>
            <a:r>
              <a:rPr lang="en-US" altLang="zh-CN" dirty="0"/>
              <a:t>f[x</a:t>
            </a:r>
            <a:r>
              <a:rPr lang="en-US" altLang="zh-CN" baseline="-25000" dirty="0"/>
              <a:t>0</a:t>
            </a:r>
            <a:r>
              <a:rPr lang="en-US" altLang="zh-CN" dirty="0"/>
              <a:t>, x</a:t>
            </a:r>
            <a:r>
              <a:rPr lang="en-US" altLang="zh-CN" baseline="-25000" dirty="0"/>
              <a:t>1</a:t>
            </a:r>
            <a:r>
              <a:rPr lang="en-US" altLang="zh-CN" dirty="0"/>
              <a:t>, …,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k</a:t>
            </a:r>
            <a:r>
              <a:rPr lang="en-US" altLang="zh-CN" dirty="0"/>
              <a:t>]</a:t>
            </a:r>
            <a:r>
              <a:rPr lang="zh-CN" altLang="en-US" dirty="0"/>
              <a:t>表示</a:t>
            </a:r>
            <a:r>
              <a:rPr lang="en-US" altLang="zh-CN" dirty="0"/>
              <a:t>f(x)</a:t>
            </a:r>
            <a:r>
              <a:rPr lang="zh-CN" altLang="en-US" dirty="0"/>
              <a:t>关于节点</a:t>
            </a:r>
            <a:r>
              <a:rPr lang="en-US" altLang="zh-CN" dirty="0"/>
              <a:t>x</a:t>
            </a:r>
            <a:r>
              <a:rPr lang="en-US" altLang="zh-CN" baseline="-25000" dirty="0"/>
              <a:t>0</a:t>
            </a:r>
            <a:r>
              <a:rPr lang="en-US" altLang="zh-CN" dirty="0"/>
              <a:t>, x</a:t>
            </a:r>
            <a:r>
              <a:rPr lang="en-US" altLang="zh-CN" baseline="-25000" dirty="0"/>
              <a:t>1</a:t>
            </a:r>
            <a:r>
              <a:rPr lang="en-US" altLang="zh-CN" dirty="0"/>
              <a:t>, …,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k</a:t>
            </a:r>
            <a:r>
              <a:rPr lang="zh-CN" altLang="en-US" dirty="0"/>
              <a:t>的</a:t>
            </a:r>
            <a:r>
              <a:rPr lang="en-US" altLang="zh-CN" dirty="0"/>
              <a:t>k</a:t>
            </a:r>
            <a:r>
              <a:rPr lang="zh-CN" altLang="en-US" dirty="0"/>
              <a:t>阶差商</a:t>
            </a:r>
            <a:r>
              <a:rPr lang="en-US" altLang="zh-CN" dirty="0"/>
              <a:t>(k=1,2,…,n)</a:t>
            </a:r>
          </a:p>
          <a:p>
            <a:r>
              <a:rPr lang="zh-CN" altLang="en-US" dirty="0"/>
              <a:t>其递归定义为</a:t>
            </a:r>
            <a:r>
              <a:rPr lang="en-US" altLang="zh-CN" dirty="0"/>
              <a:t>: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69E660-18E0-42D5-846A-3BEFE4CE7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140" y="1583753"/>
            <a:ext cx="5615505" cy="66959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30F620E-DFDC-47D4-A5E3-62B546FF6F29}"/>
              </a:ext>
            </a:extLst>
          </p:cNvPr>
          <p:cNvSpPr txBox="1"/>
          <p:nvPr/>
        </p:nvSpPr>
        <p:spPr>
          <a:xfrm>
            <a:off x="640080" y="2664823"/>
            <a:ext cx="723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其中</a:t>
            </a:r>
            <a:r>
              <a:rPr lang="en-US" altLang="zh-CN" dirty="0"/>
              <a:t>f(x)</a:t>
            </a:r>
            <a:r>
              <a:rPr lang="zh-CN" altLang="en-US" dirty="0"/>
              <a:t>关于节点</a:t>
            </a:r>
            <a:r>
              <a:rPr lang="en-US" altLang="zh-CN" dirty="0"/>
              <a:t>x</a:t>
            </a:r>
            <a:r>
              <a:rPr lang="en-US" altLang="zh-CN" baseline="-25000" dirty="0"/>
              <a:t>i</a:t>
            </a:r>
            <a:r>
              <a:rPr lang="zh-CN" altLang="en-US" dirty="0"/>
              <a:t>的</a:t>
            </a:r>
            <a:r>
              <a:rPr lang="en-US" altLang="zh-CN" dirty="0"/>
              <a:t>0</a:t>
            </a:r>
            <a:r>
              <a:rPr lang="zh-CN" altLang="en-US" dirty="0"/>
              <a:t>阶差商定义为其函数值，即</a:t>
            </a:r>
            <a:r>
              <a:rPr lang="en-US" altLang="zh-CN" dirty="0"/>
              <a:t>f[x</a:t>
            </a:r>
            <a:r>
              <a:rPr lang="en-US" altLang="zh-CN" baseline="-25000" dirty="0"/>
              <a:t>i</a:t>
            </a:r>
            <a:r>
              <a:rPr lang="en-US" altLang="zh-CN" dirty="0"/>
              <a:t>] = f(x</a:t>
            </a:r>
            <a:r>
              <a:rPr lang="en-US" altLang="zh-CN" baseline="-25000" dirty="0"/>
              <a:t>i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508618A-D04B-45F6-8BE7-112F7B119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3219172"/>
            <a:ext cx="5249008" cy="16290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10418A6-3AFE-40BA-B40D-ED2D172A9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914" y="3034155"/>
            <a:ext cx="5611008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86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688B38A-BE54-4C9E-89C1-2F80164827B3}"/>
              </a:ext>
            </a:extLst>
          </p:cNvPr>
          <p:cNvSpPr txBox="1"/>
          <p:nvPr/>
        </p:nvSpPr>
        <p:spPr>
          <a:xfrm>
            <a:off x="365760" y="339634"/>
            <a:ext cx="8098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以此类推牛顿插值公式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AC6310-94E6-40C6-986E-E09CB86AE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68" y="942883"/>
            <a:ext cx="5812952" cy="16043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912A12A-E058-4926-A765-40E911443F51}"/>
              </a:ext>
            </a:extLst>
          </p:cNvPr>
          <p:cNvSpPr txBox="1"/>
          <p:nvPr/>
        </p:nvSpPr>
        <p:spPr>
          <a:xfrm>
            <a:off x="566268" y="3252651"/>
            <a:ext cx="11438498" cy="1675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5"/>
                </a:solidFill>
              </a:rPr>
              <a:t>优缺点</a:t>
            </a:r>
            <a:endParaRPr lang="en-US" altLang="zh-CN" dirty="0">
              <a:solidFill>
                <a:schemeClr val="accent5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5"/>
                </a:solidFill>
              </a:rPr>
              <a:t>和</a:t>
            </a:r>
            <a:r>
              <a:rPr lang="en-US" altLang="zh-CN" dirty="0">
                <a:solidFill>
                  <a:schemeClr val="accent5"/>
                </a:solidFill>
              </a:rPr>
              <a:t>Lagrange</a:t>
            </a:r>
            <a:r>
              <a:rPr lang="zh-CN" altLang="en-US" dirty="0">
                <a:solidFill>
                  <a:schemeClr val="accent5"/>
                </a:solidFill>
              </a:rPr>
              <a:t>相比，有很好的继承性，新增节点只需要计算新一阶的差商，简化了计算（优点）</a:t>
            </a:r>
            <a:endParaRPr lang="en-US" altLang="zh-CN" dirty="0">
              <a:solidFill>
                <a:schemeClr val="accent5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5"/>
                </a:solidFill>
              </a:rPr>
              <a:t>实际上和</a:t>
            </a:r>
            <a:r>
              <a:rPr lang="en-US" altLang="zh-CN" dirty="0">
                <a:solidFill>
                  <a:schemeClr val="accent5"/>
                </a:solidFill>
              </a:rPr>
              <a:t>Lagrange</a:t>
            </a:r>
            <a:r>
              <a:rPr lang="zh-CN" altLang="en-US" dirty="0">
                <a:solidFill>
                  <a:schemeClr val="accent5"/>
                </a:solidFill>
              </a:rPr>
              <a:t>都是求高次多项式的算法，结果唯一，依然有龙格现象</a:t>
            </a:r>
          </a:p>
        </p:txBody>
      </p:sp>
    </p:spTree>
    <p:extLst>
      <p:ext uri="{BB962C8B-B14F-4D97-AF65-F5344CB8AC3E}">
        <p14:creationId xmlns:p14="http://schemas.microsoft.com/office/powerpoint/2010/main" val="323364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CEC5D06-6571-408A-92C6-E35E52CC1AF6}"/>
              </a:ext>
            </a:extLst>
          </p:cNvPr>
          <p:cNvSpPr txBox="1"/>
          <p:nvPr/>
        </p:nvSpPr>
        <p:spPr>
          <a:xfrm>
            <a:off x="378822" y="287383"/>
            <a:ext cx="5717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埃尔米特</a:t>
            </a:r>
            <a:r>
              <a:rPr lang="en-US" altLang="zh-CN" sz="2800" b="1" dirty="0">
                <a:solidFill>
                  <a:schemeClr val="accent1"/>
                </a:solidFill>
              </a:rPr>
              <a:t>(Hermite)</a:t>
            </a:r>
            <a:r>
              <a:rPr lang="zh-CN" altLang="en-US" sz="2800" b="1" dirty="0">
                <a:solidFill>
                  <a:schemeClr val="accent1"/>
                </a:solidFill>
              </a:rPr>
              <a:t>插值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500E59-928E-47E7-A985-B633E91093AE}"/>
              </a:ext>
            </a:extLst>
          </p:cNvPr>
          <p:cNvSpPr txBox="1"/>
          <p:nvPr/>
        </p:nvSpPr>
        <p:spPr>
          <a:xfrm>
            <a:off x="849086" y="1136469"/>
            <a:ext cx="10776857" cy="96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00"/>
                </a:solidFill>
              </a:rPr>
              <a:t>        在对函数</a:t>
            </a:r>
            <a:r>
              <a:rPr lang="en-US" altLang="zh-CN" sz="2000" dirty="0">
                <a:solidFill>
                  <a:srgbClr val="FFFF00"/>
                </a:solidFill>
              </a:rPr>
              <a:t>F(x)</a:t>
            </a:r>
            <a:r>
              <a:rPr lang="zh-CN" altLang="en-US" sz="2000" dirty="0">
                <a:solidFill>
                  <a:srgbClr val="FFFF00"/>
                </a:solidFill>
              </a:rPr>
              <a:t>构造插值函数时，不仅仅是要求在节点处插值多项式</a:t>
            </a:r>
            <a:r>
              <a:rPr lang="en-US" altLang="zh-CN" sz="2000" dirty="0">
                <a:solidFill>
                  <a:srgbClr val="FFFF00"/>
                </a:solidFill>
              </a:rPr>
              <a:t>P(x)</a:t>
            </a:r>
            <a:r>
              <a:rPr lang="zh-CN" altLang="en-US" sz="2000" dirty="0">
                <a:solidFill>
                  <a:srgbClr val="FFFF00"/>
                </a:solidFill>
              </a:rPr>
              <a:t>的值等于</a:t>
            </a:r>
            <a:r>
              <a:rPr lang="en-US" altLang="zh-CN" sz="2000" dirty="0">
                <a:solidFill>
                  <a:srgbClr val="FFFF00"/>
                </a:solidFill>
              </a:rPr>
              <a:t>F(x),</a:t>
            </a:r>
            <a:r>
              <a:rPr lang="zh-CN" altLang="en-US" sz="2000" dirty="0">
                <a:solidFill>
                  <a:srgbClr val="FFFF00"/>
                </a:solidFill>
              </a:rPr>
              <a:t>还要求二者的一阶导数或者指定阶导数值相等，这样的插值称为埃尔米特插值。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C6C280-3142-4BBD-AD4D-6AEE66F66EEF}"/>
              </a:ext>
            </a:extLst>
          </p:cNvPr>
          <p:cNvSpPr txBox="1"/>
          <p:nvPr/>
        </p:nvSpPr>
        <p:spPr>
          <a:xfrm>
            <a:off x="849086" y="2429266"/>
            <a:ext cx="1077685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C000"/>
                </a:solidFill>
              </a:rPr>
              <a:t>这里主要讲简单形式，二者节点值与一阶导数值相等。</a:t>
            </a:r>
            <a:endParaRPr lang="en-US" altLang="zh-CN" sz="2000" dirty="0">
              <a:solidFill>
                <a:srgbClr val="FFC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C000"/>
                </a:solidFill>
              </a:rPr>
              <a:t>相比于</a:t>
            </a:r>
            <a:r>
              <a:rPr lang="en-US" altLang="zh-CN" sz="2000" dirty="0">
                <a:solidFill>
                  <a:srgbClr val="FFC000"/>
                </a:solidFill>
              </a:rPr>
              <a:t>Lagrange</a:t>
            </a:r>
            <a:r>
              <a:rPr lang="zh-CN" altLang="en-US" sz="2000" dirty="0">
                <a:solidFill>
                  <a:srgbClr val="FFC000"/>
                </a:solidFill>
              </a:rPr>
              <a:t>和</a:t>
            </a:r>
            <a:r>
              <a:rPr lang="en-US" altLang="zh-CN" sz="2000" dirty="0">
                <a:solidFill>
                  <a:srgbClr val="FFC000"/>
                </a:solidFill>
              </a:rPr>
              <a:t>Newton</a:t>
            </a:r>
            <a:r>
              <a:rPr lang="zh-CN" altLang="en-US" sz="2000" dirty="0">
                <a:solidFill>
                  <a:srgbClr val="FFC000"/>
                </a:solidFill>
              </a:rPr>
              <a:t>插值，多给定了一组导数值，插值多项式的待定系数增加一倍，当节点数为</a:t>
            </a:r>
            <a:r>
              <a:rPr lang="en-US" altLang="zh-CN" sz="2000" dirty="0">
                <a:solidFill>
                  <a:srgbClr val="FFC000"/>
                </a:solidFill>
              </a:rPr>
              <a:t>n+1</a:t>
            </a:r>
            <a:r>
              <a:rPr lang="zh-CN" altLang="en-US" sz="2000" dirty="0">
                <a:solidFill>
                  <a:srgbClr val="FFC000"/>
                </a:solidFill>
              </a:rPr>
              <a:t>时，可唯一确定一个次数不超过</a:t>
            </a:r>
            <a:r>
              <a:rPr lang="en-US" altLang="zh-CN" sz="2000" dirty="0">
                <a:solidFill>
                  <a:srgbClr val="FFC000"/>
                </a:solidFill>
              </a:rPr>
              <a:t>2n+1</a:t>
            </a:r>
            <a:r>
              <a:rPr lang="zh-CN" altLang="en-US" sz="2000" dirty="0">
                <a:solidFill>
                  <a:srgbClr val="FFC000"/>
                </a:solidFill>
              </a:rPr>
              <a:t>的插值多项式。</a:t>
            </a:r>
            <a:endParaRPr lang="en-US" altLang="zh-CN" sz="2000" dirty="0">
              <a:solidFill>
                <a:srgbClr val="FFC000"/>
              </a:solidFill>
            </a:endParaRPr>
          </a:p>
          <a:p>
            <a:endParaRPr lang="zh-CN" altLang="en-US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B43108C-68AF-40A7-BC32-433176E6A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437" y="4214370"/>
            <a:ext cx="5458587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2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12310E-3E2C-4FC5-92D6-7F80C6276DCF}"/>
              </a:ext>
            </a:extLst>
          </p:cNvPr>
          <p:cNvSpPr txBox="1"/>
          <p:nvPr/>
        </p:nvSpPr>
        <p:spPr>
          <a:xfrm>
            <a:off x="313509" y="352697"/>
            <a:ext cx="805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参考</a:t>
            </a:r>
            <a:r>
              <a:rPr lang="en-US" altLang="zh-CN" sz="2400" dirty="0">
                <a:solidFill>
                  <a:schemeClr val="accent1"/>
                </a:solidFill>
              </a:rPr>
              <a:t>Lagrange</a:t>
            </a:r>
            <a:r>
              <a:rPr lang="zh-CN" altLang="en-US" sz="2400" dirty="0">
                <a:solidFill>
                  <a:schemeClr val="accent1"/>
                </a:solidFill>
              </a:rPr>
              <a:t>构造基函数思想推导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5A922-2DC2-4745-AFAD-D83AC6DC04D3}"/>
              </a:ext>
            </a:extLst>
          </p:cNvPr>
          <p:cNvSpPr txBox="1"/>
          <p:nvPr/>
        </p:nvSpPr>
        <p:spPr>
          <a:xfrm>
            <a:off x="504793" y="2403564"/>
            <a:ext cx="11687208" cy="3729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C000"/>
                </a:solidFill>
              </a:rPr>
              <a:t>①中</a:t>
            </a:r>
            <a:r>
              <a:rPr lang="el-GR" altLang="zh-CN" sz="2000" dirty="0">
                <a:solidFill>
                  <a:srgbClr val="FFC000"/>
                </a:solidFill>
              </a:rPr>
              <a:t>α</a:t>
            </a:r>
            <a:r>
              <a:rPr lang="en-US" altLang="zh-CN" sz="2000" baseline="-25000" dirty="0">
                <a:solidFill>
                  <a:srgbClr val="FFC000"/>
                </a:solidFill>
              </a:rPr>
              <a:t>j</a:t>
            </a:r>
            <a:r>
              <a:rPr lang="en-US" altLang="zh-CN" sz="2000" dirty="0">
                <a:solidFill>
                  <a:srgbClr val="FFC000"/>
                </a:solidFill>
              </a:rPr>
              <a:t>(x)</a:t>
            </a:r>
            <a:r>
              <a:rPr lang="zh-CN" altLang="en-US" sz="2000" dirty="0">
                <a:solidFill>
                  <a:srgbClr val="FFC000"/>
                </a:solidFill>
              </a:rPr>
              <a:t>保证在</a:t>
            </a:r>
            <a:r>
              <a:rPr lang="en-US" altLang="zh-CN" sz="2000" dirty="0" err="1">
                <a:solidFill>
                  <a:srgbClr val="FFC000"/>
                </a:solidFill>
              </a:rPr>
              <a:t>x</a:t>
            </a:r>
            <a:r>
              <a:rPr lang="en-US" altLang="zh-CN" sz="2000" baseline="-25000" dirty="0" err="1">
                <a:solidFill>
                  <a:srgbClr val="FFC000"/>
                </a:solidFill>
              </a:rPr>
              <a:t>j</a:t>
            </a:r>
            <a:r>
              <a:rPr lang="zh-CN" altLang="en-US" sz="2000" dirty="0">
                <a:solidFill>
                  <a:srgbClr val="FFC000"/>
                </a:solidFill>
              </a:rPr>
              <a:t>点值为</a:t>
            </a:r>
            <a:r>
              <a:rPr lang="en-US" altLang="zh-CN" sz="2000" dirty="0">
                <a:solidFill>
                  <a:srgbClr val="FFC000"/>
                </a:solidFill>
              </a:rPr>
              <a:t>1</a:t>
            </a:r>
            <a:r>
              <a:rPr lang="zh-CN" altLang="en-US" sz="2000" dirty="0">
                <a:solidFill>
                  <a:srgbClr val="FFC000"/>
                </a:solidFill>
              </a:rPr>
              <a:t>，其余为</a:t>
            </a:r>
            <a:r>
              <a:rPr lang="en-US" altLang="zh-CN" sz="2000" dirty="0">
                <a:solidFill>
                  <a:srgbClr val="FFC000"/>
                </a:solidFill>
              </a:rPr>
              <a:t>0; </a:t>
            </a:r>
            <a:r>
              <a:rPr lang="zh-CN" altLang="en-US" sz="2000" dirty="0">
                <a:solidFill>
                  <a:srgbClr val="FFC000"/>
                </a:solidFill>
              </a:rPr>
              <a:t> </a:t>
            </a:r>
            <a:r>
              <a:rPr lang="en-US" altLang="zh-CN" sz="2000" dirty="0">
                <a:solidFill>
                  <a:srgbClr val="FFC000"/>
                </a:solidFill>
              </a:rPr>
              <a:t>	②</a:t>
            </a:r>
            <a:r>
              <a:rPr lang="zh-CN" altLang="en-US" sz="2000" dirty="0">
                <a:solidFill>
                  <a:srgbClr val="FFC000"/>
                </a:solidFill>
              </a:rPr>
              <a:t>中</a:t>
            </a:r>
            <a:r>
              <a:rPr lang="el-GR" altLang="zh-CN" sz="2000" dirty="0">
                <a:solidFill>
                  <a:srgbClr val="FFC000"/>
                </a:solidFill>
              </a:rPr>
              <a:t>β</a:t>
            </a:r>
            <a:r>
              <a:rPr lang="en-US" altLang="zh-CN" sz="2000" baseline="-25000" dirty="0">
                <a:solidFill>
                  <a:srgbClr val="FFC000"/>
                </a:solidFill>
              </a:rPr>
              <a:t>j</a:t>
            </a:r>
            <a:r>
              <a:rPr lang="en-US" altLang="zh-CN" sz="2000" dirty="0">
                <a:solidFill>
                  <a:srgbClr val="FFC000"/>
                </a:solidFill>
              </a:rPr>
              <a:t>(x)</a:t>
            </a:r>
            <a:r>
              <a:rPr lang="zh-CN" altLang="en-US" sz="2000" dirty="0">
                <a:solidFill>
                  <a:srgbClr val="FFC000"/>
                </a:solidFill>
              </a:rPr>
              <a:t>保证在所有插值</a:t>
            </a:r>
            <a:r>
              <a:rPr lang="en-US" altLang="zh-CN" sz="2000" dirty="0">
                <a:solidFill>
                  <a:srgbClr val="FFC000"/>
                </a:solidFill>
              </a:rPr>
              <a:t>x</a:t>
            </a:r>
            <a:r>
              <a:rPr lang="zh-CN" altLang="en-US" sz="2000" dirty="0">
                <a:solidFill>
                  <a:srgbClr val="FFC000"/>
                </a:solidFill>
              </a:rPr>
              <a:t>上为</a:t>
            </a:r>
            <a:r>
              <a:rPr lang="en-US" altLang="zh-CN" sz="2000" dirty="0">
                <a:solidFill>
                  <a:srgbClr val="FFC000"/>
                </a:solidFill>
              </a:rPr>
              <a:t>0;  	</a:t>
            </a:r>
            <a:r>
              <a:rPr lang="zh-CN" altLang="en-US" sz="2000" dirty="0">
                <a:solidFill>
                  <a:srgbClr val="FFC000"/>
                </a:solidFill>
              </a:rPr>
              <a:t>有</a:t>
            </a:r>
            <a:r>
              <a:rPr lang="en-US" altLang="zh-CN" sz="2000" dirty="0">
                <a:solidFill>
                  <a:srgbClr val="FFC000"/>
                </a:solidFill>
              </a:rPr>
              <a:t>H</a:t>
            </a:r>
            <a:r>
              <a:rPr lang="en-US" altLang="zh-CN" sz="2000" baseline="-25000" dirty="0">
                <a:solidFill>
                  <a:srgbClr val="FFC000"/>
                </a:solidFill>
              </a:rPr>
              <a:t>2n+1</a:t>
            </a:r>
            <a:r>
              <a:rPr lang="en-US" altLang="zh-CN" sz="2000" dirty="0">
                <a:solidFill>
                  <a:srgbClr val="FFC000"/>
                </a:solidFill>
              </a:rPr>
              <a:t>(x) = F(x).</a:t>
            </a:r>
            <a:endParaRPr lang="en-US" altLang="zh-CN" sz="2000" baseline="-25000" dirty="0">
              <a:solidFill>
                <a:srgbClr val="FFC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C000"/>
                </a:solidFill>
              </a:rPr>
              <a:t>①中</a:t>
            </a:r>
            <a:r>
              <a:rPr lang="el-GR" altLang="zh-CN" sz="2000" dirty="0">
                <a:solidFill>
                  <a:srgbClr val="FFC000"/>
                </a:solidFill>
              </a:rPr>
              <a:t>α</a:t>
            </a:r>
            <a:r>
              <a:rPr lang="en-US" altLang="zh-CN" sz="2000" baseline="-25000" dirty="0">
                <a:solidFill>
                  <a:srgbClr val="FFC000"/>
                </a:solidFill>
              </a:rPr>
              <a:t>j</a:t>
            </a:r>
            <a:r>
              <a:rPr lang="en-US" altLang="zh-CN" sz="2000" baseline="30000" dirty="0">
                <a:solidFill>
                  <a:srgbClr val="FFC000"/>
                </a:solidFill>
              </a:rPr>
              <a:t>’</a:t>
            </a:r>
            <a:r>
              <a:rPr lang="en-US" altLang="zh-CN" sz="2000" dirty="0">
                <a:solidFill>
                  <a:srgbClr val="FFC000"/>
                </a:solidFill>
              </a:rPr>
              <a:t>(x)</a:t>
            </a:r>
            <a:r>
              <a:rPr lang="zh-CN" altLang="en-US" sz="2000" dirty="0">
                <a:solidFill>
                  <a:srgbClr val="FFC000"/>
                </a:solidFill>
              </a:rPr>
              <a:t>保证所有插值点为</a:t>
            </a:r>
            <a:r>
              <a:rPr lang="en-US" altLang="zh-CN" sz="2000" dirty="0">
                <a:solidFill>
                  <a:srgbClr val="FFC000"/>
                </a:solidFill>
              </a:rPr>
              <a:t>0;</a:t>
            </a:r>
            <a:r>
              <a:rPr lang="zh-CN" altLang="en-US" sz="2000" dirty="0">
                <a:solidFill>
                  <a:srgbClr val="FFC000"/>
                </a:solidFill>
              </a:rPr>
              <a:t>           </a:t>
            </a:r>
            <a:r>
              <a:rPr lang="en-US" altLang="zh-CN" sz="2000" dirty="0">
                <a:solidFill>
                  <a:srgbClr val="FFC000"/>
                </a:solidFill>
              </a:rPr>
              <a:t>	②</a:t>
            </a:r>
            <a:r>
              <a:rPr lang="zh-CN" altLang="en-US" sz="2000" dirty="0">
                <a:solidFill>
                  <a:srgbClr val="FFC000"/>
                </a:solidFill>
              </a:rPr>
              <a:t>中</a:t>
            </a:r>
            <a:r>
              <a:rPr lang="el-GR" altLang="zh-CN" sz="2000" dirty="0">
                <a:solidFill>
                  <a:srgbClr val="FFC000"/>
                </a:solidFill>
              </a:rPr>
              <a:t>β</a:t>
            </a:r>
            <a:r>
              <a:rPr lang="en-US" altLang="zh-CN" sz="2000" baseline="-25000" dirty="0">
                <a:solidFill>
                  <a:srgbClr val="FFC000"/>
                </a:solidFill>
              </a:rPr>
              <a:t>j</a:t>
            </a:r>
            <a:r>
              <a:rPr lang="en-US" altLang="zh-CN" sz="2000" baseline="30000" dirty="0">
                <a:solidFill>
                  <a:srgbClr val="FFC000"/>
                </a:solidFill>
              </a:rPr>
              <a:t>’</a:t>
            </a:r>
            <a:r>
              <a:rPr lang="en-US" altLang="zh-CN" sz="2000" dirty="0">
                <a:solidFill>
                  <a:srgbClr val="FFC000"/>
                </a:solidFill>
              </a:rPr>
              <a:t>(x)</a:t>
            </a:r>
            <a:r>
              <a:rPr lang="zh-CN" altLang="en-US" sz="2000" dirty="0">
                <a:solidFill>
                  <a:srgbClr val="FFC000"/>
                </a:solidFill>
              </a:rPr>
              <a:t>保证</a:t>
            </a:r>
            <a:r>
              <a:rPr lang="en-US" altLang="zh-CN" sz="2000" dirty="0" err="1">
                <a:solidFill>
                  <a:srgbClr val="FFC000"/>
                </a:solidFill>
              </a:rPr>
              <a:t>x</a:t>
            </a:r>
            <a:r>
              <a:rPr lang="en-US" altLang="zh-CN" sz="2000" baseline="-25000" dirty="0" err="1">
                <a:solidFill>
                  <a:srgbClr val="FFC000"/>
                </a:solidFill>
              </a:rPr>
              <a:t>j</a:t>
            </a:r>
            <a:r>
              <a:rPr lang="zh-CN" altLang="en-US" sz="2000" dirty="0">
                <a:solidFill>
                  <a:srgbClr val="FFC000"/>
                </a:solidFill>
              </a:rPr>
              <a:t>点值为</a:t>
            </a:r>
            <a:r>
              <a:rPr lang="en-US" altLang="zh-CN" sz="2000" dirty="0">
                <a:solidFill>
                  <a:srgbClr val="FFC000"/>
                </a:solidFill>
              </a:rPr>
              <a:t>1</a:t>
            </a:r>
            <a:r>
              <a:rPr lang="zh-CN" altLang="en-US" sz="2000" dirty="0">
                <a:solidFill>
                  <a:srgbClr val="FFC000"/>
                </a:solidFill>
              </a:rPr>
              <a:t>，其余为</a:t>
            </a:r>
            <a:r>
              <a:rPr lang="en-US" altLang="zh-CN" sz="2000" dirty="0">
                <a:solidFill>
                  <a:srgbClr val="FFC000"/>
                </a:solidFill>
              </a:rPr>
              <a:t>0;  	</a:t>
            </a:r>
            <a:r>
              <a:rPr lang="zh-CN" altLang="en-US" sz="2000" dirty="0">
                <a:solidFill>
                  <a:srgbClr val="FFC000"/>
                </a:solidFill>
              </a:rPr>
              <a:t>有</a:t>
            </a:r>
            <a:r>
              <a:rPr lang="en-US" altLang="zh-CN" sz="2000" dirty="0">
                <a:solidFill>
                  <a:srgbClr val="FFC000"/>
                </a:solidFill>
              </a:rPr>
              <a:t>H</a:t>
            </a:r>
            <a:r>
              <a:rPr lang="en-US" altLang="zh-CN" sz="2000" baseline="-25000" dirty="0">
                <a:solidFill>
                  <a:srgbClr val="FFC000"/>
                </a:solidFill>
              </a:rPr>
              <a:t>2n+1</a:t>
            </a:r>
            <a:r>
              <a:rPr lang="en-US" altLang="zh-CN" sz="2000" baseline="30000" dirty="0">
                <a:solidFill>
                  <a:srgbClr val="FFC000"/>
                </a:solidFill>
              </a:rPr>
              <a:t>’</a:t>
            </a:r>
            <a:r>
              <a:rPr lang="en-US" altLang="zh-CN" sz="2000" dirty="0">
                <a:solidFill>
                  <a:srgbClr val="FFC000"/>
                </a:solidFill>
              </a:rPr>
              <a:t>(x) = F’(x).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FFC000"/>
                </a:solidFill>
              </a:rPr>
              <a:t>En</a:t>
            </a:r>
            <a:r>
              <a:rPr lang="en-US" altLang="zh-CN" sz="2000" dirty="0">
                <a:solidFill>
                  <a:srgbClr val="FFC000"/>
                </a:solidFill>
              </a:rPr>
              <a:t>,  </a:t>
            </a:r>
            <a:r>
              <a:rPr lang="en-US" altLang="zh-CN" sz="2000" dirty="0" err="1">
                <a:solidFill>
                  <a:srgbClr val="FFC000"/>
                </a:solidFill>
              </a:rPr>
              <a:t>balabalabala</a:t>
            </a:r>
            <a:r>
              <a:rPr lang="en-US" altLang="zh-CN" sz="2000" dirty="0">
                <a:solidFill>
                  <a:srgbClr val="FFC000"/>
                </a:solidFill>
              </a:rPr>
              <a:t>………………….</a:t>
            </a:r>
            <a:r>
              <a:rPr lang="zh-CN" altLang="en-US" sz="2000" dirty="0">
                <a:solidFill>
                  <a:srgbClr val="FFC000"/>
                </a:solidFill>
              </a:rPr>
              <a:t>还推导么？</a:t>
            </a:r>
            <a:endParaRPr lang="en-US" altLang="zh-CN" sz="2000" dirty="0">
              <a:solidFill>
                <a:srgbClr val="FFC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C000"/>
                </a:solidFill>
              </a:rPr>
              <a:t>再推导下试试    </a:t>
            </a:r>
            <a:r>
              <a:rPr lang="th-TH" altLang="zh-CN" sz="2000" dirty="0">
                <a:solidFill>
                  <a:srgbClr val="FFC000"/>
                </a:solidFill>
              </a:rPr>
              <a:t>(๑•̀</a:t>
            </a:r>
            <a:r>
              <a:rPr lang="ko-KR" altLang="en-US" sz="2000" dirty="0">
                <a:solidFill>
                  <a:srgbClr val="FFC000"/>
                </a:solidFill>
              </a:rPr>
              <a:t>ㅂ</a:t>
            </a:r>
            <a:r>
              <a:rPr lang="en-US" altLang="ko-KR" sz="2000" dirty="0">
                <a:solidFill>
                  <a:srgbClr val="FFC000"/>
                </a:solidFill>
              </a:rPr>
              <a:t>•́)</a:t>
            </a:r>
            <a:r>
              <a:rPr lang="ar-AE" altLang="zh-CN" sz="2000" dirty="0">
                <a:solidFill>
                  <a:srgbClr val="FFC000"/>
                </a:solidFill>
              </a:rPr>
              <a:t>و✧</a:t>
            </a:r>
            <a:endParaRPr lang="en-US" altLang="zh-CN" sz="2000" dirty="0">
              <a:solidFill>
                <a:srgbClr val="FFC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C000"/>
                </a:solidFill>
              </a:rPr>
              <a:t>首先看看</a:t>
            </a:r>
            <a:r>
              <a:rPr lang="en-US" altLang="zh-CN" sz="2000" dirty="0">
                <a:solidFill>
                  <a:srgbClr val="FFC000"/>
                </a:solidFill>
              </a:rPr>
              <a:t>Lagrange</a:t>
            </a:r>
            <a:r>
              <a:rPr lang="zh-CN" altLang="en-US" sz="2000" dirty="0">
                <a:solidFill>
                  <a:srgbClr val="FFC000"/>
                </a:solidFill>
              </a:rPr>
              <a:t>基函数，</a:t>
            </a:r>
            <a:r>
              <a:rPr lang="en-US" altLang="zh-CN" sz="2000" dirty="0" err="1">
                <a:solidFill>
                  <a:srgbClr val="FFC000"/>
                </a:solidFill>
              </a:rPr>
              <a:t>L</a:t>
            </a:r>
            <a:r>
              <a:rPr lang="en-US" altLang="zh-CN" sz="2000" baseline="-25000" dirty="0" err="1">
                <a:solidFill>
                  <a:srgbClr val="FFC000"/>
                </a:solidFill>
              </a:rPr>
              <a:t>j</a:t>
            </a:r>
            <a:r>
              <a:rPr lang="en-US" altLang="zh-CN" sz="2000" dirty="0">
                <a:solidFill>
                  <a:srgbClr val="FFC000"/>
                </a:solidFill>
              </a:rPr>
              <a:t>(x), </a:t>
            </a:r>
            <a:r>
              <a:rPr lang="zh-CN" altLang="en-US" sz="2000" dirty="0">
                <a:solidFill>
                  <a:srgbClr val="FFC000"/>
                </a:solidFill>
              </a:rPr>
              <a:t>在</a:t>
            </a:r>
            <a:r>
              <a:rPr lang="en-US" altLang="zh-CN" sz="2000" dirty="0" err="1">
                <a:solidFill>
                  <a:srgbClr val="FFC000"/>
                </a:solidFill>
              </a:rPr>
              <a:t>x</a:t>
            </a:r>
            <a:r>
              <a:rPr lang="en-US" altLang="zh-CN" sz="2000" baseline="-25000" dirty="0" err="1">
                <a:solidFill>
                  <a:srgbClr val="FFC000"/>
                </a:solidFill>
              </a:rPr>
              <a:t>j</a:t>
            </a:r>
            <a:r>
              <a:rPr lang="zh-CN" altLang="en-US" sz="2000" dirty="0">
                <a:solidFill>
                  <a:srgbClr val="FFC000"/>
                </a:solidFill>
              </a:rPr>
              <a:t>点值为</a:t>
            </a:r>
            <a:r>
              <a:rPr lang="en-US" altLang="zh-CN" sz="2000" dirty="0">
                <a:solidFill>
                  <a:srgbClr val="FFC000"/>
                </a:solidFill>
              </a:rPr>
              <a:t>1</a:t>
            </a:r>
            <a:r>
              <a:rPr lang="zh-CN" altLang="en-US" sz="2000" dirty="0">
                <a:solidFill>
                  <a:srgbClr val="FFC000"/>
                </a:solidFill>
              </a:rPr>
              <a:t>，其余为</a:t>
            </a:r>
            <a:r>
              <a:rPr lang="en-US" altLang="zh-CN" sz="2000" dirty="0">
                <a:solidFill>
                  <a:srgbClr val="FFC000"/>
                </a:solidFill>
              </a:rPr>
              <a:t>0</a:t>
            </a:r>
            <a:r>
              <a:rPr lang="zh-CN" altLang="en-US" sz="2000" dirty="0">
                <a:solidFill>
                  <a:srgbClr val="FFC000"/>
                </a:solidFill>
              </a:rPr>
              <a:t>；多么的相似呀，</a:t>
            </a:r>
            <a:r>
              <a:rPr lang="zh-CN" altLang="en-US" dirty="0"/>
              <a:t> </a:t>
            </a:r>
            <a:r>
              <a:rPr lang="zh-CN" altLang="en-US" sz="2000" dirty="0">
                <a:solidFill>
                  <a:srgbClr val="FFC000"/>
                </a:solidFill>
              </a:rPr>
              <a:t>╰</a:t>
            </a:r>
            <a:r>
              <a:rPr lang="en-US" altLang="zh-CN" sz="2000" dirty="0">
                <a:solidFill>
                  <a:srgbClr val="FFC000"/>
                </a:solidFill>
              </a:rPr>
              <a:t>(*°▽°*)╯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altLang="zh-CN" sz="2000" dirty="0">
                <a:solidFill>
                  <a:srgbClr val="FFC000"/>
                </a:solidFill>
              </a:rPr>
              <a:t>α</a:t>
            </a:r>
            <a:r>
              <a:rPr lang="en-US" altLang="zh-CN" sz="2000" baseline="-25000" dirty="0">
                <a:solidFill>
                  <a:srgbClr val="FFC000"/>
                </a:solidFill>
              </a:rPr>
              <a:t>j</a:t>
            </a:r>
            <a:r>
              <a:rPr lang="en-US" altLang="zh-CN" sz="2000" dirty="0">
                <a:solidFill>
                  <a:srgbClr val="FFC000"/>
                </a:solidFill>
              </a:rPr>
              <a:t>(x) = (ax + b)L</a:t>
            </a:r>
            <a:r>
              <a:rPr lang="en-US" altLang="zh-CN" sz="2000" baseline="-25000" dirty="0">
                <a:solidFill>
                  <a:srgbClr val="FFC000"/>
                </a:solidFill>
              </a:rPr>
              <a:t>j</a:t>
            </a:r>
            <a:r>
              <a:rPr lang="en-US" altLang="zh-CN" sz="2000" baseline="30000" dirty="0">
                <a:solidFill>
                  <a:srgbClr val="FFC000"/>
                </a:solidFill>
              </a:rPr>
              <a:t>2</a:t>
            </a:r>
            <a:r>
              <a:rPr lang="en-US" altLang="zh-CN" sz="2000" dirty="0">
                <a:solidFill>
                  <a:srgbClr val="FFC000"/>
                </a:solidFill>
              </a:rPr>
              <a:t>(x)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C000"/>
                </a:solidFill>
              </a:rPr>
              <a:t>嗯，对于</a:t>
            </a:r>
            <a:r>
              <a:rPr lang="el-GR" altLang="zh-CN" sz="2000" dirty="0">
                <a:solidFill>
                  <a:srgbClr val="FFC000"/>
                </a:solidFill>
              </a:rPr>
              <a:t>β</a:t>
            </a:r>
            <a:r>
              <a:rPr lang="en-US" altLang="zh-CN" sz="2000" baseline="-25000" dirty="0">
                <a:solidFill>
                  <a:srgbClr val="FFC000"/>
                </a:solidFill>
              </a:rPr>
              <a:t>j</a:t>
            </a:r>
            <a:r>
              <a:rPr lang="en-US" altLang="zh-CN" sz="2000" dirty="0">
                <a:solidFill>
                  <a:srgbClr val="FFC000"/>
                </a:solidFill>
              </a:rPr>
              <a:t>(x)</a:t>
            </a:r>
            <a:r>
              <a:rPr lang="zh-CN" altLang="en-US" sz="2000" dirty="0">
                <a:solidFill>
                  <a:srgbClr val="FFC000"/>
                </a:solidFill>
              </a:rPr>
              <a:t>， </a:t>
            </a:r>
            <a:r>
              <a:rPr lang="en-US" altLang="zh-CN" sz="2000" dirty="0" err="1">
                <a:solidFill>
                  <a:srgbClr val="FFC000"/>
                </a:solidFill>
              </a:rPr>
              <a:t>x</a:t>
            </a:r>
            <a:r>
              <a:rPr lang="en-US" altLang="zh-CN" sz="2000" baseline="-25000" dirty="0" err="1">
                <a:solidFill>
                  <a:srgbClr val="FFC000"/>
                </a:solidFill>
              </a:rPr>
              <a:t>j</a:t>
            </a:r>
            <a:r>
              <a:rPr lang="zh-CN" altLang="en-US" sz="2000" dirty="0">
                <a:solidFill>
                  <a:srgbClr val="FFC000"/>
                </a:solidFill>
              </a:rPr>
              <a:t>值点为</a:t>
            </a:r>
            <a:r>
              <a:rPr lang="en-US" altLang="zh-CN" sz="2000" dirty="0">
                <a:solidFill>
                  <a:srgbClr val="FFC000"/>
                </a:solidFill>
              </a:rPr>
              <a:t>1</a:t>
            </a:r>
            <a:r>
              <a:rPr lang="zh-CN" altLang="en-US" sz="2000" dirty="0">
                <a:solidFill>
                  <a:srgbClr val="FFC000"/>
                </a:solidFill>
              </a:rPr>
              <a:t>重零点，其他为</a:t>
            </a:r>
            <a:r>
              <a:rPr lang="en-US" altLang="zh-CN" sz="2000" dirty="0">
                <a:solidFill>
                  <a:srgbClr val="FFC000"/>
                </a:solidFill>
              </a:rPr>
              <a:t>2</a:t>
            </a:r>
            <a:r>
              <a:rPr lang="zh-CN" altLang="en-US" sz="2000" dirty="0">
                <a:solidFill>
                  <a:srgbClr val="FFC000"/>
                </a:solidFill>
              </a:rPr>
              <a:t>重零点</a:t>
            </a:r>
            <a:endParaRPr lang="en-US" altLang="zh-CN" sz="2000" dirty="0">
              <a:solidFill>
                <a:srgbClr val="FFC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altLang="zh-CN" sz="2000" dirty="0">
                <a:solidFill>
                  <a:srgbClr val="FFC000"/>
                </a:solidFill>
              </a:rPr>
              <a:t>β</a:t>
            </a:r>
            <a:r>
              <a:rPr lang="en-US" altLang="zh-CN" sz="2000" baseline="-25000" dirty="0">
                <a:solidFill>
                  <a:srgbClr val="FFC000"/>
                </a:solidFill>
              </a:rPr>
              <a:t>j</a:t>
            </a:r>
            <a:r>
              <a:rPr lang="en-US" altLang="zh-CN" sz="2000" dirty="0">
                <a:solidFill>
                  <a:srgbClr val="FFC000"/>
                </a:solidFill>
              </a:rPr>
              <a:t>(x) = c(x - </a:t>
            </a:r>
            <a:r>
              <a:rPr lang="en-US" altLang="zh-CN" sz="2000" dirty="0" err="1">
                <a:solidFill>
                  <a:srgbClr val="FFC000"/>
                </a:solidFill>
              </a:rPr>
              <a:t>x</a:t>
            </a:r>
            <a:r>
              <a:rPr lang="en-US" altLang="zh-CN" sz="2000" baseline="-25000" dirty="0" err="1">
                <a:solidFill>
                  <a:srgbClr val="FFC000"/>
                </a:solidFill>
              </a:rPr>
              <a:t>j</a:t>
            </a:r>
            <a:r>
              <a:rPr lang="en-US" altLang="zh-CN" sz="2000" dirty="0">
                <a:solidFill>
                  <a:srgbClr val="FFC000"/>
                </a:solidFill>
              </a:rPr>
              <a:t>) L</a:t>
            </a:r>
            <a:r>
              <a:rPr lang="en-US" altLang="zh-CN" sz="2000" baseline="-25000" dirty="0">
                <a:solidFill>
                  <a:srgbClr val="FFC000"/>
                </a:solidFill>
              </a:rPr>
              <a:t>j</a:t>
            </a:r>
            <a:r>
              <a:rPr lang="en-US" altLang="zh-CN" sz="2000" baseline="30000" dirty="0">
                <a:solidFill>
                  <a:srgbClr val="FFC000"/>
                </a:solidFill>
              </a:rPr>
              <a:t>2</a:t>
            </a:r>
            <a:r>
              <a:rPr lang="en-US" altLang="zh-CN" sz="2000" dirty="0">
                <a:solidFill>
                  <a:srgbClr val="FFC000"/>
                </a:solidFill>
              </a:rPr>
              <a:t>(x)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F4B416-E448-4FE5-B95E-777311CB8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72" y="1021438"/>
            <a:ext cx="6106377" cy="134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2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62723-AF89-4080-A91F-67DEF822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什么是插值？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B6202-E659-490F-A175-9A52F2CEA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是利用函数</a:t>
            </a:r>
            <a:r>
              <a:rPr lang="en-US" altLang="zh-CN" sz="2400" dirty="0">
                <a:solidFill>
                  <a:srgbClr val="00B0F0"/>
                </a:solidFill>
              </a:rPr>
              <a:t>f (x)</a:t>
            </a:r>
            <a:r>
              <a:rPr lang="zh-CN" altLang="en-US" sz="2400" dirty="0">
                <a:solidFill>
                  <a:srgbClr val="00B0F0"/>
                </a:solidFill>
              </a:rPr>
              <a:t>在某区间中已知的若干点的函数值，作出适当的特定函数，在区间的其他点上用这特定函数的值作为函数</a:t>
            </a:r>
            <a:r>
              <a:rPr lang="en-US" altLang="zh-CN" sz="2400" dirty="0">
                <a:solidFill>
                  <a:srgbClr val="00B0F0"/>
                </a:solidFill>
              </a:rPr>
              <a:t>f (x)</a:t>
            </a:r>
            <a:r>
              <a:rPr lang="zh-CN" altLang="en-US" sz="2400" dirty="0">
                <a:solidFill>
                  <a:srgbClr val="00B0F0"/>
                </a:solidFill>
              </a:rPr>
              <a:t>的近似值，这种方法称为插值法</a:t>
            </a:r>
            <a:endParaRPr lang="en-US" altLang="zh-CN" sz="2400" dirty="0">
              <a:solidFill>
                <a:srgbClr val="00B0F0"/>
              </a:solidFill>
            </a:endParaRPr>
          </a:p>
          <a:p>
            <a:endParaRPr lang="zh-CN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02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48760-F2EA-45A5-AEDD-7587B7F4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先抛出一个的问题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3B6CD0-77B4-40D9-9CC4-04845F783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假设有一组天文爱好者观察火星运行记录：</a:t>
            </a:r>
            <a:endParaRPr lang="en-US" altLang="zh-CN" dirty="0"/>
          </a:p>
          <a:p>
            <a:r>
              <a:rPr lang="zh-CN" altLang="en-US" dirty="0"/>
              <a:t>周一，火星距离太阳</a:t>
            </a:r>
            <a:r>
              <a:rPr lang="en-US" altLang="zh-CN" dirty="0"/>
              <a:t>3</a:t>
            </a:r>
            <a:r>
              <a:rPr lang="zh-CN" altLang="en-US" dirty="0"/>
              <a:t>万公里</a:t>
            </a:r>
            <a:endParaRPr lang="en-US" altLang="zh-CN" dirty="0"/>
          </a:p>
          <a:p>
            <a:r>
              <a:rPr lang="zh-CN" altLang="en-US" dirty="0"/>
              <a:t>周二，火星距离太阳</a:t>
            </a:r>
            <a:r>
              <a:rPr lang="en-US" altLang="zh-CN" dirty="0"/>
              <a:t>6</a:t>
            </a:r>
            <a:r>
              <a:rPr lang="zh-CN" altLang="en-US" dirty="0"/>
              <a:t>万公里</a:t>
            </a:r>
            <a:endParaRPr lang="en-US" altLang="zh-CN" dirty="0"/>
          </a:p>
          <a:p>
            <a:r>
              <a:rPr lang="zh-CN" altLang="en-US" dirty="0"/>
              <a:t>周三，雾霾，没观测数据</a:t>
            </a:r>
            <a:endParaRPr lang="en-US" altLang="zh-CN" dirty="0"/>
          </a:p>
          <a:p>
            <a:r>
              <a:rPr lang="zh-CN" altLang="en-US" dirty="0"/>
              <a:t>周四，火星距离太阳</a:t>
            </a:r>
            <a:r>
              <a:rPr lang="en-US" altLang="zh-CN" dirty="0"/>
              <a:t>5</a:t>
            </a:r>
            <a:r>
              <a:rPr lang="zh-CN" altLang="en-US" dirty="0"/>
              <a:t>万公里</a:t>
            </a:r>
            <a:endParaRPr lang="en-US" altLang="zh-CN" dirty="0"/>
          </a:p>
          <a:p>
            <a:r>
              <a:rPr lang="zh-CN" altLang="en-US" dirty="0"/>
              <a:t>周五，火星距离太阳</a:t>
            </a:r>
            <a:r>
              <a:rPr lang="en-US" altLang="zh-CN" dirty="0"/>
              <a:t>7</a:t>
            </a:r>
            <a:r>
              <a:rPr lang="zh-CN" altLang="en-US" dirty="0"/>
              <a:t>万公里</a:t>
            </a:r>
            <a:endParaRPr lang="en-US" altLang="zh-CN" dirty="0"/>
          </a:p>
          <a:p>
            <a:r>
              <a:rPr lang="en-US" altLang="zh-CN" dirty="0"/>
              <a:t>…………….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644BCA-BD7A-41E3-8F77-7576C4297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742" y="2195115"/>
            <a:ext cx="5132101" cy="309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2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A18FF5-580A-4D17-A553-915CC36C31C5}"/>
              </a:ext>
            </a:extLst>
          </p:cNvPr>
          <p:cNvSpPr txBox="1"/>
          <p:nvPr/>
        </p:nvSpPr>
        <p:spPr>
          <a:xfrm>
            <a:off x="470263" y="496389"/>
            <a:ext cx="9183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3"/>
                </a:solidFill>
                <a:latin typeface="+mj-lt"/>
              </a:rPr>
              <a:t>最简单的线性插值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4E7A72-5D80-4CAF-98AB-829AFBB1D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7" y="1081163"/>
            <a:ext cx="5140320" cy="401288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A91021F-5947-4930-926F-0551E000D09A}"/>
              </a:ext>
            </a:extLst>
          </p:cNvPr>
          <p:cNvSpPr txBox="1"/>
          <p:nvPr/>
        </p:nvSpPr>
        <p:spPr>
          <a:xfrm>
            <a:off x="1972491" y="5401586"/>
            <a:ext cx="999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这种方法太过于粗糙，插值得到的轨迹不适于天体运动这种复杂的问题</a:t>
            </a:r>
          </a:p>
        </p:txBody>
      </p:sp>
    </p:spTree>
    <p:extLst>
      <p:ext uri="{BB962C8B-B14F-4D97-AF65-F5344CB8AC3E}">
        <p14:creationId xmlns:p14="http://schemas.microsoft.com/office/powerpoint/2010/main" val="294314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4B651E-809F-441E-83F7-A99DACF59C01}"/>
              </a:ext>
            </a:extLst>
          </p:cNvPr>
          <p:cNvSpPr txBox="1"/>
          <p:nvPr/>
        </p:nvSpPr>
        <p:spPr>
          <a:xfrm>
            <a:off x="404949" y="326571"/>
            <a:ext cx="10228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多项式插值（基于多项式可以形成各种曲线）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12D8D0-9A8E-4EE2-B784-FD387F9CB590}"/>
              </a:ext>
            </a:extLst>
          </p:cNvPr>
          <p:cNvSpPr txBox="1"/>
          <p:nvPr/>
        </p:nvSpPr>
        <p:spPr>
          <a:xfrm>
            <a:off x="587829" y="1267097"/>
            <a:ext cx="1004533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一般解法，建立</a:t>
            </a:r>
            <a:r>
              <a:rPr lang="zh-CN" altLang="en-US" b="1" dirty="0">
                <a:solidFill>
                  <a:schemeClr val="accent1"/>
                </a:solidFill>
              </a:rPr>
              <a:t>线性方程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， </a:t>
            </a:r>
            <a:r>
              <a:rPr lang="zh-CN" altLang="en-US" b="1" dirty="0"/>
              <a:t>以前面的问题为例：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3200" b="1" dirty="0">
                <a:solidFill>
                  <a:schemeClr val="accent1"/>
                </a:solidFill>
              </a:rPr>
              <a:t>f(x) = a + bx +cx</a:t>
            </a:r>
            <a:r>
              <a:rPr lang="en-US" altLang="zh-CN" sz="3200" b="1" baseline="30000" dirty="0">
                <a:solidFill>
                  <a:schemeClr val="accent1"/>
                </a:solidFill>
              </a:rPr>
              <a:t>2</a:t>
            </a:r>
            <a:r>
              <a:rPr lang="en-US" altLang="zh-CN" sz="3200" b="1" dirty="0">
                <a:solidFill>
                  <a:schemeClr val="accent1"/>
                </a:solidFill>
              </a:rPr>
              <a:t> + dx</a:t>
            </a:r>
            <a:r>
              <a:rPr lang="en-US" altLang="zh-CN" sz="3200" b="1" baseline="30000" dirty="0">
                <a:solidFill>
                  <a:schemeClr val="accent1"/>
                </a:solidFill>
              </a:rPr>
              <a:t>3</a:t>
            </a:r>
          </a:p>
          <a:p>
            <a:r>
              <a:rPr lang="zh-CN" altLang="en-US" b="1" dirty="0"/>
              <a:t>代入数据求出 </a:t>
            </a:r>
            <a:r>
              <a:rPr lang="en-US" altLang="zh-CN" b="1" dirty="0"/>
              <a:t>a, b, c, d, </a:t>
            </a:r>
            <a:r>
              <a:rPr lang="zh-CN" altLang="en-US" b="1" dirty="0"/>
              <a:t>这样求出的三次多项式（如果有唯一解的话）一定同时经过已知的四个点。</a:t>
            </a:r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79FAEB-CC5E-4D3C-8823-3B698363F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94" y="2562374"/>
            <a:ext cx="4937238" cy="188016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7074341-D007-43A8-965E-5CBF2322A92B}"/>
              </a:ext>
            </a:extLst>
          </p:cNvPr>
          <p:cNvSpPr txBox="1"/>
          <p:nvPr/>
        </p:nvSpPr>
        <p:spPr>
          <a:xfrm>
            <a:off x="721494" y="4533984"/>
            <a:ext cx="441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But…….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0C3070-2E36-4551-B5D2-A3425BC0870A}"/>
              </a:ext>
            </a:extLst>
          </p:cNvPr>
          <p:cNvSpPr txBox="1"/>
          <p:nvPr/>
        </p:nvSpPr>
        <p:spPr>
          <a:xfrm>
            <a:off x="587829" y="4990011"/>
            <a:ext cx="10891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    *</a:t>
            </a:r>
            <a:r>
              <a:rPr lang="zh-CN" altLang="en-US" dirty="0">
                <a:solidFill>
                  <a:schemeClr val="accent5"/>
                </a:solidFill>
              </a:rPr>
              <a:t>如果数据多时计算量大，比如对行星观测而言，几万、几十万观测数据轻轻松松，就算有计算机帮忙，也   会面临效率问题</a:t>
            </a:r>
            <a:endParaRPr lang="en-US" altLang="zh-CN" dirty="0">
              <a:solidFill>
                <a:schemeClr val="accent5"/>
              </a:solidFill>
            </a:endParaRPr>
          </a:p>
          <a:p>
            <a:r>
              <a:rPr lang="zh-CN" altLang="en-US" dirty="0">
                <a:solidFill>
                  <a:schemeClr val="accent5"/>
                </a:solidFill>
              </a:rPr>
              <a:t>    *新增加一个点的数据，整个计算就要重新来过，想想就很爆炸</a:t>
            </a:r>
            <a:r>
              <a:rPr lang="el-GR" altLang="zh-CN" dirty="0">
                <a:solidFill>
                  <a:schemeClr val="accent5"/>
                </a:solidFill>
              </a:rPr>
              <a:t>Σ( ° △ °|||)︴</a:t>
            </a:r>
            <a:endParaRPr lang="zh-CN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50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0C061DD-A9CB-46EC-92C5-0558DED3E358}"/>
              </a:ext>
            </a:extLst>
          </p:cNvPr>
          <p:cNvSpPr txBox="1"/>
          <p:nvPr/>
        </p:nvSpPr>
        <p:spPr>
          <a:xfrm>
            <a:off x="274320" y="365760"/>
            <a:ext cx="792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横空出世，拉格朗日插值法</a:t>
            </a:r>
            <a:r>
              <a:rPr lang="en-US" altLang="zh-CN" sz="2400" b="1" dirty="0">
                <a:solidFill>
                  <a:schemeClr val="accent1"/>
                </a:solidFill>
              </a:rPr>
              <a:t>Lagrange</a:t>
            </a:r>
            <a:r>
              <a:rPr lang="zh-CN" altLang="en-US" sz="2400" b="1" dirty="0">
                <a:solidFill>
                  <a:schemeClr val="accent1"/>
                </a:solidFill>
              </a:rPr>
              <a:t>（多项式插值）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CD692D-DF07-4BE5-AF5B-A137EEFA6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0" y="1005023"/>
            <a:ext cx="5602469" cy="49498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C64FFB7-99CC-4CC3-8F26-BCDB0A72CC20}"/>
              </a:ext>
            </a:extLst>
          </p:cNvPr>
          <p:cNvSpPr txBox="1"/>
          <p:nvPr/>
        </p:nvSpPr>
        <p:spPr>
          <a:xfrm>
            <a:off x="6204854" y="1005023"/>
            <a:ext cx="51467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我们可以合理的假设，这根曲线是一个二次多项式：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sz="3200" b="1" dirty="0">
                <a:solidFill>
                  <a:schemeClr val="accent1"/>
                </a:solidFill>
              </a:rPr>
              <a:t>y</a:t>
            </a:r>
            <a:r>
              <a:rPr lang="zh-CN" altLang="en-US" sz="3200" b="1" dirty="0">
                <a:solidFill>
                  <a:schemeClr val="accent1"/>
                </a:solidFill>
              </a:rPr>
              <a:t> </a:t>
            </a:r>
            <a:r>
              <a:rPr lang="en-US" altLang="zh-CN" sz="3200" b="1" dirty="0">
                <a:solidFill>
                  <a:schemeClr val="accent1"/>
                </a:solidFill>
              </a:rPr>
              <a:t>=</a:t>
            </a:r>
            <a:r>
              <a:rPr lang="zh-CN" altLang="en-US" sz="3200" b="1" dirty="0">
                <a:solidFill>
                  <a:schemeClr val="accent1"/>
                </a:solidFill>
              </a:rPr>
              <a:t> </a:t>
            </a:r>
            <a:r>
              <a:rPr lang="en-US" altLang="zh-CN" sz="3200" b="1" dirty="0">
                <a:solidFill>
                  <a:schemeClr val="accent1"/>
                </a:solidFill>
              </a:rPr>
              <a:t>a</a:t>
            </a:r>
            <a:r>
              <a:rPr lang="en-US" altLang="zh-CN" sz="3200" b="1" baseline="-25000" dirty="0">
                <a:solidFill>
                  <a:schemeClr val="accent1"/>
                </a:solidFill>
              </a:rPr>
              <a:t>0</a:t>
            </a:r>
            <a:r>
              <a:rPr lang="zh-CN" altLang="en-US" sz="3200" b="1" dirty="0">
                <a:solidFill>
                  <a:schemeClr val="accent1"/>
                </a:solidFill>
              </a:rPr>
              <a:t> </a:t>
            </a:r>
            <a:r>
              <a:rPr lang="en-US" altLang="zh-CN" sz="3200" b="1" dirty="0">
                <a:solidFill>
                  <a:schemeClr val="accent1"/>
                </a:solidFill>
              </a:rPr>
              <a:t>+</a:t>
            </a:r>
            <a:r>
              <a:rPr lang="zh-CN" altLang="en-US" sz="3200" b="1" dirty="0">
                <a:solidFill>
                  <a:schemeClr val="accent1"/>
                </a:solidFill>
              </a:rPr>
              <a:t> </a:t>
            </a:r>
            <a:r>
              <a:rPr lang="en-US" altLang="zh-CN" sz="3200" b="1" dirty="0">
                <a:solidFill>
                  <a:schemeClr val="accent1"/>
                </a:solidFill>
              </a:rPr>
              <a:t>a</a:t>
            </a:r>
            <a:r>
              <a:rPr lang="en-US" altLang="zh-CN" sz="3200" b="1" baseline="-25000" dirty="0">
                <a:solidFill>
                  <a:schemeClr val="accent1"/>
                </a:solidFill>
              </a:rPr>
              <a:t>1</a:t>
            </a:r>
            <a:r>
              <a:rPr lang="en-US" altLang="zh-CN" sz="3200" b="1" dirty="0">
                <a:solidFill>
                  <a:schemeClr val="accent1"/>
                </a:solidFill>
              </a:rPr>
              <a:t>x</a:t>
            </a:r>
            <a:r>
              <a:rPr lang="zh-CN" altLang="en-US" sz="3200" b="1" dirty="0">
                <a:solidFill>
                  <a:schemeClr val="accent1"/>
                </a:solidFill>
              </a:rPr>
              <a:t> </a:t>
            </a:r>
            <a:r>
              <a:rPr lang="en-US" altLang="zh-CN" sz="3200" b="1" dirty="0">
                <a:solidFill>
                  <a:schemeClr val="accent1"/>
                </a:solidFill>
              </a:rPr>
              <a:t>+</a:t>
            </a:r>
            <a:r>
              <a:rPr lang="zh-CN" altLang="en-US" sz="3200" b="1" dirty="0">
                <a:solidFill>
                  <a:schemeClr val="accent1"/>
                </a:solidFill>
              </a:rPr>
              <a:t> </a:t>
            </a:r>
            <a:r>
              <a:rPr lang="en-US" altLang="zh-CN" sz="3200" b="1" dirty="0">
                <a:solidFill>
                  <a:schemeClr val="accent1"/>
                </a:solidFill>
              </a:rPr>
              <a:t>a</a:t>
            </a:r>
            <a:r>
              <a:rPr lang="en-US" altLang="zh-CN" sz="3200" b="1" baseline="-25000" dirty="0">
                <a:solidFill>
                  <a:schemeClr val="accent1"/>
                </a:solidFill>
              </a:rPr>
              <a:t>2</a:t>
            </a:r>
            <a:r>
              <a:rPr lang="en-US" altLang="zh-CN" sz="3200" b="1" dirty="0">
                <a:solidFill>
                  <a:schemeClr val="accent1"/>
                </a:solidFill>
              </a:rPr>
              <a:t>x</a:t>
            </a:r>
            <a:r>
              <a:rPr lang="en-US" altLang="zh-CN" sz="3200" b="1" baseline="30000" dirty="0">
                <a:solidFill>
                  <a:schemeClr val="accent1"/>
                </a:solidFill>
              </a:rPr>
              <a:t>2</a:t>
            </a:r>
          </a:p>
          <a:p>
            <a:endParaRPr lang="en-US" altLang="zh-CN" sz="3200" b="1" baseline="30000" dirty="0">
              <a:solidFill>
                <a:schemeClr val="accent1"/>
              </a:solidFill>
            </a:endParaRPr>
          </a:p>
          <a:p>
            <a:r>
              <a:rPr lang="zh-CN" altLang="en-US" sz="3200" baseline="30000" dirty="0"/>
              <a:t>一般情况我们可以建立线性方程组求出这个</a:t>
            </a:r>
            <a:r>
              <a:rPr lang="en-US" altLang="zh-CN" sz="3200" baseline="30000" dirty="0"/>
              <a:t>2</a:t>
            </a:r>
            <a:r>
              <a:rPr lang="zh-CN" altLang="en-US" sz="3200" baseline="30000" dirty="0"/>
              <a:t>次多项式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934971-EC89-490E-8E0D-31668ED5FEBC}"/>
              </a:ext>
            </a:extLst>
          </p:cNvPr>
          <p:cNvSpPr txBox="1"/>
          <p:nvPr/>
        </p:nvSpPr>
        <p:spPr>
          <a:xfrm>
            <a:off x="6204854" y="3286252"/>
            <a:ext cx="6061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</a:rPr>
              <a:t>But ---  </a:t>
            </a:r>
            <a:r>
              <a:rPr lang="zh-CN" altLang="en-US" sz="2400" b="1" dirty="0">
                <a:solidFill>
                  <a:srgbClr val="00B050"/>
                </a:solidFill>
              </a:rPr>
              <a:t>拉格朗日这位大佬是怎么理解的呢？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14ECA2A-C1D6-4C6E-8DF9-59E52AA9B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073" y="3747917"/>
            <a:ext cx="2200582" cy="228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2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1F28E33-4077-4C1C-B501-A103FAE916A7}"/>
              </a:ext>
            </a:extLst>
          </p:cNvPr>
          <p:cNvSpPr txBox="1"/>
          <p:nvPr/>
        </p:nvSpPr>
        <p:spPr>
          <a:xfrm>
            <a:off x="326573" y="261257"/>
            <a:ext cx="9771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3"/>
                </a:solidFill>
              </a:rPr>
              <a:t>不一样的思维，不愧是大佬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2C246B-87F2-439B-8BDF-A695F13BFAAF}"/>
              </a:ext>
            </a:extLst>
          </p:cNvPr>
          <p:cNvSpPr txBox="1"/>
          <p:nvPr/>
        </p:nvSpPr>
        <p:spPr>
          <a:xfrm>
            <a:off x="444137" y="1008706"/>
            <a:ext cx="790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*首先是二次曲线，嗯，显而易见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6CEEAF-1C0F-4651-800A-062BF59D8701}"/>
              </a:ext>
            </a:extLst>
          </p:cNvPr>
          <p:cNvSpPr txBox="1"/>
          <p:nvPr/>
        </p:nvSpPr>
        <p:spPr>
          <a:xfrm>
            <a:off x="444137" y="1658981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*其次，拉格朗日认为可以通过</a:t>
            </a:r>
            <a:r>
              <a:rPr lang="zh-CN" altLang="en-US" b="1" dirty="0">
                <a:solidFill>
                  <a:srgbClr val="00B0F0"/>
                </a:solidFill>
              </a:rPr>
              <a:t>三根</a:t>
            </a:r>
            <a:r>
              <a:rPr lang="zh-CN" altLang="en-US" dirty="0"/>
              <a:t>二次曲线叠加达到目标曲线</a:t>
            </a:r>
            <a:r>
              <a:rPr lang="az-Cyrl-AZ" altLang="zh-CN" dirty="0"/>
              <a:t>(○´</a:t>
            </a:r>
            <a:r>
              <a:rPr lang="zh-CN" altLang="az-Cyrl-AZ" dirty="0"/>
              <a:t>･</a:t>
            </a:r>
            <a:r>
              <a:rPr lang="az-Cyrl-AZ" altLang="zh-CN" dirty="0"/>
              <a:t>д</a:t>
            </a:r>
            <a:r>
              <a:rPr lang="zh-CN" altLang="az-Cyrl-AZ" dirty="0"/>
              <a:t>･</a:t>
            </a:r>
            <a:r>
              <a:rPr lang="az-Cyrl-AZ" altLang="zh-CN" dirty="0"/>
              <a:t>)</a:t>
            </a:r>
            <a:r>
              <a:rPr lang="ja-JP" altLang="en-US" dirty="0"/>
              <a:t>ﾉ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59429B0-9472-4A75-BDFC-579B9BF75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02" y="2252541"/>
            <a:ext cx="2242149" cy="96092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4045D97-49A4-4FEF-AB22-4A974F27231B}"/>
              </a:ext>
            </a:extLst>
          </p:cNvPr>
          <p:cNvSpPr txBox="1"/>
          <p:nvPr/>
        </p:nvSpPr>
        <p:spPr>
          <a:xfrm>
            <a:off x="444137" y="3631474"/>
            <a:ext cx="7903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第一根曲线 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(x) </a:t>
            </a:r>
            <a:r>
              <a:rPr lang="zh-CN" altLang="en-US" sz="2400" dirty="0"/>
              <a:t>在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处取值为</a:t>
            </a:r>
            <a:r>
              <a:rPr lang="en-US" altLang="zh-CN" sz="2400" dirty="0"/>
              <a:t>1</a:t>
            </a:r>
            <a:r>
              <a:rPr lang="zh-CN" altLang="en-US" sz="2400" dirty="0"/>
              <a:t>，其余两点取值为</a:t>
            </a:r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2E0D8A-FB86-4E1E-98B8-4D0AE9809C53}"/>
              </a:ext>
            </a:extLst>
          </p:cNvPr>
          <p:cNvSpPr txBox="1"/>
          <p:nvPr/>
        </p:nvSpPr>
        <p:spPr>
          <a:xfrm>
            <a:off x="444137" y="4281566"/>
            <a:ext cx="79030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第二根曲线 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(x) </a:t>
            </a:r>
            <a:r>
              <a:rPr lang="zh-CN" altLang="en-US" sz="2400" dirty="0"/>
              <a:t>在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处取值为</a:t>
            </a:r>
            <a:r>
              <a:rPr lang="en-US" altLang="zh-CN" sz="2400" dirty="0"/>
              <a:t>1</a:t>
            </a:r>
            <a:r>
              <a:rPr lang="zh-CN" altLang="en-US" sz="2400" dirty="0"/>
              <a:t>，其余两点取值为</a:t>
            </a:r>
            <a:r>
              <a:rPr lang="en-US" altLang="zh-CN" sz="2400" dirty="0"/>
              <a:t>0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DA881A-543C-4B7E-96BA-77ED2135F2A0}"/>
              </a:ext>
            </a:extLst>
          </p:cNvPr>
          <p:cNvSpPr txBox="1"/>
          <p:nvPr/>
        </p:nvSpPr>
        <p:spPr>
          <a:xfrm>
            <a:off x="444138" y="4917293"/>
            <a:ext cx="79639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第三根曲线 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(x) </a:t>
            </a:r>
            <a:r>
              <a:rPr lang="zh-CN" altLang="en-US" sz="2400" dirty="0"/>
              <a:t>在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处取值为</a:t>
            </a:r>
            <a:r>
              <a:rPr lang="en-US" altLang="zh-CN" sz="2400" dirty="0"/>
              <a:t>1</a:t>
            </a:r>
            <a:r>
              <a:rPr lang="zh-CN" altLang="en-US" sz="2400" dirty="0"/>
              <a:t>，其余两点取值为</a:t>
            </a:r>
            <a:r>
              <a:rPr lang="en-US" altLang="zh-CN" sz="2400" dirty="0"/>
              <a:t>0</a:t>
            </a:r>
            <a:endParaRPr lang="zh-CN" altLang="en-US" sz="2400" dirty="0"/>
          </a:p>
          <a:p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2A2658C-A2D4-40D0-9E4F-E6CAC5BFB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301" y="761798"/>
            <a:ext cx="5643988" cy="447430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572068B-A055-48A2-AB6F-4CE157AC84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27" y="610238"/>
            <a:ext cx="5564880" cy="469685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E87447A-464D-42D5-B696-BE6A0796B0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696" y="522866"/>
            <a:ext cx="5857976" cy="496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1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FABCEB7-D2AC-43E9-AA39-59B49B7507E7}"/>
              </a:ext>
            </a:extLst>
          </p:cNvPr>
          <p:cNvSpPr txBox="1"/>
          <p:nvPr/>
        </p:nvSpPr>
        <p:spPr>
          <a:xfrm>
            <a:off x="274320" y="339634"/>
            <a:ext cx="9692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y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f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(x)</a:t>
            </a:r>
            <a:r>
              <a:rPr lang="zh-CN" altLang="en-US" sz="2800" b="1" dirty="0"/>
              <a:t>可以保证，在</a:t>
            </a:r>
            <a:r>
              <a:rPr lang="en-US" altLang="zh-CN" sz="2800" b="1" dirty="0"/>
              <a:t>x</a:t>
            </a:r>
            <a:r>
              <a:rPr lang="en-US" altLang="zh-CN" sz="2800" b="1" baseline="-25000" dirty="0"/>
              <a:t>1</a:t>
            </a:r>
            <a:r>
              <a:rPr lang="zh-CN" altLang="en-US" sz="2800" b="1" dirty="0"/>
              <a:t>点处取值</a:t>
            </a:r>
            <a:r>
              <a:rPr lang="en-US" altLang="zh-CN" sz="2800" b="1" dirty="0"/>
              <a:t>y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其余两点取</a:t>
            </a:r>
            <a:r>
              <a:rPr lang="en-US" altLang="zh-CN" sz="2800" b="1" dirty="0"/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y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f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(x)</a:t>
            </a:r>
            <a:r>
              <a:rPr lang="zh-CN" altLang="en-US" sz="2800" b="1" dirty="0"/>
              <a:t>可以保证，在</a:t>
            </a:r>
            <a:r>
              <a:rPr lang="en-US" altLang="zh-CN" sz="2800" b="1" dirty="0"/>
              <a:t>x</a:t>
            </a:r>
            <a:r>
              <a:rPr lang="en-US" altLang="zh-CN" sz="2800" b="1" baseline="-25000" dirty="0"/>
              <a:t>3</a:t>
            </a:r>
            <a:r>
              <a:rPr lang="zh-CN" altLang="en-US" sz="2800" b="1" dirty="0"/>
              <a:t>点处取值</a:t>
            </a:r>
            <a:r>
              <a:rPr lang="en-US" altLang="zh-CN" sz="2800" b="1" dirty="0"/>
              <a:t>y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其余两点取</a:t>
            </a:r>
            <a:r>
              <a:rPr lang="en-US" altLang="zh-CN" sz="2800" b="1" dirty="0"/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y</a:t>
            </a:r>
            <a:r>
              <a:rPr lang="en-US" altLang="zh-CN" sz="2800" b="1" baseline="-25000" dirty="0"/>
              <a:t>3</a:t>
            </a:r>
            <a:r>
              <a:rPr lang="en-US" altLang="zh-CN" sz="2800" b="1" dirty="0"/>
              <a:t>f</a:t>
            </a:r>
            <a:r>
              <a:rPr lang="en-US" altLang="zh-CN" sz="2800" b="1" baseline="-25000" dirty="0"/>
              <a:t>3</a:t>
            </a:r>
            <a:r>
              <a:rPr lang="en-US" altLang="zh-CN" sz="2800" b="1" dirty="0"/>
              <a:t>(x)</a:t>
            </a:r>
            <a:r>
              <a:rPr lang="zh-CN" altLang="en-US" sz="2800" b="1" dirty="0"/>
              <a:t>可以保证，在</a:t>
            </a:r>
            <a:r>
              <a:rPr lang="en-US" altLang="zh-CN" sz="2800" b="1" dirty="0"/>
              <a:t>x</a:t>
            </a:r>
            <a:r>
              <a:rPr lang="en-US" altLang="zh-CN" sz="2800" b="1" baseline="-25000" dirty="0"/>
              <a:t>3</a:t>
            </a:r>
            <a:r>
              <a:rPr lang="zh-CN" altLang="en-US" sz="2800" b="1" dirty="0"/>
              <a:t>点处取值</a:t>
            </a:r>
            <a:r>
              <a:rPr lang="en-US" altLang="zh-CN" sz="2800" b="1" dirty="0"/>
              <a:t>y</a:t>
            </a:r>
            <a:r>
              <a:rPr lang="en-US" altLang="zh-CN" sz="2800" b="1" baseline="-25000" dirty="0"/>
              <a:t>3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其余两点取</a:t>
            </a:r>
            <a:r>
              <a:rPr lang="en-US" altLang="zh-CN" sz="2800" b="1" dirty="0"/>
              <a:t>0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BD3A51-FDA4-4AE1-9B45-0F4840208116}"/>
              </a:ext>
            </a:extLst>
          </p:cNvPr>
          <p:cNvSpPr txBox="1"/>
          <p:nvPr/>
        </p:nvSpPr>
        <p:spPr>
          <a:xfrm>
            <a:off x="418011" y="1998617"/>
            <a:ext cx="76025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那么组合得到</a:t>
            </a:r>
            <a:r>
              <a:rPr lang="en-US" altLang="zh-CN" sz="2400" dirty="0"/>
              <a:t>:</a:t>
            </a:r>
          </a:p>
          <a:p>
            <a:endParaRPr lang="en-US" altLang="zh-CN" sz="2400" dirty="0"/>
          </a:p>
          <a:p>
            <a:r>
              <a:rPr lang="en-US" altLang="zh-CN" dirty="0"/>
              <a:t>		</a:t>
            </a:r>
            <a:r>
              <a:rPr lang="en-US" altLang="zh-CN" sz="3200" b="1" dirty="0">
                <a:solidFill>
                  <a:srgbClr val="00B0F0"/>
                </a:solidFill>
              </a:rPr>
              <a:t>f(x) = y</a:t>
            </a:r>
            <a:r>
              <a:rPr lang="en-US" altLang="zh-CN" sz="3200" b="1" baseline="-25000" dirty="0">
                <a:solidFill>
                  <a:srgbClr val="00B0F0"/>
                </a:solidFill>
              </a:rPr>
              <a:t>1</a:t>
            </a:r>
            <a:r>
              <a:rPr lang="en-US" altLang="zh-CN" sz="3200" b="1" dirty="0">
                <a:solidFill>
                  <a:srgbClr val="00B0F0"/>
                </a:solidFill>
              </a:rPr>
              <a:t>f</a:t>
            </a:r>
            <a:r>
              <a:rPr lang="en-US" altLang="zh-CN" sz="3200" b="1" baseline="-25000" dirty="0">
                <a:solidFill>
                  <a:srgbClr val="00B0F0"/>
                </a:solidFill>
              </a:rPr>
              <a:t>1</a:t>
            </a:r>
            <a:r>
              <a:rPr lang="en-US" altLang="zh-CN" sz="3200" b="1" dirty="0">
                <a:solidFill>
                  <a:srgbClr val="00B0F0"/>
                </a:solidFill>
              </a:rPr>
              <a:t>(x) + y</a:t>
            </a:r>
            <a:r>
              <a:rPr lang="en-US" altLang="zh-CN" sz="3200" b="1" baseline="-25000" dirty="0">
                <a:solidFill>
                  <a:srgbClr val="00B0F0"/>
                </a:solidFill>
              </a:rPr>
              <a:t>2</a:t>
            </a:r>
            <a:r>
              <a:rPr lang="en-US" altLang="zh-CN" sz="3200" b="1" dirty="0">
                <a:solidFill>
                  <a:srgbClr val="00B0F0"/>
                </a:solidFill>
              </a:rPr>
              <a:t>f</a:t>
            </a:r>
            <a:r>
              <a:rPr lang="en-US" altLang="zh-CN" sz="3200" b="1" baseline="-25000" dirty="0">
                <a:solidFill>
                  <a:srgbClr val="00B0F0"/>
                </a:solidFill>
              </a:rPr>
              <a:t>2</a:t>
            </a:r>
            <a:r>
              <a:rPr lang="en-US" altLang="zh-CN" sz="3200" b="1" dirty="0">
                <a:solidFill>
                  <a:srgbClr val="00B0F0"/>
                </a:solidFill>
              </a:rPr>
              <a:t>(x) + y</a:t>
            </a:r>
            <a:r>
              <a:rPr lang="en-US" altLang="zh-CN" sz="3200" b="1" baseline="-25000" dirty="0">
                <a:solidFill>
                  <a:srgbClr val="00B0F0"/>
                </a:solidFill>
              </a:rPr>
              <a:t>3</a:t>
            </a:r>
            <a:r>
              <a:rPr lang="en-US" altLang="zh-CN" sz="3200" b="1" dirty="0">
                <a:solidFill>
                  <a:srgbClr val="00B0F0"/>
                </a:solidFill>
              </a:rPr>
              <a:t>f</a:t>
            </a:r>
            <a:r>
              <a:rPr lang="en-US" altLang="zh-CN" sz="3200" b="1" baseline="-25000" dirty="0">
                <a:solidFill>
                  <a:srgbClr val="00B0F0"/>
                </a:solidFill>
              </a:rPr>
              <a:t>3</a:t>
            </a:r>
            <a:r>
              <a:rPr lang="en-US" altLang="zh-CN" sz="3200" b="1" dirty="0">
                <a:solidFill>
                  <a:srgbClr val="00B0F0"/>
                </a:solidFill>
              </a:rPr>
              <a:t>(x)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C903138-302A-474B-8EB6-9EB523FB8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788" y="2415812"/>
            <a:ext cx="43338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2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E472FD1-1F70-48EE-9FA9-C8CBEA39D924}"/>
              </a:ext>
            </a:extLst>
          </p:cNvPr>
          <p:cNvSpPr txBox="1"/>
          <p:nvPr/>
        </p:nvSpPr>
        <p:spPr>
          <a:xfrm>
            <a:off x="300446" y="313509"/>
            <a:ext cx="1085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B0F0"/>
                </a:solidFill>
              </a:rPr>
              <a:t>拉格朗日插值推导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501311-5B63-4CF6-A374-7B77B7B45FEF}"/>
              </a:ext>
            </a:extLst>
          </p:cNvPr>
          <p:cNvSpPr txBox="1"/>
          <p:nvPr/>
        </p:nvSpPr>
        <p:spPr>
          <a:xfrm>
            <a:off x="418011" y="1175657"/>
            <a:ext cx="10215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用符号表示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),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1, 2, 3, j = 1, 2, 3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D15C1E-2308-4F1E-9EEE-038E7B804E18}"/>
              </a:ext>
            </a:extLst>
          </p:cNvPr>
          <p:cNvSpPr txBox="1"/>
          <p:nvPr/>
        </p:nvSpPr>
        <p:spPr>
          <a:xfrm>
            <a:off x="418011" y="1881554"/>
            <a:ext cx="458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满足条件：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FDED4B2-2B30-4A37-8FF4-15296AE89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589" y="2003381"/>
            <a:ext cx="4248216" cy="87750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FBFFCD0-AC8B-48CA-9AA4-F145705DC1DC}"/>
              </a:ext>
            </a:extLst>
          </p:cNvPr>
          <p:cNvSpPr txBox="1"/>
          <p:nvPr/>
        </p:nvSpPr>
        <p:spPr>
          <a:xfrm>
            <a:off x="418011" y="3246941"/>
            <a:ext cx="406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那么可以构造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(x)</a:t>
            </a:r>
            <a:r>
              <a:rPr lang="zh-CN" altLang="en-US" sz="2400" dirty="0"/>
              <a:t>为：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06CA909-3CB2-46EB-B95D-0381A241D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767" y="3345853"/>
            <a:ext cx="5548075" cy="87750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AEEAE2C-4CC8-45E8-8C2C-F077A639CF9C}"/>
              </a:ext>
            </a:extLst>
          </p:cNvPr>
          <p:cNvSpPr txBox="1"/>
          <p:nvPr/>
        </p:nvSpPr>
        <p:spPr>
          <a:xfrm>
            <a:off x="418011" y="4612328"/>
            <a:ext cx="3095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依次可得一般式：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A3ED689-BE25-4E48-AF3C-E1BE143F9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362" y="4709985"/>
            <a:ext cx="7631730" cy="107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2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3" grpId="0"/>
    </p:bldLst>
  </p:timing>
</p:sld>
</file>

<file path=ppt/theme/theme1.xml><?xml version="1.0" encoding="utf-8"?>
<a:theme xmlns:a="http://schemas.openxmlformats.org/drawingml/2006/main" name="画廊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画廊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404</TotalTime>
  <Words>1046</Words>
  <Application>Microsoft Office PowerPoint</Application>
  <PresentationFormat>宽屏</PresentationFormat>
  <Paragraphs>78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Arial</vt:lpstr>
      <vt:lpstr>Rockwell</vt:lpstr>
      <vt:lpstr>画廊</vt:lpstr>
      <vt:lpstr>数据插值与拟合</vt:lpstr>
      <vt:lpstr>什么是插值？</vt:lpstr>
      <vt:lpstr>先抛出一个的问题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数据插值与拟合</dc:title>
  <dc:creator>Qin Flying</dc:creator>
  <cp:lastModifiedBy>Qin Flying</cp:lastModifiedBy>
  <cp:revision>37</cp:revision>
  <dcterms:created xsi:type="dcterms:W3CDTF">2019-02-24T10:53:04Z</dcterms:created>
  <dcterms:modified xsi:type="dcterms:W3CDTF">2019-02-27T16:09:40Z</dcterms:modified>
</cp:coreProperties>
</file>