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794" r:id="rId2"/>
    <p:sldId id="795" r:id="rId3"/>
    <p:sldId id="796" r:id="rId4"/>
    <p:sldId id="797" r:id="rId5"/>
    <p:sldId id="798" r:id="rId6"/>
    <p:sldId id="774" r:id="rId7"/>
    <p:sldId id="7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Particle Area Cumulative Distribution Plot derived from Linescan Camera Images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8081116561398305E-2"/>
          <c:y val="7.5268229497638894E-2"/>
          <c:w val="0.90613122899866316"/>
          <c:h val="0.75034235326509624"/>
        </c:manualLayout>
      </c:layout>
      <c:scatterChart>
        <c:scatterStyle val="lineMarker"/>
        <c:varyColors val="0"/>
        <c:ser>
          <c:idx val="0"/>
          <c:order val="0"/>
          <c:tx>
            <c:strRef>
              <c:f>'1'!$K$10</c:f>
              <c:strCache>
                <c:ptCount val="1"/>
                <c:pt idx="0">
                  <c:v>Run 1_Example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'1'!$K$11:$K$16</c:f>
              <c:numCache>
                <c:formatCode>General</c:formatCode>
                <c:ptCount val="6"/>
                <c:pt idx="0">
                  <c:v>0</c:v>
                </c:pt>
                <c:pt idx="1">
                  <c:v>3.007518796992481</c:v>
                </c:pt>
                <c:pt idx="2">
                  <c:v>7.5187969924812021</c:v>
                </c:pt>
                <c:pt idx="3">
                  <c:v>27.06766917293233</c:v>
                </c:pt>
                <c:pt idx="4">
                  <c:v>84.210526315789465</c:v>
                </c:pt>
                <c:pt idx="5">
                  <c:v>99.999999999999986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F3-4AB2-97D6-C25475116231}"/>
            </c:ext>
          </c:extLst>
        </c:ser>
        <c:ser>
          <c:idx val="2"/>
          <c:order val="1"/>
          <c:tx>
            <c:strRef>
              <c:f>'1'!$L$10</c:f>
              <c:strCache>
                <c:ptCount val="1"/>
                <c:pt idx="0">
                  <c:v>Run 1_Example 2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'1'!$L$11:$L$16</c:f>
              <c:numCache>
                <c:formatCode>General</c:formatCode>
                <c:ptCount val="6"/>
                <c:pt idx="0">
                  <c:v>0</c:v>
                </c:pt>
                <c:pt idx="1">
                  <c:v>3.594771241830065</c:v>
                </c:pt>
                <c:pt idx="2">
                  <c:v>10.784313725490195</c:v>
                </c:pt>
                <c:pt idx="3">
                  <c:v>31.372549019607838</c:v>
                </c:pt>
                <c:pt idx="4">
                  <c:v>87.254901960784309</c:v>
                </c:pt>
                <c:pt idx="5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F3-4AB2-97D6-C25475116231}"/>
            </c:ext>
          </c:extLst>
        </c:ser>
        <c:ser>
          <c:idx val="3"/>
          <c:order val="2"/>
          <c:tx>
            <c:strRef>
              <c:f>'1'!$M$10</c:f>
              <c:strCache>
                <c:ptCount val="1"/>
                <c:pt idx="0">
                  <c:v>Run 1_Example 3</c:v>
                </c:pt>
              </c:strCache>
            </c:strRef>
          </c:tx>
          <c:spPr>
            <a:ln w="19050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'1'!$M$11:$M$16</c:f>
              <c:numCache>
                <c:formatCode>General</c:formatCode>
                <c:ptCount val="6"/>
                <c:pt idx="0">
                  <c:v>0</c:v>
                </c:pt>
                <c:pt idx="1">
                  <c:v>2.7842227378190252</c:v>
                </c:pt>
                <c:pt idx="2">
                  <c:v>8.3526682134570756</c:v>
                </c:pt>
                <c:pt idx="3">
                  <c:v>29.466357308584687</c:v>
                </c:pt>
                <c:pt idx="4">
                  <c:v>93.735498839907194</c:v>
                </c:pt>
                <c:pt idx="5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F3-4AB2-97D6-C25475116231}"/>
            </c:ext>
          </c:extLst>
        </c:ser>
        <c:ser>
          <c:idx val="4"/>
          <c:order val="3"/>
          <c:tx>
            <c:strRef>
              <c:f>'1'!$N$10</c:f>
              <c:strCache>
                <c:ptCount val="1"/>
                <c:pt idx="0">
                  <c:v>Run 1_Example 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'1'!$N$11:$N$16</c:f>
              <c:numCache>
                <c:formatCode>General</c:formatCode>
                <c:ptCount val="6"/>
                <c:pt idx="0">
                  <c:v>0</c:v>
                </c:pt>
                <c:pt idx="1">
                  <c:v>8.5106382978723403</c:v>
                </c:pt>
                <c:pt idx="2">
                  <c:v>13.829787234042552</c:v>
                </c:pt>
                <c:pt idx="3">
                  <c:v>31.914893617021278</c:v>
                </c:pt>
                <c:pt idx="4">
                  <c:v>93.351063829787236</c:v>
                </c:pt>
                <c:pt idx="5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F3-4AB2-97D6-C25475116231}"/>
            </c:ext>
          </c:extLst>
        </c:ser>
        <c:ser>
          <c:idx val="5"/>
          <c:order val="4"/>
          <c:tx>
            <c:strRef>
              <c:f>'1'!$P$10</c:f>
              <c:strCache>
                <c:ptCount val="1"/>
                <c:pt idx="0">
                  <c:v>Run 2_Example 2</c:v>
                </c:pt>
              </c:strCache>
            </c:strRef>
          </c:tx>
          <c:spPr>
            <a:ln w="1905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'1'!$P$11:$P$16</c:f>
              <c:numCache>
                <c:formatCode>General</c:formatCode>
                <c:ptCount val="6"/>
                <c:pt idx="0">
                  <c:v>0</c:v>
                </c:pt>
                <c:pt idx="1">
                  <c:v>16.389244558258643</c:v>
                </c:pt>
                <c:pt idx="2">
                  <c:v>29.577464788732392</c:v>
                </c:pt>
                <c:pt idx="3">
                  <c:v>56.466069142125477</c:v>
                </c:pt>
                <c:pt idx="4">
                  <c:v>97.951344430217659</c:v>
                </c:pt>
                <c:pt idx="5">
                  <c:v>99.999999999999986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F3-4AB2-97D6-C25475116231}"/>
            </c:ext>
          </c:extLst>
        </c:ser>
        <c:ser>
          <c:idx val="1"/>
          <c:order val="5"/>
          <c:tx>
            <c:strRef>
              <c:f>'1'!$O$10</c:f>
              <c:strCache>
                <c:ptCount val="1"/>
                <c:pt idx="0">
                  <c:v>Run 2_Example 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'1'!$O$11:$O$16</c:f>
              <c:numCache>
                <c:formatCode>General</c:formatCode>
                <c:ptCount val="6"/>
                <c:pt idx="0">
                  <c:v>0</c:v>
                </c:pt>
                <c:pt idx="1">
                  <c:v>16.97530864197531</c:v>
                </c:pt>
                <c:pt idx="2">
                  <c:v>22.839506172839506</c:v>
                </c:pt>
                <c:pt idx="3">
                  <c:v>54.320987654320987</c:v>
                </c:pt>
                <c:pt idx="4">
                  <c:v>95.370370370370367</c:v>
                </c:pt>
                <c:pt idx="5">
                  <c:v>99.691358024691354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F3-4AB2-97D6-C25475116231}"/>
            </c:ext>
          </c:extLst>
        </c:ser>
        <c:ser>
          <c:idx val="7"/>
          <c:order val="6"/>
          <c:tx>
            <c:strRef>
              <c:f>'1'!$R$10</c:f>
              <c:strCache>
                <c:ptCount val="1"/>
                <c:pt idx="0">
                  <c:v>Run 4_Example 3</c:v>
                </c:pt>
              </c:strCache>
            </c:strRef>
          </c:tx>
          <c:spPr>
            <a:ln w="19050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'1'!$R$11:$R$16</c:f>
              <c:numCache>
                <c:formatCode>General</c:formatCode>
                <c:ptCount val="6"/>
                <c:pt idx="0">
                  <c:v>0</c:v>
                </c:pt>
                <c:pt idx="1">
                  <c:v>14.260869565217391</c:v>
                </c:pt>
                <c:pt idx="2">
                  <c:v>24.347826086956523</c:v>
                </c:pt>
                <c:pt idx="3">
                  <c:v>48.173913043478265</c:v>
                </c:pt>
                <c:pt idx="4">
                  <c:v>94.608695652173907</c:v>
                </c:pt>
                <c:pt idx="5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F3-4AB2-97D6-C25475116231}"/>
            </c:ext>
          </c:extLst>
        </c:ser>
        <c:ser>
          <c:idx val="6"/>
          <c:order val="7"/>
          <c:tx>
            <c:strRef>
              <c:f>'1'!$Q$10</c:f>
              <c:strCache>
                <c:ptCount val="1"/>
                <c:pt idx="0">
                  <c:v>Run 4_Example 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'1'!$J$11:$J$16</c:f>
              <c:numCache>
                <c:formatCode>General</c:formatCode>
                <c:ptCount val="6"/>
                <c:pt idx="0">
                  <c:v>0.1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1000</c:v>
                </c:pt>
                <c:pt idx="5">
                  <c:v>10000</c:v>
                </c:pt>
              </c:numCache>
            </c:numRef>
          </c:xVal>
          <c:yVal>
            <c:numRef>
              <c:f>'1'!$Q$11:$Q$16</c:f>
              <c:numCache>
                <c:formatCode>General</c:formatCode>
                <c:ptCount val="6"/>
                <c:pt idx="0">
                  <c:v>0</c:v>
                </c:pt>
                <c:pt idx="1">
                  <c:v>40.22038567493113</c:v>
                </c:pt>
                <c:pt idx="2">
                  <c:v>56.749311294765846</c:v>
                </c:pt>
                <c:pt idx="3">
                  <c:v>75.482093663911854</c:v>
                </c:pt>
                <c:pt idx="4">
                  <c:v>91.735537190082653</c:v>
                </c:pt>
                <c:pt idx="5">
                  <c:v>99.449035812672179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1F3-4AB2-97D6-C25475116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703488"/>
        <c:axId val="148718336"/>
      </c:scatterChart>
      <c:valAx>
        <c:axId val="148703488"/>
        <c:scaling>
          <c:logBase val="10"/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Particle Area (sq. pixels)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18336"/>
        <c:crosses val="autoZero"/>
        <c:crossBetween val="midCat"/>
      </c:valAx>
      <c:valAx>
        <c:axId val="148718336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Cumulative Percentage</a:t>
                </a:r>
              </a:p>
            </c:rich>
          </c:tx>
          <c:layout>
            <c:manualLayout>
              <c:xMode val="edge"/>
              <c:yMode val="edge"/>
              <c:x val="8.2375136137697938E-3"/>
              <c:y val="0.339763948822872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3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0.40162</cdr:x>
      <cdr:y>0.08643</cdr:y>
    </cdr:from>
    <cdr:to>
      <cdr:x>0.61276</cdr:x>
      <cdr:y>0.22176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0162899-44CB-4AE0-9A74-5DDC2D8594A0}"/>
            </a:ext>
          </a:extLst>
        </cdr:cNvPr>
        <cdr:cNvPicPr>
          <a:picLocks xmlns:a="http://schemas.openxmlformats.org/drawingml/2006/main" noGrp="1" noChangeAspect="1" noChangeArrowheads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867" t="13229" r="14065" b="3779"/>
        <a:stretch xmlns:a="http://schemas.openxmlformats.org/drawingml/2006/main"/>
      </cdr:blipFill>
      <cdr:spPr bwMode="auto">
        <a:xfrm xmlns:a="http://schemas.openxmlformats.org/drawingml/2006/main">
          <a:off x="3734803" y="525002"/>
          <a:ext cx="1963488" cy="82201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cdr:spPr>
    </cdr:pic>
  </cdr:relSizeAnchor>
  <cdr:relSizeAnchor xmlns:cdr="http://schemas.openxmlformats.org/drawingml/2006/chartDrawing">
    <cdr:from>
      <cdr:x>0.45373</cdr:x>
      <cdr:y>0.22176</cdr:y>
    </cdr:from>
    <cdr:to>
      <cdr:x>0.50719</cdr:x>
      <cdr:y>0.50481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0BEDC499-CBF1-4BE0-914C-2ABF167A271B}"/>
            </a:ext>
          </a:extLst>
        </cdr:cNvPr>
        <cdr:cNvCxnSpPr>
          <a:stCxn xmlns:a="http://schemas.openxmlformats.org/drawingml/2006/main" id="2" idx="2"/>
        </cdr:cNvCxnSpPr>
      </cdr:nvCxnSpPr>
      <cdr:spPr>
        <a:xfrm xmlns:a="http://schemas.openxmlformats.org/drawingml/2006/main" flipH="1">
          <a:off x="4219408" y="1347017"/>
          <a:ext cx="497139" cy="171936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0.74573</cdr:x>
      <cdr:y>0.3033</cdr:y>
    </cdr:from>
    <cdr:to>
      <cdr:x>0.95148</cdr:x>
      <cdr:y>0.44344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7A321F13-5CC7-4F8D-A051-795BFD263822}"/>
            </a:ext>
          </a:extLst>
        </cdr:cNvPr>
        <cdr:cNvPicPr>
          <a:picLocks xmlns:a="http://schemas.openxmlformats.org/drawingml/2006/main" noGrp="1" noChangeAspect="1" noChangeArrowheads="1"/>
        </cdr:cNvPicPr>
      </cdr:nvPicPr>
      <cdr:blipFill rotWithShape="1"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408" t="13937" r="10458" b="3241"/>
        <a:stretch xmlns:a="http://schemas.openxmlformats.org/drawingml/2006/main"/>
      </cdr:blipFill>
      <cdr:spPr bwMode="auto">
        <a:xfrm xmlns:a="http://schemas.openxmlformats.org/drawingml/2006/main">
          <a:off x="6934868" y="1842303"/>
          <a:ext cx="1913356" cy="85125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cdr:spPr>
    </cdr:pic>
  </cdr:relSizeAnchor>
  <cdr:relSizeAnchor xmlns:cdr="http://schemas.openxmlformats.org/drawingml/2006/chartDrawing">
    <cdr:from>
      <cdr:x>0.67475</cdr:x>
      <cdr:y>0.37337</cdr:y>
    </cdr:from>
    <cdr:to>
      <cdr:x>0.74573</cdr:x>
      <cdr:y>0.45392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8CA2B9EE-4505-4443-9D40-17E0D0D8A474}"/>
            </a:ext>
          </a:extLst>
        </cdr:cNvPr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>
          <a:off x="6274803" y="2267932"/>
          <a:ext cx="660065" cy="48930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0.11051</cdr:x>
      <cdr:y>0.64829</cdr:y>
    </cdr:from>
    <cdr:to>
      <cdr:x>0.31357</cdr:x>
      <cdr:y>0.78679</cdr:y>
    </cdr:to>
    <cdr:pic>
      <cdr:nvPicPr>
        <cdr:cNvPr id="10" name="Picture 9">
          <a:extLst xmlns:a="http://schemas.openxmlformats.org/drawingml/2006/main">
            <a:ext uri="{FF2B5EF4-FFF2-40B4-BE49-F238E27FC236}">
              <a16:creationId xmlns:a16="http://schemas.microsoft.com/office/drawing/2014/main" id="{11791AB9-41BB-47CB-BD7A-F0657BA1FD90}"/>
            </a:ext>
          </a:extLst>
        </cdr:cNvPr>
        <cdr:cNvPicPr>
          <a:picLocks xmlns:a="http://schemas.openxmlformats.org/drawingml/2006/main" noGrp="1" noChangeAspect="1" noChangeArrowheads="1"/>
        </cdr:cNvPicPr>
      </cdr:nvPicPr>
      <cdr:blipFill rotWithShape="1"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986" t="12544" r="1955" b="3671"/>
        <a:stretch xmlns:a="http://schemas.openxmlformats.org/drawingml/2006/main"/>
      </cdr:blipFill>
      <cdr:spPr bwMode="auto">
        <a:xfrm xmlns:a="http://schemas.openxmlformats.org/drawingml/2006/main">
          <a:off x="1027697" y="3937892"/>
          <a:ext cx="1888290" cy="8413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cdr:spPr>
    </cdr:pic>
  </cdr:relSizeAnchor>
  <cdr:relSizeAnchor xmlns:cdr="http://schemas.openxmlformats.org/drawingml/2006/chartDrawing">
    <cdr:from>
      <cdr:x>0.31357</cdr:x>
      <cdr:y>0.6575</cdr:y>
    </cdr:from>
    <cdr:to>
      <cdr:x>0.48518</cdr:x>
      <cdr:y>0.71754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BE58184F-AD70-4865-B2C9-53E697F95B81}"/>
            </a:ext>
          </a:extLst>
        </cdr:cNvPr>
        <cdr:cNvCxnSpPr>
          <a:stCxn xmlns:a="http://schemas.openxmlformats.org/drawingml/2006/main" id="10" idx="3"/>
        </cdr:cNvCxnSpPr>
      </cdr:nvCxnSpPr>
      <cdr:spPr>
        <a:xfrm xmlns:a="http://schemas.openxmlformats.org/drawingml/2006/main" flipV="1">
          <a:off x="2915987" y="3993816"/>
          <a:ext cx="1595855" cy="36473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0.69093</cdr:x>
      <cdr:y>0.08803</cdr:y>
    </cdr:from>
    <cdr:to>
      <cdr:x>0.90027</cdr:x>
      <cdr:y>0.22414</cdr:y>
    </cdr:to>
    <cdr:pic>
      <cdr:nvPicPr>
        <cdr:cNvPr id="15" name="Picture 14">
          <a:extLst xmlns:a="http://schemas.openxmlformats.org/drawingml/2006/main">
            <a:ext uri="{FF2B5EF4-FFF2-40B4-BE49-F238E27FC236}">
              <a16:creationId xmlns:a16="http://schemas.microsoft.com/office/drawing/2014/main" id="{AC5291D4-B3FF-44BB-8A51-1B4151B0BDAB}"/>
            </a:ext>
          </a:extLst>
        </cdr:cNvPr>
        <cdr:cNvPicPr>
          <a:picLocks xmlns:a="http://schemas.openxmlformats.org/drawingml/2006/main" noGrp="1" noChangeAspect="1" noChangeArrowheads="1"/>
        </cdr:cNvPicPr>
      </cdr:nvPicPr>
      <cdr:blipFill rotWithShape="1">
        <a:blip xmlns:a="http://schemas.openxmlformats.org/drawingml/2006/main" xmlns:r="http://schemas.openxmlformats.org/officeDocument/2006/relationships" r:embed="rId4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701" t="13871" r="23688" b="4750"/>
        <a:stretch xmlns:a="http://schemas.openxmlformats.org/drawingml/2006/main"/>
      </cdr:blipFill>
      <cdr:spPr bwMode="auto">
        <a:xfrm xmlns:a="http://schemas.openxmlformats.org/drawingml/2006/main">
          <a:off x="6425199" y="534740"/>
          <a:ext cx="1946776" cy="82675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cdr:spPr>
    </cdr:pic>
  </cdr:relSizeAnchor>
  <cdr:relSizeAnchor xmlns:cdr="http://schemas.openxmlformats.org/drawingml/2006/chartDrawing">
    <cdr:from>
      <cdr:x>0.53998</cdr:x>
      <cdr:y>0.15609</cdr:y>
    </cdr:from>
    <cdr:to>
      <cdr:x>0.69093</cdr:x>
      <cdr:y>0.5392</cdr:y>
    </cdr:to>
    <cdr:cxnSp macro="">
      <cdr:nvCxnSpPr>
        <cdr:cNvPr id="17" name="Straight Arrow Connector 16">
          <a:extLst xmlns:a="http://schemas.openxmlformats.org/drawingml/2006/main">
            <a:ext uri="{FF2B5EF4-FFF2-40B4-BE49-F238E27FC236}">
              <a16:creationId xmlns:a16="http://schemas.microsoft.com/office/drawing/2014/main" id="{427FC5FE-FEF1-4FAF-87AF-D4BC235318FE}"/>
            </a:ext>
          </a:extLst>
        </cdr:cNvPr>
        <cdr:cNvCxnSpPr>
          <a:stCxn xmlns:a="http://schemas.openxmlformats.org/drawingml/2006/main" id="15" idx="1"/>
        </cdr:cNvCxnSpPr>
      </cdr:nvCxnSpPr>
      <cdr:spPr>
        <a:xfrm xmlns:a="http://schemas.openxmlformats.org/drawingml/2006/main" flipH="1">
          <a:off x="5021513" y="948117"/>
          <a:ext cx="1403686" cy="232714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0.07457</cdr:x>
      <cdr:y>0.31637</cdr:y>
    </cdr:from>
    <cdr:to>
      <cdr:x>0.27044</cdr:x>
      <cdr:y>0.44761</cdr:y>
    </cdr:to>
    <cdr:pic>
      <cdr:nvPicPr>
        <cdr:cNvPr id="23" name="Picture 22">
          <a:extLst xmlns:a="http://schemas.openxmlformats.org/drawingml/2006/main">
            <a:ext uri="{FF2B5EF4-FFF2-40B4-BE49-F238E27FC236}">
              <a16:creationId xmlns:a16="http://schemas.microsoft.com/office/drawing/2014/main" id="{3D5F56DB-7C77-47C2-8F00-D2E77B009287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 rotWithShape="1"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2462" t="14429" r="14313" b="5123"/>
        <a:stretch xmlns:a="http://schemas.openxmlformats.org/drawingml/2006/main"/>
      </cdr:blipFill>
      <cdr:spPr bwMode="auto">
        <a:xfrm xmlns:a="http://schemas.openxmlformats.org/drawingml/2006/main">
          <a:off x="693487" y="1921712"/>
          <a:ext cx="1821448" cy="797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cdr:spPr>
    </cdr:pic>
  </cdr:relSizeAnchor>
  <cdr:relSizeAnchor xmlns:cdr="http://schemas.openxmlformats.org/drawingml/2006/chartDrawing">
    <cdr:from>
      <cdr:x>0.27044</cdr:x>
      <cdr:y>0.38199</cdr:y>
    </cdr:from>
    <cdr:to>
      <cdr:x>0.32794</cdr:x>
      <cdr:y>0.41265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A424691E-C98B-44F7-AD22-602B777EB580}"/>
            </a:ext>
          </a:extLst>
        </cdr:cNvPr>
        <cdr:cNvCxnSpPr>
          <a:stCxn xmlns:a="http://schemas.openxmlformats.org/drawingml/2006/main" id="23" idx="3"/>
        </cdr:cNvCxnSpPr>
      </cdr:nvCxnSpPr>
      <cdr:spPr>
        <a:xfrm xmlns:a="http://schemas.openxmlformats.org/drawingml/2006/main">
          <a:off x="2514935" y="2320312"/>
          <a:ext cx="534736" cy="186267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bg2">
              <a:lumMod val="50000"/>
            </a:scheme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3C530-AC4A-4923-A481-D49B870F20E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156A9-807A-40D9-8CD4-B6AA8F85A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AAE21-8B30-417E-9493-94283C470D1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AAE21-8B30-417E-9493-94283C470D1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500">
              <a:solidFill>
                <a:srgbClr val="00877B"/>
              </a:solidFill>
            </a:endParaRPr>
          </a:p>
        </p:txBody>
      </p:sp>
      <p:pic>
        <p:nvPicPr>
          <p:cNvPr id="5" name="Picture 19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919"/>
            <a:ext cx="9144000" cy="684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62" name="Rectangle 66"/>
          <p:cNvSpPr>
            <a:spLocks noGrp="1" noChangeArrowheads="1"/>
          </p:cNvSpPr>
          <p:nvPr>
            <p:ph type="subTitle" idx="1"/>
          </p:nvPr>
        </p:nvSpPr>
        <p:spPr>
          <a:xfrm>
            <a:off x="334963" y="3065463"/>
            <a:ext cx="5103812" cy="906462"/>
          </a:xfrm>
        </p:spPr>
        <p:txBody>
          <a:bodyPr/>
          <a:lstStyle>
            <a:lvl1pPr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FFFFF"/>
              </a:buClr>
              <a:buFont typeface="Verdana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81" name="Rectangle 8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23850" y="1616075"/>
            <a:ext cx="8607425" cy="1382713"/>
          </a:xfrm>
        </p:spPr>
        <p:txBody>
          <a:bodyPr anchor="b"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14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55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311150"/>
            <a:ext cx="2147887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311150"/>
            <a:ext cx="6291263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28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4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38275"/>
            <a:ext cx="4219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825" y="1438275"/>
            <a:ext cx="4219575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93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1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76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32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1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Rectangle 13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500">
              <a:solidFill>
                <a:srgbClr val="00877B"/>
              </a:solidFill>
            </a:endParaRPr>
          </a:p>
        </p:txBody>
      </p:sp>
      <p:pic>
        <p:nvPicPr>
          <p:cNvPr id="2051" name="Picture 15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917496"/>
            <a:ext cx="9144000" cy="96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323850" y="311150"/>
            <a:ext cx="8591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38275"/>
            <a:ext cx="85915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19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9C79"/>
          </a:solidFill>
          <a:latin typeface="Arial" charset="0"/>
        </a:defRPr>
      </a:lvl9pPr>
    </p:titleStyle>
    <p:bodyStyle>
      <a:lvl1pPr marL="342900" indent="-333375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42AF51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8300" indent="-179388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742950" indent="-1952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103313" indent="-180975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465263" indent="-1825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922463" indent="-1825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379663" indent="-1825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836863" indent="-1825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294063" indent="-182563" algn="l" rtl="0" eaLnBrk="0" fontAlgn="base" hangingPunct="0">
        <a:lnSpc>
          <a:spcPct val="95000"/>
        </a:lnSpc>
        <a:spcBef>
          <a:spcPct val="20000"/>
        </a:spcBef>
        <a:spcAft>
          <a:spcPct val="25000"/>
        </a:spcAft>
        <a:buClr>
          <a:srgbClr val="009C7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1150"/>
            <a:ext cx="8591550" cy="885825"/>
          </a:xfrm>
        </p:spPr>
        <p:txBody>
          <a:bodyPr/>
          <a:lstStyle/>
          <a:p>
            <a:r>
              <a:rPr lang="en-GB" sz="2000" b="1" dirty="0"/>
              <a:t> Ballast Particle Size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040" y="5863141"/>
            <a:ext cx="382960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09AC3E98-7985-454D-8CF5-2FD6B628EA82}" type="slidenum">
              <a:rPr lang="en-GB" sz="1400" smtClean="0">
                <a:solidFill>
                  <a:srgbClr val="000000"/>
                </a:solidFill>
                <a:latin typeface="Arial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2" descr="H:\FeatureDetection Testing\run1\random\features\A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55" y="2996952"/>
            <a:ext cx="6545082" cy="23925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144205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9C79"/>
                </a:solidFill>
                <a:latin typeface="Arial"/>
              </a:rPr>
              <a:t>Automated detection of track features – rails, ties, plates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9C79"/>
              </a:solidFill>
              <a:latin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9C79"/>
                </a:solidFill>
                <a:latin typeface="Arial"/>
              </a:rPr>
              <a:t>Automated image pre-processing - contrast, brightness zonal histogram equalization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9C79"/>
              </a:solidFill>
              <a:latin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9C79"/>
                </a:solidFill>
                <a:latin typeface="Arial"/>
              </a:rPr>
              <a:t>Image analysis – particle detection &amp; characterisation</a:t>
            </a:r>
          </a:p>
        </p:txBody>
      </p:sp>
    </p:spTree>
    <p:extLst>
      <p:ext uri="{BB962C8B-B14F-4D97-AF65-F5344CB8AC3E}">
        <p14:creationId xmlns:p14="http://schemas.microsoft.com/office/powerpoint/2010/main" val="32111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1150"/>
            <a:ext cx="8591550" cy="885825"/>
          </a:xfrm>
        </p:spPr>
        <p:txBody>
          <a:bodyPr/>
          <a:lstStyle/>
          <a:p>
            <a:r>
              <a:rPr lang="en-GB" sz="2000" b="1" dirty="0"/>
              <a:t> Ballast Particle Size Analysis – preliminary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040" y="5863141"/>
            <a:ext cx="382960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09AC3E98-7985-454D-8CF5-2FD6B628EA82}" type="slidenum">
              <a:rPr lang="en-GB" sz="1400" smtClean="0">
                <a:solidFill>
                  <a:srgbClr val="000000"/>
                </a:solidFill>
                <a:latin typeface="Arial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165618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Clean Ballast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96" y="2080983"/>
            <a:ext cx="4155904" cy="2716170"/>
          </a:xfrm>
          <a:prstGeom prst="rect">
            <a:avLst/>
          </a:prstGeom>
        </p:spPr>
      </p:pic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/>
          <a:stretch/>
        </p:blipFill>
        <p:spPr bwMode="auto">
          <a:xfrm>
            <a:off x="435322" y="1556792"/>
            <a:ext cx="4153707" cy="193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1"/>
          <a:stretch/>
        </p:blipFill>
        <p:spPr bwMode="auto">
          <a:xfrm>
            <a:off x="426379" y="3717031"/>
            <a:ext cx="4145621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1150"/>
            <a:ext cx="8591550" cy="885825"/>
          </a:xfrm>
        </p:spPr>
        <p:txBody>
          <a:bodyPr/>
          <a:lstStyle/>
          <a:p>
            <a:r>
              <a:rPr lang="en-GB" sz="2000" b="1" dirty="0"/>
              <a:t> Ballast Particle Size Analysis – preliminary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040" y="5863141"/>
            <a:ext cx="382960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09AC3E98-7985-454D-8CF5-2FD6B628EA82}" type="slidenum">
              <a:rPr lang="en-GB" sz="1400" smtClean="0">
                <a:solidFill>
                  <a:srgbClr val="000000"/>
                </a:solidFill>
                <a:latin typeface="Arial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201622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Undersize Ballast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90" y="2060848"/>
            <a:ext cx="3635826" cy="2376264"/>
          </a:xfrm>
          <a:prstGeom prst="rect">
            <a:avLst/>
          </a:prstGeom>
        </p:spPr>
      </p:pic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/>
          <a:stretch/>
        </p:blipFill>
        <p:spPr bwMode="auto">
          <a:xfrm>
            <a:off x="467544" y="1668274"/>
            <a:ext cx="4752528" cy="16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0"/>
          <a:stretch/>
        </p:blipFill>
        <p:spPr bwMode="auto">
          <a:xfrm>
            <a:off x="467543" y="3580984"/>
            <a:ext cx="4752529" cy="166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14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1150"/>
            <a:ext cx="8591550" cy="885825"/>
          </a:xfrm>
        </p:spPr>
        <p:txBody>
          <a:bodyPr/>
          <a:lstStyle/>
          <a:p>
            <a:r>
              <a:rPr lang="en-GB" sz="2000" b="1" dirty="0"/>
              <a:t> Ballast Particle Size Analysis – preliminary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040" y="5863141"/>
            <a:ext cx="382960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09AC3E98-7985-454D-8CF5-2FD6B628EA82}" type="slidenum">
              <a:rPr lang="en-GB" sz="1400" smtClean="0">
                <a:solidFill>
                  <a:srgbClr val="000000"/>
                </a:solidFill>
                <a:latin typeface="Arial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165618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Muddy Ballast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"/>
          <a:stretch/>
        </p:blipFill>
        <p:spPr bwMode="auto">
          <a:xfrm>
            <a:off x="473777" y="1681516"/>
            <a:ext cx="4277679" cy="18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6"/>
          <a:stretch/>
        </p:blipFill>
        <p:spPr bwMode="auto">
          <a:xfrm>
            <a:off x="474679" y="3722623"/>
            <a:ext cx="4276778" cy="179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165208"/>
            <a:ext cx="4109543" cy="26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1150"/>
            <a:ext cx="8591550" cy="885825"/>
          </a:xfrm>
        </p:spPr>
        <p:txBody>
          <a:bodyPr/>
          <a:lstStyle/>
          <a:p>
            <a:r>
              <a:rPr lang="en-GB" sz="2000" b="1" dirty="0"/>
              <a:t> Ballast Particle Size Analysis – preliminary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1040" y="5863141"/>
            <a:ext cx="382960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fld id="{09AC3E98-7985-454D-8CF5-2FD6B628EA82}" type="slidenum">
              <a:rPr lang="en-GB" sz="1400" smtClean="0">
                <a:solidFill>
                  <a:srgbClr val="000000"/>
                </a:solidFill>
                <a:latin typeface="Arial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GB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" name="Chart 10"/>
          <p:cNvGraphicFramePr>
            <a:graphicFrameLocks noGrp="1"/>
          </p:cNvGraphicFramePr>
          <p:nvPr>
            <p:extLst/>
          </p:nvPr>
        </p:nvGraphicFramePr>
        <p:xfrm>
          <a:off x="467544" y="836712"/>
          <a:ext cx="82934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28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Chart 1" descr="image001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1628800"/>
            <a:ext cx="6840760" cy="414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16200000">
            <a:off x="-506313" y="3455131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Relative Ballast Particle Size</a:t>
            </a:r>
          </a:p>
        </p:txBody>
      </p:sp>
      <p:pic>
        <p:nvPicPr>
          <p:cNvPr id="17" name="Picture 3" descr="image00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6243" y="3161412"/>
            <a:ext cx="3600000" cy="89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005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6243" y="2249012"/>
            <a:ext cx="3600000" cy="8335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>
            <a:stCxn id="18" idx="1"/>
          </p:cNvCxnSpPr>
          <p:nvPr/>
        </p:nvCxnSpPr>
        <p:spPr bwMode="auto">
          <a:xfrm rot="10800000" flipV="1">
            <a:off x="2976203" y="2665774"/>
            <a:ext cx="360040" cy="1771338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9"/>
          <p:cNvCxnSpPr>
            <a:stCxn id="17" idx="1"/>
          </p:cNvCxnSpPr>
          <p:nvPr/>
        </p:nvCxnSpPr>
        <p:spPr bwMode="auto">
          <a:xfrm rot="10800000" flipV="1">
            <a:off x="4924281" y="3609018"/>
            <a:ext cx="211962" cy="612069"/>
          </a:xfrm>
          <a:prstGeom prst="curved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4" descr="image00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1080" y="1236072"/>
            <a:ext cx="2653200" cy="90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urved Connector 24"/>
          <p:cNvCxnSpPr/>
          <p:nvPr/>
        </p:nvCxnSpPr>
        <p:spPr bwMode="auto">
          <a:xfrm rot="10800000" flipV="1">
            <a:off x="1663073" y="1688592"/>
            <a:ext cx="576065" cy="560423"/>
          </a:xfrm>
          <a:prstGeom prst="curvedConnector3">
            <a:avLst>
              <a:gd name="adj1" fmla="val 101257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32509" y="557241"/>
            <a:ext cx="604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9C79"/>
                </a:solidFill>
              </a:rPr>
              <a:t>Automated Ballast Particle Size Analysis</a:t>
            </a:r>
          </a:p>
        </p:txBody>
      </p:sp>
    </p:spTree>
    <p:extLst>
      <p:ext uri="{BB962C8B-B14F-4D97-AF65-F5344CB8AC3E}">
        <p14:creationId xmlns:p14="http://schemas.microsoft.com/office/powerpoint/2010/main" val="4768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" y="557241"/>
            <a:ext cx="604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9C79"/>
                </a:solidFill>
              </a:rPr>
              <a:t>Automated Ballast Particle Size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133475"/>
            <a:ext cx="831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Test Results – Main 0, MP17 to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07" y="1533237"/>
            <a:ext cx="7097684" cy="42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theme/theme1.xml><?xml version="1.0" encoding="utf-8"?>
<a:theme xmlns:a="http://schemas.openxmlformats.org/drawingml/2006/main" name="ALB Standard Template Release 1">
  <a:themeElements>
    <a:clrScheme name="ALB Standard Template Release 1 16">
      <a:dk1>
        <a:srgbClr val="000000"/>
      </a:dk1>
      <a:lt1>
        <a:srgbClr val="B2B2B2"/>
      </a:lt1>
      <a:dk2>
        <a:srgbClr val="000000"/>
      </a:dk2>
      <a:lt2>
        <a:srgbClr val="EAEAEA"/>
      </a:lt2>
      <a:accent1>
        <a:srgbClr val="2A5598"/>
      </a:accent1>
      <a:accent2>
        <a:srgbClr val="009C79"/>
      </a:accent2>
      <a:accent3>
        <a:srgbClr val="D5D5D5"/>
      </a:accent3>
      <a:accent4>
        <a:srgbClr val="000000"/>
      </a:accent4>
      <a:accent5>
        <a:srgbClr val="ACB4CA"/>
      </a:accent5>
      <a:accent6>
        <a:srgbClr val="008D6D"/>
      </a:accent6>
      <a:hlink>
        <a:srgbClr val="A166A0"/>
      </a:hlink>
      <a:folHlink>
        <a:srgbClr val="792877"/>
      </a:folHlink>
    </a:clrScheme>
    <a:fontScheme name="ALB Standard Template Releas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00877B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rgbClr val="00877B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B Standard Template Release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B Standard Template Release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8">
        <a:dk1>
          <a:srgbClr val="000000"/>
        </a:dk1>
        <a:lt1>
          <a:srgbClr val="FFFFFF"/>
        </a:lt1>
        <a:dk2>
          <a:srgbClr val="0C5541"/>
        </a:dk2>
        <a:lt2>
          <a:srgbClr val="6CD18D"/>
        </a:lt2>
        <a:accent1>
          <a:srgbClr val="666666"/>
        </a:accent1>
        <a:accent2>
          <a:srgbClr val="A6A6A6"/>
        </a:accent2>
        <a:accent3>
          <a:srgbClr val="FFFFFF"/>
        </a:accent3>
        <a:accent4>
          <a:srgbClr val="000000"/>
        </a:accent4>
        <a:accent5>
          <a:srgbClr val="B8B8B8"/>
        </a:accent5>
        <a:accent6>
          <a:srgbClr val="969696"/>
        </a:accent6>
        <a:hlink>
          <a:srgbClr val="A5870D"/>
        </a:hlink>
        <a:folHlink>
          <a:srgbClr val="FFD4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9">
        <a:dk1>
          <a:srgbClr val="000000"/>
        </a:dk1>
        <a:lt1>
          <a:srgbClr val="FFFFFF"/>
        </a:lt1>
        <a:dk2>
          <a:srgbClr val="B2B2B2"/>
        </a:dk2>
        <a:lt2>
          <a:srgbClr val="FFD426"/>
        </a:lt2>
        <a:accent1>
          <a:srgbClr val="0099FF"/>
        </a:accent1>
        <a:accent2>
          <a:srgbClr val="338B57"/>
        </a:accent2>
        <a:accent3>
          <a:srgbClr val="D5D5D5"/>
        </a:accent3>
        <a:accent4>
          <a:srgbClr val="DADADA"/>
        </a:accent4>
        <a:accent5>
          <a:srgbClr val="AACAFF"/>
        </a:accent5>
        <a:accent6>
          <a:srgbClr val="2D7D4E"/>
        </a:accent6>
        <a:hlink>
          <a:srgbClr val="F9F919"/>
        </a:hlink>
        <a:folHlink>
          <a:srgbClr val="FB4E2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B Standard Template Release 1 10">
        <a:dk1>
          <a:srgbClr val="009999"/>
        </a:dk1>
        <a:lt1>
          <a:srgbClr val="FFFFFF"/>
        </a:lt1>
        <a:dk2>
          <a:srgbClr val="800080"/>
        </a:dk2>
        <a:lt2>
          <a:srgbClr val="003366"/>
        </a:lt2>
        <a:accent1>
          <a:srgbClr val="CC3399"/>
        </a:accent1>
        <a:accent2>
          <a:srgbClr val="672995"/>
        </a:accent2>
        <a:accent3>
          <a:srgbClr val="FFFFFF"/>
        </a:accent3>
        <a:accent4>
          <a:srgbClr val="008282"/>
        </a:accent4>
        <a:accent5>
          <a:srgbClr val="E2ADCA"/>
        </a:accent5>
        <a:accent6>
          <a:srgbClr val="5D2487"/>
        </a:accent6>
        <a:hlink>
          <a:srgbClr val="A0E3F8"/>
        </a:hlink>
        <a:folHlink>
          <a:srgbClr val="327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1">
        <a:dk1>
          <a:srgbClr val="003366"/>
        </a:dk1>
        <a:lt1>
          <a:srgbClr val="FFFFFF"/>
        </a:lt1>
        <a:dk2>
          <a:srgbClr val="800080"/>
        </a:dk2>
        <a:lt2>
          <a:srgbClr val="003366"/>
        </a:lt2>
        <a:accent1>
          <a:srgbClr val="CC3399"/>
        </a:accent1>
        <a:accent2>
          <a:srgbClr val="672995"/>
        </a:accent2>
        <a:accent3>
          <a:srgbClr val="FFFFFF"/>
        </a:accent3>
        <a:accent4>
          <a:srgbClr val="002A56"/>
        </a:accent4>
        <a:accent5>
          <a:srgbClr val="E2ADCA"/>
        </a:accent5>
        <a:accent6>
          <a:srgbClr val="5D2487"/>
        </a:accent6>
        <a:hlink>
          <a:srgbClr val="A0E3F8"/>
        </a:hlink>
        <a:folHlink>
          <a:srgbClr val="327F0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2">
        <a:dk1>
          <a:srgbClr val="003366"/>
        </a:dk1>
        <a:lt1>
          <a:srgbClr val="FFFFFF"/>
        </a:lt1>
        <a:dk2>
          <a:srgbClr val="800080"/>
        </a:dk2>
        <a:lt2>
          <a:srgbClr val="003366"/>
        </a:lt2>
        <a:accent1>
          <a:srgbClr val="77AF94"/>
        </a:accent1>
        <a:accent2>
          <a:srgbClr val="0A6F9B"/>
        </a:accent2>
        <a:accent3>
          <a:srgbClr val="FFFFFF"/>
        </a:accent3>
        <a:accent4>
          <a:srgbClr val="002A56"/>
        </a:accent4>
        <a:accent5>
          <a:srgbClr val="BDD4C8"/>
        </a:accent5>
        <a:accent6>
          <a:srgbClr val="08648C"/>
        </a:accent6>
        <a:hlink>
          <a:srgbClr val="A166A0"/>
        </a:hlink>
        <a:folHlink>
          <a:srgbClr val="7928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3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77AF94"/>
        </a:accent1>
        <a:accent2>
          <a:srgbClr val="0A6F9B"/>
        </a:accent2>
        <a:accent3>
          <a:srgbClr val="FFFFFF"/>
        </a:accent3>
        <a:accent4>
          <a:srgbClr val="000000"/>
        </a:accent4>
        <a:accent5>
          <a:srgbClr val="BDD4C8"/>
        </a:accent5>
        <a:accent6>
          <a:srgbClr val="08648C"/>
        </a:accent6>
        <a:hlink>
          <a:srgbClr val="A166A0"/>
        </a:hlink>
        <a:folHlink>
          <a:srgbClr val="7928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4">
        <a:dk1>
          <a:srgbClr val="000000"/>
        </a:dk1>
        <a:lt1>
          <a:srgbClr val="FFFFFF"/>
        </a:lt1>
        <a:dk2>
          <a:srgbClr val="FFFFFF"/>
        </a:dk2>
        <a:lt2>
          <a:srgbClr val="003366"/>
        </a:lt2>
        <a:accent1>
          <a:srgbClr val="77AF94"/>
        </a:accent1>
        <a:accent2>
          <a:srgbClr val="0A6F9B"/>
        </a:accent2>
        <a:accent3>
          <a:srgbClr val="FFFFFF"/>
        </a:accent3>
        <a:accent4>
          <a:srgbClr val="000000"/>
        </a:accent4>
        <a:accent5>
          <a:srgbClr val="BDD4C8"/>
        </a:accent5>
        <a:accent6>
          <a:srgbClr val="08648C"/>
        </a:accent6>
        <a:hlink>
          <a:srgbClr val="A166A0"/>
        </a:hlink>
        <a:folHlink>
          <a:srgbClr val="7928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5">
        <a:dk1>
          <a:srgbClr val="000000"/>
        </a:dk1>
        <a:lt1>
          <a:srgbClr val="B2B2B2"/>
        </a:lt1>
        <a:dk2>
          <a:srgbClr val="000000"/>
        </a:dk2>
        <a:lt2>
          <a:srgbClr val="003366"/>
        </a:lt2>
        <a:accent1>
          <a:srgbClr val="2A5598"/>
        </a:accent1>
        <a:accent2>
          <a:srgbClr val="42AF51"/>
        </a:accent2>
        <a:accent3>
          <a:srgbClr val="D5D5D5"/>
        </a:accent3>
        <a:accent4>
          <a:srgbClr val="000000"/>
        </a:accent4>
        <a:accent5>
          <a:srgbClr val="ACB4CA"/>
        </a:accent5>
        <a:accent6>
          <a:srgbClr val="3B9E49"/>
        </a:accent6>
        <a:hlink>
          <a:srgbClr val="A166A0"/>
        </a:hlink>
        <a:folHlink>
          <a:srgbClr val="7928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B Standard Template Release 1 16">
        <a:dk1>
          <a:srgbClr val="000000"/>
        </a:dk1>
        <a:lt1>
          <a:srgbClr val="B2B2B2"/>
        </a:lt1>
        <a:dk2>
          <a:srgbClr val="000000"/>
        </a:dk2>
        <a:lt2>
          <a:srgbClr val="EAEAEA"/>
        </a:lt2>
        <a:accent1>
          <a:srgbClr val="2A5598"/>
        </a:accent1>
        <a:accent2>
          <a:srgbClr val="009C79"/>
        </a:accent2>
        <a:accent3>
          <a:srgbClr val="D5D5D5"/>
        </a:accent3>
        <a:accent4>
          <a:srgbClr val="000000"/>
        </a:accent4>
        <a:accent5>
          <a:srgbClr val="ACB4CA"/>
        </a:accent5>
        <a:accent6>
          <a:srgbClr val="008D6D"/>
        </a:accent6>
        <a:hlink>
          <a:srgbClr val="A166A0"/>
        </a:hlink>
        <a:folHlink>
          <a:srgbClr val="7928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120</Words>
  <Application>Microsoft Office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ALB Standard Template Release 1</vt:lpstr>
      <vt:lpstr> Ballast Particle Size Analysis</vt:lpstr>
      <vt:lpstr> Ballast Particle Size Analysis – preliminary results</vt:lpstr>
      <vt:lpstr> Ballast Particle Size Analysis – preliminary results</vt:lpstr>
      <vt:lpstr> Ballast Particle Size Analysis – preliminary results</vt:lpstr>
      <vt:lpstr> Ballast Particle Size Analysis – preliminary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Asger</dc:creator>
  <cp:lastModifiedBy>asger eriksen</cp:lastModifiedBy>
  <cp:revision>61</cp:revision>
  <dcterms:created xsi:type="dcterms:W3CDTF">2015-06-07T14:15:12Z</dcterms:created>
  <dcterms:modified xsi:type="dcterms:W3CDTF">2019-04-17T16:33:21Z</dcterms:modified>
</cp:coreProperties>
</file>