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56" r:id="rId2"/>
    <p:sldId id="342" r:id="rId3"/>
    <p:sldId id="361" r:id="rId4"/>
    <p:sldId id="390" r:id="rId5"/>
    <p:sldId id="392" r:id="rId6"/>
    <p:sldId id="393" r:id="rId7"/>
    <p:sldId id="397" r:id="rId8"/>
    <p:sldId id="344" r:id="rId9"/>
    <p:sldId id="351" r:id="rId10"/>
    <p:sldId id="345" r:id="rId11"/>
    <p:sldId id="350" r:id="rId12"/>
    <p:sldId id="370" r:id="rId13"/>
    <p:sldId id="371" r:id="rId14"/>
    <p:sldId id="352" r:id="rId15"/>
    <p:sldId id="375" r:id="rId16"/>
    <p:sldId id="389" r:id="rId17"/>
    <p:sldId id="388" r:id="rId18"/>
    <p:sldId id="385" r:id="rId19"/>
    <p:sldId id="382" r:id="rId20"/>
    <p:sldId id="386" r:id="rId21"/>
    <p:sldId id="384" r:id="rId22"/>
    <p:sldId id="396" r:id="rId23"/>
    <p:sldId id="395" r:id="rId24"/>
    <p:sldId id="394" r:id="rId25"/>
    <p:sldId id="387" r:id="rId26"/>
    <p:sldId id="355" r:id="rId27"/>
    <p:sldId id="357" r:id="rId28"/>
    <p:sldId id="358" r:id="rId29"/>
    <p:sldId id="346" r:id="rId30"/>
    <p:sldId id="348" r:id="rId31"/>
    <p:sldId id="347" r:id="rId32"/>
    <p:sldId id="349" r:id="rId3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94"/>
    <p:restoredTop sz="95638"/>
  </p:normalViewPr>
  <p:slideViewPr>
    <p:cSldViewPr snapToGrid="0" snapToObjects="1">
      <p:cViewPr varScale="1">
        <p:scale>
          <a:sx n="203" d="100"/>
          <a:sy n="203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75A2B-6D44-A746-BD0B-E13BABE5835A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40F9-157B-0A47-8F3C-7AB71080F1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C40F9-157B-0A47-8F3C-7AB71080F1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6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1B80-0BA3-D44B-9786-A7D84CEE7349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8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3CFD-FC15-6741-AA46-34E465CC7DE3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8E19-CD02-AE48-B408-756CA4060992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F617D-6A0F-8540-8D7E-6E4DC0620A44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FB3E-7097-4D4A-9067-97A15451E3B9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8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668A-219D-7E4F-B789-C57FF9A402C8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DDDC-693B-E141-AC17-431A7AD6D990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1F9DA-41F2-DC47-87CB-84FD6272CE98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1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BF54-3180-FE42-8FEF-35B1D57E3B5E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1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4663-C9A5-B54A-A450-D9B4A2195AFB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53C9-70A0-A749-B805-F879E11018EB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0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01EB-6BE9-DB44-A040-C8931DFFD13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C25D-C804-A44F-987E-07DB276CA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Efficiently%20maintainable/%20almost%20on%20the%20fly." TargetMode="Externa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5ACC85-51EC-CC48-82A4-4A1F7C84E986}"/>
              </a:ext>
            </a:extLst>
          </p:cNvPr>
          <p:cNvSpPr/>
          <p:nvPr/>
        </p:nvSpPr>
        <p:spPr>
          <a:xfrm>
            <a:off x="554605" y="1520606"/>
            <a:ext cx="845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Dynamic Spanning Trees for Connectivity Queries on Fully-dynamic Undirected Graphs 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8BBECB-034E-AC4D-86E3-9C6AD4851F89}"/>
              </a:ext>
            </a:extLst>
          </p:cNvPr>
          <p:cNvSpPr/>
          <p:nvPr/>
        </p:nvSpPr>
        <p:spPr>
          <a:xfrm>
            <a:off x="1741817" y="2212659"/>
            <a:ext cx="5748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/>
              <a:t>Qing Chen</a:t>
            </a:r>
            <a:r>
              <a:rPr lang="en-US" sz="1800" dirty="0"/>
              <a:t>, Oded Lachish, Sven Helmer, Michael H. </a:t>
            </a:r>
            <a:r>
              <a:rPr lang="en-US" sz="1800" dirty="0" err="1"/>
              <a:t>Böhlen</a:t>
            </a:r>
            <a:r>
              <a:rPr lang="en-US" sz="1800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4060B-24D3-5444-B2D8-9DC1A14E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40" y="2925686"/>
            <a:ext cx="1933575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A76E4D-6090-704A-9CFC-15C5D9E49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82" y="2987599"/>
            <a:ext cx="1466850" cy="46672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1439D-22C6-5946-A48D-5030B7A6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4C7D5E-C6EA-3040-A127-8239D45F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"/>
    </mc:Choice>
    <mc:Fallback xmlns="">
      <p:transition spd="slow" advTm="10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53716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Graphs with small diameters are more frequent</a:t>
            </a:r>
            <a:endParaRPr lang="en-US" sz="21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40CD3-179D-C847-BBD2-2EDEEF9D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052" y="757052"/>
            <a:ext cx="3696393" cy="3341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7FC463-379F-1B48-BBA1-E6AA517DF72F}"/>
              </a:ext>
            </a:extLst>
          </p:cNvPr>
          <p:cNvSpPr txBox="1"/>
          <p:nvPr/>
        </p:nvSpPr>
        <p:spPr>
          <a:xfrm>
            <a:off x="1558251" y="4275699"/>
            <a:ext cx="5387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1324 real-world graphs in 24 categories at KONECT </a:t>
            </a:r>
            <a:r>
              <a:rPr lang="en-US" sz="1200" dirty="0">
                <a:hlinkClick r:id="rId3"/>
              </a:rPr>
              <a:t>http://konect.cc/statistics/diam/</a:t>
            </a:r>
            <a:endParaRPr lang="en-US" sz="1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D27D63-D8DE-7E45-A2BB-2E317D0C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8249C-14BB-744C-8E7C-FF48E03F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6661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Spanning trees (forest)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F41C67-1A8A-E04E-8E67-82F978D82D07}"/>
                  </a:ext>
                </a:extLst>
              </p:cNvPr>
              <p:cNvSpPr/>
              <p:nvPr/>
            </p:nvSpPr>
            <p:spPr>
              <a:xfrm>
                <a:off x="5589270" y="1263729"/>
                <a:ext cx="3269554" cy="8022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Connectivity Query: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</a:t>
                </a:r>
              </a:p>
              <a:p>
                <a:r>
                  <a:rPr lang="en-US" sz="1200" dirty="0"/>
                  <a:t>True if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and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have the same root,</a:t>
                </a:r>
              </a:p>
              <a:p>
                <a:r>
                  <a:rPr lang="en-US" sz="1200" dirty="0"/>
                  <a:t>False otherwise</a:t>
                </a:r>
              </a:p>
              <a:p>
                <a:endParaRPr lang="en-US" sz="1013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F41C67-1A8A-E04E-8E67-82F978D82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270" y="1263729"/>
                <a:ext cx="3269554" cy="802207"/>
              </a:xfrm>
              <a:prstGeom prst="rect">
                <a:avLst/>
              </a:prstGeom>
              <a:blipFill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F32AF0D-5059-3A48-BAE5-201AD8446738}"/>
              </a:ext>
            </a:extLst>
          </p:cNvPr>
          <p:cNvSpPr txBox="1"/>
          <p:nvPr/>
        </p:nvSpPr>
        <p:spPr>
          <a:xfrm>
            <a:off x="5589270" y="3266979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Traversing to the root instead of the</a:t>
            </a:r>
          </a:p>
          <a:p>
            <a:r>
              <a:rPr lang="en-US" sz="1200" dirty="0"/>
              <a:t>connected component.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E9AB3A-2158-9248-9E90-CA7C9540ACFF}"/>
                  </a:ext>
                </a:extLst>
              </p:cNvPr>
              <p:cNvSpPr/>
              <p:nvPr/>
            </p:nvSpPr>
            <p:spPr>
              <a:xfrm>
                <a:off x="5589270" y="2476506"/>
                <a:ext cx="239302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Example: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(2, 10)</m:t>
                    </m:r>
                  </m:oMath>
                </a14:m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returns False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E9AB3A-2158-9248-9E90-CA7C9540A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270" y="2476506"/>
                <a:ext cx="2393027" cy="276999"/>
              </a:xfrm>
              <a:prstGeom prst="rect">
                <a:avLst/>
              </a:prstGeom>
              <a:blipFill>
                <a:blip r:embed="rId3"/>
                <a:stretch>
                  <a:fillRect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1154FDB-CE0C-EF43-8646-4372BDBF651F}"/>
              </a:ext>
            </a:extLst>
          </p:cNvPr>
          <p:cNvGrpSpPr/>
          <p:nvPr/>
        </p:nvGrpSpPr>
        <p:grpSpPr>
          <a:xfrm>
            <a:off x="353979" y="785099"/>
            <a:ext cx="4044842" cy="1572994"/>
            <a:chOff x="250612" y="785099"/>
            <a:chExt cx="4044842" cy="157299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147B897-39AD-5846-B7EB-F8E923224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612" y="785099"/>
              <a:ext cx="4044842" cy="157299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0E546D-DE21-134F-ADB0-7F8C7434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73868" y="890957"/>
              <a:ext cx="194553" cy="1564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5D4B24B-5EEA-1B42-A630-03E521D5E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881" y="2045011"/>
              <a:ext cx="266174" cy="21398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01C1294-2411-344D-A61B-53483F719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04970" y="2045011"/>
              <a:ext cx="266174" cy="21398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BAC5DB-A320-2544-855A-BD297E571361}"/>
              </a:ext>
            </a:extLst>
          </p:cNvPr>
          <p:cNvGrpSpPr/>
          <p:nvPr/>
        </p:nvGrpSpPr>
        <p:grpSpPr>
          <a:xfrm>
            <a:off x="377833" y="2710734"/>
            <a:ext cx="4180550" cy="1488247"/>
            <a:chOff x="188752" y="2668956"/>
            <a:chExt cx="4295454" cy="157600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3D72EF8-F9B1-DE42-B773-5C7270385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752" y="2668956"/>
              <a:ext cx="4295454" cy="1575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CC29B20-A743-4243-BBB0-1E55FF4F3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9002" y="2753010"/>
              <a:ext cx="104550" cy="1647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9957043-18F0-B848-990C-E390A861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752" y="4030977"/>
              <a:ext cx="266174" cy="21398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2667EDC-0FF3-6F45-9D6A-FC2F6A763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04182" y="4029973"/>
              <a:ext cx="266174" cy="213983"/>
            </a:xfrm>
            <a:prstGeom prst="rect">
              <a:avLst/>
            </a:prstGeom>
          </p:spPr>
        </p:pic>
      </p:grp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73ED948E-DCDE-7946-91E9-0D46C2AC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90B5DEC-CC63-EE47-9FDA-24D2994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/>
              <p:nvPr/>
            </p:nvSpPr>
            <p:spPr>
              <a:xfrm>
                <a:off x="250612" y="164596"/>
                <a:ext cx="559063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: sum of distances between the root and nodes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4596"/>
                <a:ext cx="5590633" cy="415498"/>
              </a:xfrm>
              <a:prstGeom prst="rect">
                <a:avLst/>
              </a:prstGeom>
              <a:blipFill>
                <a:blip r:embed="rId2"/>
                <a:stretch>
                  <a:fillRect t="-5882" r="-22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0574E5-B466-C04E-A507-310E3E2B9F12}"/>
              </a:ext>
            </a:extLst>
          </p:cNvPr>
          <p:cNvSpPr txBox="1"/>
          <p:nvPr/>
        </p:nvSpPr>
        <p:spPr>
          <a:xfrm>
            <a:off x="250612" y="868283"/>
            <a:ext cx="2350323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Not all spanning trees are good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Good spanning trees are flat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83E777-CB24-F74B-9A4E-FB5F89FF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4E1FA8-E75D-7C43-BFD3-6FDAE137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/>
              <p:nvPr/>
            </p:nvSpPr>
            <p:spPr>
              <a:xfrm>
                <a:off x="250612" y="164596"/>
                <a:ext cx="559063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: sum of distances between the root and nodes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4596"/>
                <a:ext cx="5590633" cy="415498"/>
              </a:xfrm>
              <a:prstGeom prst="rect">
                <a:avLst/>
              </a:prstGeom>
              <a:blipFill>
                <a:blip r:embed="rId2"/>
                <a:stretch>
                  <a:fillRect t="-5882" r="-22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FE036-346B-CF4A-A3FB-2DF13F0E7D8A}"/>
                  </a:ext>
                </a:extLst>
              </p:cNvPr>
              <p:cNvSpPr txBox="1"/>
              <p:nvPr/>
            </p:nvSpPr>
            <p:spPr>
              <a:xfrm>
                <a:off x="2817040" y="2462916"/>
                <a:ext cx="1195199" cy="37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013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013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9FE036-346B-CF4A-A3FB-2DF13F0E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40" y="2462916"/>
                <a:ext cx="1195199" cy="378565"/>
              </a:xfrm>
              <a:prstGeom prst="rect">
                <a:avLst/>
              </a:prstGeom>
              <a:blipFill>
                <a:blip r:embed="rId3"/>
                <a:stretch>
                  <a:fillRect l="-2105" t="-135484" r="-3158" b="-196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F0CE2B-6C96-B845-94EC-AB0C5D8D4914}"/>
                  </a:ext>
                </a:extLst>
              </p:cNvPr>
              <p:cNvSpPr/>
              <p:nvPr/>
            </p:nvSpPr>
            <p:spPr>
              <a:xfrm>
                <a:off x="250612" y="1893561"/>
                <a:ext cx="4572000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For a tree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200" dirty="0"/>
                  <a:t> with the root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defined as follows: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CF0CE2B-6C96-B845-94EC-AB0C5D8D4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893561"/>
                <a:ext cx="457200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19329F-226E-C049-8977-441FCEAA57E8}"/>
                  </a:ext>
                </a:extLst>
              </p:cNvPr>
              <p:cNvSpPr/>
              <p:nvPr/>
            </p:nvSpPr>
            <p:spPr>
              <a:xfrm>
                <a:off x="250612" y="3133837"/>
                <a:ext cx="455490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the distance between a node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and the root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/>
                  <a:t>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200" dirty="0"/>
                  <a:t>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19329F-226E-C049-8977-441FCEAA5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3133837"/>
                <a:ext cx="4554901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1540A30-3852-314A-8730-8B3C53D2D322}"/>
              </a:ext>
            </a:extLst>
          </p:cNvPr>
          <p:cNvSpPr txBox="1"/>
          <p:nvPr/>
        </p:nvSpPr>
        <p:spPr>
          <a:xfrm>
            <a:off x="250612" y="868283"/>
            <a:ext cx="2350323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Not all spanning trees are good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Good spanning trees are flat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C085-5F3C-BA46-91DC-E784EC8B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8C7E03-F92D-6B42-94C2-DEDCEE78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198B35-184A-4846-A1CF-BAC59EF66EE4}"/>
              </a:ext>
            </a:extLst>
          </p:cNvPr>
          <p:cNvGrpSpPr/>
          <p:nvPr/>
        </p:nvGrpSpPr>
        <p:grpSpPr>
          <a:xfrm>
            <a:off x="5841245" y="1905644"/>
            <a:ext cx="1916785" cy="1563268"/>
            <a:chOff x="5841245" y="2024844"/>
            <a:chExt cx="1916785" cy="156326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640F68-C627-0C42-B320-78EE0051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1245" y="2024844"/>
              <a:ext cx="1916785" cy="12547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C69EC1B-69FF-7D4C-93B3-A2986F40432C}"/>
                    </a:ext>
                  </a:extLst>
                </p:cNvPr>
                <p:cNvSpPr/>
                <p:nvPr/>
              </p:nvSpPr>
              <p:spPr>
                <a:xfrm>
                  <a:off x="5841245" y="3285272"/>
                  <a:ext cx="1876347" cy="3028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dirty="0"/>
                    <a:t> = 1 + 1 + 1 + 2 + 2 = 7</a:t>
                  </a: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C69EC1B-69FF-7D4C-93B3-A2986F404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245" y="3285272"/>
                  <a:ext cx="1876347" cy="302840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89A0083-7D34-3244-83CE-C7AA8BC3E384}"/>
              </a:ext>
            </a:extLst>
          </p:cNvPr>
          <p:cNvSpPr txBox="1"/>
          <p:nvPr/>
        </p:nvSpPr>
        <p:spPr>
          <a:xfrm>
            <a:off x="5775311" y="1728404"/>
            <a:ext cx="827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19480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/>
              <p:nvPr/>
            </p:nvSpPr>
            <p:spPr>
              <a:xfrm>
                <a:off x="250612" y="164596"/>
                <a:ext cx="559069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1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: sum of distances between the root and nodes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4596"/>
                <a:ext cx="5590698" cy="415498"/>
              </a:xfrm>
              <a:prstGeom prst="rect">
                <a:avLst/>
              </a:prstGeom>
              <a:blipFill>
                <a:blip r:embed="rId2"/>
                <a:stretch>
                  <a:fillRect t="-5882" r="-227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3BF649-D398-5044-92A6-8F9E3D1731A8}"/>
                  </a:ext>
                </a:extLst>
              </p:cNvPr>
              <p:cNvSpPr txBox="1"/>
              <p:nvPr/>
            </p:nvSpPr>
            <p:spPr>
              <a:xfrm>
                <a:off x="250612" y="3907433"/>
                <a:ext cx="45051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1400" b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400" b="1" dirty="0"/>
                  <a:t> Small average distance to the root. Fast queries.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3BF649-D398-5044-92A6-8F9E3D173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3907433"/>
                <a:ext cx="4505144" cy="307777"/>
              </a:xfrm>
              <a:prstGeom prst="rect">
                <a:avLst/>
              </a:prstGeom>
              <a:blipFill>
                <a:blip r:embed="rId3"/>
                <a:stretch>
                  <a:fillRect l="-282"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9A3DDF-71DA-314A-9E1A-E696327CB76D}"/>
                  </a:ext>
                </a:extLst>
              </p:cNvPr>
              <p:cNvSpPr txBox="1"/>
              <p:nvPr/>
            </p:nvSpPr>
            <p:spPr>
              <a:xfrm>
                <a:off x="2817040" y="2462916"/>
                <a:ext cx="1195199" cy="378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013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013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0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013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013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013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9A3DDF-71DA-314A-9E1A-E696327C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40" y="2462916"/>
                <a:ext cx="1195199" cy="378565"/>
              </a:xfrm>
              <a:prstGeom prst="rect">
                <a:avLst/>
              </a:prstGeom>
              <a:blipFill>
                <a:blip r:embed="rId4"/>
                <a:stretch>
                  <a:fillRect l="-2105" t="-135484" r="-3158" b="-196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4CF7C5-ECFF-C34C-9313-CBC7B4326536}"/>
                  </a:ext>
                </a:extLst>
              </p:cNvPr>
              <p:cNvSpPr/>
              <p:nvPr/>
            </p:nvSpPr>
            <p:spPr>
              <a:xfrm>
                <a:off x="250612" y="1893561"/>
                <a:ext cx="4572000" cy="27699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For a tree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1200" dirty="0"/>
                  <a:t> with the root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is defined as follows: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4CF7C5-ECFF-C34C-9313-CBC7B4326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893561"/>
                <a:ext cx="4572000" cy="2769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D8EF71-3FBF-C74C-9D6C-35FD3B8ED953}"/>
              </a:ext>
            </a:extLst>
          </p:cNvPr>
          <p:cNvSpPr txBox="1"/>
          <p:nvPr/>
        </p:nvSpPr>
        <p:spPr>
          <a:xfrm>
            <a:off x="250612" y="868283"/>
            <a:ext cx="2350323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Not all spanning trees are good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Good spanning trees are flat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983170-CC3E-B642-9351-4CA372DF5A83}"/>
                  </a:ext>
                </a:extLst>
              </p:cNvPr>
              <p:cNvSpPr/>
              <p:nvPr/>
            </p:nvSpPr>
            <p:spPr>
              <a:xfrm>
                <a:off x="250612" y="3133837"/>
                <a:ext cx="455490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is the distance between a node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 and the root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/>
                  <a:t> in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200" dirty="0"/>
                  <a:t>.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983170-CC3E-B642-9351-4CA372DF5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3133837"/>
                <a:ext cx="4554901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8353D-75E9-9847-967E-8D0F4C59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FA4CBD-B7E4-1845-9B3A-CD4D83776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7EBBA5-0D54-9A4E-9E1A-09202BA5013B}"/>
              </a:ext>
            </a:extLst>
          </p:cNvPr>
          <p:cNvGrpSpPr/>
          <p:nvPr/>
        </p:nvGrpSpPr>
        <p:grpSpPr>
          <a:xfrm>
            <a:off x="5841245" y="1905644"/>
            <a:ext cx="1916785" cy="1563268"/>
            <a:chOff x="5841245" y="2024844"/>
            <a:chExt cx="1916785" cy="156326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5FCDBB7-D8ED-BE45-953E-D9C3C487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41245" y="2024844"/>
              <a:ext cx="1916785" cy="12547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3669DC9-349F-6349-83BC-3BEE4798A082}"/>
                    </a:ext>
                  </a:extLst>
                </p:cNvPr>
                <p:cNvSpPr/>
                <p:nvPr/>
              </p:nvSpPr>
              <p:spPr>
                <a:xfrm>
                  <a:off x="5841245" y="3285272"/>
                  <a:ext cx="1876347" cy="3028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dirty="0"/>
                    <a:t> = 1 + 1 + 1 + 2 + 2 = 7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3669DC9-349F-6349-83BC-3BEE4798A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245" y="3285272"/>
                  <a:ext cx="1876347" cy="302840"/>
                </a:xfrm>
                <a:prstGeom prst="rect">
                  <a:avLst/>
                </a:prstGeom>
                <a:blipFill>
                  <a:blip r:embed="rId8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BA3531B-7C3E-684C-9D01-4C8A9E206ECF}"/>
              </a:ext>
            </a:extLst>
          </p:cNvPr>
          <p:cNvSpPr txBox="1"/>
          <p:nvPr/>
        </p:nvSpPr>
        <p:spPr>
          <a:xfrm>
            <a:off x="5775311" y="1728404"/>
            <a:ext cx="8275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298784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4CFEB-96BB-F143-AF46-7F6735EB8507}"/>
              </a:ext>
            </a:extLst>
          </p:cNvPr>
          <p:cNvSpPr txBox="1"/>
          <p:nvPr/>
        </p:nvSpPr>
        <p:spPr>
          <a:xfrm>
            <a:off x="250612" y="1038225"/>
            <a:ext cx="4679197" cy="58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BFS gives the shortest distances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3A6F1-9AB0-FB48-BD62-72C2EC0B6FE2}"/>
              </a:ext>
            </a:extLst>
          </p:cNvPr>
          <p:cNvSpPr txBox="1"/>
          <p:nvPr/>
        </p:nvSpPr>
        <p:spPr>
          <a:xfrm>
            <a:off x="250612" y="164596"/>
            <a:ext cx="41478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Optimal average query performance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1DA6E-353A-B64A-B4F3-0A3328FCD6D0}"/>
              </a:ext>
            </a:extLst>
          </p:cNvPr>
          <p:cNvSpPr/>
          <p:nvPr/>
        </p:nvSpPr>
        <p:spPr>
          <a:xfrm>
            <a:off x="251638" y="1754062"/>
            <a:ext cx="31783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opt has optimal average query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A284D6-B4B7-D947-90FB-A9461D35E7B2}"/>
                  </a:ext>
                </a:extLst>
              </p:cNvPr>
              <p:cNvSpPr/>
              <p:nvPr/>
            </p:nvSpPr>
            <p:spPr>
              <a:xfrm>
                <a:off x="250612" y="1368347"/>
                <a:ext cx="52756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So many BFS-trees. Optimal BFS-tree (opt) has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A284D6-B4B7-D947-90FB-A9461D35E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368347"/>
                <a:ext cx="5275690" cy="276999"/>
              </a:xfrm>
              <a:prstGeom prst="rect">
                <a:avLst/>
              </a:prstGeom>
              <a:blipFill>
                <a:blip r:embed="rId2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85A357-15AC-1E45-ABFA-7B2BA2AE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E1AF4F-A4EB-C844-B11A-E7A1D3C2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7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4CFEB-96BB-F143-AF46-7F6735EB8507}"/>
              </a:ext>
            </a:extLst>
          </p:cNvPr>
          <p:cNvSpPr txBox="1"/>
          <p:nvPr/>
        </p:nvSpPr>
        <p:spPr>
          <a:xfrm>
            <a:off x="250612" y="1038225"/>
            <a:ext cx="4679197" cy="58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BFS gives the shortest distances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3A6F1-9AB0-FB48-BD62-72C2EC0B6FE2}"/>
              </a:ext>
            </a:extLst>
          </p:cNvPr>
          <p:cNvSpPr txBox="1"/>
          <p:nvPr/>
        </p:nvSpPr>
        <p:spPr>
          <a:xfrm>
            <a:off x="250612" y="164596"/>
            <a:ext cx="41478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Optimal average query performance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6F59C-7137-FD48-82F0-16FF44E4E7D4}"/>
              </a:ext>
            </a:extLst>
          </p:cNvPr>
          <p:cNvSpPr/>
          <p:nvPr/>
        </p:nvSpPr>
        <p:spPr>
          <a:xfrm>
            <a:off x="250612" y="2106459"/>
            <a:ext cx="52756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Run BFS </a:t>
            </a:r>
            <a:r>
              <a:rPr lang="en-US" sz="1200" b="1" dirty="0"/>
              <a:t>over all vertices per insertion and deletion </a:t>
            </a:r>
            <a:r>
              <a:rPr lang="en-US" sz="1200" dirty="0"/>
              <a:t>to compute opt.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1DA6E-353A-B64A-B4F3-0A3328FCD6D0}"/>
              </a:ext>
            </a:extLst>
          </p:cNvPr>
          <p:cNvSpPr/>
          <p:nvPr/>
        </p:nvSpPr>
        <p:spPr>
          <a:xfrm>
            <a:off x="251638" y="1754062"/>
            <a:ext cx="31783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opt has optimal average query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A284D6-B4B7-D947-90FB-A9461D35E7B2}"/>
                  </a:ext>
                </a:extLst>
              </p:cNvPr>
              <p:cNvSpPr/>
              <p:nvPr/>
            </p:nvSpPr>
            <p:spPr>
              <a:xfrm>
                <a:off x="250612" y="1368347"/>
                <a:ext cx="52756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So many BFS-trees. Optimal BFS-tree (opt) has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A284D6-B4B7-D947-90FB-A9461D35E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368347"/>
                <a:ext cx="5275690" cy="276999"/>
              </a:xfrm>
              <a:prstGeom prst="rect">
                <a:avLst/>
              </a:prstGeom>
              <a:blipFill>
                <a:blip r:embed="rId2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2A32EF-C416-5143-AD54-79C2471B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5BFD5B-6BE0-8B4D-B624-FACF7617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1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4CFEB-96BB-F143-AF46-7F6735EB8507}"/>
              </a:ext>
            </a:extLst>
          </p:cNvPr>
          <p:cNvSpPr txBox="1"/>
          <p:nvPr/>
        </p:nvSpPr>
        <p:spPr>
          <a:xfrm>
            <a:off x="250612" y="1038225"/>
            <a:ext cx="4679197" cy="58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BFS gives the shortest distances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3A6F1-9AB0-FB48-BD62-72C2EC0B6FE2}"/>
              </a:ext>
            </a:extLst>
          </p:cNvPr>
          <p:cNvSpPr txBox="1"/>
          <p:nvPr/>
        </p:nvSpPr>
        <p:spPr>
          <a:xfrm>
            <a:off x="250612" y="164596"/>
            <a:ext cx="414780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Optimal average query performance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26F59C-7137-FD48-82F0-16FF44E4E7D4}"/>
              </a:ext>
            </a:extLst>
          </p:cNvPr>
          <p:cNvSpPr/>
          <p:nvPr/>
        </p:nvSpPr>
        <p:spPr>
          <a:xfrm>
            <a:off x="250612" y="2106459"/>
            <a:ext cx="52756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Run BFS </a:t>
            </a:r>
            <a:r>
              <a:rPr lang="en-US" sz="1200" b="1" dirty="0"/>
              <a:t>over all vertices per insertion and deletion </a:t>
            </a:r>
            <a:r>
              <a:rPr lang="en-US" sz="1200" dirty="0"/>
              <a:t>to compute opt.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2E500-6CFA-D946-9FE2-FB894FFDC3C1}"/>
              </a:ext>
            </a:extLst>
          </p:cNvPr>
          <p:cNvSpPr txBox="1"/>
          <p:nvPr/>
        </p:nvSpPr>
        <p:spPr>
          <a:xfrm>
            <a:off x="250612" y="2492174"/>
            <a:ext cx="3346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On graphs with millions of vertices takes hours.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C1DA6E-353A-B64A-B4F3-0A3328FCD6D0}"/>
              </a:ext>
            </a:extLst>
          </p:cNvPr>
          <p:cNvSpPr/>
          <p:nvPr/>
        </p:nvSpPr>
        <p:spPr>
          <a:xfrm>
            <a:off x="251638" y="1754062"/>
            <a:ext cx="31783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opt has optimal average query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A284D6-B4B7-D947-90FB-A9461D35E7B2}"/>
                  </a:ext>
                </a:extLst>
              </p:cNvPr>
              <p:cNvSpPr/>
              <p:nvPr/>
            </p:nvSpPr>
            <p:spPr>
              <a:xfrm>
                <a:off x="250612" y="1368347"/>
                <a:ext cx="527569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So many BFS-trees. Optimal BFS-tree (opt) has the minimum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BA284D6-B4B7-D947-90FB-A9461D35E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368347"/>
                <a:ext cx="5275690" cy="276999"/>
              </a:xfrm>
              <a:prstGeom prst="rect">
                <a:avLst/>
              </a:prstGeom>
              <a:blipFill>
                <a:blip r:embed="rId2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FE9712F-D9F7-4741-B324-6D9AC44CD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88" y="2492174"/>
            <a:ext cx="2324100" cy="225120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E41CB3-D5F0-B847-84EC-0D415542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B95A91-26A3-3D47-9F16-0ED4F872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4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853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966A8-619A-1446-A85F-FB82913DB1E7}"/>
                  </a:ext>
                </a:extLst>
              </p:cNvPr>
              <p:cNvSpPr txBox="1"/>
              <p:nvPr/>
            </p:nvSpPr>
            <p:spPr>
              <a:xfrm>
                <a:off x="250612" y="966788"/>
                <a:ext cx="4681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Dynamic spanning tree (D-tree) employs heuristics to maintain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966A8-619A-1446-A85F-FB82913DB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966788"/>
                <a:ext cx="4681153" cy="276999"/>
              </a:xfrm>
              <a:prstGeom prst="rect">
                <a:avLst/>
              </a:prstGeom>
              <a:blipFill>
                <a:blip r:embed="rId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530D6-B462-8443-B8C7-372D4123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08B3B-06F3-B449-8DE8-D73AF667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86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35A66-EB64-1341-975A-5FCD7DACB6F8}"/>
                  </a:ext>
                </a:extLst>
              </p:cNvPr>
              <p:cNvSpPr txBox="1"/>
              <p:nvPr/>
            </p:nvSpPr>
            <p:spPr>
              <a:xfrm>
                <a:off x="250612" y="1653562"/>
                <a:ext cx="4492255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Operations:</a:t>
                </a:r>
              </a:p>
              <a:p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Inserting non-tree edges</a:t>
                </a:r>
                <a:r>
                  <a:rPr lang="en-US" sz="1200" dirty="0"/>
                  <a:t>.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Deleting non-tree edges</a:t>
                </a:r>
                <a:r>
                  <a:rPr lang="en-US" sz="1200" dirty="0"/>
                  <a:t>. No impact on D-tree. Constant run time.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Inserting tree edges</a:t>
                </a:r>
                <a:r>
                  <a:rPr lang="en-US" sz="1200" dirty="0"/>
                  <a:t>, connecting two trees:</a:t>
                </a:r>
                <a:br>
                  <a:rPr lang="en-US" sz="1200" dirty="0"/>
                </a:br>
                <a:r>
                  <a:rPr lang="en-US" sz="1200" dirty="0" err="1"/>
                  <a:t>Reroot</a:t>
                </a:r>
                <a:r>
                  <a:rPr lang="en-US" sz="1200" dirty="0"/>
                  <a:t> the smaller tree, and attach to the larger tree.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b="1" dirty="0"/>
                  <a:t>Deleting tree edges </a:t>
                </a:r>
                <a:r>
                  <a:rPr lang="en-US" sz="1200" dirty="0"/>
                  <a:t>(the most complicated):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:r>
                  <a:rPr lang="en-US" sz="1200" dirty="0"/>
                  <a:t>Deleting an edge in spanning tree splits the tree. 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:r>
                  <a:rPr lang="en-US" sz="1200" dirty="0"/>
                  <a:t>Traversing the smaller tree to find a replacement edge.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 also minimizes the size of smaller tree.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35A66-EB64-1341-975A-5FCD7DAC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53562"/>
                <a:ext cx="4492255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966A8-619A-1446-A85F-FB82913DB1E7}"/>
                  </a:ext>
                </a:extLst>
              </p:cNvPr>
              <p:cNvSpPr txBox="1"/>
              <p:nvPr/>
            </p:nvSpPr>
            <p:spPr>
              <a:xfrm>
                <a:off x="250612" y="966788"/>
                <a:ext cx="4681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Dynamic spanning tree (D-tree) employs heuristics to maintain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966A8-619A-1446-A85F-FB82913DB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966788"/>
                <a:ext cx="4681153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03D919-F3C3-FC41-ACC5-EBE75BAE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1FE26-25BB-BF47-B853-B79FD101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5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941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Outline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B5089-C921-9443-8C49-D7C3C344C23C}"/>
                  </a:ext>
                </a:extLst>
              </p:cNvPr>
              <p:cNvSpPr txBox="1"/>
              <p:nvPr/>
            </p:nvSpPr>
            <p:spPr>
              <a:xfrm>
                <a:off x="250612" y="1066342"/>
                <a:ext cx="743889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Introduction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Problem definition</a:t>
                </a:r>
                <a:br>
                  <a:rPr lang="en-US" altLang="zh-CN" sz="1800" dirty="0"/>
                </a:b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1800" dirty="0"/>
                  <a:t> and D-tree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Experiments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Conclusion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500" dirty="0"/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endParaRPr lang="en-US" altLang="zh-CN" sz="150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B5089-C921-9443-8C49-D7C3C344C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066342"/>
                <a:ext cx="7438892" cy="3046988"/>
              </a:xfrm>
              <a:prstGeom prst="rect">
                <a:avLst/>
              </a:prstGeom>
              <a:blipFill>
                <a:blip r:embed="rId2"/>
                <a:stretch>
                  <a:fillRect l="-512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CCA41-D4AD-1B45-A047-8FFAB2F3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63FB-CCCA-5A47-8D3B-A95654D2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5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35A66-EB64-1341-975A-5FCD7DACB6F8}"/>
                  </a:ext>
                </a:extLst>
              </p:cNvPr>
              <p:cNvSpPr txBox="1"/>
              <p:nvPr/>
            </p:nvSpPr>
            <p:spPr>
              <a:xfrm>
                <a:off x="250612" y="1653562"/>
                <a:ext cx="4492255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Operations:</a:t>
                </a:r>
              </a:p>
              <a:p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Inserting non-tree edges.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Deleting non-tree edges. No impact on D-tree. Constant run time.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Inserting tree edges, connecting two trees:</a:t>
                </a:r>
                <a:b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</a:br>
                <a:r>
                  <a:rPr lang="en-US" sz="1200" dirty="0" err="1">
                    <a:solidFill>
                      <a:schemeClr val="bg2">
                        <a:lumMod val="75000"/>
                      </a:schemeClr>
                    </a:solidFill>
                  </a:rPr>
                  <a:t>Reroot</a:t>
                </a: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 the smaller tree, and attach to the larger tree.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Deleting tree edges (the most complicated):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Deleting an edge in spanning tree splits the tree. 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Traversing the smaller tree to find a replacement edge.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 also minimizes the size of smaller tree.</a:t>
                </a:r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35A66-EB64-1341-975A-5FCD7DAC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53562"/>
                <a:ext cx="4492255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966A8-619A-1446-A85F-FB82913DB1E7}"/>
                  </a:ext>
                </a:extLst>
              </p:cNvPr>
              <p:cNvSpPr txBox="1"/>
              <p:nvPr/>
            </p:nvSpPr>
            <p:spPr>
              <a:xfrm>
                <a:off x="250612" y="966788"/>
                <a:ext cx="4681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Dynamic spanning tree (D-tree) employs heuristics to maintain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966A8-619A-1446-A85F-FB82913DB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966788"/>
                <a:ext cx="4681153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685264-0891-454E-8D5F-E2499E2D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F265E-27B4-AF4B-8096-BCFD351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2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D8D44-C5C5-094F-8025-A1D734236FAC}"/>
              </a:ext>
            </a:extLst>
          </p:cNvPr>
          <p:cNvSpPr txBox="1"/>
          <p:nvPr/>
        </p:nvSpPr>
        <p:spPr>
          <a:xfrm>
            <a:off x="254224" y="918640"/>
            <a:ext cx="2937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for inserting a non-tree edge (5, 8):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C58369-9E3A-AC42-8A6B-A80EEDA4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B509-ED51-9B40-862D-6ABD29B1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BC89DC-A247-CF4A-B693-D0DF70122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0" y="1676405"/>
            <a:ext cx="1769140" cy="15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75CB7-7E9F-8B48-8EE3-515012FC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33" y="1676405"/>
            <a:ext cx="2649671" cy="16082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D8D44-C5C5-094F-8025-A1D734236FAC}"/>
              </a:ext>
            </a:extLst>
          </p:cNvPr>
          <p:cNvSpPr txBox="1"/>
          <p:nvPr/>
        </p:nvSpPr>
        <p:spPr>
          <a:xfrm>
            <a:off x="254224" y="918640"/>
            <a:ext cx="2937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for inserting a non-tree edge (5, 8):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C58369-9E3A-AC42-8A6B-A80EEDA4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B509-ED51-9B40-862D-6ABD29B1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27B3D3-81DE-8C4E-89F8-9E057D6AF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0" y="1676405"/>
            <a:ext cx="1769140" cy="15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0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59318-5C21-9940-9315-CC0C2239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0" y="1676405"/>
            <a:ext cx="1769140" cy="1552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375CB7-7E9F-8B48-8EE3-515012FC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33" y="1676405"/>
            <a:ext cx="2649671" cy="16082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B42C6ED-77C9-224F-A788-C37E6E22D2AF}"/>
              </a:ext>
            </a:extLst>
          </p:cNvPr>
          <p:cNvGrpSpPr/>
          <p:nvPr/>
        </p:nvGrpSpPr>
        <p:grpSpPr>
          <a:xfrm>
            <a:off x="5639323" y="1566670"/>
            <a:ext cx="2968802" cy="1717993"/>
            <a:chOff x="8837388" y="3125275"/>
            <a:chExt cx="3280396" cy="16538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0AE8A2-F43F-0C4C-81ED-6C4C03093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70771" y="3125275"/>
              <a:ext cx="2947013" cy="165384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747AF1-8ED0-9540-B9EF-B9AF90D4A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37388" y="3375358"/>
              <a:ext cx="2875642" cy="20121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2D8D44-C5C5-094F-8025-A1D734236FAC}"/>
              </a:ext>
            </a:extLst>
          </p:cNvPr>
          <p:cNvSpPr txBox="1"/>
          <p:nvPr/>
        </p:nvSpPr>
        <p:spPr>
          <a:xfrm>
            <a:off x="254224" y="918640"/>
            <a:ext cx="2937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for inserting a non-tree edge (5, 8):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C58369-9E3A-AC42-8A6B-A80EEDA4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B509-ED51-9B40-862D-6ABD29B1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48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375CB7-7E9F-8B48-8EE3-515012FC1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33" y="1676405"/>
            <a:ext cx="2649671" cy="160825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B42C6ED-77C9-224F-A788-C37E6E22D2AF}"/>
              </a:ext>
            </a:extLst>
          </p:cNvPr>
          <p:cNvGrpSpPr/>
          <p:nvPr/>
        </p:nvGrpSpPr>
        <p:grpSpPr>
          <a:xfrm>
            <a:off x="5639323" y="1566670"/>
            <a:ext cx="2968802" cy="1717993"/>
            <a:chOff x="8837388" y="3125275"/>
            <a:chExt cx="3280396" cy="16538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0AE8A2-F43F-0C4C-81ED-6C4C03093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0771" y="3125275"/>
              <a:ext cx="2947013" cy="165384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2747AF1-8ED0-9540-B9EF-B9AF90D4A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388" y="3375358"/>
              <a:ext cx="2875642" cy="20121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2D8D44-C5C5-094F-8025-A1D734236FAC}"/>
              </a:ext>
            </a:extLst>
          </p:cNvPr>
          <p:cNvSpPr txBox="1"/>
          <p:nvPr/>
        </p:nvSpPr>
        <p:spPr>
          <a:xfrm>
            <a:off x="254224" y="918640"/>
            <a:ext cx="2937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Example for inserting a non-tree edge (5, 8):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C58369-9E3A-AC42-8A6B-A80EEDA4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B509-ED51-9B40-862D-6ABD29B1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A8944-ED94-5747-AE2C-44B674DD0EEE}"/>
              </a:ext>
            </a:extLst>
          </p:cNvPr>
          <p:cNvSpPr txBox="1"/>
          <p:nvPr/>
        </p:nvSpPr>
        <p:spPr>
          <a:xfrm>
            <a:off x="2757321" y="3460423"/>
            <a:ext cx="3746347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root: no children have more than half size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look at the size of a node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Cheap to maintain the size of a node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B11178-A931-9844-8B73-C86386904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80" y="1676405"/>
            <a:ext cx="1769140" cy="15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50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9698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D-tree!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35A66-EB64-1341-975A-5FCD7DACB6F8}"/>
                  </a:ext>
                </a:extLst>
              </p:cNvPr>
              <p:cNvSpPr txBox="1"/>
              <p:nvPr/>
            </p:nvSpPr>
            <p:spPr>
              <a:xfrm>
                <a:off x="250612" y="1653562"/>
                <a:ext cx="4492255" cy="2492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Operations:</a:t>
                </a:r>
              </a:p>
              <a:p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Inserting non-tree edges. Shown in the previous slide.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Deleting non-tree edges. No impact on D-tree. Constant run time.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Inserting tree edges, connecting two trees:</a:t>
                </a:r>
                <a:br>
                  <a:rPr lang="en-US" sz="1200" dirty="0"/>
                </a:br>
                <a:r>
                  <a:rPr lang="en-US" sz="1200" dirty="0" err="1"/>
                  <a:t>Reroot</a:t>
                </a:r>
                <a:r>
                  <a:rPr lang="en-US" sz="1200" dirty="0"/>
                  <a:t> the smaller tree, and attach to the larger tree.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Deleting tree edges (the most complicated):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:r>
                  <a:rPr lang="en-US" sz="1200" dirty="0"/>
                  <a:t>Deleting an edge in spanning tree splits the tree. 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:r>
                  <a:rPr lang="en-US" sz="1200" dirty="0"/>
                  <a:t>Traversing the smaller tree to find a replacement edge.</a:t>
                </a:r>
              </a:p>
              <a:p>
                <a:pPr marL="557213" lvl="1" indent="-214313"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US" sz="1200" b="1" dirty="0"/>
                  <a:t> also minimizes the size for the smaller tree.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535A66-EB64-1341-975A-5FCD7DAC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53562"/>
                <a:ext cx="4492255" cy="2492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966A8-619A-1446-A85F-FB82913DB1E7}"/>
                  </a:ext>
                </a:extLst>
              </p:cNvPr>
              <p:cNvSpPr txBox="1"/>
              <p:nvPr/>
            </p:nvSpPr>
            <p:spPr>
              <a:xfrm>
                <a:off x="250612" y="966788"/>
                <a:ext cx="46811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Dynamic spanning tree (D-tree) employs heuristics to maintain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A966A8-619A-1446-A85F-FB82913DB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966788"/>
                <a:ext cx="4681153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B7D15-EC13-114F-846C-B5702EF7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83F67-2A6F-4043-8AC2-EA936C508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74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/>
              <p:nvPr/>
            </p:nvSpPr>
            <p:spPr>
              <a:xfrm>
                <a:off x="250612" y="164596"/>
                <a:ext cx="4546053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100" dirty="0">
                    <a:solidFill>
                      <a:schemeClr val="accent1"/>
                    </a:solidFill>
                  </a:rPr>
                  <a:t>Experimental evaluation (1)</a:t>
                </a:r>
                <a:r>
                  <a:rPr lang="en-US" sz="21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100" dirty="0">
                    <a:solidFill>
                      <a:schemeClr val="accent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1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100" dirty="0">
                    <a:solidFill>
                      <a:schemeClr val="accent1"/>
                    </a:solidFill>
                  </a:rPr>
                  <a:t> in trees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77A7C1-2E3B-3243-8DF2-EC019BE41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64596"/>
                <a:ext cx="4546053" cy="415498"/>
              </a:xfrm>
              <a:prstGeom prst="rect">
                <a:avLst/>
              </a:prstGeom>
              <a:blipFill>
                <a:blip r:embed="rId2"/>
                <a:stretch>
                  <a:fillRect l="-1393" t="-5882" r="-279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749293D-735D-6A45-9EB2-2F556E544D3F}"/>
              </a:ext>
            </a:extLst>
          </p:cNvPr>
          <p:cNvSpPr/>
          <p:nvPr/>
        </p:nvSpPr>
        <p:spPr>
          <a:xfrm>
            <a:off x="250612" y="682109"/>
            <a:ext cx="3351687" cy="986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100 uniformly distributed testing points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Queries for all pairs of vertices on small graphs </a:t>
            </a:r>
            <a:br>
              <a:rPr lang="en-US" sz="1200" dirty="0"/>
            </a:br>
            <a:r>
              <a:rPr lang="en-US" sz="1200" dirty="0"/>
              <a:t>50 millions random queries on large graphs</a:t>
            </a:r>
            <a:endParaRPr lang="en-US" sz="1200" dirty="0">
              <a:latin typeface="NimbusSanL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>
                <a:latin typeface="NimbusSanL"/>
              </a:rPr>
              <a:t>Call (phone call) and </a:t>
            </a:r>
            <a:r>
              <a:rPr lang="en-US" sz="1200" dirty="0" err="1">
                <a:latin typeface="NimbusSanL"/>
              </a:rPr>
              <a:t>Stackoverflow</a:t>
            </a:r>
            <a:r>
              <a:rPr lang="en-US" sz="1200" dirty="0">
                <a:latin typeface="NimbusSanL"/>
              </a:rPr>
              <a:t> (ST)</a:t>
            </a:r>
            <a:endParaRPr lang="en-US" sz="1200" dirty="0"/>
          </a:p>
          <a:p>
            <a:endParaRPr lang="en-US" sz="101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0F8FB-799C-694B-8252-542CFD7AF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59" y="1639832"/>
            <a:ext cx="5800388" cy="27660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72276-54B8-004D-9135-2B1C8C49AC35}"/>
              </a:ext>
            </a:extLst>
          </p:cNvPr>
          <p:cNvSpPr txBox="1"/>
          <p:nvPr/>
        </p:nvSpPr>
        <p:spPr>
          <a:xfrm>
            <a:off x="2899561" y="4498018"/>
            <a:ext cx="2763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HK and ET-Tree are worst-case algorithms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3A87F-3DB5-FA46-B500-00BE4A0A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F7D8-8B10-3E4A-81C0-C45261EF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5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55432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Experimental evaluation (2): </a:t>
            </a:r>
            <a:r>
              <a:rPr lang="en-US" sz="2100" dirty="0">
                <a:solidFill>
                  <a:schemeClr val="accent1"/>
                </a:solidFill>
              </a:rPr>
              <a:t>Query performance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9293D-735D-6A45-9EB2-2F556E544D3F}"/>
              </a:ext>
            </a:extLst>
          </p:cNvPr>
          <p:cNvSpPr/>
          <p:nvPr/>
        </p:nvSpPr>
        <p:spPr>
          <a:xfrm>
            <a:off x="261552" y="766376"/>
            <a:ext cx="213520" cy="4040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013" dirty="0"/>
          </a:p>
          <a:p>
            <a:r>
              <a:rPr lang="en-US" sz="1013" dirty="0">
                <a:latin typeface="NimbusSanL"/>
              </a:rPr>
              <a:t> </a:t>
            </a:r>
            <a:endParaRPr lang="en-US" sz="1013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27306-9018-7947-B8E3-98C7AC30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533" y="918661"/>
            <a:ext cx="5453063" cy="2716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5A12EF-2BB1-FF42-896D-877076774AB7}"/>
              </a:ext>
            </a:extLst>
          </p:cNvPr>
          <p:cNvSpPr txBox="1"/>
          <p:nvPr/>
        </p:nvSpPr>
        <p:spPr>
          <a:xfrm>
            <a:off x="1433513" y="3877981"/>
            <a:ext cx="5539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For small graphs, D-tree is close to opt.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For large graphs,  D-tree is the best. ET-tree and opt do not scale to large graphs</a:t>
            </a:r>
            <a:r>
              <a:rPr lang="en-US" sz="1013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8011C-C235-A142-9CC1-AACDA0CC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D407D-ED62-E24C-B929-2B364002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65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7"/>
            <a:ext cx="7168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Experimental evaluation (3): </a:t>
            </a:r>
            <a:r>
              <a:rPr lang="en-US" sz="2100" dirty="0">
                <a:solidFill>
                  <a:schemeClr val="accent1"/>
                </a:solidFill>
              </a:rPr>
              <a:t>Update performance (large graphs)</a:t>
            </a:r>
          </a:p>
          <a:p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9293D-735D-6A45-9EB2-2F556E544D3F}"/>
              </a:ext>
            </a:extLst>
          </p:cNvPr>
          <p:cNvSpPr/>
          <p:nvPr/>
        </p:nvSpPr>
        <p:spPr>
          <a:xfrm>
            <a:off x="250612" y="672436"/>
            <a:ext cx="213520" cy="24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13" dirty="0">
                <a:latin typeface="NimbusSanL"/>
              </a:rPr>
              <a:t> </a:t>
            </a:r>
            <a:endParaRPr lang="en-US" sz="1013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617CA-4DBF-7840-9756-BC796551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09" y="903261"/>
            <a:ext cx="4525523" cy="3082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76902B-448B-D34E-BA7E-AB8CE28BF555}"/>
              </a:ext>
            </a:extLst>
          </p:cNvPr>
          <p:cNvSpPr txBox="1"/>
          <p:nvPr/>
        </p:nvSpPr>
        <p:spPr>
          <a:xfrm>
            <a:off x="1763309" y="4042124"/>
            <a:ext cx="5936818" cy="802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D-tree is up to 50x faster than HK (our implementation).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On Semantic Scholar (SC) of 8 billion edges, HK does not finish the work-loads in 14 days.</a:t>
            </a:r>
          </a:p>
          <a:p>
            <a:endParaRPr lang="en-US" sz="1013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FC98C-1F30-194F-9A3B-2FEA7122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065DD-DF62-BC4C-80EE-5CE9C186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6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382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Conclusion</a:t>
            </a:r>
            <a:endParaRPr lang="en-US" sz="21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8A2B-EE30-EE44-A3E4-19B51C23DCEA}"/>
                  </a:ext>
                </a:extLst>
              </p:cNvPr>
              <p:cNvSpPr txBox="1"/>
              <p:nvPr/>
            </p:nvSpPr>
            <p:spPr>
              <a:xfrm>
                <a:off x="250612" y="1511955"/>
                <a:ext cx="4105163" cy="1540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 new metric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 (vs. balanced tree) for connectivity queries.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, fast queries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US" sz="1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D-</a:t>
                </a:r>
                <a:r>
                  <a:rPr lang="en-US" sz="1200" dirty="0" err="1"/>
                  <a:t>tre</a:t>
                </a:r>
                <a:r>
                  <a:rPr lang="en-US" sz="1200" dirty="0"/>
                  <a:t>e with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200" dirty="0"/>
                  <a:t> is fast to maintain</a:t>
                </a:r>
              </a:p>
              <a:p>
                <a:endParaRPr lang="en-US" sz="1013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368A2B-EE30-EE44-A3E4-19B51C23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2" y="1511955"/>
                <a:ext cx="4105163" cy="15408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3039-6813-0543-B69F-F7D8D5BD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7A2E2-3AC1-1C46-BFA3-EE371D41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8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4183025" cy="3322076"/>
            <a:chOff x="806411" y="1090959"/>
            <a:chExt cx="5577366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5520C2-41AC-624E-851E-C1397DEB69EA}"/>
                </a:ext>
              </a:extLst>
            </p:cNvPr>
            <p:cNvSpPr/>
            <p:nvPr/>
          </p:nvSpPr>
          <p:spPr>
            <a:xfrm>
              <a:off x="5929645" y="1588892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4E245A-972A-C842-B568-46E62C9217B6}"/>
                </a:ext>
              </a:extLst>
            </p:cNvPr>
            <p:cNvCxnSpPr>
              <a:cxnSpLocks/>
              <a:stCxn id="5" idx="1"/>
              <a:endCxn id="6" idx="5"/>
            </p:cNvCxnSpPr>
            <p:nvPr/>
          </p:nvCxnSpPr>
          <p:spPr>
            <a:xfrm flipH="1" flipV="1">
              <a:off x="1194037" y="3534054"/>
              <a:ext cx="987063" cy="90915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10" idx="3"/>
            </p:cNvCxnSpPr>
            <p:nvPr/>
          </p:nvCxnSpPr>
          <p:spPr>
            <a:xfrm flipV="1">
              <a:off x="5716715" y="1981893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0B8AE3-917F-7747-899F-574D76F808A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/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Connectivity Query: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</a:t>
                </a: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2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t="-192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6EF2E1-5916-F54E-898F-FDB014E9036E}"/>
                  </a:ext>
                </a:extLst>
              </p:cNvPr>
              <p:cNvSpPr/>
              <p:nvPr/>
            </p:nvSpPr>
            <p:spPr>
              <a:xfrm>
                <a:off x="5000070" y="2588429"/>
                <a:ext cx="231448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Example: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(3, 9)</m:t>
                    </m:r>
                  </m:oMath>
                </a14:m>
                <a:r>
                  <a:rPr lang="en-US" sz="1200" dirty="0"/>
                  <a:t> returns False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6EF2E1-5916-F54E-898F-FDB014E90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70" y="2588429"/>
                <a:ext cx="2314480" cy="276999"/>
              </a:xfrm>
              <a:prstGeom prst="rect">
                <a:avLst/>
              </a:prstGeom>
              <a:blipFill>
                <a:blip r:embed="rId3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D0EF000-6C6A-2E47-AC3E-E754DC181E68}"/>
              </a:ext>
            </a:extLst>
          </p:cNvPr>
          <p:cNvSpPr/>
          <p:nvPr/>
        </p:nvSpPr>
        <p:spPr>
          <a:xfrm>
            <a:off x="5000070" y="1052578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Input: undirected simple dynamic graph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2D1FF398-1B46-8C4D-8476-829B2472D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45BB828-2E32-7C4B-BDD5-0370332E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53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1554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Future work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68A2B-EE30-EE44-A3E4-19B51C23DCEA}"/>
              </a:ext>
            </a:extLst>
          </p:cNvPr>
          <p:cNvSpPr txBox="1"/>
          <p:nvPr/>
        </p:nvSpPr>
        <p:spPr>
          <a:xfrm>
            <a:off x="250612" y="1667556"/>
            <a:ext cx="3434273" cy="1356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Extending D-tree for graphs with large diameters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Make D-tree work-load aware. </a:t>
            </a:r>
          </a:p>
          <a:p>
            <a:endParaRPr lang="en-US" sz="12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013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479C7-C502-BB4B-871B-DEDA4FDF8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923C-11AF-5042-83FD-4AA532E2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3908212" y="1428139"/>
            <a:ext cx="7056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Q&amp;A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7FE56-D52B-9E48-BB29-274339DCA807}"/>
              </a:ext>
            </a:extLst>
          </p:cNvPr>
          <p:cNvSpPr txBox="1"/>
          <p:nvPr/>
        </p:nvSpPr>
        <p:spPr>
          <a:xfrm>
            <a:off x="3304521" y="2220640"/>
            <a:ext cx="191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Poster session: Wednesday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One chocolate per question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E3FA06-A4FF-E243-9091-081D0EB23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2ABC2-6E1B-5640-9974-464E48D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9490C0-853E-A647-BA9B-5DE309BD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44" y="2982039"/>
            <a:ext cx="1513577" cy="83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22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47836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chemeClr val="accent1"/>
                </a:solidFill>
              </a:rPr>
              <a:t>Impact of Average Length of Shortest Path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53AAB-64F6-5648-9FC7-5E2E6782D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107898"/>
            <a:ext cx="3128963" cy="2487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9EA510-E031-6344-B5C2-1CD1D7F71454}"/>
                  </a:ext>
                </a:extLst>
              </p:cNvPr>
              <p:cNvSpPr/>
              <p:nvPr/>
            </p:nvSpPr>
            <p:spPr>
              <a:xfrm>
                <a:off x="289397" y="942588"/>
                <a:ext cx="4102983" cy="72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NimbusSanL"/>
                  </a:rPr>
                  <a:t>Synthetic graph with </a:t>
                </a:r>
                <a:r>
                  <a:rPr lang="en-US" sz="1200" i="1" dirty="0">
                    <a:latin typeface="NimbusSanL"/>
                  </a:rPr>
                  <a:t>N</a:t>
                </a:r>
                <a:r>
                  <a:rPr lang="en-US" sz="1200" dirty="0">
                    <a:latin typeface="NimbusSanL"/>
                  </a:rPr>
                  <a:t> vertices: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NimbusSanL"/>
                  </a:rPr>
                  <a:t>one central node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sz="1200" i="1" dirty="0">
                    <a:latin typeface="NimbusSanL"/>
                  </a:rPr>
                  <a:t>k</a:t>
                </a:r>
                <a:r>
                  <a:rPr lang="en-US" sz="1200" dirty="0">
                    <a:latin typeface="NimbusSanL"/>
                  </a:rPr>
                  <a:t> line graphs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1200" dirty="0">
                    <a:latin typeface="NimbusSanL"/>
                  </a:rPr>
                  <a:t> vertices connected to the central node </a:t>
                </a:r>
                <a:endParaRPr lang="en-US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9EA510-E031-6344-B5C2-1CD1D7F71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97" y="942588"/>
                <a:ext cx="4102983" cy="72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309235-F29E-E14D-8652-4788EDC7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B9646-B75F-6449-9E0F-CE7BF1B0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9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4183025" cy="3322076"/>
            <a:chOff x="806411" y="1090959"/>
            <a:chExt cx="5577366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5520C2-41AC-624E-851E-C1397DEB69EA}"/>
                </a:ext>
              </a:extLst>
            </p:cNvPr>
            <p:cNvSpPr/>
            <p:nvPr/>
          </p:nvSpPr>
          <p:spPr>
            <a:xfrm>
              <a:off x="5929645" y="1588892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4E245A-972A-C842-B568-46E62C9217B6}"/>
                </a:ext>
              </a:extLst>
            </p:cNvPr>
            <p:cNvCxnSpPr>
              <a:cxnSpLocks/>
              <a:stCxn id="5" idx="1"/>
              <a:endCxn id="6" idx="5"/>
            </p:cNvCxnSpPr>
            <p:nvPr/>
          </p:nvCxnSpPr>
          <p:spPr>
            <a:xfrm flipH="1" flipV="1">
              <a:off x="1194037" y="3534054"/>
              <a:ext cx="987063" cy="90915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10" idx="3"/>
            </p:cNvCxnSpPr>
            <p:nvPr/>
          </p:nvCxnSpPr>
          <p:spPr>
            <a:xfrm flipV="1">
              <a:off x="5716715" y="1981893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0B8AE3-917F-7747-899F-574D76F808A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E62B20-0B25-CB4A-A41A-736EF9807DEB}"/>
              </a:ext>
            </a:extLst>
          </p:cNvPr>
          <p:cNvSpPr txBox="1"/>
          <p:nvPr/>
        </p:nvSpPr>
        <p:spPr>
          <a:xfrm>
            <a:off x="5025760" y="2995069"/>
            <a:ext cx="3961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Insert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/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Connectivity Query: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</a:t>
                </a: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2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t="-192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6EF2E1-5916-F54E-898F-FDB014E9036E}"/>
                  </a:ext>
                </a:extLst>
              </p:cNvPr>
              <p:cNvSpPr/>
              <p:nvPr/>
            </p:nvSpPr>
            <p:spPr>
              <a:xfrm>
                <a:off x="5000070" y="2588429"/>
                <a:ext cx="23548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/>
                  <a:t>Example: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𝒄𝒐𝒏𝒏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1" dirty="0"/>
                  <a:t> returns True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6EF2E1-5916-F54E-898F-FDB014E90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70" y="2588429"/>
                <a:ext cx="2354875" cy="276999"/>
              </a:xfrm>
              <a:prstGeom prst="rect">
                <a:avLst/>
              </a:prstGeom>
              <a:blipFill>
                <a:blip r:embed="rId3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D0EF000-6C6A-2E47-AC3E-E754DC181E68}"/>
              </a:ext>
            </a:extLst>
          </p:cNvPr>
          <p:cNvSpPr/>
          <p:nvPr/>
        </p:nvSpPr>
        <p:spPr>
          <a:xfrm>
            <a:off x="5000070" y="1052578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Input: undirected simple dynamic graph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92A606-A2DD-B34B-A4B5-0D81B9859BED}"/>
              </a:ext>
            </a:extLst>
          </p:cNvPr>
          <p:cNvCxnSpPr>
            <a:cxnSpLocks/>
            <a:stCxn id="9" idx="3"/>
            <a:endCxn id="5" idx="7"/>
          </p:cNvCxnSpPr>
          <p:nvPr/>
        </p:nvCxnSpPr>
        <p:spPr>
          <a:xfrm flipH="1">
            <a:off x="1559031" y="2793562"/>
            <a:ext cx="704538" cy="7048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85293BFF-A9A0-644F-9402-B88C3E2A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C89811D-39CD-6842-90E3-45B26E7F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4183025" cy="3322076"/>
            <a:chOff x="806411" y="1090959"/>
            <a:chExt cx="5577366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5520C2-41AC-624E-851E-C1397DEB69EA}"/>
                </a:ext>
              </a:extLst>
            </p:cNvPr>
            <p:cNvSpPr/>
            <p:nvPr/>
          </p:nvSpPr>
          <p:spPr>
            <a:xfrm>
              <a:off x="5929645" y="1588892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4E245A-972A-C842-B568-46E62C9217B6}"/>
                </a:ext>
              </a:extLst>
            </p:cNvPr>
            <p:cNvCxnSpPr>
              <a:cxnSpLocks/>
              <a:stCxn id="5" idx="1"/>
              <a:endCxn id="6" idx="5"/>
            </p:cNvCxnSpPr>
            <p:nvPr/>
          </p:nvCxnSpPr>
          <p:spPr>
            <a:xfrm flipH="1" flipV="1">
              <a:off x="1194037" y="3534054"/>
              <a:ext cx="987063" cy="90915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10" idx="3"/>
            </p:cNvCxnSpPr>
            <p:nvPr/>
          </p:nvCxnSpPr>
          <p:spPr>
            <a:xfrm flipV="1">
              <a:off x="5716715" y="1981893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0B8AE3-917F-7747-899F-574D76F808A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E62B20-0B25-CB4A-A41A-736EF9807DEB}"/>
              </a:ext>
            </a:extLst>
          </p:cNvPr>
          <p:cNvSpPr txBox="1"/>
          <p:nvPr/>
        </p:nvSpPr>
        <p:spPr>
          <a:xfrm>
            <a:off x="5025760" y="2995069"/>
            <a:ext cx="396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Insert edges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Delete 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/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Connectivity Query: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</a:t>
                </a: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2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t="-192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D0EF000-6C6A-2E47-AC3E-E754DC181E68}"/>
              </a:ext>
            </a:extLst>
          </p:cNvPr>
          <p:cNvSpPr/>
          <p:nvPr/>
        </p:nvSpPr>
        <p:spPr>
          <a:xfrm>
            <a:off x="5000070" y="1052578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Input: undirected simple dynamic graph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92A606-A2DD-B34B-A4B5-0D81B9859BED}"/>
              </a:ext>
            </a:extLst>
          </p:cNvPr>
          <p:cNvCxnSpPr>
            <a:cxnSpLocks/>
            <a:stCxn id="9" idx="3"/>
            <a:endCxn id="5" idx="7"/>
          </p:cNvCxnSpPr>
          <p:nvPr/>
        </p:nvCxnSpPr>
        <p:spPr>
          <a:xfrm flipH="1">
            <a:off x="1559031" y="2793562"/>
            <a:ext cx="704538" cy="7048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ply 34">
            <a:extLst>
              <a:ext uri="{FF2B5EF4-FFF2-40B4-BE49-F238E27FC236}">
                <a16:creationId xmlns:a16="http://schemas.microsoft.com/office/drawing/2014/main" id="{A86B71BF-E0CA-924A-A691-DC82D0C35BA9}"/>
              </a:ext>
            </a:extLst>
          </p:cNvPr>
          <p:cNvSpPr/>
          <p:nvPr/>
        </p:nvSpPr>
        <p:spPr>
          <a:xfrm>
            <a:off x="1750445" y="2948025"/>
            <a:ext cx="368060" cy="34059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BC6865-AEE7-EA43-B237-0CCDFA74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A03B-8B03-714E-B7CA-A34EDEB4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4183025" cy="3322076"/>
            <a:chOff x="806411" y="1090959"/>
            <a:chExt cx="5577366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5520C2-41AC-624E-851E-C1397DEB69EA}"/>
                </a:ext>
              </a:extLst>
            </p:cNvPr>
            <p:cNvSpPr/>
            <p:nvPr/>
          </p:nvSpPr>
          <p:spPr>
            <a:xfrm>
              <a:off x="5929645" y="1588892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4E245A-972A-C842-B568-46E62C9217B6}"/>
                </a:ext>
              </a:extLst>
            </p:cNvPr>
            <p:cNvCxnSpPr>
              <a:cxnSpLocks/>
              <a:stCxn id="5" idx="1"/>
              <a:endCxn id="6" idx="5"/>
            </p:cNvCxnSpPr>
            <p:nvPr/>
          </p:nvCxnSpPr>
          <p:spPr>
            <a:xfrm flipH="1" flipV="1">
              <a:off x="1194037" y="3534054"/>
              <a:ext cx="987063" cy="90915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10" idx="3"/>
            </p:cNvCxnSpPr>
            <p:nvPr/>
          </p:nvCxnSpPr>
          <p:spPr>
            <a:xfrm flipV="1">
              <a:off x="5716715" y="1981893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0B8AE3-917F-7747-899F-574D76F808A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/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Connectivity Query: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</a:t>
                </a: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2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t="-192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6EF2E1-5916-F54E-898F-FDB014E9036E}"/>
                  </a:ext>
                </a:extLst>
              </p:cNvPr>
              <p:cNvSpPr/>
              <p:nvPr/>
            </p:nvSpPr>
            <p:spPr>
              <a:xfrm>
                <a:off x="5000070" y="2588429"/>
                <a:ext cx="23889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/>
                  <a:t>Example: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𝒄𝒐𝒏𝒏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1" dirty="0"/>
                  <a:t> returns False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6EF2E1-5916-F54E-898F-FDB014E90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70" y="2588429"/>
                <a:ext cx="2388987" cy="276999"/>
              </a:xfrm>
              <a:prstGeom prst="rect">
                <a:avLst/>
              </a:prstGeom>
              <a:blipFill>
                <a:blip r:embed="rId3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D0EF000-6C6A-2E47-AC3E-E754DC181E68}"/>
              </a:ext>
            </a:extLst>
          </p:cNvPr>
          <p:cNvSpPr/>
          <p:nvPr/>
        </p:nvSpPr>
        <p:spPr>
          <a:xfrm>
            <a:off x="5000070" y="1052578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Input: undirected simple dynamic graph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2A568-0C6A-EF46-B450-FCF5828A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EAD68-E44D-CE49-9B59-93E5F0A4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6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4F5B3D-D7DE-7B4A-A497-A0FCA5E7B914}"/>
              </a:ext>
            </a:extLst>
          </p:cNvPr>
          <p:cNvSpPr txBox="1"/>
          <p:nvPr/>
        </p:nvSpPr>
        <p:spPr>
          <a:xfrm>
            <a:off x="5025760" y="2995069"/>
            <a:ext cx="396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Insert edges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Delete edges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2168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15451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Introduction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7DD0C17-8516-5F43-B83D-549BDE80891C}"/>
              </a:ext>
            </a:extLst>
          </p:cNvPr>
          <p:cNvGrpSpPr/>
          <p:nvPr/>
        </p:nvGrpSpPr>
        <p:grpSpPr>
          <a:xfrm>
            <a:off x="287175" y="984255"/>
            <a:ext cx="4183025" cy="3322076"/>
            <a:chOff x="806411" y="1090959"/>
            <a:chExt cx="5577366" cy="44294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B1AEE55-EB1F-8E42-A2F2-0688FD45CA9D}"/>
                </a:ext>
              </a:extLst>
            </p:cNvPr>
            <p:cNvSpPr/>
            <p:nvPr/>
          </p:nvSpPr>
          <p:spPr>
            <a:xfrm>
              <a:off x="2114594" y="437577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CD590B-8F91-4943-AA1D-9607B33A2D6B}"/>
                </a:ext>
              </a:extLst>
            </p:cNvPr>
            <p:cNvSpPr/>
            <p:nvPr/>
          </p:nvSpPr>
          <p:spPr>
            <a:xfrm>
              <a:off x="806411" y="3141053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18605A-97A6-D64C-A6D2-F67D1BA0B837}"/>
                </a:ext>
              </a:extLst>
            </p:cNvPr>
            <p:cNvSpPr/>
            <p:nvPr/>
          </p:nvSpPr>
          <p:spPr>
            <a:xfrm>
              <a:off x="1740243" y="222568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1D14D8-43AC-8F44-A00B-FB55B617320C}"/>
                </a:ext>
              </a:extLst>
            </p:cNvPr>
            <p:cNvSpPr/>
            <p:nvPr/>
          </p:nvSpPr>
          <p:spPr>
            <a:xfrm>
              <a:off x="2666917" y="1090959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F9146-0F43-6F40-980A-F4493282ADDA}"/>
                </a:ext>
              </a:extLst>
            </p:cNvPr>
            <p:cNvSpPr/>
            <p:nvPr/>
          </p:nvSpPr>
          <p:spPr>
            <a:xfrm>
              <a:off x="3375096" y="3110367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5520C2-41AC-624E-851E-C1397DEB69EA}"/>
                </a:ext>
              </a:extLst>
            </p:cNvPr>
            <p:cNvSpPr/>
            <p:nvPr/>
          </p:nvSpPr>
          <p:spPr>
            <a:xfrm>
              <a:off x="5929645" y="1588892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33439B-11B0-E244-A3DD-68D1C6040858}"/>
                </a:ext>
              </a:extLst>
            </p:cNvPr>
            <p:cNvSpPr/>
            <p:nvPr/>
          </p:nvSpPr>
          <p:spPr>
            <a:xfrm>
              <a:off x="5329089" y="2910838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9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324B50-3871-FB40-BB50-7D5CDF14BB2A}"/>
                </a:ext>
              </a:extLst>
            </p:cNvPr>
            <p:cNvSpPr/>
            <p:nvPr/>
          </p:nvSpPr>
          <p:spPr>
            <a:xfrm>
              <a:off x="5225742" y="5059964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FCA14B-1303-8744-B20A-1BF4A9D9A869}"/>
                </a:ext>
              </a:extLst>
            </p:cNvPr>
            <p:cNvSpPr/>
            <p:nvPr/>
          </p:nvSpPr>
          <p:spPr>
            <a:xfrm>
              <a:off x="3375096" y="4756106"/>
              <a:ext cx="454132" cy="46042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4DDAC90-5E3B-4D43-BCDF-A94D666FF41D}"/>
                </a:ext>
              </a:extLst>
            </p:cNvPr>
            <p:cNvCxnSpPr>
              <a:stCxn id="8" idx="3"/>
              <a:endCxn id="7" idx="7"/>
            </p:cNvCxnSpPr>
            <p:nvPr/>
          </p:nvCxnSpPr>
          <p:spPr>
            <a:xfrm flipH="1">
              <a:off x="2127869" y="1483960"/>
              <a:ext cx="605554" cy="809156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E4256-4DF2-324B-BFEE-ED2DB97DC8A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1194037" y="2618689"/>
              <a:ext cx="612712" cy="5897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4E245A-972A-C842-B568-46E62C9217B6}"/>
                </a:ext>
              </a:extLst>
            </p:cNvPr>
            <p:cNvCxnSpPr>
              <a:cxnSpLocks/>
              <a:stCxn id="5" idx="1"/>
              <a:endCxn id="6" idx="5"/>
            </p:cNvCxnSpPr>
            <p:nvPr/>
          </p:nvCxnSpPr>
          <p:spPr>
            <a:xfrm flipH="1" flipV="1">
              <a:off x="1194037" y="3534054"/>
              <a:ext cx="987063" cy="909151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2A62455-37E3-D04E-9EC9-C645015A1C56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3602162" y="3570796"/>
              <a:ext cx="0" cy="118531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C04ADC-9D66-9B42-8174-DF0417E3FD43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>
              <a:off x="3829228" y="4986321"/>
              <a:ext cx="1396514" cy="303858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9D5B663-619A-784F-BD97-DBA91716B2E5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 flipV="1">
              <a:off x="3829228" y="3141053"/>
              <a:ext cx="1499861" cy="199529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F2FAC2-1CDD-AC4C-8EDE-6AE6D18F4DDD}"/>
                </a:ext>
              </a:extLst>
            </p:cNvPr>
            <p:cNvCxnSpPr>
              <a:cxnSpLocks/>
              <a:stCxn id="11" idx="7"/>
              <a:endCxn id="10" idx="3"/>
            </p:cNvCxnSpPr>
            <p:nvPr/>
          </p:nvCxnSpPr>
          <p:spPr>
            <a:xfrm flipV="1">
              <a:off x="5716715" y="1981893"/>
              <a:ext cx="279436" cy="99637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0B8AE3-917F-7747-899F-574D76F808A5}"/>
              </a:ext>
            </a:extLst>
          </p:cNvPr>
          <p:cNvCxnSpPr>
            <a:cxnSpLocks/>
            <a:stCxn id="5" idx="0"/>
            <a:endCxn id="7" idx="4"/>
          </p:cNvCxnSpPr>
          <p:nvPr/>
        </p:nvCxnSpPr>
        <p:spPr>
          <a:xfrm flipH="1" flipV="1">
            <a:off x="1157849" y="2180624"/>
            <a:ext cx="280763" cy="126724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06B6C7-668F-0243-8A3D-BE7C4429B668}"/>
              </a:ext>
            </a:extLst>
          </p:cNvPr>
          <p:cNvCxnSpPr>
            <a:cxnSpLocks/>
            <a:stCxn id="13" idx="7"/>
            <a:endCxn id="11" idx="4"/>
          </p:cNvCxnSpPr>
          <p:nvPr/>
        </p:nvCxnSpPr>
        <p:spPr>
          <a:xfrm flipV="1">
            <a:off x="2504409" y="2694487"/>
            <a:ext cx="1345075" cy="1089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4C4575-57F2-2343-9956-3779D3FA3308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2504408" y="2793562"/>
            <a:ext cx="1267565" cy="116744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/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dirty="0"/>
                  <a:t>Connectivity Query: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𝑐𝑜𝑛𝑛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：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</a:t>
                </a: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True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there exists one path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u</m:t>
                    </m:r>
                  </m:oMath>
                </a14:m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200" i="1" ker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𝑣</m:t>
                    </m:r>
                  </m:oMath>
                </a14:m>
                <a:endParaRPr lang="en-US" sz="1200" kern="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r>
                  <a:rPr lang="en-US" altLang="zh-CN" sz="1200" i="1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False, </a:t>
                </a:r>
                <a:r>
                  <a:rPr lang="en-US" altLang="zh-CN" sz="1200" kern="0" dirty="0">
                    <a:latin typeface="Times New Roman" pitchFamily="18" charset="0"/>
                    <a:ea typeface="MS PGothic" pitchFamily="34" charset="-128"/>
                    <a:cs typeface="Times New Roman" pitchFamily="18" charset="0"/>
                  </a:rPr>
                  <a:t>otherwise</a:t>
                </a:r>
                <a:endParaRPr lang="en-US" sz="1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30E358-39AE-3245-8327-901B12A72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69" y="1760656"/>
                <a:ext cx="4572000" cy="646331"/>
              </a:xfrm>
              <a:prstGeom prst="rect">
                <a:avLst/>
              </a:prstGeom>
              <a:blipFill>
                <a:blip r:embed="rId2"/>
                <a:stretch>
                  <a:fillRect t="-1923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6EF2E1-5916-F54E-898F-FDB014E9036E}"/>
                  </a:ext>
                </a:extLst>
              </p:cNvPr>
              <p:cNvSpPr/>
              <p:nvPr/>
            </p:nvSpPr>
            <p:spPr>
              <a:xfrm>
                <a:off x="5000070" y="2588429"/>
                <a:ext cx="238898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b="1" dirty="0"/>
                  <a:t>Example: </a:t>
                </a:r>
                <a14:m>
                  <m:oMath xmlns:m="http://schemas.openxmlformats.org/officeDocument/2006/math">
                    <m:r>
                      <a:rPr lang="en-US" sz="1200" b="1" i="1">
                        <a:latin typeface="Cambria Math" panose="02040503050406030204" pitchFamily="18" charset="0"/>
                      </a:rPr>
                      <m:t>𝒄𝒐𝒏𝒏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1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b="1" dirty="0"/>
                  <a:t> returns False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6EF2E1-5916-F54E-898F-FDB014E90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070" y="2588429"/>
                <a:ext cx="2388987" cy="276999"/>
              </a:xfrm>
              <a:prstGeom prst="rect">
                <a:avLst/>
              </a:prstGeom>
              <a:blipFill>
                <a:blip r:embed="rId3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D0EF000-6C6A-2E47-AC3E-E754DC181E68}"/>
              </a:ext>
            </a:extLst>
          </p:cNvPr>
          <p:cNvSpPr/>
          <p:nvPr/>
        </p:nvSpPr>
        <p:spPr>
          <a:xfrm>
            <a:off x="5000070" y="1052578"/>
            <a:ext cx="2669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Input: undirected simple dynamic graph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72A568-0C6A-EF46-B450-FCF5828A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EAD68-E44D-CE49-9B59-93E5F0A4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7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14F5B3D-D7DE-7B4A-A497-A0FCA5E7B914}"/>
              </a:ext>
            </a:extLst>
          </p:cNvPr>
          <p:cNvSpPr txBox="1"/>
          <p:nvPr/>
        </p:nvSpPr>
        <p:spPr>
          <a:xfrm>
            <a:off x="5025760" y="2995069"/>
            <a:ext cx="396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operations: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Insert edges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Delete edges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Insert isolated vertices</a:t>
            </a:r>
          </a:p>
          <a:p>
            <a:pPr marL="257175" indent="-257175">
              <a:buFontTx/>
              <a:buAutoNum type="arabicParenBoth"/>
            </a:pPr>
            <a:r>
              <a:rPr lang="en-US" sz="1200" dirty="0"/>
              <a:t>Delete isolated vertices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3368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313098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Motivation &amp; Related work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2C79B8-C85D-964E-BAA2-EC8D2A89508C}"/>
              </a:ext>
            </a:extLst>
          </p:cNvPr>
          <p:cNvSpPr txBox="1"/>
          <p:nvPr/>
        </p:nvSpPr>
        <p:spPr>
          <a:xfrm>
            <a:off x="4504225" y="1515835"/>
            <a:ext cx="318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 theoretical computer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CA038-FDB3-394C-964E-2EDEE49E1B8B}"/>
              </a:ext>
            </a:extLst>
          </p:cNvPr>
          <p:cNvSpPr txBox="1"/>
          <p:nvPr/>
        </p:nvSpPr>
        <p:spPr>
          <a:xfrm>
            <a:off x="596043" y="15158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In DB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871B07-4520-C745-AF16-286334F86704}"/>
              </a:ext>
            </a:extLst>
          </p:cNvPr>
          <p:cNvSpPr txBox="1"/>
          <p:nvPr/>
        </p:nvSpPr>
        <p:spPr>
          <a:xfrm>
            <a:off x="596042" y="2196008"/>
            <a:ext cx="3530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Solution [1] for graphs with less than 40 million edges</a:t>
            </a:r>
          </a:p>
          <a:p>
            <a:endParaRPr lang="en-US" sz="1200" dirty="0"/>
          </a:p>
          <a:p>
            <a:r>
              <a:rPr lang="en-US" sz="1200" dirty="0"/>
              <a:t>Real-world large graphs have billions of edges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58CC53-1FE6-E74C-B883-0FCAB1563F2C}"/>
              </a:ext>
            </a:extLst>
          </p:cNvPr>
          <p:cNvSpPr txBox="1"/>
          <p:nvPr/>
        </p:nvSpPr>
        <p:spPr>
          <a:xfrm>
            <a:off x="4504225" y="2196008"/>
            <a:ext cx="3140603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experimental evaluations [2]</a:t>
            </a:r>
          </a:p>
          <a:p>
            <a:endParaRPr lang="en-US" sz="1013" dirty="0"/>
          </a:p>
          <a:p>
            <a:r>
              <a:rPr lang="en-US" sz="1200" dirty="0"/>
              <a:t>Optimize for worst-case scenarios (HK, ET-tree)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E54727-78E0-734C-A6E0-15AF947F8C1A}"/>
              </a:ext>
            </a:extLst>
          </p:cNvPr>
          <p:cNvSpPr/>
          <p:nvPr/>
        </p:nvSpPr>
        <p:spPr>
          <a:xfrm>
            <a:off x="596043" y="3978554"/>
            <a:ext cx="765626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latin typeface="LinLibertineT"/>
              </a:rPr>
              <a:t>[1] Hao Wei, Jeffrey Xu Yu, Can Lu, and </a:t>
            </a:r>
            <a:r>
              <a:rPr lang="en-US" sz="1050" dirty="0" err="1">
                <a:latin typeface="LinLibertineT"/>
              </a:rPr>
              <a:t>Ruoming</a:t>
            </a:r>
            <a:r>
              <a:rPr lang="en-US" sz="1050" dirty="0">
                <a:latin typeface="LinLibertineT"/>
              </a:rPr>
              <a:t> </a:t>
            </a:r>
            <a:r>
              <a:rPr lang="en-US" sz="1050" dirty="0" err="1">
                <a:latin typeface="LinLibertineT"/>
              </a:rPr>
              <a:t>Jin</a:t>
            </a:r>
            <a:r>
              <a:rPr lang="en-US" sz="1050" dirty="0">
                <a:latin typeface="LinLibertineT"/>
              </a:rPr>
              <a:t>. VLDBJ 2017. Reachability querying: an independent permutation labeling approach. </a:t>
            </a:r>
          </a:p>
          <a:p>
            <a:endParaRPr lang="en-US" sz="1050" dirty="0">
              <a:latin typeface="LinLibertineT"/>
            </a:endParaRPr>
          </a:p>
          <a:p>
            <a:r>
              <a:rPr lang="en-US" sz="1050" dirty="0">
                <a:latin typeface="LinLibertineT"/>
              </a:rPr>
              <a:t>[2] </a:t>
            </a:r>
            <a:r>
              <a:rPr lang="en-US" sz="1050" dirty="0" err="1">
                <a:latin typeface="LinLibertineT"/>
              </a:rPr>
              <a:t>Hanauer</a:t>
            </a:r>
            <a:r>
              <a:rPr lang="en-US" sz="1050" dirty="0">
                <a:latin typeface="LinLibertineT"/>
              </a:rPr>
              <a:t>, K., </a:t>
            </a:r>
            <a:r>
              <a:rPr lang="en-US" sz="1050" dirty="0" err="1">
                <a:latin typeface="LinLibertineT"/>
              </a:rPr>
              <a:t>Henzinger</a:t>
            </a:r>
            <a:r>
              <a:rPr lang="en-US" sz="1050" dirty="0">
                <a:latin typeface="LinLibertineT"/>
              </a:rPr>
              <a:t>, M. and Schulz, C. </a:t>
            </a:r>
            <a:r>
              <a:rPr lang="en-US" sz="1050" dirty="0" err="1">
                <a:latin typeface="LinLibertineT"/>
              </a:rPr>
              <a:t>arXiv</a:t>
            </a:r>
            <a:r>
              <a:rPr lang="en-US" sz="1050" dirty="0">
                <a:latin typeface="LinLibertineT"/>
              </a:rPr>
              <a:t> 2021. Recent advances in fully dynamic graph algorithms.</a:t>
            </a:r>
          </a:p>
          <a:p>
            <a:br>
              <a:rPr lang="en-US" sz="675" dirty="0">
                <a:latin typeface="LinLibertineT"/>
              </a:rPr>
            </a:br>
            <a:endParaRPr lang="en-US" sz="675" dirty="0">
              <a:latin typeface="LinLibertine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521C-BD01-494F-8E64-2069EA23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7D8C16-C3EF-2343-A916-E3CB43DD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5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9E77A7C1-2E3B-3243-8DF2-EC019BE414CD}"/>
              </a:ext>
            </a:extLst>
          </p:cNvPr>
          <p:cNvSpPr txBox="1"/>
          <p:nvPr/>
        </p:nvSpPr>
        <p:spPr>
          <a:xfrm>
            <a:off x="250612" y="164596"/>
            <a:ext cx="22281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" dirty="0">
                <a:solidFill>
                  <a:schemeClr val="accent1"/>
                </a:solidFill>
              </a:rPr>
              <a:t>Problem definition</a:t>
            </a:r>
            <a:endParaRPr lang="en-US" sz="21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4E59F5-5D2C-EC44-BECE-EEC626AFB3D2}"/>
              </a:ext>
            </a:extLst>
          </p:cNvPr>
          <p:cNvSpPr/>
          <p:nvPr/>
        </p:nvSpPr>
        <p:spPr>
          <a:xfrm>
            <a:off x="676275" y="1496110"/>
            <a:ext cx="4572000" cy="55996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013" dirty="0"/>
          </a:p>
          <a:p>
            <a:endParaRPr lang="en-US" sz="1013" dirty="0"/>
          </a:p>
          <a:p>
            <a:r>
              <a:rPr lang="en-US" sz="1013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BA9FF4-BBB4-384A-BD00-4635C784B213}"/>
              </a:ext>
            </a:extLst>
          </p:cNvPr>
          <p:cNvSpPr/>
          <p:nvPr/>
        </p:nvSpPr>
        <p:spPr>
          <a:xfrm>
            <a:off x="676275" y="1048264"/>
            <a:ext cx="7739063" cy="679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Find an efficiently maintainable data structure (index) for fully dynamic graphs that, </a:t>
            </a:r>
          </a:p>
          <a:p>
            <a:r>
              <a:rPr lang="en-US" sz="1400" b="1" dirty="0"/>
              <a:t>on average</a:t>
            </a:r>
            <a:r>
              <a:rPr lang="en-US" sz="1400" dirty="0"/>
              <a:t>, answers connectivity queries efficiently.</a:t>
            </a:r>
          </a:p>
          <a:p>
            <a:r>
              <a:rPr lang="en-US" sz="1013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B78B9-BCD7-8948-B1A8-98869ACC96C6}"/>
              </a:ext>
            </a:extLst>
          </p:cNvPr>
          <p:cNvSpPr txBox="1"/>
          <p:nvPr/>
        </p:nvSpPr>
        <p:spPr>
          <a:xfrm>
            <a:off x="740209" y="2056071"/>
            <a:ext cx="2995051" cy="114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13" dirty="0"/>
          </a:p>
          <a:p>
            <a:endParaRPr lang="en-US" sz="1013" dirty="0"/>
          </a:p>
          <a:p>
            <a:r>
              <a:rPr lang="en-US" sz="1200" dirty="0"/>
              <a:t>Assumptions: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efficiently maintainable: almost on the fly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Queries are uniformly distributed.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200" dirty="0"/>
              <a:t>Small diameters.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22F0-9472-F642-8C4D-4F249F3B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Qing Chen, Department of Informatics, University of Zurich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BCA-2C1B-6B4A-BA5C-399B2DB8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C25D-C804-A44F-987E-07DB276CA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1448</TotalTime>
  <Words>1774</Words>
  <Application>Microsoft Macintosh PowerPoint</Application>
  <PresentationFormat>On-screen Show (16:9)</PresentationFormat>
  <Paragraphs>331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等线</vt:lpstr>
      <vt:lpstr>LinLibertineT</vt:lpstr>
      <vt:lpstr>MS PGothic</vt:lpstr>
      <vt:lpstr>NimbusSanL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823</cp:revision>
  <dcterms:created xsi:type="dcterms:W3CDTF">2022-08-27T13:47:37Z</dcterms:created>
  <dcterms:modified xsi:type="dcterms:W3CDTF">2022-09-01T21:09:28Z</dcterms:modified>
</cp:coreProperties>
</file>