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0"/>
  </p:notesMasterIdLst>
  <p:handoutMasterIdLst>
    <p:handoutMasterId r:id="rId61"/>
  </p:handoutMasterIdLst>
  <p:sldIdLst>
    <p:sldId id="411" r:id="rId2"/>
    <p:sldId id="428" r:id="rId3"/>
    <p:sldId id="399" r:id="rId4"/>
    <p:sldId id="415" r:id="rId5"/>
    <p:sldId id="417" r:id="rId6"/>
    <p:sldId id="431" r:id="rId7"/>
    <p:sldId id="419" r:id="rId8"/>
    <p:sldId id="420" r:id="rId9"/>
    <p:sldId id="421" r:id="rId10"/>
    <p:sldId id="422" r:id="rId11"/>
    <p:sldId id="423" r:id="rId12"/>
    <p:sldId id="424" r:id="rId13"/>
    <p:sldId id="298" r:id="rId14"/>
    <p:sldId id="344" r:id="rId15"/>
    <p:sldId id="351" r:id="rId16"/>
    <p:sldId id="400" r:id="rId17"/>
    <p:sldId id="406" r:id="rId18"/>
    <p:sldId id="425" r:id="rId19"/>
    <p:sldId id="370" r:id="rId20"/>
    <p:sldId id="371" r:id="rId21"/>
    <p:sldId id="426" r:id="rId22"/>
    <p:sldId id="429" r:id="rId23"/>
    <p:sldId id="375" r:id="rId24"/>
    <p:sldId id="389" r:id="rId25"/>
    <p:sldId id="430" r:id="rId26"/>
    <p:sldId id="385" r:id="rId27"/>
    <p:sldId id="382" r:id="rId28"/>
    <p:sldId id="433" r:id="rId29"/>
    <p:sldId id="434" r:id="rId30"/>
    <p:sldId id="436" r:id="rId31"/>
    <p:sldId id="437" r:id="rId32"/>
    <p:sldId id="452" r:id="rId33"/>
    <p:sldId id="438" r:id="rId34"/>
    <p:sldId id="455" r:id="rId35"/>
    <p:sldId id="441" r:id="rId36"/>
    <p:sldId id="453" r:id="rId37"/>
    <p:sldId id="457" r:id="rId38"/>
    <p:sldId id="442" r:id="rId39"/>
    <p:sldId id="454" r:id="rId40"/>
    <p:sldId id="445" r:id="rId41"/>
    <p:sldId id="443" r:id="rId42"/>
    <p:sldId id="458" r:id="rId43"/>
    <p:sldId id="447" r:id="rId44"/>
    <p:sldId id="449" r:id="rId45"/>
    <p:sldId id="459" r:id="rId46"/>
    <p:sldId id="450" r:id="rId47"/>
    <p:sldId id="451" r:id="rId48"/>
    <p:sldId id="432" r:id="rId49"/>
    <p:sldId id="355" r:id="rId50"/>
    <p:sldId id="412" r:id="rId51"/>
    <p:sldId id="414" r:id="rId52"/>
    <p:sldId id="357" r:id="rId53"/>
    <p:sldId id="358" r:id="rId54"/>
    <p:sldId id="346" r:id="rId55"/>
    <p:sldId id="348" r:id="rId56"/>
    <p:sldId id="456" r:id="rId57"/>
    <p:sldId id="347" r:id="rId58"/>
    <p:sldId id="349" r:id="rId5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63"/>
    <p:restoredTop sz="95638"/>
  </p:normalViewPr>
  <p:slideViewPr>
    <p:cSldViewPr snapToGrid="0" snapToObjects="1">
      <p:cViewPr varScale="1">
        <p:scale>
          <a:sx n="202" d="100"/>
          <a:sy n="202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0985C8-76BC-494C-A082-E9B91AAAC5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82D05-9140-414C-992A-8B5D6C578B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9BFF1-2B5F-7A46-8AA7-30268118CEB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DF9C4-53F3-4446-8718-BA5277971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1FCE-E5AD-2E43-AFAC-70E9F2FEF1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02B2A-5DF2-D84D-840D-420CD8E99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60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5A2B-6D44-A746-BD0B-E13BABE5835A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40F9-157B-0A47-8F3C-7AB71080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EBCA-6892-B349-8E6B-508FEF4A69AE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054-D6E0-B84D-BA31-3BD7A3E1DC02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6BCB-7168-394D-90A1-A8D7380A4D28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55F5-25EA-7940-9D98-20F3F0B02E70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70C2-69C1-1F41-A4FE-7DCEC7EB778C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9141-27AE-704F-B526-72F5042CFAE4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8416-AA3D-9745-ACAF-5447A9E7B3C3}" type="datetime1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FDAD-EB88-CE47-A846-1D147FE9251B}" type="datetime1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B1FF-5717-684D-8E40-B530D16E5FBA}" type="datetime1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1BEF-391A-F344-A73D-F412599640A6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1279-92D0-8546-B1E1-511E951D66C2}" type="datetime1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B340-D515-CC48-8F6D-039B27DC36EF}" type="datetime1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Efficiently%20maintainable/%20almost%20on%20the%20fly.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CFD0-214F-4443-8092-19FDDF5D4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98067"/>
            <a:ext cx="6858000" cy="17907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 scalable connectivity algorithm for fully dynamic graphs  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6565-7ED6-6840-B643-12547BDA3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6843"/>
            <a:ext cx="6858000" cy="1241822"/>
          </a:xfrm>
        </p:spPr>
        <p:txBody>
          <a:bodyPr/>
          <a:lstStyle/>
          <a:p>
            <a:r>
              <a:rPr lang="en-US" dirty="0"/>
              <a:t>Qing Chen </a:t>
            </a:r>
          </a:p>
          <a:p>
            <a:r>
              <a:rPr lang="en-US" dirty="0"/>
              <a:t>University of Zürich</a:t>
            </a:r>
          </a:p>
          <a:p>
            <a:r>
              <a:rPr lang="en-US" dirty="0"/>
              <a:t>October 4, 2022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AA5F8-AF1E-D44A-88C4-7E195A1CFC04}"/>
              </a:ext>
            </a:extLst>
          </p:cNvPr>
          <p:cNvSpPr txBox="1"/>
          <p:nvPr/>
        </p:nvSpPr>
        <p:spPr>
          <a:xfrm>
            <a:off x="2132870" y="4012406"/>
            <a:ext cx="48782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work with Oded Lachish, Sven Helmer and Michael H. </a:t>
            </a:r>
            <a:r>
              <a:rPr lang="en-US" dirty="0" err="1"/>
              <a:t>Böhlen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448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28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10</a:t>
            </a:fld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CEA99-F699-484B-92F7-C180E509BF8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CBEB0F-BE03-D84D-9A07-571499682F61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5757EFE-61EF-0544-A4FC-A8A72ED78120}"/>
                  </a:ext>
                </a:extLst>
              </p:cNvPr>
              <p:cNvSpPr/>
              <p:nvPr/>
            </p:nvSpPr>
            <p:spPr>
              <a:xfrm>
                <a:off x="4572000" y="2370629"/>
                <a:ext cx="343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Example: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returns True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5757EFE-61EF-0544-A4FC-A8A72ED78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70629"/>
                <a:ext cx="3436775" cy="369332"/>
              </a:xfrm>
              <a:prstGeom prst="rect">
                <a:avLst/>
              </a:prstGeom>
              <a:blipFill>
                <a:blip r:embed="rId2"/>
                <a:stretch>
                  <a:fillRect l="-1476" t="-6667" r="-36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7BA8905-9627-D241-9E10-6CDB1B72E119}"/>
              </a:ext>
            </a:extLst>
          </p:cNvPr>
          <p:cNvSpPr txBox="1"/>
          <p:nvPr/>
        </p:nvSpPr>
        <p:spPr>
          <a:xfrm>
            <a:off x="4572000" y="3003655"/>
            <a:ext cx="3961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Delete edges</a:t>
            </a:r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B15BBB-85CD-5E47-822F-15C5194D596F}"/>
              </a:ext>
            </a:extLst>
          </p:cNvPr>
          <p:cNvSpPr/>
          <p:nvPr/>
        </p:nvSpPr>
        <p:spPr>
          <a:xfrm>
            <a:off x="4572000" y="477924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/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111" t="-540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75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28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11</a:t>
            </a:fld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CEA99-F699-484B-92F7-C180E509BF8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CBEB0F-BE03-D84D-9A07-571499682F61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BA8905-9627-D241-9E10-6CDB1B72E119}"/>
              </a:ext>
            </a:extLst>
          </p:cNvPr>
          <p:cNvSpPr txBox="1"/>
          <p:nvPr/>
        </p:nvSpPr>
        <p:spPr>
          <a:xfrm>
            <a:off x="4572000" y="3003655"/>
            <a:ext cx="39618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Delete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isolated vertices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Delete isolated vertices</a:t>
            </a:r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B15BBB-85CD-5E47-822F-15C5194D596F}"/>
              </a:ext>
            </a:extLst>
          </p:cNvPr>
          <p:cNvSpPr/>
          <p:nvPr/>
        </p:nvSpPr>
        <p:spPr>
          <a:xfrm>
            <a:off x="4572000" y="477924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/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l="-1111" t="-540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46B0A98-E4B6-9B4C-8ADC-14999A555612}"/>
              </a:ext>
            </a:extLst>
          </p:cNvPr>
          <p:cNvSpPr/>
          <p:nvPr/>
        </p:nvSpPr>
        <p:spPr>
          <a:xfrm>
            <a:off x="1218432" y="440612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17303-2F18-BF47-8C59-6A4B48B9EB9D}"/>
              </a:ext>
            </a:extLst>
          </p:cNvPr>
          <p:cNvSpPr/>
          <p:nvPr/>
        </p:nvSpPr>
        <p:spPr>
          <a:xfrm>
            <a:off x="1949672" y="44117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</a:t>
            </a: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27821EE3-21B8-4940-B508-DB3A0ECBDE39}"/>
              </a:ext>
            </a:extLst>
          </p:cNvPr>
          <p:cNvSpPr/>
          <p:nvPr/>
        </p:nvSpPr>
        <p:spPr>
          <a:xfrm>
            <a:off x="1935941" y="4578790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7635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28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12</a:t>
            </a:fld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CEA99-F699-484B-92F7-C180E509BF8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CBEB0F-BE03-D84D-9A07-571499682F61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BA8905-9627-D241-9E10-6CDB1B72E119}"/>
              </a:ext>
            </a:extLst>
          </p:cNvPr>
          <p:cNvSpPr txBox="1"/>
          <p:nvPr/>
        </p:nvSpPr>
        <p:spPr>
          <a:xfrm>
            <a:off x="4572000" y="3003655"/>
            <a:ext cx="39618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Delete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>
                <a:solidFill>
                  <a:schemeClr val="bg2"/>
                </a:solidFill>
              </a:rPr>
              <a:t> Insert isolated vertices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>
                <a:solidFill>
                  <a:schemeClr val="bg2"/>
                </a:solidFill>
              </a:rPr>
              <a:t> Delete isolated vertices</a:t>
            </a:r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B15BBB-85CD-5E47-822F-15C5194D596F}"/>
              </a:ext>
            </a:extLst>
          </p:cNvPr>
          <p:cNvSpPr/>
          <p:nvPr/>
        </p:nvSpPr>
        <p:spPr>
          <a:xfrm>
            <a:off x="4572000" y="477924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/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67B0E2-0E0E-474B-885E-F7BCF02A6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l="-1111" t="-540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46B0A98-E4B6-9B4C-8ADC-14999A555612}"/>
              </a:ext>
            </a:extLst>
          </p:cNvPr>
          <p:cNvSpPr/>
          <p:nvPr/>
        </p:nvSpPr>
        <p:spPr>
          <a:xfrm>
            <a:off x="1218432" y="440612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A17303-2F18-BF47-8C59-6A4B48B9EB9D}"/>
              </a:ext>
            </a:extLst>
          </p:cNvPr>
          <p:cNvSpPr/>
          <p:nvPr/>
        </p:nvSpPr>
        <p:spPr>
          <a:xfrm>
            <a:off x="1949672" y="44117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</a:t>
            </a:r>
          </a:p>
        </p:txBody>
      </p:sp>
      <p:sp>
        <p:nvSpPr>
          <p:cNvPr id="35" name="Multiply 34">
            <a:extLst>
              <a:ext uri="{FF2B5EF4-FFF2-40B4-BE49-F238E27FC236}">
                <a16:creationId xmlns:a16="http://schemas.microsoft.com/office/drawing/2014/main" id="{27821EE3-21B8-4940-B508-DB3A0ECBDE39}"/>
              </a:ext>
            </a:extLst>
          </p:cNvPr>
          <p:cNvSpPr/>
          <p:nvPr/>
        </p:nvSpPr>
        <p:spPr>
          <a:xfrm>
            <a:off x="1935941" y="4578790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11441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3089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Research Challenge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825AA7-439C-E14D-96A9-2026020C3862}"/>
              </a:ext>
            </a:extLst>
          </p:cNvPr>
          <p:cNvSpPr/>
          <p:nvPr/>
        </p:nvSpPr>
        <p:spPr>
          <a:xfrm>
            <a:off x="3733634" y="25199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1F3980-3EF9-1B45-BA87-451922C00838}"/>
              </a:ext>
            </a:extLst>
          </p:cNvPr>
          <p:cNvSpPr/>
          <p:nvPr/>
        </p:nvSpPr>
        <p:spPr>
          <a:xfrm>
            <a:off x="1927580" y="228586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0FD13A8-75F8-E44A-92CA-685CDC133D3C}"/>
              </a:ext>
            </a:extLst>
          </p:cNvPr>
          <p:cNvSpPr/>
          <p:nvPr/>
        </p:nvSpPr>
        <p:spPr>
          <a:xfrm>
            <a:off x="3843491" y="114476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BDE573-B09C-CC4E-BF24-9268F8FFAFA9}"/>
              </a:ext>
            </a:extLst>
          </p:cNvPr>
          <p:cNvSpPr/>
          <p:nvPr/>
        </p:nvSpPr>
        <p:spPr>
          <a:xfrm>
            <a:off x="2766485" y="226294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51693A8-624A-E248-9E18-EA6714F52F56}"/>
              </a:ext>
            </a:extLst>
          </p:cNvPr>
          <p:cNvSpPr/>
          <p:nvPr/>
        </p:nvSpPr>
        <p:spPr>
          <a:xfrm>
            <a:off x="3598612" y="36928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4DA84E2-29E2-8C4C-9376-BACB48DFBABB}"/>
              </a:ext>
            </a:extLst>
          </p:cNvPr>
          <p:cNvSpPr/>
          <p:nvPr/>
        </p:nvSpPr>
        <p:spPr>
          <a:xfrm>
            <a:off x="1927580" y="352017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C6789F-6E2F-E54F-B4CE-FFE9066E121C}"/>
              </a:ext>
            </a:extLst>
          </p:cNvPr>
          <p:cNvCxnSpPr>
            <a:cxnSpLocks/>
            <a:stCxn id="77" idx="0"/>
            <a:endCxn id="73" idx="4"/>
          </p:cNvCxnSpPr>
          <p:nvPr/>
        </p:nvCxnSpPr>
        <p:spPr>
          <a:xfrm flipV="1">
            <a:off x="2097879" y="2631188"/>
            <a:ext cx="0" cy="88898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8FB1B5D-A69B-6143-AACF-53D8A9D2DB36}"/>
              </a:ext>
            </a:extLst>
          </p:cNvPr>
          <p:cNvSpPr/>
          <p:nvPr/>
        </p:nvSpPr>
        <p:spPr>
          <a:xfrm>
            <a:off x="2501582" y="311242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60D3BA-D5D7-3140-A79A-47C86451CDB4}"/>
              </a:ext>
            </a:extLst>
          </p:cNvPr>
          <p:cNvSpPr/>
          <p:nvPr/>
        </p:nvSpPr>
        <p:spPr>
          <a:xfrm>
            <a:off x="2804753" y="161545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09AA2E-162D-0040-B09A-7DC6EF61D2C8}"/>
              </a:ext>
            </a:extLst>
          </p:cNvPr>
          <p:cNvCxnSpPr>
            <a:cxnSpLocks/>
            <a:stCxn id="29" idx="1"/>
            <a:endCxn id="73" idx="5"/>
          </p:cNvCxnSpPr>
          <p:nvPr/>
        </p:nvCxnSpPr>
        <p:spPr>
          <a:xfrm flipH="1" flipV="1">
            <a:off x="2218299" y="2580618"/>
            <a:ext cx="333163" cy="58237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F4BC8D-5DE8-F843-A45B-CC957354697E}"/>
              </a:ext>
            </a:extLst>
          </p:cNvPr>
          <p:cNvCxnSpPr>
            <a:cxnSpLocks/>
            <a:stCxn id="76" idx="1"/>
            <a:endCxn id="29" idx="5"/>
          </p:cNvCxnSpPr>
          <p:nvPr/>
        </p:nvCxnSpPr>
        <p:spPr>
          <a:xfrm flipH="1" flipV="1">
            <a:off x="2792302" y="3407176"/>
            <a:ext cx="856190" cy="3362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9C435B-6772-0147-AF71-FECFB63AE4F8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H="1" flipV="1">
            <a:off x="2936785" y="2608268"/>
            <a:ext cx="832127" cy="10845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7267AA-7EF2-404F-96FF-3F885ADA7045}"/>
              </a:ext>
            </a:extLst>
          </p:cNvPr>
          <p:cNvCxnSpPr>
            <a:cxnSpLocks/>
            <a:stCxn id="67" idx="2"/>
            <a:endCxn id="75" idx="5"/>
          </p:cNvCxnSpPr>
          <p:nvPr/>
        </p:nvCxnSpPr>
        <p:spPr>
          <a:xfrm flipH="1" flipV="1">
            <a:off x="3057205" y="2557696"/>
            <a:ext cx="676430" cy="13487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2F6D5-AD30-734D-B9BE-82FCD08D8AEF}"/>
              </a:ext>
            </a:extLst>
          </p:cNvPr>
          <p:cNvCxnSpPr>
            <a:cxnSpLocks/>
            <a:stCxn id="30" idx="6"/>
            <a:endCxn id="74" idx="3"/>
          </p:cNvCxnSpPr>
          <p:nvPr/>
        </p:nvCxnSpPr>
        <p:spPr>
          <a:xfrm flipV="1">
            <a:off x="3145352" y="1439511"/>
            <a:ext cx="748019" cy="3486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AAD6A8-D819-344A-9DE0-881E2E8CA0D4}"/>
              </a:ext>
            </a:extLst>
          </p:cNvPr>
          <p:cNvCxnSpPr>
            <a:cxnSpLocks/>
            <a:stCxn id="30" idx="4"/>
            <a:endCxn id="75" idx="1"/>
          </p:cNvCxnSpPr>
          <p:nvPr/>
        </p:nvCxnSpPr>
        <p:spPr>
          <a:xfrm flipH="1">
            <a:off x="2816365" y="1960773"/>
            <a:ext cx="158687" cy="3527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7C2E0A8-B050-3348-83A0-6D770C85DA95}"/>
              </a:ext>
            </a:extLst>
          </p:cNvPr>
          <p:cNvSpPr/>
          <p:nvPr/>
        </p:nvSpPr>
        <p:spPr>
          <a:xfrm>
            <a:off x="6993633" y="274294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DB81DB-C01E-6040-BF1A-04C2D65BBB7C}"/>
              </a:ext>
            </a:extLst>
          </p:cNvPr>
          <p:cNvSpPr/>
          <p:nvPr/>
        </p:nvSpPr>
        <p:spPr>
          <a:xfrm>
            <a:off x="4858569" y="228586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1FDD57F-B84F-7042-AB79-9139230B15E9}"/>
              </a:ext>
            </a:extLst>
          </p:cNvPr>
          <p:cNvSpPr/>
          <p:nvPr/>
        </p:nvSpPr>
        <p:spPr>
          <a:xfrm>
            <a:off x="6774481" y="114476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98CC99-334C-A143-A36C-18E8C0D329DD}"/>
              </a:ext>
            </a:extLst>
          </p:cNvPr>
          <p:cNvSpPr/>
          <p:nvPr/>
        </p:nvSpPr>
        <p:spPr>
          <a:xfrm>
            <a:off x="6269165" y="276710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0142DE-7BDB-614A-A9CF-D5B0359FE775}"/>
              </a:ext>
            </a:extLst>
          </p:cNvPr>
          <p:cNvSpPr/>
          <p:nvPr/>
        </p:nvSpPr>
        <p:spPr>
          <a:xfrm>
            <a:off x="6246554" y="37480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88A309D-159A-4E43-ADF3-DD31340AA83D}"/>
              </a:ext>
            </a:extLst>
          </p:cNvPr>
          <p:cNvSpPr/>
          <p:nvPr/>
        </p:nvSpPr>
        <p:spPr>
          <a:xfrm>
            <a:off x="5311387" y="345331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8C1946-147C-8D4F-82F0-828B5A8C9B1A}"/>
              </a:ext>
            </a:extLst>
          </p:cNvPr>
          <p:cNvCxnSpPr>
            <a:cxnSpLocks/>
            <a:stCxn id="57" idx="0"/>
            <a:endCxn id="53" idx="4"/>
          </p:cNvCxnSpPr>
          <p:nvPr/>
        </p:nvCxnSpPr>
        <p:spPr>
          <a:xfrm flipH="1" flipV="1">
            <a:off x="5028869" y="2631189"/>
            <a:ext cx="452818" cy="8221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7C40771-17F5-5A4E-ADE9-3725DDC39564}"/>
              </a:ext>
            </a:extLst>
          </p:cNvPr>
          <p:cNvSpPr/>
          <p:nvPr/>
        </p:nvSpPr>
        <p:spPr>
          <a:xfrm>
            <a:off x="5682074" y="24693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3E15165-DA2E-ED4E-A500-ED5737929538}"/>
              </a:ext>
            </a:extLst>
          </p:cNvPr>
          <p:cNvSpPr/>
          <p:nvPr/>
        </p:nvSpPr>
        <p:spPr>
          <a:xfrm>
            <a:off x="5735742" y="161545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D2A352-A076-B943-94EC-707A2E67F31C}"/>
              </a:ext>
            </a:extLst>
          </p:cNvPr>
          <p:cNvCxnSpPr>
            <a:cxnSpLocks/>
            <a:stCxn id="60" idx="1"/>
            <a:endCxn id="53" idx="5"/>
          </p:cNvCxnSpPr>
          <p:nvPr/>
        </p:nvCxnSpPr>
        <p:spPr>
          <a:xfrm flipH="1">
            <a:off x="5149288" y="2519905"/>
            <a:ext cx="582665" cy="607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CB22FD-71E7-2E4B-8EAF-A80528FCD7CB}"/>
              </a:ext>
            </a:extLst>
          </p:cNvPr>
          <p:cNvCxnSpPr>
            <a:cxnSpLocks/>
            <a:stCxn id="56" idx="1"/>
            <a:endCxn id="60" idx="5"/>
          </p:cNvCxnSpPr>
          <p:nvPr/>
        </p:nvCxnSpPr>
        <p:spPr>
          <a:xfrm flipH="1" flipV="1">
            <a:off x="5972793" y="2764085"/>
            <a:ext cx="323640" cy="103455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27B32-5CB9-2D44-8DF9-7781076193BF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V="1">
            <a:off x="6416853" y="3112426"/>
            <a:ext cx="22611" cy="6356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170BDA-8B8F-AF4C-833D-9075A3923595}"/>
              </a:ext>
            </a:extLst>
          </p:cNvPr>
          <p:cNvCxnSpPr>
            <a:cxnSpLocks/>
            <a:stCxn id="52" idx="1"/>
            <a:endCxn id="61" idx="5"/>
          </p:cNvCxnSpPr>
          <p:nvPr/>
        </p:nvCxnSpPr>
        <p:spPr>
          <a:xfrm flipH="1" flipV="1">
            <a:off x="6026462" y="1910202"/>
            <a:ext cx="1017051" cy="88331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2FD7A7-4935-7649-8A39-FB72E7ED964C}"/>
              </a:ext>
            </a:extLst>
          </p:cNvPr>
          <p:cNvCxnSpPr>
            <a:cxnSpLocks/>
            <a:stCxn id="61" idx="6"/>
            <a:endCxn id="54" idx="3"/>
          </p:cNvCxnSpPr>
          <p:nvPr/>
        </p:nvCxnSpPr>
        <p:spPr>
          <a:xfrm flipV="1">
            <a:off x="6076342" y="1439511"/>
            <a:ext cx="748019" cy="34860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81BA6D4-0BC0-5540-9E9E-419BC1F7221D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 flipH="1">
            <a:off x="5852373" y="1960773"/>
            <a:ext cx="53669" cy="5085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0CE1350-A033-9A44-A710-7F8EEAE26884}"/>
              </a:ext>
            </a:extLst>
          </p:cNvPr>
          <p:cNvCxnSpPr>
            <a:cxnSpLocks/>
            <a:stCxn id="55" idx="6"/>
            <a:endCxn id="52" idx="2"/>
          </p:cNvCxnSpPr>
          <p:nvPr/>
        </p:nvCxnSpPr>
        <p:spPr>
          <a:xfrm flipV="1">
            <a:off x="6609763" y="2915610"/>
            <a:ext cx="383870" cy="241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42045D-7870-3642-A7AB-B41FA3AB7F14}"/>
              </a:ext>
            </a:extLst>
          </p:cNvPr>
          <p:cNvSpPr txBox="1"/>
          <p:nvPr/>
        </p:nvSpPr>
        <p:spPr>
          <a:xfrm>
            <a:off x="5361267" y="4394984"/>
            <a:ext cx="1699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billions of edges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CE5274-14C9-604E-94BD-01D1946A9BBF}"/>
              </a:ext>
            </a:extLst>
          </p:cNvPr>
          <p:cNvSpPr txBox="1"/>
          <p:nvPr/>
        </p:nvSpPr>
        <p:spPr>
          <a:xfrm>
            <a:off x="2804753" y="4394984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millions of vertices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3FFDB4-C4EB-5C4B-BDC8-C2DDBE2CCBBA}"/>
              </a:ext>
            </a:extLst>
          </p:cNvPr>
          <p:cNvCxnSpPr>
            <a:cxnSpLocks/>
            <a:stCxn id="53" idx="1"/>
            <a:endCxn id="74" idx="5"/>
          </p:cNvCxnSpPr>
          <p:nvPr/>
        </p:nvCxnSpPr>
        <p:spPr>
          <a:xfrm flipH="1" flipV="1">
            <a:off x="4134211" y="1439511"/>
            <a:ext cx="774238" cy="8969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57FB0B-A360-5744-95EC-9BB93158D891}"/>
              </a:ext>
            </a:extLst>
          </p:cNvPr>
          <p:cNvCxnSpPr>
            <a:cxnSpLocks/>
            <a:stCxn id="57" idx="1"/>
            <a:endCxn id="76" idx="6"/>
          </p:cNvCxnSpPr>
          <p:nvPr/>
        </p:nvCxnSpPr>
        <p:spPr>
          <a:xfrm flipH="1">
            <a:off x="3939211" y="3503885"/>
            <a:ext cx="1422056" cy="36160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1C9B2AA0-3F34-374B-8506-A63E339A841D}"/>
              </a:ext>
            </a:extLst>
          </p:cNvPr>
          <p:cNvSpPr/>
          <p:nvPr/>
        </p:nvSpPr>
        <p:spPr>
          <a:xfrm>
            <a:off x="4282736" y="299033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8E9F24-E750-F948-BCB5-71C47622A88B}"/>
              </a:ext>
            </a:extLst>
          </p:cNvPr>
          <p:cNvCxnSpPr>
            <a:cxnSpLocks/>
            <a:stCxn id="73" idx="7"/>
            <a:endCxn id="30" idx="2"/>
          </p:cNvCxnSpPr>
          <p:nvPr/>
        </p:nvCxnSpPr>
        <p:spPr>
          <a:xfrm flipV="1">
            <a:off x="2218299" y="1788113"/>
            <a:ext cx="586454" cy="5483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CDAD973-9BD9-5948-892A-C5C1D602598F}"/>
              </a:ext>
            </a:extLst>
          </p:cNvPr>
          <p:cNvCxnSpPr>
            <a:cxnSpLocks/>
            <a:stCxn id="49" idx="7"/>
            <a:endCxn id="53" idx="2"/>
          </p:cNvCxnSpPr>
          <p:nvPr/>
        </p:nvCxnSpPr>
        <p:spPr>
          <a:xfrm flipV="1">
            <a:off x="4573455" y="2458528"/>
            <a:ext cx="285114" cy="5823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2BBE8A-B945-A24B-ACC7-D4892FD9F56E}"/>
              </a:ext>
            </a:extLst>
          </p:cNvPr>
          <p:cNvCxnSpPr>
            <a:cxnSpLocks/>
            <a:stCxn id="67" idx="5"/>
            <a:endCxn id="49" idx="1"/>
          </p:cNvCxnSpPr>
          <p:nvPr/>
        </p:nvCxnSpPr>
        <p:spPr>
          <a:xfrm>
            <a:off x="4024354" y="2814656"/>
            <a:ext cx="308261" cy="226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AF3ADD-DA57-C744-A8CC-4C5BDE158554}"/>
              </a:ext>
            </a:extLst>
          </p:cNvPr>
          <p:cNvSpPr txBox="1"/>
          <p:nvPr/>
        </p:nvSpPr>
        <p:spPr>
          <a:xfrm>
            <a:off x="250612" y="718448"/>
            <a:ext cx="43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Scalable algorithm for large dynamic graphs.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C236935-01DA-2D40-9265-A886709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CB99748-D20B-BE4B-83D4-C24A716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130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Motivation &amp; Related work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C79B8-C85D-964E-BAA2-EC8D2A89508C}"/>
              </a:ext>
            </a:extLst>
          </p:cNvPr>
          <p:cNvSpPr txBox="1"/>
          <p:nvPr/>
        </p:nvSpPr>
        <p:spPr>
          <a:xfrm>
            <a:off x="4642643" y="1188868"/>
            <a:ext cx="407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 Theoretical Computer Science (theory)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CA038-FDB3-394C-964E-2EDEE49E1B8B}"/>
              </a:ext>
            </a:extLst>
          </p:cNvPr>
          <p:cNvSpPr txBox="1"/>
          <p:nvPr/>
        </p:nvSpPr>
        <p:spPr>
          <a:xfrm>
            <a:off x="294039" y="1188868"/>
            <a:ext cx="32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 Databases research (practice)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71B07-4520-C745-AF16-286334F86704}"/>
              </a:ext>
            </a:extLst>
          </p:cNvPr>
          <p:cNvSpPr txBox="1"/>
          <p:nvPr/>
        </p:nvSpPr>
        <p:spPr>
          <a:xfrm>
            <a:off x="294039" y="1918933"/>
            <a:ext cx="354084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Solution [1] for graphs with less than 40 </a:t>
            </a:r>
          </a:p>
          <a:p>
            <a:r>
              <a:rPr lang="en-US" sz="1600" dirty="0"/>
              <a:t>million edges</a:t>
            </a:r>
          </a:p>
          <a:p>
            <a:endParaRPr lang="en-US" sz="1200" dirty="0"/>
          </a:p>
          <a:p>
            <a:r>
              <a:rPr lang="en-US" sz="1600" dirty="0"/>
              <a:t>Real-world large graphs have billions of </a:t>
            </a:r>
          </a:p>
          <a:p>
            <a:r>
              <a:rPr lang="en-US" sz="1600" dirty="0"/>
              <a:t>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8CC53-1FE6-E74C-B883-0FCAB1563F2C}"/>
              </a:ext>
            </a:extLst>
          </p:cNvPr>
          <p:cNvSpPr txBox="1"/>
          <p:nvPr/>
        </p:nvSpPr>
        <p:spPr>
          <a:xfrm>
            <a:off x="4642643" y="1918933"/>
            <a:ext cx="4127027" cy="9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experimental evaluations [2]</a:t>
            </a:r>
          </a:p>
          <a:p>
            <a:endParaRPr lang="en-US" sz="1013" dirty="0"/>
          </a:p>
          <a:p>
            <a:endParaRPr lang="en-US" sz="1600" dirty="0"/>
          </a:p>
          <a:p>
            <a:r>
              <a:rPr lang="en-US" sz="1600" dirty="0"/>
              <a:t>Optimize for worst-case scenarios (HK, ET-tree)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54727-78E0-734C-A6E0-15AF947F8C1A}"/>
              </a:ext>
            </a:extLst>
          </p:cNvPr>
          <p:cNvSpPr/>
          <p:nvPr/>
        </p:nvSpPr>
        <p:spPr>
          <a:xfrm>
            <a:off x="294039" y="3934604"/>
            <a:ext cx="7300396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LinLibertineT"/>
              </a:rPr>
              <a:t>[1] Hao Wei, Jeffrey Xu Yu, Can Lu, and </a:t>
            </a:r>
            <a:r>
              <a:rPr lang="en-US" sz="1000" dirty="0" err="1">
                <a:latin typeface="LinLibertineT"/>
              </a:rPr>
              <a:t>Ruoming</a:t>
            </a:r>
            <a:r>
              <a:rPr lang="en-US" sz="1000" dirty="0">
                <a:latin typeface="LinLibertineT"/>
              </a:rPr>
              <a:t> </a:t>
            </a:r>
            <a:r>
              <a:rPr lang="en-US" sz="1000" dirty="0" err="1">
                <a:latin typeface="LinLibertineT"/>
              </a:rPr>
              <a:t>Jin</a:t>
            </a:r>
            <a:r>
              <a:rPr lang="en-US" sz="1000" dirty="0">
                <a:latin typeface="LinLibertineT"/>
              </a:rPr>
              <a:t>. VLDBJ 2017. Reachability querying: an independent permutation labeling approach. </a:t>
            </a:r>
          </a:p>
          <a:p>
            <a:endParaRPr lang="en-US" sz="1000" dirty="0">
              <a:latin typeface="LinLibertineT"/>
            </a:endParaRPr>
          </a:p>
          <a:p>
            <a:r>
              <a:rPr lang="en-US" sz="1000" dirty="0">
                <a:latin typeface="LinLibertineT"/>
              </a:rPr>
              <a:t>[2] </a:t>
            </a:r>
            <a:r>
              <a:rPr lang="en-US" sz="1000" dirty="0" err="1">
                <a:latin typeface="LinLibertineT"/>
              </a:rPr>
              <a:t>Hanauer</a:t>
            </a:r>
            <a:r>
              <a:rPr lang="en-US" sz="1000" dirty="0">
                <a:latin typeface="LinLibertineT"/>
              </a:rPr>
              <a:t>, K., </a:t>
            </a:r>
            <a:r>
              <a:rPr lang="en-US" sz="1000" dirty="0" err="1">
                <a:latin typeface="LinLibertineT"/>
              </a:rPr>
              <a:t>Henzinger</a:t>
            </a:r>
            <a:r>
              <a:rPr lang="en-US" sz="1000" dirty="0">
                <a:latin typeface="LinLibertineT"/>
              </a:rPr>
              <a:t>, M. and Schulz, C. </a:t>
            </a:r>
            <a:r>
              <a:rPr lang="en-US" sz="1000" dirty="0" err="1">
                <a:latin typeface="LinLibertineT"/>
              </a:rPr>
              <a:t>arXiv</a:t>
            </a:r>
            <a:r>
              <a:rPr lang="en-US" sz="1000" dirty="0">
                <a:latin typeface="LinLibertineT"/>
              </a:rPr>
              <a:t> 2021. Recent advances in fully dynamic graph algorithms.</a:t>
            </a:r>
          </a:p>
          <a:p>
            <a:br>
              <a:rPr lang="en-US" sz="675" dirty="0">
                <a:latin typeface="LinLibertineT"/>
              </a:rPr>
            </a:br>
            <a:endParaRPr lang="en-US" sz="675" dirty="0">
              <a:latin typeface="LinLibertineT"/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688ED60-B2AF-F64F-AA9F-7C9A39A6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7073A78-88EA-234D-8755-75BD1B5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228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Problem definition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E59F5-5D2C-EC44-BECE-EEC626AFB3D2}"/>
              </a:ext>
            </a:extLst>
          </p:cNvPr>
          <p:cNvSpPr/>
          <p:nvPr/>
        </p:nvSpPr>
        <p:spPr>
          <a:xfrm>
            <a:off x="676275" y="1496110"/>
            <a:ext cx="4572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13" dirty="0"/>
          </a:p>
          <a:p>
            <a:endParaRPr lang="en-US" sz="1013" dirty="0"/>
          </a:p>
          <a:p>
            <a:r>
              <a:rPr lang="en-US" sz="1013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A9FF4-BBB4-384A-BD00-4635C784B213}"/>
              </a:ext>
            </a:extLst>
          </p:cNvPr>
          <p:cNvSpPr/>
          <p:nvPr/>
        </p:nvSpPr>
        <p:spPr>
          <a:xfrm>
            <a:off x="250612" y="1095006"/>
            <a:ext cx="8010525" cy="802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Find an efficiently maintainable data structure (index) for fully dynamic graphs that, </a:t>
            </a:r>
          </a:p>
          <a:p>
            <a:r>
              <a:rPr lang="en-US" sz="1800" b="1" dirty="0"/>
              <a:t>on average</a:t>
            </a:r>
            <a:r>
              <a:rPr lang="en-US" sz="1800" dirty="0"/>
              <a:t>, answers connectivity queries efficiently.</a:t>
            </a:r>
          </a:p>
          <a:p>
            <a:r>
              <a:rPr lang="en-US" sz="1013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B78B9-BCD7-8948-B1A8-98869ACC96C6}"/>
              </a:ext>
            </a:extLst>
          </p:cNvPr>
          <p:cNvSpPr txBox="1"/>
          <p:nvPr/>
        </p:nvSpPr>
        <p:spPr>
          <a:xfrm>
            <a:off x="250612" y="1908584"/>
            <a:ext cx="36906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  <a:p>
            <a:r>
              <a:rPr lang="en-US" sz="1800" dirty="0"/>
              <a:t>Assumptions: </a:t>
            </a:r>
          </a:p>
          <a:p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Queries are uniformly distributed.  </a:t>
            </a:r>
            <a:br>
              <a:rPr lang="en-US" sz="1800" dirty="0"/>
            </a:b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Graphs have small diameters.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5C3D9A8-1B03-3447-8D99-BE1BA4E9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DC1485-021B-AD4A-856C-98C67FE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5371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Graphs with small diameters are more frequent</a:t>
            </a:r>
            <a:endParaRPr lang="en-US" sz="21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40CD3-179D-C847-BBD2-2EDEEF9D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84" y="901817"/>
            <a:ext cx="3526982" cy="3188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FC463-379F-1B48-BBA1-E6AA517DF72F}"/>
              </a:ext>
            </a:extLst>
          </p:cNvPr>
          <p:cNvSpPr txBox="1"/>
          <p:nvPr/>
        </p:nvSpPr>
        <p:spPr>
          <a:xfrm>
            <a:off x="551989" y="4244141"/>
            <a:ext cx="804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1324 real-world graphs in 24 categories at KONECT </a:t>
            </a:r>
            <a:r>
              <a:rPr lang="en-US" sz="1800" dirty="0">
                <a:hlinkClick r:id="rId3"/>
              </a:rPr>
              <a:t>http://konect.cc/statistics/diam/</a:t>
            </a:r>
            <a:endParaRPr lang="en-US" sz="18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E9BB5F6-0D95-AF43-95E4-3D29F203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CF5A4BF-0C00-5047-877D-CE4CE17E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854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Approach: Spanning trees (forest)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/>
              <p:nvPr/>
            </p:nvSpPr>
            <p:spPr>
              <a:xfrm>
                <a:off x="5245796" y="938960"/>
                <a:ext cx="3479104" cy="1079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Connectivity Query: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sz="1800" dirty="0"/>
                  <a:t>True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have the same root,</a:t>
                </a:r>
              </a:p>
              <a:p>
                <a:r>
                  <a:rPr lang="en-US" sz="1800" dirty="0"/>
                  <a:t>False otherwise</a:t>
                </a:r>
              </a:p>
              <a:p>
                <a:endParaRPr lang="en-US" sz="1013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96" y="938960"/>
                <a:ext cx="3479104" cy="1079206"/>
              </a:xfrm>
              <a:prstGeom prst="rect">
                <a:avLst/>
              </a:prstGeom>
              <a:blipFill>
                <a:blip r:embed="rId2"/>
                <a:stretch>
                  <a:fillRect l="-1455" t="-4651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32AF0D-5059-3A48-BAE5-201AD8446738}"/>
              </a:ext>
            </a:extLst>
          </p:cNvPr>
          <p:cNvSpPr txBox="1"/>
          <p:nvPr/>
        </p:nvSpPr>
        <p:spPr>
          <a:xfrm>
            <a:off x="5245796" y="3215122"/>
            <a:ext cx="354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Traversing to the root instead of the</a:t>
            </a:r>
          </a:p>
          <a:p>
            <a:r>
              <a:rPr lang="en-US" sz="1800" dirty="0"/>
              <a:t>connected component.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/>
              <p:nvPr/>
            </p:nvSpPr>
            <p:spPr>
              <a:xfrm>
                <a:off x="5245796" y="2431978"/>
                <a:ext cx="3371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(2, 9)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returns False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96" y="2431978"/>
                <a:ext cx="3371244" cy="369332"/>
              </a:xfrm>
              <a:prstGeom prst="rect">
                <a:avLst/>
              </a:prstGeom>
              <a:blipFill>
                <a:blip r:embed="rId3"/>
                <a:stretch>
                  <a:fillRect l="-1498" t="-3226" r="-37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807B0EE-F645-634B-8132-F8271C1A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104D714-E07F-514F-95B7-4B0352ED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87466-30ED-DC48-9245-556D0DB02D81}"/>
                  </a:ext>
                </a:extLst>
              </p:cNvPr>
              <p:cNvSpPr txBox="1"/>
              <p:nvPr/>
            </p:nvSpPr>
            <p:spPr>
              <a:xfrm>
                <a:off x="644178" y="2431978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87466-30ED-DC48-9245-556D0DB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8" y="2431978"/>
                <a:ext cx="1222835" cy="300082"/>
              </a:xfrm>
              <a:prstGeom prst="rect">
                <a:avLst/>
              </a:prstGeom>
              <a:blipFill>
                <a:blip r:embed="rId4"/>
                <a:stretch>
                  <a:fillRect l="-10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E5D74124-869E-F443-BE8D-8941CE927DF7}"/>
              </a:ext>
            </a:extLst>
          </p:cNvPr>
          <p:cNvSpPr/>
          <p:nvPr/>
        </p:nvSpPr>
        <p:spPr>
          <a:xfrm>
            <a:off x="1091699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B9009D-87D2-3D4C-9BB2-7C8BBC14C30F}"/>
              </a:ext>
            </a:extLst>
          </p:cNvPr>
          <p:cNvSpPr/>
          <p:nvPr/>
        </p:nvSpPr>
        <p:spPr>
          <a:xfrm>
            <a:off x="382284" y="139741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A7189B-C864-7340-A3F1-BDC983D2E517}"/>
              </a:ext>
            </a:extLst>
          </p:cNvPr>
          <p:cNvSpPr/>
          <p:nvPr/>
        </p:nvSpPr>
        <p:spPr>
          <a:xfrm>
            <a:off x="1087197" y="80617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5D015-C1F7-6542-9DA1-6E76EA0BF807}"/>
              </a:ext>
            </a:extLst>
          </p:cNvPr>
          <p:cNvSpPr/>
          <p:nvPr/>
        </p:nvSpPr>
        <p:spPr>
          <a:xfrm>
            <a:off x="1810886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47355C-61F7-9840-9CCB-506232DEBC75}"/>
              </a:ext>
            </a:extLst>
          </p:cNvPr>
          <p:cNvSpPr/>
          <p:nvPr/>
        </p:nvSpPr>
        <p:spPr>
          <a:xfrm>
            <a:off x="1485718" y="200565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39FA89-7930-214E-9B9F-97020BCC8135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1377916" y="1100922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9C1EC-3A8E-B34E-BA81-53EF3282C4E4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673003" y="1100922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E98D8-0B41-AB4F-9052-7AB3E6631634}"/>
              </a:ext>
            </a:extLst>
          </p:cNvPr>
          <p:cNvCxnSpPr>
            <a:cxnSpLocks/>
            <a:stCxn id="38" idx="1"/>
            <a:endCxn id="30" idx="4"/>
          </p:cNvCxnSpPr>
          <p:nvPr/>
        </p:nvCxnSpPr>
        <p:spPr>
          <a:xfrm flipH="1" flipV="1">
            <a:off x="552584" y="1742736"/>
            <a:ext cx="262742" cy="3072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2FF29-2CBD-3348-9517-394A09363CCB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>
            <a:off x="1257497" y="1151493"/>
            <a:ext cx="4502" cy="2445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E7F1601-F535-2E43-A65B-94598210E752}"/>
              </a:ext>
            </a:extLst>
          </p:cNvPr>
          <p:cNvSpPr/>
          <p:nvPr/>
        </p:nvSpPr>
        <p:spPr>
          <a:xfrm>
            <a:off x="765446" y="199944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380BCD-DF37-7B48-9710-AA5A30C18A27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776437" y="1741388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3A4D9-C17F-F54A-832E-CBAF33E15B63}"/>
              </a:ext>
            </a:extLst>
          </p:cNvPr>
          <p:cNvCxnSpPr>
            <a:cxnSpLocks/>
            <a:stCxn id="38" idx="7"/>
            <a:endCxn id="32" idx="3"/>
          </p:cNvCxnSpPr>
          <p:nvPr/>
        </p:nvCxnSpPr>
        <p:spPr>
          <a:xfrm flipV="1">
            <a:off x="1056165" y="1690817"/>
            <a:ext cx="804601" cy="35920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B1563E-270D-284D-B25E-C5A4ED07B124}"/>
              </a:ext>
            </a:extLst>
          </p:cNvPr>
          <p:cNvCxnSpPr>
            <a:cxnSpLocks/>
            <a:stCxn id="38" idx="0"/>
            <a:endCxn id="29" idx="3"/>
          </p:cNvCxnSpPr>
          <p:nvPr/>
        </p:nvCxnSpPr>
        <p:spPr>
          <a:xfrm flipV="1">
            <a:off x="935746" y="1690817"/>
            <a:ext cx="205833" cy="3086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CFFFE9-E22D-8C4D-8BD9-08EB9E748CC4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1382418" y="1690817"/>
            <a:ext cx="153180" cy="3654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C66F48-2B64-1445-8EA1-45312618802A}"/>
              </a:ext>
            </a:extLst>
          </p:cNvPr>
          <p:cNvSpPr/>
          <p:nvPr/>
        </p:nvSpPr>
        <p:spPr>
          <a:xfrm>
            <a:off x="3614929" y="139788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FC577-9F91-004B-A5E9-8C834D281D27}"/>
              </a:ext>
            </a:extLst>
          </p:cNvPr>
          <p:cNvSpPr/>
          <p:nvPr/>
        </p:nvSpPr>
        <p:spPr>
          <a:xfrm>
            <a:off x="2635870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AB9C7D-A06D-014D-8CE2-27D187A68F11}"/>
              </a:ext>
            </a:extLst>
          </p:cNvPr>
          <p:cNvSpPr/>
          <p:nvPr/>
        </p:nvSpPr>
        <p:spPr>
          <a:xfrm>
            <a:off x="3167404" y="76629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F95654-CD82-1E46-B88C-8E0304E21F0C}"/>
              </a:ext>
            </a:extLst>
          </p:cNvPr>
          <p:cNvSpPr/>
          <p:nvPr/>
        </p:nvSpPr>
        <p:spPr>
          <a:xfrm>
            <a:off x="3174977" y="200531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372FCA-A722-0D4B-9295-AE7065057249}"/>
              </a:ext>
            </a:extLst>
          </p:cNvPr>
          <p:cNvCxnSpPr>
            <a:cxnSpLocks/>
            <a:stCxn id="44" idx="0"/>
            <a:endCxn id="45" idx="3"/>
          </p:cNvCxnSpPr>
          <p:nvPr/>
        </p:nvCxnSpPr>
        <p:spPr>
          <a:xfrm flipV="1">
            <a:off x="2806170" y="1061050"/>
            <a:ext cx="411114" cy="3350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0852B5-4F5E-9F4E-9823-A2972DC742F8}"/>
              </a:ext>
            </a:extLst>
          </p:cNvPr>
          <p:cNvCxnSpPr>
            <a:cxnSpLocks/>
            <a:stCxn id="43" idx="0"/>
            <a:endCxn id="45" idx="5"/>
          </p:cNvCxnSpPr>
          <p:nvPr/>
        </p:nvCxnSpPr>
        <p:spPr>
          <a:xfrm flipH="1" flipV="1">
            <a:off x="3458123" y="1061050"/>
            <a:ext cx="327106" cy="3368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A09073-E643-9644-A0EF-0DC4A0C4EBD7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 flipV="1">
            <a:off x="2976469" y="1568727"/>
            <a:ext cx="638460" cy="18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EF350C-49C1-A741-B239-4525F8F5CC1D}"/>
              </a:ext>
            </a:extLst>
          </p:cNvPr>
          <p:cNvCxnSpPr>
            <a:cxnSpLocks/>
            <a:stCxn id="46" idx="1"/>
            <a:endCxn id="44" idx="4"/>
          </p:cNvCxnSpPr>
          <p:nvPr/>
        </p:nvCxnSpPr>
        <p:spPr>
          <a:xfrm flipH="1" flipV="1">
            <a:off x="2806170" y="1741388"/>
            <a:ext cx="418687" cy="3144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B408FE-2E2E-5B4E-A935-E0BE2153DDFC}"/>
                  </a:ext>
                </a:extLst>
              </p:cNvPr>
              <p:cNvSpPr txBox="1"/>
              <p:nvPr/>
            </p:nvSpPr>
            <p:spPr>
              <a:xfrm>
                <a:off x="2611420" y="2415232"/>
                <a:ext cx="12268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B408FE-2E2E-5B4E-A935-E0BE2153D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20" y="2415232"/>
                <a:ext cx="1226874" cy="300082"/>
              </a:xfrm>
              <a:prstGeom prst="rect">
                <a:avLst/>
              </a:prstGeom>
              <a:blipFill>
                <a:blip r:embed="rId5"/>
                <a:stretch>
                  <a:fillRect l="-10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855D3E-A886-354C-93A3-74B5C9639517}"/>
                  </a:ext>
                </a:extLst>
              </p:cNvPr>
              <p:cNvSpPr txBox="1"/>
              <p:nvPr/>
            </p:nvSpPr>
            <p:spPr>
              <a:xfrm>
                <a:off x="341853" y="4577584"/>
                <a:ext cx="181056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855D3E-A886-354C-93A3-74B5C9639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3" y="4577584"/>
                <a:ext cx="1810560" cy="300082"/>
              </a:xfrm>
              <a:prstGeom prst="rect">
                <a:avLst/>
              </a:prstGeom>
              <a:blipFill>
                <a:blip r:embed="rId6"/>
                <a:stretch>
                  <a:fillRect l="-69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C7662F59-B823-1046-BC41-A3990C847810}"/>
              </a:ext>
            </a:extLst>
          </p:cNvPr>
          <p:cNvSpPr/>
          <p:nvPr/>
        </p:nvSpPr>
        <p:spPr>
          <a:xfrm>
            <a:off x="1091699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F01BF6-0E27-674A-8513-FB80F797A1AF}"/>
              </a:ext>
            </a:extLst>
          </p:cNvPr>
          <p:cNvSpPr/>
          <p:nvPr/>
        </p:nvSpPr>
        <p:spPr>
          <a:xfrm>
            <a:off x="382284" y="360925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E700C3-EE03-3642-9193-15621FA3EDC3}"/>
              </a:ext>
            </a:extLst>
          </p:cNvPr>
          <p:cNvSpPr/>
          <p:nvPr/>
        </p:nvSpPr>
        <p:spPr>
          <a:xfrm>
            <a:off x="1088311" y="2998632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516DB6-3BE1-2846-A2EE-328430E44CEE}"/>
              </a:ext>
            </a:extLst>
          </p:cNvPr>
          <p:cNvSpPr/>
          <p:nvPr/>
        </p:nvSpPr>
        <p:spPr>
          <a:xfrm>
            <a:off x="1810886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0AC351-B41F-4C46-826C-03BC38BCCBC4}"/>
              </a:ext>
            </a:extLst>
          </p:cNvPr>
          <p:cNvSpPr/>
          <p:nvPr/>
        </p:nvSpPr>
        <p:spPr>
          <a:xfrm>
            <a:off x="1440796" y="4200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A838C2-0F47-AE4E-AA32-5A0C0D36C3AC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1379030" y="3293383"/>
            <a:ext cx="481736" cy="365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955347-307A-204D-ACE2-A0A1B6F21229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673003" y="3293383"/>
            <a:ext cx="465188" cy="3664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C2EE4A-825C-2D49-8074-2283D19A0B8D}"/>
              </a:ext>
            </a:extLst>
          </p:cNvPr>
          <p:cNvCxnSpPr>
            <a:cxnSpLocks/>
            <a:stCxn id="63" idx="1"/>
            <a:endCxn id="55" idx="4"/>
          </p:cNvCxnSpPr>
          <p:nvPr/>
        </p:nvCxnSpPr>
        <p:spPr>
          <a:xfrm flipH="1" flipV="1">
            <a:off x="552584" y="3954578"/>
            <a:ext cx="260294" cy="3017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326487-5CA7-1346-9303-0FA433651212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>
            <a:off x="1258611" y="3343954"/>
            <a:ext cx="3388" cy="2639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86E9383-0073-F849-ABEF-769C29772A87}"/>
              </a:ext>
            </a:extLst>
          </p:cNvPr>
          <p:cNvSpPr/>
          <p:nvPr/>
        </p:nvSpPr>
        <p:spPr>
          <a:xfrm>
            <a:off x="762998" y="420572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9F5A89-0A27-4B4F-A5AD-FDBC557D2CD1}"/>
              </a:ext>
            </a:extLst>
          </p:cNvPr>
          <p:cNvCxnSpPr>
            <a:cxnSpLocks/>
            <a:stCxn id="58" idx="7"/>
            <a:endCxn id="57" idx="4"/>
          </p:cNvCxnSpPr>
          <p:nvPr/>
        </p:nvCxnSpPr>
        <p:spPr>
          <a:xfrm flipV="1">
            <a:off x="1731515" y="3953230"/>
            <a:ext cx="249671" cy="2975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A701F93-4B53-F245-8AC8-99C4530A946A}"/>
              </a:ext>
            </a:extLst>
          </p:cNvPr>
          <p:cNvSpPr/>
          <p:nvPr/>
        </p:nvSpPr>
        <p:spPr>
          <a:xfrm>
            <a:off x="3522063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13AC21-CB0B-B84D-BF2D-FB2808F214E4}"/>
              </a:ext>
            </a:extLst>
          </p:cNvPr>
          <p:cNvSpPr/>
          <p:nvPr/>
        </p:nvSpPr>
        <p:spPr>
          <a:xfrm>
            <a:off x="2601633" y="360243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0449364-479B-3E4A-BD08-95D7A8CB267E}"/>
              </a:ext>
            </a:extLst>
          </p:cNvPr>
          <p:cNvSpPr/>
          <p:nvPr/>
        </p:nvSpPr>
        <p:spPr>
          <a:xfrm>
            <a:off x="3048071" y="3020625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DC5915-E7DC-4A42-B22A-804632C01BEE}"/>
              </a:ext>
            </a:extLst>
          </p:cNvPr>
          <p:cNvSpPr/>
          <p:nvPr/>
        </p:nvSpPr>
        <p:spPr>
          <a:xfrm>
            <a:off x="3117288" y="4200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7ADFEF-2957-BA47-8F68-6F4BC4B1341E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2771933" y="3315376"/>
            <a:ext cx="326018" cy="2870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2185BC-4753-5441-A65D-14EF548E1084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 flipV="1">
            <a:off x="3338790" y="3315376"/>
            <a:ext cx="353573" cy="2925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855828-5DD3-1743-B704-8686CACC9A55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771933" y="3947759"/>
            <a:ext cx="395235" cy="3029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401EE-8A5A-CF44-A678-0C91E9B713A7}"/>
                  </a:ext>
                </a:extLst>
              </p:cNvPr>
              <p:cNvSpPr txBox="1"/>
              <p:nvPr/>
            </p:nvSpPr>
            <p:spPr>
              <a:xfrm>
                <a:off x="2398247" y="4577598"/>
                <a:ext cx="187891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401EE-8A5A-CF44-A678-0C91E9B7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47" y="4577598"/>
                <a:ext cx="1878912" cy="300082"/>
              </a:xfrm>
              <a:prstGeom prst="rect">
                <a:avLst/>
              </a:prstGeom>
              <a:blipFill>
                <a:blip r:embed="rId7"/>
                <a:stretch>
                  <a:fillRect l="-67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087224-19C4-D446-8456-B32BAC6CCABF}"/>
                  </a:ext>
                </a:extLst>
              </p:cNvPr>
              <p:cNvSpPr txBox="1"/>
              <p:nvPr/>
            </p:nvSpPr>
            <p:spPr>
              <a:xfrm>
                <a:off x="1878811" y="795790"/>
                <a:ext cx="87492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087224-19C4-D446-8456-B32BAC6CC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11" y="795790"/>
                <a:ext cx="874920" cy="300082"/>
              </a:xfrm>
              <a:prstGeom prst="rect">
                <a:avLst/>
              </a:prstGeom>
              <a:blipFill>
                <a:blip r:embed="rId8"/>
                <a:stretch>
                  <a:fillRect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reeform 124">
            <a:extLst>
              <a:ext uri="{FF2B5EF4-FFF2-40B4-BE49-F238E27FC236}">
                <a16:creationId xmlns:a16="http://schemas.microsoft.com/office/drawing/2014/main" id="{F18486B6-66C7-1744-B6A1-304CB17EF529}"/>
              </a:ext>
            </a:extLst>
          </p:cNvPr>
          <p:cNvSpPr/>
          <p:nvPr/>
        </p:nvSpPr>
        <p:spPr>
          <a:xfrm>
            <a:off x="234763" y="569710"/>
            <a:ext cx="3905437" cy="1957764"/>
          </a:xfrm>
          <a:custGeom>
            <a:avLst/>
            <a:gdLst>
              <a:gd name="connsiteX0" fmla="*/ 2140137 w 3905437"/>
              <a:gd name="connsiteY0" fmla="*/ 770140 h 1957764"/>
              <a:gd name="connsiteX1" fmla="*/ 3086287 w 3905437"/>
              <a:gd name="connsiteY1" fmla="*/ 1790 h 1957764"/>
              <a:gd name="connsiteX2" fmla="*/ 3905437 w 3905437"/>
              <a:gd name="connsiteY2" fmla="*/ 1036840 h 1957764"/>
              <a:gd name="connsiteX3" fmla="*/ 3086287 w 3905437"/>
              <a:gd name="connsiteY3" fmla="*/ 1887740 h 1957764"/>
              <a:gd name="connsiteX4" fmla="*/ 2063937 w 3905437"/>
              <a:gd name="connsiteY4" fmla="*/ 1335290 h 1957764"/>
              <a:gd name="connsiteX5" fmla="*/ 1600387 w 3905437"/>
              <a:gd name="connsiteY5" fmla="*/ 1855990 h 1957764"/>
              <a:gd name="connsiteX6" fmla="*/ 451037 w 3905437"/>
              <a:gd name="connsiteY6" fmla="*/ 1862340 h 1957764"/>
              <a:gd name="connsiteX7" fmla="*/ 19237 w 3905437"/>
              <a:gd name="connsiteY7" fmla="*/ 852690 h 1957764"/>
              <a:gd name="connsiteX8" fmla="*/ 1009837 w 3905437"/>
              <a:gd name="connsiteY8" fmla="*/ 90690 h 1957764"/>
              <a:gd name="connsiteX9" fmla="*/ 2140137 w 3905437"/>
              <a:gd name="connsiteY9" fmla="*/ 770140 h 19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05437" h="1957764">
                <a:moveTo>
                  <a:pt x="2140137" y="770140"/>
                </a:moveTo>
                <a:cubicBezTo>
                  <a:pt x="2486212" y="755323"/>
                  <a:pt x="2792070" y="-42660"/>
                  <a:pt x="3086287" y="1790"/>
                </a:cubicBezTo>
                <a:cubicBezTo>
                  <a:pt x="3380504" y="46240"/>
                  <a:pt x="3905437" y="722515"/>
                  <a:pt x="3905437" y="1036840"/>
                </a:cubicBezTo>
                <a:cubicBezTo>
                  <a:pt x="3905437" y="1351165"/>
                  <a:pt x="3393204" y="1837998"/>
                  <a:pt x="3086287" y="1887740"/>
                </a:cubicBezTo>
                <a:cubicBezTo>
                  <a:pt x="2779370" y="1937482"/>
                  <a:pt x="2311587" y="1340582"/>
                  <a:pt x="2063937" y="1335290"/>
                </a:cubicBezTo>
                <a:cubicBezTo>
                  <a:pt x="1816287" y="1329998"/>
                  <a:pt x="1869204" y="1768148"/>
                  <a:pt x="1600387" y="1855990"/>
                </a:cubicBezTo>
                <a:cubicBezTo>
                  <a:pt x="1331570" y="1943832"/>
                  <a:pt x="714562" y="2029557"/>
                  <a:pt x="451037" y="1862340"/>
                </a:cubicBezTo>
                <a:cubicBezTo>
                  <a:pt x="187512" y="1695123"/>
                  <a:pt x="-73896" y="1147965"/>
                  <a:pt x="19237" y="852690"/>
                </a:cubicBezTo>
                <a:cubicBezTo>
                  <a:pt x="112370" y="557415"/>
                  <a:pt x="657412" y="100215"/>
                  <a:pt x="1009837" y="90690"/>
                </a:cubicBezTo>
                <a:cubicBezTo>
                  <a:pt x="1362262" y="81165"/>
                  <a:pt x="1794062" y="784957"/>
                  <a:pt x="2140137" y="77014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B8802D3F-D4DB-D141-8296-D50C96A8952B}"/>
              </a:ext>
            </a:extLst>
          </p:cNvPr>
          <p:cNvSpPr/>
          <p:nvPr/>
        </p:nvSpPr>
        <p:spPr>
          <a:xfrm>
            <a:off x="223833" y="2834861"/>
            <a:ext cx="3804434" cy="1817356"/>
          </a:xfrm>
          <a:custGeom>
            <a:avLst/>
            <a:gdLst>
              <a:gd name="connsiteX0" fmla="*/ 2106617 w 3804434"/>
              <a:gd name="connsiteY0" fmla="*/ 524289 h 1817356"/>
              <a:gd name="connsiteX1" fmla="*/ 2976567 w 3804434"/>
              <a:gd name="connsiteY1" fmla="*/ 3589 h 1817356"/>
              <a:gd name="connsiteX2" fmla="*/ 3802067 w 3804434"/>
              <a:gd name="connsiteY2" fmla="*/ 848139 h 1817356"/>
              <a:gd name="connsiteX3" fmla="*/ 3192467 w 3804434"/>
              <a:gd name="connsiteY3" fmla="*/ 1762539 h 1817356"/>
              <a:gd name="connsiteX4" fmla="*/ 2220917 w 3804434"/>
              <a:gd name="connsiteY4" fmla="*/ 1279939 h 1817356"/>
              <a:gd name="connsiteX5" fmla="*/ 1535117 w 3804434"/>
              <a:gd name="connsiteY5" fmla="*/ 1730789 h 1817356"/>
              <a:gd name="connsiteX6" fmla="*/ 404817 w 3804434"/>
              <a:gd name="connsiteY6" fmla="*/ 1724439 h 1817356"/>
              <a:gd name="connsiteX7" fmla="*/ 23817 w 3804434"/>
              <a:gd name="connsiteY7" fmla="*/ 771939 h 1817356"/>
              <a:gd name="connsiteX8" fmla="*/ 1001717 w 3804434"/>
              <a:gd name="connsiteY8" fmla="*/ 16289 h 1817356"/>
              <a:gd name="connsiteX9" fmla="*/ 2106617 w 3804434"/>
              <a:gd name="connsiteY9" fmla="*/ 524289 h 181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4434" h="1817356">
                <a:moveTo>
                  <a:pt x="2106617" y="524289"/>
                </a:moveTo>
                <a:cubicBezTo>
                  <a:pt x="2435759" y="522172"/>
                  <a:pt x="2693992" y="-50386"/>
                  <a:pt x="2976567" y="3589"/>
                </a:cubicBezTo>
                <a:cubicBezTo>
                  <a:pt x="3259142" y="57564"/>
                  <a:pt x="3766084" y="554981"/>
                  <a:pt x="3802067" y="848139"/>
                </a:cubicBezTo>
                <a:cubicBezTo>
                  <a:pt x="3838050" y="1141297"/>
                  <a:pt x="3455992" y="1690572"/>
                  <a:pt x="3192467" y="1762539"/>
                </a:cubicBezTo>
                <a:cubicBezTo>
                  <a:pt x="2928942" y="1834506"/>
                  <a:pt x="2497142" y="1285231"/>
                  <a:pt x="2220917" y="1279939"/>
                </a:cubicBezTo>
                <a:cubicBezTo>
                  <a:pt x="1944692" y="1274647"/>
                  <a:pt x="1837800" y="1656706"/>
                  <a:pt x="1535117" y="1730789"/>
                </a:cubicBezTo>
                <a:cubicBezTo>
                  <a:pt x="1232434" y="1804872"/>
                  <a:pt x="656700" y="1884247"/>
                  <a:pt x="404817" y="1724439"/>
                </a:cubicBezTo>
                <a:cubicBezTo>
                  <a:pt x="152934" y="1564631"/>
                  <a:pt x="-75666" y="1056631"/>
                  <a:pt x="23817" y="771939"/>
                </a:cubicBezTo>
                <a:cubicBezTo>
                  <a:pt x="123300" y="487247"/>
                  <a:pt x="653525" y="56506"/>
                  <a:pt x="1001717" y="16289"/>
                </a:cubicBezTo>
                <a:cubicBezTo>
                  <a:pt x="1349909" y="-23928"/>
                  <a:pt x="1777475" y="526406"/>
                  <a:pt x="2106617" y="524289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24B040-7C11-414F-AF9E-60434581148F}"/>
                  </a:ext>
                </a:extLst>
              </p:cNvPr>
              <p:cNvSpPr txBox="1"/>
              <p:nvPr/>
            </p:nvSpPr>
            <p:spPr>
              <a:xfrm>
                <a:off x="1478438" y="2742622"/>
                <a:ext cx="152355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24B040-7C11-414F-AF9E-60434581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8" y="2742622"/>
                <a:ext cx="1523559" cy="300082"/>
              </a:xfrm>
              <a:prstGeom prst="rect">
                <a:avLst/>
              </a:prstGeom>
              <a:blipFill>
                <a:blip r:embed="rId9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40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854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Approach: Spanning trees (forest)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/>
              <p:nvPr/>
            </p:nvSpPr>
            <p:spPr>
              <a:xfrm>
                <a:off x="5245796" y="938960"/>
                <a:ext cx="3479104" cy="1079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Connectivity Query: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sz="1800" dirty="0"/>
                  <a:t>True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have the same root,</a:t>
                </a:r>
              </a:p>
              <a:p>
                <a:r>
                  <a:rPr lang="en-US" sz="1800" dirty="0"/>
                  <a:t>False otherwise</a:t>
                </a:r>
              </a:p>
              <a:p>
                <a:endParaRPr lang="en-US" sz="1013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96" y="938960"/>
                <a:ext cx="3479104" cy="1079206"/>
              </a:xfrm>
              <a:prstGeom prst="rect">
                <a:avLst/>
              </a:prstGeom>
              <a:blipFill>
                <a:blip r:embed="rId2"/>
                <a:stretch>
                  <a:fillRect l="-1455" t="-4651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32AF0D-5059-3A48-BAE5-201AD8446738}"/>
              </a:ext>
            </a:extLst>
          </p:cNvPr>
          <p:cNvSpPr txBox="1"/>
          <p:nvPr/>
        </p:nvSpPr>
        <p:spPr>
          <a:xfrm>
            <a:off x="5245796" y="3215122"/>
            <a:ext cx="354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Traversing to the root instead of the</a:t>
            </a:r>
          </a:p>
          <a:p>
            <a:r>
              <a:rPr lang="en-US" sz="1800" dirty="0"/>
              <a:t>connected component.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/>
              <p:nvPr/>
            </p:nvSpPr>
            <p:spPr>
              <a:xfrm>
                <a:off x="5245796" y="2431978"/>
                <a:ext cx="3371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Example: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(2, 9)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returns False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96" y="2431978"/>
                <a:ext cx="3371244" cy="369332"/>
              </a:xfrm>
              <a:prstGeom prst="rect">
                <a:avLst/>
              </a:prstGeom>
              <a:blipFill>
                <a:blip r:embed="rId3"/>
                <a:stretch>
                  <a:fillRect l="-1498" t="-3226" r="-37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807B0EE-F645-634B-8132-F8271C1A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104D714-E07F-514F-95B7-4B0352ED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87466-30ED-DC48-9245-556D0DB02D81}"/>
                  </a:ext>
                </a:extLst>
              </p:cNvPr>
              <p:cNvSpPr txBox="1"/>
              <p:nvPr/>
            </p:nvSpPr>
            <p:spPr>
              <a:xfrm>
                <a:off x="644178" y="2431978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87466-30ED-DC48-9245-556D0DB0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78" y="2431978"/>
                <a:ext cx="1222835" cy="300082"/>
              </a:xfrm>
              <a:prstGeom prst="rect">
                <a:avLst/>
              </a:prstGeom>
              <a:blipFill>
                <a:blip r:embed="rId4"/>
                <a:stretch>
                  <a:fillRect l="-10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E5D74124-869E-F443-BE8D-8941CE927DF7}"/>
              </a:ext>
            </a:extLst>
          </p:cNvPr>
          <p:cNvSpPr/>
          <p:nvPr/>
        </p:nvSpPr>
        <p:spPr>
          <a:xfrm>
            <a:off x="1091699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B9009D-87D2-3D4C-9BB2-7C8BBC14C30F}"/>
              </a:ext>
            </a:extLst>
          </p:cNvPr>
          <p:cNvSpPr/>
          <p:nvPr/>
        </p:nvSpPr>
        <p:spPr>
          <a:xfrm>
            <a:off x="382284" y="139741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A7189B-C864-7340-A3F1-BDC983D2E517}"/>
              </a:ext>
            </a:extLst>
          </p:cNvPr>
          <p:cNvSpPr/>
          <p:nvPr/>
        </p:nvSpPr>
        <p:spPr>
          <a:xfrm>
            <a:off x="1087197" y="80617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D5D015-C1F7-6542-9DA1-6E76EA0BF807}"/>
              </a:ext>
            </a:extLst>
          </p:cNvPr>
          <p:cNvSpPr/>
          <p:nvPr/>
        </p:nvSpPr>
        <p:spPr>
          <a:xfrm>
            <a:off x="1810886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47355C-61F7-9840-9CCB-506232DEBC75}"/>
              </a:ext>
            </a:extLst>
          </p:cNvPr>
          <p:cNvSpPr/>
          <p:nvPr/>
        </p:nvSpPr>
        <p:spPr>
          <a:xfrm>
            <a:off x="1485718" y="200565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39FA89-7930-214E-9B9F-97020BCC8135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1377916" y="1100922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B9C1EC-3A8E-B34E-BA81-53EF3282C4E4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>
          <a:xfrm flipH="1">
            <a:off x="673003" y="1100922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EE98D8-0B41-AB4F-9052-7AB3E6631634}"/>
              </a:ext>
            </a:extLst>
          </p:cNvPr>
          <p:cNvCxnSpPr>
            <a:cxnSpLocks/>
            <a:stCxn id="38" idx="1"/>
            <a:endCxn id="30" idx="4"/>
          </p:cNvCxnSpPr>
          <p:nvPr/>
        </p:nvCxnSpPr>
        <p:spPr>
          <a:xfrm flipH="1" flipV="1">
            <a:off x="552584" y="1742736"/>
            <a:ext cx="262742" cy="3072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2FF29-2CBD-3348-9517-394A09363CCB}"/>
              </a:ext>
            </a:extLst>
          </p:cNvPr>
          <p:cNvCxnSpPr>
            <a:cxnSpLocks/>
            <a:stCxn id="31" idx="4"/>
            <a:endCxn id="29" idx="0"/>
          </p:cNvCxnSpPr>
          <p:nvPr/>
        </p:nvCxnSpPr>
        <p:spPr>
          <a:xfrm>
            <a:off x="1257497" y="1151493"/>
            <a:ext cx="4502" cy="2445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E7F1601-F535-2E43-A65B-94598210E752}"/>
              </a:ext>
            </a:extLst>
          </p:cNvPr>
          <p:cNvSpPr/>
          <p:nvPr/>
        </p:nvSpPr>
        <p:spPr>
          <a:xfrm>
            <a:off x="765446" y="199944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380BCD-DF37-7B48-9710-AA5A30C18A27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776437" y="1741388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3A4D9-C17F-F54A-832E-CBAF33E15B63}"/>
              </a:ext>
            </a:extLst>
          </p:cNvPr>
          <p:cNvCxnSpPr>
            <a:cxnSpLocks/>
            <a:stCxn id="38" idx="7"/>
            <a:endCxn id="32" idx="3"/>
          </p:cNvCxnSpPr>
          <p:nvPr/>
        </p:nvCxnSpPr>
        <p:spPr>
          <a:xfrm flipV="1">
            <a:off x="1056165" y="1690817"/>
            <a:ext cx="804601" cy="35920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B1563E-270D-284D-B25E-C5A4ED07B124}"/>
              </a:ext>
            </a:extLst>
          </p:cNvPr>
          <p:cNvCxnSpPr>
            <a:cxnSpLocks/>
            <a:stCxn id="38" idx="0"/>
            <a:endCxn id="29" idx="3"/>
          </p:cNvCxnSpPr>
          <p:nvPr/>
        </p:nvCxnSpPr>
        <p:spPr>
          <a:xfrm flipV="1">
            <a:off x="935746" y="1690817"/>
            <a:ext cx="205833" cy="3086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CFFFE9-E22D-8C4D-8BD9-08EB9E748CC4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1382418" y="1690817"/>
            <a:ext cx="153180" cy="3654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C66F48-2B64-1445-8EA1-45312618802A}"/>
              </a:ext>
            </a:extLst>
          </p:cNvPr>
          <p:cNvSpPr/>
          <p:nvPr/>
        </p:nvSpPr>
        <p:spPr>
          <a:xfrm>
            <a:off x="3614929" y="139788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71FC577-9F91-004B-A5E9-8C834D281D27}"/>
              </a:ext>
            </a:extLst>
          </p:cNvPr>
          <p:cNvSpPr/>
          <p:nvPr/>
        </p:nvSpPr>
        <p:spPr>
          <a:xfrm>
            <a:off x="2635870" y="139606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AB9C7D-A06D-014D-8CE2-27D187A68F11}"/>
              </a:ext>
            </a:extLst>
          </p:cNvPr>
          <p:cNvSpPr/>
          <p:nvPr/>
        </p:nvSpPr>
        <p:spPr>
          <a:xfrm>
            <a:off x="3167404" y="76629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F95654-CD82-1E46-B88C-8E0304E21F0C}"/>
              </a:ext>
            </a:extLst>
          </p:cNvPr>
          <p:cNvSpPr/>
          <p:nvPr/>
        </p:nvSpPr>
        <p:spPr>
          <a:xfrm>
            <a:off x="3174977" y="200531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372FCA-A722-0D4B-9295-AE7065057249}"/>
              </a:ext>
            </a:extLst>
          </p:cNvPr>
          <p:cNvCxnSpPr>
            <a:cxnSpLocks/>
            <a:stCxn id="44" idx="0"/>
            <a:endCxn id="45" idx="3"/>
          </p:cNvCxnSpPr>
          <p:nvPr/>
        </p:nvCxnSpPr>
        <p:spPr>
          <a:xfrm flipV="1">
            <a:off x="2806170" y="1061050"/>
            <a:ext cx="411114" cy="3350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20852B5-4F5E-9F4E-9823-A2972DC742F8}"/>
              </a:ext>
            </a:extLst>
          </p:cNvPr>
          <p:cNvCxnSpPr>
            <a:cxnSpLocks/>
            <a:stCxn id="43" idx="0"/>
            <a:endCxn id="45" idx="5"/>
          </p:cNvCxnSpPr>
          <p:nvPr/>
        </p:nvCxnSpPr>
        <p:spPr>
          <a:xfrm flipH="1" flipV="1">
            <a:off x="3458123" y="1061050"/>
            <a:ext cx="327106" cy="3368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1A09073-E643-9644-A0EF-0DC4A0C4EBD7}"/>
              </a:ext>
            </a:extLst>
          </p:cNvPr>
          <p:cNvCxnSpPr>
            <a:cxnSpLocks/>
            <a:stCxn id="43" idx="2"/>
            <a:endCxn id="44" idx="6"/>
          </p:cNvCxnSpPr>
          <p:nvPr/>
        </p:nvCxnSpPr>
        <p:spPr>
          <a:xfrm flipH="1" flipV="1">
            <a:off x="2976469" y="1568727"/>
            <a:ext cx="638460" cy="18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EF350C-49C1-A741-B239-4525F8F5CC1D}"/>
              </a:ext>
            </a:extLst>
          </p:cNvPr>
          <p:cNvCxnSpPr>
            <a:cxnSpLocks/>
            <a:stCxn id="46" idx="1"/>
            <a:endCxn id="44" idx="4"/>
          </p:cNvCxnSpPr>
          <p:nvPr/>
        </p:nvCxnSpPr>
        <p:spPr>
          <a:xfrm flipH="1" flipV="1">
            <a:off x="2806170" y="1741388"/>
            <a:ext cx="418687" cy="3144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B408FE-2E2E-5B4E-A935-E0BE2153DDFC}"/>
                  </a:ext>
                </a:extLst>
              </p:cNvPr>
              <p:cNvSpPr txBox="1"/>
              <p:nvPr/>
            </p:nvSpPr>
            <p:spPr>
              <a:xfrm>
                <a:off x="2611420" y="2415232"/>
                <a:ext cx="122687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B408FE-2E2E-5B4E-A935-E0BE2153D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420" y="2415232"/>
                <a:ext cx="1226874" cy="300082"/>
              </a:xfrm>
              <a:prstGeom prst="rect">
                <a:avLst/>
              </a:prstGeom>
              <a:blipFill>
                <a:blip r:embed="rId5"/>
                <a:stretch>
                  <a:fillRect l="-103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855D3E-A886-354C-93A3-74B5C9639517}"/>
                  </a:ext>
                </a:extLst>
              </p:cNvPr>
              <p:cNvSpPr txBox="1"/>
              <p:nvPr/>
            </p:nvSpPr>
            <p:spPr>
              <a:xfrm>
                <a:off x="341853" y="4577584"/>
                <a:ext cx="181056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855D3E-A886-354C-93A3-74B5C9639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3" y="4577584"/>
                <a:ext cx="1810560" cy="300082"/>
              </a:xfrm>
              <a:prstGeom prst="rect">
                <a:avLst/>
              </a:prstGeom>
              <a:blipFill>
                <a:blip r:embed="rId6"/>
                <a:stretch>
                  <a:fillRect l="-69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C7662F59-B823-1046-BC41-A3990C847810}"/>
              </a:ext>
            </a:extLst>
          </p:cNvPr>
          <p:cNvSpPr/>
          <p:nvPr/>
        </p:nvSpPr>
        <p:spPr>
          <a:xfrm>
            <a:off x="1091699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F01BF6-0E27-674A-8513-FB80F797A1AF}"/>
              </a:ext>
            </a:extLst>
          </p:cNvPr>
          <p:cNvSpPr/>
          <p:nvPr/>
        </p:nvSpPr>
        <p:spPr>
          <a:xfrm>
            <a:off x="382284" y="360925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E700C3-EE03-3642-9193-15621FA3EDC3}"/>
              </a:ext>
            </a:extLst>
          </p:cNvPr>
          <p:cNvSpPr/>
          <p:nvPr/>
        </p:nvSpPr>
        <p:spPr>
          <a:xfrm>
            <a:off x="1088311" y="2998632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516DB6-3BE1-2846-A2EE-328430E44CEE}"/>
              </a:ext>
            </a:extLst>
          </p:cNvPr>
          <p:cNvSpPr/>
          <p:nvPr/>
        </p:nvSpPr>
        <p:spPr>
          <a:xfrm>
            <a:off x="1810886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E0AC351-B41F-4C46-826C-03BC38BCCBC4}"/>
              </a:ext>
            </a:extLst>
          </p:cNvPr>
          <p:cNvSpPr/>
          <p:nvPr/>
        </p:nvSpPr>
        <p:spPr>
          <a:xfrm>
            <a:off x="1440796" y="4200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A838C2-0F47-AE4E-AA32-5A0C0D36C3AC}"/>
              </a:ext>
            </a:extLst>
          </p:cNvPr>
          <p:cNvCxnSpPr>
            <a:cxnSpLocks/>
            <a:stCxn id="57" idx="1"/>
            <a:endCxn id="56" idx="5"/>
          </p:cNvCxnSpPr>
          <p:nvPr/>
        </p:nvCxnSpPr>
        <p:spPr>
          <a:xfrm flipH="1" flipV="1">
            <a:off x="1379030" y="3293383"/>
            <a:ext cx="481736" cy="3650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955347-307A-204D-ACE2-A0A1B6F21229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673003" y="3293383"/>
            <a:ext cx="465188" cy="3664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C2EE4A-825C-2D49-8074-2283D19A0B8D}"/>
              </a:ext>
            </a:extLst>
          </p:cNvPr>
          <p:cNvCxnSpPr>
            <a:cxnSpLocks/>
            <a:stCxn id="63" idx="1"/>
            <a:endCxn id="55" idx="4"/>
          </p:cNvCxnSpPr>
          <p:nvPr/>
        </p:nvCxnSpPr>
        <p:spPr>
          <a:xfrm flipH="1" flipV="1">
            <a:off x="552584" y="3954578"/>
            <a:ext cx="260294" cy="30171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326487-5CA7-1346-9303-0FA433651212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>
            <a:off x="1258611" y="3343954"/>
            <a:ext cx="3388" cy="2639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86E9383-0073-F849-ABEF-769C29772A87}"/>
              </a:ext>
            </a:extLst>
          </p:cNvPr>
          <p:cNvSpPr/>
          <p:nvPr/>
        </p:nvSpPr>
        <p:spPr>
          <a:xfrm>
            <a:off x="762998" y="420572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9F5A89-0A27-4B4F-A5AD-FDBC557D2CD1}"/>
              </a:ext>
            </a:extLst>
          </p:cNvPr>
          <p:cNvCxnSpPr>
            <a:cxnSpLocks/>
            <a:stCxn id="58" idx="7"/>
            <a:endCxn id="57" idx="4"/>
          </p:cNvCxnSpPr>
          <p:nvPr/>
        </p:nvCxnSpPr>
        <p:spPr>
          <a:xfrm flipV="1">
            <a:off x="1731515" y="3953230"/>
            <a:ext cx="249671" cy="2975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A701F93-4B53-F245-8AC8-99C4530A946A}"/>
              </a:ext>
            </a:extLst>
          </p:cNvPr>
          <p:cNvSpPr/>
          <p:nvPr/>
        </p:nvSpPr>
        <p:spPr>
          <a:xfrm>
            <a:off x="3522063" y="360790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D13AC21-CB0B-B84D-BF2D-FB2808F214E4}"/>
              </a:ext>
            </a:extLst>
          </p:cNvPr>
          <p:cNvSpPr/>
          <p:nvPr/>
        </p:nvSpPr>
        <p:spPr>
          <a:xfrm>
            <a:off x="2601633" y="360243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0449364-479B-3E4A-BD08-95D7A8CB267E}"/>
              </a:ext>
            </a:extLst>
          </p:cNvPr>
          <p:cNvSpPr/>
          <p:nvPr/>
        </p:nvSpPr>
        <p:spPr>
          <a:xfrm>
            <a:off x="3048071" y="3020625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DC5915-E7DC-4A42-B22A-804632C01BEE}"/>
              </a:ext>
            </a:extLst>
          </p:cNvPr>
          <p:cNvSpPr/>
          <p:nvPr/>
        </p:nvSpPr>
        <p:spPr>
          <a:xfrm>
            <a:off x="3117288" y="4200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7ADFEF-2957-BA47-8F68-6F4BC4B1341E}"/>
              </a:ext>
            </a:extLst>
          </p:cNvPr>
          <p:cNvCxnSpPr>
            <a:cxnSpLocks/>
            <a:stCxn id="77" idx="0"/>
            <a:endCxn id="78" idx="3"/>
          </p:cNvCxnSpPr>
          <p:nvPr/>
        </p:nvCxnSpPr>
        <p:spPr>
          <a:xfrm flipV="1">
            <a:off x="2771933" y="3315376"/>
            <a:ext cx="326018" cy="2870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2185BC-4753-5441-A65D-14EF548E1084}"/>
              </a:ext>
            </a:extLst>
          </p:cNvPr>
          <p:cNvCxnSpPr>
            <a:cxnSpLocks/>
            <a:stCxn id="76" idx="0"/>
            <a:endCxn id="78" idx="5"/>
          </p:cNvCxnSpPr>
          <p:nvPr/>
        </p:nvCxnSpPr>
        <p:spPr>
          <a:xfrm flipH="1" flipV="1">
            <a:off x="3338790" y="3315376"/>
            <a:ext cx="353573" cy="2925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855828-5DD3-1743-B704-8686CACC9A55}"/>
              </a:ext>
            </a:extLst>
          </p:cNvPr>
          <p:cNvCxnSpPr>
            <a:cxnSpLocks/>
            <a:stCxn id="79" idx="1"/>
            <a:endCxn id="77" idx="4"/>
          </p:cNvCxnSpPr>
          <p:nvPr/>
        </p:nvCxnSpPr>
        <p:spPr>
          <a:xfrm flipH="1" flipV="1">
            <a:off x="2771933" y="3947759"/>
            <a:ext cx="395235" cy="3029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401EE-8A5A-CF44-A678-0C91E9B713A7}"/>
                  </a:ext>
                </a:extLst>
              </p:cNvPr>
              <p:cNvSpPr txBox="1"/>
              <p:nvPr/>
            </p:nvSpPr>
            <p:spPr>
              <a:xfrm>
                <a:off x="2398247" y="4577598"/>
                <a:ext cx="187891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401EE-8A5A-CF44-A678-0C91E9B7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247" y="4577598"/>
                <a:ext cx="1878912" cy="300082"/>
              </a:xfrm>
              <a:prstGeom prst="rect">
                <a:avLst/>
              </a:prstGeom>
              <a:blipFill>
                <a:blip r:embed="rId7"/>
                <a:stretch>
                  <a:fillRect l="-67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087224-19C4-D446-8456-B32BAC6CCABF}"/>
                  </a:ext>
                </a:extLst>
              </p:cNvPr>
              <p:cNvSpPr txBox="1"/>
              <p:nvPr/>
            </p:nvSpPr>
            <p:spPr>
              <a:xfrm>
                <a:off x="1878811" y="795790"/>
                <a:ext cx="874920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087224-19C4-D446-8456-B32BAC6CC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11" y="795790"/>
                <a:ext cx="874920" cy="300082"/>
              </a:xfrm>
              <a:prstGeom prst="rect">
                <a:avLst/>
              </a:prstGeom>
              <a:blipFill>
                <a:blip r:embed="rId8"/>
                <a:stretch>
                  <a:fillRect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reeform 124">
            <a:extLst>
              <a:ext uri="{FF2B5EF4-FFF2-40B4-BE49-F238E27FC236}">
                <a16:creationId xmlns:a16="http://schemas.microsoft.com/office/drawing/2014/main" id="{F18486B6-66C7-1744-B6A1-304CB17EF529}"/>
              </a:ext>
            </a:extLst>
          </p:cNvPr>
          <p:cNvSpPr/>
          <p:nvPr/>
        </p:nvSpPr>
        <p:spPr>
          <a:xfrm>
            <a:off x="234763" y="569710"/>
            <a:ext cx="3905437" cy="1957764"/>
          </a:xfrm>
          <a:custGeom>
            <a:avLst/>
            <a:gdLst>
              <a:gd name="connsiteX0" fmla="*/ 2140137 w 3905437"/>
              <a:gd name="connsiteY0" fmla="*/ 770140 h 1957764"/>
              <a:gd name="connsiteX1" fmla="*/ 3086287 w 3905437"/>
              <a:gd name="connsiteY1" fmla="*/ 1790 h 1957764"/>
              <a:gd name="connsiteX2" fmla="*/ 3905437 w 3905437"/>
              <a:gd name="connsiteY2" fmla="*/ 1036840 h 1957764"/>
              <a:gd name="connsiteX3" fmla="*/ 3086287 w 3905437"/>
              <a:gd name="connsiteY3" fmla="*/ 1887740 h 1957764"/>
              <a:gd name="connsiteX4" fmla="*/ 2063937 w 3905437"/>
              <a:gd name="connsiteY4" fmla="*/ 1335290 h 1957764"/>
              <a:gd name="connsiteX5" fmla="*/ 1600387 w 3905437"/>
              <a:gd name="connsiteY5" fmla="*/ 1855990 h 1957764"/>
              <a:gd name="connsiteX6" fmla="*/ 451037 w 3905437"/>
              <a:gd name="connsiteY6" fmla="*/ 1862340 h 1957764"/>
              <a:gd name="connsiteX7" fmla="*/ 19237 w 3905437"/>
              <a:gd name="connsiteY7" fmla="*/ 852690 h 1957764"/>
              <a:gd name="connsiteX8" fmla="*/ 1009837 w 3905437"/>
              <a:gd name="connsiteY8" fmla="*/ 90690 h 1957764"/>
              <a:gd name="connsiteX9" fmla="*/ 2140137 w 3905437"/>
              <a:gd name="connsiteY9" fmla="*/ 770140 h 19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05437" h="1957764">
                <a:moveTo>
                  <a:pt x="2140137" y="770140"/>
                </a:moveTo>
                <a:cubicBezTo>
                  <a:pt x="2486212" y="755323"/>
                  <a:pt x="2792070" y="-42660"/>
                  <a:pt x="3086287" y="1790"/>
                </a:cubicBezTo>
                <a:cubicBezTo>
                  <a:pt x="3380504" y="46240"/>
                  <a:pt x="3905437" y="722515"/>
                  <a:pt x="3905437" y="1036840"/>
                </a:cubicBezTo>
                <a:cubicBezTo>
                  <a:pt x="3905437" y="1351165"/>
                  <a:pt x="3393204" y="1837998"/>
                  <a:pt x="3086287" y="1887740"/>
                </a:cubicBezTo>
                <a:cubicBezTo>
                  <a:pt x="2779370" y="1937482"/>
                  <a:pt x="2311587" y="1340582"/>
                  <a:pt x="2063937" y="1335290"/>
                </a:cubicBezTo>
                <a:cubicBezTo>
                  <a:pt x="1816287" y="1329998"/>
                  <a:pt x="1869204" y="1768148"/>
                  <a:pt x="1600387" y="1855990"/>
                </a:cubicBezTo>
                <a:cubicBezTo>
                  <a:pt x="1331570" y="1943832"/>
                  <a:pt x="714562" y="2029557"/>
                  <a:pt x="451037" y="1862340"/>
                </a:cubicBezTo>
                <a:cubicBezTo>
                  <a:pt x="187512" y="1695123"/>
                  <a:pt x="-73896" y="1147965"/>
                  <a:pt x="19237" y="852690"/>
                </a:cubicBezTo>
                <a:cubicBezTo>
                  <a:pt x="112370" y="557415"/>
                  <a:pt x="657412" y="100215"/>
                  <a:pt x="1009837" y="90690"/>
                </a:cubicBezTo>
                <a:cubicBezTo>
                  <a:pt x="1362262" y="81165"/>
                  <a:pt x="1794062" y="784957"/>
                  <a:pt x="2140137" y="77014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B8802D3F-D4DB-D141-8296-D50C96A8952B}"/>
              </a:ext>
            </a:extLst>
          </p:cNvPr>
          <p:cNvSpPr/>
          <p:nvPr/>
        </p:nvSpPr>
        <p:spPr>
          <a:xfrm>
            <a:off x="223833" y="2834861"/>
            <a:ext cx="3804434" cy="1817356"/>
          </a:xfrm>
          <a:custGeom>
            <a:avLst/>
            <a:gdLst>
              <a:gd name="connsiteX0" fmla="*/ 2106617 w 3804434"/>
              <a:gd name="connsiteY0" fmla="*/ 524289 h 1817356"/>
              <a:gd name="connsiteX1" fmla="*/ 2976567 w 3804434"/>
              <a:gd name="connsiteY1" fmla="*/ 3589 h 1817356"/>
              <a:gd name="connsiteX2" fmla="*/ 3802067 w 3804434"/>
              <a:gd name="connsiteY2" fmla="*/ 848139 h 1817356"/>
              <a:gd name="connsiteX3" fmla="*/ 3192467 w 3804434"/>
              <a:gd name="connsiteY3" fmla="*/ 1762539 h 1817356"/>
              <a:gd name="connsiteX4" fmla="*/ 2220917 w 3804434"/>
              <a:gd name="connsiteY4" fmla="*/ 1279939 h 1817356"/>
              <a:gd name="connsiteX5" fmla="*/ 1535117 w 3804434"/>
              <a:gd name="connsiteY5" fmla="*/ 1730789 h 1817356"/>
              <a:gd name="connsiteX6" fmla="*/ 404817 w 3804434"/>
              <a:gd name="connsiteY6" fmla="*/ 1724439 h 1817356"/>
              <a:gd name="connsiteX7" fmla="*/ 23817 w 3804434"/>
              <a:gd name="connsiteY7" fmla="*/ 771939 h 1817356"/>
              <a:gd name="connsiteX8" fmla="*/ 1001717 w 3804434"/>
              <a:gd name="connsiteY8" fmla="*/ 16289 h 1817356"/>
              <a:gd name="connsiteX9" fmla="*/ 2106617 w 3804434"/>
              <a:gd name="connsiteY9" fmla="*/ 524289 h 181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4434" h="1817356">
                <a:moveTo>
                  <a:pt x="2106617" y="524289"/>
                </a:moveTo>
                <a:cubicBezTo>
                  <a:pt x="2435759" y="522172"/>
                  <a:pt x="2693992" y="-50386"/>
                  <a:pt x="2976567" y="3589"/>
                </a:cubicBezTo>
                <a:cubicBezTo>
                  <a:pt x="3259142" y="57564"/>
                  <a:pt x="3766084" y="554981"/>
                  <a:pt x="3802067" y="848139"/>
                </a:cubicBezTo>
                <a:cubicBezTo>
                  <a:pt x="3838050" y="1141297"/>
                  <a:pt x="3455992" y="1690572"/>
                  <a:pt x="3192467" y="1762539"/>
                </a:cubicBezTo>
                <a:cubicBezTo>
                  <a:pt x="2928942" y="1834506"/>
                  <a:pt x="2497142" y="1285231"/>
                  <a:pt x="2220917" y="1279939"/>
                </a:cubicBezTo>
                <a:cubicBezTo>
                  <a:pt x="1944692" y="1274647"/>
                  <a:pt x="1837800" y="1656706"/>
                  <a:pt x="1535117" y="1730789"/>
                </a:cubicBezTo>
                <a:cubicBezTo>
                  <a:pt x="1232434" y="1804872"/>
                  <a:pt x="656700" y="1884247"/>
                  <a:pt x="404817" y="1724439"/>
                </a:cubicBezTo>
                <a:cubicBezTo>
                  <a:pt x="152934" y="1564631"/>
                  <a:pt x="-75666" y="1056631"/>
                  <a:pt x="23817" y="771939"/>
                </a:cubicBezTo>
                <a:cubicBezTo>
                  <a:pt x="123300" y="487247"/>
                  <a:pt x="653525" y="56506"/>
                  <a:pt x="1001717" y="16289"/>
                </a:cubicBezTo>
                <a:cubicBezTo>
                  <a:pt x="1349909" y="-23928"/>
                  <a:pt x="1777475" y="526406"/>
                  <a:pt x="2106617" y="524289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B397752-FDB5-4544-9E0D-26DFD49AF1A4}"/>
              </a:ext>
            </a:extLst>
          </p:cNvPr>
          <p:cNvSpPr txBox="1"/>
          <p:nvPr/>
        </p:nvSpPr>
        <p:spPr>
          <a:xfrm>
            <a:off x="5277546" y="4164317"/>
            <a:ext cx="320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Answering queries is simplified.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24B040-7C11-414F-AF9E-60434581148F}"/>
                  </a:ext>
                </a:extLst>
              </p:cNvPr>
              <p:cNvSpPr txBox="1"/>
              <p:nvPr/>
            </p:nvSpPr>
            <p:spPr>
              <a:xfrm>
                <a:off x="1478438" y="2742622"/>
                <a:ext cx="1523559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24B040-7C11-414F-AF9E-60434581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8" y="2742622"/>
                <a:ext cx="1523559" cy="300082"/>
              </a:xfrm>
              <a:prstGeom prst="rect">
                <a:avLst/>
              </a:prstGeom>
              <a:blipFill>
                <a:blip r:embed="rId9"/>
                <a:stretch>
                  <a:fillRect t="-41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4461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Good spanning trees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574E5-B466-C04E-A507-310E3E2B9F12}"/>
              </a:ext>
            </a:extLst>
          </p:cNvPr>
          <p:cNvSpPr txBox="1"/>
          <p:nvPr/>
        </p:nvSpPr>
        <p:spPr>
          <a:xfrm>
            <a:off x="199742" y="602432"/>
            <a:ext cx="3330464" cy="802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Not all spanning trees are good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Good spanning trees are flat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5EEBDB9-8FB3-404C-A9B8-20B13FFE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B9EC34E-E724-724D-BE70-6B46D61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88648-0E19-0043-9E66-E69420D8F015}"/>
                  </a:ext>
                </a:extLst>
              </p:cNvPr>
              <p:cNvSpPr txBox="1"/>
              <p:nvPr/>
            </p:nvSpPr>
            <p:spPr>
              <a:xfrm>
                <a:off x="760220" y="4099172"/>
                <a:ext cx="1571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88648-0E19-0043-9E66-E69420D8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0" y="4099172"/>
                <a:ext cx="1571071" cy="369332"/>
              </a:xfrm>
              <a:prstGeom prst="rect">
                <a:avLst/>
              </a:prstGeom>
              <a:blipFill>
                <a:blip r:embed="rId2"/>
                <a:stretch>
                  <a:fillRect l="-40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41E66-F5F2-C04A-B9ED-0EE278D33CD9}"/>
                  </a:ext>
                </a:extLst>
              </p:cNvPr>
              <p:cNvSpPr txBox="1"/>
              <p:nvPr/>
            </p:nvSpPr>
            <p:spPr>
              <a:xfrm>
                <a:off x="4379462" y="4099172"/>
                <a:ext cx="2267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spanning trees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41E66-F5F2-C04A-B9ED-0EE278D33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62" y="4099172"/>
                <a:ext cx="2267416" cy="369332"/>
              </a:xfrm>
              <a:prstGeom prst="rect">
                <a:avLst/>
              </a:prstGeom>
              <a:blipFill>
                <a:blip r:embed="rId3"/>
                <a:stretch>
                  <a:fillRect l="-2235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F8002D7-AF43-444D-9C11-4F8FCE74BBA9}"/>
              </a:ext>
            </a:extLst>
          </p:cNvPr>
          <p:cNvSpPr/>
          <p:nvPr/>
        </p:nvSpPr>
        <p:spPr>
          <a:xfrm>
            <a:off x="1257735" y="273150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22EF4E-3322-B34D-B812-B1DC86523178}"/>
              </a:ext>
            </a:extLst>
          </p:cNvPr>
          <p:cNvSpPr/>
          <p:nvPr/>
        </p:nvSpPr>
        <p:spPr>
          <a:xfrm>
            <a:off x="555452" y="27375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4A1D1-F70E-9740-AA7F-A83D01A7DC26}"/>
              </a:ext>
            </a:extLst>
          </p:cNvPr>
          <p:cNvSpPr/>
          <p:nvPr/>
        </p:nvSpPr>
        <p:spPr>
          <a:xfrm>
            <a:off x="1265037" y="199439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1C7735-2CBC-D247-8683-92E7C2B5D841}"/>
              </a:ext>
            </a:extLst>
          </p:cNvPr>
          <p:cNvSpPr/>
          <p:nvPr/>
        </p:nvSpPr>
        <p:spPr>
          <a:xfrm>
            <a:off x="1984054" y="27362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8D910-7C1B-0A47-AB4F-7C1622CD1105}"/>
              </a:ext>
            </a:extLst>
          </p:cNvPr>
          <p:cNvSpPr/>
          <p:nvPr/>
        </p:nvSpPr>
        <p:spPr>
          <a:xfrm>
            <a:off x="1650757" y="350727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881407-E440-8B40-A2F5-9ED07FE05318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1555756" y="2289144"/>
            <a:ext cx="478178" cy="4976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F9B49E-7D32-024B-BB39-F69E7D74E371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846171" y="2289144"/>
            <a:ext cx="468746" cy="498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EC4B7D-C610-EE4B-BC14-146FED79FD7A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>
          <a:xfrm flipH="1" flipV="1">
            <a:off x="725752" y="3082892"/>
            <a:ext cx="271370" cy="456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B9D8BB-CB7C-8040-9ED6-6E1761032A2C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1428035" y="2339715"/>
            <a:ext cx="7302" cy="39179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94C72F0-9589-1A4E-8924-04F6CB3C75F7}"/>
              </a:ext>
            </a:extLst>
          </p:cNvPr>
          <p:cNvSpPr/>
          <p:nvPr/>
        </p:nvSpPr>
        <p:spPr>
          <a:xfrm>
            <a:off x="947242" y="348918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0610A9-692D-FE40-883D-F40ED5931760}"/>
              </a:ext>
            </a:extLst>
          </p:cNvPr>
          <p:cNvCxnSpPr>
            <a:cxnSpLocks/>
            <a:stCxn id="13" idx="7"/>
            <a:endCxn id="12" idx="4"/>
          </p:cNvCxnSpPr>
          <p:nvPr/>
        </p:nvCxnSpPr>
        <p:spPr>
          <a:xfrm flipV="1">
            <a:off x="1941476" y="3081544"/>
            <a:ext cx="212878" cy="4763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151E9B-EDA4-6648-96B6-213CB44AB45B}"/>
              </a:ext>
            </a:extLst>
          </p:cNvPr>
          <p:cNvCxnSpPr>
            <a:cxnSpLocks/>
            <a:stCxn id="20" idx="7"/>
            <a:endCxn id="12" idx="3"/>
          </p:cNvCxnSpPr>
          <p:nvPr/>
        </p:nvCxnSpPr>
        <p:spPr>
          <a:xfrm flipV="1">
            <a:off x="1237961" y="3030973"/>
            <a:ext cx="795973" cy="50878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29C1C7-C360-5245-A2BF-E97E30847C36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flipV="1">
            <a:off x="1117542" y="3026257"/>
            <a:ext cx="190073" cy="4629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04A69A-2F26-964D-9C20-2C5E15137586}"/>
              </a:ext>
            </a:extLst>
          </p:cNvPr>
          <p:cNvCxnSpPr>
            <a:cxnSpLocks/>
            <a:stCxn id="13" idx="1"/>
            <a:endCxn id="9" idx="5"/>
          </p:cNvCxnSpPr>
          <p:nvPr/>
        </p:nvCxnSpPr>
        <p:spPr>
          <a:xfrm flipH="1" flipV="1">
            <a:off x="1548454" y="3026257"/>
            <a:ext cx="152183" cy="53159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F8F5CD-C1AF-0B4E-9045-B394BE31DA66}"/>
              </a:ext>
            </a:extLst>
          </p:cNvPr>
          <p:cNvSpPr/>
          <p:nvPr/>
        </p:nvSpPr>
        <p:spPr>
          <a:xfrm>
            <a:off x="3728708" y="272978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98653B-95BE-8A4B-B055-A137223C6D8D}"/>
              </a:ext>
            </a:extLst>
          </p:cNvPr>
          <p:cNvSpPr/>
          <p:nvPr/>
        </p:nvSpPr>
        <p:spPr>
          <a:xfrm>
            <a:off x="2999061" y="273150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FEC396-DEFE-BC42-B1D8-121CA079CFE1}"/>
              </a:ext>
            </a:extLst>
          </p:cNvPr>
          <p:cNvSpPr/>
          <p:nvPr/>
        </p:nvSpPr>
        <p:spPr>
          <a:xfrm>
            <a:off x="3728707" y="1994393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68A6AA-5AE7-694B-A5BD-9FAC606A04B5}"/>
              </a:ext>
            </a:extLst>
          </p:cNvPr>
          <p:cNvSpPr/>
          <p:nvPr/>
        </p:nvSpPr>
        <p:spPr>
          <a:xfrm>
            <a:off x="4414498" y="273150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A3225A-1EA4-8A49-9679-4335DBB079B7}"/>
              </a:ext>
            </a:extLst>
          </p:cNvPr>
          <p:cNvSpPr/>
          <p:nvPr/>
        </p:nvSpPr>
        <p:spPr>
          <a:xfrm>
            <a:off x="4091624" y="347725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EDA3F2-92FD-794B-9AD4-F0900FBD673A}"/>
              </a:ext>
            </a:extLst>
          </p:cNvPr>
          <p:cNvCxnSpPr>
            <a:cxnSpLocks/>
            <a:stCxn id="28" idx="1"/>
            <a:endCxn id="27" idx="5"/>
          </p:cNvCxnSpPr>
          <p:nvPr/>
        </p:nvCxnSpPr>
        <p:spPr>
          <a:xfrm flipH="1" flipV="1">
            <a:off x="4019426" y="2289144"/>
            <a:ext cx="444952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1700C2-FC0B-C44B-AAC4-459612E08C49}"/>
              </a:ext>
            </a:extLst>
          </p:cNvPr>
          <p:cNvCxnSpPr>
            <a:cxnSpLocks/>
            <a:stCxn id="27" idx="3"/>
            <a:endCxn id="26" idx="7"/>
          </p:cNvCxnSpPr>
          <p:nvPr/>
        </p:nvCxnSpPr>
        <p:spPr>
          <a:xfrm flipH="1">
            <a:off x="3289780" y="2289144"/>
            <a:ext cx="488807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2B162B-E01B-3D4E-8E0E-0A1E0BB6AE8A}"/>
              </a:ext>
            </a:extLst>
          </p:cNvPr>
          <p:cNvCxnSpPr>
            <a:cxnSpLocks/>
            <a:stCxn id="34" idx="1"/>
            <a:endCxn id="26" idx="4"/>
          </p:cNvCxnSpPr>
          <p:nvPr/>
        </p:nvCxnSpPr>
        <p:spPr>
          <a:xfrm flipH="1" flipV="1">
            <a:off x="3169361" y="3076828"/>
            <a:ext cx="268628" cy="43290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42A4B5-4E43-2A42-A33E-92A375559A04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3899007" y="2339715"/>
            <a:ext cx="1" cy="39007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E38D892-A246-DA41-96A6-D6318DB71E70}"/>
              </a:ext>
            </a:extLst>
          </p:cNvPr>
          <p:cNvSpPr/>
          <p:nvPr/>
        </p:nvSpPr>
        <p:spPr>
          <a:xfrm>
            <a:off x="3388109" y="34591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48017B0-9942-2344-BC22-6116F98A31F9}"/>
              </a:ext>
            </a:extLst>
          </p:cNvPr>
          <p:cNvSpPr/>
          <p:nvPr/>
        </p:nvSpPr>
        <p:spPr>
          <a:xfrm>
            <a:off x="5441028" y="345839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0F2895-FA9E-E643-857C-B490886321FA}"/>
              </a:ext>
            </a:extLst>
          </p:cNvPr>
          <p:cNvSpPr/>
          <p:nvPr/>
        </p:nvSpPr>
        <p:spPr>
          <a:xfrm>
            <a:off x="6054675" y="2014049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69C62F-B7E5-5444-A7EE-9F3C9D120D22}"/>
              </a:ext>
            </a:extLst>
          </p:cNvPr>
          <p:cNvSpPr/>
          <p:nvPr/>
        </p:nvSpPr>
        <p:spPr>
          <a:xfrm>
            <a:off x="6444366" y="272978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825D0B-A529-2D4A-8289-F4C226398A74}"/>
              </a:ext>
            </a:extLst>
          </p:cNvPr>
          <p:cNvSpPr/>
          <p:nvPr/>
        </p:nvSpPr>
        <p:spPr>
          <a:xfrm>
            <a:off x="6754946" y="347910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5D4AAF-A841-264B-9B67-74DDA5B19F03}"/>
              </a:ext>
            </a:extLst>
          </p:cNvPr>
          <p:cNvSpPr/>
          <p:nvPr/>
        </p:nvSpPr>
        <p:spPr>
          <a:xfrm>
            <a:off x="7095545" y="41744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E55BB6-D325-0042-8AE4-62A311EA412E}"/>
              </a:ext>
            </a:extLst>
          </p:cNvPr>
          <p:cNvCxnSpPr>
            <a:cxnSpLocks/>
            <a:stCxn id="50" idx="0"/>
            <a:endCxn id="49" idx="5"/>
          </p:cNvCxnSpPr>
          <p:nvPr/>
        </p:nvCxnSpPr>
        <p:spPr>
          <a:xfrm flipH="1" flipV="1">
            <a:off x="6735085" y="3024540"/>
            <a:ext cx="190161" cy="45456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EB300B-BAB2-F840-8FC1-9617D414AF1A}"/>
              </a:ext>
            </a:extLst>
          </p:cNvPr>
          <p:cNvCxnSpPr>
            <a:cxnSpLocks/>
            <a:stCxn id="49" idx="0"/>
            <a:endCxn id="48" idx="5"/>
          </p:cNvCxnSpPr>
          <p:nvPr/>
        </p:nvCxnSpPr>
        <p:spPr>
          <a:xfrm flipH="1" flipV="1">
            <a:off x="6345394" y="2308800"/>
            <a:ext cx="269272" cy="42098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43C917-3EE0-314A-B2B4-D96FE570CBD0}"/>
              </a:ext>
            </a:extLst>
          </p:cNvPr>
          <p:cNvCxnSpPr>
            <a:cxnSpLocks/>
            <a:stCxn id="56" idx="0"/>
            <a:endCxn id="48" idx="3"/>
          </p:cNvCxnSpPr>
          <p:nvPr/>
        </p:nvCxnSpPr>
        <p:spPr>
          <a:xfrm flipV="1">
            <a:off x="5878855" y="2308800"/>
            <a:ext cx="225700" cy="4274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DEA8817-B459-CC49-A451-FB6D6519907B}"/>
              </a:ext>
            </a:extLst>
          </p:cNvPr>
          <p:cNvSpPr/>
          <p:nvPr/>
        </p:nvSpPr>
        <p:spPr>
          <a:xfrm>
            <a:off x="5708555" y="27362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EA4CD1-4CE3-D542-A63D-019FA17907E1}"/>
              </a:ext>
            </a:extLst>
          </p:cNvPr>
          <p:cNvCxnSpPr>
            <a:cxnSpLocks/>
            <a:stCxn id="52" idx="0"/>
            <a:endCxn id="50" idx="5"/>
          </p:cNvCxnSpPr>
          <p:nvPr/>
        </p:nvCxnSpPr>
        <p:spPr>
          <a:xfrm flipH="1" flipV="1">
            <a:off x="7045665" y="3773855"/>
            <a:ext cx="220180" cy="40056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68BF2D5-D2DC-0C44-84DD-96FB24919E0C}"/>
              </a:ext>
            </a:extLst>
          </p:cNvPr>
          <p:cNvCxnSpPr>
            <a:cxnSpLocks/>
            <a:stCxn id="56" idx="3"/>
            <a:endCxn id="47" idx="0"/>
          </p:cNvCxnSpPr>
          <p:nvPr/>
        </p:nvCxnSpPr>
        <p:spPr>
          <a:xfrm flipH="1">
            <a:off x="5611328" y="3030973"/>
            <a:ext cx="147107" cy="4274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01DB684-6CFA-1044-B60A-6C7AC396EA11}"/>
              </a:ext>
            </a:extLst>
          </p:cNvPr>
          <p:cNvSpPr txBox="1"/>
          <p:nvPr/>
        </p:nvSpPr>
        <p:spPr>
          <a:xfrm>
            <a:off x="7436144" y="2758842"/>
            <a:ext cx="15625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trees ...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047122-F37E-A244-8309-E7B2D332077F}"/>
              </a:ext>
            </a:extLst>
          </p:cNvPr>
          <p:cNvCxnSpPr>
            <a:cxnSpLocks/>
            <a:stCxn id="29" idx="7"/>
            <a:endCxn id="28" idx="4"/>
          </p:cNvCxnSpPr>
          <p:nvPr/>
        </p:nvCxnSpPr>
        <p:spPr>
          <a:xfrm flipV="1">
            <a:off x="4382343" y="3076828"/>
            <a:ext cx="202455" cy="450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Outline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B5089-C921-9443-8C49-D7C3C344C23C}"/>
                  </a:ext>
                </a:extLst>
              </p:cNvPr>
              <p:cNvSpPr txBox="1"/>
              <p:nvPr/>
            </p:nvSpPr>
            <p:spPr>
              <a:xfrm>
                <a:off x="250612" y="831646"/>
                <a:ext cx="743889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Introduction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Problem definition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Approach: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000" dirty="0"/>
                  <a:t> and D-tree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Experiments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Conclusion</a:t>
                </a: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Ongoing and future work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5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B5089-C921-9443-8C49-D7C3C344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831646"/>
                <a:ext cx="7438892" cy="3816429"/>
              </a:xfrm>
              <a:prstGeom prst="rect">
                <a:avLst/>
              </a:prstGeom>
              <a:blipFill>
                <a:blip r:embed="rId2"/>
                <a:stretch>
                  <a:fillRect l="-683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760A01-848B-5246-95C2-43F236DE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B71C32D-A68A-CB44-A91D-CE868D90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: sum of distances between the root and nodes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blipFill>
                <a:blip r:embed="rId2"/>
                <a:stretch>
                  <a:fillRect t="-5882" r="-2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/>
              <p:nvPr/>
            </p:nvSpPr>
            <p:spPr>
              <a:xfrm>
                <a:off x="1585140" y="1951527"/>
                <a:ext cx="2352824" cy="74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140" y="1951527"/>
                <a:ext cx="2352824" cy="746999"/>
              </a:xfrm>
              <a:prstGeom prst="rect">
                <a:avLst/>
              </a:prstGeom>
              <a:blipFill>
                <a:blip r:embed="rId3"/>
                <a:stretch>
                  <a:fillRect l="-1613" t="-147458" r="-3226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/>
              <p:nvPr/>
            </p:nvSpPr>
            <p:spPr>
              <a:xfrm>
                <a:off x="250612" y="1026889"/>
                <a:ext cx="48293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For a tree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with the root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defined as follows: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026889"/>
                <a:ext cx="4829388" cy="646331"/>
              </a:xfrm>
              <a:prstGeom prst="rect">
                <a:avLst/>
              </a:prstGeom>
              <a:blipFill>
                <a:blip r:embed="rId4"/>
                <a:stretch>
                  <a:fillRect l="-1050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/>
              <p:nvPr/>
            </p:nvSpPr>
            <p:spPr>
              <a:xfrm>
                <a:off x="250612" y="2962387"/>
                <a:ext cx="487960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distance between a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and the root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2962387"/>
                <a:ext cx="4879606" cy="646331"/>
              </a:xfrm>
              <a:prstGeom prst="rect">
                <a:avLst/>
              </a:prstGeom>
              <a:blipFill>
                <a:blip r:embed="rId5"/>
                <a:stretch>
                  <a:fillRect l="-103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89A0083-7D34-3244-83CE-C7AA8BC3E384}"/>
              </a:ext>
            </a:extLst>
          </p:cNvPr>
          <p:cNvSpPr txBox="1"/>
          <p:nvPr/>
        </p:nvSpPr>
        <p:spPr>
          <a:xfrm>
            <a:off x="5463707" y="104097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Example: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ACFC5F3-50E7-1C48-89DB-E0AC3EAD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A7D192-132D-C645-AB2B-31EEDD2C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20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6EE139-2CE0-F24C-AA5E-8E621D624CB1}"/>
              </a:ext>
            </a:extLst>
          </p:cNvPr>
          <p:cNvSpPr/>
          <p:nvPr/>
        </p:nvSpPr>
        <p:spPr>
          <a:xfrm>
            <a:off x="6713208" y="21457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3F2D2B-5722-AF4C-B8C4-3CFE8E4ADA8C}"/>
              </a:ext>
            </a:extLst>
          </p:cNvPr>
          <p:cNvSpPr/>
          <p:nvPr/>
        </p:nvSpPr>
        <p:spPr>
          <a:xfrm>
            <a:off x="5983561" y="21474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F56A2-9581-F745-A8A6-FD9DAB454DCF}"/>
              </a:ext>
            </a:extLst>
          </p:cNvPr>
          <p:cNvSpPr/>
          <p:nvPr/>
        </p:nvSpPr>
        <p:spPr>
          <a:xfrm>
            <a:off x="6713207" y="1410309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770112-485E-1842-8658-FC048761E13E}"/>
              </a:ext>
            </a:extLst>
          </p:cNvPr>
          <p:cNvSpPr/>
          <p:nvPr/>
        </p:nvSpPr>
        <p:spPr>
          <a:xfrm>
            <a:off x="7398998" y="21474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C2D109-6D23-A14F-944B-7418A825558B}"/>
              </a:ext>
            </a:extLst>
          </p:cNvPr>
          <p:cNvSpPr/>
          <p:nvPr/>
        </p:nvSpPr>
        <p:spPr>
          <a:xfrm>
            <a:off x="7076124" y="28931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73460B-B5F4-1F4C-9478-1CE0DD8C1B37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7003926" y="1705060"/>
            <a:ext cx="444952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257EA5-0D22-4B4D-B568-4F5FFD2C17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6274280" y="1705060"/>
            <a:ext cx="488807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0FB897-6A7F-704A-825C-CAE06976EBE7}"/>
              </a:ext>
            </a:extLst>
          </p:cNvPr>
          <p:cNvCxnSpPr>
            <a:cxnSpLocks/>
            <a:stCxn id="27" idx="1"/>
            <a:endCxn id="17" idx="4"/>
          </p:cNvCxnSpPr>
          <p:nvPr/>
        </p:nvCxnSpPr>
        <p:spPr>
          <a:xfrm flipH="1" flipV="1">
            <a:off x="6153861" y="2492744"/>
            <a:ext cx="268628" cy="43290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693E68-4989-BF46-BE5D-337BBED7727F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>
            <a:off x="6883507" y="1755631"/>
            <a:ext cx="1" cy="39007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F5F9E53-B982-5F44-9ED8-02BD3E2D9CEA}"/>
              </a:ext>
            </a:extLst>
          </p:cNvPr>
          <p:cNvSpPr/>
          <p:nvPr/>
        </p:nvSpPr>
        <p:spPr>
          <a:xfrm>
            <a:off x="6372609" y="287507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298CD-4C26-1642-A661-02091A80D42F}"/>
              </a:ext>
            </a:extLst>
          </p:cNvPr>
          <p:cNvCxnSpPr>
            <a:cxnSpLocks/>
            <a:stCxn id="20" idx="7"/>
            <a:endCxn id="19" idx="4"/>
          </p:cNvCxnSpPr>
          <p:nvPr/>
        </p:nvCxnSpPr>
        <p:spPr>
          <a:xfrm flipV="1">
            <a:off x="7366843" y="2492744"/>
            <a:ext cx="202455" cy="450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7679A-5D47-7A4E-90E6-CDBB77DF498C}"/>
                  </a:ext>
                </a:extLst>
              </p:cNvPr>
              <p:cNvSpPr/>
              <p:nvPr/>
            </p:nvSpPr>
            <p:spPr>
              <a:xfrm>
                <a:off x="5779905" y="3454252"/>
                <a:ext cx="2448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1 + 1 + 1 + 2 + 2 = 7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7679A-5D47-7A4E-90E6-CDBB77DF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905" y="3454252"/>
                <a:ext cx="2448042" cy="369332"/>
              </a:xfrm>
              <a:prstGeom prst="rect">
                <a:avLst/>
              </a:prstGeom>
              <a:blipFill>
                <a:blip r:embed="rId6"/>
                <a:stretch>
                  <a:fillRect t="-6667" r="-5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0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: sum of distances between the root and nodes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blipFill>
                <a:blip r:embed="rId2"/>
                <a:stretch>
                  <a:fillRect t="-5882" r="-2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/>
              <p:nvPr/>
            </p:nvSpPr>
            <p:spPr>
              <a:xfrm>
                <a:off x="1585140" y="1951527"/>
                <a:ext cx="2352824" cy="74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140" y="1951527"/>
                <a:ext cx="2352824" cy="746999"/>
              </a:xfrm>
              <a:prstGeom prst="rect">
                <a:avLst/>
              </a:prstGeom>
              <a:blipFill>
                <a:blip r:embed="rId3"/>
                <a:stretch>
                  <a:fillRect l="-1613" t="-147458" r="-3226" b="-20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/>
              <p:nvPr/>
            </p:nvSpPr>
            <p:spPr>
              <a:xfrm>
                <a:off x="250612" y="1026889"/>
                <a:ext cx="48293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For a tree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800" dirty="0"/>
                  <a:t> with the root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defined as follows: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026889"/>
                <a:ext cx="4829388" cy="646331"/>
              </a:xfrm>
              <a:prstGeom prst="rect">
                <a:avLst/>
              </a:prstGeom>
              <a:blipFill>
                <a:blip r:embed="rId4"/>
                <a:stretch>
                  <a:fillRect l="-1050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/>
              <p:nvPr/>
            </p:nvSpPr>
            <p:spPr>
              <a:xfrm>
                <a:off x="250612" y="2962387"/>
                <a:ext cx="487960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distance between a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and the root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2962387"/>
                <a:ext cx="4879606" cy="646331"/>
              </a:xfrm>
              <a:prstGeom prst="rect">
                <a:avLst/>
              </a:prstGeom>
              <a:blipFill>
                <a:blip r:embed="rId5"/>
                <a:stretch>
                  <a:fillRect l="-103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89A0083-7D34-3244-83CE-C7AA8BC3E384}"/>
              </a:ext>
            </a:extLst>
          </p:cNvPr>
          <p:cNvSpPr txBox="1"/>
          <p:nvPr/>
        </p:nvSpPr>
        <p:spPr>
          <a:xfrm>
            <a:off x="5463707" y="1040977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Example: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ACFC5F3-50E7-1C48-89DB-E0AC3EAD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6A7D192-132D-C645-AB2B-31EEDD2C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21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6EE139-2CE0-F24C-AA5E-8E621D624CB1}"/>
              </a:ext>
            </a:extLst>
          </p:cNvPr>
          <p:cNvSpPr/>
          <p:nvPr/>
        </p:nvSpPr>
        <p:spPr>
          <a:xfrm>
            <a:off x="6713208" y="21457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3F2D2B-5722-AF4C-B8C4-3CFE8E4ADA8C}"/>
              </a:ext>
            </a:extLst>
          </p:cNvPr>
          <p:cNvSpPr/>
          <p:nvPr/>
        </p:nvSpPr>
        <p:spPr>
          <a:xfrm>
            <a:off x="5983561" y="21474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CF56A2-9581-F745-A8A6-FD9DAB454DCF}"/>
              </a:ext>
            </a:extLst>
          </p:cNvPr>
          <p:cNvSpPr/>
          <p:nvPr/>
        </p:nvSpPr>
        <p:spPr>
          <a:xfrm>
            <a:off x="6713207" y="1410309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770112-485E-1842-8658-FC048761E13E}"/>
              </a:ext>
            </a:extLst>
          </p:cNvPr>
          <p:cNvSpPr/>
          <p:nvPr/>
        </p:nvSpPr>
        <p:spPr>
          <a:xfrm>
            <a:off x="7398998" y="21474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C2D109-6D23-A14F-944B-7418A825558B}"/>
              </a:ext>
            </a:extLst>
          </p:cNvPr>
          <p:cNvSpPr/>
          <p:nvPr/>
        </p:nvSpPr>
        <p:spPr>
          <a:xfrm>
            <a:off x="7076124" y="28931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73460B-B5F4-1F4C-9478-1CE0DD8C1B37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7003926" y="1705060"/>
            <a:ext cx="444952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257EA5-0D22-4B4D-B568-4F5FFD2C17C2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6274280" y="1705060"/>
            <a:ext cx="488807" cy="49293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0FB897-6A7F-704A-825C-CAE06976EBE7}"/>
              </a:ext>
            </a:extLst>
          </p:cNvPr>
          <p:cNvCxnSpPr>
            <a:cxnSpLocks/>
            <a:stCxn id="27" idx="1"/>
            <a:endCxn id="17" idx="4"/>
          </p:cNvCxnSpPr>
          <p:nvPr/>
        </p:nvCxnSpPr>
        <p:spPr>
          <a:xfrm flipH="1" flipV="1">
            <a:off x="6153861" y="2492744"/>
            <a:ext cx="268628" cy="43290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693E68-4989-BF46-BE5D-337BBED7727F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>
            <a:off x="6883507" y="1755631"/>
            <a:ext cx="1" cy="39007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F5F9E53-B982-5F44-9ED8-02BD3E2D9CEA}"/>
              </a:ext>
            </a:extLst>
          </p:cNvPr>
          <p:cNvSpPr/>
          <p:nvPr/>
        </p:nvSpPr>
        <p:spPr>
          <a:xfrm>
            <a:off x="6372609" y="287507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298CD-4C26-1642-A661-02091A80D42F}"/>
              </a:ext>
            </a:extLst>
          </p:cNvPr>
          <p:cNvCxnSpPr>
            <a:cxnSpLocks/>
            <a:stCxn id="20" idx="7"/>
            <a:endCxn id="19" idx="4"/>
          </p:cNvCxnSpPr>
          <p:nvPr/>
        </p:nvCxnSpPr>
        <p:spPr>
          <a:xfrm flipV="1">
            <a:off x="7366843" y="2492744"/>
            <a:ext cx="202455" cy="450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7679A-5D47-7A4E-90E6-CDBB77DF498C}"/>
                  </a:ext>
                </a:extLst>
              </p:cNvPr>
              <p:cNvSpPr/>
              <p:nvPr/>
            </p:nvSpPr>
            <p:spPr>
              <a:xfrm>
                <a:off x="5779905" y="3454252"/>
                <a:ext cx="2448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1 + 1 + 1 + 2 + 2 = 7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07679A-5D47-7A4E-90E6-CDBB77DF4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905" y="3454252"/>
                <a:ext cx="2448042" cy="369332"/>
              </a:xfrm>
              <a:prstGeom prst="rect">
                <a:avLst/>
              </a:prstGeom>
              <a:blipFill>
                <a:blip r:embed="rId6"/>
                <a:stretch>
                  <a:fillRect t="-6667" r="-5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56F9AF-4DF0-F047-91A1-3665C2F10F95}"/>
                  </a:ext>
                </a:extLst>
              </p:cNvPr>
              <p:cNvSpPr txBox="1"/>
              <p:nvPr/>
            </p:nvSpPr>
            <p:spPr>
              <a:xfrm>
                <a:off x="250612" y="4159143"/>
                <a:ext cx="6361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1" dirty="0"/>
                  <a:t> Small average distance to the root. Fast queries.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56F9AF-4DF0-F047-91A1-3665C2F10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4159143"/>
                <a:ext cx="6361998" cy="400110"/>
              </a:xfrm>
              <a:prstGeom prst="rect">
                <a:avLst/>
              </a:prstGeom>
              <a:blipFill>
                <a:blip r:embed="rId7"/>
                <a:stretch>
                  <a:fillRect l="-99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91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4CFEB-96BB-F143-AF46-7F6735EB8507}"/>
              </a:ext>
            </a:extLst>
          </p:cNvPr>
          <p:cNvSpPr txBox="1"/>
          <p:nvPr/>
        </p:nvSpPr>
        <p:spPr>
          <a:xfrm>
            <a:off x="250612" y="815917"/>
            <a:ext cx="68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Breadth-first search (BFS) gives the shortest distances</a:t>
            </a:r>
            <a:endParaRPr lang="en-US" sz="1013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20C1A25-C578-5F42-A714-8B5D0C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FC9E26-B56B-9C4C-8E81-21BE8B9E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91F51-0125-2141-84D6-73FEA29BEDAD}"/>
              </a:ext>
            </a:extLst>
          </p:cNvPr>
          <p:cNvSpPr txBox="1"/>
          <p:nvPr/>
        </p:nvSpPr>
        <p:spPr>
          <a:xfrm>
            <a:off x="250612" y="164596"/>
            <a:ext cx="6157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 on spanning trees</a:t>
            </a:r>
            <a:endParaRPr lang="en-US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19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4CFEB-96BB-F143-AF46-7F6735EB8507}"/>
              </a:ext>
            </a:extLst>
          </p:cNvPr>
          <p:cNvSpPr txBox="1"/>
          <p:nvPr/>
        </p:nvSpPr>
        <p:spPr>
          <a:xfrm>
            <a:off x="250612" y="815917"/>
            <a:ext cx="68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Breadth-first search (BFS) gives the shortest distances</a:t>
            </a:r>
            <a:endParaRPr lang="en-US" sz="101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A6E-353A-B64A-B4F3-0A3328FCD6D0}"/>
              </a:ext>
            </a:extLst>
          </p:cNvPr>
          <p:cNvSpPr/>
          <p:nvPr/>
        </p:nvSpPr>
        <p:spPr>
          <a:xfrm>
            <a:off x="250612" y="1554581"/>
            <a:ext cx="457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/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  <a:blipFill>
                <a:blip r:embed="rId2"/>
                <a:stretch>
                  <a:fillRect l="-512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20C1A25-C578-5F42-A714-8B5D0C59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FC9E26-B56B-9C4C-8E81-21BE8B9E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DA2C3-16DA-A042-972E-729CD3CAEBB0}"/>
              </a:ext>
            </a:extLst>
          </p:cNvPr>
          <p:cNvSpPr txBox="1"/>
          <p:nvPr/>
        </p:nvSpPr>
        <p:spPr>
          <a:xfrm>
            <a:off x="250612" y="164596"/>
            <a:ext cx="6157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 on spanning trees</a:t>
            </a:r>
            <a:endParaRPr lang="en-US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7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26F59C-7137-FD48-82F0-16FF44E4E7D4}"/>
              </a:ext>
            </a:extLst>
          </p:cNvPr>
          <p:cNvSpPr/>
          <p:nvPr/>
        </p:nvSpPr>
        <p:spPr>
          <a:xfrm>
            <a:off x="250612" y="1923913"/>
            <a:ext cx="764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Run BFS </a:t>
            </a:r>
            <a:r>
              <a:rPr lang="en-US" sz="1800" b="1" dirty="0"/>
              <a:t>over all vertices per insertion and deletion </a:t>
            </a:r>
            <a:r>
              <a:rPr lang="en-US" sz="1800" dirty="0"/>
              <a:t>to compute opt.  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4E5246B-157F-7F4D-A90D-6B966ACA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1D02D0A-296B-AB43-90EF-68B52F8D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A7D00-3836-2C49-B029-482C251EF7E5}"/>
              </a:ext>
            </a:extLst>
          </p:cNvPr>
          <p:cNvSpPr txBox="1"/>
          <p:nvPr/>
        </p:nvSpPr>
        <p:spPr>
          <a:xfrm>
            <a:off x="250612" y="815917"/>
            <a:ext cx="68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Breadth-first search (BFS) gives the shortest distances</a:t>
            </a:r>
            <a:endParaRPr lang="en-US" sz="1013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81C18-A7E4-D943-AFC9-44F40532C257}"/>
              </a:ext>
            </a:extLst>
          </p:cNvPr>
          <p:cNvSpPr/>
          <p:nvPr/>
        </p:nvSpPr>
        <p:spPr>
          <a:xfrm>
            <a:off x="250612" y="1554581"/>
            <a:ext cx="457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4C05E0-19C2-6E41-9F2C-78F12EA7F450}"/>
                  </a:ext>
                </a:extLst>
              </p:cNvPr>
              <p:cNvSpPr/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4C05E0-19C2-6E41-9F2C-78F12EA7F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  <a:blipFill>
                <a:blip r:embed="rId2"/>
                <a:stretch>
                  <a:fillRect l="-512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430CE4A-355C-4349-9C4D-11AADB7DEAA1}"/>
              </a:ext>
            </a:extLst>
          </p:cNvPr>
          <p:cNvSpPr txBox="1"/>
          <p:nvPr/>
        </p:nvSpPr>
        <p:spPr>
          <a:xfrm>
            <a:off x="250612" y="164596"/>
            <a:ext cx="6157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 on spanning trees</a:t>
            </a:r>
            <a:endParaRPr lang="en-US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16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63A6F1-9AB0-FB48-BD62-72C2EC0B6FE2}"/>
              </a:ext>
            </a:extLst>
          </p:cNvPr>
          <p:cNvSpPr txBox="1"/>
          <p:nvPr/>
        </p:nvSpPr>
        <p:spPr>
          <a:xfrm>
            <a:off x="250612" y="164596"/>
            <a:ext cx="61576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 on spanning trees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6F59C-7137-FD48-82F0-16FF44E4E7D4}"/>
              </a:ext>
            </a:extLst>
          </p:cNvPr>
          <p:cNvSpPr/>
          <p:nvPr/>
        </p:nvSpPr>
        <p:spPr>
          <a:xfrm>
            <a:off x="250612" y="1923913"/>
            <a:ext cx="764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Run BFS </a:t>
            </a:r>
            <a:r>
              <a:rPr lang="en-US" sz="1800" b="1" dirty="0"/>
              <a:t>over all vertices per insertion and deletion </a:t>
            </a:r>
            <a:r>
              <a:rPr lang="en-US" sz="1800" dirty="0"/>
              <a:t>to compute opt.  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4E5246B-157F-7F4D-A90D-6B966ACA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1D02D0A-296B-AB43-90EF-68B52F8D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A7D00-3836-2C49-B029-482C251EF7E5}"/>
              </a:ext>
            </a:extLst>
          </p:cNvPr>
          <p:cNvSpPr txBox="1"/>
          <p:nvPr/>
        </p:nvSpPr>
        <p:spPr>
          <a:xfrm>
            <a:off x="250612" y="815917"/>
            <a:ext cx="68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Breadth-first search (BFS) gives the shortest distances</a:t>
            </a:r>
            <a:endParaRPr lang="en-US" sz="1013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81C18-A7E4-D943-AFC9-44F40532C257}"/>
              </a:ext>
            </a:extLst>
          </p:cNvPr>
          <p:cNvSpPr/>
          <p:nvPr/>
        </p:nvSpPr>
        <p:spPr>
          <a:xfrm>
            <a:off x="250612" y="1554581"/>
            <a:ext cx="457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4C05E0-19C2-6E41-9F2C-78F12EA7F450}"/>
                  </a:ext>
                </a:extLst>
              </p:cNvPr>
              <p:cNvSpPr/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D4C05E0-19C2-6E41-9F2C-78F12EA7F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185249"/>
                <a:ext cx="7437898" cy="369332"/>
              </a:xfrm>
              <a:prstGeom prst="rect">
                <a:avLst/>
              </a:prstGeom>
              <a:blipFill>
                <a:blip r:embed="rId2"/>
                <a:stretch>
                  <a:fillRect l="-512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95797F2-A2E6-1C4D-8663-587988C823B9}"/>
              </a:ext>
            </a:extLst>
          </p:cNvPr>
          <p:cNvSpPr txBox="1"/>
          <p:nvPr/>
        </p:nvSpPr>
        <p:spPr>
          <a:xfrm>
            <a:off x="250612" y="2293245"/>
            <a:ext cx="481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graphs with millions of vertices takes hours.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9EEAE-25B9-3A44-8D38-79B976F0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72" y="2475791"/>
            <a:ext cx="2324100" cy="225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4FB40D7-90F8-FF42-8C8B-45E6A37A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9776317-6788-2F46-98C5-C830F7DF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D2F8B-81BD-3D42-BA87-B4F8E058C1EB}"/>
                  </a:ext>
                </a:extLst>
              </p:cNvPr>
              <p:cNvSpPr txBox="1"/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Dynamic spanning tree (D-tree) employs </a:t>
                </a:r>
                <a:r>
                  <a:rPr lang="en-US" sz="1800" b="1" dirty="0"/>
                  <a:t>heuristics</a:t>
                </a:r>
                <a:r>
                  <a:rPr lang="en-US" sz="1800" dirty="0"/>
                  <a:t>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4D2F8B-81BD-3D42-BA87-B4F8E058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blipFill>
                <a:blip r:embed="rId2"/>
                <a:stretch>
                  <a:fillRect l="-73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86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35A66-EB64-1341-975A-5FCD7DACB6F8}"/>
              </a:ext>
            </a:extLst>
          </p:cNvPr>
          <p:cNvSpPr txBox="1"/>
          <p:nvPr/>
        </p:nvSpPr>
        <p:spPr>
          <a:xfrm>
            <a:off x="250612" y="1133468"/>
            <a:ext cx="45199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Operations:</a:t>
            </a:r>
          </a:p>
          <a:p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Inserting non-tree edges.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Inserting tree edges.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Deleting non-tree edges. </a:t>
            </a:r>
            <a:br>
              <a:rPr lang="en-US" sz="1800" dirty="0"/>
            </a:b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Deleting tree edges</a:t>
            </a:r>
            <a:r>
              <a:rPr lang="en-US" sz="1800" b="1" dirty="0"/>
              <a:t> </a:t>
            </a:r>
            <a:r>
              <a:rPr lang="en-US" sz="1800" dirty="0"/>
              <a:t>(the most complicated).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718E2E-6885-5C44-BAC2-4975125689DE}"/>
                  </a:ext>
                </a:extLst>
              </p:cNvPr>
              <p:cNvSpPr txBox="1"/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Dynamic spanning tree (D-tree) employs </a:t>
                </a:r>
                <a:r>
                  <a:rPr lang="en-US" sz="1800" b="1" dirty="0"/>
                  <a:t>heuristics</a:t>
                </a:r>
                <a:r>
                  <a:rPr lang="en-US" sz="1800" dirty="0"/>
                  <a:t>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718E2E-6885-5C44-BAC2-49751256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blipFill>
                <a:blip r:embed="rId2"/>
                <a:stretch>
                  <a:fillRect l="-73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15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28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FDC327-A78D-3948-93D7-E07BBDDD5AE4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E3A190-FCEB-FB4C-94A7-041E941D188E}"/>
              </a:ext>
            </a:extLst>
          </p:cNvPr>
          <p:cNvCxnSpPr>
            <a:cxnSpLocks/>
            <a:stCxn id="22" idx="1"/>
            <a:endCxn id="14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7136B09-3093-074C-8B18-F7D399D35406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7774CB-ADC3-E041-9D43-A293ABA9DEDF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07774CB-ADC3-E041-9D43-A293ABA9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C370AE-B5EE-454B-ADE1-20A80E3E002E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C370AE-B5EE-454B-ADE1-20A80E3E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EF83784-EAFC-5E4E-ACCE-AC59FF038740}"/>
              </a:ext>
            </a:extLst>
          </p:cNvPr>
          <p:cNvSpPr/>
          <p:nvPr/>
        </p:nvSpPr>
        <p:spPr>
          <a:xfrm>
            <a:off x="670485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6F48CD-EE87-C647-96F6-CC980341FC69}"/>
              </a:ext>
            </a:extLst>
          </p:cNvPr>
          <p:cNvCxnSpPr>
            <a:cxnSpLocks/>
            <a:stCxn id="48" idx="5"/>
            <a:endCxn id="46" idx="0"/>
          </p:cNvCxnSpPr>
          <p:nvPr/>
        </p:nvCxnSpPr>
        <p:spPr>
          <a:xfrm>
            <a:off x="6647479" y="1750315"/>
            <a:ext cx="227675" cy="3482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5576824B-CA42-8C4A-999D-7DD37F1A7E18}"/>
              </a:ext>
            </a:extLst>
          </p:cNvPr>
          <p:cNvSpPr/>
          <p:nvPr/>
        </p:nvSpPr>
        <p:spPr>
          <a:xfrm>
            <a:off x="6356760" y="1455564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16197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29</a:t>
            </a:fld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A2C887-7A7B-EC44-9F06-24FF836CE4FF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751722-4DFA-344F-9A00-CDD0E6BC0A5E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3D58E2-0708-AC40-88BC-8BB29871B6A9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0C1518-5F13-E54A-BEEC-FC2B8DF8DCFA}"/>
              </a:ext>
            </a:extLst>
          </p:cNvPr>
          <p:cNvCxnSpPr>
            <a:cxnSpLocks/>
            <a:stCxn id="30" idx="1"/>
            <a:endCxn id="21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F8A9EA0-400C-6C4D-A520-EEAFCF55A641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AFCE9-C7D9-454C-ADB4-65FFE247EDAE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AAFCE9-C7D9-454C-ADB4-65FFE247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ECF3F4-BF8C-034A-BE68-81DDAC05C84F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ECF3F4-BF8C-034A-BE68-81DDAC05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>
            <a:extLst>
              <a:ext uri="{FF2B5EF4-FFF2-40B4-BE49-F238E27FC236}">
                <a16:creationId xmlns:a16="http://schemas.microsoft.com/office/drawing/2014/main" id="{C1497113-05B3-4C49-976F-C128F016D7D3}"/>
              </a:ext>
            </a:extLst>
          </p:cNvPr>
          <p:cNvSpPr/>
          <p:nvPr/>
        </p:nvSpPr>
        <p:spPr>
          <a:xfrm>
            <a:off x="1333883" y="1315662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F5FF9-DB89-C941-B219-EBBA1F8044B9}"/>
              </a:ext>
            </a:extLst>
          </p:cNvPr>
          <p:cNvSpPr txBox="1"/>
          <p:nvPr/>
        </p:nvSpPr>
        <p:spPr>
          <a:xfrm>
            <a:off x="2034767" y="1269882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(1, 2)</a:t>
            </a:r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72754EAE-C23A-7A45-83F0-B9E410FFEBB8}"/>
              </a:ext>
            </a:extLst>
          </p:cNvPr>
          <p:cNvSpPr/>
          <p:nvPr/>
        </p:nvSpPr>
        <p:spPr>
          <a:xfrm>
            <a:off x="5564491" y="2339211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2FDCB1-730B-9846-BBE3-269FC39A9B5F}"/>
              </a:ext>
            </a:extLst>
          </p:cNvPr>
          <p:cNvSpPr/>
          <p:nvPr/>
        </p:nvSpPr>
        <p:spPr>
          <a:xfrm>
            <a:off x="5647064" y="26182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9DECC0-0BB7-8343-8751-0FBCB012E8E0}"/>
              </a:ext>
            </a:extLst>
          </p:cNvPr>
          <p:cNvCxnSpPr>
            <a:cxnSpLocks/>
            <a:stCxn id="26" idx="4"/>
            <a:endCxn id="20" idx="1"/>
          </p:cNvCxnSpPr>
          <p:nvPr/>
        </p:nvCxnSpPr>
        <p:spPr>
          <a:xfrm>
            <a:off x="5432039" y="2296097"/>
            <a:ext cx="264905" cy="37276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B9C9D0E-4086-F54E-988F-B8876210EA2F}"/>
              </a:ext>
            </a:extLst>
          </p:cNvPr>
          <p:cNvSpPr/>
          <p:nvPr/>
        </p:nvSpPr>
        <p:spPr>
          <a:xfrm>
            <a:off x="5261739" y="195077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F8C857-32C8-FC45-A813-3B75EAD3FC2E}"/>
              </a:ext>
            </a:extLst>
          </p:cNvPr>
          <p:cNvCxnSpPr>
            <a:cxnSpLocks/>
            <a:stCxn id="31" idx="5"/>
            <a:endCxn id="26" idx="0"/>
          </p:cNvCxnSpPr>
          <p:nvPr/>
        </p:nvCxnSpPr>
        <p:spPr>
          <a:xfrm>
            <a:off x="5204364" y="1602514"/>
            <a:ext cx="227675" cy="3482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FD3348F-B433-4248-A544-58DD93F22D31}"/>
              </a:ext>
            </a:extLst>
          </p:cNvPr>
          <p:cNvSpPr/>
          <p:nvPr/>
        </p:nvSpPr>
        <p:spPr>
          <a:xfrm>
            <a:off x="4913645" y="1307763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128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250612" y="847048"/>
            <a:ext cx="368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Directed edge and Undirected edge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51AB0-9B29-BD4C-B2E9-1BFB8C1F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7" y="1470359"/>
            <a:ext cx="2493469" cy="1632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BB81CB-8C22-A244-810E-0D45FA081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92" y="1470360"/>
            <a:ext cx="2543965" cy="1632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7F0553-88E7-9F48-B4BF-7571A337AE02}"/>
              </a:ext>
            </a:extLst>
          </p:cNvPr>
          <p:cNvSpPr txBox="1"/>
          <p:nvPr/>
        </p:nvSpPr>
        <p:spPr>
          <a:xfrm>
            <a:off x="1489445" y="3343023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Directed edge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663DE-A0A5-604A-B0C2-C43D6AE8D27E}"/>
              </a:ext>
            </a:extLst>
          </p:cNvPr>
          <p:cNvSpPr txBox="1"/>
          <p:nvPr/>
        </p:nvSpPr>
        <p:spPr>
          <a:xfrm>
            <a:off x="4422806" y="3343023"/>
            <a:ext cx="29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Undirected edge (bi-directed)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F3B947-BDB1-5240-987F-CEB0B7F4F821}"/>
              </a:ext>
            </a:extLst>
          </p:cNvPr>
          <p:cNvSpPr/>
          <p:nvPr/>
        </p:nvSpPr>
        <p:spPr>
          <a:xfrm>
            <a:off x="250612" y="4086597"/>
            <a:ext cx="6259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Simple graph: at most one edge connecting two vertices.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3B8C622-4974-3547-83FE-C140395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8CA957-1F3D-B047-9F64-C2B93E99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9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30</a:t>
            </a:fld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5013759-3A1D-2E40-9FE8-B47C8DB880CB}"/>
              </a:ext>
            </a:extLst>
          </p:cNvPr>
          <p:cNvSpPr/>
          <p:nvPr/>
        </p:nvSpPr>
        <p:spPr>
          <a:xfrm>
            <a:off x="6038500" y="1968846"/>
            <a:ext cx="838899" cy="2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AE046C-9D4A-F54E-9E0B-2EE353D28525}"/>
              </a:ext>
            </a:extLst>
          </p:cNvPr>
          <p:cNvSpPr txBox="1"/>
          <p:nvPr/>
        </p:nvSpPr>
        <p:spPr>
          <a:xfrm>
            <a:off x="6090256" y="1686715"/>
            <a:ext cx="755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reroot</a:t>
            </a:r>
            <a:r>
              <a:rPr lang="en-US" dirty="0"/>
              <a:t> 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E589D2-6EB6-BB49-A1DA-5732DE10D267}"/>
              </a:ext>
            </a:extLst>
          </p:cNvPr>
          <p:cNvSpPr/>
          <p:nvPr/>
        </p:nvSpPr>
        <p:spPr>
          <a:xfrm>
            <a:off x="7679641" y="1553479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4936A4-C0B9-5C4B-AC3C-29815F9B6582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7292056" y="1848230"/>
            <a:ext cx="437465" cy="4018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B5842D-8098-3F4A-AB94-F8B4ECB1625D}"/>
              </a:ext>
            </a:extLst>
          </p:cNvPr>
          <p:cNvSpPr/>
          <p:nvPr/>
        </p:nvSpPr>
        <p:spPr>
          <a:xfrm>
            <a:off x="7121756" y="225005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2BC1FD-05BD-9F49-982B-9BEBD89EC326}"/>
              </a:ext>
            </a:extLst>
          </p:cNvPr>
          <p:cNvSpPr/>
          <p:nvPr/>
        </p:nvSpPr>
        <p:spPr>
          <a:xfrm>
            <a:off x="8154208" y="224192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FB3810-2B06-664A-8057-2D642D3C56C8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7970360" y="1848230"/>
            <a:ext cx="354148" cy="3936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2503827-83E8-DC4F-95B3-E040EF03C745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1E4725-52E2-154C-BFFF-78E19367E498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DFF65-1E4F-FB47-A2A0-2D92678CB16B}"/>
              </a:ext>
            </a:extLst>
          </p:cNvPr>
          <p:cNvCxnSpPr>
            <a:cxnSpLocks/>
            <a:stCxn id="38" idx="3"/>
            <a:endCxn id="30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73BE58-41C3-6146-ACD2-A9DF4C907BD4}"/>
              </a:ext>
            </a:extLst>
          </p:cNvPr>
          <p:cNvCxnSpPr>
            <a:cxnSpLocks/>
            <a:stCxn id="41" idx="1"/>
            <a:endCxn id="30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7FEFAB3-47A2-D94A-9C1E-F183996BF935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74F80-3F7E-0141-9B93-0BAE4796DC84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5974F80-3F7E-0141-9B93-0BAE4796D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9DEBF6-BE74-384D-A1FA-538C61FE911F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9DEBF6-BE74-384D-A1FA-538C61FE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5267C5-CC6E-9B49-AC99-4C1EED67ECEC}"/>
              </a:ext>
            </a:extLst>
          </p:cNvPr>
          <p:cNvSpPr txBox="1"/>
          <p:nvPr/>
        </p:nvSpPr>
        <p:spPr>
          <a:xfrm rot="19252620">
            <a:off x="3762401" y="2399132"/>
            <a:ext cx="1524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half size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793AA5DE-A0E4-1A4E-8B68-5CEC46887790}"/>
              </a:ext>
            </a:extLst>
          </p:cNvPr>
          <p:cNvSpPr/>
          <p:nvPr/>
        </p:nvSpPr>
        <p:spPr>
          <a:xfrm rot="19211450">
            <a:off x="4209353" y="2581997"/>
            <a:ext cx="1061666" cy="2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B47EB3-F9B7-1447-AD4F-30603B4BD5BA}"/>
              </a:ext>
            </a:extLst>
          </p:cNvPr>
          <p:cNvSpPr/>
          <p:nvPr/>
        </p:nvSpPr>
        <p:spPr>
          <a:xfrm>
            <a:off x="5647064" y="26182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3FBA7D-43BE-034B-96A3-F096A2647E1F}"/>
              </a:ext>
            </a:extLst>
          </p:cNvPr>
          <p:cNvCxnSpPr>
            <a:cxnSpLocks/>
            <a:stCxn id="47" idx="4"/>
            <a:endCxn id="45" idx="1"/>
          </p:cNvCxnSpPr>
          <p:nvPr/>
        </p:nvCxnSpPr>
        <p:spPr>
          <a:xfrm>
            <a:off x="5432039" y="2296097"/>
            <a:ext cx="264905" cy="37276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6E12783-77B5-BD4B-B7DC-BC9564C21FDE}"/>
              </a:ext>
            </a:extLst>
          </p:cNvPr>
          <p:cNvSpPr/>
          <p:nvPr/>
        </p:nvSpPr>
        <p:spPr>
          <a:xfrm>
            <a:off x="5261739" y="195077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2CA9F8-5A37-6140-84F0-CC4FFD3E08E7}"/>
              </a:ext>
            </a:extLst>
          </p:cNvPr>
          <p:cNvCxnSpPr>
            <a:cxnSpLocks/>
            <a:stCxn id="49" idx="5"/>
            <a:endCxn id="47" idx="0"/>
          </p:cNvCxnSpPr>
          <p:nvPr/>
        </p:nvCxnSpPr>
        <p:spPr>
          <a:xfrm>
            <a:off x="5204364" y="1602514"/>
            <a:ext cx="227675" cy="34826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13D456E-BADE-5449-B906-BA944E8EE4D7}"/>
              </a:ext>
            </a:extLst>
          </p:cNvPr>
          <p:cNvSpPr/>
          <p:nvPr/>
        </p:nvSpPr>
        <p:spPr>
          <a:xfrm>
            <a:off x="4913645" y="1307763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E680F8-F690-2543-A419-2A30B3292C6A}"/>
                  </a:ext>
                </a:extLst>
              </p:cNvPr>
              <p:cNvSpPr/>
              <p:nvPr/>
            </p:nvSpPr>
            <p:spPr>
              <a:xfrm>
                <a:off x="4869208" y="3250319"/>
                <a:ext cx="7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3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E680F8-F690-2543-A419-2A30B3292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08" y="3250319"/>
                <a:ext cx="756874" cy="369332"/>
              </a:xfrm>
              <a:prstGeom prst="rect">
                <a:avLst/>
              </a:prstGeom>
              <a:blipFill>
                <a:blip r:embed="rId4"/>
                <a:stretch>
                  <a:fillRect t="-6667" r="-49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D48A6B-1672-1A44-BC41-6A6CBF0A2B20}"/>
                  </a:ext>
                </a:extLst>
              </p:cNvPr>
              <p:cNvSpPr/>
              <p:nvPr/>
            </p:nvSpPr>
            <p:spPr>
              <a:xfrm>
                <a:off x="7635204" y="3250319"/>
                <a:ext cx="7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2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D48A6B-1672-1A44-BC41-6A6CBF0A2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204" y="3250319"/>
                <a:ext cx="756874" cy="369332"/>
              </a:xfrm>
              <a:prstGeom prst="rect">
                <a:avLst/>
              </a:prstGeom>
              <a:blipFill>
                <a:blip r:embed="rId5"/>
                <a:stretch>
                  <a:fillRect t="-6667" r="-49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E33389-34D6-7040-9D49-379C43B21A3D}"/>
              </a:ext>
            </a:extLst>
          </p:cNvPr>
          <p:cNvSpPr txBox="1"/>
          <p:nvPr/>
        </p:nvSpPr>
        <p:spPr>
          <a:xfrm>
            <a:off x="2440502" y="4105341"/>
            <a:ext cx="4604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for a node v: number of vertices in the subtree rooted at v.</a:t>
            </a:r>
          </a:p>
          <a:p>
            <a:r>
              <a:rPr lang="en-US" dirty="0"/>
              <a:t>Example: size for 2 is 2; </a:t>
            </a:r>
            <a:r>
              <a:rPr lang="en-US"/>
              <a:t>size for 1 is one.</a:t>
            </a:r>
          </a:p>
        </p:txBody>
      </p:sp>
    </p:spTree>
    <p:extLst>
      <p:ext uri="{BB962C8B-B14F-4D97-AF65-F5344CB8AC3E}">
        <p14:creationId xmlns:p14="http://schemas.microsoft.com/office/powerpoint/2010/main" val="2242514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31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E589D2-6EB6-BB49-A1DA-5732DE10D267}"/>
              </a:ext>
            </a:extLst>
          </p:cNvPr>
          <p:cNvSpPr/>
          <p:nvPr/>
        </p:nvSpPr>
        <p:spPr>
          <a:xfrm>
            <a:off x="6169622" y="1273441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4936A4-C0B9-5C4B-AC3C-29815F9B6582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5782037" y="1568192"/>
            <a:ext cx="437465" cy="4018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B5842D-8098-3F4A-AB94-F8B4ECB1625D}"/>
              </a:ext>
            </a:extLst>
          </p:cNvPr>
          <p:cNvSpPr/>
          <p:nvPr/>
        </p:nvSpPr>
        <p:spPr>
          <a:xfrm>
            <a:off x="5611737" y="197001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2BC1FD-05BD-9F49-982B-9BEBD89EC326}"/>
              </a:ext>
            </a:extLst>
          </p:cNvPr>
          <p:cNvSpPr/>
          <p:nvPr/>
        </p:nvSpPr>
        <p:spPr>
          <a:xfrm>
            <a:off x="6644189" y="196188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FB3810-2B06-664A-8057-2D642D3C56C8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6460341" y="1568192"/>
            <a:ext cx="354148" cy="3936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50FB8-DD1E-BA40-8CF0-890482727398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6934908" y="2256633"/>
            <a:ext cx="347794" cy="3553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2DA04C-3F83-9446-BDF9-8309E5633BA9}"/>
              </a:ext>
            </a:extLst>
          </p:cNvPr>
          <p:cNvSpPr/>
          <p:nvPr/>
        </p:nvSpPr>
        <p:spPr>
          <a:xfrm>
            <a:off x="7112402" y="261202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93D6E8-7D8B-F74C-9F44-8559A8777110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1BFC0C-9BFB-6F48-9F63-DD8A5B8ED803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B6451A-C59E-A347-B961-3ED520260FDA}"/>
              </a:ext>
            </a:extLst>
          </p:cNvPr>
          <p:cNvCxnSpPr>
            <a:cxnSpLocks/>
            <a:stCxn id="31" idx="3"/>
            <a:endCxn id="29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5E9C60-EC90-E143-B03A-88C74A7A878E}"/>
              </a:ext>
            </a:extLst>
          </p:cNvPr>
          <p:cNvCxnSpPr>
            <a:cxnSpLocks/>
            <a:stCxn id="42" idx="1"/>
            <a:endCxn id="29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0480E33-5289-5A4B-B3F5-D1BA28075DB7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72C4E1-5C96-9742-BEB7-844B981B8026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4222E2-3CDB-AD41-AF7A-235FBD27D82E}"/>
              </a:ext>
            </a:extLst>
          </p:cNvPr>
          <p:cNvCxnSpPr>
            <a:cxnSpLocks/>
            <a:stCxn id="43" idx="1"/>
            <a:endCxn id="31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0D0389-8234-644D-95C5-BDC45B4F0771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0D0389-8234-644D-95C5-BDC45B4F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BEFA1-A496-1E47-9AD4-BF99E8429547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1EBEFA1-A496-1E47-9AD4-BF99E8429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eft Arrow 56">
            <a:extLst>
              <a:ext uri="{FF2B5EF4-FFF2-40B4-BE49-F238E27FC236}">
                <a16:creationId xmlns:a16="http://schemas.microsoft.com/office/drawing/2014/main" id="{7155191F-EC3C-8E41-9250-CFCC39F81B3E}"/>
              </a:ext>
            </a:extLst>
          </p:cNvPr>
          <p:cNvSpPr/>
          <p:nvPr/>
        </p:nvSpPr>
        <p:spPr>
          <a:xfrm>
            <a:off x="1954317" y="1184745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1674D-E261-1446-B16C-23A8641BBF5C}"/>
              </a:ext>
            </a:extLst>
          </p:cNvPr>
          <p:cNvSpPr txBox="1"/>
          <p:nvPr/>
        </p:nvSpPr>
        <p:spPr>
          <a:xfrm>
            <a:off x="2655201" y="1138965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(1, 4)</a:t>
            </a:r>
          </a:p>
        </p:txBody>
      </p:sp>
      <p:sp>
        <p:nvSpPr>
          <p:cNvPr id="59" name="Left Arrow 58">
            <a:extLst>
              <a:ext uri="{FF2B5EF4-FFF2-40B4-BE49-F238E27FC236}">
                <a16:creationId xmlns:a16="http://schemas.microsoft.com/office/drawing/2014/main" id="{E82C2768-2315-5945-92BA-FF214FE97E9D}"/>
              </a:ext>
            </a:extLst>
          </p:cNvPr>
          <p:cNvSpPr/>
          <p:nvPr/>
        </p:nvSpPr>
        <p:spPr>
          <a:xfrm>
            <a:off x="7097796" y="2274627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32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E589D2-6EB6-BB49-A1DA-5732DE10D267}"/>
              </a:ext>
            </a:extLst>
          </p:cNvPr>
          <p:cNvSpPr/>
          <p:nvPr/>
        </p:nvSpPr>
        <p:spPr>
          <a:xfrm>
            <a:off x="4227571" y="1036657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4936A4-C0B9-5C4B-AC3C-29815F9B6582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3839986" y="1331408"/>
            <a:ext cx="437465" cy="4018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B5842D-8098-3F4A-AB94-F8B4ECB1625D}"/>
              </a:ext>
            </a:extLst>
          </p:cNvPr>
          <p:cNvSpPr/>
          <p:nvPr/>
        </p:nvSpPr>
        <p:spPr>
          <a:xfrm>
            <a:off x="3669686" y="173322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2BC1FD-05BD-9F49-982B-9BEBD89EC326}"/>
              </a:ext>
            </a:extLst>
          </p:cNvPr>
          <p:cNvSpPr/>
          <p:nvPr/>
        </p:nvSpPr>
        <p:spPr>
          <a:xfrm>
            <a:off x="4702138" y="17250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FB3810-2B06-664A-8057-2D642D3C56C8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4518290" y="1331408"/>
            <a:ext cx="354148" cy="3936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50FB8-DD1E-BA40-8CF0-890482727398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992857" y="2019849"/>
            <a:ext cx="347794" cy="3553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2DA04C-3F83-9446-BDF9-8309E5633BA9}"/>
              </a:ext>
            </a:extLst>
          </p:cNvPr>
          <p:cNvSpPr/>
          <p:nvPr/>
        </p:nvSpPr>
        <p:spPr>
          <a:xfrm>
            <a:off x="5170351" y="237523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BE6CD-C0F2-AD44-9937-2D5AC6275097}"/>
              </a:ext>
            </a:extLst>
          </p:cNvPr>
          <p:cNvCxnSpPr>
            <a:cxnSpLocks/>
            <a:stCxn id="28" idx="0"/>
            <a:endCxn id="39" idx="5"/>
          </p:cNvCxnSpPr>
          <p:nvPr/>
        </p:nvCxnSpPr>
        <p:spPr>
          <a:xfrm flipH="1" flipV="1">
            <a:off x="5461070" y="2669988"/>
            <a:ext cx="350928" cy="4173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D961E1-E065-4E4B-B720-592654D64C4C}"/>
              </a:ext>
            </a:extLst>
          </p:cNvPr>
          <p:cNvSpPr/>
          <p:nvPr/>
        </p:nvSpPr>
        <p:spPr>
          <a:xfrm>
            <a:off x="5641698" y="308738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7C4BB1-C192-CC46-9907-9122794AFE3E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5B138B-3A47-EE49-9B65-F25311B50E64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82A82C-F542-A147-940D-62B6E7E188CE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B0AE0C-D12C-624F-B562-AC51E8C01FC2}"/>
              </a:ext>
            </a:extLst>
          </p:cNvPr>
          <p:cNvCxnSpPr>
            <a:cxnSpLocks/>
            <a:stCxn id="56" idx="1"/>
            <a:endCxn id="52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229D501-E868-574C-AB67-FBFBE25DED34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20D1F3-9C03-014F-8800-99134589801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F7D6AF-B7DA-5E40-9393-E8934B1BE1B5}"/>
              </a:ext>
            </a:extLst>
          </p:cNvPr>
          <p:cNvCxnSpPr>
            <a:cxnSpLocks/>
            <a:stCxn id="57" idx="1"/>
            <a:endCxn id="53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2C893E-9CDA-5F40-A08A-035B5B643D60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156FAB-4712-8C4D-BADF-C7647AF68CFF}"/>
              </a:ext>
            </a:extLst>
          </p:cNvPr>
          <p:cNvCxnSpPr>
            <a:cxnSpLocks/>
            <a:stCxn id="59" idx="7"/>
            <a:endCxn id="57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C1369A-C1DF-9641-B1E3-619FF8B35525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C1369A-C1DF-9641-B1E3-619FF8B3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B9D386-B3C0-CD4B-B493-81266283FCE9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B9D386-B3C0-CD4B-B493-81266283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Arrow 62">
            <a:extLst>
              <a:ext uri="{FF2B5EF4-FFF2-40B4-BE49-F238E27FC236}">
                <a16:creationId xmlns:a16="http://schemas.microsoft.com/office/drawing/2014/main" id="{5A3743AC-D413-C14F-A2AE-53F6A72E6E3B}"/>
              </a:ext>
            </a:extLst>
          </p:cNvPr>
          <p:cNvSpPr/>
          <p:nvPr/>
        </p:nvSpPr>
        <p:spPr>
          <a:xfrm>
            <a:off x="5619505" y="2732373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1532FB-36AD-4D46-AE3B-A931F31027D5}"/>
              </a:ext>
            </a:extLst>
          </p:cNvPr>
          <p:cNvSpPr txBox="1"/>
          <p:nvPr/>
        </p:nvSpPr>
        <p:spPr>
          <a:xfrm>
            <a:off x="1546813" y="2583076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(4, 6)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AC4D8580-1B8E-C649-946F-D21B57D607E9}"/>
              </a:ext>
            </a:extLst>
          </p:cNvPr>
          <p:cNvSpPr/>
          <p:nvPr/>
        </p:nvSpPr>
        <p:spPr>
          <a:xfrm>
            <a:off x="2219152" y="2019849"/>
            <a:ext cx="180363" cy="563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2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33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E589D2-6EB6-BB49-A1DA-5732DE10D267}"/>
              </a:ext>
            </a:extLst>
          </p:cNvPr>
          <p:cNvSpPr/>
          <p:nvPr/>
        </p:nvSpPr>
        <p:spPr>
          <a:xfrm>
            <a:off x="4227571" y="1036657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4936A4-C0B9-5C4B-AC3C-29815F9B6582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3839986" y="1331408"/>
            <a:ext cx="437465" cy="4018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B5842D-8098-3F4A-AB94-F8B4ECB1625D}"/>
              </a:ext>
            </a:extLst>
          </p:cNvPr>
          <p:cNvSpPr/>
          <p:nvPr/>
        </p:nvSpPr>
        <p:spPr>
          <a:xfrm>
            <a:off x="3669686" y="173322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2BC1FD-05BD-9F49-982B-9BEBD89EC326}"/>
              </a:ext>
            </a:extLst>
          </p:cNvPr>
          <p:cNvSpPr/>
          <p:nvPr/>
        </p:nvSpPr>
        <p:spPr>
          <a:xfrm>
            <a:off x="4702138" y="17250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FB3810-2B06-664A-8057-2D642D3C56C8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4518290" y="1331408"/>
            <a:ext cx="354148" cy="3936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50FB8-DD1E-BA40-8CF0-890482727398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992857" y="2019849"/>
            <a:ext cx="347794" cy="3553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2DA04C-3F83-9446-BDF9-8309E5633BA9}"/>
              </a:ext>
            </a:extLst>
          </p:cNvPr>
          <p:cNvSpPr/>
          <p:nvPr/>
        </p:nvSpPr>
        <p:spPr>
          <a:xfrm>
            <a:off x="5170351" y="237523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BE6CD-C0F2-AD44-9937-2D5AC6275097}"/>
              </a:ext>
            </a:extLst>
          </p:cNvPr>
          <p:cNvCxnSpPr>
            <a:cxnSpLocks/>
            <a:stCxn id="28" idx="0"/>
            <a:endCxn id="39" idx="5"/>
          </p:cNvCxnSpPr>
          <p:nvPr/>
        </p:nvCxnSpPr>
        <p:spPr>
          <a:xfrm flipH="1" flipV="1">
            <a:off x="5461070" y="2669988"/>
            <a:ext cx="350928" cy="4173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D961E1-E065-4E4B-B720-592654D64C4C}"/>
              </a:ext>
            </a:extLst>
          </p:cNvPr>
          <p:cNvSpPr/>
          <p:nvPr/>
        </p:nvSpPr>
        <p:spPr>
          <a:xfrm>
            <a:off x="5641698" y="308738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7C4BB1-C192-CC46-9907-9122794AFE3E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5B138B-3A47-EE49-9B65-F25311B50E64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82A82C-F542-A147-940D-62B6E7E188CE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B0AE0C-D12C-624F-B562-AC51E8C01FC2}"/>
              </a:ext>
            </a:extLst>
          </p:cNvPr>
          <p:cNvCxnSpPr>
            <a:cxnSpLocks/>
            <a:stCxn id="56" idx="1"/>
            <a:endCxn id="52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229D501-E868-574C-AB67-FBFBE25DED34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20D1F3-9C03-014F-8800-99134589801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F7D6AF-B7DA-5E40-9393-E8934B1BE1B5}"/>
              </a:ext>
            </a:extLst>
          </p:cNvPr>
          <p:cNvCxnSpPr>
            <a:cxnSpLocks/>
            <a:stCxn id="57" idx="1"/>
            <a:endCxn id="53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2C893E-9CDA-5F40-A08A-035B5B643D60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156FAB-4712-8C4D-BADF-C7647AF68CFF}"/>
              </a:ext>
            </a:extLst>
          </p:cNvPr>
          <p:cNvCxnSpPr>
            <a:cxnSpLocks/>
            <a:stCxn id="59" idx="7"/>
            <a:endCxn id="57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AF5A13-6B66-3C45-8FDE-B81DD278FD5B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AF5A13-6B66-3C45-8FDE-B81DD278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A8F73E-B0D5-A74D-9991-1068C3F3A428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A8F73E-B0D5-A74D-9991-1068C3F3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EBF4755-0CD8-134D-A8A0-E75BA9BC48D4}"/>
              </a:ext>
            </a:extLst>
          </p:cNvPr>
          <p:cNvSpPr txBox="1"/>
          <p:nvPr/>
        </p:nvSpPr>
        <p:spPr>
          <a:xfrm>
            <a:off x="1546813" y="2583076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(4, 6)</a:t>
            </a:r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4366068B-99B7-DF45-B101-987ADAE6EB13}"/>
              </a:ext>
            </a:extLst>
          </p:cNvPr>
          <p:cNvSpPr/>
          <p:nvPr/>
        </p:nvSpPr>
        <p:spPr>
          <a:xfrm>
            <a:off x="2219152" y="2019849"/>
            <a:ext cx="180363" cy="563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A43C4B-34AE-5F4E-9093-D81B9FB1B80E}"/>
              </a:ext>
            </a:extLst>
          </p:cNvPr>
          <p:cNvSpPr txBox="1"/>
          <p:nvPr/>
        </p:nvSpPr>
        <p:spPr>
          <a:xfrm>
            <a:off x="4821418" y="998708"/>
            <a:ext cx="1524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half size</a:t>
            </a: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1642452-EC0B-CC42-BB41-1F4643B5456E}"/>
              </a:ext>
            </a:extLst>
          </p:cNvPr>
          <p:cNvSpPr/>
          <p:nvPr/>
        </p:nvSpPr>
        <p:spPr>
          <a:xfrm rot="8545099">
            <a:off x="4921200" y="1406965"/>
            <a:ext cx="838899" cy="2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34</a:t>
            </a:fld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0E589D2-6EB6-BB49-A1DA-5732DE10D267}"/>
              </a:ext>
            </a:extLst>
          </p:cNvPr>
          <p:cNvSpPr/>
          <p:nvPr/>
        </p:nvSpPr>
        <p:spPr>
          <a:xfrm>
            <a:off x="4227571" y="1036657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4936A4-C0B9-5C4B-AC3C-29815F9B6582}"/>
              </a:ext>
            </a:extLst>
          </p:cNvPr>
          <p:cNvCxnSpPr>
            <a:cxnSpLocks/>
            <a:stCxn id="35" idx="0"/>
            <a:endCxn id="32" idx="3"/>
          </p:cNvCxnSpPr>
          <p:nvPr/>
        </p:nvCxnSpPr>
        <p:spPr>
          <a:xfrm flipV="1">
            <a:off x="3839986" y="1331408"/>
            <a:ext cx="437465" cy="4018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1B5842D-8098-3F4A-AB94-F8B4ECB1625D}"/>
              </a:ext>
            </a:extLst>
          </p:cNvPr>
          <p:cNvSpPr/>
          <p:nvPr/>
        </p:nvSpPr>
        <p:spPr>
          <a:xfrm>
            <a:off x="3669686" y="173322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2BC1FD-05BD-9F49-982B-9BEBD89EC326}"/>
              </a:ext>
            </a:extLst>
          </p:cNvPr>
          <p:cNvSpPr/>
          <p:nvPr/>
        </p:nvSpPr>
        <p:spPr>
          <a:xfrm>
            <a:off x="4702138" y="17250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FB3810-2B06-664A-8057-2D642D3C56C8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4518290" y="1331408"/>
            <a:ext cx="354148" cy="39369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50FB8-DD1E-BA40-8CF0-890482727398}"/>
              </a:ext>
            </a:extLst>
          </p:cNvPr>
          <p:cNvCxnSpPr>
            <a:cxnSpLocks/>
            <a:stCxn id="39" idx="0"/>
            <a:endCxn id="36" idx="5"/>
          </p:cNvCxnSpPr>
          <p:nvPr/>
        </p:nvCxnSpPr>
        <p:spPr>
          <a:xfrm flipH="1" flipV="1">
            <a:off x="4992857" y="2019849"/>
            <a:ext cx="347794" cy="35538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2DA04C-3F83-9446-BDF9-8309E5633BA9}"/>
              </a:ext>
            </a:extLst>
          </p:cNvPr>
          <p:cNvSpPr/>
          <p:nvPr/>
        </p:nvSpPr>
        <p:spPr>
          <a:xfrm>
            <a:off x="5170351" y="237523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BE6CD-C0F2-AD44-9937-2D5AC6275097}"/>
              </a:ext>
            </a:extLst>
          </p:cNvPr>
          <p:cNvCxnSpPr>
            <a:cxnSpLocks/>
            <a:stCxn id="28" idx="0"/>
            <a:endCxn id="39" idx="5"/>
          </p:cNvCxnSpPr>
          <p:nvPr/>
        </p:nvCxnSpPr>
        <p:spPr>
          <a:xfrm flipH="1" flipV="1">
            <a:off x="5461070" y="2669988"/>
            <a:ext cx="350928" cy="4173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FD961E1-E065-4E4B-B720-592654D64C4C}"/>
              </a:ext>
            </a:extLst>
          </p:cNvPr>
          <p:cNvSpPr/>
          <p:nvPr/>
        </p:nvSpPr>
        <p:spPr>
          <a:xfrm>
            <a:off x="5641698" y="308738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BC1A418-A8AB-5449-90DD-7E88BAA973AC}"/>
              </a:ext>
            </a:extLst>
          </p:cNvPr>
          <p:cNvSpPr/>
          <p:nvPr/>
        </p:nvSpPr>
        <p:spPr>
          <a:xfrm>
            <a:off x="5627382" y="2008236"/>
            <a:ext cx="838899" cy="2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A514B5-BC76-E442-8E06-1894B8DD0D84}"/>
              </a:ext>
            </a:extLst>
          </p:cNvPr>
          <p:cNvSpPr txBox="1"/>
          <p:nvPr/>
        </p:nvSpPr>
        <p:spPr>
          <a:xfrm>
            <a:off x="5679138" y="1726105"/>
            <a:ext cx="7550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reroot</a:t>
            </a:r>
            <a:r>
              <a:rPr lang="en-US" dirty="0"/>
              <a:t> 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C27F5B-BE79-6242-9A60-AD548FCF455C}"/>
              </a:ext>
            </a:extLst>
          </p:cNvPr>
          <p:cNvSpPr/>
          <p:nvPr/>
        </p:nvSpPr>
        <p:spPr>
          <a:xfrm>
            <a:off x="7462107" y="1260875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7886AA-B921-F146-80F0-BBADE3F7FD9B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7127867" y="1555626"/>
            <a:ext cx="384120" cy="42452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1D3709-97DD-C04B-A20A-2AD9BC521EA4}"/>
              </a:ext>
            </a:extLst>
          </p:cNvPr>
          <p:cNvSpPr/>
          <p:nvPr/>
        </p:nvSpPr>
        <p:spPr>
          <a:xfrm>
            <a:off x="6957567" y="198015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6CE03C-2971-B142-9A72-6B4275D22160}"/>
              </a:ext>
            </a:extLst>
          </p:cNvPr>
          <p:cNvSpPr/>
          <p:nvPr/>
        </p:nvSpPr>
        <p:spPr>
          <a:xfrm>
            <a:off x="7990019" y="196439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31F5-A972-0649-AA18-608AEE1656EC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7752826" y="1555626"/>
            <a:ext cx="407493" cy="4087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4E5A6C-2DA6-C647-80A7-82E0AF4BE369}"/>
              </a:ext>
            </a:extLst>
          </p:cNvPr>
          <p:cNvSpPr/>
          <p:nvPr/>
        </p:nvSpPr>
        <p:spPr>
          <a:xfrm>
            <a:off x="6441732" y="264419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A8643-337C-1C4B-99CF-6D8B6159E743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6732451" y="2274901"/>
            <a:ext cx="274996" cy="419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084540-1A51-E04D-87FC-B6F0D4972CA9}"/>
              </a:ext>
            </a:extLst>
          </p:cNvPr>
          <p:cNvSpPr/>
          <p:nvPr/>
        </p:nvSpPr>
        <p:spPr>
          <a:xfrm>
            <a:off x="8538864" y="264362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A54F9E-CF23-2846-89E9-417C07ABA6F3}"/>
              </a:ext>
            </a:extLst>
          </p:cNvPr>
          <p:cNvCxnSpPr>
            <a:cxnSpLocks/>
            <a:stCxn id="48" idx="1"/>
            <a:endCxn id="44" idx="5"/>
          </p:cNvCxnSpPr>
          <p:nvPr/>
        </p:nvCxnSpPr>
        <p:spPr>
          <a:xfrm flipH="1" flipV="1">
            <a:off x="8280738" y="2259143"/>
            <a:ext cx="308006" cy="4350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967C4BB1-C192-CC46-9907-9122794AFE3E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05B138B-3A47-EE49-9B65-F25311B50E64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82A82C-F542-A147-940D-62B6E7E188CE}"/>
              </a:ext>
            </a:extLst>
          </p:cNvPr>
          <p:cNvCxnSpPr>
            <a:cxnSpLocks/>
            <a:stCxn id="53" idx="3"/>
            <a:endCxn id="52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B0AE0C-D12C-624F-B562-AC51E8C01FC2}"/>
              </a:ext>
            </a:extLst>
          </p:cNvPr>
          <p:cNvCxnSpPr>
            <a:cxnSpLocks/>
            <a:stCxn id="56" idx="1"/>
            <a:endCxn id="52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229D501-E868-574C-AB67-FBFBE25DED34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20D1F3-9C03-014F-8800-99134589801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F7D6AF-B7DA-5E40-9393-E8934B1BE1B5}"/>
              </a:ext>
            </a:extLst>
          </p:cNvPr>
          <p:cNvCxnSpPr>
            <a:cxnSpLocks/>
            <a:stCxn id="57" idx="1"/>
            <a:endCxn id="53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62C893E-9CDA-5F40-A08A-035B5B643D60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156FAB-4712-8C4D-BADF-C7647AF68CFF}"/>
              </a:ext>
            </a:extLst>
          </p:cNvPr>
          <p:cNvCxnSpPr>
            <a:cxnSpLocks/>
            <a:stCxn id="59" idx="7"/>
            <a:endCxn id="57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AF5A13-6B66-3C45-8FDE-B81DD278FD5B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0AF5A13-6B66-3C45-8FDE-B81DD278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A8F73E-B0D5-A74D-9991-1068C3F3A428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A8F73E-B0D5-A74D-9991-1068C3F3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EBF4755-0CD8-134D-A8A0-E75BA9BC48D4}"/>
              </a:ext>
            </a:extLst>
          </p:cNvPr>
          <p:cNvSpPr txBox="1"/>
          <p:nvPr/>
        </p:nvSpPr>
        <p:spPr>
          <a:xfrm>
            <a:off x="1546813" y="2583076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(4, 6)</a:t>
            </a:r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4366068B-99B7-DF45-B101-987ADAE6EB13}"/>
              </a:ext>
            </a:extLst>
          </p:cNvPr>
          <p:cNvSpPr/>
          <p:nvPr/>
        </p:nvSpPr>
        <p:spPr>
          <a:xfrm>
            <a:off x="2219152" y="2019849"/>
            <a:ext cx="180363" cy="563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A43C4B-34AE-5F4E-9093-D81B9FB1B80E}"/>
              </a:ext>
            </a:extLst>
          </p:cNvPr>
          <p:cNvSpPr txBox="1"/>
          <p:nvPr/>
        </p:nvSpPr>
        <p:spPr>
          <a:xfrm>
            <a:off x="4821418" y="998708"/>
            <a:ext cx="1524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half size</a:t>
            </a: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1642452-EC0B-CC42-BB41-1F4643B5456E}"/>
              </a:ext>
            </a:extLst>
          </p:cNvPr>
          <p:cNvSpPr/>
          <p:nvPr/>
        </p:nvSpPr>
        <p:spPr>
          <a:xfrm rot="8545099">
            <a:off x="4921200" y="1406965"/>
            <a:ext cx="838899" cy="2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2F76FE-2608-D34C-A637-ED07946F4043}"/>
                  </a:ext>
                </a:extLst>
              </p:cNvPr>
              <p:cNvSpPr/>
              <p:nvPr/>
            </p:nvSpPr>
            <p:spPr>
              <a:xfrm>
                <a:off x="4209481" y="3280735"/>
                <a:ext cx="7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7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2F76FE-2608-D34C-A637-ED07946F4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81" y="3280735"/>
                <a:ext cx="756874" cy="369332"/>
              </a:xfrm>
              <a:prstGeom prst="rect">
                <a:avLst/>
              </a:prstGeom>
              <a:blipFill>
                <a:blip r:embed="rId4"/>
                <a:stretch>
                  <a:fillRect t="-3333" r="-49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CCBD82-D7F9-DA4C-9B1B-03E66BBDCD60}"/>
                  </a:ext>
                </a:extLst>
              </p:cNvPr>
              <p:cNvSpPr/>
              <p:nvPr/>
            </p:nvSpPr>
            <p:spPr>
              <a:xfrm>
                <a:off x="7447272" y="3286710"/>
                <a:ext cx="756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= 6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CCBD82-D7F9-DA4C-9B1B-03E66BBDC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272" y="3286710"/>
                <a:ext cx="756874" cy="369332"/>
              </a:xfrm>
              <a:prstGeom prst="rect">
                <a:avLst/>
              </a:prstGeom>
              <a:blipFill>
                <a:blip r:embed="rId5"/>
                <a:stretch>
                  <a:fillRect t="-6667" r="-491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1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35</a:t>
            </a:fld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C27F5B-BE79-6242-9A60-AD548FCF455C}"/>
              </a:ext>
            </a:extLst>
          </p:cNvPr>
          <p:cNvSpPr/>
          <p:nvPr/>
        </p:nvSpPr>
        <p:spPr>
          <a:xfrm>
            <a:off x="5998063" y="924549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7886AA-B921-F146-80F0-BBADE3F7FD9B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5684795" y="1219300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1D3709-97DD-C04B-A20A-2AD9BC521EA4}"/>
              </a:ext>
            </a:extLst>
          </p:cNvPr>
          <p:cNvSpPr/>
          <p:nvPr/>
        </p:nvSpPr>
        <p:spPr>
          <a:xfrm>
            <a:off x="5514495" y="150435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6CE03C-2971-B142-9A72-6B4275D22160}"/>
              </a:ext>
            </a:extLst>
          </p:cNvPr>
          <p:cNvSpPr/>
          <p:nvPr/>
        </p:nvSpPr>
        <p:spPr>
          <a:xfrm>
            <a:off x="6546947" y="148859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31F5-A972-0649-AA18-608AEE1656EC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6288782" y="1219300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4E5A6C-2DA6-C647-80A7-82E0AF4BE369}"/>
              </a:ext>
            </a:extLst>
          </p:cNvPr>
          <p:cNvSpPr/>
          <p:nvPr/>
        </p:nvSpPr>
        <p:spPr>
          <a:xfrm>
            <a:off x="5068465" y="206938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A8643-337C-1C4B-99CF-6D8B6159E743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59184" y="1799103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084540-1A51-E04D-87FC-B6F0D4972CA9}"/>
              </a:ext>
            </a:extLst>
          </p:cNvPr>
          <p:cNvSpPr/>
          <p:nvPr/>
        </p:nvSpPr>
        <p:spPr>
          <a:xfrm>
            <a:off x="7028680" y="207274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A54F9E-CF23-2846-89E9-417C07ABA6F3}"/>
              </a:ext>
            </a:extLst>
          </p:cNvPr>
          <p:cNvCxnSpPr>
            <a:cxnSpLocks/>
            <a:stCxn id="48" idx="1"/>
            <a:endCxn id="44" idx="5"/>
          </p:cNvCxnSpPr>
          <p:nvPr/>
        </p:nvCxnSpPr>
        <p:spPr>
          <a:xfrm flipH="1" flipV="1">
            <a:off x="6837666" y="1783345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CBDB96-D1D2-2B41-9B42-2A3FBF78DAF2}"/>
              </a:ext>
            </a:extLst>
          </p:cNvPr>
          <p:cNvSpPr/>
          <p:nvPr/>
        </p:nvSpPr>
        <p:spPr>
          <a:xfrm>
            <a:off x="7429390" y="27699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D659BC-00DE-8943-952E-E4BE07E68C79}"/>
              </a:ext>
            </a:extLst>
          </p:cNvPr>
          <p:cNvCxnSpPr>
            <a:cxnSpLocks/>
            <a:stCxn id="50" idx="0"/>
            <a:endCxn id="48" idx="5"/>
          </p:cNvCxnSpPr>
          <p:nvPr/>
        </p:nvCxnSpPr>
        <p:spPr>
          <a:xfrm flipH="1" flipV="1">
            <a:off x="7319399" y="2367500"/>
            <a:ext cx="280291" cy="4024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D3D7B53-F324-D346-A570-ED54596FCA67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120E140-B067-574B-981D-3E5A05AE7E0E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3848E7-4692-7249-8580-73F210D2214D}"/>
              </a:ext>
            </a:extLst>
          </p:cNvPr>
          <p:cNvCxnSpPr>
            <a:cxnSpLocks/>
            <a:stCxn id="64" idx="3"/>
            <a:endCxn id="63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50CA06-CCFD-CF44-A5B5-74777A63A512}"/>
              </a:ext>
            </a:extLst>
          </p:cNvPr>
          <p:cNvCxnSpPr>
            <a:cxnSpLocks/>
            <a:stCxn id="68" idx="1"/>
            <a:endCxn id="63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D7F20BF-0C4D-3947-B613-AA8A2ACE07FF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562C4E6-BE94-9F49-82CF-B1BCA7CB5935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E34B3A-288F-C54B-A642-5F44069731DD}"/>
              </a:ext>
            </a:extLst>
          </p:cNvPr>
          <p:cNvCxnSpPr>
            <a:cxnSpLocks/>
            <a:stCxn id="69" idx="1"/>
            <a:endCxn id="64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5544297-3848-CA48-BABF-E8F5C53A11D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5E65F2-77DF-B94C-927E-EF89357A2329}"/>
              </a:ext>
            </a:extLst>
          </p:cNvPr>
          <p:cNvCxnSpPr>
            <a:cxnSpLocks/>
            <a:stCxn id="71" idx="7"/>
            <a:endCxn id="69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B7A070D-7B65-AD40-BED8-6F972DE42616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B34BD2-CA46-4F43-B3DA-74536CA82C35}"/>
              </a:ext>
            </a:extLst>
          </p:cNvPr>
          <p:cNvCxnSpPr>
            <a:cxnSpLocks/>
            <a:stCxn id="71" idx="1"/>
            <a:endCxn id="73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453230-BC83-6848-A69B-6C54E0D14ED6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C453230-BC83-6848-A69B-6C54E0D1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4A86CE-5E3A-A74C-9812-3311201CC8E9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4A86CE-5E3A-A74C-9812-3311201CC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02DE9CCE-07E7-F645-AA5A-196F7E1AA4B0}"/>
              </a:ext>
            </a:extLst>
          </p:cNvPr>
          <p:cNvSpPr txBox="1"/>
          <p:nvPr/>
        </p:nvSpPr>
        <p:spPr>
          <a:xfrm>
            <a:off x="976180" y="2562103"/>
            <a:ext cx="1705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(3, 6)</a:t>
            </a:r>
          </a:p>
        </p:txBody>
      </p:sp>
      <p:sp>
        <p:nvSpPr>
          <p:cNvPr id="85" name="Up Arrow 84">
            <a:extLst>
              <a:ext uri="{FF2B5EF4-FFF2-40B4-BE49-F238E27FC236}">
                <a16:creationId xmlns:a16="http://schemas.microsoft.com/office/drawing/2014/main" id="{D7B7097B-AC0C-3F4D-BFDA-2F10CAB5221A}"/>
              </a:ext>
            </a:extLst>
          </p:cNvPr>
          <p:cNvSpPr/>
          <p:nvPr/>
        </p:nvSpPr>
        <p:spPr>
          <a:xfrm>
            <a:off x="1648519" y="1998876"/>
            <a:ext cx="180363" cy="563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 Arrow 85">
            <a:extLst>
              <a:ext uri="{FF2B5EF4-FFF2-40B4-BE49-F238E27FC236}">
                <a16:creationId xmlns:a16="http://schemas.microsoft.com/office/drawing/2014/main" id="{8DED8247-6FE5-4744-AEF3-0B5EBB0ECAD9}"/>
              </a:ext>
            </a:extLst>
          </p:cNvPr>
          <p:cNvSpPr/>
          <p:nvPr/>
        </p:nvSpPr>
        <p:spPr>
          <a:xfrm rot="16200000">
            <a:off x="7675110" y="2223275"/>
            <a:ext cx="180363" cy="5632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0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36</a:t>
            </a:fld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C27F5B-BE79-6242-9A60-AD548FCF455C}"/>
              </a:ext>
            </a:extLst>
          </p:cNvPr>
          <p:cNvSpPr/>
          <p:nvPr/>
        </p:nvSpPr>
        <p:spPr>
          <a:xfrm>
            <a:off x="4404151" y="1195546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7886AA-B921-F146-80F0-BBADE3F7FD9B}"/>
              </a:ext>
            </a:extLst>
          </p:cNvPr>
          <p:cNvCxnSpPr>
            <a:cxnSpLocks/>
            <a:stCxn id="43" idx="0"/>
            <a:endCxn id="41" idx="3"/>
          </p:cNvCxnSpPr>
          <p:nvPr/>
        </p:nvCxnSpPr>
        <p:spPr>
          <a:xfrm flipV="1">
            <a:off x="4090883" y="1490297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71D3709-97DD-C04B-A20A-2AD9BC521EA4}"/>
              </a:ext>
            </a:extLst>
          </p:cNvPr>
          <p:cNvSpPr/>
          <p:nvPr/>
        </p:nvSpPr>
        <p:spPr>
          <a:xfrm>
            <a:off x="3920583" y="177534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6CE03C-2971-B142-9A72-6B4275D22160}"/>
              </a:ext>
            </a:extLst>
          </p:cNvPr>
          <p:cNvSpPr/>
          <p:nvPr/>
        </p:nvSpPr>
        <p:spPr>
          <a:xfrm>
            <a:off x="4953035" y="17595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D631F5-A972-0649-AA18-608AEE1656EC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4694870" y="1490297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E4E5A6C-2DA6-C647-80A7-82E0AF4BE369}"/>
              </a:ext>
            </a:extLst>
          </p:cNvPr>
          <p:cNvSpPr/>
          <p:nvPr/>
        </p:nvSpPr>
        <p:spPr>
          <a:xfrm>
            <a:off x="3474553" y="234038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1A8643-337C-1C4B-99CF-6D8B6159E743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3765272" y="2070100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084540-1A51-E04D-87FC-B6F0D4972CA9}"/>
              </a:ext>
            </a:extLst>
          </p:cNvPr>
          <p:cNvSpPr/>
          <p:nvPr/>
        </p:nvSpPr>
        <p:spPr>
          <a:xfrm>
            <a:off x="5434768" y="234374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A54F9E-CF23-2846-89E9-417C07ABA6F3}"/>
              </a:ext>
            </a:extLst>
          </p:cNvPr>
          <p:cNvCxnSpPr>
            <a:cxnSpLocks/>
            <a:stCxn id="48" idx="1"/>
            <a:endCxn id="44" idx="5"/>
          </p:cNvCxnSpPr>
          <p:nvPr/>
        </p:nvCxnSpPr>
        <p:spPr>
          <a:xfrm flipH="1" flipV="1">
            <a:off x="5243754" y="2054342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CBDB96-D1D2-2B41-9B42-2A3FBF78DAF2}"/>
              </a:ext>
            </a:extLst>
          </p:cNvPr>
          <p:cNvSpPr/>
          <p:nvPr/>
        </p:nvSpPr>
        <p:spPr>
          <a:xfrm>
            <a:off x="5835478" y="304099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4D659BC-00DE-8943-952E-E4BE07E68C79}"/>
              </a:ext>
            </a:extLst>
          </p:cNvPr>
          <p:cNvCxnSpPr>
            <a:cxnSpLocks/>
            <a:stCxn id="50" idx="0"/>
            <a:endCxn id="48" idx="5"/>
          </p:cNvCxnSpPr>
          <p:nvPr/>
        </p:nvCxnSpPr>
        <p:spPr>
          <a:xfrm flipH="1" flipV="1">
            <a:off x="5725487" y="2638497"/>
            <a:ext cx="280291" cy="4024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96D205-212E-5C46-9E0E-F49B9F00D79B}"/>
              </a:ext>
            </a:extLst>
          </p:cNvPr>
          <p:cNvCxnSpPr>
            <a:cxnSpLocks/>
            <a:stCxn id="41" idx="4"/>
            <a:endCxn id="50" idx="2"/>
          </p:cNvCxnSpPr>
          <p:nvPr/>
        </p:nvCxnSpPr>
        <p:spPr>
          <a:xfrm>
            <a:off x="4574451" y="1540868"/>
            <a:ext cx="1261027" cy="167278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8B4C07-3C65-0B48-9F1D-BCF13425B9ED}"/>
              </a:ext>
            </a:extLst>
          </p:cNvPr>
          <p:cNvSpPr txBox="1"/>
          <p:nvPr/>
        </p:nvSpPr>
        <p:spPr>
          <a:xfrm>
            <a:off x="4224073" y="2171179"/>
            <a:ext cx="827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 cut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40141D0-D07B-B54E-B4D6-C9C40A596235}"/>
              </a:ext>
            </a:extLst>
          </p:cNvPr>
          <p:cNvSpPr/>
          <p:nvPr/>
        </p:nvSpPr>
        <p:spPr>
          <a:xfrm>
            <a:off x="4242165" y="2397212"/>
            <a:ext cx="917146" cy="17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7607038" y="1253403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7293770" y="1548154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7123470" y="183320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8155922" y="18174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7897757" y="1548154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6677440" y="239823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6968159" y="2127957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8637655" y="240160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8446641" y="2112199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7656918" y="188168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7777338" y="1598725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D3D7B53-F324-D346-A570-ED54596FCA67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120E140-B067-574B-981D-3E5A05AE7E0E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3848E7-4692-7249-8580-73F210D2214D}"/>
              </a:ext>
            </a:extLst>
          </p:cNvPr>
          <p:cNvCxnSpPr>
            <a:cxnSpLocks/>
            <a:stCxn id="64" idx="3"/>
            <a:endCxn id="63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50CA06-CCFD-CF44-A5B5-74777A63A512}"/>
              </a:ext>
            </a:extLst>
          </p:cNvPr>
          <p:cNvCxnSpPr>
            <a:cxnSpLocks/>
            <a:stCxn id="68" idx="1"/>
            <a:endCxn id="63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D7F20BF-0C4D-3947-B613-AA8A2ACE07FF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562C4E6-BE94-9F49-82CF-B1BCA7CB5935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E34B3A-288F-C54B-A642-5F44069731DD}"/>
              </a:ext>
            </a:extLst>
          </p:cNvPr>
          <p:cNvCxnSpPr>
            <a:cxnSpLocks/>
            <a:stCxn id="69" idx="1"/>
            <a:endCxn id="64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5544297-3848-CA48-BABF-E8F5C53A11D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5E65F2-77DF-B94C-927E-EF89357A2329}"/>
              </a:ext>
            </a:extLst>
          </p:cNvPr>
          <p:cNvCxnSpPr>
            <a:cxnSpLocks/>
            <a:stCxn id="71" idx="7"/>
            <a:endCxn id="69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B7A070D-7B65-AD40-BED8-6F972DE42616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B34BD2-CA46-4F43-B3DA-74536CA82C35}"/>
              </a:ext>
            </a:extLst>
          </p:cNvPr>
          <p:cNvCxnSpPr>
            <a:cxnSpLocks/>
            <a:stCxn id="71" idx="1"/>
            <a:endCxn id="73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F2B9EF-1612-D043-8924-08C8954FEE20}"/>
              </a:ext>
            </a:extLst>
          </p:cNvPr>
          <p:cNvCxnSpPr>
            <a:cxnSpLocks/>
            <a:stCxn id="73" idx="0"/>
            <a:endCxn id="64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5FD5AB-C4C9-1C45-A178-09C688B28FBF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5FD5AB-C4C9-1C45-A178-09C688B28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945482-2C47-AD4A-A478-5F1137F640E3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945482-2C47-AD4A-A478-5F1137F64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8290E17-450B-B646-B8CA-E80F112E98FF}"/>
              </a:ext>
            </a:extLst>
          </p:cNvPr>
          <p:cNvSpPr txBox="1"/>
          <p:nvPr/>
        </p:nvSpPr>
        <p:spPr>
          <a:xfrm>
            <a:off x="742960" y="2634664"/>
            <a:ext cx="2032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non-tree edge (1, 3)</a:t>
            </a:r>
          </a:p>
        </p:txBody>
      </p:sp>
      <p:sp>
        <p:nvSpPr>
          <p:cNvPr id="77" name="Up Arrow 76">
            <a:extLst>
              <a:ext uri="{FF2B5EF4-FFF2-40B4-BE49-F238E27FC236}">
                <a16:creationId xmlns:a16="http://schemas.microsoft.com/office/drawing/2014/main" id="{C388A269-21B6-9349-ABEB-7BE90CE79D1F}"/>
              </a:ext>
            </a:extLst>
          </p:cNvPr>
          <p:cNvSpPr/>
          <p:nvPr/>
        </p:nvSpPr>
        <p:spPr>
          <a:xfrm>
            <a:off x="1496081" y="1952581"/>
            <a:ext cx="180363" cy="6297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C3D93F-519E-5644-B0C7-828ED8CBF421}"/>
              </a:ext>
            </a:extLst>
          </p:cNvPr>
          <p:cNvSpPr txBox="1"/>
          <p:nvPr/>
        </p:nvSpPr>
        <p:spPr>
          <a:xfrm>
            <a:off x="5934110" y="1455920"/>
            <a:ext cx="7328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cut(6,3)</a:t>
            </a: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4576D62-E9AF-1240-AAA4-895477D63BF7}"/>
              </a:ext>
            </a:extLst>
          </p:cNvPr>
          <p:cNvSpPr/>
          <p:nvPr/>
        </p:nvSpPr>
        <p:spPr>
          <a:xfrm>
            <a:off x="5906017" y="1692773"/>
            <a:ext cx="917146" cy="17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D8FC0C-0AA7-BD4F-8BC6-B38983EACECA}"/>
              </a:ext>
            </a:extLst>
          </p:cNvPr>
          <p:cNvSpPr txBox="1"/>
          <p:nvPr/>
        </p:nvSpPr>
        <p:spPr>
          <a:xfrm>
            <a:off x="5927706" y="177481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link(1,3)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269DF7-7D29-0B46-88C6-44698BCE76D5}"/>
                  </a:ext>
                </a:extLst>
              </p:cNvPr>
              <p:cNvSpPr/>
              <p:nvPr/>
            </p:nvSpPr>
            <p:spPr>
              <a:xfrm>
                <a:off x="4282723" y="3377486"/>
                <a:ext cx="742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= 9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7269DF7-7D29-0B46-88C6-44698BCE7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23" y="3377486"/>
                <a:ext cx="742447" cy="369332"/>
              </a:xfrm>
              <a:prstGeom prst="rect">
                <a:avLst/>
              </a:prstGeom>
              <a:blipFill>
                <a:blip r:embed="rId4"/>
                <a:stretch>
                  <a:fillRect t="-3333" r="-5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1CB8791-0ED6-154E-9119-0EAA477641BA}"/>
                  </a:ext>
                </a:extLst>
              </p:cNvPr>
              <p:cNvSpPr/>
              <p:nvPr/>
            </p:nvSpPr>
            <p:spPr>
              <a:xfrm>
                <a:off x="7662361" y="3374651"/>
                <a:ext cx="742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= 7</a:t>
                </a: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1CB8791-0ED6-154E-9119-0EAA4776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61" y="3374651"/>
                <a:ext cx="742447" cy="369332"/>
              </a:xfrm>
              <a:prstGeom prst="rect">
                <a:avLst/>
              </a:prstGeom>
              <a:blipFill>
                <a:blip r:embed="rId5"/>
                <a:stretch>
                  <a:fillRect t="-6667" r="-5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CF7B2638-D21D-5D48-80E6-2BFBE0658502}"/>
              </a:ext>
            </a:extLst>
          </p:cNvPr>
          <p:cNvSpPr txBox="1"/>
          <p:nvPr/>
        </p:nvSpPr>
        <p:spPr>
          <a:xfrm>
            <a:off x="7668563" y="2207636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6A3013-D0C3-0D49-823B-3FCBAC42160D}"/>
              </a:ext>
            </a:extLst>
          </p:cNvPr>
          <p:cNvSpPr txBox="1"/>
          <p:nvPr/>
        </p:nvSpPr>
        <p:spPr>
          <a:xfrm>
            <a:off x="8637655" y="2747884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645751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37</a:t>
            </a:fld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00547" y="967923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687279" y="1262674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16979" y="154772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549431" y="153196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291266" y="1262674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070949" y="211275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361668" y="1842477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31164" y="211612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840150" y="1826719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050427" y="1596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170847" y="1313245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D3D7B53-F324-D346-A570-ED54596FCA67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120E140-B067-574B-981D-3E5A05AE7E0E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3848E7-4692-7249-8580-73F210D2214D}"/>
              </a:ext>
            </a:extLst>
          </p:cNvPr>
          <p:cNvCxnSpPr>
            <a:cxnSpLocks/>
            <a:stCxn id="64" idx="3"/>
            <a:endCxn id="63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50CA06-CCFD-CF44-A5B5-74777A63A512}"/>
              </a:ext>
            </a:extLst>
          </p:cNvPr>
          <p:cNvCxnSpPr>
            <a:cxnSpLocks/>
            <a:stCxn id="68" idx="1"/>
            <a:endCxn id="63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FD7F20BF-0C4D-3947-B613-AA8A2ACE07FF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562C4E6-BE94-9F49-82CF-B1BCA7CB5935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E34B3A-288F-C54B-A642-5F44069731DD}"/>
              </a:ext>
            </a:extLst>
          </p:cNvPr>
          <p:cNvCxnSpPr>
            <a:cxnSpLocks/>
            <a:stCxn id="69" idx="1"/>
            <a:endCxn id="64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5544297-3848-CA48-BABF-E8F5C53A11D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5E65F2-77DF-B94C-927E-EF89357A2329}"/>
              </a:ext>
            </a:extLst>
          </p:cNvPr>
          <p:cNvCxnSpPr>
            <a:cxnSpLocks/>
            <a:stCxn id="71" idx="7"/>
            <a:endCxn id="69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4B7A070D-7B65-AD40-BED8-6F972DE42616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B34BD2-CA46-4F43-B3DA-74536CA82C35}"/>
              </a:ext>
            </a:extLst>
          </p:cNvPr>
          <p:cNvCxnSpPr>
            <a:cxnSpLocks/>
            <a:stCxn id="71" idx="1"/>
            <a:endCxn id="73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F2B9EF-1612-D043-8924-08C8954FEE20}"/>
              </a:ext>
            </a:extLst>
          </p:cNvPr>
          <p:cNvCxnSpPr>
            <a:cxnSpLocks/>
            <a:stCxn id="73" idx="0"/>
            <a:endCxn id="64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5FD5AB-C4C9-1C45-A178-09C688B28FBF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5FD5AB-C4C9-1C45-A178-09C688B28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945482-2C47-AD4A-A478-5F1137F640E3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945482-2C47-AD4A-A478-5F1137F64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8290E17-450B-B646-B8CA-E80F112E98FF}"/>
              </a:ext>
            </a:extLst>
          </p:cNvPr>
          <p:cNvSpPr txBox="1"/>
          <p:nvPr/>
        </p:nvSpPr>
        <p:spPr>
          <a:xfrm>
            <a:off x="545920" y="2738790"/>
            <a:ext cx="20324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non-tree edge (5, 3)</a:t>
            </a:r>
          </a:p>
        </p:txBody>
      </p:sp>
      <p:sp>
        <p:nvSpPr>
          <p:cNvPr id="77" name="Up Arrow 76">
            <a:extLst>
              <a:ext uri="{FF2B5EF4-FFF2-40B4-BE49-F238E27FC236}">
                <a16:creationId xmlns:a16="http://schemas.microsoft.com/office/drawing/2014/main" id="{C388A269-21B6-9349-ABEB-7BE90CE79D1F}"/>
              </a:ext>
            </a:extLst>
          </p:cNvPr>
          <p:cNvSpPr/>
          <p:nvPr/>
        </p:nvSpPr>
        <p:spPr>
          <a:xfrm>
            <a:off x="1350320" y="2013103"/>
            <a:ext cx="180363" cy="6965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A8EA39-36FB-3C40-9681-A8E6855A8B6C}"/>
              </a:ext>
            </a:extLst>
          </p:cNvPr>
          <p:cNvCxnSpPr>
            <a:cxnSpLocks/>
            <a:stCxn id="68" idx="7"/>
            <a:endCxn id="73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1F317F-BA26-4343-B146-3D7F3018CD69}"/>
              </a:ext>
            </a:extLst>
          </p:cNvPr>
          <p:cNvSpPr txBox="1"/>
          <p:nvPr/>
        </p:nvSpPr>
        <p:spPr>
          <a:xfrm>
            <a:off x="5965688" y="1916208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[6,5]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42E2F-0924-DA40-8BCB-34DE292F3C9B}"/>
              </a:ext>
            </a:extLst>
          </p:cNvPr>
          <p:cNvSpPr txBox="1"/>
          <p:nvPr/>
        </p:nvSpPr>
        <p:spPr>
          <a:xfrm>
            <a:off x="7019519" y="246464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077D46-F3F7-6042-B116-6B42EF23EBF9}"/>
              </a:ext>
            </a:extLst>
          </p:cNvPr>
          <p:cNvSpPr txBox="1"/>
          <p:nvPr/>
        </p:nvSpPr>
        <p:spPr>
          <a:xfrm>
            <a:off x="5032918" y="2453754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508906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38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199B61-259D-8B45-A2A7-7F4FF304C02C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916251-DFB3-2042-8D90-4B5423E46A52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8D6C0-18B1-4647-9EF5-8D70C6F5AF9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D8E85A-52F2-4E44-9574-715888BB9F28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EC0C698-7818-944B-8230-1EA297C046DB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091011-19DE-424D-BDF0-2BEB3D35829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7E39EF-EE94-474A-A30A-B2959E432C3C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0E7E90-31B5-064B-864C-752E9770A01B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B292F6-7853-2F4B-87BC-A4DBB7985B07}"/>
              </a:ext>
            </a:extLst>
          </p:cNvPr>
          <p:cNvCxnSpPr>
            <a:cxnSpLocks/>
            <a:stCxn id="21" idx="7"/>
            <a:endCxn id="24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BCE7122-1C45-1540-A72A-8D28D7543BC3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502215-CCB2-7944-AD45-2FCCC189A418}"/>
              </a:ext>
            </a:extLst>
          </p:cNvPr>
          <p:cNvCxnSpPr>
            <a:cxnSpLocks/>
            <a:stCxn id="21" idx="1"/>
            <a:endCxn id="52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2FA6E6-903A-3949-A59F-2175BD5A4BDA}"/>
              </a:ext>
            </a:extLst>
          </p:cNvPr>
          <p:cNvCxnSpPr>
            <a:cxnSpLocks/>
            <a:stCxn id="52" idx="0"/>
            <a:endCxn id="11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AA2150-6AD1-A14D-B5A7-B77532209356}"/>
              </a:ext>
            </a:extLst>
          </p:cNvPr>
          <p:cNvCxnSpPr>
            <a:cxnSpLocks/>
            <a:stCxn id="20" idx="7"/>
            <a:endCxn id="52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6A265EC-C1E4-8B4D-BAE0-FCAA5024BA0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95E60-05D3-3E47-A5CE-C85D24732B54}"/>
              </a:ext>
            </a:extLst>
          </p:cNvPr>
          <p:cNvCxnSpPr>
            <a:cxnSpLocks/>
            <a:stCxn id="65" idx="0"/>
            <a:endCxn id="20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04B9E64-5E70-6743-9EF4-96915ADCCA7B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D4C6BE-20D2-7B47-92D5-A7B3F0F9ED38}"/>
              </a:ext>
            </a:extLst>
          </p:cNvPr>
          <p:cNvCxnSpPr>
            <a:cxnSpLocks/>
            <a:stCxn id="69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ABD759-00C0-F843-9E39-C5EF4E7677ED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ABD759-00C0-F843-9E39-C5EF4E76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CA4D4F-AF40-DA46-97F0-6E764DBEBF33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CA4D4F-AF40-DA46-97F0-6E764DBE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5ADA49D-6A59-054C-B25D-CF9B99A9BF20}"/>
              </a:ext>
            </a:extLst>
          </p:cNvPr>
          <p:cNvSpPr txBox="1"/>
          <p:nvPr/>
        </p:nvSpPr>
        <p:spPr>
          <a:xfrm>
            <a:off x="308811" y="3142845"/>
            <a:ext cx="17005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tree edge (a, 5)</a:t>
            </a:r>
          </a:p>
        </p:txBody>
      </p:sp>
      <p:sp>
        <p:nvSpPr>
          <p:cNvPr id="44" name="Up Arrow 43">
            <a:extLst>
              <a:ext uri="{FF2B5EF4-FFF2-40B4-BE49-F238E27FC236}">
                <a16:creationId xmlns:a16="http://schemas.microsoft.com/office/drawing/2014/main" id="{F5097DB2-4D64-F04E-906D-18CBAC7D37A6}"/>
              </a:ext>
            </a:extLst>
          </p:cNvPr>
          <p:cNvSpPr/>
          <p:nvPr/>
        </p:nvSpPr>
        <p:spPr>
          <a:xfrm>
            <a:off x="1001151" y="2571439"/>
            <a:ext cx="180363" cy="585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3D8A9419-EDD0-DA4C-8A27-423957C0F2A9}"/>
              </a:ext>
            </a:extLst>
          </p:cNvPr>
          <p:cNvSpPr/>
          <p:nvPr/>
        </p:nvSpPr>
        <p:spPr>
          <a:xfrm rot="16200000">
            <a:off x="5390242" y="2358472"/>
            <a:ext cx="180363" cy="5853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E06212-828B-B145-8602-A043FF8D1826}"/>
              </a:ext>
            </a:extLst>
          </p:cNvPr>
          <p:cNvSpPr txBox="1"/>
          <p:nvPr/>
        </p:nvSpPr>
        <p:spPr>
          <a:xfrm>
            <a:off x="6067471" y="1934612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[6,5]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8DAC1E-E864-8344-838C-9BBE00B95E42}"/>
              </a:ext>
            </a:extLst>
          </p:cNvPr>
          <p:cNvSpPr txBox="1"/>
          <p:nvPr/>
        </p:nvSpPr>
        <p:spPr>
          <a:xfrm>
            <a:off x="7079072" y="246597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558AB5-99A1-8849-B25B-49AAF5CB2A73}"/>
              </a:ext>
            </a:extLst>
          </p:cNvPr>
          <p:cNvSpPr txBox="1"/>
          <p:nvPr/>
        </p:nvSpPr>
        <p:spPr>
          <a:xfrm>
            <a:off x="5375145" y="2271357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863811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39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199B61-259D-8B45-A2A7-7F4FF304C02C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916251-DFB3-2042-8D90-4B5423E46A52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8D6C0-18B1-4647-9EF5-8D70C6F5AF9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D8E85A-52F2-4E44-9574-715888BB9F28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EC0C698-7818-944B-8230-1EA297C046DB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091011-19DE-424D-BDF0-2BEB3D35829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7E39EF-EE94-474A-A30A-B2959E432C3C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0E7E90-31B5-064B-864C-752E9770A01B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B292F6-7853-2F4B-87BC-A4DBB7985B07}"/>
              </a:ext>
            </a:extLst>
          </p:cNvPr>
          <p:cNvCxnSpPr>
            <a:cxnSpLocks/>
            <a:stCxn id="21" idx="7"/>
            <a:endCxn id="24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BCE7122-1C45-1540-A72A-8D28D7543BC3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502215-CCB2-7944-AD45-2FCCC189A418}"/>
              </a:ext>
            </a:extLst>
          </p:cNvPr>
          <p:cNvCxnSpPr>
            <a:cxnSpLocks/>
            <a:stCxn id="21" idx="1"/>
            <a:endCxn id="52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2FA6E6-903A-3949-A59F-2175BD5A4BDA}"/>
              </a:ext>
            </a:extLst>
          </p:cNvPr>
          <p:cNvCxnSpPr>
            <a:cxnSpLocks/>
            <a:stCxn id="52" idx="0"/>
            <a:endCxn id="11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AA2150-6AD1-A14D-B5A7-B77532209356}"/>
              </a:ext>
            </a:extLst>
          </p:cNvPr>
          <p:cNvCxnSpPr>
            <a:cxnSpLocks/>
            <a:stCxn id="20" idx="7"/>
            <a:endCxn id="52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6A265EC-C1E4-8B4D-BAE0-FCAA5024BA0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95E60-05D3-3E47-A5CE-C85D24732B54}"/>
              </a:ext>
            </a:extLst>
          </p:cNvPr>
          <p:cNvCxnSpPr>
            <a:cxnSpLocks/>
            <a:stCxn id="65" idx="0"/>
            <a:endCxn id="20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88C259-A68E-8546-8B0A-7C216EBB9A1A}"/>
              </a:ext>
            </a:extLst>
          </p:cNvPr>
          <p:cNvCxnSpPr>
            <a:cxnSpLocks/>
            <a:stCxn id="65" idx="7"/>
            <a:endCxn id="21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04B9E64-5E70-6743-9EF4-96915ADCCA7B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D4C6BE-20D2-7B47-92D5-A7B3F0F9ED38}"/>
              </a:ext>
            </a:extLst>
          </p:cNvPr>
          <p:cNvCxnSpPr>
            <a:cxnSpLocks/>
            <a:stCxn id="69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EBE7F8-3637-EC44-894E-27FD998C3440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EBE7F8-3637-EC44-894E-27FD998C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030426-506F-524D-B7AD-24EF79C231FA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030426-506F-524D-B7AD-24EF79C23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Arrow 43">
            <a:extLst>
              <a:ext uri="{FF2B5EF4-FFF2-40B4-BE49-F238E27FC236}">
                <a16:creationId xmlns:a16="http://schemas.microsoft.com/office/drawing/2014/main" id="{04DFE48A-3EEA-A24A-BDCE-9E6878FCCEA2}"/>
              </a:ext>
            </a:extLst>
          </p:cNvPr>
          <p:cNvSpPr/>
          <p:nvPr/>
        </p:nvSpPr>
        <p:spPr>
          <a:xfrm rot="5400000">
            <a:off x="1231221" y="2746633"/>
            <a:ext cx="639070" cy="2085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F9D6C2-9C4C-7446-9201-B4B102C04140}"/>
              </a:ext>
            </a:extLst>
          </p:cNvPr>
          <p:cNvSpPr txBox="1"/>
          <p:nvPr/>
        </p:nvSpPr>
        <p:spPr>
          <a:xfrm>
            <a:off x="665603" y="3156779"/>
            <a:ext cx="20276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non-tree edge (a, 6)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98485B-9074-9942-96AA-76A85A8B8036}"/>
              </a:ext>
            </a:extLst>
          </p:cNvPr>
          <p:cNvSpPr txBox="1"/>
          <p:nvPr/>
        </p:nvSpPr>
        <p:spPr>
          <a:xfrm>
            <a:off x="6056040" y="194677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[6,5]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FBCFA-42B9-7042-98AD-3D679EC3449A}"/>
              </a:ext>
            </a:extLst>
          </p:cNvPr>
          <p:cNvSpPr txBox="1"/>
          <p:nvPr/>
        </p:nvSpPr>
        <p:spPr>
          <a:xfrm>
            <a:off x="5402958" y="2257163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7F5BF3-DCA9-784A-89CA-C7D31DBA5DE2}"/>
              </a:ext>
            </a:extLst>
          </p:cNvPr>
          <p:cNvSpPr txBox="1"/>
          <p:nvPr/>
        </p:nvSpPr>
        <p:spPr>
          <a:xfrm>
            <a:off x="5049962" y="2774417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86ED0-2B14-3345-A7CC-90FE0B355E13}"/>
              </a:ext>
            </a:extLst>
          </p:cNvPr>
          <p:cNvSpPr txBox="1"/>
          <p:nvPr/>
        </p:nvSpPr>
        <p:spPr>
          <a:xfrm>
            <a:off x="7033827" y="2474335"/>
            <a:ext cx="505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[3,a]</a:t>
            </a:r>
          </a:p>
        </p:txBody>
      </p:sp>
    </p:spTree>
    <p:extLst>
      <p:ext uri="{BB962C8B-B14F-4D97-AF65-F5344CB8AC3E}">
        <p14:creationId xmlns:p14="http://schemas.microsoft.com/office/powerpoint/2010/main" val="22265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5CB03-D434-9B4C-8C56-A45CCCAC829F}"/>
              </a:ext>
            </a:extLst>
          </p:cNvPr>
          <p:cNvSpPr txBox="1"/>
          <p:nvPr/>
        </p:nvSpPr>
        <p:spPr>
          <a:xfrm>
            <a:off x="250612" y="118748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Example: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D6696E0-699F-8F4B-8A0D-F71E5778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FA75C57-948B-3140-908F-3B3EAFC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</a:t>
            </a:fld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78CAA59-C933-FD40-AF5E-ADB4486E2A99}"/>
              </a:ext>
            </a:extLst>
          </p:cNvPr>
          <p:cNvSpPr txBox="1"/>
          <p:nvPr/>
        </p:nvSpPr>
        <p:spPr>
          <a:xfrm>
            <a:off x="2724053" y="3233933"/>
            <a:ext cx="1234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C1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9218A7D-9C3C-0244-A478-3D60493E22AD}"/>
              </a:ext>
            </a:extLst>
          </p:cNvPr>
          <p:cNvSpPr/>
          <p:nvPr/>
        </p:nvSpPr>
        <p:spPr>
          <a:xfrm>
            <a:off x="3142749" y="201383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EC1048B-B8F3-6D42-9C88-6A839B9D1A62}"/>
              </a:ext>
            </a:extLst>
          </p:cNvPr>
          <p:cNvSpPr/>
          <p:nvPr/>
        </p:nvSpPr>
        <p:spPr>
          <a:xfrm>
            <a:off x="2433334" y="2015187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143FB7F-B0B0-FE49-828E-EBEA2FAA85A5}"/>
              </a:ext>
            </a:extLst>
          </p:cNvPr>
          <p:cNvSpPr/>
          <p:nvPr/>
        </p:nvSpPr>
        <p:spPr>
          <a:xfrm>
            <a:off x="3138247" y="142394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E2170B-6A6D-1448-A6AA-5F4289DB653E}"/>
              </a:ext>
            </a:extLst>
          </p:cNvPr>
          <p:cNvSpPr/>
          <p:nvPr/>
        </p:nvSpPr>
        <p:spPr>
          <a:xfrm>
            <a:off x="3861936" y="201383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27CFBAB-EA2F-ED42-81D0-5D0BF62CFC57}"/>
              </a:ext>
            </a:extLst>
          </p:cNvPr>
          <p:cNvSpPr/>
          <p:nvPr/>
        </p:nvSpPr>
        <p:spPr>
          <a:xfrm>
            <a:off x="3536768" y="262342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B11DF5-8001-1149-8A04-62525DCAA1B1}"/>
              </a:ext>
            </a:extLst>
          </p:cNvPr>
          <p:cNvCxnSpPr>
            <a:cxnSpLocks/>
            <a:stCxn id="150" idx="1"/>
            <a:endCxn id="149" idx="5"/>
          </p:cNvCxnSpPr>
          <p:nvPr/>
        </p:nvCxnSpPr>
        <p:spPr>
          <a:xfrm flipH="1" flipV="1">
            <a:off x="3428966" y="1718695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A04AA16-E2FC-F546-9611-6BA963BA34AC}"/>
              </a:ext>
            </a:extLst>
          </p:cNvPr>
          <p:cNvCxnSpPr>
            <a:cxnSpLocks/>
            <a:stCxn id="149" idx="3"/>
            <a:endCxn id="148" idx="7"/>
          </p:cNvCxnSpPr>
          <p:nvPr/>
        </p:nvCxnSpPr>
        <p:spPr>
          <a:xfrm flipH="1">
            <a:off x="2724053" y="1718695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BF4AEC8-DD75-F54E-A6A3-1FA050F04A3D}"/>
              </a:ext>
            </a:extLst>
          </p:cNvPr>
          <p:cNvCxnSpPr>
            <a:cxnSpLocks/>
            <a:stCxn id="156" idx="1"/>
            <a:endCxn id="148" idx="4"/>
          </p:cNvCxnSpPr>
          <p:nvPr/>
        </p:nvCxnSpPr>
        <p:spPr>
          <a:xfrm flipH="1" flipV="1">
            <a:off x="2603634" y="2360509"/>
            <a:ext cx="262742" cy="30728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4CF50A6-65CF-8C4E-9984-3072D2B847E0}"/>
              </a:ext>
            </a:extLst>
          </p:cNvPr>
          <p:cNvCxnSpPr>
            <a:cxnSpLocks/>
            <a:stCxn id="149" idx="4"/>
            <a:endCxn id="147" idx="0"/>
          </p:cNvCxnSpPr>
          <p:nvPr/>
        </p:nvCxnSpPr>
        <p:spPr>
          <a:xfrm>
            <a:off x="3308547" y="1769266"/>
            <a:ext cx="4502" cy="24457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26628FE9-8C33-C94A-8A80-61B98390F8E7}"/>
              </a:ext>
            </a:extLst>
          </p:cNvPr>
          <p:cNvSpPr/>
          <p:nvPr/>
        </p:nvSpPr>
        <p:spPr>
          <a:xfrm>
            <a:off x="2816496" y="261722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EFD5204-C0C5-5241-B765-FB0E9D28B30C}"/>
              </a:ext>
            </a:extLst>
          </p:cNvPr>
          <p:cNvCxnSpPr>
            <a:cxnSpLocks/>
            <a:stCxn id="151" idx="7"/>
            <a:endCxn id="150" idx="4"/>
          </p:cNvCxnSpPr>
          <p:nvPr/>
        </p:nvCxnSpPr>
        <p:spPr>
          <a:xfrm flipV="1">
            <a:off x="3827487" y="2359161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AEFF61C-10AE-8140-BF5C-67EFE3E6EDE0}"/>
              </a:ext>
            </a:extLst>
          </p:cNvPr>
          <p:cNvCxnSpPr>
            <a:cxnSpLocks/>
            <a:stCxn id="156" idx="7"/>
            <a:endCxn id="150" idx="3"/>
          </p:cNvCxnSpPr>
          <p:nvPr/>
        </p:nvCxnSpPr>
        <p:spPr>
          <a:xfrm flipV="1">
            <a:off x="3107215" y="2308590"/>
            <a:ext cx="804601" cy="35920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D2F0FB-9FA3-7644-9358-E88DB1072D0E}"/>
              </a:ext>
            </a:extLst>
          </p:cNvPr>
          <p:cNvCxnSpPr>
            <a:cxnSpLocks/>
            <a:stCxn id="156" idx="0"/>
            <a:endCxn id="147" idx="3"/>
          </p:cNvCxnSpPr>
          <p:nvPr/>
        </p:nvCxnSpPr>
        <p:spPr>
          <a:xfrm flipV="1">
            <a:off x="2986796" y="2308590"/>
            <a:ext cx="205833" cy="30863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78E904C-5127-DE4A-9E3F-A0CF4C34E630}"/>
              </a:ext>
            </a:extLst>
          </p:cNvPr>
          <p:cNvCxnSpPr>
            <a:cxnSpLocks/>
            <a:stCxn id="151" idx="1"/>
            <a:endCxn id="147" idx="5"/>
          </p:cNvCxnSpPr>
          <p:nvPr/>
        </p:nvCxnSpPr>
        <p:spPr>
          <a:xfrm flipH="1" flipV="1">
            <a:off x="3433468" y="2308590"/>
            <a:ext cx="153180" cy="36540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C3F371F3-D576-DB44-9239-2ED8137DA2D3}"/>
              </a:ext>
            </a:extLst>
          </p:cNvPr>
          <p:cNvSpPr/>
          <p:nvPr/>
        </p:nvSpPr>
        <p:spPr>
          <a:xfrm>
            <a:off x="5665979" y="20156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1A59ECD-3E2C-E243-AB52-EF3EDA180FCD}"/>
              </a:ext>
            </a:extLst>
          </p:cNvPr>
          <p:cNvSpPr/>
          <p:nvPr/>
        </p:nvSpPr>
        <p:spPr>
          <a:xfrm>
            <a:off x="4686920" y="201383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55FCF63-0696-7747-AACB-523DC58B285E}"/>
              </a:ext>
            </a:extLst>
          </p:cNvPr>
          <p:cNvSpPr/>
          <p:nvPr/>
        </p:nvSpPr>
        <p:spPr>
          <a:xfrm>
            <a:off x="5218454" y="138407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57F4724-0294-8C46-BD26-C91A02E57E31}"/>
              </a:ext>
            </a:extLst>
          </p:cNvPr>
          <p:cNvSpPr/>
          <p:nvPr/>
        </p:nvSpPr>
        <p:spPr>
          <a:xfrm>
            <a:off x="5226027" y="262308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FBDD480-3CDA-4440-9736-2623790781A1}"/>
              </a:ext>
            </a:extLst>
          </p:cNvPr>
          <p:cNvCxnSpPr>
            <a:cxnSpLocks/>
            <a:stCxn id="162" idx="0"/>
            <a:endCxn id="163" idx="3"/>
          </p:cNvCxnSpPr>
          <p:nvPr/>
        </p:nvCxnSpPr>
        <p:spPr>
          <a:xfrm flipV="1">
            <a:off x="4857220" y="1678823"/>
            <a:ext cx="411114" cy="3350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37FCBD-F386-FA43-8619-9CC5F6FFAA16}"/>
              </a:ext>
            </a:extLst>
          </p:cNvPr>
          <p:cNvCxnSpPr>
            <a:cxnSpLocks/>
            <a:stCxn id="161" idx="0"/>
            <a:endCxn id="163" idx="5"/>
          </p:cNvCxnSpPr>
          <p:nvPr/>
        </p:nvCxnSpPr>
        <p:spPr>
          <a:xfrm flipH="1" flipV="1">
            <a:off x="5509173" y="1678823"/>
            <a:ext cx="327106" cy="33683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5A46315-E1C4-B548-8CD7-B4751C0C3DE7}"/>
              </a:ext>
            </a:extLst>
          </p:cNvPr>
          <p:cNvCxnSpPr>
            <a:cxnSpLocks/>
            <a:stCxn id="161" idx="2"/>
            <a:endCxn id="162" idx="6"/>
          </p:cNvCxnSpPr>
          <p:nvPr/>
        </p:nvCxnSpPr>
        <p:spPr>
          <a:xfrm flipH="1" flipV="1">
            <a:off x="5027519" y="2186500"/>
            <a:ext cx="638460" cy="182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7B311D7-0A1D-6C45-A848-6A670AABA4E3}"/>
              </a:ext>
            </a:extLst>
          </p:cNvPr>
          <p:cNvCxnSpPr>
            <a:cxnSpLocks/>
            <a:stCxn id="164" idx="1"/>
            <a:endCxn id="162" idx="4"/>
          </p:cNvCxnSpPr>
          <p:nvPr/>
        </p:nvCxnSpPr>
        <p:spPr>
          <a:xfrm flipH="1" flipV="1">
            <a:off x="4857220" y="2359161"/>
            <a:ext cx="418687" cy="31449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15FDCBB-294A-AF41-A926-F4E9B1A07788}"/>
              </a:ext>
            </a:extLst>
          </p:cNvPr>
          <p:cNvSpPr txBox="1"/>
          <p:nvPr/>
        </p:nvSpPr>
        <p:spPr>
          <a:xfrm>
            <a:off x="4857219" y="3233933"/>
            <a:ext cx="1234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C2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85C156-4E5E-CB4E-925D-E1F1445CC359}"/>
              </a:ext>
            </a:extLst>
          </p:cNvPr>
          <p:cNvSpPr txBox="1"/>
          <p:nvPr/>
        </p:nvSpPr>
        <p:spPr>
          <a:xfrm>
            <a:off x="4101797" y="1478031"/>
            <a:ext cx="42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G1</a:t>
            </a:r>
          </a:p>
        </p:txBody>
      </p:sp>
      <p:sp>
        <p:nvSpPr>
          <p:cNvPr id="171" name="Freeform 170">
            <a:extLst>
              <a:ext uri="{FF2B5EF4-FFF2-40B4-BE49-F238E27FC236}">
                <a16:creationId xmlns:a16="http://schemas.microsoft.com/office/drawing/2014/main" id="{7BC88BF2-F3BC-EC4B-B1C7-E88AC6177407}"/>
              </a:ext>
            </a:extLst>
          </p:cNvPr>
          <p:cNvSpPr/>
          <p:nvPr/>
        </p:nvSpPr>
        <p:spPr>
          <a:xfrm>
            <a:off x="2285813" y="1187483"/>
            <a:ext cx="3905437" cy="1957764"/>
          </a:xfrm>
          <a:custGeom>
            <a:avLst/>
            <a:gdLst>
              <a:gd name="connsiteX0" fmla="*/ 2140137 w 3905437"/>
              <a:gd name="connsiteY0" fmla="*/ 770140 h 1957764"/>
              <a:gd name="connsiteX1" fmla="*/ 3086287 w 3905437"/>
              <a:gd name="connsiteY1" fmla="*/ 1790 h 1957764"/>
              <a:gd name="connsiteX2" fmla="*/ 3905437 w 3905437"/>
              <a:gd name="connsiteY2" fmla="*/ 1036840 h 1957764"/>
              <a:gd name="connsiteX3" fmla="*/ 3086287 w 3905437"/>
              <a:gd name="connsiteY3" fmla="*/ 1887740 h 1957764"/>
              <a:gd name="connsiteX4" fmla="*/ 2063937 w 3905437"/>
              <a:gd name="connsiteY4" fmla="*/ 1335290 h 1957764"/>
              <a:gd name="connsiteX5" fmla="*/ 1600387 w 3905437"/>
              <a:gd name="connsiteY5" fmla="*/ 1855990 h 1957764"/>
              <a:gd name="connsiteX6" fmla="*/ 451037 w 3905437"/>
              <a:gd name="connsiteY6" fmla="*/ 1862340 h 1957764"/>
              <a:gd name="connsiteX7" fmla="*/ 19237 w 3905437"/>
              <a:gd name="connsiteY7" fmla="*/ 852690 h 1957764"/>
              <a:gd name="connsiteX8" fmla="*/ 1009837 w 3905437"/>
              <a:gd name="connsiteY8" fmla="*/ 90690 h 1957764"/>
              <a:gd name="connsiteX9" fmla="*/ 2140137 w 3905437"/>
              <a:gd name="connsiteY9" fmla="*/ 770140 h 19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05437" h="1957764">
                <a:moveTo>
                  <a:pt x="2140137" y="770140"/>
                </a:moveTo>
                <a:cubicBezTo>
                  <a:pt x="2486212" y="755323"/>
                  <a:pt x="2792070" y="-42660"/>
                  <a:pt x="3086287" y="1790"/>
                </a:cubicBezTo>
                <a:cubicBezTo>
                  <a:pt x="3380504" y="46240"/>
                  <a:pt x="3905437" y="722515"/>
                  <a:pt x="3905437" y="1036840"/>
                </a:cubicBezTo>
                <a:cubicBezTo>
                  <a:pt x="3905437" y="1351165"/>
                  <a:pt x="3393204" y="1837998"/>
                  <a:pt x="3086287" y="1887740"/>
                </a:cubicBezTo>
                <a:cubicBezTo>
                  <a:pt x="2779370" y="1937482"/>
                  <a:pt x="2311587" y="1340582"/>
                  <a:pt x="2063937" y="1335290"/>
                </a:cubicBezTo>
                <a:cubicBezTo>
                  <a:pt x="1816287" y="1329998"/>
                  <a:pt x="1869204" y="1768148"/>
                  <a:pt x="1600387" y="1855990"/>
                </a:cubicBezTo>
                <a:cubicBezTo>
                  <a:pt x="1331570" y="1943832"/>
                  <a:pt x="714562" y="2029557"/>
                  <a:pt x="451037" y="1862340"/>
                </a:cubicBezTo>
                <a:cubicBezTo>
                  <a:pt x="187512" y="1695123"/>
                  <a:pt x="-73896" y="1147965"/>
                  <a:pt x="19237" y="852690"/>
                </a:cubicBezTo>
                <a:cubicBezTo>
                  <a:pt x="112370" y="557415"/>
                  <a:pt x="657412" y="100215"/>
                  <a:pt x="1009837" y="90690"/>
                </a:cubicBezTo>
                <a:cubicBezTo>
                  <a:pt x="1362262" y="81165"/>
                  <a:pt x="1794062" y="784957"/>
                  <a:pt x="2140137" y="77014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0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747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inserting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40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199B61-259D-8B45-A2A7-7F4FF304C02C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916251-DFB3-2042-8D90-4B5423E46A52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8D6C0-18B1-4647-9EF5-8D70C6F5AF9B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D8E85A-52F2-4E44-9574-715888BB9F28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EC0C698-7818-944B-8230-1EA297C046DB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091011-19DE-424D-BDF0-2BEB3D358290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7E39EF-EE94-474A-A30A-B2959E432C3C}"/>
              </a:ext>
            </a:extLst>
          </p:cNvPr>
          <p:cNvCxnSpPr>
            <a:cxnSpLocks/>
            <a:stCxn id="24" idx="1"/>
            <a:endCxn id="11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0E7E90-31B5-064B-864C-752E9770A01B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B292F6-7853-2F4B-87BC-A4DBB7985B07}"/>
              </a:ext>
            </a:extLst>
          </p:cNvPr>
          <p:cNvCxnSpPr>
            <a:cxnSpLocks/>
            <a:stCxn id="21" idx="7"/>
            <a:endCxn id="24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BCE7122-1C45-1540-A72A-8D28D7543BC3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502215-CCB2-7944-AD45-2FCCC189A418}"/>
              </a:ext>
            </a:extLst>
          </p:cNvPr>
          <p:cNvCxnSpPr>
            <a:cxnSpLocks/>
            <a:stCxn id="21" idx="1"/>
            <a:endCxn id="52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2FA6E6-903A-3949-A59F-2175BD5A4BDA}"/>
              </a:ext>
            </a:extLst>
          </p:cNvPr>
          <p:cNvCxnSpPr>
            <a:cxnSpLocks/>
            <a:stCxn id="52" idx="0"/>
            <a:endCxn id="11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AA2150-6AD1-A14D-B5A7-B77532209356}"/>
              </a:ext>
            </a:extLst>
          </p:cNvPr>
          <p:cNvCxnSpPr>
            <a:cxnSpLocks/>
            <a:stCxn id="20" idx="7"/>
            <a:endCxn id="52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EBA9E5-8670-534F-9ADB-950697D41D65}"/>
              </a:ext>
            </a:extLst>
          </p:cNvPr>
          <p:cNvSpPr txBox="1"/>
          <p:nvPr/>
        </p:nvSpPr>
        <p:spPr>
          <a:xfrm>
            <a:off x="2154690" y="3272736"/>
            <a:ext cx="484183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Best root: no children have more than half size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Only look at the size of a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Cheap to maintain the size of a node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A265EC-C1E4-8B4D-BAE0-FCAA5024BA0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95E60-05D3-3E47-A5CE-C85D24732B54}"/>
              </a:ext>
            </a:extLst>
          </p:cNvPr>
          <p:cNvCxnSpPr>
            <a:cxnSpLocks/>
            <a:stCxn id="65" idx="0"/>
            <a:endCxn id="20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88C259-A68E-8546-8B0A-7C216EBB9A1A}"/>
              </a:ext>
            </a:extLst>
          </p:cNvPr>
          <p:cNvCxnSpPr>
            <a:cxnSpLocks/>
            <a:stCxn id="65" idx="7"/>
            <a:endCxn id="21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04B9E64-5E70-6743-9EF4-96915ADCCA7B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D4C6BE-20D2-7B47-92D5-A7B3F0F9ED38}"/>
              </a:ext>
            </a:extLst>
          </p:cNvPr>
          <p:cNvCxnSpPr>
            <a:cxnSpLocks/>
            <a:stCxn id="69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E955D0-D51E-7549-A45B-7F2905ABBB07}"/>
                  </a:ext>
                </a:extLst>
              </p:cNvPr>
              <p:cNvSpPr txBox="1"/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E955D0-D51E-7549-A45B-7F2905AB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594110"/>
                <a:ext cx="1239442" cy="300082"/>
              </a:xfrm>
              <a:prstGeom prst="rect">
                <a:avLst/>
              </a:prstGeom>
              <a:blipFill>
                <a:blip r:embed="rId2"/>
                <a:stretch>
                  <a:fillRect l="-102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576DE0-A431-1E4F-92B0-A020A41AA90F}"/>
                  </a:ext>
                </a:extLst>
              </p:cNvPr>
              <p:cNvSpPr txBox="1"/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576DE0-A431-1E4F-92B0-A020A41AA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903" y="594110"/>
                <a:ext cx="1349344" cy="300082"/>
              </a:xfrm>
              <a:prstGeom prst="rect">
                <a:avLst/>
              </a:prstGeom>
              <a:blipFill>
                <a:blip r:embed="rId3"/>
                <a:stretch>
                  <a:fillRect l="-93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2F56B4-0563-B74A-AA72-7D25328004B8}"/>
              </a:ext>
            </a:extLst>
          </p:cNvPr>
          <p:cNvSpPr txBox="1"/>
          <p:nvPr/>
        </p:nvSpPr>
        <p:spPr>
          <a:xfrm>
            <a:off x="6056040" y="194677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[6,5]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8ADF4-52A6-3E4A-AA7E-D441A3547B93}"/>
              </a:ext>
            </a:extLst>
          </p:cNvPr>
          <p:cNvSpPr txBox="1"/>
          <p:nvPr/>
        </p:nvSpPr>
        <p:spPr>
          <a:xfrm>
            <a:off x="5402958" y="2257163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325678-BEF0-BC4D-9AED-471A4FDAC1B1}"/>
              </a:ext>
            </a:extLst>
          </p:cNvPr>
          <p:cNvSpPr txBox="1"/>
          <p:nvPr/>
        </p:nvSpPr>
        <p:spPr>
          <a:xfrm>
            <a:off x="5049962" y="2774417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A589F0-7738-4243-884B-AAA297CAC94B}"/>
              </a:ext>
            </a:extLst>
          </p:cNvPr>
          <p:cNvSpPr txBox="1"/>
          <p:nvPr/>
        </p:nvSpPr>
        <p:spPr>
          <a:xfrm>
            <a:off x="7027521" y="2458924"/>
            <a:ext cx="505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[3,a]</a:t>
            </a:r>
          </a:p>
        </p:txBody>
      </p:sp>
    </p:spTree>
    <p:extLst>
      <p:ext uri="{BB962C8B-B14F-4D97-AF65-F5344CB8AC3E}">
        <p14:creationId xmlns:p14="http://schemas.microsoft.com/office/powerpoint/2010/main" val="2284383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4267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non-tree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1869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3CDE51-31FD-5C4B-B1E9-1F930A79388C}"/>
              </a:ext>
            </a:extLst>
          </p:cNvPr>
          <p:cNvCxnSpPr>
            <a:cxnSpLocks/>
            <a:stCxn id="42" idx="1"/>
            <a:endCxn id="34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E5A5DD-83A7-0545-87D8-4CC01E0AD6B7}"/>
              </a:ext>
            </a:extLst>
          </p:cNvPr>
          <p:cNvCxnSpPr>
            <a:cxnSpLocks/>
            <a:stCxn id="45" idx="1"/>
            <a:endCxn id="47" idx="5"/>
          </p:cNvCxnSpPr>
          <p:nvPr/>
        </p:nvCxnSpPr>
        <p:spPr>
          <a:xfrm flipH="1" flipV="1">
            <a:off x="1742897" y="1833916"/>
            <a:ext cx="163682" cy="32508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y 66">
            <a:extLst>
              <a:ext uri="{FF2B5EF4-FFF2-40B4-BE49-F238E27FC236}">
                <a16:creationId xmlns:a16="http://schemas.microsoft.com/office/drawing/2014/main" id="{4BBAA193-77F3-564B-856E-9B8A6C113AB4}"/>
              </a:ext>
            </a:extLst>
          </p:cNvPr>
          <p:cNvSpPr/>
          <p:nvPr/>
        </p:nvSpPr>
        <p:spPr>
          <a:xfrm>
            <a:off x="1657369" y="1844165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9167E-3023-0B45-9D8D-8931BBF0505E}"/>
              </a:ext>
            </a:extLst>
          </p:cNvPr>
          <p:cNvSpPr txBox="1"/>
          <p:nvPr/>
        </p:nvSpPr>
        <p:spPr>
          <a:xfrm>
            <a:off x="6056040" y="1946776"/>
            <a:ext cx="5100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[6,5]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12AAF0-05D8-8949-988F-631A62348CA5}"/>
              </a:ext>
            </a:extLst>
          </p:cNvPr>
          <p:cNvSpPr txBox="1"/>
          <p:nvPr/>
        </p:nvSpPr>
        <p:spPr>
          <a:xfrm>
            <a:off x="5402958" y="2257163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F06BCA-478A-144E-BC2A-D12381FE57ED}"/>
              </a:ext>
            </a:extLst>
          </p:cNvPr>
          <p:cNvSpPr txBox="1"/>
          <p:nvPr/>
        </p:nvSpPr>
        <p:spPr>
          <a:xfrm>
            <a:off x="5049962" y="2774417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18F31C-55E6-F643-96DB-94D51301E958}"/>
              </a:ext>
            </a:extLst>
          </p:cNvPr>
          <p:cNvSpPr txBox="1"/>
          <p:nvPr/>
        </p:nvSpPr>
        <p:spPr>
          <a:xfrm>
            <a:off x="7027521" y="2458924"/>
            <a:ext cx="5052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[3,a]</a:t>
            </a:r>
          </a:p>
        </p:txBody>
      </p:sp>
    </p:spTree>
    <p:extLst>
      <p:ext uri="{BB962C8B-B14F-4D97-AF65-F5344CB8AC3E}">
        <p14:creationId xmlns:p14="http://schemas.microsoft.com/office/powerpoint/2010/main" val="378720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4267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non-tree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1869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3CDE51-31FD-5C4B-B1E9-1F930A79388C}"/>
              </a:ext>
            </a:extLst>
          </p:cNvPr>
          <p:cNvCxnSpPr>
            <a:cxnSpLocks/>
            <a:stCxn id="42" idx="1"/>
            <a:endCxn id="34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79167E-3023-0B45-9D8D-8931BBF0505E}"/>
              </a:ext>
            </a:extLst>
          </p:cNvPr>
          <p:cNvSpPr txBox="1"/>
          <p:nvPr/>
        </p:nvSpPr>
        <p:spPr>
          <a:xfrm>
            <a:off x="6115050" y="195839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12AAF0-05D8-8949-988F-631A62348CA5}"/>
              </a:ext>
            </a:extLst>
          </p:cNvPr>
          <p:cNvSpPr txBox="1"/>
          <p:nvPr/>
        </p:nvSpPr>
        <p:spPr>
          <a:xfrm>
            <a:off x="5118857" y="241740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F06BCA-478A-144E-BC2A-D12381FE57ED}"/>
              </a:ext>
            </a:extLst>
          </p:cNvPr>
          <p:cNvSpPr txBox="1"/>
          <p:nvPr/>
        </p:nvSpPr>
        <p:spPr>
          <a:xfrm>
            <a:off x="4689638" y="302718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18F31C-55E6-F643-96DB-94D51301E958}"/>
              </a:ext>
            </a:extLst>
          </p:cNvPr>
          <p:cNvSpPr txBox="1"/>
          <p:nvPr/>
        </p:nvSpPr>
        <p:spPr>
          <a:xfrm>
            <a:off x="7098088" y="2473326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34683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9201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tree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1869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30C2E3-C8D9-3247-9BA5-2E32DCD38D60}"/>
              </a:ext>
            </a:extLst>
          </p:cNvPr>
          <p:cNvCxnSpPr>
            <a:cxnSpLocks/>
            <a:stCxn id="57" idx="7"/>
            <a:endCxn id="40" idx="3"/>
          </p:cNvCxnSpPr>
          <p:nvPr/>
        </p:nvCxnSpPr>
        <p:spPr>
          <a:xfrm flipV="1">
            <a:off x="5428592" y="1874952"/>
            <a:ext cx="205191" cy="3208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3CDE51-31FD-5C4B-B1E9-1F930A79388C}"/>
              </a:ext>
            </a:extLst>
          </p:cNvPr>
          <p:cNvCxnSpPr>
            <a:cxnSpLocks/>
            <a:stCxn id="42" idx="1"/>
            <a:endCxn id="34" idx="4"/>
          </p:cNvCxnSpPr>
          <p:nvPr/>
        </p:nvCxnSpPr>
        <p:spPr>
          <a:xfrm flipH="1" flipV="1">
            <a:off x="923565" y="1845513"/>
            <a:ext cx="130959" cy="3036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Multiply 51">
            <a:extLst>
              <a:ext uri="{FF2B5EF4-FFF2-40B4-BE49-F238E27FC236}">
                <a16:creationId xmlns:a16="http://schemas.microsoft.com/office/drawing/2014/main" id="{94034597-7A90-D44F-B5B1-86DEE939340E}"/>
              </a:ext>
            </a:extLst>
          </p:cNvPr>
          <p:cNvSpPr/>
          <p:nvPr/>
        </p:nvSpPr>
        <p:spPr>
          <a:xfrm>
            <a:off x="766336" y="1844426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29769A13-BE7A-3E47-AE73-69B14A72F3F2}"/>
              </a:ext>
            </a:extLst>
          </p:cNvPr>
          <p:cNvSpPr/>
          <p:nvPr/>
        </p:nvSpPr>
        <p:spPr>
          <a:xfrm>
            <a:off x="5347157" y="1844165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4B9A6-F4B4-264C-9391-85C596F707B6}"/>
              </a:ext>
            </a:extLst>
          </p:cNvPr>
          <p:cNvSpPr txBox="1"/>
          <p:nvPr/>
        </p:nvSpPr>
        <p:spPr>
          <a:xfrm>
            <a:off x="6115050" y="195839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01CDE-C3B7-904C-885F-567AC4E33790}"/>
              </a:ext>
            </a:extLst>
          </p:cNvPr>
          <p:cNvSpPr txBox="1"/>
          <p:nvPr/>
        </p:nvSpPr>
        <p:spPr>
          <a:xfrm>
            <a:off x="5118857" y="241740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1866A8-63DA-4841-8355-68CAC7167DF9}"/>
              </a:ext>
            </a:extLst>
          </p:cNvPr>
          <p:cNvSpPr txBox="1"/>
          <p:nvPr/>
        </p:nvSpPr>
        <p:spPr>
          <a:xfrm>
            <a:off x="4689638" y="302718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E9EBE1-E53F-EC46-ADBC-3255C7D6ABF5}"/>
              </a:ext>
            </a:extLst>
          </p:cNvPr>
          <p:cNvSpPr txBox="1"/>
          <p:nvPr/>
        </p:nvSpPr>
        <p:spPr>
          <a:xfrm>
            <a:off x="7098088" y="2473326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2436573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409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1869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CDC2EA-5CBD-8F49-A575-F560AB31CEDE}"/>
              </a:ext>
            </a:extLst>
          </p:cNvPr>
          <p:cNvSpPr txBox="1"/>
          <p:nvPr/>
        </p:nvSpPr>
        <p:spPr>
          <a:xfrm>
            <a:off x="6115050" y="195839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3CAF2-32F2-E747-9ABF-77E555F4D326}"/>
              </a:ext>
            </a:extLst>
          </p:cNvPr>
          <p:cNvSpPr txBox="1"/>
          <p:nvPr/>
        </p:nvSpPr>
        <p:spPr>
          <a:xfrm>
            <a:off x="5118857" y="241740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E02963-7157-B545-8901-E237162F8B03}"/>
              </a:ext>
            </a:extLst>
          </p:cNvPr>
          <p:cNvSpPr txBox="1"/>
          <p:nvPr/>
        </p:nvSpPr>
        <p:spPr>
          <a:xfrm>
            <a:off x="4689638" y="302718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C4284D-6B00-B443-ACAA-1D7AB73D419D}"/>
              </a:ext>
            </a:extLst>
          </p:cNvPr>
          <p:cNvSpPr txBox="1"/>
          <p:nvPr/>
        </p:nvSpPr>
        <p:spPr>
          <a:xfrm>
            <a:off x="7098088" y="2473326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3523141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409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83" y="2473326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1869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1C4B5-A218-1548-8A5B-F1E81FCFEF95}"/>
                  </a:ext>
                </a:extLst>
              </p:cNvPr>
              <p:cNvSpPr txBox="1"/>
              <p:nvPr/>
            </p:nvSpPr>
            <p:spPr>
              <a:xfrm>
                <a:off x="3202851" y="3611375"/>
                <a:ext cx="2688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800" b="1" dirty="0"/>
                  <a:t> optimizes uneven split.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01C4B5-A218-1548-8A5B-F1E81FCF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51" y="3611375"/>
                <a:ext cx="2688044" cy="369332"/>
              </a:xfrm>
              <a:prstGeom prst="rect">
                <a:avLst/>
              </a:prstGeom>
              <a:blipFill>
                <a:blip r:embed="rId4"/>
                <a:stretch>
                  <a:fillRect t="-3333" r="-9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CCDC2EA-5CBD-8F49-A575-F560AB31CEDE}"/>
              </a:ext>
            </a:extLst>
          </p:cNvPr>
          <p:cNvSpPr txBox="1"/>
          <p:nvPr/>
        </p:nvSpPr>
        <p:spPr>
          <a:xfrm>
            <a:off x="6115050" y="195839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3CAF2-32F2-E747-9ABF-77E555F4D326}"/>
              </a:ext>
            </a:extLst>
          </p:cNvPr>
          <p:cNvSpPr txBox="1"/>
          <p:nvPr/>
        </p:nvSpPr>
        <p:spPr>
          <a:xfrm>
            <a:off x="5118857" y="2417405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E02963-7157-B545-8901-E237162F8B03}"/>
              </a:ext>
            </a:extLst>
          </p:cNvPr>
          <p:cNvSpPr txBox="1"/>
          <p:nvPr/>
        </p:nvSpPr>
        <p:spPr>
          <a:xfrm>
            <a:off x="4689638" y="3027181"/>
            <a:ext cx="3786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C4284D-6B00-B443-ACAA-1D7AB73D419D}"/>
              </a:ext>
            </a:extLst>
          </p:cNvPr>
          <p:cNvSpPr txBox="1"/>
          <p:nvPr/>
        </p:nvSpPr>
        <p:spPr>
          <a:xfrm>
            <a:off x="7098088" y="2473326"/>
            <a:ext cx="3738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[a]</a:t>
            </a:r>
          </a:p>
        </p:txBody>
      </p:sp>
    </p:spTree>
    <p:extLst>
      <p:ext uri="{BB962C8B-B14F-4D97-AF65-F5344CB8AC3E}">
        <p14:creationId xmlns:p14="http://schemas.microsoft.com/office/powerpoint/2010/main" val="2721513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409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64776" y="2883328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776" y="2883328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9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137873" y="2145234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4727669" y="271033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018388" y="2439985"/>
            <a:ext cx="169365" cy="32091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813ED-DD7A-4945-8C1D-5B70B1D715C8}"/>
              </a:ext>
            </a:extLst>
          </p:cNvPr>
          <p:cNvCxnSpPr>
            <a:cxnSpLocks/>
            <a:stCxn id="57" idx="7"/>
            <a:endCxn id="61" idx="3"/>
          </p:cNvCxnSpPr>
          <p:nvPr/>
        </p:nvCxnSpPr>
        <p:spPr>
          <a:xfrm flipV="1">
            <a:off x="5428592" y="1923427"/>
            <a:ext cx="738639" cy="272378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55ACA8-203C-5847-ADBA-FF5292537530}"/>
              </a:ext>
            </a:extLst>
          </p:cNvPr>
          <p:cNvCxnSpPr>
            <a:cxnSpLocks/>
            <a:stCxn id="68" idx="6"/>
            <a:endCxn id="59" idx="3"/>
          </p:cNvCxnSpPr>
          <p:nvPr/>
        </p:nvCxnSpPr>
        <p:spPr>
          <a:xfrm flipV="1">
            <a:off x="5068268" y="2443349"/>
            <a:ext cx="2079700" cy="439642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38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4091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D-tree: delete edges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/>
              <p:nvPr/>
            </p:nvSpPr>
            <p:spPr>
              <a:xfrm>
                <a:off x="5664776" y="2883328"/>
                <a:ext cx="136274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Spanning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FC0EF18-7FC2-CF47-B6A9-5D7F1C729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776" y="2883328"/>
                <a:ext cx="1362745" cy="300082"/>
              </a:xfrm>
              <a:prstGeom prst="rect">
                <a:avLst/>
              </a:prstGeom>
              <a:blipFill>
                <a:blip r:embed="rId2"/>
                <a:stretch>
                  <a:fillRect l="-9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E0CA54A-2541-2848-8139-9777BAE53478}"/>
              </a:ext>
            </a:extLst>
          </p:cNvPr>
          <p:cNvSpPr/>
          <p:nvPr/>
        </p:nvSpPr>
        <p:spPr>
          <a:xfrm>
            <a:off x="6067471" y="1000398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C5D92-8669-0941-A071-87C4FA644D83}"/>
              </a:ext>
            </a:extLst>
          </p:cNvPr>
          <p:cNvCxnSpPr>
            <a:cxnSpLocks/>
            <a:stCxn id="40" idx="0"/>
            <a:endCxn id="38" idx="3"/>
          </p:cNvCxnSpPr>
          <p:nvPr/>
        </p:nvCxnSpPr>
        <p:spPr>
          <a:xfrm flipV="1">
            <a:off x="5754203" y="1295149"/>
            <a:ext cx="363148" cy="28505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CF7B0B2-7D41-3B4B-9D66-B91D1879DBA2}"/>
              </a:ext>
            </a:extLst>
          </p:cNvPr>
          <p:cNvSpPr/>
          <p:nvPr/>
        </p:nvSpPr>
        <p:spPr>
          <a:xfrm>
            <a:off x="5583903" y="158020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FE6466-EC33-E84D-8AE3-4E09357316C6}"/>
              </a:ext>
            </a:extLst>
          </p:cNvPr>
          <p:cNvSpPr/>
          <p:nvPr/>
        </p:nvSpPr>
        <p:spPr>
          <a:xfrm>
            <a:off x="6616355" y="15644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AAFECE-E9B2-AD4B-AF98-4A026393C2BB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6358190" y="1295149"/>
            <a:ext cx="428465" cy="2692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7EA8407-A168-CD4B-903F-16AD4176220D}"/>
              </a:ext>
            </a:extLst>
          </p:cNvPr>
          <p:cNvSpPr/>
          <p:nvPr/>
        </p:nvSpPr>
        <p:spPr>
          <a:xfrm>
            <a:off x="5609431" y="2144209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66C7C4-83BC-BC4D-AE60-5FE0BE4AC9EC}"/>
              </a:ext>
            </a:extLst>
          </p:cNvPr>
          <p:cNvSpPr/>
          <p:nvPr/>
        </p:nvSpPr>
        <p:spPr>
          <a:xfrm>
            <a:off x="7098088" y="214859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7D75A1-7D22-EE44-BFB0-B4870C9E90DC}"/>
              </a:ext>
            </a:extLst>
          </p:cNvPr>
          <p:cNvCxnSpPr>
            <a:cxnSpLocks/>
            <a:stCxn id="59" idx="1"/>
            <a:endCxn id="55" idx="5"/>
          </p:cNvCxnSpPr>
          <p:nvPr/>
        </p:nvCxnSpPr>
        <p:spPr>
          <a:xfrm flipH="1" flipV="1">
            <a:off x="6907074" y="1859194"/>
            <a:ext cx="240894" cy="33997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7BD94D6-3027-A943-8F1D-E099F8104603}"/>
              </a:ext>
            </a:extLst>
          </p:cNvPr>
          <p:cNvSpPr/>
          <p:nvPr/>
        </p:nvSpPr>
        <p:spPr>
          <a:xfrm>
            <a:off x="6117351" y="1628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D5EC88-E8C5-5743-BE27-884DFF64CEE9}"/>
              </a:ext>
            </a:extLst>
          </p:cNvPr>
          <p:cNvCxnSpPr>
            <a:cxnSpLocks/>
            <a:stCxn id="38" idx="4"/>
            <a:endCxn id="61" idx="0"/>
          </p:cNvCxnSpPr>
          <p:nvPr/>
        </p:nvCxnSpPr>
        <p:spPr>
          <a:xfrm>
            <a:off x="6237771" y="1345720"/>
            <a:ext cx="49880" cy="28295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/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1684C4-9D36-3948-B2E6-1C33C1C16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4" y="2877140"/>
                <a:ext cx="1222835" cy="300082"/>
              </a:xfrm>
              <a:prstGeom prst="rect">
                <a:avLst/>
              </a:prstGeom>
              <a:blipFill>
                <a:blip r:embed="rId3"/>
                <a:stretch>
                  <a:fillRect l="-1031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5303EA9B-3A27-3947-9B87-01A1427C5982}"/>
              </a:ext>
            </a:extLst>
          </p:cNvPr>
          <p:cNvSpPr/>
          <p:nvPr/>
        </p:nvSpPr>
        <p:spPr>
          <a:xfrm>
            <a:off x="753265" y="1500191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CE5099-2CA2-844B-BD2E-36F58E03F147}"/>
              </a:ext>
            </a:extLst>
          </p:cNvPr>
          <p:cNvSpPr/>
          <p:nvPr/>
        </p:nvSpPr>
        <p:spPr>
          <a:xfrm>
            <a:off x="1458178" y="908948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29E4B-0ED7-E84E-87F9-6A24993F3155}"/>
              </a:ext>
            </a:extLst>
          </p:cNvPr>
          <p:cNvCxnSpPr>
            <a:cxnSpLocks/>
            <a:stCxn id="35" idx="3"/>
            <a:endCxn id="34" idx="7"/>
          </p:cNvCxnSpPr>
          <p:nvPr/>
        </p:nvCxnSpPr>
        <p:spPr>
          <a:xfrm flipH="1">
            <a:off x="1043984" y="1203699"/>
            <a:ext cx="464074" cy="34706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475C253-68F0-1140-93C7-FCA30E75C003}"/>
              </a:ext>
            </a:extLst>
          </p:cNvPr>
          <p:cNvSpPr/>
          <p:nvPr/>
        </p:nvSpPr>
        <p:spPr>
          <a:xfrm>
            <a:off x="1004644" y="20985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74A314-37F5-CE40-809C-9D4D50F71477}"/>
              </a:ext>
            </a:extLst>
          </p:cNvPr>
          <p:cNvSpPr/>
          <p:nvPr/>
        </p:nvSpPr>
        <p:spPr>
          <a:xfrm>
            <a:off x="2181867" y="149884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E91C86-6321-B34C-8347-F10D8DB2CC7C}"/>
              </a:ext>
            </a:extLst>
          </p:cNvPr>
          <p:cNvCxnSpPr>
            <a:cxnSpLocks/>
            <a:stCxn id="43" idx="1"/>
            <a:endCxn id="35" idx="5"/>
          </p:cNvCxnSpPr>
          <p:nvPr/>
        </p:nvCxnSpPr>
        <p:spPr>
          <a:xfrm flipH="1" flipV="1">
            <a:off x="1748897" y="1203699"/>
            <a:ext cx="482850" cy="34571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28722C9-46CB-F642-8CA8-7EBDE75DB117}"/>
              </a:ext>
            </a:extLst>
          </p:cNvPr>
          <p:cNvSpPr/>
          <p:nvPr/>
        </p:nvSpPr>
        <p:spPr>
          <a:xfrm>
            <a:off x="1856699" y="210843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53137-5AC7-D241-9674-C2F87F907337}"/>
              </a:ext>
            </a:extLst>
          </p:cNvPr>
          <p:cNvCxnSpPr>
            <a:cxnSpLocks/>
            <a:stCxn id="45" idx="7"/>
            <a:endCxn id="43" idx="4"/>
          </p:cNvCxnSpPr>
          <p:nvPr/>
        </p:nvCxnSpPr>
        <p:spPr>
          <a:xfrm flipV="1">
            <a:off x="2147418" y="1844165"/>
            <a:ext cx="204749" cy="3148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F3601CD-ED7E-C64A-BEA1-9B9BB248FA22}"/>
              </a:ext>
            </a:extLst>
          </p:cNvPr>
          <p:cNvSpPr/>
          <p:nvPr/>
        </p:nvSpPr>
        <p:spPr>
          <a:xfrm>
            <a:off x="1452178" y="15391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D9250-590F-3A42-B2BF-CED14C843266}"/>
              </a:ext>
            </a:extLst>
          </p:cNvPr>
          <p:cNvCxnSpPr>
            <a:cxnSpLocks/>
            <a:stCxn id="47" idx="0"/>
            <a:endCxn id="35" idx="4"/>
          </p:cNvCxnSpPr>
          <p:nvPr/>
        </p:nvCxnSpPr>
        <p:spPr>
          <a:xfrm flipV="1">
            <a:off x="1622478" y="1254270"/>
            <a:ext cx="6000" cy="2848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89B2D1-0623-1247-B73B-600BF5565792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1295363" y="1833916"/>
            <a:ext cx="206695" cy="31523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940A52E-3CDE-4648-A60F-907918E1D340}"/>
              </a:ext>
            </a:extLst>
          </p:cNvPr>
          <p:cNvSpPr/>
          <p:nvPr/>
        </p:nvSpPr>
        <p:spPr>
          <a:xfrm>
            <a:off x="65986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D3AF57-BFA8-874E-8244-7276BCEE2994}"/>
              </a:ext>
            </a:extLst>
          </p:cNvPr>
          <p:cNvCxnSpPr>
            <a:cxnSpLocks/>
            <a:stCxn id="53" idx="0"/>
            <a:endCxn id="42" idx="3"/>
          </p:cNvCxnSpPr>
          <p:nvPr/>
        </p:nvCxnSpPr>
        <p:spPr>
          <a:xfrm flipV="1">
            <a:off x="830166" y="2393327"/>
            <a:ext cx="224358" cy="21563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D76AA7-7211-2841-94BC-0526EA7AA08F}"/>
              </a:ext>
            </a:extLst>
          </p:cNvPr>
          <p:cNvCxnSpPr>
            <a:cxnSpLocks/>
            <a:stCxn id="53" idx="7"/>
            <a:endCxn id="45" idx="3"/>
          </p:cNvCxnSpPr>
          <p:nvPr/>
        </p:nvCxnSpPr>
        <p:spPr>
          <a:xfrm flipV="1">
            <a:off x="950585" y="2403183"/>
            <a:ext cx="955994" cy="256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6761EE64-6B33-424A-8C1E-F5BFBB5B379D}"/>
              </a:ext>
            </a:extLst>
          </p:cNvPr>
          <p:cNvSpPr/>
          <p:nvPr/>
        </p:nvSpPr>
        <p:spPr>
          <a:xfrm>
            <a:off x="5189176" y="260896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744ECF-A1C3-D14D-A766-943ED4F0C6F1}"/>
              </a:ext>
            </a:extLst>
          </p:cNvPr>
          <p:cNvCxnSpPr>
            <a:cxnSpLocks/>
            <a:stCxn id="68" idx="7"/>
            <a:endCxn id="57" idx="3"/>
          </p:cNvCxnSpPr>
          <p:nvPr/>
        </p:nvCxnSpPr>
        <p:spPr>
          <a:xfrm flipV="1">
            <a:off x="5479895" y="2438960"/>
            <a:ext cx="179416" cy="22057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FAAFD9-0C59-2B41-9DD7-289E096DAB29}"/>
              </a:ext>
            </a:extLst>
          </p:cNvPr>
          <p:cNvCxnSpPr>
            <a:cxnSpLocks/>
            <a:stCxn id="61" idx="3"/>
            <a:endCxn id="57" idx="7"/>
          </p:cNvCxnSpPr>
          <p:nvPr/>
        </p:nvCxnSpPr>
        <p:spPr>
          <a:xfrm flipH="1">
            <a:off x="5900150" y="1923427"/>
            <a:ext cx="267081" cy="271353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075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/>
              <p:nvPr/>
            </p:nvSpPr>
            <p:spPr>
              <a:xfrm>
                <a:off x="250612" y="1248651"/>
                <a:ext cx="863890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Summary:</a:t>
                </a:r>
              </a:p>
              <a:p>
                <a:endParaRPr lang="en-US" sz="18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Only look at the size of a node. 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800" b="1" dirty="0"/>
                  <a:t> optimizes both query performance and deleting tree edges (the most complicated).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248651"/>
                <a:ext cx="8638903" cy="1477328"/>
              </a:xfrm>
              <a:prstGeom prst="rect">
                <a:avLst/>
              </a:prstGeom>
              <a:blipFill>
                <a:blip r:embed="rId2"/>
                <a:stretch>
                  <a:fillRect l="-587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5C15138-1E91-8744-81A3-DAEF363D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526EC1-EB13-F84B-9536-96D0547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718E2E-6885-5C44-BAC2-4975125689DE}"/>
                  </a:ext>
                </a:extLst>
              </p:cNvPr>
              <p:cNvSpPr txBox="1"/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Dynamic spanning tree (D-tree) employs </a:t>
                </a:r>
                <a:r>
                  <a:rPr lang="en-US" sz="1800" b="1" dirty="0"/>
                  <a:t>heuristics</a:t>
                </a:r>
                <a:r>
                  <a:rPr lang="en-US" sz="1800" dirty="0"/>
                  <a:t>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718E2E-6885-5C44-BAC2-49751256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672115"/>
                <a:ext cx="6938181" cy="369332"/>
              </a:xfrm>
              <a:prstGeom prst="rect">
                <a:avLst/>
              </a:prstGeom>
              <a:blipFill>
                <a:blip r:embed="rId3"/>
                <a:stretch>
                  <a:fillRect l="-73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616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1256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Datasets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5D132-BF28-A24C-AB45-77C8F0A2E643}"/>
              </a:ext>
            </a:extLst>
          </p:cNvPr>
          <p:cNvSpPr/>
          <p:nvPr/>
        </p:nvSpPr>
        <p:spPr>
          <a:xfrm>
            <a:off x="596042" y="3938798"/>
            <a:ext cx="724452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inLibertineT"/>
              </a:rPr>
              <a:t>[3] </a:t>
            </a:r>
            <a:r>
              <a:rPr lang="en-US" sz="1000" dirty="0"/>
              <a:t>Ryan A. Rossi and </a:t>
            </a:r>
            <a:r>
              <a:rPr lang="en-US" sz="1000" dirty="0" err="1"/>
              <a:t>Nesreen</a:t>
            </a:r>
            <a:r>
              <a:rPr lang="en-US" sz="1000" dirty="0"/>
              <a:t> K. Ahmed. 2015. The Network Data Repository with Interactive Graph Analytics and Visualization. </a:t>
            </a:r>
          </a:p>
          <a:p>
            <a:r>
              <a:rPr lang="en-US" sz="1000" dirty="0"/>
              <a:t>In AAAI. http://</a:t>
            </a:r>
            <a:r>
              <a:rPr lang="en-US" sz="1000" dirty="0" err="1"/>
              <a:t>networkreposit</a:t>
            </a:r>
            <a:r>
              <a:rPr lang="en-US" sz="1000" dirty="0"/>
              <a:t> </a:t>
            </a:r>
            <a:r>
              <a:rPr lang="en-US" sz="1000" dirty="0" err="1"/>
              <a:t>ory.com</a:t>
            </a:r>
            <a:endParaRPr lang="en-US" sz="1000" dirty="0"/>
          </a:p>
          <a:p>
            <a:r>
              <a:rPr lang="en-US" sz="1000" dirty="0">
                <a:latin typeface="LinLibertineT"/>
              </a:rPr>
              <a:t>[4] </a:t>
            </a:r>
            <a:r>
              <a:rPr lang="en-US" sz="1000" dirty="0"/>
              <a:t>SNAP: Stack Overflow temporal network. http://</a:t>
            </a:r>
            <a:r>
              <a:rPr lang="en-US" sz="1000" dirty="0" err="1"/>
              <a:t>snap.stanford.edu</a:t>
            </a:r>
            <a:r>
              <a:rPr lang="en-US" sz="1000" dirty="0"/>
              <a:t>/data/</a:t>
            </a:r>
            <a:r>
              <a:rPr lang="en-US" sz="1000" dirty="0" err="1"/>
              <a:t>sx-stackoverflow.html</a:t>
            </a:r>
            <a:r>
              <a:rPr lang="en-US" dirty="0"/>
              <a:t> </a:t>
            </a:r>
            <a:endParaRPr lang="en-US" sz="1000" dirty="0">
              <a:latin typeface="LinLibertineT"/>
            </a:endParaRPr>
          </a:p>
          <a:p>
            <a:r>
              <a:rPr lang="en-US" sz="1000" dirty="0">
                <a:latin typeface="LinLibertineT"/>
              </a:rPr>
              <a:t>[5] </a:t>
            </a:r>
            <a:r>
              <a:rPr lang="en-US" sz="1000" dirty="0"/>
              <a:t>Waleed Ammar et al. In NAACL. https://</a:t>
            </a:r>
            <a:r>
              <a:rPr lang="en-US" sz="1000" dirty="0" err="1"/>
              <a:t>www.semanticscholar</a:t>
            </a:r>
            <a:r>
              <a:rPr lang="en-US" sz="1000" dirty="0"/>
              <a:t>. org/paper/09e3cf 5704bcb16e6657f6ceed70e93373a54618 </a:t>
            </a:r>
          </a:p>
          <a:p>
            <a:br>
              <a:rPr lang="en-US" sz="675" dirty="0">
                <a:latin typeface="LinLibertineT"/>
              </a:rPr>
            </a:br>
            <a:endParaRPr lang="en-US" sz="675" dirty="0">
              <a:latin typeface="LinLibertine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EBCC12-610C-024E-B03C-B3FC592E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28" y="580094"/>
            <a:ext cx="6537144" cy="3291231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A5092D0-A1C2-3D4F-A5C6-380207B0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B6812E5-E2FF-BF45-9444-4E267E3D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79B23F-DC05-0344-A7C8-6E091D530D61}"/>
                  </a:ext>
                </a:extLst>
              </p:cNvPr>
              <p:cNvSpPr/>
              <p:nvPr/>
            </p:nvSpPr>
            <p:spPr>
              <a:xfrm>
                <a:off x="255639" y="730299"/>
                <a:ext cx="77404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inLibertineT"/>
                  </a:rPr>
                  <a:t>Given a connected 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LinLibertineT"/>
                  </a:rPr>
                  <a:t>, a </a:t>
                </a:r>
                <a:r>
                  <a:rPr lang="en-US" sz="1800" dirty="0">
                    <a:latin typeface="LinLibertineTI"/>
                  </a:rPr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LinLibertineT"/>
                  </a:rPr>
                  <a:t>, </a:t>
                </a:r>
              </a:p>
              <a:p>
                <a:r>
                  <a:rPr lang="en-US" sz="1800" dirty="0">
                    <a:latin typeface="LinLibertineT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latin typeface="LinLibertine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LinLibertineT"/>
                  </a:rPr>
                  <a:t>, is a rooted tree containing all vertices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>
                    <a:latin typeface="LinLibertineT"/>
                  </a:rPr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79B23F-DC05-0344-A7C8-6E091D530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" y="730299"/>
                <a:ext cx="7740497" cy="646331"/>
              </a:xfrm>
              <a:prstGeom prst="rect">
                <a:avLst/>
              </a:prstGeom>
              <a:blipFill>
                <a:blip r:embed="rId2"/>
                <a:stretch>
                  <a:fillRect l="-491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05CB03-D434-9B4C-8C56-A45CCCAC829F}"/>
              </a:ext>
            </a:extLst>
          </p:cNvPr>
          <p:cNvSpPr txBox="1"/>
          <p:nvPr/>
        </p:nvSpPr>
        <p:spPr>
          <a:xfrm>
            <a:off x="250612" y="155578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Example: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D6696E0-699F-8F4B-8A0D-F71E5778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FA75C57-948B-3140-908F-3B3EAFC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474513-1155-7544-9EB6-0D1AC97F6081}"/>
              </a:ext>
            </a:extLst>
          </p:cNvPr>
          <p:cNvSpPr txBox="1"/>
          <p:nvPr/>
        </p:nvSpPr>
        <p:spPr>
          <a:xfrm>
            <a:off x="1656524" y="4212543"/>
            <a:ext cx="1301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component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308054-43C1-4845-B53C-89351684B077}"/>
              </a:ext>
            </a:extLst>
          </p:cNvPr>
          <p:cNvSpPr txBox="1"/>
          <p:nvPr/>
        </p:nvSpPr>
        <p:spPr>
          <a:xfrm>
            <a:off x="4283701" y="4215309"/>
            <a:ext cx="11890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spanning tree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4B83D5-9023-EF49-AFE8-4C3D3A74675E}"/>
              </a:ext>
            </a:extLst>
          </p:cNvPr>
          <p:cNvSpPr/>
          <p:nvPr/>
        </p:nvSpPr>
        <p:spPr>
          <a:xfrm>
            <a:off x="2121643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B54A1F-C0DA-D942-83CC-FC0DBC0B7CBF}"/>
              </a:ext>
            </a:extLst>
          </p:cNvPr>
          <p:cNvSpPr/>
          <p:nvPr/>
        </p:nvSpPr>
        <p:spPr>
          <a:xfrm>
            <a:off x="1412228" y="282085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03FAC3-09DF-5142-8394-896894ABB228}"/>
              </a:ext>
            </a:extLst>
          </p:cNvPr>
          <p:cNvSpPr/>
          <p:nvPr/>
        </p:nvSpPr>
        <p:spPr>
          <a:xfrm>
            <a:off x="2121813" y="2077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E6FC4D-CF10-CA45-81B8-643045BB71B7}"/>
              </a:ext>
            </a:extLst>
          </p:cNvPr>
          <p:cNvSpPr/>
          <p:nvPr/>
        </p:nvSpPr>
        <p:spPr>
          <a:xfrm>
            <a:off x="2840830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9A44D5-BA84-0547-8AE4-7A2B2B11E800}"/>
              </a:ext>
            </a:extLst>
          </p:cNvPr>
          <p:cNvSpPr/>
          <p:nvPr/>
        </p:nvSpPr>
        <p:spPr>
          <a:xfrm>
            <a:off x="2507533" y="35905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7ADF0A-0550-614F-A0E0-0B79527B7FF6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412532" y="2372427"/>
            <a:ext cx="478178" cy="4976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92F383-F2CF-6F46-94CE-C4AB0D9B1C8F}"/>
              </a:ext>
            </a:extLst>
          </p:cNvPr>
          <p:cNvCxnSpPr>
            <a:cxnSpLocks/>
            <a:stCxn id="57" idx="3"/>
            <a:endCxn id="56" idx="7"/>
          </p:cNvCxnSpPr>
          <p:nvPr/>
        </p:nvCxnSpPr>
        <p:spPr>
          <a:xfrm flipH="1">
            <a:off x="1702947" y="2372427"/>
            <a:ext cx="468746" cy="498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7CE41E-8396-EF47-9010-B536AD35AD8D}"/>
              </a:ext>
            </a:extLst>
          </p:cNvPr>
          <p:cNvCxnSpPr>
            <a:cxnSpLocks/>
            <a:stCxn id="66" idx="1"/>
            <a:endCxn id="56" idx="4"/>
          </p:cNvCxnSpPr>
          <p:nvPr/>
        </p:nvCxnSpPr>
        <p:spPr>
          <a:xfrm flipH="1" flipV="1">
            <a:off x="1582528" y="3166175"/>
            <a:ext cx="271370" cy="456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5B6725-ADB3-BF41-B3AC-DBB7D0F7A856}"/>
              </a:ext>
            </a:extLst>
          </p:cNvPr>
          <p:cNvCxnSpPr>
            <a:cxnSpLocks/>
            <a:stCxn id="57" idx="4"/>
            <a:endCxn id="54" idx="0"/>
          </p:cNvCxnSpPr>
          <p:nvPr/>
        </p:nvCxnSpPr>
        <p:spPr>
          <a:xfrm flipH="1">
            <a:off x="2291943" y="2422998"/>
            <a:ext cx="170" cy="3965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2FA850F-E3E8-1B49-AEE3-0D57907DAA96}"/>
              </a:ext>
            </a:extLst>
          </p:cNvPr>
          <p:cNvSpPr/>
          <p:nvPr/>
        </p:nvSpPr>
        <p:spPr>
          <a:xfrm>
            <a:off x="1804018" y="35724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4E9844-A022-524B-BB22-2380F29706A6}"/>
              </a:ext>
            </a:extLst>
          </p:cNvPr>
          <p:cNvCxnSpPr>
            <a:cxnSpLocks/>
            <a:stCxn id="60" idx="7"/>
            <a:endCxn id="59" idx="4"/>
          </p:cNvCxnSpPr>
          <p:nvPr/>
        </p:nvCxnSpPr>
        <p:spPr>
          <a:xfrm flipV="1">
            <a:off x="2798252" y="3164827"/>
            <a:ext cx="212878" cy="4763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0155D1-C87D-C640-B38A-78B0B9770B71}"/>
              </a:ext>
            </a:extLst>
          </p:cNvPr>
          <p:cNvCxnSpPr>
            <a:cxnSpLocks/>
            <a:stCxn id="66" idx="7"/>
            <a:endCxn id="59" idx="3"/>
          </p:cNvCxnSpPr>
          <p:nvPr/>
        </p:nvCxnSpPr>
        <p:spPr>
          <a:xfrm flipV="1">
            <a:off x="2094737" y="3114256"/>
            <a:ext cx="795973" cy="50878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870D58-405E-3C4D-9F9D-B5288E0EA7A5}"/>
              </a:ext>
            </a:extLst>
          </p:cNvPr>
          <p:cNvCxnSpPr>
            <a:cxnSpLocks/>
            <a:stCxn id="66" idx="0"/>
            <a:endCxn id="54" idx="3"/>
          </p:cNvCxnSpPr>
          <p:nvPr/>
        </p:nvCxnSpPr>
        <p:spPr>
          <a:xfrm flipV="1">
            <a:off x="1974318" y="3114256"/>
            <a:ext cx="197205" cy="45821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DC269B2-D608-2C4F-B21C-D5E7B3072A16}"/>
              </a:ext>
            </a:extLst>
          </p:cNvPr>
          <p:cNvCxnSpPr>
            <a:cxnSpLocks/>
            <a:stCxn id="60" idx="1"/>
            <a:endCxn id="54" idx="5"/>
          </p:cNvCxnSpPr>
          <p:nvPr/>
        </p:nvCxnSpPr>
        <p:spPr>
          <a:xfrm flipH="1" flipV="1">
            <a:off x="2412362" y="3114256"/>
            <a:ext cx="145051" cy="5268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B766B7D-9771-4146-8DD6-A8CF1788887F}"/>
              </a:ext>
            </a:extLst>
          </p:cNvPr>
          <p:cNvSpPr/>
          <p:nvPr/>
        </p:nvSpPr>
        <p:spPr>
          <a:xfrm>
            <a:off x="4607197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9F1E06-7528-C54C-84F9-DB9B2B77596A}"/>
              </a:ext>
            </a:extLst>
          </p:cNvPr>
          <p:cNvSpPr/>
          <p:nvPr/>
        </p:nvSpPr>
        <p:spPr>
          <a:xfrm>
            <a:off x="3897782" y="282085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95026D-53FF-2946-960D-933620B3923B}"/>
              </a:ext>
            </a:extLst>
          </p:cNvPr>
          <p:cNvSpPr/>
          <p:nvPr/>
        </p:nvSpPr>
        <p:spPr>
          <a:xfrm>
            <a:off x="4607367" y="2077676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69FD151-DA67-7042-B617-AB0E2BA1620F}"/>
              </a:ext>
            </a:extLst>
          </p:cNvPr>
          <p:cNvSpPr/>
          <p:nvPr/>
        </p:nvSpPr>
        <p:spPr>
          <a:xfrm>
            <a:off x="5326384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224C50-6B7C-8244-A2F4-71E11A6FBF2B}"/>
              </a:ext>
            </a:extLst>
          </p:cNvPr>
          <p:cNvSpPr/>
          <p:nvPr/>
        </p:nvSpPr>
        <p:spPr>
          <a:xfrm>
            <a:off x="4993087" y="35905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F6820C-9157-2B41-B8C4-D2AF972D9C0F}"/>
              </a:ext>
            </a:extLst>
          </p:cNvPr>
          <p:cNvCxnSpPr>
            <a:cxnSpLocks/>
            <a:stCxn id="74" idx="1"/>
            <a:endCxn id="73" idx="5"/>
          </p:cNvCxnSpPr>
          <p:nvPr/>
        </p:nvCxnSpPr>
        <p:spPr>
          <a:xfrm flipH="1" flipV="1">
            <a:off x="4898086" y="2372427"/>
            <a:ext cx="478178" cy="4976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5F880D-0310-2D49-A03E-7BDAEADA8BFB}"/>
              </a:ext>
            </a:extLst>
          </p:cNvPr>
          <p:cNvCxnSpPr>
            <a:cxnSpLocks/>
            <a:stCxn id="73" idx="3"/>
            <a:endCxn id="72" idx="7"/>
          </p:cNvCxnSpPr>
          <p:nvPr/>
        </p:nvCxnSpPr>
        <p:spPr>
          <a:xfrm flipH="1">
            <a:off x="4188501" y="2372427"/>
            <a:ext cx="468746" cy="498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4A1954-CE7E-E04C-AD5F-93200B420220}"/>
              </a:ext>
            </a:extLst>
          </p:cNvPr>
          <p:cNvCxnSpPr>
            <a:cxnSpLocks/>
            <a:stCxn id="80" idx="1"/>
            <a:endCxn id="72" idx="4"/>
          </p:cNvCxnSpPr>
          <p:nvPr/>
        </p:nvCxnSpPr>
        <p:spPr>
          <a:xfrm flipH="1" flipV="1">
            <a:off x="4068082" y="3166175"/>
            <a:ext cx="271370" cy="456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5963B9-6F45-7440-9347-D3A8C826EC73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flipH="1">
            <a:off x="4777497" y="2422998"/>
            <a:ext cx="170" cy="3965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9C516FA-AC5F-7C4D-8EAC-4B38C91B52D2}"/>
              </a:ext>
            </a:extLst>
          </p:cNvPr>
          <p:cNvSpPr/>
          <p:nvPr/>
        </p:nvSpPr>
        <p:spPr>
          <a:xfrm>
            <a:off x="4289572" y="35724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D45CD0-E583-2745-A7AD-23494B269790}"/>
              </a:ext>
            </a:extLst>
          </p:cNvPr>
          <p:cNvCxnSpPr>
            <a:cxnSpLocks/>
            <a:stCxn id="75" idx="7"/>
            <a:endCxn id="74" idx="4"/>
          </p:cNvCxnSpPr>
          <p:nvPr/>
        </p:nvCxnSpPr>
        <p:spPr>
          <a:xfrm flipV="1">
            <a:off x="5283806" y="3164827"/>
            <a:ext cx="212878" cy="4763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82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3030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Experimental setup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50612" y="883277"/>
            <a:ext cx="6749120" cy="1633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100 uniformly distributed testing points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Queries for all pairs of vertices on small graphs; 50 millions random queries on large graphs</a:t>
            </a:r>
            <a:endParaRPr lang="en-US" sz="1800" dirty="0">
              <a:latin typeface="NimbusSanL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>
              <a:latin typeface="NimbusSanL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013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69814A-E581-3E43-A626-7FF8A60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9D22E9-1777-BF4C-AA4E-368B0E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9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454605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dirty="0">
                    <a:solidFill>
                      <a:schemeClr val="accent1"/>
                    </a:solidFill>
                  </a:rPr>
                  <a:t>Experimental evaluation (1)</a:t>
                </a:r>
                <a:r>
                  <a:rPr lang="en-US" sz="21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100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 in trees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4546053" cy="415498"/>
              </a:xfrm>
              <a:prstGeom prst="rect">
                <a:avLst/>
              </a:prstGeom>
              <a:blipFill>
                <a:blip r:embed="rId2"/>
                <a:stretch>
                  <a:fillRect l="-1393" t="-5882" r="-279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50612" y="682109"/>
            <a:ext cx="5480026" cy="525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NimbusSanL"/>
              </a:rPr>
              <a:t>Representatives: Call (phone call) and </a:t>
            </a:r>
            <a:r>
              <a:rPr lang="en-US" sz="1800" dirty="0" err="1">
                <a:latin typeface="NimbusSanL"/>
              </a:rPr>
              <a:t>Stackoverflow</a:t>
            </a:r>
            <a:r>
              <a:rPr lang="en-US" sz="1800" dirty="0">
                <a:latin typeface="NimbusSanL"/>
              </a:rPr>
              <a:t> (ST)</a:t>
            </a:r>
            <a:endParaRPr lang="en-US" sz="1800" dirty="0"/>
          </a:p>
          <a:p>
            <a:endParaRPr lang="en-US" sz="101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0F8FB-799C-694B-8252-542CFD7A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99" y="1384229"/>
            <a:ext cx="5800388" cy="2766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72276-54B8-004D-9135-2B1C8C49AC35}"/>
              </a:ext>
            </a:extLst>
          </p:cNvPr>
          <p:cNvSpPr txBox="1"/>
          <p:nvPr/>
        </p:nvSpPr>
        <p:spPr>
          <a:xfrm>
            <a:off x="1761775" y="4274110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HK and ET-Tree are algorithms with worst-case guarantees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69814A-E581-3E43-A626-7FF8A60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9D22E9-1777-BF4C-AA4E-368B0E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99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55432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Experimental evaluation (2): </a:t>
            </a:r>
            <a:r>
              <a:rPr lang="en-US" sz="2100" dirty="0">
                <a:solidFill>
                  <a:schemeClr val="accent1"/>
                </a:solidFill>
              </a:rPr>
              <a:t>Query performance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61552" y="766376"/>
            <a:ext cx="213520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13" dirty="0"/>
          </a:p>
          <a:p>
            <a:r>
              <a:rPr lang="en-US" sz="1013" dirty="0">
                <a:latin typeface="NimbusSanL"/>
              </a:rPr>
              <a:t> </a:t>
            </a:r>
            <a:endParaRPr lang="en-US" sz="101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27306-9018-7947-B8E3-98C7AC30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3" y="918661"/>
            <a:ext cx="5453063" cy="2716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A12EF-2BB1-FF42-896D-877076774AB7}"/>
              </a:ext>
            </a:extLst>
          </p:cNvPr>
          <p:cNvSpPr txBox="1"/>
          <p:nvPr/>
        </p:nvSpPr>
        <p:spPr>
          <a:xfrm>
            <a:off x="430213" y="3785648"/>
            <a:ext cx="791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For small graphs, D-tree is close to opt.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For large graphs,  D-tree is the best. ET-tree and opt do not scale to large graphs</a:t>
            </a:r>
            <a:r>
              <a:rPr lang="en-US" sz="1200" dirty="0"/>
              <a:t>.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03955BB-1B72-D14A-8850-66E8604F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07EEA1-8749-954C-A886-1BDACFEE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7"/>
            <a:ext cx="7168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Experimental evaluation (3): </a:t>
            </a:r>
            <a:r>
              <a:rPr lang="en-US" sz="2100" dirty="0">
                <a:solidFill>
                  <a:schemeClr val="accent1"/>
                </a:solidFill>
              </a:rPr>
              <a:t>Update performance (large graphs)</a:t>
            </a:r>
          </a:p>
          <a:p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50612" y="672436"/>
            <a:ext cx="21352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latin typeface="NimbusSanL"/>
              </a:rPr>
              <a:t> </a:t>
            </a:r>
            <a:endParaRPr lang="en-US" sz="101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17CA-4DBF-7840-9756-BC796551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09" y="903261"/>
            <a:ext cx="4525523" cy="3082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6902B-448B-D34E-BA7E-AB8CE28BF555}"/>
              </a:ext>
            </a:extLst>
          </p:cNvPr>
          <p:cNvSpPr txBox="1"/>
          <p:nvPr/>
        </p:nvSpPr>
        <p:spPr>
          <a:xfrm>
            <a:off x="357372" y="3986239"/>
            <a:ext cx="8712578" cy="9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D-tree is up to 50x faster than HK (our implementation).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On Semantic Scholar (SC) of 8 billion edges, HK does not finish the work-loads in 14 days.</a:t>
            </a:r>
          </a:p>
          <a:p>
            <a:endParaRPr lang="en-US" sz="1013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6B4D127-3500-F44E-B397-EA099E2F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3640833-1DDC-1149-AFC4-069EDAAC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2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382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Conclusion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A2B-EE30-EE44-A3E4-19B51C23DCEA}"/>
                  </a:ext>
                </a:extLst>
              </p:cNvPr>
              <p:cNvSpPr txBox="1"/>
              <p:nvPr/>
            </p:nvSpPr>
            <p:spPr>
              <a:xfrm>
                <a:off x="250612" y="1511955"/>
                <a:ext cx="6024278" cy="181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 new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 (vs. balanced tree) for connectivity queries.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:r>
                  <a:rPr lang="en-US" sz="1800"/>
                  <a:t>fast queries.</a:t>
                </a:r>
                <a:endParaRPr lang="en-US" sz="18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D-tree scales to graphs with billion edges.</a:t>
                </a:r>
              </a:p>
              <a:p>
                <a:endParaRPr lang="en-US" sz="1013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A2B-EE30-EE44-A3E4-19B51C23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511955"/>
                <a:ext cx="6024278" cy="1817870"/>
              </a:xfrm>
              <a:prstGeom prst="rect">
                <a:avLst/>
              </a:prstGeom>
              <a:blipFill>
                <a:blip r:embed="rId2"/>
                <a:stretch>
                  <a:fillRect l="-632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A31C618-5182-954A-89F4-7F33E078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C97E494-13AC-DC48-B60D-F6D96B29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9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116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Future work (1/2)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19ABD0-08F1-C24C-BE22-D2DC2CB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2A50FF1-9907-B941-88E7-B6ED86C8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0881-7A19-9949-B4DB-8329A28A344A}"/>
              </a:ext>
            </a:extLst>
          </p:cNvPr>
          <p:cNvSpPr txBox="1"/>
          <p:nvPr/>
        </p:nvSpPr>
        <p:spPr>
          <a:xfrm>
            <a:off x="250612" y="2662947"/>
            <a:ext cx="814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Optimizing average costs for connectivity queries on spanning trees is </a:t>
            </a:r>
            <a:r>
              <a:rPr lang="en-US" sz="1800" b="1" dirty="0"/>
              <a:t>NP-complete</a:t>
            </a:r>
            <a:r>
              <a:rPr lang="en-US" sz="1800" dirty="0"/>
              <a:t>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B7635-7A98-9B4B-B1DA-6508F35E2363}"/>
              </a:ext>
            </a:extLst>
          </p:cNvPr>
          <p:cNvSpPr/>
          <p:nvPr/>
        </p:nvSpPr>
        <p:spPr>
          <a:xfrm>
            <a:off x="250612" y="1794803"/>
            <a:ext cx="297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Make D-tree workload aware.</a:t>
            </a:r>
          </a:p>
        </p:txBody>
      </p:sp>
    </p:spTree>
    <p:extLst>
      <p:ext uri="{BB962C8B-B14F-4D97-AF65-F5344CB8AC3E}">
        <p14:creationId xmlns:p14="http://schemas.microsoft.com/office/powerpoint/2010/main" val="2610231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1162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Future work (2/2)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68A2B-EE30-EE44-A3E4-19B51C23DCEA}"/>
              </a:ext>
            </a:extLst>
          </p:cNvPr>
          <p:cNvSpPr txBox="1"/>
          <p:nvPr/>
        </p:nvSpPr>
        <p:spPr>
          <a:xfrm>
            <a:off x="250612" y="1261156"/>
            <a:ext cx="8278548" cy="191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 plan to apply my research work to analyze source code repositories (Merkle DAGs).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I am open to </a:t>
            </a:r>
            <a:r>
              <a:rPr lang="en-US" sz="1800" b="1" dirty="0"/>
              <a:t>related applications (Systems)</a:t>
            </a:r>
            <a:r>
              <a:rPr lang="en-US" sz="1800" dirty="0"/>
              <a:t>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19ABD0-08F1-C24C-BE22-D2DC2CB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2A50FF1-9907-B941-88E7-B6ED86C8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22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4082923" y="1998369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Q&amp;A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6B5E217-8DB7-2F41-8BB1-233F8F8A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5288D9C-4B97-AB46-A8C8-1BBA7C3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2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47836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Impact of Average Length of Shortest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53AAB-64F6-5648-9FC7-5E2E6782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107898"/>
            <a:ext cx="3128963" cy="248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9EA510-E031-6344-B5C2-1CD1D7F71454}"/>
                  </a:ext>
                </a:extLst>
              </p:cNvPr>
              <p:cNvSpPr/>
              <p:nvPr/>
            </p:nvSpPr>
            <p:spPr>
              <a:xfrm>
                <a:off x="289397" y="942588"/>
                <a:ext cx="4102983" cy="72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NimbusSanL"/>
                  </a:rPr>
                  <a:t>Synthetic graph with </a:t>
                </a:r>
                <a:r>
                  <a:rPr lang="en-US" sz="1200" i="1" dirty="0">
                    <a:latin typeface="NimbusSanL"/>
                  </a:rPr>
                  <a:t>N</a:t>
                </a:r>
                <a:r>
                  <a:rPr lang="en-US" sz="1200" dirty="0">
                    <a:latin typeface="NimbusSanL"/>
                  </a:rPr>
                  <a:t> vertices: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NimbusSanL"/>
                  </a:rPr>
                  <a:t>one central node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i="1" dirty="0">
                    <a:latin typeface="NimbusSanL"/>
                  </a:rPr>
                  <a:t>k</a:t>
                </a:r>
                <a:r>
                  <a:rPr lang="en-US" sz="1200" dirty="0">
                    <a:latin typeface="NimbusSanL"/>
                  </a:rPr>
                  <a:t> line graphs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200" dirty="0">
                    <a:latin typeface="NimbusSanL"/>
                  </a:rPr>
                  <a:t> vertices connected to the central node 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9EA510-E031-6344-B5C2-1CD1D7F71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7" y="942588"/>
                <a:ext cx="4102983" cy="72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7AB68E3-23D8-A648-8031-7A537707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E8475F-84A3-9044-8D17-0E113F60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79B23F-DC05-0344-A7C8-6E091D530D61}"/>
                  </a:ext>
                </a:extLst>
              </p:cNvPr>
              <p:cNvSpPr/>
              <p:nvPr/>
            </p:nvSpPr>
            <p:spPr>
              <a:xfrm>
                <a:off x="255639" y="730299"/>
                <a:ext cx="77404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LinLibertineT"/>
                  </a:rPr>
                  <a:t>Given a connected component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LinLibertineT"/>
                  </a:rPr>
                  <a:t>, a </a:t>
                </a:r>
                <a:r>
                  <a:rPr lang="en-US" sz="1800" dirty="0">
                    <a:latin typeface="LinLibertineTI"/>
                  </a:rPr>
                  <a:t>spanning tree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LinLibertineT"/>
                  </a:rPr>
                  <a:t>, </a:t>
                </a:r>
              </a:p>
              <a:p>
                <a:r>
                  <a:rPr lang="en-US" sz="1800" dirty="0">
                    <a:latin typeface="LinLibertineT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latin typeface="LinLibertine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LinLibertineT"/>
                  </a:rPr>
                  <a:t>, is a rooted tree containing all vertices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800" dirty="0">
                    <a:latin typeface="LinLibertineT"/>
                  </a:rPr>
                  <a:t>. </a:t>
                </a:r>
                <a:endParaRPr lang="en-US" sz="1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79B23F-DC05-0344-A7C8-6E091D530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" y="730299"/>
                <a:ext cx="7740497" cy="646331"/>
              </a:xfrm>
              <a:prstGeom prst="rect">
                <a:avLst/>
              </a:prstGeom>
              <a:blipFill>
                <a:blip r:embed="rId2"/>
                <a:stretch>
                  <a:fillRect l="-491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20B3B8C-9D08-0343-A631-0FAAA67D8EC8}"/>
              </a:ext>
            </a:extLst>
          </p:cNvPr>
          <p:cNvSpPr txBox="1"/>
          <p:nvPr/>
        </p:nvSpPr>
        <p:spPr>
          <a:xfrm>
            <a:off x="1656524" y="4212543"/>
            <a:ext cx="1301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component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5CB03-D434-9B4C-8C56-A45CCCAC829F}"/>
              </a:ext>
            </a:extLst>
          </p:cNvPr>
          <p:cNvSpPr txBox="1"/>
          <p:nvPr/>
        </p:nvSpPr>
        <p:spPr>
          <a:xfrm>
            <a:off x="250612" y="155578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Example: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5918E-E5CF-C744-8DE7-A10C273858F7}"/>
              </a:ext>
            </a:extLst>
          </p:cNvPr>
          <p:cNvSpPr txBox="1"/>
          <p:nvPr/>
        </p:nvSpPr>
        <p:spPr>
          <a:xfrm>
            <a:off x="4283701" y="4215309"/>
            <a:ext cx="11890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spanning tree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D6696E0-699F-8F4B-8A0D-F71E5778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FA75C57-948B-3140-908F-3B3EAFC8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6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188390-1C57-5A44-92FC-EF0BAB8DA120}"/>
              </a:ext>
            </a:extLst>
          </p:cNvPr>
          <p:cNvSpPr/>
          <p:nvPr/>
        </p:nvSpPr>
        <p:spPr>
          <a:xfrm>
            <a:off x="2121643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C35F63-14C4-C24E-B5D2-6DC2F48525B8}"/>
              </a:ext>
            </a:extLst>
          </p:cNvPr>
          <p:cNvSpPr/>
          <p:nvPr/>
        </p:nvSpPr>
        <p:spPr>
          <a:xfrm>
            <a:off x="1412228" y="282085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C29C08-F246-114C-A9EB-B65E0D57BE81}"/>
              </a:ext>
            </a:extLst>
          </p:cNvPr>
          <p:cNvSpPr/>
          <p:nvPr/>
        </p:nvSpPr>
        <p:spPr>
          <a:xfrm>
            <a:off x="2121813" y="2077676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3B2F01-14D5-3947-9BAA-05DF6C04302C}"/>
              </a:ext>
            </a:extLst>
          </p:cNvPr>
          <p:cNvSpPr/>
          <p:nvPr/>
        </p:nvSpPr>
        <p:spPr>
          <a:xfrm>
            <a:off x="2840830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5A3CF-9022-7D49-9E63-B220D4F42CC1}"/>
              </a:ext>
            </a:extLst>
          </p:cNvPr>
          <p:cNvSpPr/>
          <p:nvPr/>
        </p:nvSpPr>
        <p:spPr>
          <a:xfrm>
            <a:off x="2507533" y="35905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DA136-88E0-1F4C-8900-D5EB50143458}"/>
              </a:ext>
            </a:extLst>
          </p:cNvPr>
          <p:cNvCxnSpPr>
            <a:cxnSpLocks/>
            <a:stCxn id="23" idx="1"/>
            <a:endCxn id="22" idx="5"/>
          </p:cNvCxnSpPr>
          <p:nvPr/>
        </p:nvCxnSpPr>
        <p:spPr>
          <a:xfrm flipH="1" flipV="1">
            <a:off x="2412532" y="2372427"/>
            <a:ext cx="478178" cy="4976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E0667E-C853-1147-919B-7FC1E7F894D7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1702947" y="2372427"/>
            <a:ext cx="468746" cy="498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687371-B142-FA4D-8E2E-3617A0046DA8}"/>
              </a:ext>
            </a:extLst>
          </p:cNvPr>
          <p:cNvCxnSpPr>
            <a:cxnSpLocks/>
            <a:stCxn id="40" idx="1"/>
            <a:endCxn id="21" idx="4"/>
          </p:cNvCxnSpPr>
          <p:nvPr/>
        </p:nvCxnSpPr>
        <p:spPr>
          <a:xfrm flipH="1" flipV="1">
            <a:off x="1582528" y="3166175"/>
            <a:ext cx="271370" cy="456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A7F1E9-7BDB-2F44-A6DF-69505958AEDC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 flipH="1">
            <a:off x="2291943" y="2422998"/>
            <a:ext cx="170" cy="3965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528CB953-A3AB-F44B-912E-C8F006F83BA4}"/>
              </a:ext>
            </a:extLst>
          </p:cNvPr>
          <p:cNvSpPr/>
          <p:nvPr/>
        </p:nvSpPr>
        <p:spPr>
          <a:xfrm>
            <a:off x="1804018" y="35724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97DED6-C2E6-A14F-A389-5B04182BBB3D}"/>
              </a:ext>
            </a:extLst>
          </p:cNvPr>
          <p:cNvCxnSpPr>
            <a:cxnSpLocks/>
            <a:stCxn id="32" idx="7"/>
            <a:endCxn id="23" idx="4"/>
          </p:cNvCxnSpPr>
          <p:nvPr/>
        </p:nvCxnSpPr>
        <p:spPr>
          <a:xfrm flipV="1">
            <a:off x="2798252" y="3164827"/>
            <a:ext cx="212878" cy="4763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DC0F26-93FF-7D4B-A251-2E7401CC773C}"/>
              </a:ext>
            </a:extLst>
          </p:cNvPr>
          <p:cNvCxnSpPr>
            <a:cxnSpLocks/>
            <a:stCxn id="40" idx="7"/>
            <a:endCxn id="23" idx="3"/>
          </p:cNvCxnSpPr>
          <p:nvPr/>
        </p:nvCxnSpPr>
        <p:spPr>
          <a:xfrm flipV="1">
            <a:off x="2094737" y="3114256"/>
            <a:ext cx="795973" cy="50878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BD8C45-A151-4441-9841-0729835807F2}"/>
              </a:ext>
            </a:extLst>
          </p:cNvPr>
          <p:cNvCxnSpPr>
            <a:cxnSpLocks/>
            <a:stCxn id="40" idx="0"/>
            <a:endCxn id="18" idx="3"/>
          </p:cNvCxnSpPr>
          <p:nvPr/>
        </p:nvCxnSpPr>
        <p:spPr>
          <a:xfrm flipV="1">
            <a:off x="1974318" y="3114256"/>
            <a:ext cx="197205" cy="45821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C44098-CA20-9C46-97C4-9B510B1F50B1}"/>
              </a:ext>
            </a:extLst>
          </p:cNvPr>
          <p:cNvCxnSpPr>
            <a:cxnSpLocks/>
            <a:stCxn id="32" idx="1"/>
            <a:endCxn id="18" idx="5"/>
          </p:cNvCxnSpPr>
          <p:nvPr/>
        </p:nvCxnSpPr>
        <p:spPr>
          <a:xfrm flipH="1" flipV="1">
            <a:off x="2412362" y="3114256"/>
            <a:ext cx="145051" cy="52687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55E73C1-B6AF-9C41-BB60-A73DF381ECFE}"/>
              </a:ext>
            </a:extLst>
          </p:cNvPr>
          <p:cNvSpPr/>
          <p:nvPr/>
        </p:nvSpPr>
        <p:spPr>
          <a:xfrm>
            <a:off x="4607197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38D02A-1AF6-A34E-A72A-E47BB13BC94C}"/>
              </a:ext>
            </a:extLst>
          </p:cNvPr>
          <p:cNvSpPr/>
          <p:nvPr/>
        </p:nvSpPr>
        <p:spPr>
          <a:xfrm>
            <a:off x="3897782" y="282085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4F5BEB-6458-D54A-B18E-279D8B35CE07}"/>
              </a:ext>
            </a:extLst>
          </p:cNvPr>
          <p:cNvSpPr/>
          <p:nvPr/>
        </p:nvSpPr>
        <p:spPr>
          <a:xfrm>
            <a:off x="4607367" y="2077676"/>
            <a:ext cx="340599" cy="3453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0C96CF-8253-3A48-9420-ED82ECC89561}"/>
              </a:ext>
            </a:extLst>
          </p:cNvPr>
          <p:cNvSpPr/>
          <p:nvPr/>
        </p:nvSpPr>
        <p:spPr>
          <a:xfrm>
            <a:off x="5326384" y="2819505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2D8650-70AF-B441-A47D-464C2F2B4FC8}"/>
              </a:ext>
            </a:extLst>
          </p:cNvPr>
          <p:cNvSpPr/>
          <p:nvPr/>
        </p:nvSpPr>
        <p:spPr>
          <a:xfrm>
            <a:off x="4993087" y="3590562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0DFB5A-6459-184A-BEFC-E9A9EE2B6988}"/>
              </a:ext>
            </a:extLst>
          </p:cNvPr>
          <p:cNvCxnSpPr>
            <a:cxnSpLocks/>
            <a:stCxn id="68" idx="1"/>
            <a:endCxn id="67" idx="5"/>
          </p:cNvCxnSpPr>
          <p:nvPr/>
        </p:nvCxnSpPr>
        <p:spPr>
          <a:xfrm flipH="1" flipV="1">
            <a:off x="4898086" y="2372427"/>
            <a:ext cx="478178" cy="4976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801AE4-E6B6-5540-8176-D9265BBCDF36}"/>
              </a:ext>
            </a:extLst>
          </p:cNvPr>
          <p:cNvCxnSpPr>
            <a:cxnSpLocks/>
            <a:stCxn id="67" idx="3"/>
            <a:endCxn id="66" idx="7"/>
          </p:cNvCxnSpPr>
          <p:nvPr/>
        </p:nvCxnSpPr>
        <p:spPr>
          <a:xfrm flipH="1">
            <a:off x="4188501" y="2372427"/>
            <a:ext cx="468746" cy="49899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17A2D2-6273-1242-B074-C66657D364DB}"/>
              </a:ext>
            </a:extLst>
          </p:cNvPr>
          <p:cNvCxnSpPr>
            <a:cxnSpLocks/>
            <a:stCxn id="74" idx="1"/>
            <a:endCxn id="66" idx="4"/>
          </p:cNvCxnSpPr>
          <p:nvPr/>
        </p:nvCxnSpPr>
        <p:spPr>
          <a:xfrm flipH="1" flipV="1">
            <a:off x="4068082" y="3166175"/>
            <a:ext cx="271370" cy="4568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36D876-81A1-0C49-9196-F37F250A5E05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 flipH="1">
            <a:off x="4777497" y="2422998"/>
            <a:ext cx="170" cy="39650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B79C8A6-B4F7-754D-88BB-A9BFD73C0E88}"/>
              </a:ext>
            </a:extLst>
          </p:cNvPr>
          <p:cNvSpPr/>
          <p:nvPr/>
        </p:nvSpPr>
        <p:spPr>
          <a:xfrm>
            <a:off x="4289572" y="3572470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BA0D4-5BB3-9A41-AC24-9468062A5762}"/>
              </a:ext>
            </a:extLst>
          </p:cNvPr>
          <p:cNvSpPr txBox="1"/>
          <p:nvPr/>
        </p:nvSpPr>
        <p:spPr>
          <a:xfrm>
            <a:off x="5800470" y="2122916"/>
            <a:ext cx="26944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edges:  edges in spanning tree.</a:t>
            </a:r>
          </a:p>
          <a:p>
            <a:r>
              <a:rPr lang="en-US" dirty="0"/>
              <a:t>(1,2) (1,3) (1,4) (2,5) (4,6)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4813C2-C4C0-3647-9D87-7715F32B2C35}"/>
              </a:ext>
            </a:extLst>
          </p:cNvPr>
          <p:cNvSpPr txBox="1"/>
          <p:nvPr/>
        </p:nvSpPr>
        <p:spPr>
          <a:xfrm>
            <a:off x="5800470" y="3061541"/>
            <a:ext cx="209333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Non-tree edges: </a:t>
            </a:r>
          </a:p>
          <a:p>
            <a:r>
              <a:rPr lang="en-US" dirty="0"/>
              <a:t>edges not in spanning tree.</a:t>
            </a:r>
          </a:p>
          <a:p>
            <a:r>
              <a:rPr lang="en-US" dirty="0"/>
              <a:t>(3,5) (4,5) (3,6)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B937E-0BD0-8D44-9BAF-1B8213F16B5A}"/>
              </a:ext>
            </a:extLst>
          </p:cNvPr>
          <p:cNvCxnSpPr>
            <a:cxnSpLocks/>
            <a:stCxn id="69" idx="7"/>
            <a:endCxn id="68" idx="4"/>
          </p:cNvCxnSpPr>
          <p:nvPr/>
        </p:nvCxnSpPr>
        <p:spPr>
          <a:xfrm flipV="1">
            <a:off x="5283806" y="3164827"/>
            <a:ext cx="212878" cy="47630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6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41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4572000" y="482118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D95901-2423-AA4A-A38C-14E4A515F8FA}"/>
              </a:ext>
            </a:extLst>
          </p:cNvPr>
          <p:cNvCxnSpPr>
            <a:cxnSpLocks/>
          </p:cNvCxnSpPr>
          <p:nvPr/>
        </p:nvCxnSpPr>
        <p:spPr>
          <a:xfrm flipH="1">
            <a:off x="1559031" y="2793562"/>
            <a:ext cx="704538" cy="704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21FCF6-29C2-5643-8ACC-8F993DC71918}"/>
                  </a:ext>
                </a:extLst>
              </p:cNvPr>
              <p:cNvSpPr/>
              <p:nvPr/>
            </p:nvSpPr>
            <p:spPr>
              <a:xfrm>
                <a:off x="4575717" y="2366189"/>
                <a:ext cx="34904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Example: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returns False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21FCF6-29C2-5643-8ACC-8F993DC71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17" y="2366189"/>
                <a:ext cx="3490443" cy="369332"/>
              </a:xfrm>
              <a:prstGeom prst="rect">
                <a:avLst/>
              </a:prstGeom>
              <a:blipFill>
                <a:blip r:embed="rId2"/>
                <a:stretch>
                  <a:fillRect l="-1455" t="-3333" r="-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1C035C6-C2BE-2145-8824-3DC484CB44B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592425-88C3-A041-9807-B59FC65316EE}"/>
                  </a:ext>
                </a:extLst>
              </p:cNvPr>
              <p:cNvSpPr/>
              <p:nvPr/>
            </p:nvSpPr>
            <p:spPr>
              <a:xfrm>
                <a:off x="4572000" y="1149251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592425-88C3-A041-9807-B59FC6531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9251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111" t="-405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28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D95901-2423-AA4A-A38C-14E4A515F8FA}"/>
              </a:ext>
            </a:extLst>
          </p:cNvPr>
          <p:cNvCxnSpPr>
            <a:cxnSpLocks/>
          </p:cNvCxnSpPr>
          <p:nvPr/>
        </p:nvCxnSpPr>
        <p:spPr>
          <a:xfrm flipH="1">
            <a:off x="1559031" y="2793562"/>
            <a:ext cx="704538" cy="704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21FCF6-29C2-5643-8ACC-8F993DC71918}"/>
                  </a:ext>
                </a:extLst>
              </p:cNvPr>
              <p:cNvSpPr/>
              <p:nvPr/>
            </p:nvSpPr>
            <p:spPr>
              <a:xfrm>
                <a:off x="4572000" y="2370629"/>
                <a:ext cx="343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/>
                  <a:t>Example: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returns True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21FCF6-29C2-5643-8ACC-8F993DC71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70629"/>
                <a:ext cx="3436775" cy="369332"/>
              </a:xfrm>
              <a:prstGeom prst="rect">
                <a:avLst/>
              </a:prstGeom>
              <a:blipFill>
                <a:blip r:embed="rId2"/>
                <a:stretch>
                  <a:fillRect l="-1476" t="-6667" r="-36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09BE10B-3EBE-BF40-88E5-E172385130BC}"/>
              </a:ext>
            </a:extLst>
          </p:cNvPr>
          <p:cNvSpPr txBox="1"/>
          <p:nvPr/>
        </p:nvSpPr>
        <p:spPr>
          <a:xfrm>
            <a:off x="4572000" y="3003655"/>
            <a:ext cx="396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edges</a:t>
            </a:r>
          </a:p>
          <a:p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CEA99-F699-484B-92F7-C180E509BF8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CBEB0F-BE03-D84D-9A07-571499682F61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>
            <a:extLst>
              <a:ext uri="{FF2B5EF4-FFF2-40B4-BE49-F238E27FC236}">
                <a16:creationId xmlns:a16="http://schemas.microsoft.com/office/drawing/2014/main" id="{AB22B88E-5879-C645-B187-86DFF7C47726}"/>
              </a:ext>
            </a:extLst>
          </p:cNvPr>
          <p:cNvSpPr/>
          <p:nvPr/>
        </p:nvSpPr>
        <p:spPr>
          <a:xfrm>
            <a:off x="1318248" y="2461043"/>
            <a:ext cx="541992" cy="2474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8106F2-ABCD-1C47-8A3B-69972DFFAE36}"/>
              </a:ext>
            </a:extLst>
          </p:cNvPr>
          <p:cNvSpPr/>
          <p:nvPr/>
        </p:nvSpPr>
        <p:spPr>
          <a:xfrm>
            <a:off x="1311998" y="2162555"/>
            <a:ext cx="1772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insert edge (1, 3)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E3F7E-A7DB-CA45-BF21-632966BCAD82}"/>
              </a:ext>
            </a:extLst>
          </p:cNvPr>
          <p:cNvSpPr/>
          <p:nvPr/>
        </p:nvSpPr>
        <p:spPr>
          <a:xfrm>
            <a:off x="4572000" y="477924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7CA0E07-63A2-834A-90A9-4A8B1107FDF9}"/>
                  </a:ext>
                </a:extLst>
              </p:cNvPr>
              <p:cNvSpPr/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7CA0E07-63A2-834A-90A9-4A8B1107F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l="-1111" t="-540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8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3892305" cy="3322076"/>
            <a:chOff x="806411" y="1090959"/>
            <a:chExt cx="5189740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28" idx="4"/>
            </p:cNvCxnSpPr>
            <p:nvPr/>
          </p:nvCxnSpPr>
          <p:spPr>
            <a:xfrm flipV="1">
              <a:off x="5716715" y="1981892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D95901-2423-AA4A-A38C-14E4A515F8FA}"/>
              </a:ext>
            </a:extLst>
          </p:cNvPr>
          <p:cNvCxnSpPr>
            <a:cxnSpLocks/>
          </p:cNvCxnSpPr>
          <p:nvPr/>
        </p:nvCxnSpPr>
        <p:spPr>
          <a:xfrm flipH="1">
            <a:off x="1559031" y="2793562"/>
            <a:ext cx="704538" cy="704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88F0A832-F72D-9148-B6EE-3FF33AE9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scalable connectivity algorithm for fully dynamic graphs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8025B93-B1F3-5242-9ABD-C5E820DC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9</a:t>
            </a:fld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CEA99-F699-484B-92F7-C180E509BF87}"/>
              </a:ext>
            </a:extLst>
          </p:cNvPr>
          <p:cNvSpPr/>
          <p:nvPr/>
        </p:nvSpPr>
        <p:spPr>
          <a:xfrm>
            <a:off x="4009180" y="1307133"/>
            <a:ext cx="340599" cy="34532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ECBEB0F-BE03-D84D-9A07-571499682F61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B8106F2-ABCD-1C47-8A3B-69972DFFAE36}"/>
              </a:ext>
            </a:extLst>
          </p:cNvPr>
          <p:cNvSpPr/>
          <p:nvPr/>
        </p:nvSpPr>
        <p:spPr>
          <a:xfrm>
            <a:off x="1311998" y="2162555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delete edge (1, 6)</a:t>
            </a:r>
          </a:p>
        </p:txBody>
      </p:sp>
      <p:sp>
        <p:nvSpPr>
          <p:cNvPr id="37" name="Multiply 36">
            <a:extLst>
              <a:ext uri="{FF2B5EF4-FFF2-40B4-BE49-F238E27FC236}">
                <a16:creationId xmlns:a16="http://schemas.microsoft.com/office/drawing/2014/main" id="{CA11496A-9703-2249-8B5C-EE5DACF3DD6A}"/>
              </a:ext>
            </a:extLst>
          </p:cNvPr>
          <p:cNvSpPr/>
          <p:nvPr/>
        </p:nvSpPr>
        <p:spPr>
          <a:xfrm>
            <a:off x="1738505" y="2948024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DC899C-DA5B-AB48-9256-897B07D98F60}"/>
              </a:ext>
            </a:extLst>
          </p:cNvPr>
          <p:cNvSpPr txBox="1"/>
          <p:nvPr/>
        </p:nvSpPr>
        <p:spPr>
          <a:xfrm>
            <a:off x="4572000" y="3003655"/>
            <a:ext cx="3961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800" dirty="0"/>
              <a:t> Delete edges</a:t>
            </a:r>
          </a:p>
          <a:p>
            <a:pPr marL="257175" indent="-257175">
              <a:buFontTx/>
              <a:buAutoNum type="arabicParenBoth"/>
            </a:pPr>
            <a:endParaRPr lang="en-US" sz="1800" dirty="0"/>
          </a:p>
          <a:p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A57911-877A-9B46-AFEB-59A1FAE09A9F}"/>
              </a:ext>
            </a:extLst>
          </p:cNvPr>
          <p:cNvSpPr/>
          <p:nvPr/>
        </p:nvSpPr>
        <p:spPr>
          <a:xfrm>
            <a:off x="4572000" y="477924"/>
            <a:ext cx="3928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Input: undirected simple dynamic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3BB172-06FC-064E-8C63-3EFE3DE0E816}"/>
                  </a:ext>
                </a:extLst>
              </p:cNvPr>
              <p:cNvSpPr/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800" dirty="0"/>
                  <a:t>Connectivity (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Reachability</a:t>
                </a:r>
                <a:r>
                  <a:rPr lang="en-US" sz="1800" dirty="0"/>
                  <a:t>) Query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endParaRPr lang="en-US" altLang="zh-CN" sz="1800" kern="0" dirty="0">
                  <a:latin typeface="Times New Roman" pitchFamily="18" charset="0"/>
                  <a:ea typeface="MS PGothic" pitchFamily="34" charset="-128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8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8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8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3BB172-06FC-064E-8C63-3EFE3DE0E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45057"/>
                <a:ext cx="4572000" cy="923330"/>
              </a:xfrm>
              <a:prstGeom prst="rect">
                <a:avLst/>
              </a:prstGeom>
              <a:blipFill>
                <a:blip r:embed="rId2"/>
                <a:stretch>
                  <a:fillRect l="-1111" t="-5405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3045</TotalTime>
  <Words>3029</Words>
  <Application>Microsoft Macintosh PowerPoint</Application>
  <PresentationFormat>On-screen Show (16:9)</PresentationFormat>
  <Paragraphs>916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等线</vt:lpstr>
      <vt:lpstr>LinLibertineT</vt:lpstr>
      <vt:lpstr>LinLibertineTI</vt:lpstr>
      <vt:lpstr>MS PGothic</vt:lpstr>
      <vt:lpstr>NimbusSanL</vt:lpstr>
      <vt:lpstr>Arial</vt:lpstr>
      <vt:lpstr>Calibri</vt:lpstr>
      <vt:lpstr>Calibri Light</vt:lpstr>
      <vt:lpstr>Cambria Math</vt:lpstr>
      <vt:lpstr>Times New Roman</vt:lpstr>
      <vt:lpstr>Office Theme</vt:lpstr>
      <vt:lpstr>A scalable connectivity algorithm for fully dynamic graphs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1731</cp:revision>
  <dcterms:created xsi:type="dcterms:W3CDTF">2022-08-27T13:47:37Z</dcterms:created>
  <dcterms:modified xsi:type="dcterms:W3CDTF">2022-10-04T19:34:21Z</dcterms:modified>
</cp:coreProperties>
</file>