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2" r:id="rId2"/>
  </p:sldMasterIdLst>
  <p:notesMasterIdLst>
    <p:notesMasterId r:id="rId22"/>
  </p:notesMasterIdLst>
  <p:sldIdLst>
    <p:sldId id="256" r:id="rId3"/>
    <p:sldId id="266" r:id="rId4"/>
    <p:sldId id="267" r:id="rId5"/>
    <p:sldId id="268" r:id="rId6"/>
    <p:sldId id="290" r:id="rId7"/>
    <p:sldId id="270" r:id="rId8"/>
    <p:sldId id="271" r:id="rId9"/>
    <p:sldId id="283" r:id="rId10"/>
    <p:sldId id="291" r:id="rId11"/>
    <p:sldId id="292" r:id="rId12"/>
    <p:sldId id="293" r:id="rId13"/>
    <p:sldId id="294" r:id="rId14"/>
    <p:sldId id="295" r:id="rId15"/>
    <p:sldId id="272" r:id="rId16"/>
    <p:sldId id="296" r:id="rId17"/>
    <p:sldId id="269" r:id="rId18"/>
    <p:sldId id="297" r:id="rId19"/>
    <p:sldId id="282" r:id="rId20"/>
    <p:sldId id="280" r:id="rId21"/>
  </p:sldIdLst>
  <p:sldSz cx="9144000" cy="6858000" type="screen4x3"/>
  <p:notesSz cx="6858000" cy="9144000"/>
  <p:embeddedFontLst>
    <p:embeddedFont>
      <p:font typeface="Consolas-with-Yahei" panose="020B0509020204020204" pitchFamily="49" charset="-128"/>
      <p:regular r:id="rId23"/>
      <p:bold r:id="rId24"/>
      <p:italic r:id="rId25"/>
      <p:boldItalic r:id="rId26"/>
    </p:embeddedFont>
    <p:embeddedFont>
      <p:font typeface="华文行楷" panose="02010800040101010101" pitchFamily="2" charset="-122"/>
      <p:regular r:id="rId27"/>
    </p:embeddedFont>
    <p:embeddedFont>
      <p:font typeface="微软雅黑" panose="020B0503020204020204" pitchFamily="34" charset="-122"/>
      <p:regular r:id="rId28"/>
      <p:bold r:id="rId29"/>
    </p:embeddedFont>
    <p:embeddedFont>
      <p:font typeface="微软雅黑 Light" panose="020B0502040204020203" pitchFamily="34" charset="-122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libri Light" panose="020F0302020204030204" pitchFamily="34" charset="0"/>
      <p:regular r:id="rId35"/>
      <p: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CA4F1-4DC4-46A8-A301-015972509CCA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7EFA1-2753-4924-9F41-02CFD75F6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9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03F68-B2A7-4FFB-BD56-3AE1DBEE44C8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7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821A-0835-45A8-B0F8-9458E332FFBB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B733-D73B-4780-A7B0-F4E8FC0FB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13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821A-0835-45A8-B0F8-9458E332FFBB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B733-D73B-4780-A7B0-F4E8FC0FB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02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821A-0835-45A8-B0F8-9458E332FFBB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B733-D73B-4780-A7B0-F4E8FC0FB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436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b="6740"/>
          <a:stretch/>
        </p:blipFill>
        <p:spPr>
          <a:xfrm>
            <a:off x="183486" y="6162558"/>
            <a:ext cx="576000" cy="443442"/>
          </a:xfrm>
          <a:prstGeom prst="rect">
            <a:avLst/>
          </a:prstGeom>
        </p:spPr>
      </p:pic>
      <p:sp>
        <p:nvSpPr>
          <p:cNvPr id="8" name="平行四边形 7"/>
          <p:cNvSpPr/>
          <p:nvPr userDrawn="1"/>
        </p:nvSpPr>
        <p:spPr>
          <a:xfrm rot="16200000" flipH="1">
            <a:off x="2554941" y="-1143001"/>
            <a:ext cx="4034119" cy="9144001"/>
          </a:xfrm>
          <a:prstGeom prst="parallelogram">
            <a:avLst>
              <a:gd name="adj" fmla="val 159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552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0"/>
            <a:ext cx="9144000" cy="1137600"/>
          </a:xfrm>
          <a:custGeom>
            <a:avLst/>
            <a:gdLst>
              <a:gd name="connsiteX0" fmla="*/ 0 w 9144000"/>
              <a:gd name="connsiteY0" fmla="*/ 0 h 1137600"/>
              <a:gd name="connsiteX1" fmla="*/ 9144000 w 9144000"/>
              <a:gd name="connsiteY1" fmla="*/ 0 h 1137600"/>
              <a:gd name="connsiteX2" fmla="*/ 9144000 w 9144000"/>
              <a:gd name="connsiteY2" fmla="*/ 1137600 h 1137600"/>
              <a:gd name="connsiteX3" fmla="*/ 0 w 9144000"/>
              <a:gd name="connsiteY3" fmla="*/ 1137600 h 1137600"/>
              <a:gd name="connsiteX4" fmla="*/ 0 w 9144000"/>
              <a:gd name="connsiteY4" fmla="*/ 1137599 h 1137600"/>
              <a:gd name="connsiteX5" fmla="*/ 9143999 w 9144000"/>
              <a:gd name="connsiteY5" fmla="*/ 1137599 h 1137600"/>
              <a:gd name="connsiteX6" fmla="*/ 9143999 w 9144000"/>
              <a:gd name="connsiteY6" fmla="*/ 927846 h 1137600"/>
              <a:gd name="connsiteX7" fmla="*/ 0 w 9144000"/>
              <a:gd name="connsiteY7" fmla="*/ 1137599 h 113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137600">
                <a:moveTo>
                  <a:pt x="0" y="0"/>
                </a:moveTo>
                <a:lnTo>
                  <a:pt x="9144000" y="0"/>
                </a:lnTo>
                <a:lnTo>
                  <a:pt x="9144000" y="1137600"/>
                </a:lnTo>
                <a:lnTo>
                  <a:pt x="0" y="1137600"/>
                </a:lnTo>
                <a:lnTo>
                  <a:pt x="0" y="1137599"/>
                </a:lnTo>
                <a:lnTo>
                  <a:pt x="9143999" y="1137599"/>
                </a:lnTo>
                <a:lnTo>
                  <a:pt x="9143999" y="927846"/>
                </a:lnTo>
                <a:lnTo>
                  <a:pt x="0" y="113759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248552" y="245178"/>
            <a:ext cx="8316000" cy="612000"/>
          </a:xfrm>
        </p:spPr>
        <p:txBody>
          <a:bodyPr>
            <a:noAutofit/>
          </a:bodyPr>
          <a:lstStyle>
            <a:lvl1pPr marL="0" indent="0" algn="l">
              <a:buNone/>
              <a:defRPr sz="4200" b="0" spc="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9990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A99C-5E04-43D9-8A7D-A509EC589BB0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2019/4/3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AB4A-14D1-4AB1-9EAD-AC03C793C968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06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821A-0835-45A8-B0F8-9458E332FFBB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B733-D73B-4780-A7B0-F4E8FC0FB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4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821A-0835-45A8-B0F8-9458E332FFBB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B733-D73B-4780-A7B0-F4E8FC0FB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87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821A-0835-45A8-B0F8-9458E332FFBB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B733-D73B-4780-A7B0-F4E8FC0FB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5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821A-0835-45A8-B0F8-9458E332FFBB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B733-D73B-4780-A7B0-F4E8FC0FB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1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821A-0835-45A8-B0F8-9458E332FFBB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B733-D73B-4780-A7B0-F4E8FC0FB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7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821A-0835-45A8-B0F8-9458E332FFBB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B733-D73B-4780-A7B0-F4E8FC0FB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42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821A-0835-45A8-B0F8-9458E332FFBB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B733-D73B-4780-A7B0-F4E8FC0FB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79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821A-0835-45A8-B0F8-9458E332FFBB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B733-D73B-4780-A7B0-F4E8FC0FB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3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A821A-0835-45A8-B0F8-9458E332FFBB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DB733-D73B-4780-A7B0-F4E8FC0FB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8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9A99C-5E04-43D9-8A7D-A509EC589BB0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2019/4/3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DAB4A-14D1-4AB1-9EAD-AC03C793C968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50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yangli.info/2016/08/evil-iterator-in-hadoop-mapreduce/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og.csdn.net/starlh35/article/details/76034247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log.csdn.net/suifeng3051/article/details/41651851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1586" y="2671363"/>
            <a:ext cx="89208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spc="-70" dirty="0">
                <a:ln w="6350">
                  <a:noFill/>
                  <a:prstDash val="dash"/>
                </a:ln>
                <a:solidFill>
                  <a:srgbClr val="FFFFFF"/>
                </a:solidFill>
              </a:rPr>
              <a:t>Hadoop</a:t>
            </a:r>
          </a:p>
          <a:p>
            <a:pPr algn="ctr"/>
            <a:r>
              <a:rPr lang="en-US" altLang="zh-CN" sz="4400" spc="-70" dirty="0">
                <a:ln w="6350">
                  <a:noFill/>
                  <a:prstDash val="dash"/>
                </a:ln>
                <a:solidFill>
                  <a:srgbClr val="FFFFFF"/>
                </a:solidFill>
              </a:rPr>
              <a:t>MapReduce</a:t>
            </a:r>
            <a:endParaRPr lang="zh-CN" altLang="en-US" sz="4400" spc="-70" dirty="0">
              <a:ln w="6350">
                <a:noFill/>
                <a:prstDash val="dash"/>
              </a:ln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85087" y="6130867"/>
            <a:ext cx="287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2019-04-01</a:t>
            </a:r>
            <a:endParaRPr lang="zh-CN" altLang="en-US" sz="14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85087" y="5566567"/>
            <a:ext cx="287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报告人：刘东临、史邵冲</a:t>
            </a:r>
          </a:p>
        </p:txBody>
      </p:sp>
    </p:spTree>
    <p:extLst>
      <p:ext uri="{BB962C8B-B14F-4D97-AF65-F5344CB8AC3E}">
        <p14:creationId xmlns:p14="http://schemas.microsoft.com/office/powerpoint/2010/main" val="490611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zh-CN" altLang="en-US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5EDC2E1-4246-40FD-AE9F-6AB4931D9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98169"/>
            <a:ext cx="9263270" cy="401648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for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String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val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: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cache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){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int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score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=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Integer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parseInt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val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split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SPACE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)[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48CF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1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])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if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score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==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min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){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String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name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=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val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split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SPACE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)[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48CF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]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String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text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=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name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+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SPACE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+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FA4A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key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toString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FA4A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context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write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Text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text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, 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IntWritable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min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}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}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FA4A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context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write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Text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ECE47E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"max:"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, 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IntWritable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max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for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String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val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: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cache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){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int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score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=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Integer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parseInt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val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split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SPACE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)[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48CF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1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])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if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score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==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max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){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String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name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=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val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split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SPACE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)[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48CF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]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String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text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=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name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+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SPACE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+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FA4A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key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toString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FA4A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context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write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Text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text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, 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IntWritable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max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}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164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zh-CN" altLang="en-US" sz="28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9E136D0-1225-4AFA-BF82-CD28B6B14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903851"/>
            <a:ext cx="9356035" cy="540147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for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String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val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: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cache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){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int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score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=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Integer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parseInt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val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split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SPACE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)[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48CF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1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])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    if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score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&gt;=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48CF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90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&amp;&amp;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score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&lt;=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48CF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100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)) {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A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++;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}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else if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score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&gt;=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48CF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80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&amp;&amp;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score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&lt;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48CF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90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)) {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B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++;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}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else if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score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&gt;=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48CF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70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&amp;&amp;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score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&lt;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48CF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80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)){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C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++;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}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else if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score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&gt;=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48CF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60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&amp;&amp;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score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&lt;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48CF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70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)){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D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++;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}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else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{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E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++;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}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}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FA4A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context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write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Text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ECE47E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"A Num:"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, 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IntWritable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A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FA4A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context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write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Text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ECE47E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"B Num:"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, 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IntWritable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B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FA4A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context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write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Text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ECE47E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"C Num:"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, 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IntWritable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C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FA4A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context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write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Text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ECE47E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"D Num:"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, 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IntWritable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D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FA4A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context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write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Text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ECE47E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"E Num:"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, 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IntWritable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FA4A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context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write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Text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ECE47E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"-----------------------------------------------"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, 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IntWritable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classNo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}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755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zh-CN" altLang="en-US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DC2F96-C40A-4454-A3D9-AD32CECAF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3364"/>
            <a:ext cx="9011478" cy="540147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public static void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main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String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[]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FA4A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args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throws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Exception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{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Configuration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conf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= 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Configuration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String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[]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otherArgs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= 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GenericOptionsParser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conf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FA4A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args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getRemainingArgs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String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avgClassPath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=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otherArgs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[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48CF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1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]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+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ECE47E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"/class"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String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avgAllPath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=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otherArgs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[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48CF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1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]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+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ECE47E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"/all"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if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otherArgs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length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!=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48CF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2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 {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// 判断路径参数是否为2个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System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err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println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ECE47E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"Usage: Data Deduplication &lt;in&gt; &lt;out&gt;"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System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exit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48CF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2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}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// 统计每个班级的成绩信息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Job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job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= 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Job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conf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ECE47E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"ScoreAnalysis"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job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setJarByClass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ScoreAnalysis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.class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// 设置Map、Combine和Reduce处理类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job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setMapperClass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ScoreAnalysis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Map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.class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job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setReducerClass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ScoreAnalysis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Reduce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.class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job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setMapOutputKeyClass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Text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.class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job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setMapOutputValueClass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Text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.class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job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setOutputKeyClass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Text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.class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job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setOutputValueClass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IntWritable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.class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FileInputFormat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addInputPath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job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, 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Path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otherArgs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[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48CF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]))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FileOutputFormat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setOutputPath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job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, 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Path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avgClassPath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19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zh-CN" altLang="en-US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B4F3FDA-9FEE-40CC-A9EA-59D5016E7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82259"/>
            <a:ext cx="8998226" cy="429348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// 统计全部班级的成绩信息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Job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joball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= 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Job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conf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ECE47E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"ScoreAnalysis"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joball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setJarByClass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ScoreAnalysis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.class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// 设置Map、Combine和Reduce处理类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joball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setMapperClass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ScoreAnalysis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AllMap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.class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joball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setReducerClass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ScoreAnalysis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AllReduce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.class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joball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setMapOutputKeyClass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IntWritable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.class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joball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setMapOutputValueClass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Text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.class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joball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setOutputKeyClass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Text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.class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joball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setOutputValueClass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IntWritable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.class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FileInputFormat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addInputPath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joball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, 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Path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otherArgs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[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48CF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]))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FileOutputFormat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setOutputPath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joball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, 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Path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avgAllPath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FF007F"/>
              </a:solidFill>
              <a:effectLst/>
              <a:latin typeface="Consolas-with-Yahei" panose="020B0509020204020204" pitchFamily="49" charset="-128"/>
              <a:ea typeface="Consolas-with-Yahei" panose="020B0509020204020204" pitchFamily="49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// </a:t>
            </a:r>
            <a:r>
              <a:rPr kumimoji="0" lang="zh-CN" altLang="en-US" sz="15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做先后控制，</a:t>
            </a: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job1</a:t>
            </a:r>
            <a:r>
              <a:rPr kumimoji="0" lang="zh-CN" altLang="en-US" sz="15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结束后等待</a:t>
            </a: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job2</a:t>
            </a:r>
            <a:r>
              <a:rPr kumimoji="0" lang="zh-CN" altLang="en-US" sz="15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的结束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if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job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waitForCompletion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true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)) {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System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exit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joball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waitForCompletion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true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?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48CF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0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: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48CF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1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}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F9FAF4"/>
              </a:solidFill>
              <a:effectLst/>
              <a:latin typeface="Consolas-with-Yahei" panose="020B0509020204020204" pitchFamily="49" charset="-128"/>
              <a:ea typeface="Consolas-with-Yahei" panose="020B0509020204020204" pitchFamily="49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808080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//        System.exit(joball.waitForCompletion(true) ? 0 : 1);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383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4C0399-C1C4-4510-9975-F5C6D82D6B5C}"/>
              </a:ext>
            </a:extLst>
          </p:cNvPr>
          <p:cNvSpPr txBox="1"/>
          <p:nvPr/>
        </p:nvSpPr>
        <p:spPr>
          <a:xfrm>
            <a:off x="424071" y="1431235"/>
            <a:ext cx="6559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班级结果：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8C5E416-DFB4-40B6-AB42-EE17C117D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71" y="2068168"/>
            <a:ext cx="7711326" cy="46374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CA4858C-75EF-4001-9ED9-CFABEB96A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75" y="2051590"/>
            <a:ext cx="5991225" cy="463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27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4C0399-C1C4-4510-9975-F5C6D82D6B5C}"/>
              </a:ext>
            </a:extLst>
          </p:cNvPr>
          <p:cNvSpPr txBox="1"/>
          <p:nvPr/>
        </p:nvSpPr>
        <p:spPr>
          <a:xfrm>
            <a:off x="424071" y="1431235"/>
            <a:ext cx="6559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全部结果：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3B632B-520C-40A4-A70E-A3328B37E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" y="2442127"/>
            <a:ext cx="8316000" cy="29846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85D601-6DAA-4391-9B18-C77B82481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114" y="2442127"/>
            <a:ext cx="6217994" cy="298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627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800" dirty="0"/>
              <a:t>Tips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C5CA91-A591-4844-9497-77B1E5EF4EA1}"/>
              </a:ext>
            </a:extLst>
          </p:cNvPr>
          <p:cNvSpPr txBox="1"/>
          <p:nvPr/>
        </p:nvSpPr>
        <p:spPr>
          <a:xfrm>
            <a:off x="629682" y="1502687"/>
            <a:ext cx="757341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Mapper</a:t>
            </a:r>
            <a:r>
              <a:rPr lang="zh-CN" altLang="en-US" sz="2000" dirty="0"/>
              <a:t>和</a:t>
            </a:r>
            <a:r>
              <a:rPr lang="en-US" altLang="zh-CN" sz="2000" dirty="0"/>
              <a:t>Reduce</a:t>
            </a:r>
            <a:r>
              <a:rPr lang="zh-CN" altLang="en-US" sz="2000" dirty="0"/>
              <a:t>的输入格式：</a:t>
            </a:r>
          </a:p>
          <a:p>
            <a:r>
              <a:rPr lang="en-US" altLang="zh-CN" sz="2000" dirty="0"/>
              <a:t>Mapper</a:t>
            </a:r>
            <a:r>
              <a:rPr lang="zh-CN" altLang="en-US" sz="2000" dirty="0"/>
              <a:t>的输入格式为：</a:t>
            </a:r>
            <a:br>
              <a:rPr lang="en-US" altLang="zh-CN" sz="2000" dirty="0"/>
            </a:br>
            <a:r>
              <a:rPr lang="en-US" altLang="zh-CN" sz="2000" dirty="0"/>
              <a:t>Mapper</a:t>
            </a:r>
            <a:r>
              <a:rPr lang="zh-CN" altLang="en-US" sz="2000" dirty="0"/>
              <a:t>的输入数据</a:t>
            </a:r>
            <a:r>
              <a:rPr lang="en-US" altLang="zh-CN" sz="2000" dirty="0"/>
              <a:t>(k1,v1)</a:t>
            </a:r>
            <a:r>
              <a:rPr lang="zh-CN" altLang="en-US" sz="2000" dirty="0"/>
              <a:t>格式是：默认的按行分的键值对</a:t>
            </a:r>
            <a:endParaRPr lang="en-US" altLang="zh-CN" sz="2000" dirty="0"/>
          </a:p>
          <a:p>
            <a:r>
              <a:rPr lang="en-US" altLang="zh-CN" sz="2000" dirty="0"/>
              <a:t>&lt;“</a:t>
            </a:r>
            <a:r>
              <a:rPr lang="zh-CN" altLang="en-US" sz="2000" dirty="0"/>
              <a:t>行的首字节”</a:t>
            </a:r>
            <a:r>
              <a:rPr lang="en-US" altLang="zh-CN" sz="2000" dirty="0"/>
              <a:t>, “</a:t>
            </a:r>
            <a:r>
              <a:rPr lang="zh-CN" altLang="en-US" sz="2000" dirty="0"/>
              <a:t>行的内容”</a:t>
            </a:r>
            <a:r>
              <a:rPr lang="en-US" altLang="zh-CN" sz="2000" dirty="0"/>
              <a:t>&gt;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Reducer</a:t>
            </a:r>
            <a:r>
              <a:rPr lang="zh-CN" altLang="en-US" sz="2000" dirty="0"/>
              <a:t>的输入数据格式是：把相同的键合并后的键值对：</a:t>
            </a:r>
            <a:endParaRPr lang="en-US" altLang="zh-CN" sz="2000" dirty="0"/>
          </a:p>
          <a:p>
            <a:r>
              <a:rPr lang="en-US" altLang="zh-CN" sz="2000" dirty="0"/>
              <a:t>&lt;key,[list of value](</a:t>
            </a:r>
            <a:r>
              <a:rPr lang="zh-CN" altLang="en-US" sz="2000" dirty="0"/>
              <a:t>迭代器</a:t>
            </a:r>
            <a:r>
              <a:rPr lang="en-US" altLang="zh-CN" sz="2000" dirty="0"/>
              <a:t>)&gt;(</a:t>
            </a:r>
            <a:r>
              <a:rPr lang="zh-CN" altLang="en-US" sz="2000" dirty="0"/>
              <a:t>只有</a:t>
            </a:r>
            <a:r>
              <a:rPr lang="en-US" altLang="zh-CN" sz="2000" dirty="0"/>
              <a:t>value</a:t>
            </a:r>
            <a:r>
              <a:rPr lang="zh-CN" altLang="en-US" sz="2000" dirty="0"/>
              <a:t>作为迭代器</a:t>
            </a:r>
            <a:r>
              <a:rPr lang="en-US" altLang="zh-CN" sz="2000" dirty="0"/>
              <a:t>)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Menlo"/>
              </a:rPr>
              <a:t>public void reducer(KEYIN key,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Menlo"/>
              </a:rPr>
              <a:t>Iterable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Menlo"/>
              </a:rPr>
              <a:t>&lt;VALUEIN&gt; values,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Menlo"/>
              </a:rPr>
              <a:t>org.apache.hadoop.mapreduce.Reducer.Context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Menlo"/>
              </a:rPr>
              <a:t> context);</a:t>
            </a:r>
            <a:endParaRPr lang="en-US" altLang="zh-CN" sz="3200" dirty="0"/>
          </a:p>
          <a:p>
            <a:r>
              <a:rPr lang="zh-CN" altLang="en-US" sz="2000" dirty="0"/>
              <a:t>参考：</a:t>
            </a:r>
            <a:r>
              <a:rPr lang="en-US" altLang="zh-CN" b="1" dirty="0">
                <a:hlinkClick r:id="rId2"/>
              </a:rPr>
              <a:t>Hadoop MapReduce </a:t>
            </a:r>
            <a:r>
              <a:rPr lang="zh-CN" altLang="en-US" b="1" dirty="0">
                <a:hlinkClick r:id="rId2"/>
              </a:rPr>
              <a:t>里的迭代器是个大坑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08454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800" dirty="0"/>
              <a:t>Tips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C5CA91-A591-4844-9497-77B1E5EF4EA1}"/>
              </a:ext>
            </a:extLst>
          </p:cNvPr>
          <p:cNvSpPr txBox="1"/>
          <p:nvPr/>
        </p:nvSpPr>
        <p:spPr>
          <a:xfrm>
            <a:off x="629682" y="1502687"/>
            <a:ext cx="757341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输入输出的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key,value</a:t>
            </a:r>
            <a:r>
              <a:rPr lang="en-US" altLang="zh-CN" sz="2000" dirty="0"/>
              <a:t>&gt;,</a:t>
            </a:r>
            <a:r>
              <a:rPr lang="zh-CN" altLang="en-US" sz="2000" dirty="0"/>
              <a:t>类型一定要匹配，否则出错。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注意：</a:t>
            </a:r>
          </a:p>
          <a:p>
            <a:r>
              <a:rPr lang="en-US" altLang="zh-CN" sz="2000" dirty="0"/>
              <a:t>Reduce</a:t>
            </a:r>
            <a:r>
              <a:rPr lang="zh-CN" altLang="en-US" sz="2000" dirty="0"/>
              <a:t>任务中，</a:t>
            </a:r>
            <a:r>
              <a:rPr lang="en-US" altLang="zh-CN" sz="2000" dirty="0"/>
              <a:t>reduce</a:t>
            </a:r>
            <a:r>
              <a:rPr lang="zh-CN" altLang="en-US" sz="2000" dirty="0"/>
              <a:t>函数的</a:t>
            </a:r>
            <a:r>
              <a:rPr lang="en-US" altLang="zh-CN" sz="2000" dirty="0" err="1"/>
              <a:t>Iterable</a:t>
            </a:r>
            <a:r>
              <a:rPr lang="zh-CN" altLang="en-US" sz="2000" dirty="0"/>
              <a:t>接口只能使用一次。所以一个</a:t>
            </a:r>
            <a:r>
              <a:rPr lang="en-US" altLang="zh-CN" sz="2000" dirty="0"/>
              <a:t>Job</a:t>
            </a:r>
            <a:r>
              <a:rPr lang="zh-CN" altLang="en-US" sz="2000" dirty="0"/>
              <a:t>只能有一个</a:t>
            </a:r>
            <a:r>
              <a:rPr lang="en-US" altLang="zh-CN" sz="2000" dirty="0"/>
              <a:t>Reduce</a:t>
            </a:r>
            <a:r>
              <a:rPr lang="zh-CN" altLang="en-US" sz="2000" dirty="0"/>
              <a:t>，但是一个</a:t>
            </a:r>
            <a:r>
              <a:rPr lang="en-US" altLang="zh-CN" sz="2000" dirty="0"/>
              <a:t>MR</a:t>
            </a:r>
            <a:r>
              <a:rPr lang="zh-CN" altLang="en-US" sz="2000" dirty="0"/>
              <a:t>程序可以多个</a:t>
            </a:r>
            <a:r>
              <a:rPr lang="en-US" altLang="zh-CN" sz="2000" dirty="0"/>
              <a:t>Job</a:t>
            </a:r>
            <a:r>
              <a:rPr lang="zh-CN" altLang="en-US" sz="2000" dirty="0"/>
              <a:t>。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3B2F3E-3C98-4F46-9121-B49EA8139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17" y="857178"/>
            <a:ext cx="7954544" cy="386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518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800" dirty="0"/>
              <a:t>Tips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C5CA91-A591-4844-9497-77B1E5EF4EA1}"/>
              </a:ext>
            </a:extLst>
          </p:cNvPr>
          <p:cNvSpPr txBox="1"/>
          <p:nvPr/>
        </p:nvSpPr>
        <p:spPr>
          <a:xfrm>
            <a:off x="629682" y="1502687"/>
            <a:ext cx="757341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踩坑总结：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AutoNum type="arabicPeriod"/>
            </a:pPr>
            <a:r>
              <a:rPr lang="zh-CN" altLang="en-US" sz="2000" dirty="0"/>
              <a:t>运行</a:t>
            </a:r>
            <a:r>
              <a:rPr lang="en-US" altLang="zh-CN" sz="2000" dirty="0"/>
              <a:t>MR</a:t>
            </a:r>
            <a:r>
              <a:rPr lang="zh-CN" altLang="en-US" sz="2000" dirty="0"/>
              <a:t>程序时，要保证</a:t>
            </a:r>
            <a:r>
              <a:rPr lang="en-US" altLang="zh-CN" sz="2000" dirty="0"/>
              <a:t>output</a:t>
            </a:r>
            <a:r>
              <a:rPr lang="zh-CN" altLang="en-US" sz="2000" dirty="0"/>
              <a:t>（或者是自定义的输出文件夹）为空，否则报错。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zh-CN" altLang="en-US" sz="2000" dirty="0"/>
              <a:t>报错</a:t>
            </a:r>
            <a:r>
              <a:rPr lang="en-US" altLang="zh-CN" b="1" dirty="0"/>
              <a:t>org.apache.hadoop.io.nativeio.NativeIO$Windows.access0(</a:t>
            </a:r>
            <a:r>
              <a:rPr lang="en-US" altLang="zh-CN" b="1" dirty="0" err="1"/>
              <a:t>Ljava</a:t>
            </a:r>
            <a:r>
              <a:rPr lang="en-US" altLang="zh-CN" b="1" dirty="0"/>
              <a:t>/</a:t>
            </a:r>
            <a:r>
              <a:rPr lang="en-US" altLang="zh-CN" b="1" dirty="0" err="1"/>
              <a:t>lang</a:t>
            </a:r>
            <a:r>
              <a:rPr lang="en-US" altLang="zh-CN" b="1" dirty="0"/>
              <a:t>/</a:t>
            </a:r>
            <a:r>
              <a:rPr lang="en-US" altLang="zh-CN" b="1" dirty="0" err="1"/>
              <a:t>String;I</a:t>
            </a:r>
            <a:r>
              <a:rPr lang="en-US" altLang="zh-CN" b="1" dirty="0"/>
              <a:t>)Z</a:t>
            </a: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运行时需要指定参数，在</a:t>
            </a:r>
            <a:r>
              <a:rPr lang="en-US" altLang="zh-CN" sz="2000" dirty="0"/>
              <a:t>run-&gt;edit </a:t>
            </a:r>
            <a:r>
              <a:rPr lang="en-US" altLang="zh-CN" sz="2000" dirty="0" err="1"/>
              <a:t>configration</a:t>
            </a:r>
            <a:r>
              <a:rPr lang="zh-CN" altLang="en-US" sz="2000" dirty="0"/>
              <a:t>中设置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r>
              <a:rPr lang="zh-CN" altLang="en-US" sz="2000" dirty="0"/>
              <a:t>参考 </a:t>
            </a:r>
            <a:endParaRPr lang="en-US" altLang="zh-CN" sz="2000" dirty="0">
              <a:hlinkClick r:id="rId2"/>
            </a:endParaRPr>
          </a:p>
          <a:p>
            <a:r>
              <a:rPr lang="en-US" altLang="zh-CN" dirty="0">
                <a:hlinkClick r:id="rId2"/>
              </a:rPr>
              <a:t>https://blog.csdn.net/starlh35/article/details/76034247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E48602-4365-4D75-824C-EB58575C0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422082"/>
            <a:ext cx="88773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332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文本框 493"/>
          <p:cNvSpPr txBox="1"/>
          <p:nvPr/>
        </p:nvSpPr>
        <p:spPr>
          <a:xfrm>
            <a:off x="3552622" y="3523129"/>
            <a:ext cx="2132398" cy="107406"/>
          </a:xfrm>
          <a:custGeom>
            <a:avLst/>
            <a:gdLst>
              <a:gd name="connsiteX0" fmla="*/ 2075638 w 2132398"/>
              <a:gd name="connsiteY0" fmla="*/ 0 h 107406"/>
              <a:gd name="connsiteX1" fmla="*/ 2132398 w 2132398"/>
              <a:gd name="connsiteY1" fmla="*/ 0 h 107406"/>
              <a:gd name="connsiteX2" fmla="*/ 2123968 w 2132398"/>
              <a:gd name="connsiteY2" fmla="*/ 41069 h 107406"/>
              <a:gd name="connsiteX3" fmla="*/ 2093509 w 2132398"/>
              <a:gd name="connsiteY3" fmla="*/ 77496 h 107406"/>
              <a:gd name="connsiteX4" fmla="*/ 1980730 w 2132398"/>
              <a:gd name="connsiteY4" fmla="*/ 107406 h 107406"/>
              <a:gd name="connsiteX5" fmla="*/ 1921871 w 2132398"/>
              <a:gd name="connsiteY5" fmla="*/ 100408 h 107406"/>
              <a:gd name="connsiteX6" fmla="*/ 1872890 w 2132398"/>
              <a:gd name="connsiteY6" fmla="*/ 82984 h 107406"/>
              <a:gd name="connsiteX7" fmla="*/ 1872890 w 2132398"/>
              <a:gd name="connsiteY7" fmla="*/ 20420 h 107406"/>
              <a:gd name="connsiteX8" fmla="*/ 1925026 w 2132398"/>
              <a:gd name="connsiteY8" fmla="*/ 48409 h 107406"/>
              <a:gd name="connsiteX9" fmla="*/ 1987041 w 2132398"/>
              <a:gd name="connsiteY9" fmla="*/ 59385 h 107406"/>
              <a:gd name="connsiteX10" fmla="*/ 2070905 w 2132398"/>
              <a:gd name="connsiteY10" fmla="*/ 23576 h 107406"/>
              <a:gd name="connsiteX11" fmla="*/ 1684532 w 2132398"/>
              <a:gd name="connsiteY11" fmla="*/ 0 h 107406"/>
              <a:gd name="connsiteX12" fmla="*/ 1755902 w 2132398"/>
              <a:gd name="connsiteY12" fmla="*/ 0 h 107406"/>
              <a:gd name="connsiteX13" fmla="*/ 1842613 w 2132398"/>
              <a:gd name="connsiteY13" fmla="*/ 100271 h 107406"/>
              <a:gd name="connsiteX14" fmla="*/ 1767427 w 2132398"/>
              <a:gd name="connsiteY14" fmla="*/ 100271 h 107406"/>
              <a:gd name="connsiteX15" fmla="*/ 1540222 w 2132398"/>
              <a:gd name="connsiteY15" fmla="*/ 0 h 107406"/>
              <a:gd name="connsiteX16" fmla="*/ 1595102 w 2132398"/>
              <a:gd name="connsiteY16" fmla="*/ 0 h 107406"/>
              <a:gd name="connsiteX17" fmla="*/ 1595102 w 2132398"/>
              <a:gd name="connsiteY17" fmla="*/ 100271 h 107406"/>
              <a:gd name="connsiteX18" fmla="*/ 1540222 w 2132398"/>
              <a:gd name="connsiteY18" fmla="*/ 100271 h 107406"/>
              <a:gd name="connsiteX19" fmla="*/ 1300285 w 2132398"/>
              <a:gd name="connsiteY19" fmla="*/ 0 h 107406"/>
              <a:gd name="connsiteX20" fmla="*/ 1359820 w 2132398"/>
              <a:gd name="connsiteY20" fmla="*/ 0 h 107406"/>
              <a:gd name="connsiteX21" fmla="*/ 1359893 w 2132398"/>
              <a:gd name="connsiteY21" fmla="*/ 114 h 107406"/>
              <a:gd name="connsiteX22" fmla="*/ 1377455 w 2132398"/>
              <a:gd name="connsiteY22" fmla="*/ 29475 h 107406"/>
              <a:gd name="connsiteX23" fmla="*/ 1378553 w 2132398"/>
              <a:gd name="connsiteY23" fmla="*/ 29475 h 107406"/>
              <a:gd name="connsiteX24" fmla="*/ 1376495 w 2132398"/>
              <a:gd name="connsiteY24" fmla="*/ 4916 h 107406"/>
              <a:gd name="connsiteX25" fmla="*/ 1376405 w 2132398"/>
              <a:gd name="connsiteY25" fmla="*/ 0 h 107406"/>
              <a:gd name="connsiteX26" fmla="*/ 1430140 w 2132398"/>
              <a:gd name="connsiteY26" fmla="*/ 0 h 107406"/>
              <a:gd name="connsiteX27" fmla="*/ 1430140 w 2132398"/>
              <a:gd name="connsiteY27" fmla="*/ 100271 h 107406"/>
              <a:gd name="connsiteX28" fmla="*/ 1365107 w 2132398"/>
              <a:gd name="connsiteY28" fmla="*/ 100271 h 107406"/>
              <a:gd name="connsiteX29" fmla="*/ 1083022 w 2132398"/>
              <a:gd name="connsiteY29" fmla="*/ 0 h 107406"/>
              <a:gd name="connsiteX30" fmla="*/ 1137354 w 2132398"/>
              <a:gd name="connsiteY30" fmla="*/ 0 h 107406"/>
              <a:gd name="connsiteX31" fmla="*/ 1137354 w 2132398"/>
              <a:gd name="connsiteY31" fmla="*/ 100271 h 107406"/>
              <a:gd name="connsiteX32" fmla="*/ 1083022 w 2132398"/>
              <a:gd name="connsiteY32" fmla="*/ 100271 h 107406"/>
              <a:gd name="connsiteX33" fmla="*/ 918912 w 2132398"/>
              <a:gd name="connsiteY33" fmla="*/ 0 h 107406"/>
              <a:gd name="connsiteX34" fmla="*/ 978727 w 2132398"/>
              <a:gd name="connsiteY34" fmla="*/ 0 h 107406"/>
              <a:gd name="connsiteX35" fmla="*/ 1016919 w 2132398"/>
              <a:gd name="connsiteY35" fmla="*/ 100271 h 107406"/>
              <a:gd name="connsiteX36" fmla="*/ 956276 w 2132398"/>
              <a:gd name="connsiteY36" fmla="*/ 100271 h 107406"/>
              <a:gd name="connsiteX37" fmla="*/ 672596 w 2132398"/>
              <a:gd name="connsiteY37" fmla="*/ 0 h 107406"/>
              <a:gd name="connsiteX38" fmla="*/ 730283 w 2132398"/>
              <a:gd name="connsiteY38" fmla="*/ 0 h 107406"/>
              <a:gd name="connsiteX39" fmla="*/ 695046 w 2132398"/>
              <a:gd name="connsiteY39" fmla="*/ 100271 h 107406"/>
              <a:gd name="connsiteX40" fmla="*/ 634403 w 2132398"/>
              <a:gd name="connsiteY40" fmla="*/ 100271 h 107406"/>
              <a:gd name="connsiteX41" fmla="*/ 514834 w 2132398"/>
              <a:gd name="connsiteY41" fmla="*/ 0 h 107406"/>
              <a:gd name="connsiteX42" fmla="*/ 569714 w 2132398"/>
              <a:gd name="connsiteY42" fmla="*/ 0 h 107406"/>
              <a:gd name="connsiteX43" fmla="*/ 569714 w 2132398"/>
              <a:gd name="connsiteY43" fmla="*/ 100271 h 107406"/>
              <a:gd name="connsiteX44" fmla="*/ 514834 w 2132398"/>
              <a:gd name="connsiteY44" fmla="*/ 100271 h 107406"/>
              <a:gd name="connsiteX45" fmla="*/ 244822 w 2132398"/>
              <a:gd name="connsiteY45" fmla="*/ 0 h 107406"/>
              <a:gd name="connsiteX46" fmla="*/ 299702 w 2132398"/>
              <a:gd name="connsiteY46" fmla="*/ 0 h 107406"/>
              <a:gd name="connsiteX47" fmla="*/ 299702 w 2132398"/>
              <a:gd name="connsiteY47" fmla="*/ 100271 h 107406"/>
              <a:gd name="connsiteX48" fmla="*/ 244822 w 2132398"/>
              <a:gd name="connsiteY48" fmla="*/ 100271 h 107406"/>
              <a:gd name="connsiteX49" fmla="*/ 0 w 2132398"/>
              <a:gd name="connsiteY49" fmla="*/ 0 h 107406"/>
              <a:gd name="connsiteX50" fmla="*/ 55155 w 2132398"/>
              <a:gd name="connsiteY50" fmla="*/ 0 h 107406"/>
              <a:gd name="connsiteX51" fmla="*/ 55155 w 2132398"/>
              <a:gd name="connsiteY51" fmla="*/ 100271 h 107406"/>
              <a:gd name="connsiteX52" fmla="*/ 0 w 2132398"/>
              <a:gd name="connsiteY52" fmla="*/ 100271 h 107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32398" h="107406">
                <a:moveTo>
                  <a:pt x="2075638" y="0"/>
                </a:moveTo>
                <a:lnTo>
                  <a:pt x="2132398" y="0"/>
                </a:lnTo>
                <a:lnTo>
                  <a:pt x="2123968" y="41069"/>
                </a:lnTo>
                <a:cubicBezTo>
                  <a:pt x="2117199" y="55384"/>
                  <a:pt x="2107046" y="67526"/>
                  <a:pt x="2093509" y="77496"/>
                </a:cubicBezTo>
                <a:cubicBezTo>
                  <a:pt x="2066435" y="97436"/>
                  <a:pt x="2028842" y="107406"/>
                  <a:pt x="1980730" y="107406"/>
                </a:cubicBezTo>
                <a:cubicBezTo>
                  <a:pt x="1963900" y="107406"/>
                  <a:pt x="1944280" y="105073"/>
                  <a:pt x="1921871" y="100408"/>
                </a:cubicBezTo>
                <a:cubicBezTo>
                  <a:pt x="1899461" y="95744"/>
                  <a:pt x="1883134" y="89935"/>
                  <a:pt x="1872890" y="82984"/>
                </a:cubicBezTo>
                <a:lnTo>
                  <a:pt x="1872890" y="20420"/>
                </a:lnTo>
                <a:cubicBezTo>
                  <a:pt x="1885878" y="31762"/>
                  <a:pt x="1903257" y="41092"/>
                  <a:pt x="1925026" y="48409"/>
                </a:cubicBezTo>
                <a:cubicBezTo>
                  <a:pt x="1946796" y="55727"/>
                  <a:pt x="1967467" y="59385"/>
                  <a:pt x="1987041" y="59385"/>
                </a:cubicBezTo>
                <a:cubicBezTo>
                  <a:pt x="2031769" y="59385"/>
                  <a:pt x="2059724" y="47449"/>
                  <a:pt x="2070905" y="23576"/>
                </a:cubicBezTo>
                <a:close/>
                <a:moveTo>
                  <a:pt x="1684532" y="0"/>
                </a:moveTo>
                <a:lnTo>
                  <a:pt x="1755902" y="0"/>
                </a:lnTo>
                <a:lnTo>
                  <a:pt x="1842613" y="100271"/>
                </a:lnTo>
                <a:lnTo>
                  <a:pt x="1767427" y="100271"/>
                </a:lnTo>
                <a:close/>
                <a:moveTo>
                  <a:pt x="1540222" y="0"/>
                </a:moveTo>
                <a:lnTo>
                  <a:pt x="1595102" y="0"/>
                </a:lnTo>
                <a:lnTo>
                  <a:pt x="1595102" y="100271"/>
                </a:lnTo>
                <a:lnTo>
                  <a:pt x="1540222" y="100271"/>
                </a:lnTo>
                <a:close/>
                <a:moveTo>
                  <a:pt x="1300285" y="0"/>
                </a:moveTo>
                <a:lnTo>
                  <a:pt x="1359820" y="0"/>
                </a:lnTo>
                <a:lnTo>
                  <a:pt x="1359893" y="114"/>
                </a:lnTo>
                <a:cubicBezTo>
                  <a:pt x="1369772" y="15481"/>
                  <a:pt x="1375626" y="25268"/>
                  <a:pt x="1377455" y="29475"/>
                </a:cubicBezTo>
                <a:lnTo>
                  <a:pt x="1378553" y="29475"/>
                </a:lnTo>
                <a:cubicBezTo>
                  <a:pt x="1377638" y="23438"/>
                  <a:pt x="1376952" y="15252"/>
                  <a:pt x="1376495" y="4916"/>
                </a:cubicBezTo>
                <a:lnTo>
                  <a:pt x="1376405" y="0"/>
                </a:lnTo>
                <a:lnTo>
                  <a:pt x="1430140" y="0"/>
                </a:lnTo>
                <a:lnTo>
                  <a:pt x="1430140" y="100271"/>
                </a:lnTo>
                <a:lnTo>
                  <a:pt x="1365107" y="100271"/>
                </a:lnTo>
                <a:close/>
                <a:moveTo>
                  <a:pt x="1083022" y="0"/>
                </a:moveTo>
                <a:lnTo>
                  <a:pt x="1137354" y="0"/>
                </a:lnTo>
                <a:lnTo>
                  <a:pt x="1137354" y="100271"/>
                </a:lnTo>
                <a:lnTo>
                  <a:pt x="1083022" y="100271"/>
                </a:lnTo>
                <a:close/>
                <a:moveTo>
                  <a:pt x="918912" y="0"/>
                </a:moveTo>
                <a:lnTo>
                  <a:pt x="978727" y="0"/>
                </a:lnTo>
                <a:lnTo>
                  <a:pt x="1016919" y="100271"/>
                </a:lnTo>
                <a:lnTo>
                  <a:pt x="956276" y="100271"/>
                </a:lnTo>
                <a:close/>
                <a:moveTo>
                  <a:pt x="672596" y="0"/>
                </a:moveTo>
                <a:lnTo>
                  <a:pt x="730283" y="0"/>
                </a:lnTo>
                <a:lnTo>
                  <a:pt x="695046" y="100271"/>
                </a:lnTo>
                <a:lnTo>
                  <a:pt x="634403" y="100271"/>
                </a:lnTo>
                <a:close/>
                <a:moveTo>
                  <a:pt x="514834" y="0"/>
                </a:moveTo>
                <a:lnTo>
                  <a:pt x="569714" y="0"/>
                </a:lnTo>
                <a:lnTo>
                  <a:pt x="569714" y="100271"/>
                </a:lnTo>
                <a:lnTo>
                  <a:pt x="514834" y="100271"/>
                </a:lnTo>
                <a:close/>
                <a:moveTo>
                  <a:pt x="244822" y="0"/>
                </a:moveTo>
                <a:lnTo>
                  <a:pt x="299702" y="0"/>
                </a:lnTo>
                <a:lnTo>
                  <a:pt x="299702" y="100271"/>
                </a:lnTo>
                <a:lnTo>
                  <a:pt x="244822" y="100271"/>
                </a:lnTo>
                <a:close/>
                <a:moveTo>
                  <a:pt x="0" y="0"/>
                </a:moveTo>
                <a:lnTo>
                  <a:pt x="55155" y="0"/>
                </a:lnTo>
                <a:lnTo>
                  <a:pt x="55155" y="100271"/>
                </a:lnTo>
                <a:lnTo>
                  <a:pt x="0" y="1002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dirty="0">
              <a:solidFill>
                <a:srgbClr val="FFFFFF"/>
              </a:solidFill>
            </a:endParaRPr>
          </a:p>
        </p:txBody>
      </p:sp>
      <p:sp>
        <p:nvSpPr>
          <p:cNvPr id="495" name="文本框 494"/>
          <p:cNvSpPr txBox="1"/>
          <p:nvPr/>
        </p:nvSpPr>
        <p:spPr>
          <a:xfrm>
            <a:off x="3430513" y="3191218"/>
            <a:ext cx="2238119" cy="143653"/>
          </a:xfrm>
          <a:custGeom>
            <a:avLst/>
            <a:gdLst>
              <a:gd name="connsiteX0" fmla="*/ 1884048 w 2238119"/>
              <a:gd name="connsiteY0" fmla="*/ 7135 h 143653"/>
              <a:gd name="connsiteX1" fmla="*/ 1951825 w 2238119"/>
              <a:gd name="connsiteY1" fmla="*/ 7135 h 143653"/>
              <a:gd name="connsiteX2" fmla="*/ 1832394 w 2238119"/>
              <a:gd name="connsiteY2" fmla="*/ 143653 h 143653"/>
              <a:gd name="connsiteX3" fmla="*/ 1769876 w 2238119"/>
              <a:gd name="connsiteY3" fmla="*/ 143653 h 143653"/>
              <a:gd name="connsiteX4" fmla="*/ 1662331 w 2238119"/>
              <a:gd name="connsiteY4" fmla="*/ 7135 h 143653"/>
              <a:gd name="connsiteX5" fmla="*/ 1717211 w 2238119"/>
              <a:gd name="connsiteY5" fmla="*/ 7135 h 143653"/>
              <a:gd name="connsiteX6" fmla="*/ 1717211 w 2238119"/>
              <a:gd name="connsiteY6" fmla="*/ 143653 h 143653"/>
              <a:gd name="connsiteX7" fmla="*/ 1662331 w 2238119"/>
              <a:gd name="connsiteY7" fmla="*/ 143653 h 143653"/>
              <a:gd name="connsiteX8" fmla="*/ 1497918 w 2238119"/>
              <a:gd name="connsiteY8" fmla="*/ 7135 h 143653"/>
              <a:gd name="connsiteX9" fmla="*/ 1552249 w 2238119"/>
              <a:gd name="connsiteY9" fmla="*/ 7135 h 143653"/>
              <a:gd name="connsiteX10" fmla="*/ 1552249 w 2238119"/>
              <a:gd name="connsiteY10" fmla="*/ 143653 h 143653"/>
              <a:gd name="connsiteX11" fmla="*/ 1497918 w 2238119"/>
              <a:gd name="connsiteY11" fmla="*/ 143653 h 143653"/>
              <a:gd name="connsiteX12" fmla="*/ 1205131 w 2238119"/>
              <a:gd name="connsiteY12" fmla="*/ 7135 h 143653"/>
              <a:gd name="connsiteX13" fmla="*/ 1274006 w 2238119"/>
              <a:gd name="connsiteY13" fmla="*/ 7135 h 143653"/>
              <a:gd name="connsiteX14" fmla="*/ 1361406 w 2238119"/>
              <a:gd name="connsiteY14" fmla="*/ 143653 h 143653"/>
              <a:gd name="connsiteX15" fmla="*/ 1300689 w 2238119"/>
              <a:gd name="connsiteY15" fmla="*/ 143653 h 143653"/>
              <a:gd name="connsiteX16" fmla="*/ 1273457 w 2238119"/>
              <a:gd name="connsiteY16" fmla="*/ 101529 h 143653"/>
              <a:gd name="connsiteX17" fmla="*/ 1258914 w 2238119"/>
              <a:gd name="connsiteY17" fmla="*/ 73814 h 143653"/>
              <a:gd name="connsiteX18" fmla="*/ 1257267 w 2238119"/>
              <a:gd name="connsiteY18" fmla="*/ 73814 h 143653"/>
              <a:gd name="connsiteX19" fmla="*/ 1259463 w 2238119"/>
              <a:gd name="connsiteY19" fmla="*/ 133360 h 143653"/>
              <a:gd name="connsiteX20" fmla="*/ 1259463 w 2238119"/>
              <a:gd name="connsiteY20" fmla="*/ 143653 h 143653"/>
              <a:gd name="connsiteX21" fmla="*/ 1205131 w 2238119"/>
              <a:gd name="connsiteY21" fmla="*/ 143653 h 143653"/>
              <a:gd name="connsiteX22" fmla="*/ 918409 w 2238119"/>
              <a:gd name="connsiteY22" fmla="*/ 7135 h 143653"/>
              <a:gd name="connsiteX23" fmla="*/ 977131 w 2238119"/>
              <a:gd name="connsiteY23" fmla="*/ 7135 h 143653"/>
              <a:gd name="connsiteX24" fmla="*/ 1029130 w 2238119"/>
              <a:gd name="connsiteY24" fmla="*/ 143653 h 143653"/>
              <a:gd name="connsiteX25" fmla="*/ 972902 w 2238119"/>
              <a:gd name="connsiteY25" fmla="*/ 143653 h 143653"/>
              <a:gd name="connsiteX26" fmla="*/ 953807 w 2238119"/>
              <a:gd name="connsiteY26" fmla="*/ 91102 h 143653"/>
              <a:gd name="connsiteX27" fmla="*/ 947221 w 2238119"/>
              <a:gd name="connsiteY27" fmla="*/ 61466 h 143653"/>
              <a:gd name="connsiteX28" fmla="*/ 945849 w 2238119"/>
              <a:gd name="connsiteY28" fmla="*/ 61466 h 143653"/>
              <a:gd name="connsiteX29" fmla="*/ 938989 w 2238119"/>
              <a:gd name="connsiteY29" fmla="*/ 91102 h 143653"/>
              <a:gd name="connsiteX30" fmla="*/ 920058 w 2238119"/>
              <a:gd name="connsiteY30" fmla="*/ 143653 h 143653"/>
              <a:gd name="connsiteX31" fmla="*/ 866411 w 2238119"/>
              <a:gd name="connsiteY31" fmla="*/ 143653 h 143653"/>
              <a:gd name="connsiteX32" fmla="*/ 636943 w 2238119"/>
              <a:gd name="connsiteY32" fmla="*/ 7135 h 143653"/>
              <a:gd name="connsiteX33" fmla="*/ 691823 w 2238119"/>
              <a:gd name="connsiteY33" fmla="*/ 7135 h 143653"/>
              <a:gd name="connsiteX34" fmla="*/ 691823 w 2238119"/>
              <a:gd name="connsiteY34" fmla="*/ 143653 h 143653"/>
              <a:gd name="connsiteX35" fmla="*/ 636943 w 2238119"/>
              <a:gd name="connsiteY35" fmla="*/ 143653 h 143653"/>
              <a:gd name="connsiteX36" fmla="*/ 366931 w 2238119"/>
              <a:gd name="connsiteY36" fmla="*/ 7135 h 143653"/>
              <a:gd name="connsiteX37" fmla="*/ 421811 w 2238119"/>
              <a:gd name="connsiteY37" fmla="*/ 7135 h 143653"/>
              <a:gd name="connsiteX38" fmla="*/ 421811 w 2238119"/>
              <a:gd name="connsiteY38" fmla="*/ 143653 h 143653"/>
              <a:gd name="connsiteX39" fmla="*/ 366931 w 2238119"/>
              <a:gd name="connsiteY39" fmla="*/ 143653 h 143653"/>
              <a:gd name="connsiteX40" fmla="*/ 0 w 2238119"/>
              <a:gd name="connsiteY40" fmla="*/ 7135 h 143653"/>
              <a:gd name="connsiteX41" fmla="*/ 299921 w 2238119"/>
              <a:gd name="connsiteY41" fmla="*/ 7135 h 143653"/>
              <a:gd name="connsiteX42" fmla="*/ 299921 w 2238119"/>
              <a:gd name="connsiteY42" fmla="*/ 55978 h 143653"/>
              <a:gd name="connsiteX43" fmla="*/ 177264 w 2238119"/>
              <a:gd name="connsiteY43" fmla="*/ 55978 h 143653"/>
              <a:gd name="connsiteX44" fmla="*/ 177264 w 2238119"/>
              <a:gd name="connsiteY44" fmla="*/ 143653 h 143653"/>
              <a:gd name="connsiteX45" fmla="*/ 122109 w 2238119"/>
              <a:gd name="connsiteY45" fmla="*/ 143653 h 143653"/>
              <a:gd name="connsiteX46" fmla="*/ 122109 w 2238119"/>
              <a:gd name="connsiteY46" fmla="*/ 55978 h 143653"/>
              <a:gd name="connsiteX47" fmla="*/ 0 w 2238119"/>
              <a:gd name="connsiteY47" fmla="*/ 55978 h 143653"/>
              <a:gd name="connsiteX48" fmla="*/ 2145097 w 2238119"/>
              <a:gd name="connsiteY48" fmla="*/ 0 h 143653"/>
              <a:gd name="connsiteX49" fmla="*/ 2238119 w 2238119"/>
              <a:gd name="connsiteY49" fmla="*/ 15367 h 143653"/>
              <a:gd name="connsiteX50" fmla="*/ 2238119 w 2238119"/>
              <a:gd name="connsiteY50" fmla="*/ 75186 h 143653"/>
              <a:gd name="connsiteX51" fmla="*/ 2140981 w 2238119"/>
              <a:gd name="connsiteY51" fmla="*/ 48569 h 143653"/>
              <a:gd name="connsiteX52" fmla="*/ 2077457 w 2238119"/>
              <a:gd name="connsiteY52" fmla="*/ 64896 h 143653"/>
              <a:gd name="connsiteX53" fmla="*/ 2052898 w 2238119"/>
              <a:gd name="connsiteY53" fmla="*/ 110310 h 143653"/>
              <a:gd name="connsiteX54" fmla="*/ 2066410 w 2238119"/>
              <a:gd name="connsiteY54" fmla="*/ 143653 h 143653"/>
              <a:gd name="connsiteX55" fmla="*/ 2004602 w 2238119"/>
              <a:gd name="connsiteY55" fmla="*/ 143653 h 143653"/>
              <a:gd name="connsiteX56" fmla="*/ 1995273 w 2238119"/>
              <a:gd name="connsiteY56" fmla="*/ 114975 h 143653"/>
              <a:gd name="connsiteX57" fmla="*/ 2037806 w 2238119"/>
              <a:gd name="connsiteY57" fmla="*/ 31008 h 143653"/>
              <a:gd name="connsiteX58" fmla="*/ 2145097 w 2238119"/>
              <a:gd name="connsiteY58" fmla="*/ 0 h 143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238119" h="143653">
                <a:moveTo>
                  <a:pt x="1884048" y="7135"/>
                </a:moveTo>
                <a:lnTo>
                  <a:pt x="1951825" y="7135"/>
                </a:lnTo>
                <a:lnTo>
                  <a:pt x="1832394" y="143653"/>
                </a:lnTo>
                <a:lnTo>
                  <a:pt x="1769876" y="143653"/>
                </a:lnTo>
                <a:close/>
                <a:moveTo>
                  <a:pt x="1662331" y="7135"/>
                </a:moveTo>
                <a:lnTo>
                  <a:pt x="1717211" y="7135"/>
                </a:lnTo>
                <a:lnTo>
                  <a:pt x="1717211" y="143653"/>
                </a:lnTo>
                <a:lnTo>
                  <a:pt x="1662331" y="143653"/>
                </a:lnTo>
                <a:close/>
                <a:moveTo>
                  <a:pt x="1497918" y="7135"/>
                </a:moveTo>
                <a:lnTo>
                  <a:pt x="1552249" y="7135"/>
                </a:lnTo>
                <a:lnTo>
                  <a:pt x="1552249" y="143653"/>
                </a:lnTo>
                <a:lnTo>
                  <a:pt x="1497918" y="143653"/>
                </a:lnTo>
                <a:close/>
                <a:moveTo>
                  <a:pt x="1205131" y="7135"/>
                </a:moveTo>
                <a:lnTo>
                  <a:pt x="1274006" y="7135"/>
                </a:lnTo>
                <a:lnTo>
                  <a:pt x="1361406" y="143653"/>
                </a:lnTo>
                <a:lnTo>
                  <a:pt x="1300689" y="143653"/>
                </a:lnTo>
                <a:lnTo>
                  <a:pt x="1273457" y="101529"/>
                </a:lnTo>
                <a:cubicBezTo>
                  <a:pt x="1267420" y="92199"/>
                  <a:pt x="1262572" y="82961"/>
                  <a:pt x="1258914" y="73814"/>
                </a:cubicBezTo>
                <a:lnTo>
                  <a:pt x="1257267" y="73814"/>
                </a:lnTo>
                <a:cubicBezTo>
                  <a:pt x="1258731" y="83327"/>
                  <a:pt x="1259463" y="103175"/>
                  <a:pt x="1259463" y="133360"/>
                </a:cubicBezTo>
                <a:lnTo>
                  <a:pt x="1259463" y="143653"/>
                </a:lnTo>
                <a:lnTo>
                  <a:pt x="1205131" y="143653"/>
                </a:lnTo>
                <a:close/>
                <a:moveTo>
                  <a:pt x="918409" y="7135"/>
                </a:moveTo>
                <a:lnTo>
                  <a:pt x="977131" y="7135"/>
                </a:lnTo>
                <a:lnTo>
                  <a:pt x="1029130" y="143653"/>
                </a:lnTo>
                <a:lnTo>
                  <a:pt x="972902" y="143653"/>
                </a:lnTo>
                <a:lnTo>
                  <a:pt x="953807" y="91102"/>
                </a:lnTo>
                <a:cubicBezTo>
                  <a:pt x="951795" y="85431"/>
                  <a:pt x="949599" y="75552"/>
                  <a:pt x="947221" y="61466"/>
                </a:cubicBezTo>
                <a:lnTo>
                  <a:pt x="945849" y="61466"/>
                </a:lnTo>
                <a:cubicBezTo>
                  <a:pt x="943837" y="74272"/>
                  <a:pt x="941550" y="84150"/>
                  <a:pt x="938989" y="91102"/>
                </a:cubicBezTo>
                <a:lnTo>
                  <a:pt x="920058" y="143653"/>
                </a:lnTo>
                <a:lnTo>
                  <a:pt x="866411" y="143653"/>
                </a:lnTo>
                <a:close/>
                <a:moveTo>
                  <a:pt x="636943" y="7135"/>
                </a:moveTo>
                <a:lnTo>
                  <a:pt x="691823" y="7135"/>
                </a:lnTo>
                <a:lnTo>
                  <a:pt x="691823" y="143653"/>
                </a:lnTo>
                <a:lnTo>
                  <a:pt x="636943" y="143653"/>
                </a:lnTo>
                <a:close/>
                <a:moveTo>
                  <a:pt x="366931" y="7135"/>
                </a:moveTo>
                <a:lnTo>
                  <a:pt x="421811" y="7135"/>
                </a:lnTo>
                <a:lnTo>
                  <a:pt x="421811" y="143653"/>
                </a:lnTo>
                <a:lnTo>
                  <a:pt x="366931" y="143653"/>
                </a:lnTo>
                <a:close/>
                <a:moveTo>
                  <a:pt x="0" y="7135"/>
                </a:moveTo>
                <a:lnTo>
                  <a:pt x="299921" y="7135"/>
                </a:lnTo>
                <a:lnTo>
                  <a:pt x="299921" y="55978"/>
                </a:lnTo>
                <a:lnTo>
                  <a:pt x="177264" y="55978"/>
                </a:lnTo>
                <a:lnTo>
                  <a:pt x="177264" y="143653"/>
                </a:lnTo>
                <a:lnTo>
                  <a:pt x="122109" y="143653"/>
                </a:lnTo>
                <a:lnTo>
                  <a:pt x="122109" y="55978"/>
                </a:lnTo>
                <a:lnTo>
                  <a:pt x="0" y="55978"/>
                </a:lnTo>
                <a:close/>
                <a:moveTo>
                  <a:pt x="2145097" y="0"/>
                </a:moveTo>
                <a:cubicBezTo>
                  <a:pt x="2187355" y="0"/>
                  <a:pt x="2218362" y="5122"/>
                  <a:pt x="2238119" y="15367"/>
                </a:cubicBezTo>
                <a:lnTo>
                  <a:pt x="2238119" y="75186"/>
                </a:lnTo>
                <a:cubicBezTo>
                  <a:pt x="2212508" y="57442"/>
                  <a:pt x="2180129" y="48569"/>
                  <a:pt x="2140981" y="48569"/>
                </a:cubicBezTo>
                <a:cubicBezTo>
                  <a:pt x="2115004" y="48569"/>
                  <a:pt x="2093829" y="54012"/>
                  <a:pt x="2077457" y="64896"/>
                </a:cubicBezTo>
                <a:cubicBezTo>
                  <a:pt x="2061084" y="75781"/>
                  <a:pt x="2052898" y="90919"/>
                  <a:pt x="2052898" y="110310"/>
                </a:cubicBezTo>
                <a:lnTo>
                  <a:pt x="2066410" y="143653"/>
                </a:lnTo>
                <a:lnTo>
                  <a:pt x="2004602" y="143653"/>
                </a:lnTo>
                <a:lnTo>
                  <a:pt x="1995273" y="114975"/>
                </a:lnTo>
                <a:cubicBezTo>
                  <a:pt x="1995273" y="79668"/>
                  <a:pt x="2009451" y="51679"/>
                  <a:pt x="2037806" y="31008"/>
                </a:cubicBezTo>
                <a:cubicBezTo>
                  <a:pt x="2066161" y="10336"/>
                  <a:pt x="2101924" y="0"/>
                  <a:pt x="214509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dirty="0">
              <a:solidFill>
                <a:srgbClr val="FFFFFF"/>
              </a:solidFill>
            </a:endParaRPr>
          </a:p>
        </p:txBody>
      </p:sp>
      <p:sp>
        <p:nvSpPr>
          <p:cNvPr id="496" name="文本框 495"/>
          <p:cNvSpPr txBox="1"/>
          <p:nvPr/>
        </p:nvSpPr>
        <p:spPr>
          <a:xfrm>
            <a:off x="3552622" y="3334870"/>
            <a:ext cx="2134121" cy="188259"/>
          </a:xfrm>
          <a:custGeom>
            <a:avLst/>
            <a:gdLst/>
            <a:ahLst/>
            <a:cxnLst/>
            <a:rect l="l" t="t" r="r" b="b"/>
            <a:pathLst>
              <a:path w="2134121" h="188259">
                <a:moveTo>
                  <a:pt x="1882493" y="0"/>
                </a:moveTo>
                <a:lnTo>
                  <a:pt x="1944301" y="0"/>
                </a:lnTo>
                <a:lnTo>
                  <a:pt x="1947802" y="8640"/>
                </a:lnTo>
                <a:cubicBezTo>
                  <a:pt x="1959144" y="19433"/>
                  <a:pt x="1983748" y="34160"/>
                  <a:pt x="2021616" y="52819"/>
                </a:cubicBezTo>
                <a:cubicBezTo>
                  <a:pt x="2063325" y="72759"/>
                  <a:pt x="2092503" y="92699"/>
                  <a:pt x="2109150" y="112639"/>
                </a:cubicBezTo>
                <a:cubicBezTo>
                  <a:pt x="2125797" y="132578"/>
                  <a:pt x="2134121" y="154988"/>
                  <a:pt x="2134121" y="179867"/>
                </a:cubicBezTo>
                <a:lnTo>
                  <a:pt x="2132398" y="188259"/>
                </a:lnTo>
                <a:lnTo>
                  <a:pt x="2075638" y="188259"/>
                </a:lnTo>
                <a:lnTo>
                  <a:pt x="2076496" y="183983"/>
                </a:lnTo>
                <a:cubicBezTo>
                  <a:pt x="2076496" y="172092"/>
                  <a:pt x="2073295" y="161391"/>
                  <a:pt x="2066892" y="151878"/>
                </a:cubicBezTo>
                <a:cubicBezTo>
                  <a:pt x="2060489" y="142365"/>
                  <a:pt x="2051708" y="133950"/>
                  <a:pt x="2040550" y="126633"/>
                </a:cubicBezTo>
                <a:cubicBezTo>
                  <a:pt x="2029391" y="119316"/>
                  <a:pt x="2008445" y="108065"/>
                  <a:pt x="1977712" y="92882"/>
                </a:cubicBezTo>
                <a:cubicBezTo>
                  <a:pt x="1935088" y="71661"/>
                  <a:pt x="1907007" y="51950"/>
                  <a:pt x="1893470" y="33748"/>
                </a:cubicBezTo>
                <a:close/>
                <a:moveTo>
                  <a:pt x="1540222" y="0"/>
                </a:moveTo>
                <a:lnTo>
                  <a:pt x="1595102" y="0"/>
                </a:lnTo>
                <a:lnTo>
                  <a:pt x="1595102" y="63521"/>
                </a:lnTo>
                <a:lnTo>
                  <a:pt x="1596474" y="63521"/>
                </a:lnTo>
                <a:cubicBezTo>
                  <a:pt x="1599584" y="58581"/>
                  <a:pt x="1603334" y="53368"/>
                  <a:pt x="1607725" y="47880"/>
                </a:cubicBezTo>
                <a:lnTo>
                  <a:pt x="1647767" y="0"/>
                </a:lnTo>
                <a:lnTo>
                  <a:pt x="1710285" y="0"/>
                </a:lnTo>
                <a:lnTo>
                  <a:pt x="1651355" y="67362"/>
                </a:lnTo>
                <a:lnTo>
                  <a:pt x="1755902" y="188259"/>
                </a:lnTo>
                <a:lnTo>
                  <a:pt x="1684532" y="188259"/>
                </a:lnTo>
                <a:lnTo>
                  <a:pt x="1607725" y="95351"/>
                </a:lnTo>
                <a:cubicBezTo>
                  <a:pt x="1602237" y="88583"/>
                  <a:pt x="1598487" y="83278"/>
                  <a:pt x="1596474" y="79436"/>
                </a:cubicBezTo>
                <a:lnTo>
                  <a:pt x="1595102" y="79436"/>
                </a:lnTo>
                <a:lnTo>
                  <a:pt x="1595102" y="188259"/>
                </a:lnTo>
                <a:lnTo>
                  <a:pt x="1540222" y="188259"/>
                </a:lnTo>
                <a:close/>
                <a:moveTo>
                  <a:pt x="1375809" y="0"/>
                </a:moveTo>
                <a:lnTo>
                  <a:pt x="1430140" y="0"/>
                </a:lnTo>
                <a:lnTo>
                  <a:pt x="1430140" y="188259"/>
                </a:lnTo>
                <a:lnTo>
                  <a:pt x="1376405" y="188259"/>
                </a:lnTo>
                <a:lnTo>
                  <a:pt x="1375809" y="155720"/>
                </a:lnTo>
                <a:close/>
                <a:moveTo>
                  <a:pt x="1178580" y="0"/>
                </a:moveTo>
                <a:lnTo>
                  <a:pt x="1239297" y="0"/>
                </a:lnTo>
                <a:lnTo>
                  <a:pt x="1359820" y="188259"/>
                </a:lnTo>
                <a:lnTo>
                  <a:pt x="1300285" y="188259"/>
                </a:lnTo>
                <a:close/>
                <a:moveTo>
                  <a:pt x="1083022" y="0"/>
                </a:moveTo>
                <a:lnTo>
                  <a:pt x="1137354" y="0"/>
                </a:lnTo>
                <a:lnTo>
                  <a:pt x="1137354" y="188259"/>
                </a:lnTo>
                <a:lnTo>
                  <a:pt x="1083022" y="188259"/>
                </a:lnTo>
                <a:close/>
                <a:moveTo>
                  <a:pt x="744302" y="0"/>
                </a:moveTo>
                <a:lnTo>
                  <a:pt x="797949" y="0"/>
                </a:lnTo>
                <a:lnTo>
                  <a:pt x="753219" y="124163"/>
                </a:lnTo>
                <a:lnTo>
                  <a:pt x="895908" y="124163"/>
                </a:lnTo>
                <a:lnTo>
                  <a:pt x="850793" y="0"/>
                </a:lnTo>
                <a:lnTo>
                  <a:pt x="907021" y="0"/>
                </a:lnTo>
                <a:lnTo>
                  <a:pt x="978727" y="188259"/>
                </a:lnTo>
                <a:lnTo>
                  <a:pt x="918912" y="188259"/>
                </a:lnTo>
                <a:lnTo>
                  <a:pt x="912921" y="172184"/>
                </a:lnTo>
                <a:lnTo>
                  <a:pt x="735932" y="172184"/>
                </a:lnTo>
                <a:lnTo>
                  <a:pt x="730283" y="188259"/>
                </a:lnTo>
                <a:lnTo>
                  <a:pt x="672596" y="188259"/>
                </a:lnTo>
                <a:close/>
                <a:moveTo>
                  <a:pt x="244822" y="0"/>
                </a:moveTo>
                <a:lnTo>
                  <a:pt x="299702" y="0"/>
                </a:lnTo>
                <a:lnTo>
                  <a:pt x="299702" y="48154"/>
                </a:lnTo>
                <a:lnTo>
                  <a:pt x="514834" y="48154"/>
                </a:lnTo>
                <a:lnTo>
                  <a:pt x="514834" y="0"/>
                </a:lnTo>
                <a:lnTo>
                  <a:pt x="569714" y="0"/>
                </a:lnTo>
                <a:lnTo>
                  <a:pt x="569714" y="188259"/>
                </a:lnTo>
                <a:lnTo>
                  <a:pt x="514834" y="188259"/>
                </a:lnTo>
                <a:lnTo>
                  <a:pt x="514834" y="96998"/>
                </a:lnTo>
                <a:lnTo>
                  <a:pt x="299702" y="96998"/>
                </a:lnTo>
                <a:lnTo>
                  <a:pt x="299702" y="188259"/>
                </a:lnTo>
                <a:lnTo>
                  <a:pt x="244822" y="188259"/>
                </a:lnTo>
                <a:close/>
                <a:moveTo>
                  <a:pt x="0" y="0"/>
                </a:moveTo>
                <a:lnTo>
                  <a:pt x="55155" y="0"/>
                </a:lnTo>
                <a:lnTo>
                  <a:pt x="55155" y="188259"/>
                </a:lnTo>
                <a:lnTo>
                  <a:pt x="0" y="1882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43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" grpId="0" animBg="1"/>
      <p:bldP spid="495" grpId="0" animBg="1"/>
      <p:bldP spid="4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MapReduce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4432" y="1367186"/>
            <a:ext cx="75551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MapReduce</a:t>
            </a:r>
            <a:r>
              <a:rPr lang="zh-CN" altLang="en-US" sz="3200" b="1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的执行流程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49E0BA-4722-4A2E-BC74-887ED9DC6106}"/>
              </a:ext>
            </a:extLst>
          </p:cNvPr>
          <p:cNvSpPr txBox="1"/>
          <p:nvPr/>
        </p:nvSpPr>
        <p:spPr>
          <a:xfrm>
            <a:off x="657624" y="2461969"/>
            <a:ext cx="790692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MapReduce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运行时，首先通过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Map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读取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HDFS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中的数据，然后经过拆分，将每个文件中的每行数据拆分成键值对（键值对的对应方法是可以通过函数编写自定义的）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默认将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值相同的数据作为一组（可以通过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Partation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自定义分组方式）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最后输出作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Reduce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的输入，经过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Reduce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的处理，最后输出文件。</a:t>
            </a:r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https://blog.csdn.net/suifeng3051/article/details/41651851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026" name="Picture 2" descr="https://img-blog.csdn.net/20141201200156533?watermark/2/text/aHR0cDovL2Jsb2cuY3Nkbi5uZXQvc3VpZmVuZzMwNTE=/font/5a6L5L2T/fontsize/400/fill/I0JBQkFCMA==/dissolve/70/gravity/Center">
            <a:extLst>
              <a:ext uri="{FF2B5EF4-FFF2-40B4-BE49-F238E27FC236}">
                <a16:creationId xmlns:a16="http://schemas.microsoft.com/office/drawing/2014/main" id="{10348758-E42C-464D-AD1F-249D513FA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768" y="28917"/>
            <a:ext cx="4338637" cy="682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759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How do this?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78D28D-DA1A-4137-911E-5CCDA7D23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4" y="1283390"/>
            <a:ext cx="8316000" cy="4606602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AB526B61-1CED-499F-A8DB-51CEC3953D7B}"/>
              </a:ext>
            </a:extLst>
          </p:cNvPr>
          <p:cNvSpPr/>
          <p:nvPr/>
        </p:nvSpPr>
        <p:spPr>
          <a:xfrm>
            <a:off x="248552" y="1177030"/>
            <a:ext cx="8316000" cy="5024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</a:rPr>
              <a:t>对于给定的课程，假设有</a:t>
            </a:r>
            <a:r>
              <a:rPr lang="en-US" altLang="zh-CN" sz="2400" dirty="0">
                <a:solidFill>
                  <a:schemeClr val="bg1"/>
                </a:solidFill>
              </a:rPr>
              <a:t>N</a:t>
            </a:r>
            <a:r>
              <a:rPr lang="zh-CN" altLang="en-US" sz="2400" dirty="0">
                <a:solidFill>
                  <a:schemeClr val="bg1"/>
                </a:solidFill>
              </a:rPr>
              <a:t>个班级，第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zh-CN" altLang="en-US" sz="2400" dirty="0">
                <a:solidFill>
                  <a:schemeClr val="bg1"/>
                </a:solidFill>
              </a:rPr>
              <a:t>个班上有</a:t>
            </a:r>
            <a:r>
              <a:rPr lang="en-US" altLang="zh-CN" sz="2400" dirty="0">
                <a:solidFill>
                  <a:schemeClr val="bg1"/>
                </a:solidFill>
              </a:rPr>
              <a:t>Mi</a:t>
            </a:r>
            <a:r>
              <a:rPr lang="zh-CN" altLang="en-US" sz="2400" dirty="0">
                <a:solidFill>
                  <a:schemeClr val="bg1"/>
                </a:solidFill>
              </a:rPr>
              <a:t>学生。 该课程的分数存储在每个班级的单个文件。 要求是找到：</a:t>
            </a:r>
            <a:br>
              <a:rPr lang="en-US" altLang="zh-CN" sz="2400" dirty="0">
                <a:solidFill>
                  <a:schemeClr val="bg1"/>
                </a:solidFill>
              </a:rPr>
            </a:br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</a:rPr>
              <a:t>最高分和相应的学生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</a:rPr>
              <a:t>最低分数和相应的学生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3. </a:t>
            </a:r>
            <a:r>
              <a:rPr lang="zh-CN" altLang="en-US" sz="2400" dirty="0">
                <a:solidFill>
                  <a:schemeClr val="bg1"/>
                </a:solidFill>
              </a:rPr>
              <a:t>平均分。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4. </a:t>
            </a:r>
            <a:r>
              <a:rPr lang="zh-CN" altLang="en-US" sz="2400" dirty="0">
                <a:solidFill>
                  <a:schemeClr val="bg1"/>
                </a:solidFill>
              </a:rPr>
              <a:t>不同等级的分布。 成绩定义为：</a:t>
            </a:r>
            <a:r>
              <a:rPr lang="en-US" altLang="zh-CN" sz="2400" dirty="0">
                <a:solidFill>
                  <a:schemeClr val="bg1"/>
                </a:solidFill>
              </a:rPr>
              <a:t>A = [90,100]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B = [80,89]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C = [70,79]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D = [60,69]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E = [0,59]</a:t>
            </a:r>
            <a:r>
              <a:rPr lang="zh-CN" altLang="en-US" sz="2400" dirty="0">
                <a:solidFill>
                  <a:schemeClr val="bg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933822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Think</a:t>
            </a:r>
            <a:r>
              <a:rPr lang="en-US" altLang="zh-CN" sz="2800" dirty="0"/>
              <a:t>(</a:t>
            </a:r>
            <a:r>
              <a:rPr lang="zh-CN" altLang="en-US" sz="2800" dirty="0"/>
              <a:t>思路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5FCFA0-154F-49F5-AF70-079516DD31A6}"/>
              </a:ext>
            </a:extLst>
          </p:cNvPr>
          <p:cNvSpPr txBox="1"/>
          <p:nvPr/>
        </p:nvSpPr>
        <p:spPr>
          <a:xfrm>
            <a:off x="594727" y="1255529"/>
            <a:ext cx="83159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</a:rPr>
              <a:t>思路一：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以班级作为</a:t>
            </a:r>
            <a:r>
              <a:rPr lang="en-US" altLang="zh-CN" sz="2400" dirty="0">
                <a:ea typeface="宋体" panose="02010600030101010101" pitchFamily="2" charset="-122"/>
              </a:rPr>
              <a:t>key</a:t>
            </a:r>
            <a:r>
              <a:rPr lang="zh-CN" altLang="en-US" sz="2400" dirty="0">
                <a:ea typeface="宋体" panose="02010600030101010101" pitchFamily="2" charset="-122"/>
              </a:rPr>
              <a:t>，姓名成绩作为</a:t>
            </a:r>
            <a:r>
              <a:rPr lang="en-US" altLang="zh-CN" sz="2400" dirty="0">
                <a:ea typeface="宋体" panose="02010600030101010101" pitchFamily="2" charset="-122"/>
              </a:rPr>
              <a:t>value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ea typeface="宋体" panose="02010600030101010101" pitchFamily="2" charset="-122"/>
              </a:rPr>
              <a:t>&lt;class, name-score&gt;</a:t>
            </a:r>
            <a:r>
              <a:rPr lang="zh-CN" altLang="en-US" sz="2400" dirty="0">
                <a:ea typeface="宋体" panose="02010600030101010101" pitchFamily="2" charset="-122"/>
              </a:rPr>
              <a:t>。这样每一个班级就是一组，进入</a:t>
            </a:r>
            <a:r>
              <a:rPr lang="en-US" altLang="zh-CN" sz="2400" dirty="0">
                <a:ea typeface="宋体" panose="02010600030101010101" pitchFamily="2" charset="-122"/>
              </a:rPr>
              <a:t>Reduce</a:t>
            </a:r>
            <a:r>
              <a:rPr lang="zh-CN" altLang="en-US" sz="2400" dirty="0">
                <a:ea typeface="宋体" panose="02010600030101010101" pitchFamily="2" charset="-122"/>
              </a:rPr>
              <a:t>处理，</a:t>
            </a:r>
            <a:r>
              <a:rPr lang="en-US" altLang="zh-CN" sz="2400" dirty="0">
                <a:ea typeface="宋体" panose="02010600030101010101" pitchFamily="2" charset="-122"/>
              </a:rPr>
              <a:t>Reduce</a:t>
            </a:r>
            <a:r>
              <a:rPr lang="zh-CN" altLang="en-US" sz="2400" dirty="0">
                <a:ea typeface="宋体" panose="02010600030101010101" pitchFamily="2" charset="-122"/>
              </a:rPr>
              <a:t>计算最值和平均值，找到相应的学生姓名。对每一条数据进行等级的判断。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之后，将输出的结果作为下一个</a:t>
            </a:r>
            <a:r>
              <a:rPr lang="en-US" altLang="zh-CN" sz="2400" dirty="0">
                <a:ea typeface="宋体" panose="02010600030101010101" pitchFamily="2" charset="-122"/>
              </a:rPr>
              <a:t>job</a:t>
            </a:r>
            <a:r>
              <a:rPr lang="zh-CN" altLang="en-US" sz="2400" dirty="0">
                <a:ea typeface="宋体" panose="02010600030101010101" pitchFamily="2" charset="-122"/>
              </a:rPr>
              <a:t>的输入，这个</a:t>
            </a:r>
            <a:r>
              <a:rPr lang="en-US" altLang="zh-CN" sz="2400" dirty="0">
                <a:ea typeface="宋体" panose="02010600030101010101" pitchFamily="2" charset="-122"/>
              </a:rPr>
              <a:t>job</a:t>
            </a:r>
            <a:r>
              <a:rPr lang="zh-CN" altLang="en-US" sz="2400" dirty="0">
                <a:ea typeface="宋体" panose="02010600030101010101" pitchFamily="2" charset="-122"/>
              </a:rPr>
              <a:t>计算总体的最值和平均，累计各个等级的人数。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D27CFA-2377-4D14-86F9-2EF9221B1C5F}"/>
              </a:ext>
            </a:extLst>
          </p:cNvPr>
          <p:cNvSpPr txBox="1"/>
          <p:nvPr/>
        </p:nvSpPr>
        <p:spPr>
          <a:xfrm>
            <a:off x="594727" y="4464058"/>
            <a:ext cx="8315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但是发现几个问题：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两个</a:t>
            </a:r>
            <a:r>
              <a:rPr lang="en-US" altLang="zh-CN" sz="2400" dirty="0"/>
              <a:t>job</a:t>
            </a:r>
            <a:r>
              <a:rPr lang="zh-CN" altLang="en-US" sz="2400" dirty="0"/>
              <a:t>之间存在依赖关系，尝试写</a:t>
            </a:r>
            <a:r>
              <a:rPr lang="en-US" altLang="zh-CN" sz="2400" dirty="0" err="1"/>
              <a:t>jboController</a:t>
            </a:r>
            <a:r>
              <a:rPr lang="zh-CN" altLang="en-US" sz="2400" dirty="0"/>
              <a:t>解决，但是失败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直接将</a:t>
            </a:r>
            <a:r>
              <a:rPr lang="en-US" altLang="zh-CN" sz="2400" dirty="0"/>
              <a:t>job1</a:t>
            </a:r>
            <a:r>
              <a:rPr lang="zh-CN" altLang="en-US" sz="2400" dirty="0"/>
              <a:t>的输出平均作为</a:t>
            </a:r>
            <a:r>
              <a:rPr lang="en-US" altLang="zh-CN" sz="2400" dirty="0"/>
              <a:t>job2</a:t>
            </a:r>
            <a:r>
              <a:rPr lang="zh-CN" altLang="en-US" sz="2400" dirty="0"/>
              <a:t>的输入，计算出来的平均值</a:t>
            </a:r>
            <a:r>
              <a:rPr lang="zh-CN" altLang="en-US" sz="2400" dirty="0">
                <a:solidFill>
                  <a:srgbClr val="FF0000"/>
                </a:solidFill>
              </a:rPr>
              <a:t>不等于</a:t>
            </a:r>
            <a:r>
              <a:rPr lang="zh-CN" altLang="en-US" sz="2400" dirty="0"/>
              <a:t>真正的平均值。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442EFEB-DA7F-4012-B291-8E6769828A97}"/>
              </a:ext>
            </a:extLst>
          </p:cNvPr>
          <p:cNvSpPr/>
          <p:nvPr/>
        </p:nvSpPr>
        <p:spPr>
          <a:xfrm>
            <a:off x="594727" y="1252216"/>
            <a:ext cx="8125203" cy="267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改进思路：</a:t>
            </a:r>
            <a:br>
              <a:rPr lang="en-US" altLang="zh-CN" sz="24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br>
              <a:rPr lang="en-US" altLang="zh-CN" sz="24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4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还是用两个</a:t>
            </a:r>
            <a:r>
              <a:rPr lang="en-US" altLang="zh-CN" sz="2400" dirty="0">
                <a:solidFill>
                  <a:schemeClr val="tx1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job</a:t>
            </a:r>
            <a:r>
              <a:rPr lang="zh-CN" altLang="en-US" sz="24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，一个用于计算每个班级的最值平均和等级评定</a:t>
            </a:r>
            <a:endParaRPr lang="en-US" altLang="zh-CN" sz="24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Job2</a:t>
            </a:r>
            <a:r>
              <a:rPr lang="zh-CN" altLang="en-US" sz="24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计算总体的最值平均和等级评定。</a:t>
            </a:r>
          </a:p>
        </p:txBody>
      </p:sp>
    </p:spTree>
    <p:extLst>
      <p:ext uri="{BB962C8B-B14F-4D97-AF65-F5344CB8AC3E}">
        <p14:creationId xmlns:p14="http://schemas.microsoft.com/office/powerpoint/2010/main" val="1727697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Think</a:t>
            </a:r>
            <a:r>
              <a:rPr lang="en-US" altLang="zh-CN" sz="2800" dirty="0"/>
              <a:t>(</a:t>
            </a:r>
            <a:r>
              <a:rPr lang="zh-CN" altLang="en-US" sz="2800" dirty="0"/>
              <a:t>思路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5FCFA0-154F-49F5-AF70-079516DD31A6}"/>
              </a:ext>
            </a:extLst>
          </p:cNvPr>
          <p:cNvSpPr txBox="1"/>
          <p:nvPr/>
        </p:nvSpPr>
        <p:spPr>
          <a:xfrm>
            <a:off x="594727" y="1255529"/>
            <a:ext cx="8315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</a:rPr>
              <a:t>思路二：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以成绩作为</a:t>
            </a:r>
            <a:r>
              <a:rPr lang="en-US" altLang="zh-CN" sz="2400" dirty="0">
                <a:ea typeface="宋体" panose="02010600030101010101" pitchFamily="2" charset="-122"/>
              </a:rPr>
              <a:t>key</a:t>
            </a:r>
            <a:r>
              <a:rPr lang="zh-CN" altLang="en-US" sz="2400" dirty="0">
                <a:ea typeface="宋体" panose="02010600030101010101" pitchFamily="2" charset="-122"/>
              </a:rPr>
              <a:t>，姓名班级作为</a:t>
            </a:r>
            <a:r>
              <a:rPr lang="en-US" altLang="zh-CN" sz="2400" dirty="0">
                <a:ea typeface="宋体" panose="02010600030101010101" pitchFamily="2" charset="-122"/>
              </a:rPr>
              <a:t>value</a:t>
            </a:r>
            <a:r>
              <a:rPr lang="zh-CN" altLang="en-US" sz="2400" dirty="0">
                <a:ea typeface="宋体" panose="02010600030101010101" pitchFamily="2" charset="-122"/>
              </a:rPr>
              <a:t>，定义</a:t>
            </a:r>
            <a:r>
              <a:rPr lang="en-US" altLang="zh-CN" sz="2400" dirty="0" err="1">
                <a:ea typeface="宋体" panose="02010600030101010101" pitchFamily="2" charset="-122"/>
              </a:rPr>
              <a:t>Partationer</a:t>
            </a:r>
            <a:r>
              <a:rPr lang="zh-CN" altLang="en-US" sz="2400" dirty="0">
                <a:ea typeface="宋体" panose="02010600030101010101" pitchFamily="2" charset="-122"/>
              </a:rPr>
              <a:t>类，直接按照分数划分等级，分给</a:t>
            </a:r>
            <a:r>
              <a:rPr lang="en-US" altLang="zh-CN" sz="2400" dirty="0"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ea typeface="宋体" panose="02010600030101010101" pitchFamily="2" charset="-122"/>
              </a:rPr>
              <a:t>reduce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每个</a:t>
            </a:r>
            <a:r>
              <a:rPr lang="en-US" altLang="zh-CN" sz="2400" dirty="0">
                <a:ea typeface="宋体" panose="02010600030101010101" pitchFamily="2" charset="-122"/>
              </a:rPr>
              <a:t>reduce</a:t>
            </a:r>
            <a:r>
              <a:rPr lang="zh-CN" altLang="en-US" sz="2400" dirty="0">
                <a:ea typeface="宋体" panose="02010600030101010101" pitchFamily="2" charset="-122"/>
              </a:rPr>
              <a:t>按照班级计算等级，平均分等。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好处是直接出等级，但是计算每个班级时，较为麻烦。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37697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EF05F1-95F0-4D76-AE2E-81EE5FB49C40}"/>
              </a:ext>
            </a:extLst>
          </p:cNvPr>
          <p:cNvSpPr txBox="1"/>
          <p:nvPr/>
        </p:nvSpPr>
        <p:spPr>
          <a:xfrm>
            <a:off x="687289" y="1444487"/>
            <a:ext cx="776942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实现类和方法：</a:t>
            </a:r>
            <a:endParaRPr lang="en-US" altLang="zh-CN" sz="2400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Job1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+mn-ea"/>
              </a:rPr>
              <a:t>Map</a:t>
            </a:r>
            <a:r>
              <a:rPr lang="zh-CN" altLang="en-US" dirty="0">
                <a:latin typeface="+mn-ea"/>
              </a:rPr>
              <a:t>类重写方法，分离数据，以班级作为</a:t>
            </a:r>
            <a:r>
              <a:rPr lang="en-US" altLang="zh-CN" dirty="0">
                <a:latin typeface="+mn-ea"/>
              </a:rPr>
              <a:t>key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+mn-ea"/>
              </a:rPr>
              <a:t>Reduce</a:t>
            </a:r>
            <a:r>
              <a:rPr lang="zh-CN" altLang="en-US" dirty="0">
                <a:latin typeface="+mn-ea"/>
              </a:rPr>
              <a:t>类整合计算各个班级最值和平均，等级评定</a:t>
            </a:r>
            <a:endParaRPr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Job2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+mn-ea"/>
              </a:rPr>
              <a:t>Map</a:t>
            </a:r>
            <a:r>
              <a:rPr lang="zh-CN" altLang="en-US" dirty="0">
                <a:latin typeface="+mn-ea"/>
              </a:rPr>
              <a:t>类重写方法，分离数据，以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一个定值</a:t>
            </a:r>
            <a:r>
              <a:rPr lang="zh-CN" altLang="en-US" dirty="0">
                <a:latin typeface="+mn-ea"/>
              </a:rPr>
              <a:t>作为</a:t>
            </a:r>
            <a:r>
              <a:rPr lang="en-US" altLang="zh-CN" dirty="0">
                <a:latin typeface="+mn-ea"/>
              </a:rPr>
              <a:t>key</a:t>
            </a:r>
            <a:r>
              <a:rPr lang="zh-CN" altLang="en-US" dirty="0">
                <a:latin typeface="+mn-ea"/>
              </a:rPr>
              <a:t>（这样才能使数据整体</a:t>
            </a:r>
            <a:r>
              <a:rPr lang="en-US" altLang="zh-CN" dirty="0">
                <a:latin typeface="+mn-ea"/>
              </a:rPr>
              <a:t>Reduce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+mn-ea"/>
              </a:rPr>
              <a:t>Reduce</a:t>
            </a:r>
            <a:r>
              <a:rPr lang="zh-CN" altLang="en-US" dirty="0">
                <a:latin typeface="+mn-ea"/>
              </a:rPr>
              <a:t>类整合计算总体最值和平均，等级评定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测试</a:t>
            </a:r>
            <a:endParaRPr lang="en-US" altLang="zh-CN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生成数据进行测试</a:t>
            </a:r>
            <a:endParaRPr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本地测试计算结果的正确性</a:t>
            </a:r>
            <a:endParaRPr lang="en-US" altLang="zh-CN" dirty="0">
              <a:latin typeface="+mn-ea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1533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6360ED-DF21-4193-B803-266EB890D675}"/>
              </a:ext>
            </a:extLst>
          </p:cNvPr>
          <p:cNvSpPr txBox="1"/>
          <p:nvPr/>
        </p:nvSpPr>
        <p:spPr>
          <a:xfrm>
            <a:off x="1749287" y="2107096"/>
            <a:ext cx="49695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/>
              <a:t>代码演示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16D89C-A9E6-4B57-A2E2-DFB8B4F4B5B8}"/>
              </a:ext>
            </a:extLst>
          </p:cNvPr>
          <p:cNvSpPr txBox="1"/>
          <p:nvPr/>
        </p:nvSpPr>
        <p:spPr>
          <a:xfrm>
            <a:off x="954157" y="4836345"/>
            <a:ext cx="7182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完整项目已上传</a:t>
            </a:r>
            <a:r>
              <a:rPr lang="en-US" altLang="zh-CN" dirty="0" err="1"/>
              <a:t>github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喜欢的同学麻烦给个</a:t>
            </a:r>
            <a:r>
              <a:rPr lang="en-US" altLang="zh-CN" dirty="0"/>
              <a:t>Star ^_^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29074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zh-CN" altLang="en-US" sz="28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5CD1B40-78B1-42F9-9E04-F50CBF605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50" y="1358651"/>
            <a:ext cx="8769700" cy="480131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private static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String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SPACE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CE47E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48CF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\t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CE47E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public static class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Map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extends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Mapper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&lt;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LongWritable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Text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Text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Text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&gt;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public void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map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LongWritable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FA4A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key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Text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FA4A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value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Context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FA4A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context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throws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IOException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InterruptedException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String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line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FA4A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value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toString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StringTokenizer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tokenizer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= new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StringTokenizer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line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while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tokenizer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hasMoreTokens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()){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String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name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tokenizer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nextToken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//姓名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String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classNo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tokenizer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nextToken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//班级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String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score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tokenizer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nextToken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//成绩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String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stuScore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name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+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SPACE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+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score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//姓名成绩作为value,班级作为key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FA4A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context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write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new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Text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classNo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, new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Text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stuScore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589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zh-CN" altLang="en-US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CCF062-9BB8-4090-8301-2E9FB1C99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8667"/>
            <a:ext cx="8998226" cy="493981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public static class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Reduce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extends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Reducer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&lt;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Text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Text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Text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IntWritable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&gt;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{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public void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reduce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Text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FA4A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key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Iterable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&lt;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Text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&gt;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FA4A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values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Context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FA4A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context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throws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IOException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7F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2E3F6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InterruptedException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{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F9FAF4"/>
              </a:solidFill>
              <a:effectLst/>
              <a:latin typeface="Consolas-with-Yahei" panose="020B0509020204020204" pitchFamily="49" charset="-128"/>
              <a:ea typeface="Consolas-with-Yahei" panose="020B0509020204020204" pitchFamily="49" charset="-128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	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for</a:t>
            </a: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lang="zh-CN" altLang="zh-CN" sz="1500" dirty="0">
                <a:solidFill>
                  <a:srgbClr val="52E3F6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Text </a:t>
            </a:r>
            <a:r>
              <a:rPr lang="zh-CN" altLang="zh-CN" sz="1500" dirty="0">
                <a:solidFill>
                  <a:srgbClr val="CFBFAD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val 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: </a:t>
            </a:r>
            <a:r>
              <a:rPr lang="zh-CN" altLang="zh-CN" sz="1500" dirty="0">
                <a:solidFill>
                  <a:srgbClr val="BFA4A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values</a:t>
            </a: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){</a:t>
            </a:r>
            <a:b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</a:t>
            </a:r>
            <a:r>
              <a:rPr lang="zh-CN" altLang="zh-CN" sz="1500" dirty="0">
                <a:solidFill>
                  <a:srgbClr val="CFBFAD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cache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lang="zh-CN" altLang="zh-CN" sz="1500" dirty="0">
                <a:solidFill>
                  <a:srgbClr val="A7EC21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add</a:t>
            </a: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lang="zh-CN" altLang="zh-CN" sz="1500" dirty="0">
                <a:solidFill>
                  <a:srgbClr val="CFBFAD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val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lang="zh-CN" altLang="zh-CN" sz="1500" dirty="0">
                <a:solidFill>
                  <a:srgbClr val="A7EC21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toString</a:t>
            </a: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())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</a:t>
            </a:r>
            <a:r>
              <a:rPr lang="zh-CN" altLang="zh-CN" sz="1500" dirty="0">
                <a:solidFill>
                  <a:srgbClr val="52E3F6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String</a:t>
            </a: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[] </a:t>
            </a:r>
            <a:r>
              <a:rPr lang="zh-CN" altLang="zh-CN" sz="1500" dirty="0">
                <a:solidFill>
                  <a:srgbClr val="CFBFAD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valTokens 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= </a:t>
            </a:r>
            <a:r>
              <a:rPr lang="zh-CN" altLang="zh-CN" sz="1500" dirty="0">
                <a:solidFill>
                  <a:srgbClr val="CFBFAD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val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lang="zh-CN" altLang="zh-CN" sz="1500" dirty="0">
                <a:solidFill>
                  <a:srgbClr val="A7EC21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toString</a:t>
            </a: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()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lang="zh-CN" altLang="zh-CN" sz="1500" dirty="0">
                <a:solidFill>
                  <a:srgbClr val="A7EC21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split</a:t>
            </a: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lang="zh-CN" altLang="zh-CN" sz="1500" dirty="0">
                <a:solidFill>
                  <a:srgbClr val="CFBFAD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SPACE</a:t>
            </a: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int </a:t>
            </a:r>
            <a:r>
              <a:rPr lang="zh-CN" altLang="zh-CN" sz="1500" dirty="0">
                <a:solidFill>
                  <a:srgbClr val="CFBFAD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score 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= </a:t>
            </a:r>
            <a:r>
              <a:rPr lang="zh-CN" altLang="zh-CN" sz="1500" dirty="0">
                <a:solidFill>
                  <a:srgbClr val="52E3F6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Integer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lang="zh-CN" altLang="zh-CN" sz="1500" dirty="0">
                <a:solidFill>
                  <a:srgbClr val="CFBFAD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parseInt</a:t>
            </a: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lang="zh-CN" altLang="zh-CN" sz="1500" dirty="0">
                <a:solidFill>
                  <a:srgbClr val="CFBFAD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valTokens</a:t>
            </a: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[</a:t>
            </a:r>
            <a:r>
              <a:rPr lang="zh-CN" altLang="zh-CN" sz="1500" dirty="0">
                <a:solidFill>
                  <a:srgbClr val="C48CF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1</a:t>
            </a: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])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if</a:t>
            </a: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lang="zh-CN" altLang="zh-CN" sz="1500" dirty="0">
                <a:solidFill>
                  <a:srgbClr val="CFBFAD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max 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&lt; </a:t>
            </a:r>
            <a:r>
              <a:rPr lang="zh-CN" altLang="zh-CN" sz="1500" dirty="0">
                <a:solidFill>
                  <a:srgbClr val="CFBFAD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score</a:t>
            </a: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){</a:t>
            </a:r>
            <a:b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</a:t>
            </a:r>
            <a:r>
              <a:rPr lang="zh-CN" altLang="zh-CN" sz="1500" dirty="0">
                <a:solidFill>
                  <a:srgbClr val="CFBFAD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max 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= </a:t>
            </a:r>
            <a:r>
              <a:rPr lang="zh-CN" altLang="zh-CN" sz="1500" dirty="0">
                <a:solidFill>
                  <a:srgbClr val="CFBFAD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score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</a:t>
            </a: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}</a:t>
            </a:r>
            <a:b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if</a:t>
            </a: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lang="zh-CN" altLang="zh-CN" sz="1500" dirty="0">
                <a:solidFill>
                  <a:srgbClr val="CFBFAD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min 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&gt; </a:t>
            </a:r>
            <a:r>
              <a:rPr lang="zh-CN" altLang="zh-CN" sz="1500" dirty="0">
                <a:solidFill>
                  <a:srgbClr val="CFBFAD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score</a:t>
            </a: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){</a:t>
            </a:r>
            <a:b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    </a:t>
            </a:r>
            <a:r>
              <a:rPr lang="zh-CN" altLang="zh-CN" sz="1500" dirty="0">
                <a:solidFill>
                  <a:srgbClr val="CFBFAD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min 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= </a:t>
            </a:r>
            <a:r>
              <a:rPr lang="zh-CN" altLang="zh-CN" sz="1500" dirty="0">
                <a:solidFill>
                  <a:srgbClr val="CFBFAD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score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</a:t>
            </a: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}</a:t>
            </a:r>
            <a:b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</a:t>
            </a:r>
            <a:r>
              <a:rPr lang="zh-CN" altLang="zh-CN" sz="1500" dirty="0">
                <a:solidFill>
                  <a:srgbClr val="CFBFAD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sum 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+= </a:t>
            </a:r>
            <a:r>
              <a:rPr lang="zh-CN" altLang="zh-CN" sz="1500" dirty="0">
                <a:solidFill>
                  <a:srgbClr val="CFBFAD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score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    </a:t>
            </a:r>
            <a:r>
              <a:rPr lang="zh-CN" altLang="zh-CN" sz="1500" dirty="0">
                <a:solidFill>
                  <a:srgbClr val="CFBFAD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stuNum 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++;</a:t>
            </a:r>
            <a:b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}</a:t>
            </a:r>
            <a:b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lang="zh-CN" altLang="zh-CN" sz="1500" dirty="0">
                <a:solidFill>
                  <a:srgbClr val="CFBFAD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avg 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= </a:t>
            </a:r>
            <a:r>
              <a:rPr lang="zh-CN" altLang="zh-CN" sz="1500" dirty="0">
                <a:solidFill>
                  <a:srgbClr val="CFBFAD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sum 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/ </a:t>
            </a:r>
            <a:r>
              <a:rPr lang="zh-CN" altLang="zh-CN" sz="1500" dirty="0">
                <a:solidFill>
                  <a:srgbClr val="CFBFAD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stuNum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lang="zh-CN" altLang="zh-CN" sz="1500" dirty="0">
                <a:solidFill>
                  <a:srgbClr val="BFA4A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context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lang="zh-CN" altLang="zh-CN" sz="1500" dirty="0">
                <a:solidFill>
                  <a:srgbClr val="A7EC21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write</a:t>
            </a: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new </a:t>
            </a:r>
            <a:r>
              <a:rPr lang="zh-CN" altLang="zh-CN" sz="1500" dirty="0">
                <a:solidFill>
                  <a:srgbClr val="A7EC21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Text</a:t>
            </a: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lang="zh-CN" altLang="zh-CN" sz="1500" dirty="0">
                <a:solidFill>
                  <a:srgbClr val="ECE47E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"classNo:"</a:t>
            </a: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, new </a:t>
            </a:r>
            <a:r>
              <a:rPr lang="zh-CN" altLang="zh-CN" sz="1500" dirty="0">
                <a:solidFill>
                  <a:srgbClr val="A7EC21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IntWritable</a:t>
            </a: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lang="zh-CN" altLang="zh-CN" sz="1500" dirty="0">
                <a:solidFill>
                  <a:srgbClr val="CFBFAD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classNo</a:t>
            </a: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))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lang="zh-CN" altLang="zh-CN" sz="1500" dirty="0">
                <a:solidFill>
                  <a:srgbClr val="BFA4A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context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lang="zh-CN" altLang="zh-CN" sz="1500" dirty="0">
                <a:solidFill>
                  <a:srgbClr val="A7EC21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write</a:t>
            </a: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new </a:t>
            </a:r>
            <a:r>
              <a:rPr lang="zh-CN" altLang="zh-CN" sz="1500" dirty="0">
                <a:solidFill>
                  <a:srgbClr val="A7EC21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Text</a:t>
            </a: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lang="zh-CN" altLang="zh-CN" sz="1500" dirty="0">
                <a:solidFill>
                  <a:srgbClr val="ECE47E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"The average is:"</a:t>
            </a: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, new </a:t>
            </a:r>
            <a:r>
              <a:rPr lang="zh-CN" altLang="zh-CN" sz="1500" dirty="0">
                <a:solidFill>
                  <a:srgbClr val="A7EC21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IntWritable</a:t>
            </a: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lang="zh-CN" altLang="zh-CN" sz="1500" dirty="0">
                <a:solidFill>
                  <a:srgbClr val="CFBFAD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avg</a:t>
            </a: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))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b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lang="zh-CN" altLang="zh-CN" sz="1500" dirty="0">
                <a:solidFill>
                  <a:srgbClr val="BFA4A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context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.</a:t>
            </a:r>
            <a:r>
              <a:rPr lang="zh-CN" altLang="zh-CN" sz="1500" dirty="0">
                <a:solidFill>
                  <a:srgbClr val="A7EC21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write</a:t>
            </a: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new </a:t>
            </a:r>
            <a:r>
              <a:rPr lang="zh-CN" altLang="zh-CN" sz="1500" dirty="0">
                <a:solidFill>
                  <a:srgbClr val="A7EC21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Text</a:t>
            </a: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lang="zh-CN" altLang="zh-CN" sz="1500" dirty="0">
                <a:solidFill>
                  <a:srgbClr val="ECE47E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"min:"</a:t>
            </a: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, new </a:t>
            </a:r>
            <a:r>
              <a:rPr lang="zh-CN" altLang="zh-CN" sz="1500" dirty="0">
                <a:solidFill>
                  <a:srgbClr val="A7EC21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IntWritable</a:t>
            </a: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lang="zh-CN" altLang="zh-CN" sz="1500" dirty="0">
                <a:solidFill>
                  <a:srgbClr val="CFBFAD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min</a:t>
            </a:r>
            <a:r>
              <a:rPr lang="zh-CN" altLang="zh-CN" sz="1500" dirty="0">
                <a:solidFill>
                  <a:srgbClr val="F9FAF4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))</a:t>
            </a:r>
            <a:r>
              <a:rPr lang="zh-CN" altLang="zh-CN" sz="1500" dirty="0">
                <a:solidFill>
                  <a:srgbClr val="FF007F"/>
                </a:solidFill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;</a:t>
            </a:r>
            <a:endParaRPr lang="en-US" altLang="zh-CN" sz="1500" dirty="0">
              <a:solidFill>
                <a:srgbClr val="F9FAF4"/>
              </a:solidFill>
              <a:latin typeface="Consolas-with-Yahei" panose="020B0509020204020204" pitchFamily="49" charset="-128"/>
              <a:ea typeface="Consolas-with-Yahei" panose="020B050902020402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6214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653</Words>
  <Application>Microsoft Office PowerPoint</Application>
  <PresentationFormat>全屏显示(4:3)</PresentationFormat>
  <Paragraphs>107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Consolas</vt:lpstr>
      <vt:lpstr>Consolas-with-Yahei</vt:lpstr>
      <vt:lpstr>Calibri</vt:lpstr>
      <vt:lpstr>微软雅黑</vt:lpstr>
      <vt:lpstr>华文行楷</vt:lpstr>
      <vt:lpstr>微软雅黑 Light</vt:lpstr>
      <vt:lpstr>Arial</vt:lpstr>
      <vt:lpstr>宋体</vt:lpstr>
      <vt:lpstr>Calibri Light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金晟蒋</dc:creator>
  <cp:lastModifiedBy>刘东临</cp:lastModifiedBy>
  <cp:revision>41</cp:revision>
  <dcterms:created xsi:type="dcterms:W3CDTF">2015-07-03T07:08:24Z</dcterms:created>
  <dcterms:modified xsi:type="dcterms:W3CDTF">2019-04-02T23:36:35Z</dcterms:modified>
</cp:coreProperties>
</file>