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4" r:id="rId5"/>
    <p:sldId id="258" r:id="rId6"/>
    <p:sldId id="259" r:id="rId7"/>
    <p:sldId id="260" r:id="rId8"/>
    <p:sldId id="261" r:id="rId9"/>
    <p:sldId id="265" r:id="rId10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55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329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88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57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67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12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89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1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BE03-F9E7-4B8B-A5B1-4476B8E6DB8B}" type="datetimeFigureOut">
              <a:rPr lang="en-NZ" smtClean="0"/>
              <a:t>15/03/2017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5AB4-47C2-4BD2-8BF1-49A88163A70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79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en-NZ" b="1" u="sng" dirty="0">
                <a:solidFill>
                  <a:srgbClr val="002060"/>
                </a:solidFill>
                <a:latin typeface="Britannic Bold" panose="020B0903060703020204" pitchFamily="34" charset="0"/>
              </a:rPr>
              <a:t>COMP307 Week 2 (Tutorial)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0" y="1402080"/>
            <a:ext cx="5597237" cy="5308002"/>
          </a:xfrm>
        </p:spPr>
        <p:txBody>
          <a:bodyPr vert="horz" lIns="91440" tIns="45720" rIns="91440" bIns="45720" numCol="1" rtlCol="0">
            <a:normAutofit fontScale="92500" lnSpcReduction="2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NZ" dirty="0">
                <a:solidFill>
                  <a:srgbClr val="002060"/>
                </a:solidFill>
              </a:rPr>
              <a:t>Announcements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Assignment 1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When to start?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What to do now?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Helpdesk sessions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NZ" dirty="0">
                <a:solidFill>
                  <a:srgbClr val="002060"/>
                </a:solidFill>
              </a:rPr>
              <a:t>Nature of this course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Uncertainty: 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Uncertain (AI)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Certain (other courses)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Solutions/answers: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Unique?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Best?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Good?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Algorithms/methods: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Step-by-step =&gt; the correct version (others)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Main ideas =&gt; many different versions (AI)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Details vs guidelines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6989" y="1402081"/>
            <a:ext cx="4961556" cy="530800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NZ" dirty="0">
                <a:solidFill>
                  <a:srgbClr val="002060"/>
                </a:solidFill>
              </a:rPr>
              <a:t>Search (</a:t>
            </a:r>
            <a:r>
              <a:rPr lang="en-NZ" dirty="0">
                <a:solidFill>
                  <a:srgbClr val="FF0000"/>
                </a:solidFill>
              </a:rPr>
              <a:t>Lectures 2 &amp; 3</a:t>
            </a:r>
            <a:r>
              <a:rPr lang="en-NZ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Search strategies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Uninformed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Informed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Beyond classic search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Classic vs. local search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(Genetic) Beam search</a:t>
            </a:r>
            <a:endParaRPr lang="en-NZ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NZ" dirty="0">
                <a:solidFill>
                  <a:srgbClr val="002060"/>
                </a:solidFill>
              </a:rPr>
              <a:t>Machine Learning (</a:t>
            </a:r>
            <a:r>
              <a:rPr lang="en-NZ" dirty="0">
                <a:solidFill>
                  <a:srgbClr val="FF0000"/>
                </a:solidFill>
              </a:rPr>
              <a:t>Lecture 4</a:t>
            </a:r>
            <a:r>
              <a:rPr lang="en-NZ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Type of learning systems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Supervised learning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Unsupervised learning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Machine learning tasks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Classification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Regression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Clustering</a:t>
            </a:r>
          </a:p>
          <a:p>
            <a:pPr lvl="1"/>
            <a:r>
              <a:rPr lang="en-NZ" dirty="0">
                <a:solidFill>
                  <a:srgbClr val="002060"/>
                </a:solidFill>
              </a:rPr>
              <a:t>Line fitting</a:t>
            </a:r>
          </a:p>
          <a:p>
            <a:pPr lvl="2"/>
            <a:r>
              <a:rPr lang="en-NZ" dirty="0">
                <a:solidFill>
                  <a:srgbClr val="002060"/>
                </a:solidFill>
              </a:rPr>
              <a:t>Over-fitting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6470072" y="1288473"/>
            <a:ext cx="0" cy="5181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Uniform-Cost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92205" y="4151603"/>
            <a:ext cx="891989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4034012" y="3150156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2061884" y="5688108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" name="Oval 6"/>
          <p:cNvSpPr/>
          <p:nvPr/>
        </p:nvSpPr>
        <p:spPr>
          <a:xfrm>
            <a:off x="4199967" y="5688108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8" name="Oval 7"/>
          <p:cNvSpPr/>
          <p:nvPr/>
        </p:nvSpPr>
        <p:spPr>
          <a:xfrm>
            <a:off x="5262284" y="4693025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6140825" y="3765179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2487601" y="2402023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4069873" y="1505974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5553530" y="2124538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534836" y="5397176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Oval 13"/>
          <p:cNvSpPr/>
          <p:nvPr/>
        </p:nvSpPr>
        <p:spPr>
          <a:xfrm>
            <a:off x="8982637" y="4375201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9601201" y="2435186"/>
            <a:ext cx="887506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goal</a:t>
            </a:r>
          </a:p>
        </p:txBody>
      </p:sp>
      <p:cxnSp>
        <p:nvCxnSpPr>
          <p:cNvPr id="19" name="Straight Arrow Connector 18"/>
          <p:cNvCxnSpPr>
            <a:stCxn id="4" idx="7"/>
            <a:endCxn id="5" idx="2"/>
          </p:cNvCxnSpPr>
          <p:nvPr/>
        </p:nvCxnSpPr>
        <p:spPr>
          <a:xfrm flipV="1">
            <a:off x="1153565" y="3459438"/>
            <a:ext cx="2880447" cy="78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1153565" y="4679580"/>
            <a:ext cx="998906" cy="1099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9" idx="2"/>
          </p:cNvCxnSpPr>
          <p:nvPr/>
        </p:nvCxnSpPr>
        <p:spPr>
          <a:xfrm flipV="1">
            <a:off x="1284194" y="4074461"/>
            <a:ext cx="4856631" cy="38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10" idx="5"/>
          </p:cNvCxnSpPr>
          <p:nvPr/>
        </p:nvCxnSpPr>
        <p:spPr>
          <a:xfrm flipH="1" flipV="1">
            <a:off x="3015578" y="2930000"/>
            <a:ext cx="1109021" cy="310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7"/>
            <a:endCxn id="12" idx="3"/>
          </p:cNvCxnSpPr>
          <p:nvPr/>
        </p:nvCxnSpPr>
        <p:spPr>
          <a:xfrm flipV="1">
            <a:off x="4561989" y="2652515"/>
            <a:ext cx="1082128" cy="588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7"/>
            <a:endCxn id="11" idx="2"/>
          </p:cNvCxnSpPr>
          <p:nvPr/>
        </p:nvCxnSpPr>
        <p:spPr>
          <a:xfrm flipV="1">
            <a:off x="3015578" y="1815256"/>
            <a:ext cx="1054295" cy="677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11" idx="6"/>
          </p:cNvCxnSpPr>
          <p:nvPr/>
        </p:nvCxnSpPr>
        <p:spPr>
          <a:xfrm flipH="1" flipV="1">
            <a:off x="4688437" y="1815256"/>
            <a:ext cx="955680" cy="399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7" idx="2"/>
          </p:cNvCxnSpPr>
          <p:nvPr/>
        </p:nvCxnSpPr>
        <p:spPr>
          <a:xfrm>
            <a:off x="2680448" y="5997390"/>
            <a:ext cx="15195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3" idx="2"/>
          </p:cNvCxnSpPr>
          <p:nvPr/>
        </p:nvCxnSpPr>
        <p:spPr>
          <a:xfrm flipV="1">
            <a:off x="4818531" y="5706458"/>
            <a:ext cx="2716305" cy="290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7" idx="7"/>
          </p:cNvCxnSpPr>
          <p:nvPr/>
        </p:nvCxnSpPr>
        <p:spPr>
          <a:xfrm flipH="1">
            <a:off x="4727944" y="5221002"/>
            <a:ext cx="624927" cy="557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4"/>
            <a:endCxn id="8" idx="7"/>
          </p:cNvCxnSpPr>
          <p:nvPr/>
        </p:nvCxnSpPr>
        <p:spPr>
          <a:xfrm flipH="1">
            <a:off x="5790261" y="4383743"/>
            <a:ext cx="659846" cy="399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5"/>
            <a:endCxn id="13" idx="0"/>
          </p:cNvCxnSpPr>
          <p:nvPr/>
        </p:nvCxnSpPr>
        <p:spPr>
          <a:xfrm>
            <a:off x="6668802" y="4293156"/>
            <a:ext cx="1175316" cy="1104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6"/>
            <a:endCxn id="14" idx="3"/>
          </p:cNvCxnSpPr>
          <p:nvPr/>
        </p:nvCxnSpPr>
        <p:spPr>
          <a:xfrm flipV="1">
            <a:off x="8153400" y="4903178"/>
            <a:ext cx="919824" cy="803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7"/>
            <a:endCxn id="15" idx="4"/>
          </p:cNvCxnSpPr>
          <p:nvPr/>
        </p:nvCxnSpPr>
        <p:spPr>
          <a:xfrm flipV="1">
            <a:off x="9510614" y="3053750"/>
            <a:ext cx="534340" cy="1412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2" idx="6"/>
          </p:cNvCxnSpPr>
          <p:nvPr/>
        </p:nvCxnSpPr>
        <p:spPr>
          <a:xfrm flipH="1" flipV="1">
            <a:off x="6172094" y="2433820"/>
            <a:ext cx="3119825" cy="194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6"/>
            <a:endCxn id="9" idx="1"/>
          </p:cNvCxnSpPr>
          <p:nvPr/>
        </p:nvCxnSpPr>
        <p:spPr>
          <a:xfrm>
            <a:off x="4652576" y="3459438"/>
            <a:ext cx="1578836" cy="39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2"/>
            <a:endCxn id="6" idx="7"/>
          </p:cNvCxnSpPr>
          <p:nvPr/>
        </p:nvCxnSpPr>
        <p:spPr>
          <a:xfrm flipH="1">
            <a:off x="2589861" y="5002307"/>
            <a:ext cx="2672423" cy="776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61884" y="3562011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69787" y="4973900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65463" y="3931343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98662" y="2707343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8737" y="183380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66277" y="1632264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426" y="2586371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89541" y="3299014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92767" y="4454523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33023" y="292832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832831" y="352667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02940" y="5382009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40207" y="5628058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24599" y="4887163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39480" y="5315182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02940" y="4568921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67104" y="5388324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5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A* Search (1)</a:t>
            </a:r>
          </a:p>
        </p:txBody>
      </p:sp>
      <p:sp>
        <p:nvSpPr>
          <p:cNvPr id="50" name="Oval 49"/>
          <p:cNvSpPr/>
          <p:nvPr/>
        </p:nvSpPr>
        <p:spPr>
          <a:xfrm>
            <a:off x="1179921" y="3805622"/>
            <a:ext cx="891989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1" name="Oval 50"/>
          <p:cNvSpPr/>
          <p:nvPr/>
        </p:nvSpPr>
        <p:spPr>
          <a:xfrm>
            <a:off x="3540373" y="2599550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3545199" y="5211199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6724453" y="3805622"/>
            <a:ext cx="618564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9476164" y="3805622"/>
            <a:ext cx="887506" cy="618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62" name="Straight Arrow Connector 61"/>
          <p:cNvCxnSpPr>
            <a:stCxn id="50" idx="7"/>
            <a:endCxn id="51" idx="2"/>
          </p:cNvCxnSpPr>
          <p:nvPr/>
        </p:nvCxnSpPr>
        <p:spPr>
          <a:xfrm flipV="1">
            <a:off x="1941281" y="2908832"/>
            <a:ext cx="1599092" cy="987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5"/>
            <a:endCxn id="52" idx="1"/>
          </p:cNvCxnSpPr>
          <p:nvPr/>
        </p:nvCxnSpPr>
        <p:spPr>
          <a:xfrm>
            <a:off x="1941281" y="4333599"/>
            <a:ext cx="1694505" cy="968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6"/>
            <a:endCxn id="55" idx="3"/>
          </p:cNvCxnSpPr>
          <p:nvPr/>
        </p:nvCxnSpPr>
        <p:spPr>
          <a:xfrm flipV="1">
            <a:off x="4163763" y="4333599"/>
            <a:ext cx="2651277" cy="1186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1" idx="6"/>
            <a:endCxn id="61" idx="1"/>
          </p:cNvCxnSpPr>
          <p:nvPr/>
        </p:nvCxnSpPr>
        <p:spPr>
          <a:xfrm>
            <a:off x="4158937" y="2908832"/>
            <a:ext cx="5447199" cy="987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4"/>
            <a:endCxn id="52" idx="0"/>
          </p:cNvCxnSpPr>
          <p:nvPr/>
        </p:nvCxnSpPr>
        <p:spPr>
          <a:xfrm>
            <a:off x="3849655" y="3218114"/>
            <a:ext cx="4826" cy="1993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76838" y="3019690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35218" y="4817692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51269" y="2998900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59087" y="3745572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58692" y="4524097"/>
            <a:ext cx="77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H=7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89405" y="5926713"/>
            <a:ext cx="73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H=2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64456" y="4606814"/>
            <a:ext cx="71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H=0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813654" y="4448942"/>
            <a:ext cx="60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H=1</a:t>
            </a:r>
          </a:p>
        </p:txBody>
      </p:sp>
      <p:cxnSp>
        <p:nvCxnSpPr>
          <p:cNvPr id="117" name="Straight Arrow Connector 116"/>
          <p:cNvCxnSpPr>
            <a:stCxn id="55" idx="6"/>
            <a:endCxn id="61" idx="2"/>
          </p:cNvCxnSpPr>
          <p:nvPr/>
        </p:nvCxnSpPr>
        <p:spPr>
          <a:xfrm>
            <a:off x="7343017" y="4114904"/>
            <a:ext cx="2133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90569" y="2124741"/>
            <a:ext cx="60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H=6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398240" y="3972093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01311" y="4579024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3" name="Straight Arrow Connector 132"/>
          <p:cNvCxnSpPr>
            <a:stCxn id="51" idx="5"/>
            <a:endCxn id="55" idx="2"/>
          </p:cNvCxnSpPr>
          <p:nvPr/>
        </p:nvCxnSpPr>
        <p:spPr>
          <a:xfrm>
            <a:off x="4068350" y="3127527"/>
            <a:ext cx="2656103" cy="987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60851" y="3695841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32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Classic vs. Local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u="sng" dirty="0">
                <a:solidFill>
                  <a:srgbClr val="002060"/>
                </a:solidFill>
              </a:rPr>
              <a:t>Classic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Assumptions:</a:t>
            </a:r>
          </a:p>
          <a:p>
            <a:pPr lvl="1"/>
            <a:r>
              <a:rPr lang="en-NZ" dirty="0"/>
              <a:t>Observable</a:t>
            </a:r>
          </a:p>
          <a:p>
            <a:pPr lvl="1"/>
            <a:r>
              <a:rPr lang="en-NZ" dirty="0"/>
              <a:t>Deterministic</a:t>
            </a:r>
          </a:p>
          <a:p>
            <a:pPr lvl="1"/>
            <a:r>
              <a:rPr lang="en-NZ" dirty="0"/>
              <a:t>known environment where the </a:t>
            </a:r>
            <a:r>
              <a:rPr lang="en-NZ" dirty="0">
                <a:solidFill>
                  <a:srgbClr val="FF0000"/>
                </a:solidFill>
              </a:rPr>
              <a:t>solution is a sequence of actions</a:t>
            </a:r>
            <a:endParaRPr lang="en-NZ" dirty="0"/>
          </a:p>
          <a:p>
            <a:r>
              <a:rPr lang="en-NZ" dirty="0"/>
              <a:t>The path is a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u="sng" dirty="0">
                <a:solidFill>
                  <a:srgbClr val="002060"/>
                </a:solidFill>
              </a:rPr>
              <a:t>Local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Z" dirty="0"/>
              <a:t>Useful for solving </a:t>
            </a:r>
            <a:r>
              <a:rPr lang="en-NZ" dirty="0">
                <a:solidFill>
                  <a:srgbClr val="FF0000"/>
                </a:solidFill>
              </a:rPr>
              <a:t>optimisation</a:t>
            </a:r>
            <a:r>
              <a:rPr lang="en-NZ" dirty="0"/>
              <a:t> problems</a:t>
            </a:r>
          </a:p>
          <a:p>
            <a:r>
              <a:rPr lang="en-NZ" dirty="0"/>
              <a:t>Aim to find the best state according to an </a:t>
            </a:r>
            <a:r>
              <a:rPr lang="en-NZ" dirty="0">
                <a:solidFill>
                  <a:srgbClr val="FF0000"/>
                </a:solidFill>
              </a:rPr>
              <a:t>objective function</a:t>
            </a:r>
          </a:p>
          <a:p>
            <a:r>
              <a:rPr lang="en-NZ" dirty="0"/>
              <a:t>Only keep one state and its evaluation</a:t>
            </a:r>
          </a:p>
          <a:p>
            <a:r>
              <a:rPr lang="en-NZ" dirty="0"/>
              <a:t>Choose the best successor</a:t>
            </a:r>
          </a:p>
        </p:txBody>
      </p:sp>
    </p:spTree>
    <p:extLst>
      <p:ext uri="{BB962C8B-B14F-4D97-AF65-F5344CB8AC3E}">
        <p14:creationId xmlns:p14="http://schemas.microsoft.com/office/powerpoint/2010/main" val="35700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(Genetic)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Oval 3"/>
          <p:cNvSpPr/>
          <p:nvPr/>
        </p:nvSpPr>
        <p:spPr>
          <a:xfrm>
            <a:off x="1313579" y="2642877"/>
            <a:ext cx="1622738" cy="25371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 rot="5400000">
            <a:off x="2687516" y="4487747"/>
            <a:ext cx="714800" cy="1909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1903861" y="2989584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315985" y="3277076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2315984" y="3829052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1868982" y="3800953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1856101" y="3418743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/>
          <p:cNvSpPr/>
          <p:nvPr/>
        </p:nvSpPr>
        <p:spPr>
          <a:xfrm>
            <a:off x="2206513" y="4313255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/>
          <p:cNvSpPr/>
          <p:nvPr/>
        </p:nvSpPr>
        <p:spPr>
          <a:xfrm>
            <a:off x="1697796" y="4201839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/>
          <p:cNvSpPr/>
          <p:nvPr/>
        </p:nvSpPr>
        <p:spPr>
          <a:xfrm>
            <a:off x="2652711" y="4091614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/>
          <p:cNvSpPr/>
          <p:nvPr/>
        </p:nvSpPr>
        <p:spPr>
          <a:xfrm>
            <a:off x="1585641" y="3198661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/>
          <p:cNvSpPr/>
          <p:nvPr/>
        </p:nvSpPr>
        <p:spPr>
          <a:xfrm>
            <a:off x="1987572" y="4660984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2351400" y="4623244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/>
          <p:cNvSpPr/>
          <p:nvPr/>
        </p:nvSpPr>
        <p:spPr>
          <a:xfrm>
            <a:off x="2309545" y="2879980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/>
          <p:cNvSpPr/>
          <p:nvPr/>
        </p:nvSpPr>
        <p:spPr>
          <a:xfrm>
            <a:off x="1415539" y="3709169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1623742" y="4516685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1903720" y="2990606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2315844" y="3278098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>
            <a:off x="2315843" y="3830074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1868841" y="3801975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/>
          <p:cNvSpPr/>
          <p:nvPr/>
        </p:nvSpPr>
        <p:spPr>
          <a:xfrm>
            <a:off x="1855960" y="3419765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/>
          <p:cNvSpPr/>
          <p:nvPr/>
        </p:nvSpPr>
        <p:spPr>
          <a:xfrm>
            <a:off x="2206372" y="4314277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>
            <a:off x="1697655" y="4202861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>
            <a:off x="2652570" y="4092636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/>
          <p:cNvSpPr/>
          <p:nvPr/>
        </p:nvSpPr>
        <p:spPr>
          <a:xfrm>
            <a:off x="1585500" y="3199683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/>
          <p:cNvSpPr/>
          <p:nvPr/>
        </p:nvSpPr>
        <p:spPr>
          <a:xfrm>
            <a:off x="1987431" y="4662006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/>
          <p:cNvSpPr/>
          <p:nvPr/>
        </p:nvSpPr>
        <p:spPr>
          <a:xfrm>
            <a:off x="2351259" y="4624266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/>
          <p:cNvSpPr/>
          <p:nvPr/>
        </p:nvSpPr>
        <p:spPr>
          <a:xfrm>
            <a:off x="2309404" y="2881002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/>
          <p:cNvSpPr/>
          <p:nvPr/>
        </p:nvSpPr>
        <p:spPr>
          <a:xfrm>
            <a:off x="1415398" y="3710191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/>
          <p:cNvSpPr/>
          <p:nvPr/>
        </p:nvSpPr>
        <p:spPr>
          <a:xfrm>
            <a:off x="1623601" y="4517707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3318106" y="2642877"/>
            <a:ext cx="1622738" cy="25371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 rot="5400000">
            <a:off x="4895886" y="4487747"/>
            <a:ext cx="714800" cy="1909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2823357" y="5278685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2823356" y="5282261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Oval 37"/>
          <p:cNvSpPr/>
          <p:nvPr/>
        </p:nvSpPr>
        <p:spPr>
          <a:xfrm>
            <a:off x="1985142" y="4660984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Oval 38"/>
          <p:cNvSpPr/>
          <p:nvPr/>
        </p:nvSpPr>
        <p:spPr>
          <a:xfrm>
            <a:off x="2315843" y="3829052"/>
            <a:ext cx="218941" cy="218941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Oval 39"/>
          <p:cNvSpPr/>
          <p:nvPr/>
        </p:nvSpPr>
        <p:spPr>
          <a:xfrm>
            <a:off x="4475589" y="3418742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/>
          <p:cNvSpPr/>
          <p:nvPr/>
        </p:nvSpPr>
        <p:spPr>
          <a:xfrm>
            <a:off x="4249683" y="2985281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/>
          <p:cNvSpPr/>
          <p:nvPr/>
        </p:nvSpPr>
        <p:spPr>
          <a:xfrm>
            <a:off x="3921465" y="2783377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/>
          <p:cNvSpPr/>
          <p:nvPr/>
        </p:nvSpPr>
        <p:spPr>
          <a:xfrm>
            <a:off x="4279915" y="4676679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Oval 43"/>
          <p:cNvSpPr/>
          <p:nvPr/>
        </p:nvSpPr>
        <p:spPr>
          <a:xfrm>
            <a:off x="3693488" y="4427108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Oval 44"/>
          <p:cNvSpPr/>
          <p:nvPr/>
        </p:nvSpPr>
        <p:spPr>
          <a:xfrm>
            <a:off x="3837928" y="4778565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/>
          <p:cNvSpPr/>
          <p:nvPr/>
        </p:nvSpPr>
        <p:spPr>
          <a:xfrm>
            <a:off x="4477531" y="4246274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Oval 46"/>
          <p:cNvSpPr/>
          <p:nvPr/>
        </p:nvSpPr>
        <p:spPr>
          <a:xfrm>
            <a:off x="4356459" y="3826557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Oval 47"/>
          <p:cNvSpPr/>
          <p:nvPr/>
        </p:nvSpPr>
        <p:spPr>
          <a:xfrm>
            <a:off x="3911296" y="3475569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Oval 48"/>
          <p:cNvSpPr/>
          <p:nvPr/>
        </p:nvSpPr>
        <p:spPr>
          <a:xfrm>
            <a:off x="3488450" y="3844367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Oval 49"/>
          <p:cNvSpPr/>
          <p:nvPr/>
        </p:nvSpPr>
        <p:spPr>
          <a:xfrm>
            <a:off x="3558523" y="3180464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Oval 50"/>
          <p:cNvSpPr/>
          <p:nvPr/>
        </p:nvSpPr>
        <p:spPr>
          <a:xfrm>
            <a:off x="4030936" y="4190741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ight Arrow 51"/>
          <p:cNvSpPr/>
          <p:nvPr/>
        </p:nvSpPr>
        <p:spPr>
          <a:xfrm>
            <a:off x="1313579" y="6101677"/>
            <a:ext cx="9133606" cy="210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/>
          <p:cNvSpPr/>
          <p:nvPr/>
        </p:nvSpPr>
        <p:spPr>
          <a:xfrm>
            <a:off x="7675006" y="3844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/>
          <p:cNvSpPr/>
          <p:nvPr/>
        </p:nvSpPr>
        <p:spPr>
          <a:xfrm>
            <a:off x="7925872" y="3844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Oval 54"/>
          <p:cNvSpPr/>
          <p:nvPr/>
        </p:nvSpPr>
        <p:spPr>
          <a:xfrm>
            <a:off x="8176738" y="3844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Oval 55"/>
          <p:cNvSpPr/>
          <p:nvPr/>
        </p:nvSpPr>
        <p:spPr>
          <a:xfrm>
            <a:off x="3948506" y="3838017"/>
            <a:ext cx="218941" cy="2189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Oval 56"/>
          <p:cNvSpPr/>
          <p:nvPr/>
        </p:nvSpPr>
        <p:spPr>
          <a:xfrm>
            <a:off x="3483398" y="3509507"/>
            <a:ext cx="218941" cy="2189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Oval 57"/>
          <p:cNvSpPr/>
          <p:nvPr/>
        </p:nvSpPr>
        <p:spPr>
          <a:xfrm>
            <a:off x="4475589" y="3418742"/>
            <a:ext cx="218941" cy="2189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Oval 58"/>
          <p:cNvSpPr/>
          <p:nvPr/>
        </p:nvSpPr>
        <p:spPr>
          <a:xfrm>
            <a:off x="4249683" y="2985281"/>
            <a:ext cx="218941" cy="2189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/>
          <p:cNvSpPr/>
          <p:nvPr/>
        </p:nvSpPr>
        <p:spPr>
          <a:xfrm>
            <a:off x="3921465" y="2783377"/>
            <a:ext cx="218941" cy="2189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Oval 60"/>
          <p:cNvSpPr/>
          <p:nvPr/>
        </p:nvSpPr>
        <p:spPr>
          <a:xfrm>
            <a:off x="4279915" y="4676679"/>
            <a:ext cx="218941" cy="2189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2" name="Oval 61"/>
          <p:cNvSpPr/>
          <p:nvPr/>
        </p:nvSpPr>
        <p:spPr>
          <a:xfrm>
            <a:off x="3693488" y="4427108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Oval 62"/>
          <p:cNvSpPr/>
          <p:nvPr/>
        </p:nvSpPr>
        <p:spPr>
          <a:xfrm>
            <a:off x="3837928" y="4778565"/>
            <a:ext cx="218941" cy="2189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Oval 63"/>
          <p:cNvSpPr/>
          <p:nvPr/>
        </p:nvSpPr>
        <p:spPr>
          <a:xfrm>
            <a:off x="4477531" y="4246274"/>
            <a:ext cx="218941" cy="21894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Oval 64"/>
          <p:cNvSpPr/>
          <p:nvPr/>
        </p:nvSpPr>
        <p:spPr>
          <a:xfrm>
            <a:off x="4356459" y="3826557"/>
            <a:ext cx="218941" cy="2189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Oval 65"/>
          <p:cNvSpPr/>
          <p:nvPr/>
        </p:nvSpPr>
        <p:spPr>
          <a:xfrm>
            <a:off x="3911296" y="3475569"/>
            <a:ext cx="218941" cy="2189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Oval 66"/>
          <p:cNvSpPr/>
          <p:nvPr/>
        </p:nvSpPr>
        <p:spPr>
          <a:xfrm>
            <a:off x="3488450" y="3844367"/>
            <a:ext cx="218941" cy="2189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Oval 67"/>
          <p:cNvSpPr/>
          <p:nvPr/>
        </p:nvSpPr>
        <p:spPr>
          <a:xfrm>
            <a:off x="3558523" y="3180464"/>
            <a:ext cx="218941" cy="2189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Oval 68"/>
          <p:cNvSpPr/>
          <p:nvPr/>
        </p:nvSpPr>
        <p:spPr>
          <a:xfrm>
            <a:off x="4030936" y="4190741"/>
            <a:ext cx="218941" cy="2189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0" name="Group 69"/>
          <p:cNvGrpSpPr/>
          <p:nvPr/>
        </p:nvGrpSpPr>
        <p:grpSpPr>
          <a:xfrm>
            <a:off x="8824447" y="2642877"/>
            <a:ext cx="1622738" cy="2537138"/>
            <a:chOff x="9093388" y="2550470"/>
            <a:chExt cx="1622738" cy="2537138"/>
          </a:xfrm>
        </p:grpSpPr>
        <p:sp>
          <p:nvSpPr>
            <p:cNvPr id="71" name="Oval 70"/>
            <p:cNvSpPr/>
            <p:nvPr/>
          </p:nvSpPr>
          <p:spPr>
            <a:xfrm>
              <a:off x="9093388" y="2550470"/>
              <a:ext cx="1622738" cy="25371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2" name="Oval 71"/>
            <p:cNvSpPr/>
            <p:nvPr/>
          </p:nvSpPr>
          <p:spPr>
            <a:xfrm>
              <a:off x="9898808" y="2800440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3" name="Oval 72"/>
            <p:cNvSpPr/>
            <p:nvPr/>
          </p:nvSpPr>
          <p:spPr>
            <a:xfrm>
              <a:off x="9361779" y="3176183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4" name="Oval 73"/>
            <p:cNvSpPr/>
            <p:nvPr/>
          </p:nvSpPr>
          <p:spPr>
            <a:xfrm>
              <a:off x="9760873" y="3166193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5" name="Oval 74"/>
            <p:cNvSpPr/>
            <p:nvPr/>
          </p:nvSpPr>
          <p:spPr>
            <a:xfrm>
              <a:off x="9580720" y="3702631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6" name="Oval 75"/>
            <p:cNvSpPr/>
            <p:nvPr/>
          </p:nvSpPr>
          <p:spPr>
            <a:xfrm>
              <a:off x="10336506" y="3682840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" name="Oval 76"/>
            <p:cNvSpPr/>
            <p:nvPr/>
          </p:nvSpPr>
          <p:spPr>
            <a:xfrm>
              <a:off x="9799477" y="4058583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8" name="Oval 77"/>
            <p:cNvSpPr/>
            <p:nvPr/>
          </p:nvSpPr>
          <p:spPr>
            <a:xfrm>
              <a:off x="10336506" y="4264958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9" name="Oval 78"/>
            <p:cNvSpPr/>
            <p:nvPr/>
          </p:nvSpPr>
          <p:spPr>
            <a:xfrm>
              <a:off x="10018418" y="4585031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0" name="Oval 79"/>
            <p:cNvSpPr/>
            <p:nvPr/>
          </p:nvSpPr>
          <p:spPr>
            <a:xfrm>
              <a:off x="10117749" y="3989588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1" name="Oval 80"/>
            <p:cNvSpPr/>
            <p:nvPr/>
          </p:nvSpPr>
          <p:spPr>
            <a:xfrm>
              <a:off x="9580720" y="4365331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Oval 81"/>
            <p:cNvSpPr/>
            <p:nvPr/>
          </p:nvSpPr>
          <p:spPr>
            <a:xfrm>
              <a:off x="9201284" y="3843620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Oval 82"/>
            <p:cNvSpPr/>
            <p:nvPr/>
          </p:nvSpPr>
          <p:spPr>
            <a:xfrm>
              <a:off x="10276669" y="3159983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Oval 83"/>
            <p:cNvSpPr/>
            <p:nvPr/>
          </p:nvSpPr>
          <p:spPr>
            <a:xfrm>
              <a:off x="9929482" y="3526669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Oval 84"/>
            <p:cNvSpPr/>
            <p:nvPr/>
          </p:nvSpPr>
          <p:spPr>
            <a:xfrm>
              <a:off x="9672869" y="4733645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22633" y="2642877"/>
            <a:ext cx="1622738" cy="2537138"/>
            <a:chOff x="5591574" y="2550470"/>
            <a:chExt cx="1622738" cy="2537138"/>
          </a:xfrm>
        </p:grpSpPr>
        <p:sp>
          <p:nvSpPr>
            <p:cNvPr id="87" name="Oval 86"/>
            <p:cNvSpPr/>
            <p:nvPr/>
          </p:nvSpPr>
          <p:spPr>
            <a:xfrm>
              <a:off x="5591574" y="2550470"/>
              <a:ext cx="1622738" cy="25371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Oval 87"/>
            <p:cNvSpPr/>
            <p:nvPr/>
          </p:nvSpPr>
          <p:spPr>
            <a:xfrm>
              <a:off x="6371346" y="2744490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Oval 88"/>
            <p:cNvSpPr/>
            <p:nvPr/>
          </p:nvSpPr>
          <p:spPr>
            <a:xfrm>
              <a:off x="5834317" y="3120233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/>
            <p:cNvSpPr/>
            <p:nvPr/>
          </p:nvSpPr>
          <p:spPr>
            <a:xfrm>
              <a:off x="6070981" y="2814707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Oval 90"/>
            <p:cNvSpPr/>
            <p:nvPr/>
          </p:nvSpPr>
          <p:spPr>
            <a:xfrm>
              <a:off x="6053258" y="3646681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Oval 91"/>
            <p:cNvSpPr/>
            <p:nvPr/>
          </p:nvSpPr>
          <p:spPr>
            <a:xfrm>
              <a:off x="6809044" y="3626890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Oval 92"/>
            <p:cNvSpPr/>
            <p:nvPr/>
          </p:nvSpPr>
          <p:spPr>
            <a:xfrm>
              <a:off x="6451472" y="3915241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Oval 93"/>
            <p:cNvSpPr/>
            <p:nvPr/>
          </p:nvSpPr>
          <p:spPr>
            <a:xfrm>
              <a:off x="6809044" y="4209008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Oval 94"/>
            <p:cNvSpPr/>
            <p:nvPr/>
          </p:nvSpPr>
          <p:spPr>
            <a:xfrm>
              <a:off x="6537402" y="4689227"/>
              <a:ext cx="218941" cy="2189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Oval 95"/>
            <p:cNvSpPr/>
            <p:nvPr/>
          </p:nvSpPr>
          <p:spPr>
            <a:xfrm>
              <a:off x="6456585" y="4334701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Oval 96"/>
            <p:cNvSpPr/>
            <p:nvPr/>
          </p:nvSpPr>
          <p:spPr>
            <a:xfrm>
              <a:off x="5757937" y="4242402"/>
              <a:ext cx="218941" cy="2189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Oval 97"/>
            <p:cNvSpPr/>
            <p:nvPr/>
          </p:nvSpPr>
          <p:spPr>
            <a:xfrm>
              <a:off x="5673822" y="3787670"/>
              <a:ext cx="218941" cy="21894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Oval 98"/>
            <p:cNvSpPr/>
            <p:nvPr/>
          </p:nvSpPr>
          <p:spPr>
            <a:xfrm>
              <a:off x="6749207" y="3104033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Oval 99"/>
            <p:cNvSpPr/>
            <p:nvPr/>
          </p:nvSpPr>
          <p:spPr>
            <a:xfrm>
              <a:off x="6381485" y="3202639"/>
              <a:ext cx="218941" cy="2189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45407" y="4677695"/>
              <a:ext cx="218941" cy="21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408631" y="5759923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Mating pool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10271" y="5759923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Mating pool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85171" y="25687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baseline="-25000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30834" y="25687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baseline="-250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38554" y="25687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baseline="-25000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07411" y="2568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baseline="-25000" dirty="0"/>
              <a:t>n-1</a:t>
            </a:r>
          </a:p>
        </p:txBody>
      </p:sp>
      <p:sp>
        <p:nvSpPr>
          <p:cNvPr id="108" name="Oval 107"/>
          <p:cNvSpPr/>
          <p:nvPr/>
        </p:nvSpPr>
        <p:spPr>
          <a:xfrm>
            <a:off x="9800210" y="4035971"/>
            <a:ext cx="314190" cy="314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5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C 0.01302 0.02107 0.03437 0.01343 0.04987 0.0294 C 0.06575 0.05602 0.05455 0.08496 0.03502 0.08588 " pathEditMode="relative" rAng="0" ptsTypes="AAA">
                                      <p:cBhvr>
                                        <p:cTn id="1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C 0.01172 0.02083 0.03555 0.03958 0.05169 0.06041 C 0.07005 0.0875 0.08906 0.15254 0.07239 0.20833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2 0.08588 L 0.06354 0.0858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39 0.20833 L 0.04687 0.2083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0898 0.04421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219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0899 0.04375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-0.25996 C 0.04128 -0.22523 -0.00481 -0.20579 -0.01263 -0.13959 C -0.01979 -0.07847 -0.00768 0.01412 -0.00846 0.04236 " pathEditMode="relative" rAng="0" ptsTypes="AAA">
                                      <p:cBhvr>
                                        <p:cTn id="17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511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0.2118 C 0.04753 -0.17454 0.06355 -0.19861 0.00782 -0.06319 C -0.00338 -0.02546 -0.00455 0.01898 0.00873 0.0419 " pathEditMode="relative" rAng="0" ptsTypes="AAA">
                                      <p:cBhvr>
                                        <p:cTn id="172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5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000"/>
                            </p:stCondLst>
                            <p:childTnLst>
                              <p:par>
                                <p:cTn id="2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5" grpId="3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991102" y="1612647"/>
            <a:ext cx="2209796" cy="8928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225"/>
            <a:ext cx="10515600" cy="1325563"/>
          </a:xfrm>
        </p:spPr>
        <p:txBody>
          <a:bodyPr/>
          <a:lstStyle/>
          <a:p>
            <a:r>
              <a:rPr lang="en-NZ" dirty="0"/>
              <a:t>Supervised Learning (Classification)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838201" y="4339758"/>
            <a:ext cx="1855694" cy="2383771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5168153" y="4339758"/>
            <a:ext cx="1855694" cy="2383771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9901519" y="4339758"/>
            <a:ext cx="1855694" cy="2383771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Parallelogram 31"/>
          <p:cNvSpPr/>
          <p:nvPr/>
        </p:nvSpPr>
        <p:spPr>
          <a:xfrm>
            <a:off x="838200" y="1616801"/>
            <a:ext cx="2510118" cy="878962"/>
          </a:xfrm>
          <a:prstGeom prst="parallelogram">
            <a:avLst>
              <a:gd name="adj" fmla="val 5406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08" name="Group 107"/>
          <p:cNvGrpSpPr/>
          <p:nvPr/>
        </p:nvGrpSpPr>
        <p:grpSpPr>
          <a:xfrm>
            <a:off x="1028701" y="1612647"/>
            <a:ext cx="1985682" cy="845343"/>
            <a:chOff x="1028701" y="1612647"/>
            <a:chExt cx="1985682" cy="845343"/>
          </a:xfrm>
        </p:grpSpPr>
        <p:sp>
          <p:nvSpPr>
            <p:cNvPr id="4" name="Oval 3"/>
            <p:cNvSpPr/>
            <p:nvPr/>
          </p:nvSpPr>
          <p:spPr>
            <a:xfrm>
              <a:off x="1631577" y="2231211"/>
              <a:ext cx="215153" cy="21515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/>
            <p:cNvSpPr/>
            <p:nvPr/>
          </p:nvSpPr>
          <p:spPr>
            <a:xfrm>
              <a:off x="2799230" y="1948823"/>
              <a:ext cx="215153" cy="21515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/>
            <p:cNvSpPr/>
            <p:nvPr/>
          </p:nvSpPr>
          <p:spPr>
            <a:xfrm>
              <a:off x="2344271" y="1612647"/>
              <a:ext cx="215153" cy="21515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/>
            <p:cNvSpPr/>
            <p:nvPr/>
          </p:nvSpPr>
          <p:spPr>
            <a:xfrm>
              <a:off x="1281954" y="1641851"/>
              <a:ext cx="215153" cy="21515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Oval 8"/>
            <p:cNvSpPr/>
            <p:nvPr/>
          </p:nvSpPr>
          <p:spPr>
            <a:xfrm>
              <a:off x="1550895" y="2002612"/>
              <a:ext cx="215153" cy="21515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/>
            <p:cNvSpPr/>
            <p:nvPr/>
          </p:nvSpPr>
          <p:spPr>
            <a:xfrm>
              <a:off x="1349188" y="2231211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413" y="2002612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/>
            <p:cNvSpPr/>
            <p:nvPr/>
          </p:nvSpPr>
          <p:spPr>
            <a:xfrm>
              <a:off x="2088775" y="1686606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Oval 12"/>
            <p:cNvSpPr/>
            <p:nvPr/>
          </p:nvSpPr>
          <p:spPr>
            <a:xfrm>
              <a:off x="2196355" y="2242837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Oval 13"/>
            <p:cNvSpPr/>
            <p:nvPr/>
          </p:nvSpPr>
          <p:spPr>
            <a:xfrm>
              <a:off x="1550895" y="1720224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Oval 14"/>
            <p:cNvSpPr/>
            <p:nvPr/>
          </p:nvSpPr>
          <p:spPr>
            <a:xfrm>
              <a:off x="2720788" y="1678548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Oval 15"/>
            <p:cNvSpPr/>
            <p:nvPr/>
          </p:nvSpPr>
          <p:spPr>
            <a:xfrm>
              <a:off x="1241613" y="1901759"/>
              <a:ext cx="215153" cy="21515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Oval 17"/>
            <p:cNvSpPr/>
            <p:nvPr/>
          </p:nvSpPr>
          <p:spPr>
            <a:xfrm>
              <a:off x="2236690" y="1948824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Oval 18"/>
            <p:cNvSpPr/>
            <p:nvPr/>
          </p:nvSpPr>
          <p:spPr>
            <a:xfrm>
              <a:off x="1860178" y="2231211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Oval 19"/>
            <p:cNvSpPr/>
            <p:nvPr/>
          </p:nvSpPr>
          <p:spPr>
            <a:xfrm>
              <a:off x="2570629" y="2163976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Oval 21"/>
            <p:cNvSpPr/>
            <p:nvPr/>
          </p:nvSpPr>
          <p:spPr>
            <a:xfrm>
              <a:off x="1792942" y="1792360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4" name="Oval 23"/>
            <p:cNvSpPr/>
            <p:nvPr/>
          </p:nvSpPr>
          <p:spPr>
            <a:xfrm>
              <a:off x="2505635" y="1861906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Oval 24"/>
            <p:cNvSpPr/>
            <p:nvPr/>
          </p:nvSpPr>
          <p:spPr>
            <a:xfrm>
              <a:off x="1028701" y="2161667"/>
              <a:ext cx="215153" cy="21515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08850" y="1152804"/>
            <a:ext cx="14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Training Set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4991102" y="2934612"/>
            <a:ext cx="2209796" cy="789568"/>
          </a:xfrm>
          <a:prstGeom prst="parallelogram">
            <a:avLst>
              <a:gd name="adj" fmla="val 6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Learned Classifier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9247095" y="1616801"/>
            <a:ext cx="2510118" cy="878962"/>
          </a:xfrm>
          <a:prstGeom prst="parallelogram">
            <a:avLst>
              <a:gd name="adj" fmla="val 5406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10242180" y="1993403"/>
            <a:ext cx="215153" cy="21515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Oval 38"/>
          <p:cNvSpPr/>
          <p:nvPr/>
        </p:nvSpPr>
        <p:spPr>
          <a:xfrm>
            <a:off x="11296091" y="1721236"/>
            <a:ext cx="215153" cy="215153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/>
          <p:cNvSpPr/>
          <p:nvPr/>
        </p:nvSpPr>
        <p:spPr>
          <a:xfrm>
            <a:off x="9758083" y="2231211"/>
            <a:ext cx="215153" cy="215153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Oval 44"/>
          <p:cNvSpPr/>
          <p:nvPr/>
        </p:nvSpPr>
        <p:spPr>
          <a:xfrm>
            <a:off x="10605250" y="2242837"/>
            <a:ext cx="215153" cy="215153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Oval 50"/>
          <p:cNvSpPr/>
          <p:nvPr/>
        </p:nvSpPr>
        <p:spPr>
          <a:xfrm>
            <a:off x="10746721" y="1676827"/>
            <a:ext cx="215153" cy="215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/>
          <p:cNvSpPr/>
          <p:nvPr/>
        </p:nvSpPr>
        <p:spPr>
          <a:xfrm>
            <a:off x="9819856" y="1762076"/>
            <a:ext cx="215153" cy="215153"/>
          </a:xfrm>
          <a:prstGeom prst="ellipse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TextBox 54"/>
          <p:cNvSpPr txBox="1"/>
          <p:nvPr/>
        </p:nvSpPr>
        <p:spPr>
          <a:xfrm>
            <a:off x="9717745" y="1152804"/>
            <a:ext cx="14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Test Set</a:t>
            </a:r>
          </a:p>
        </p:txBody>
      </p:sp>
      <p:cxnSp>
        <p:nvCxnSpPr>
          <p:cNvPr id="57" name="Straight Arrow Connector 56"/>
          <p:cNvCxnSpPr>
            <a:stCxn id="32" idx="2"/>
            <a:endCxn id="34" idx="1"/>
          </p:cNvCxnSpPr>
          <p:nvPr/>
        </p:nvCxnSpPr>
        <p:spPr>
          <a:xfrm>
            <a:off x="3110699" y="2056282"/>
            <a:ext cx="1880403" cy="27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2"/>
            <a:endCxn id="35" idx="0"/>
          </p:cNvCxnSpPr>
          <p:nvPr/>
        </p:nvCxnSpPr>
        <p:spPr>
          <a:xfrm>
            <a:off x="6096000" y="2505478"/>
            <a:ext cx="0" cy="429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6" idx="3"/>
          </p:cNvCxnSpPr>
          <p:nvPr/>
        </p:nvCxnSpPr>
        <p:spPr>
          <a:xfrm>
            <a:off x="10264535" y="2495763"/>
            <a:ext cx="0" cy="83363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5" idx="2"/>
          </p:cNvCxnSpPr>
          <p:nvPr/>
        </p:nvCxnSpPr>
        <p:spPr>
          <a:xfrm flipH="1">
            <a:off x="6940838" y="3329396"/>
            <a:ext cx="332369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838200" y="4339758"/>
            <a:ext cx="10912286" cy="797017"/>
            <a:chOff x="838200" y="4339758"/>
            <a:chExt cx="10912286" cy="797017"/>
          </a:xfrm>
        </p:grpSpPr>
        <p:sp>
          <p:nvSpPr>
            <p:cNvPr id="83" name="Oval 82"/>
            <p:cNvSpPr/>
            <p:nvPr/>
          </p:nvSpPr>
          <p:spPr>
            <a:xfrm>
              <a:off x="838200" y="4339758"/>
              <a:ext cx="1840005" cy="79701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Oval 83"/>
            <p:cNvSpPr/>
            <p:nvPr/>
          </p:nvSpPr>
          <p:spPr>
            <a:xfrm>
              <a:off x="5165910" y="4339758"/>
              <a:ext cx="1840005" cy="7970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Oval 84"/>
            <p:cNvSpPr/>
            <p:nvPr/>
          </p:nvSpPr>
          <p:spPr>
            <a:xfrm>
              <a:off x="9910481" y="4339758"/>
              <a:ext cx="1840005" cy="7970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69861" y="4578674"/>
            <a:ext cx="14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Blue 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03227" y="4578674"/>
            <a:ext cx="14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Red Class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810871" y="3724180"/>
            <a:ext cx="8969187" cy="854494"/>
            <a:chOff x="1810871" y="3724180"/>
            <a:chExt cx="8969187" cy="854494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1810871" y="4001749"/>
              <a:ext cx="89691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096000" y="3724180"/>
              <a:ext cx="0" cy="85449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0780058" y="4001749"/>
              <a:ext cx="0" cy="57692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0871" y="4001749"/>
              <a:ext cx="0" cy="57692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991103" y="1152804"/>
            <a:ext cx="220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Learning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9909" y="4578674"/>
            <a:ext cx="145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Green Class</a:t>
            </a:r>
          </a:p>
        </p:txBody>
      </p:sp>
      <p:sp>
        <p:nvSpPr>
          <p:cNvPr id="56" name="Oval 55"/>
          <p:cNvSpPr/>
          <p:nvPr/>
        </p:nvSpPr>
        <p:spPr>
          <a:xfrm>
            <a:off x="11026870" y="2123634"/>
            <a:ext cx="215153" cy="215153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Oval 57"/>
          <p:cNvSpPr/>
          <p:nvPr/>
        </p:nvSpPr>
        <p:spPr>
          <a:xfrm>
            <a:off x="10264535" y="1686606"/>
            <a:ext cx="215153" cy="2151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940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8568 0.00602 L 0.24049 0.00833 L 0.32969 0.00602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59259E-6 C -0.0125 0.00533 -0.02032 0.01505 -0.03672 0.02037 C -0.03763 0.06042 -0.03894 0.10047 -0.03933 0.14051 L -0.37826 0.14051 C -0.37956 0.17523 -0.37722 0.21088 -0.37826 0.24584 L 0.0082 0.24584 C 0.0082 0.36528 0.00507 0.47153 0.00507 0.59074 " pathEditMode="relative" rAng="0" ptsTypes="AAAAAAA">
                                      <p:cBhvr>
                                        <p:cTn id="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-0.0125 0.00417 0.04935 0.01968 0.03269 0.02408 C 0.03217 0.06343 0.03204 0.10209 0.03178 0.14051 L -0.30911 0.14051 C -0.30872 0.17454 -0.3082 0.2088 -0.30768 0.24491 L 0.07422 0.24283 L 0.11224 0.54977 " pathEditMode="relative" rAng="0" ptsTypes="AAAAAAA"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 C -0.00352 0.05694 -0.00625 0.12037 -0.00886 0.17755 C -0.12188 0.17755 -0.2349 0.1713 -0.34792 0.1713 C -0.34883 0.20556 -0.34792 0.24421 -0.34857 0.27847 L -0.69909 0.27292 C -0.7069 0.38542 -0.71485 0.49884 -0.7224 0.61181 " pathEditMode="relative" rAng="0" ptsTypes="AAAA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94" y="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7037E-6 C 0.00248 0.02153 0.02461 0.05949 0.02969 0.09537 C 0.02982 0.13588 0.02995 0.17639 0.03008 0.2169 C -0.08294 0.2169 -0.20065 0.20486 -0.31341 0.20486 C -0.31419 0.24352 -0.31497 0.28241 -0.31575 0.3213 C -0.32383 0.43403 -0.31849 0.52408 -0.32604 0.63727 " pathEditMode="relative" rAng="0" ptsTypes="AAAAAA">
                                      <p:cBhvr>
                                        <p:cTn id="10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48148E-6 C 0.00977 0.03148 -0.0776 0.01158 -0.06745 0.04236 C -0.06719 0.08333 -0.072 0.11759 -0.07174 0.1581 L -0.41354 0.15857 C -0.41354 0.19259 -0.41354 0.22639 -0.41328 0.26088 L -0.76419 0.25949 C -0.76419 0.27847 -0.76445 0.29769 -0.76445 0.31713 C -0.77252 0.4294 -0.8181 0.40347 -0.825 0.51736 " pathEditMode="relative" rAng="0" ptsTypes="AAAAAAAA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2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4.81481E-6 C 0.00925 0.03171 -0.05937 0.07824 -0.04921 0.10972 C -0.04908 0.15 -0.04778 0.18472 -0.04739 0.225 L -0.39466 0.22175 C -0.39557 0.26018 -0.38671 0.35416 -0.3875 0.39305 C -0.3957 0.50578 -0.34036 0.49027 -0.34778 0.60347 " pathEditMode="relative" rAng="0" ptsTypes="AAAAAA">
                                      <p:cBhvr>
                                        <p:cTn id="1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3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07407E-6 C 0.00248 0.0213 -0.00989 0.07315 -0.00469 0.1088 C -0.00456 0.14931 -0.00625 0.18149 -0.00586 0.22223 L -0.34557 0.22223 C -0.34648 0.26112 -0.34948 0.35324 -0.35026 0.3919 C -0.35833 0.50487 -0.31862 0.5588 -0.32604 0.67199 " pathEditMode="relative" rAng="0" ptsTypes="AAAAAA">
                                      <p:cBhvr>
                                        <p:cTn id="1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1002 0.03102 -0.09909 0.06481 -0.08894 0.09652 C -0.08868 0.13703 -0.09493 0.17407 -0.0948 0.21273 C -0.21055 0.21273 -0.31875 0.22129 -0.43451 0.22129 C -0.43555 0.25995 -0.43373 0.28009 -0.43451 0.31852 L -0.7806 0.32106 C -0.76953 0.41389 -0.75834 0.50648 -0.74714 0.5993 " pathEditMode="relative" rAng="0" ptsTypes="AAAAAAA">
                                      <p:cBhvr>
                                        <p:cTn id="1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97" y="2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8" grpId="0" animBg="1"/>
      <p:bldP spid="30" grpId="0" animBg="1"/>
      <p:bldP spid="32" grpId="0" animBg="1"/>
      <p:bldP spid="33" grpId="0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2" grpId="0" animBg="1"/>
      <p:bldP spid="42" grpId="1" animBg="1"/>
      <p:bldP spid="45" grpId="0" animBg="1"/>
      <p:bldP spid="45" grpId="1" animBg="1"/>
      <p:bldP spid="51" grpId="0" animBg="1"/>
      <p:bldP spid="51" grpId="1" animBg="1"/>
      <p:bldP spid="54" grpId="0" animBg="1"/>
      <p:bldP spid="54" grpId="1" animBg="1"/>
      <p:bldP spid="55" grpId="0"/>
      <p:bldP spid="29" grpId="0"/>
      <p:bldP spid="31" grpId="0"/>
      <p:bldP spid="87" grpId="0"/>
      <p:bldP spid="27" grpId="0"/>
      <p:bldP spid="56" grpId="0" animBg="1"/>
      <p:bldP spid="56" grpId="1" animBg="1"/>
      <p:bldP spid="58" grpId="0" animBg="1"/>
      <p:bldP spid="5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Supervised Learning (Regression)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18" y="1437836"/>
            <a:ext cx="6436964" cy="5126916"/>
          </a:xfrm>
        </p:spPr>
      </p:pic>
    </p:spTree>
    <p:extLst>
      <p:ext uri="{BB962C8B-B14F-4D97-AF65-F5344CB8AC3E}">
        <p14:creationId xmlns:p14="http://schemas.microsoft.com/office/powerpoint/2010/main" val="427625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Unsupervised Learning (Clustering)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0" y="2103084"/>
            <a:ext cx="3830007" cy="30578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95" y="2103083"/>
            <a:ext cx="3830007" cy="3057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80" y="2103083"/>
            <a:ext cx="3830007" cy="30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Over-fitting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37" y="1431511"/>
            <a:ext cx="7627525" cy="504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37" y="1431511"/>
            <a:ext cx="76193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278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Office Theme</vt:lpstr>
      <vt:lpstr>COMP307 Week 2 (Tutorial)</vt:lpstr>
      <vt:lpstr>Uniform-Cost Search</vt:lpstr>
      <vt:lpstr>A* Search (1)</vt:lpstr>
      <vt:lpstr>Classic vs. Local Search</vt:lpstr>
      <vt:lpstr>(Genetic) Beam Search</vt:lpstr>
      <vt:lpstr>Supervised Learning (Classification)</vt:lpstr>
      <vt:lpstr>Supervised Learning (Regression)</vt:lpstr>
      <vt:lpstr>Unsupervised Learning (Clustering)</vt:lpstr>
      <vt:lpstr>Over-fitting</vt:lpstr>
    </vt:vector>
  </TitlesOfParts>
  <Company>Enjoy My Fine Releases.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 Week 1</dc:title>
  <dc:creator>Harith Al-Sahaf</dc:creator>
  <cp:lastModifiedBy>Harith</cp:lastModifiedBy>
  <cp:revision>43</cp:revision>
  <cp:lastPrinted>2017-03-15T20:55:44Z</cp:lastPrinted>
  <dcterms:created xsi:type="dcterms:W3CDTF">2016-03-03T09:31:24Z</dcterms:created>
  <dcterms:modified xsi:type="dcterms:W3CDTF">2017-03-15T21:02:39Z</dcterms:modified>
</cp:coreProperties>
</file>