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09"/>
  </p:notesMasterIdLst>
  <p:handoutMasterIdLst>
    <p:handoutMasterId r:id="rId110"/>
  </p:handoutMasterIdLst>
  <p:sldIdLst>
    <p:sldId id="462" r:id="rId8"/>
    <p:sldId id="1175" r:id="rId9"/>
    <p:sldId id="463" r:id="rId10"/>
    <p:sldId id="464" r:id="rId11"/>
    <p:sldId id="465" r:id="rId12"/>
    <p:sldId id="937" r:id="rId13"/>
    <p:sldId id="1193" r:id="rId14"/>
    <p:sldId id="1173" r:id="rId15"/>
    <p:sldId id="1200" r:id="rId16"/>
    <p:sldId id="1177" r:id="rId17"/>
    <p:sldId id="1179" r:id="rId18"/>
    <p:sldId id="1180" r:id="rId19"/>
    <p:sldId id="1181" r:id="rId20"/>
    <p:sldId id="1185" r:id="rId21"/>
    <p:sldId id="1186" r:id="rId22"/>
    <p:sldId id="1187" r:id="rId23"/>
    <p:sldId id="1191" r:id="rId24"/>
    <p:sldId id="1188" r:id="rId25"/>
    <p:sldId id="1190" r:id="rId26"/>
    <p:sldId id="1189" r:id="rId27"/>
    <p:sldId id="1198" r:id="rId28"/>
    <p:sldId id="883" r:id="rId29"/>
    <p:sldId id="960" r:id="rId30"/>
    <p:sldId id="904" r:id="rId31"/>
    <p:sldId id="884" r:id="rId32"/>
    <p:sldId id="961" r:id="rId33"/>
    <p:sldId id="962" r:id="rId34"/>
    <p:sldId id="963" r:id="rId35"/>
    <p:sldId id="964" r:id="rId36"/>
    <p:sldId id="966" r:id="rId37"/>
    <p:sldId id="967" r:id="rId38"/>
    <p:sldId id="1158" r:id="rId39"/>
    <p:sldId id="905" r:id="rId40"/>
    <p:sldId id="1151" r:id="rId41"/>
    <p:sldId id="1154" r:id="rId42"/>
    <p:sldId id="1152" r:id="rId43"/>
    <p:sldId id="479" r:id="rId44"/>
    <p:sldId id="877" r:id="rId45"/>
    <p:sldId id="887" r:id="rId46"/>
    <p:sldId id="972" r:id="rId47"/>
    <p:sldId id="908" r:id="rId48"/>
    <p:sldId id="978" r:id="rId49"/>
    <p:sldId id="981" r:id="rId50"/>
    <p:sldId id="1156" r:id="rId51"/>
    <p:sldId id="1157" r:id="rId52"/>
    <p:sldId id="1161" r:id="rId53"/>
    <p:sldId id="1160" r:id="rId54"/>
    <p:sldId id="1162" r:id="rId55"/>
    <p:sldId id="983" r:id="rId56"/>
    <p:sldId id="984" r:id="rId57"/>
    <p:sldId id="985" r:id="rId58"/>
    <p:sldId id="987" r:id="rId59"/>
    <p:sldId id="989" r:id="rId60"/>
    <p:sldId id="986" r:id="rId61"/>
    <p:sldId id="990" r:id="rId62"/>
    <p:sldId id="992" r:id="rId63"/>
    <p:sldId id="994" r:id="rId64"/>
    <p:sldId id="999" r:id="rId65"/>
    <p:sldId id="1001" r:id="rId66"/>
    <p:sldId id="998" r:id="rId67"/>
    <p:sldId id="1000" r:id="rId68"/>
    <p:sldId id="997" r:id="rId69"/>
    <p:sldId id="1003" r:id="rId70"/>
    <p:sldId id="995" r:id="rId71"/>
    <p:sldId id="1159" r:id="rId72"/>
    <p:sldId id="1005" r:id="rId73"/>
    <p:sldId id="1002" r:id="rId74"/>
    <p:sldId id="889" r:id="rId75"/>
    <p:sldId id="1007" r:id="rId76"/>
    <p:sldId id="1006" r:id="rId77"/>
    <p:sldId id="910" r:id="rId78"/>
    <p:sldId id="1008" r:id="rId79"/>
    <p:sldId id="1013" r:id="rId80"/>
    <p:sldId id="1014" r:id="rId81"/>
    <p:sldId id="1015" r:id="rId82"/>
    <p:sldId id="1017" r:id="rId83"/>
    <p:sldId id="1018" r:id="rId84"/>
    <p:sldId id="1172" r:id="rId85"/>
    <p:sldId id="1011" r:id="rId86"/>
    <p:sldId id="924" r:id="rId87"/>
    <p:sldId id="878" r:id="rId88"/>
    <p:sldId id="1035" r:id="rId89"/>
    <p:sldId id="1020" r:id="rId90"/>
    <p:sldId id="912" r:id="rId91"/>
    <p:sldId id="1116" r:id="rId92"/>
    <p:sldId id="1114" r:id="rId93"/>
    <p:sldId id="1115" r:id="rId94"/>
    <p:sldId id="1039" r:id="rId95"/>
    <p:sldId id="1038" r:id="rId96"/>
    <p:sldId id="1041" r:id="rId97"/>
    <p:sldId id="1022" r:id="rId98"/>
    <p:sldId id="1025" r:id="rId99"/>
    <p:sldId id="1043" r:id="rId100"/>
    <p:sldId id="1044" r:id="rId101"/>
    <p:sldId id="1024" r:id="rId102"/>
    <p:sldId id="1163" r:id="rId103"/>
    <p:sldId id="1168" r:id="rId104"/>
    <p:sldId id="1169" r:id="rId105"/>
    <p:sldId id="1170" r:id="rId106"/>
    <p:sldId id="1164" r:id="rId107"/>
    <p:sldId id="925" r:id="rId10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3940" userDrawn="1">
          <p15:clr>
            <a:srgbClr val="A4A3A4"/>
          </p15:clr>
        </p15:guide>
        <p15:guide id="4" pos="40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595959"/>
    <a:srgbClr val="49504F"/>
    <a:srgbClr val="69B82B"/>
    <a:srgbClr val="0070C0"/>
    <a:srgbClr val="D9D9D9"/>
    <a:srgbClr val="F2F2F2"/>
    <a:srgbClr val="FFFFFF"/>
    <a:srgbClr val="E1E1E1"/>
    <a:srgbClr val="FFF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5794" autoAdjust="0"/>
  </p:normalViewPr>
  <p:slideViewPr>
    <p:cSldViewPr snapToGrid="0">
      <p:cViewPr varScale="1">
        <p:scale>
          <a:sx n="103" d="100"/>
          <a:sy n="103" d="100"/>
        </p:scale>
        <p:origin x="114" y="258"/>
      </p:cViewPr>
      <p:guideLst>
        <p:guide pos="3840"/>
        <p:guide orient="horz" pos="2160"/>
        <p:guide pos="3940"/>
        <p:guide pos="40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12" Type="http://schemas.openxmlformats.org/officeDocument/2006/relationships/viewProps" Target="viewProps.xml"/><Relationship Id="rId16" Type="http://schemas.openxmlformats.org/officeDocument/2006/relationships/slide" Target="slides/slide9.xml"/><Relationship Id="rId107" Type="http://schemas.openxmlformats.org/officeDocument/2006/relationships/slide" Target="slides/slide100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102" Type="http://schemas.openxmlformats.org/officeDocument/2006/relationships/slide" Target="slides/slide95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113" Type="http://schemas.openxmlformats.org/officeDocument/2006/relationships/theme" Target="theme/theme1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59" Type="http://schemas.openxmlformats.org/officeDocument/2006/relationships/slide" Target="slides/slide52.xml"/><Relationship Id="rId103" Type="http://schemas.openxmlformats.org/officeDocument/2006/relationships/slide" Target="slides/slide96.xml"/><Relationship Id="rId108" Type="http://schemas.openxmlformats.org/officeDocument/2006/relationships/slide" Target="slides/slide101.xml"/><Relationship Id="rId54" Type="http://schemas.openxmlformats.org/officeDocument/2006/relationships/slide" Target="slides/slide47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91" Type="http://schemas.openxmlformats.org/officeDocument/2006/relationships/slide" Target="slides/slide84.xml"/><Relationship Id="rId96" Type="http://schemas.openxmlformats.org/officeDocument/2006/relationships/slide" Target="slides/slide8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6" Type="http://schemas.openxmlformats.org/officeDocument/2006/relationships/slide" Target="slides/slide99.xml"/><Relationship Id="rId114" Type="http://schemas.openxmlformats.org/officeDocument/2006/relationships/tableStyles" Target="tableStyles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slide" Target="slides/slide87.xml"/><Relationship Id="rId99" Type="http://schemas.openxmlformats.org/officeDocument/2006/relationships/slide" Target="slides/slide92.xml"/><Relationship Id="rId101" Type="http://schemas.openxmlformats.org/officeDocument/2006/relationships/slide" Target="slides/slide9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slide" Target="slides/slide90.xml"/><Relationship Id="rId104" Type="http://schemas.openxmlformats.org/officeDocument/2006/relationships/slide" Target="slides/slide97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110" Type="http://schemas.openxmlformats.org/officeDocument/2006/relationships/handoutMaster" Target="handoutMasters/handoutMaster1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100" Type="http://schemas.openxmlformats.org/officeDocument/2006/relationships/slide" Target="slides/slide93.xml"/><Relationship Id="rId105" Type="http://schemas.openxmlformats.org/officeDocument/2006/relationships/slide" Target="slides/slide98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slide" Target="slides/slide86.xml"/><Relationship Id="rId98" Type="http://schemas.openxmlformats.org/officeDocument/2006/relationships/slide" Target="slides/slide91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8.xml"/><Relationship Id="rId46" Type="http://schemas.openxmlformats.org/officeDocument/2006/relationships/slide" Target="slides/slide39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62" Type="http://schemas.openxmlformats.org/officeDocument/2006/relationships/slide" Target="slides/slide55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11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2022/4/29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95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514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082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429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</a:t>
              </a:r>
              <a:r>
                <a:rPr lang="zh-CN" altLang="en-US" sz="4000" dirty="0" smtClean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40059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1" r:id="rId14"/>
    <p:sldLayoutId id="2147483710" r:id="rId15"/>
    <p:sldLayoutId id="214748370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入门案例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①：使用</a:t>
            </a:r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SpringMVC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技术需要先导入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SpringMVC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坐标与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Servlet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坐标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225116" cy="361252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&gt;javax.servlet&lt;/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&gt;javax.servlet-api&lt;/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&gt;3.1.0&lt;/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scope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&gt;provided&lt;/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scope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&gt;org.springframework&lt;/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spring-webmvc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&gt;5.2.10.RELEASE&lt;/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endParaRPr lang="zh-CN" altLang="zh-CN" sz="1600" dirty="0">
              <a:latin typeface="Consolas" panose="020B0609020204030204" pitchFamily="49" charset="0"/>
            </a:endParaRPr>
          </a:p>
        </p:txBody>
      </p:sp>
      <p:sp>
        <p:nvSpPr>
          <p:cNvPr id="1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15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案例：基于</a:t>
            </a:r>
            <a:r>
              <a:rPr lang="en-US" altLang="zh-CN" dirty="0">
                <a:latin typeface="Consolas" panose="020B0609020204030204" pitchFamily="49" charset="0"/>
              </a:rPr>
              <a:t>RESTful</a:t>
            </a:r>
            <a:r>
              <a:rPr lang="zh-CN" altLang="en-US" dirty="0">
                <a:latin typeface="Consolas" panose="020B0609020204030204" pitchFamily="49" charset="0"/>
              </a:rPr>
              <a:t>页面数据</a:t>
            </a:r>
            <a:r>
              <a:rPr lang="zh-CN" altLang="en-US" dirty="0" smtClean="0">
                <a:latin typeface="Consolas" panose="020B0609020204030204" pitchFamily="49" charset="0"/>
              </a:rPr>
              <a:t>交互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952485" lvl="2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先做后台功能，开发接口并调通接口</a:t>
            </a:r>
            <a:endParaRPr lang="en-US" altLang="zh-CN" b="0" dirty="0" smtClean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952485" lvl="2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再做页面异步调用，确认功能可以正常访问</a:t>
            </a:r>
            <a:endParaRPr lang="en-US" altLang="zh-CN" b="0" dirty="0" smtClean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952485" lvl="2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最后完成页面数据展示</a:t>
            </a:r>
            <a:endParaRPr lang="en-US" altLang="zh-CN" b="0" dirty="0" smtClean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952485" lvl="2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补充：放行静态资源访问</a:t>
            </a:r>
            <a:endParaRPr lang="zh-CN" altLang="en-US" b="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风格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63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风格简介</a:t>
            </a:r>
          </a:p>
          <a:p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RESTful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入门案例</a:t>
            </a:r>
          </a:p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RESTful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快速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开发</a:t>
            </a:r>
          </a:p>
          <a:p>
            <a:r>
              <a:rPr lang="zh-CN" altLang="en-US" dirty="0" smtClean="0">
                <a:latin typeface="Consolas" panose="020B0609020204030204" pitchFamily="49" charset="0"/>
              </a:rPr>
              <a:t>案例</a:t>
            </a:r>
            <a:r>
              <a:rPr lang="zh-CN" altLang="en-US" dirty="0">
                <a:latin typeface="Consolas" panose="020B0609020204030204" pitchFamily="49" charset="0"/>
              </a:rPr>
              <a:t>：基于</a:t>
            </a:r>
            <a:r>
              <a:rPr lang="en-US" altLang="zh-CN" dirty="0">
                <a:latin typeface="Consolas" panose="020B0609020204030204" pitchFamily="49" charset="0"/>
              </a:rPr>
              <a:t>RESTful</a:t>
            </a:r>
            <a:r>
              <a:rPr lang="zh-CN" altLang="en-US" dirty="0">
                <a:latin typeface="Consolas" panose="020B0609020204030204" pitchFamily="49" charset="0"/>
              </a:rPr>
              <a:t>页面数据交互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风格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93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入门案例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②：创建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SpringMVC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控制器类（等同于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Servlet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功能）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225116" cy="2965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@Controller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UserController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@RequestMapping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"/save"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@ResponseBody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save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"user save ..."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"{'info':'springmvc'}"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2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57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入门案例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③：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初始化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SpringMVC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环境（同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Spring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环境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），设定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SpringMVC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加载对应的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bean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225116" cy="134928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@Configuration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@ComponentScan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"com.itheima.controller"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SpringMvcConfig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15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入门案例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④：初始化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Servlet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容器，加载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SpringMVC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环境，并设置</a:t>
            </a:r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SpringMVC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技术处理的请求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225116" cy="425776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ServletContainersInitConfig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extends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AbstractDispatcherServletInitializer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protected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WebApplicationContext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createServletApplicationContext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AnnotationConfigWebApplicationContext ctx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AnnotationConfigWebApplicationContext();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ctx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.register(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SpringMvcConfig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ctx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protected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[]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getServletMappings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String[]{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"/"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protected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WebApplicationContext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createRootApplicationContext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null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04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入门案例</a:t>
            </a: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名称：</a:t>
            </a:r>
            <a:r>
              <a:rPr lang="zh-CN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Controller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类型：</a:t>
            </a:r>
            <a:r>
              <a:rPr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类注解</a:t>
            </a:r>
            <a:endParaRPr lang="en-US" altLang="zh-CN" b="1" dirty="0" smtClean="0">
              <a:solidFill>
                <a:srgbClr val="AD2B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位置：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控制器类定义上方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作用：设定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的核心控制器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bean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范例：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3648043"/>
            <a:ext cx="10225116" cy="106182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@Controller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UserController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21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入门案例</a:t>
            </a: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名称：</a:t>
            </a:r>
            <a:r>
              <a:rPr lang="zh-CN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</a:t>
            </a:r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RequestMapping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类型：</a:t>
            </a:r>
            <a:r>
              <a:rPr lang="zh-CN" altLang="en-US" b="1" dirty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方法</a:t>
            </a:r>
            <a:r>
              <a:rPr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注解</a:t>
            </a:r>
            <a:endParaRPr lang="en-US" altLang="zh-CN" b="1" dirty="0" smtClean="0">
              <a:solidFill>
                <a:srgbClr val="AD2B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位置：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控制器方法定义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上方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作用：设置当前控制器方法请求访问路径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范例：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500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相关属性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value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（默认）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：请求访问路径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3648043"/>
            <a:ext cx="10225116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9E880D"/>
                </a:solidFill>
                <a:latin typeface="Consolas" panose="020B0609020204030204" pitchFamily="49" charset="0"/>
              </a:rPr>
              <a:t>@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RequestMapping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"/save"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void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save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"user save ..."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69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入门案例</a:t>
            </a: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名称：</a:t>
            </a:r>
            <a:r>
              <a:rPr lang="zh-CN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</a:t>
            </a:r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ResponseBody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类型：</a:t>
            </a:r>
            <a:r>
              <a:rPr lang="zh-CN" altLang="en-US" b="1" dirty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方法注解</a:t>
            </a:r>
            <a:endParaRPr lang="en-US" altLang="zh-CN" b="1" dirty="0">
              <a:solidFill>
                <a:srgbClr val="AD2B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位置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：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控制器方法定义上方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作用：设置当前控制器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方法响应内容为当前返回值，无需解析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范例：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3648043"/>
            <a:ext cx="10225116" cy="199561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@RequestMapping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"/save"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@ResponseBody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save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"user save ..."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"{'info':'springmvc'}"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41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入门案例</a:t>
            </a:r>
          </a:p>
        </p:txBody>
      </p:sp>
      <p:sp>
        <p:nvSpPr>
          <p:cNvPr id="11" name="矩形 10"/>
          <p:cNvSpPr/>
          <p:nvPr/>
        </p:nvSpPr>
        <p:spPr>
          <a:xfrm>
            <a:off x="3048000" y="2776899"/>
            <a:ext cx="6096000" cy="1979003"/>
          </a:xfrm>
          <a:prstGeom prst="rect">
            <a:avLst/>
          </a:prstGeom>
        </p:spPr>
        <p:txBody>
          <a:bodyPr/>
          <a:lstStyle/>
          <a:p>
            <a:pPr marL="276225" indent="-27622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</a:pPr>
            <a:endParaRPr lang="zh-CN" altLang="en-US" sz="1400" dirty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252087" cy="4219575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入门程序开发总结（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1+N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）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一次性工作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lvl="2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创建工程，设置服务器，加载工程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lvl="2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导入坐标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lvl="2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创建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web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容器启动类，加载</a:t>
            </a: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配置，并设置</a:t>
            </a: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请求拦截路径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lvl="2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核心配置类（设置配置类，扫描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controller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包，加载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Controller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控制器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bean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）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多次工作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lvl="2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定义处理请求的控制器类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lvl="2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定义处理请求的控制器方法，并配置映射路径（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</a:t>
            </a: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RequestMapping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）与返回</a:t>
            </a: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json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数据（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</a:t>
            </a: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ResponseBody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）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98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入门案例</a:t>
            </a: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AbstractDispatcherServletInitializer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类是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提供的快速初始化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Web3.0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容器的抽象类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AbstractDispatcherServletInitializer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提供三个接口方法供用户实现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createServletApplicationContext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方法，创建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Servlet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容器时，加载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SpringMVC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对应的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bean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并放入</a:t>
            </a:r>
            <a:r>
              <a:rPr lang="zh-CN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WebApplicationContext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对象范围中，而</a:t>
            </a:r>
            <a:r>
              <a:rPr lang="zh-CN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WebApplicationContext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的作用范围为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ServletContext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范围，即整个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web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容器范围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anose="02070309020205020404" pitchFamily="49" charset="0"/>
              <a:sym typeface="Consolas" panose="020B0609020204030204" pitchFamily="49" charset="0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235361" y="3171144"/>
            <a:ext cx="10225116" cy="167244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protected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WebApplicationContext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createServletApplicationContext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AnnotationConfigWebApplicationContext ctx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AnnotationConfigWebApplicationContext();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ctx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.register(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SpringMvcConfig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ctx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16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 anchorCtr="0"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入门案例</a:t>
            </a: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AbstractDispatcherServletInitializer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类是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提供的快速初始化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Web3.0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容器的抽象类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AbstractDispatcherServletInitializer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提供三个接口方法供用户实现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createRootApplicationContext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方法，如果创建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Servlet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容器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时需要加载非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SpringMVC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对应的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bean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，使用当前方法进行，使用方式同</a:t>
            </a:r>
            <a:r>
              <a:rPr lang="zh-CN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createServletApplicationContext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()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anose="02070309020205020404" pitchFamily="49" charset="0"/>
              <a:sym typeface="Consolas" panose="020B0609020204030204" pitchFamily="49" charset="0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235361" y="3171144"/>
            <a:ext cx="10225116" cy="102611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protected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WebApplicationContext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createRootApplicationContext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null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16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概述</a:t>
            </a: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SpringMVC技术与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Servlet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技术功能等同，均属于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web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层开发技术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微软雅黑" panose="020B0503020204020204" pitchFamily="34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9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 anchorCtr="0"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入门案例</a:t>
            </a: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AbstractDispatcherServletInitializer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类是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提供的快速初始化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Web3.0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容器的抽象类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AbstractDispatcherServletInitializer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提供三个接口方法供用户实现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getServletMappings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方法，设定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SpringMVC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对应的请求映射路径，设置为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/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表示拦截所有请求，任意请求都将转入到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SpringMVC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进行处理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anose="02070309020205020404" pitchFamily="49" charset="0"/>
              <a:sym typeface="Consolas" panose="020B0609020204030204" pitchFamily="49" charset="0"/>
            </a:endParaRPr>
          </a:p>
          <a:p>
            <a:pPr marL="644888" lvl="1" indent="-2857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anose="02070309020205020404" pitchFamily="49" charset="0"/>
              <a:sym typeface="Consolas" panose="020B0609020204030204" pitchFamily="49" charset="0"/>
            </a:endParaRPr>
          </a:p>
          <a:p>
            <a:pPr marL="644888" lvl="1" indent="-2857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anose="02070309020205020404" pitchFamily="49" charset="0"/>
              <a:sym typeface="Consolas" panose="020B0609020204030204" pitchFamily="49" charset="0"/>
            </a:endParaRPr>
          </a:p>
          <a:p>
            <a:pPr marL="644888" lvl="1" indent="-2857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anose="02070309020205020404" pitchFamily="49" charset="0"/>
              <a:sym typeface="Consolas" panose="020B0609020204030204" pitchFamily="49" charset="0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235361" y="3171144"/>
            <a:ext cx="10225116" cy="102611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protected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[]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getServletMappings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String[]{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"/"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62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入门案例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952485" lvl="2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b="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导入坐标</a:t>
            </a:r>
            <a:endParaRPr lang="en-US" altLang="zh-CN" sz="1800" b="0" dirty="0" smtClean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952485" lvl="2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b="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开发控制器类</a:t>
            </a:r>
            <a:endParaRPr lang="en-US" altLang="zh-CN" sz="1800" b="0" dirty="0" smtClean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1562070" lvl="3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8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@</a:t>
            </a:r>
            <a:r>
              <a:rPr lang="en-US" altLang="zh-CN" sz="18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Controller</a:t>
            </a:r>
            <a:endParaRPr lang="en-US" altLang="zh-CN" sz="18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1562070" lvl="3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8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@</a:t>
            </a:r>
            <a:r>
              <a:rPr lang="en-US" altLang="zh-CN" sz="1800" dirty="0" err="1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RequestMapping</a:t>
            </a:r>
            <a:endParaRPr lang="en-US" altLang="zh-CN" sz="1800" dirty="0" smtClean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1562070" lvl="3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8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@</a:t>
            </a:r>
            <a:r>
              <a:rPr lang="en-US" altLang="zh-CN" sz="1800" dirty="0" err="1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ResponseBody</a:t>
            </a:r>
            <a:endParaRPr lang="en-US" altLang="zh-CN" sz="1800" dirty="0" smtClean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952485" lvl="2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b="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开发配置类</a:t>
            </a:r>
            <a:endParaRPr lang="en-US" altLang="zh-CN" sz="18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952485" lvl="2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b="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开发</a:t>
            </a:r>
            <a:r>
              <a:rPr lang="en-US" altLang="zh-CN" sz="1800" b="0" dirty="0" err="1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SpringMVC</a:t>
            </a:r>
            <a:r>
              <a:rPr lang="zh-CN" altLang="en-US" sz="1800" b="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专用的</a:t>
            </a:r>
            <a:r>
              <a:rPr lang="en-US" altLang="zh-CN" sz="1800" b="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servlet</a:t>
            </a:r>
            <a:r>
              <a:rPr lang="zh-CN" altLang="en-US" sz="1800" b="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容器配置类</a:t>
            </a:r>
            <a:endParaRPr lang="en-US" altLang="zh-CN" sz="1800" b="0" dirty="0" smtClean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1562070" lvl="3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18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createServletApplicationContext</a:t>
            </a:r>
            <a:endParaRPr lang="en-US" altLang="zh-CN" sz="18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562070" lvl="3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18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getServletMappings</a:t>
            </a:r>
            <a:endParaRPr lang="zh-CN" altLang="en-US" sz="18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13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76225" indent="-276225"/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启动服务器初始化过程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702038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服务器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启动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，执行</a:t>
            </a:r>
            <a:r>
              <a:rPr lang="zh-CN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ServletContainersInitConfig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类，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初始化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web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容器</a:t>
            </a:r>
          </a:p>
          <a:p>
            <a:pPr marL="702038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执行</a:t>
            </a:r>
            <a:r>
              <a:rPr lang="en-US" altLang="zh-CN" dirty="0" err="1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createServletApplicationContext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方法，创建了</a:t>
            </a:r>
            <a:r>
              <a:rPr lang="en-US" altLang="zh-CN" dirty="0" err="1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WebApplicationContext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对象</a:t>
            </a:r>
          </a:p>
          <a:p>
            <a:pPr marL="702038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加载</a:t>
            </a:r>
            <a:r>
              <a:rPr lang="en-US" altLang="zh-CN" dirty="0" err="1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SpringMvcConfig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702038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执行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</a:t>
            </a:r>
            <a:r>
              <a:rPr lang="en-US" altLang="zh-CN" dirty="0" err="1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ComponentScan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加载对应的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bean</a:t>
            </a:r>
          </a:p>
          <a:p>
            <a:pPr marL="702038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加载</a:t>
            </a:r>
            <a:r>
              <a:rPr lang="en-US" altLang="zh-CN" dirty="0" err="1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UserController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，每个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</a:t>
            </a:r>
            <a:r>
              <a:rPr lang="en-US" altLang="zh-CN" dirty="0" err="1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RequestMapping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的名称对应一个具体的方法</a:t>
            </a:r>
          </a:p>
          <a:p>
            <a:pPr marL="702038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执行</a:t>
            </a:r>
            <a:r>
              <a:rPr lang="en-US" altLang="zh-CN" dirty="0" err="1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getServletMappings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方法，定义所有的请求都通过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入门案例工作流程分析</a:t>
            </a: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563440" y="3009712"/>
            <a:ext cx="4380322" cy="3044858"/>
          </a:xfrm>
          <a:prstGeom prst="roundRect">
            <a:avLst>
              <a:gd name="adj" fmla="val 9856"/>
            </a:avLst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  Web</a:t>
            </a:r>
            <a:r>
              <a:rPr lang="zh-CN" altLang="en-US" dirty="0" smtClean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容器</a:t>
            </a:r>
            <a:endParaRPr lang="en-US" altLang="zh-CN" dirty="0" smtClean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805395" y="3534180"/>
            <a:ext cx="3896413" cy="2331528"/>
          </a:xfrm>
          <a:prstGeom prst="roundRect">
            <a:avLst>
              <a:gd name="adj" fmla="val 9856"/>
            </a:avLst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ServletContext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042687" y="4015363"/>
            <a:ext cx="3421829" cy="1574731"/>
          </a:xfrm>
          <a:prstGeom prst="roundRect">
            <a:avLst>
              <a:gd name="adj" fmla="val 9856"/>
            </a:avLst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  </a:t>
            </a:r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WebApplicationContext</a:t>
            </a:r>
            <a:endParaRPr lang="en-US" altLang="zh-CN" dirty="0" smtClean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267673" y="4496548"/>
            <a:ext cx="2971856" cy="927041"/>
          </a:xfrm>
          <a:prstGeom prst="roundRect">
            <a:avLst>
              <a:gd name="adj" fmla="val 9856"/>
            </a:avLst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  </a:t>
            </a:r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UserController</a:t>
            </a:r>
            <a:endParaRPr lang="en-US" altLang="zh-CN" dirty="0" smtClean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509628" y="4938668"/>
            <a:ext cx="2527180" cy="349770"/>
          </a:xfrm>
          <a:prstGeom prst="roundRect">
            <a:avLst>
              <a:gd name="adj" fmla="val 985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/save -&gt; save()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637809" y="3841888"/>
            <a:ext cx="9684542" cy="289310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ServletContainersInitConfig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extends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AbstractDispatcherServletInitializer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protected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WebApplicationContext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createServletApplicationContext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AnnotationConfigWebApplicationContext ctx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AnnotationConfigWebApplicationContext();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ctx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.register(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SpringMvcConfig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ctx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protected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[]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getServletMappings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String[]{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"/"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protected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WebApplicationContext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createRootApplicationContext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null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032346" y="4701513"/>
            <a:ext cx="4330116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@Configuration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@ComponentScan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"com.itheima.controller"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SpringMvcConfig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612854" y="4669881"/>
            <a:ext cx="4605066" cy="203132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@Controller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UserController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@RequestMapping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"/save"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@ResponseBody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save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"user save ..."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"{'info':'springmvc'}"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6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 animBg="1"/>
      <p:bldP spid="15" grpId="0" animBg="1"/>
      <p:bldP spid="16" grpId="0" animBg="1"/>
      <p:bldP spid="17" grpId="0" animBg="1"/>
      <p:bldP spid="18" grpId="0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76225" indent="-276225"/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启动服务器初始化过程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702038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服务器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启动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，执行</a:t>
            </a:r>
            <a:r>
              <a:rPr lang="zh-CN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ServletContainersInitConfig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类，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初始化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web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容器</a:t>
            </a:r>
          </a:p>
          <a:p>
            <a:pPr marL="702038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执行</a:t>
            </a:r>
            <a:r>
              <a:rPr lang="en-US" altLang="zh-CN" dirty="0" err="1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createServletApplicationContext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方法，创建了</a:t>
            </a:r>
            <a:r>
              <a:rPr lang="en-US" altLang="zh-CN" dirty="0" err="1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WebApplicationContext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对象</a:t>
            </a:r>
          </a:p>
          <a:p>
            <a:pPr marL="702038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加载</a:t>
            </a:r>
            <a:r>
              <a:rPr lang="en-US" altLang="zh-CN" dirty="0" err="1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SpringMvcConfig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702038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执行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</a:t>
            </a:r>
            <a:r>
              <a:rPr lang="en-US" altLang="zh-CN" dirty="0" err="1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ComponentScan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加载对应的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bean</a:t>
            </a:r>
          </a:p>
          <a:p>
            <a:pPr marL="702038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加载</a:t>
            </a:r>
            <a:r>
              <a:rPr lang="en-US" altLang="zh-CN" dirty="0" err="1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UserController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，每个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</a:t>
            </a:r>
            <a:r>
              <a:rPr lang="en-US" altLang="zh-CN" dirty="0" err="1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RequestMapping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的名称对应一个具体的方法</a:t>
            </a:r>
          </a:p>
          <a:p>
            <a:pPr marL="702038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执行</a:t>
            </a:r>
            <a:r>
              <a:rPr lang="en-US" altLang="zh-CN" dirty="0" err="1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getServletMappings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方法，定义所有的请求都通过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</a:p>
          <a:p>
            <a:pPr marL="276225" indent="-276225"/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单次请求过程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702038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发送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</a:t>
            </a:r>
            <a:r>
              <a:rPr lang="en-US" altLang="zh-CN" dirty="0" err="1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localhost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/save</a:t>
            </a:r>
          </a:p>
          <a:p>
            <a:pPr marL="702038" lvl="1" indent="-342900">
              <a:buFont typeface="+mj-lt"/>
              <a:buAutoNum type="arabicPeriod"/>
            </a:pP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web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容器发现所有请求都经过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，将请求交给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处理</a:t>
            </a:r>
          </a:p>
          <a:p>
            <a:pPr marL="702038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解析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请求路径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/save</a:t>
            </a:r>
          </a:p>
          <a:p>
            <a:pPr marL="702038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由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/save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匹配执行对应的方法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save(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）</a:t>
            </a:r>
          </a:p>
          <a:p>
            <a:pPr marL="702038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执行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save()</a:t>
            </a:r>
          </a:p>
          <a:p>
            <a:pPr marL="702038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检测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到有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</a:t>
            </a:r>
            <a:r>
              <a:rPr lang="en-US" altLang="zh-CN" dirty="0" err="1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ResponseBody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直接将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save()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方法的返回值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作为响应求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体返回给请求方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 anchorCtr="0"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入门案例工作流程分析</a:t>
            </a: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563440" y="3009712"/>
            <a:ext cx="4380322" cy="3044858"/>
          </a:xfrm>
          <a:prstGeom prst="roundRect">
            <a:avLst>
              <a:gd name="adj" fmla="val 9856"/>
            </a:avLst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  Web</a:t>
            </a:r>
            <a:r>
              <a:rPr lang="zh-CN" altLang="en-US" dirty="0" smtClean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容器</a:t>
            </a:r>
            <a:endParaRPr lang="en-US" altLang="zh-CN" dirty="0" smtClean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805395" y="3534180"/>
            <a:ext cx="3896413" cy="2331528"/>
          </a:xfrm>
          <a:prstGeom prst="roundRect">
            <a:avLst>
              <a:gd name="adj" fmla="val 9856"/>
            </a:avLst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ServletContext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042687" y="4015363"/>
            <a:ext cx="3421829" cy="1574731"/>
          </a:xfrm>
          <a:prstGeom prst="roundRect">
            <a:avLst>
              <a:gd name="adj" fmla="val 9856"/>
            </a:avLst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  </a:t>
            </a:r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WebApplicationContext</a:t>
            </a:r>
            <a:endParaRPr lang="en-US" altLang="zh-CN" dirty="0" smtClean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267673" y="4496548"/>
            <a:ext cx="2971856" cy="927041"/>
          </a:xfrm>
          <a:prstGeom prst="roundRect">
            <a:avLst>
              <a:gd name="adj" fmla="val 9856"/>
            </a:avLst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  </a:t>
            </a:r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UserController</a:t>
            </a:r>
            <a:endParaRPr lang="en-US" altLang="zh-CN" dirty="0" smtClean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509628" y="4938668"/>
            <a:ext cx="2402212" cy="349770"/>
          </a:xfrm>
          <a:prstGeom prst="roundRect">
            <a:avLst>
              <a:gd name="adj" fmla="val 985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/save -&gt; save()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8790727" y="2297803"/>
            <a:ext cx="19944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http: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//localhost</a:t>
            </a:r>
            <a:r>
              <a:rPr lang="zh-CN" altLang="zh-CN" sz="1200" b="1" i="1" dirty="0" smtClean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/</a:t>
            </a:r>
            <a:r>
              <a:rPr lang="zh-CN" altLang="zh-CN" sz="1200" b="1" i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save</a:t>
            </a:r>
            <a:endParaRPr kumimoji="0" lang="zh-CN" altLang="zh-CN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8612062" y="2610929"/>
            <a:ext cx="2168878" cy="30777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 smtClean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{'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info':'springmvc</a:t>
            </a:r>
            <a:r>
              <a:rPr lang="zh-CN" altLang="zh-CN" sz="1400" b="1" dirty="0" smtClean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'}</a:t>
            </a:r>
            <a:endParaRPr lang="zh-CN" altLang="zh-CN" sz="2000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43" y="1198676"/>
            <a:ext cx="2134588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3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18" grpId="1"/>
      <p:bldP spid="23" grpId="0" animBg="1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入门案例容器初始化工作流程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入门案例单次请求工作流程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05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相关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bean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（表现层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bean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）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控制的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bean</a:t>
            </a: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业务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bean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（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Service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）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功能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bean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（</a:t>
            </a: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DataSource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等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）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 anchorCtr="0"/>
          <a:lstStyle/>
          <a:p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Controller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加载控制与业务</a:t>
            </a:r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bean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加载控制</a:t>
            </a:r>
          </a:p>
        </p:txBody>
      </p:sp>
      <p:sp>
        <p:nvSpPr>
          <p:cNvPr id="11" name="矩形 10"/>
          <p:cNvSpPr/>
          <p:nvPr/>
        </p:nvSpPr>
        <p:spPr>
          <a:xfrm>
            <a:off x="184244" y="980797"/>
            <a:ext cx="6096000" cy="1979003"/>
          </a:xfrm>
          <a:prstGeom prst="rect">
            <a:avLst/>
          </a:prstGeom>
        </p:spPr>
        <p:txBody>
          <a:bodyPr/>
          <a:lstStyle/>
          <a:p>
            <a:pPr marL="276225" indent="-27622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</a:pPr>
            <a:endParaRPr lang="zh-CN" altLang="en-US" sz="1400" dirty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8041232" y="2263958"/>
            <a:ext cx="810537" cy="838616"/>
            <a:chOff x="6118163" y="1910232"/>
            <a:chExt cx="1270124" cy="1314124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3701" y="1910232"/>
              <a:ext cx="619048" cy="866667"/>
            </a:xfrm>
            <a:prstGeom prst="rect">
              <a:avLst/>
            </a:prstGeom>
          </p:spPr>
        </p:pic>
        <p:sp>
          <p:nvSpPr>
            <p:cNvPr id="42" name="文本占位符 3">
              <a:extLst>
                <a:ext uri="{FF2B5EF4-FFF2-40B4-BE49-F238E27FC236}">
                  <a16:creationId xmlns:a16="http://schemas.microsoft.com/office/drawing/2014/main" id="{6CF94E84-6F22-C942-A1D4-BA6A5DBD17DC}"/>
                </a:ext>
              </a:extLst>
            </p:cNvPr>
            <p:cNvSpPr txBox="1">
              <a:spLocks/>
            </p:cNvSpPr>
            <p:nvPr/>
          </p:nvSpPr>
          <p:spPr>
            <a:xfrm>
              <a:off x="6118163" y="2707166"/>
              <a:ext cx="1270124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18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1000" dirty="0" smtClean="0">
                  <a:solidFill>
                    <a:srgbClr val="595959"/>
                  </a:solidFill>
                  <a:latin typeface="Consolas" panose="020B0609020204030204" pitchFamily="49" charset="0"/>
                  <a:ea typeface="微软雅黑" panose="020B0503020204020204" pitchFamily="34" charset="-122"/>
                  <a:sym typeface="Consolas" panose="020B0609020204030204" pitchFamily="49" charset="0"/>
                </a:rPr>
                <a:t>com</a:t>
              </a:r>
              <a:endParaRPr kumimoji="1" lang="zh-CN" altLang="en-US" sz="1000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817184" y="2699605"/>
            <a:ext cx="810537" cy="838616"/>
            <a:chOff x="6118163" y="1910232"/>
            <a:chExt cx="1270124" cy="1314124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3701" y="1910232"/>
              <a:ext cx="619048" cy="866667"/>
            </a:xfrm>
            <a:prstGeom prst="rect">
              <a:avLst/>
            </a:prstGeom>
          </p:spPr>
        </p:pic>
        <p:sp>
          <p:nvSpPr>
            <p:cNvPr id="45" name="文本占位符 3">
              <a:extLst>
                <a:ext uri="{FF2B5EF4-FFF2-40B4-BE49-F238E27FC236}">
                  <a16:creationId xmlns:a16="http://schemas.microsoft.com/office/drawing/2014/main" id="{6CF94E84-6F22-C942-A1D4-BA6A5DBD17DC}"/>
                </a:ext>
              </a:extLst>
            </p:cNvPr>
            <p:cNvSpPr txBox="1">
              <a:spLocks/>
            </p:cNvSpPr>
            <p:nvPr/>
          </p:nvSpPr>
          <p:spPr>
            <a:xfrm>
              <a:off x="6118163" y="2707166"/>
              <a:ext cx="1270124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18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1000" dirty="0" err="1" smtClean="0">
                  <a:solidFill>
                    <a:srgbClr val="595959"/>
                  </a:solidFill>
                  <a:latin typeface="Consolas" panose="020B0609020204030204" pitchFamily="49" charset="0"/>
                  <a:ea typeface="微软雅黑" panose="020B0503020204020204" pitchFamily="34" charset="-122"/>
                  <a:sym typeface="Consolas" panose="020B0609020204030204" pitchFamily="49" charset="0"/>
                </a:rPr>
                <a:t>itheima</a:t>
              </a:r>
              <a:endParaRPr kumimoji="1" lang="zh-CN" altLang="en-US" sz="1000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593137" y="3976017"/>
            <a:ext cx="998664" cy="838616"/>
            <a:chOff x="6118163" y="1910232"/>
            <a:chExt cx="1564921" cy="1314124"/>
          </a:xfrm>
        </p:grpSpPr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3701" y="1910232"/>
              <a:ext cx="619048" cy="866667"/>
            </a:xfrm>
            <a:prstGeom prst="rect">
              <a:avLst/>
            </a:prstGeom>
          </p:spPr>
        </p:pic>
        <p:sp>
          <p:nvSpPr>
            <p:cNvPr id="48" name="文本占位符 3">
              <a:extLst>
                <a:ext uri="{FF2B5EF4-FFF2-40B4-BE49-F238E27FC236}">
                  <a16:creationId xmlns:a16="http://schemas.microsoft.com/office/drawing/2014/main" id="{6CF94E84-6F22-C942-A1D4-BA6A5DBD17DC}"/>
                </a:ext>
              </a:extLst>
            </p:cNvPr>
            <p:cNvSpPr txBox="1">
              <a:spLocks/>
            </p:cNvSpPr>
            <p:nvPr/>
          </p:nvSpPr>
          <p:spPr>
            <a:xfrm>
              <a:off x="6118163" y="2707166"/>
              <a:ext cx="1564921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18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1000" dirty="0" smtClean="0">
                  <a:solidFill>
                    <a:srgbClr val="595959"/>
                  </a:solidFill>
                  <a:latin typeface="Consolas" panose="020B0609020204030204" pitchFamily="49" charset="0"/>
                  <a:ea typeface="微软雅黑" panose="020B0503020204020204" pitchFamily="34" charset="-122"/>
                  <a:sym typeface="Consolas" panose="020B0609020204030204" pitchFamily="49" charset="0"/>
                </a:rPr>
                <a:t>controller</a:t>
              </a:r>
              <a:endParaRPr kumimoji="1" lang="zh-CN" altLang="en-US" sz="1000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9593135" y="4816782"/>
            <a:ext cx="810537" cy="838616"/>
            <a:chOff x="6118163" y="1910232"/>
            <a:chExt cx="1270124" cy="1314124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3701" y="1910232"/>
              <a:ext cx="619048" cy="866667"/>
            </a:xfrm>
            <a:prstGeom prst="rect">
              <a:avLst/>
            </a:prstGeom>
          </p:spPr>
        </p:pic>
        <p:sp>
          <p:nvSpPr>
            <p:cNvPr id="51" name="文本占位符 3">
              <a:extLst>
                <a:ext uri="{FF2B5EF4-FFF2-40B4-BE49-F238E27FC236}">
                  <a16:creationId xmlns:a16="http://schemas.microsoft.com/office/drawing/2014/main" id="{6CF94E84-6F22-C942-A1D4-BA6A5DBD17DC}"/>
                </a:ext>
              </a:extLst>
            </p:cNvPr>
            <p:cNvSpPr txBox="1">
              <a:spLocks/>
            </p:cNvSpPr>
            <p:nvPr/>
          </p:nvSpPr>
          <p:spPr>
            <a:xfrm>
              <a:off x="6118163" y="2707166"/>
              <a:ext cx="1270124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18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1000" dirty="0" smtClean="0">
                  <a:solidFill>
                    <a:srgbClr val="595959"/>
                  </a:solidFill>
                  <a:latin typeface="Consolas" panose="020B0609020204030204" pitchFamily="49" charset="0"/>
                  <a:ea typeface="微软雅黑" panose="020B0503020204020204" pitchFamily="34" charset="-122"/>
                  <a:sym typeface="Consolas" panose="020B0609020204030204" pitchFamily="49" charset="0"/>
                </a:rPr>
                <a:t>service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9593135" y="5657547"/>
            <a:ext cx="810537" cy="838616"/>
            <a:chOff x="6118163" y="1910232"/>
            <a:chExt cx="1270124" cy="1314124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3701" y="1910232"/>
              <a:ext cx="619048" cy="866667"/>
            </a:xfrm>
            <a:prstGeom prst="rect">
              <a:avLst/>
            </a:prstGeom>
          </p:spPr>
        </p:pic>
        <p:sp>
          <p:nvSpPr>
            <p:cNvPr id="54" name="文本占位符 3">
              <a:extLst>
                <a:ext uri="{FF2B5EF4-FFF2-40B4-BE49-F238E27FC236}">
                  <a16:creationId xmlns:a16="http://schemas.microsoft.com/office/drawing/2014/main" id="{6CF94E84-6F22-C942-A1D4-BA6A5DBD17DC}"/>
                </a:ext>
              </a:extLst>
            </p:cNvPr>
            <p:cNvSpPr txBox="1">
              <a:spLocks/>
            </p:cNvSpPr>
            <p:nvPr/>
          </p:nvSpPr>
          <p:spPr>
            <a:xfrm>
              <a:off x="6118163" y="2707166"/>
              <a:ext cx="1270124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18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1000" dirty="0" err="1" smtClean="0">
                  <a:solidFill>
                    <a:srgbClr val="595959"/>
                  </a:solidFill>
                  <a:latin typeface="Consolas" panose="020B0609020204030204" pitchFamily="49" charset="0"/>
                  <a:ea typeface="微软雅黑" panose="020B0503020204020204" pitchFamily="34" charset="-122"/>
                  <a:sym typeface="Consolas" panose="020B0609020204030204" pitchFamily="49" charset="0"/>
                </a:rPr>
                <a:t>dao</a:t>
              </a:r>
              <a:endParaRPr kumimoji="1" lang="en-US" altLang="zh-CN" sz="1000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9593135" y="3135252"/>
            <a:ext cx="810537" cy="838616"/>
            <a:chOff x="6118163" y="1910232"/>
            <a:chExt cx="1270124" cy="1314124"/>
          </a:xfrm>
        </p:grpSpPr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3701" y="1910232"/>
              <a:ext cx="619048" cy="866667"/>
            </a:xfrm>
            <a:prstGeom prst="rect">
              <a:avLst/>
            </a:prstGeom>
          </p:spPr>
        </p:pic>
        <p:sp>
          <p:nvSpPr>
            <p:cNvPr id="57" name="文本占位符 3">
              <a:extLst>
                <a:ext uri="{FF2B5EF4-FFF2-40B4-BE49-F238E27FC236}">
                  <a16:creationId xmlns:a16="http://schemas.microsoft.com/office/drawing/2014/main" id="{6CF94E84-6F22-C942-A1D4-BA6A5DBD17DC}"/>
                </a:ext>
              </a:extLst>
            </p:cNvPr>
            <p:cNvSpPr txBox="1">
              <a:spLocks/>
            </p:cNvSpPr>
            <p:nvPr/>
          </p:nvSpPr>
          <p:spPr>
            <a:xfrm>
              <a:off x="6118163" y="2707166"/>
              <a:ext cx="1270124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18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1000" dirty="0" err="1" smtClean="0">
                  <a:solidFill>
                    <a:srgbClr val="595959"/>
                  </a:solidFill>
                  <a:latin typeface="Consolas" panose="020B0609020204030204" pitchFamily="49" charset="0"/>
                  <a:ea typeface="微软雅黑" panose="020B0503020204020204" pitchFamily="34" charset="-122"/>
                  <a:sym typeface="Consolas" panose="020B0609020204030204" pitchFamily="49" charset="0"/>
                </a:rPr>
                <a:t>config</a:t>
              </a:r>
              <a:endParaRPr kumimoji="1" lang="en-US" altLang="zh-CN" sz="1000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endParaRPr>
            </a:p>
          </p:txBody>
        </p:sp>
      </p:grpSp>
      <p:cxnSp>
        <p:nvCxnSpPr>
          <p:cNvPr id="58" name="肘形连接符 57"/>
          <p:cNvCxnSpPr>
            <a:stCxn id="41" idx="3"/>
            <a:endCxn id="44" idx="1"/>
          </p:cNvCxnSpPr>
          <p:nvPr/>
        </p:nvCxnSpPr>
        <p:spPr>
          <a:xfrm>
            <a:off x="8644025" y="2540493"/>
            <a:ext cx="380903" cy="435647"/>
          </a:xfrm>
          <a:prstGeom prst="bentConnector3">
            <a:avLst>
              <a:gd name="adj1" fmla="val 50000"/>
            </a:avLst>
          </a:prstGeom>
          <a:ln w="25400">
            <a:solidFill>
              <a:srgbClr val="AD2B2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44" idx="3"/>
            <a:endCxn id="56" idx="1"/>
          </p:cNvCxnSpPr>
          <p:nvPr/>
        </p:nvCxnSpPr>
        <p:spPr>
          <a:xfrm>
            <a:off x="9419977" y="2976140"/>
            <a:ext cx="380902" cy="435647"/>
          </a:xfrm>
          <a:prstGeom prst="bentConnector3">
            <a:avLst/>
          </a:prstGeom>
          <a:ln w="25400">
            <a:solidFill>
              <a:srgbClr val="AD2B2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44" idx="3"/>
            <a:endCxn id="47" idx="1"/>
          </p:cNvCxnSpPr>
          <p:nvPr/>
        </p:nvCxnSpPr>
        <p:spPr>
          <a:xfrm>
            <a:off x="9419977" y="2976140"/>
            <a:ext cx="380902" cy="1276412"/>
          </a:xfrm>
          <a:prstGeom prst="bentConnector3">
            <a:avLst/>
          </a:prstGeom>
          <a:ln w="25400">
            <a:solidFill>
              <a:srgbClr val="AD2B2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44" idx="3"/>
            <a:endCxn id="50" idx="1"/>
          </p:cNvCxnSpPr>
          <p:nvPr/>
        </p:nvCxnSpPr>
        <p:spPr>
          <a:xfrm>
            <a:off x="9419977" y="2976140"/>
            <a:ext cx="380902" cy="2117177"/>
          </a:xfrm>
          <a:prstGeom prst="bentConnector3">
            <a:avLst/>
          </a:prstGeom>
          <a:ln w="25400">
            <a:solidFill>
              <a:srgbClr val="AD2B2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44" idx="3"/>
            <a:endCxn id="53" idx="1"/>
          </p:cNvCxnSpPr>
          <p:nvPr/>
        </p:nvCxnSpPr>
        <p:spPr>
          <a:xfrm>
            <a:off x="9419977" y="2976140"/>
            <a:ext cx="380902" cy="2957942"/>
          </a:xfrm>
          <a:prstGeom prst="bentConnector3">
            <a:avLst/>
          </a:prstGeom>
          <a:ln w="25400">
            <a:solidFill>
              <a:srgbClr val="AD2B2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03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4">
            <a:extLst>
              <a:ext uri="{FF2B5EF4-FFF2-40B4-BE49-F238E27FC236}">
                <a16:creationId xmlns:a16="http://schemas.microsoft.com/office/drawing/2014/main" id="{22DC6CE0-D710-5849-812B-FD74D360D5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538" cy="4511040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因为功能不同，如何避免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错误的加载到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的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bean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？</a:t>
            </a:r>
            <a:endParaRPr lang="zh-CN" altLang="en-US" dirty="0">
              <a:solidFill>
                <a:srgbClr val="AD2B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11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相关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bean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（表现层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bean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）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控制的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bean</a:t>
            </a: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业务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bean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（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Service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）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功能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bean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（</a:t>
            </a:r>
            <a:r>
              <a:rPr lang="en-US" altLang="zh-CN" dirty="0" err="1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DataSource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等）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Controller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加载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控制与业务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bean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加载控制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48000" y="2776899"/>
            <a:ext cx="6096000" cy="1979003"/>
          </a:xfrm>
          <a:prstGeom prst="rect">
            <a:avLst/>
          </a:prstGeom>
        </p:spPr>
        <p:txBody>
          <a:bodyPr/>
          <a:lstStyle/>
          <a:p>
            <a:pPr marL="276225" indent="-27622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</a:pPr>
            <a:endParaRPr lang="zh-CN" altLang="en-US" sz="1400" dirty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041232" y="2263958"/>
            <a:ext cx="810537" cy="838616"/>
            <a:chOff x="6118163" y="1910232"/>
            <a:chExt cx="1270124" cy="131412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3701" y="1910232"/>
              <a:ext cx="619048" cy="866667"/>
            </a:xfrm>
            <a:prstGeom prst="rect">
              <a:avLst/>
            </a:prstGeom>
          </p:spPr>
        </p:pic>
        <p:sp>
          <p:nvSpPr>
            <p:cNvPr id="9" name="文本占位符 3">
              <a:extLst>
                <a:ext uri="{FF2B5EF4-FFF2-40B4-BE49-F238E27FC236}">
                  <a16:creationId xmlns:a16="http://schemas.microsoft.com/office/drawing/2014/main" id="{6CF94E84-6F22-C942-A1D4-BA6A5DBD17DC}"/>
                </a:ext>
              </a:extLst>
            </p:cNvPr>
            <p:cNvSpPr txBox="1">
              <a:spLocks/>
            </p:cNvSpPr>
            <p:nvPr/>
          </p:nvSpPr>
          <p:spPr>
            <a:xfrm>
              <a:off x="6118163" y="2707166"/>
              <a:ext cx="1270124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18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1000" dirty="0" smtClean="0">
                  <a:solidFill>
                    <a:srgbClr val="595959"/>
                  </a:solidFill>
                  <a:latin typeface="Consolas" panose="020B0609020204030204" pitchFamily="49" charset="0"/>
                  <a:ea typeface="微软雅黑" panose="020B0503020204020204" pitchFamily="34" charset="-122"/>
                  <a:sym typeface="Consolas" panose="020B0609020204030204" pitchFamily="49" charset="0"/>
                </a:rPr>
                <a:t>com</a:t>
              </a:r>
              <a:endParaRPr kumimoji="1" lang="zh-CN" altLang="en-US" sz="1000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817184" y="2699605"/>
            <a:ext cx="810537" cy="838616"/>
            <a:chOff x="6118163" y="1910232"/>
            <a:chExt cx="1270124" cy="131412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3701" y="1910232"/>
              <a:ext cx="619048" cy="866667"/>
            </a:xfrm>
            <a:prstGeom prst="rect">
              <a:avLst/>
            </a:prstGeom>
          </p:spPr>
        </p:pic>
        <p:sp>
          <p:nvSpPr>
            <p:cNvPr id="13" name="文本占位符 3">
              <a:extLst>
                <a:ext uri="{FF2B5EF4-FFF2-40B4-BE49-F238E27FC236}">
                  <a16:creationId xmlns:a16="http://schemas.microsoft.com/office/drawing/2014/main" id="{6CF94E84-6F22-C942-A1D4-BA6A5DBD17DC}"/>
                </a:ext>
              </a:extLst>
            </p:cNvPr>
            <p:cNvSpPr txBox="1">
              <a:spLocks/>
            </p:cNvSpPr>
            <p:nvPr/>
          </p:nvSpPr>
          <p:spPr>
            <a:xfrm>
              <a:off x="6118163" y="2707166"/>
              <a:ext cx="1270124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18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1000" dirty="0" err="1" smtClean="0">
                  <a:solidFill>
                    <a:srgbClr val="595959"/>
                  </a:solidFill>
                  <a:latin typeface="Consolas" panose="020B0609020204030204" pitchFamily="49" charset="0"/>
                  <a:ea typeface="微软雅黑" panose="020B0503020204020204" pitchFamily="34" charset="-122"/>
                  <a:sym typeface="Consolas" panose="020B0609020204030204" pitchFamily="49" charset="0"/>
                </a:rPr>
                <a:t>itheima</a:t>
              </a:r>
              <a:endParaRPr kumimoji="1" lang="zh-CN" altLang="en-US" sz="1000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593135" y="3976017"/>
            <a:ext cx="1065341" cy="838616"/>
            <a:chOff x="6118163" y="1910232"/>
            <a:chExt cx="1669406" cy="131412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3701" y="1910232"/>
              <a:ext cx="619048" cy="866667"/>
            </a:xfrm>
            <a:prstGeom prst="rect">
              <a:avLst/>
            </a:prstGeom>
          </p:spPr>
        </p:pic>
        <p:sp>
          <p:nvSpPr>
            <p:cNvPr id="16" name="文本占位符 3">
              <a:extLst>
                <a:ext uri="{FF2B5EF4-FFF2-40B4-BE49-F238E27FC236}">
                  <a16:creationId xmlns:a16="http://schemas.microsoft.com/office/drawing/2014/main" id="{6CF94E84-6F22-C942-A1D4-BA6A5DBD17DC}"/>
                </a:ext>
              </a:extLst>
            </p:cNvPr>
            <p:cNvSpPr txBox="1">
              <a:spLocks/>
            </p:cNvSpPr>
            <p:nvPr/>
          </p:nvSpPr>
          <p:spPr>
            <a:xfrm>
              <a:off x="6118163" y="2707166"/>
              <a:ext cx="1669406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18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1000" dirty="0" smtClean="0">
                  <a:solidFill>
                    <a:srgbClr val="595959"/>
                  </a:solidFill>
                  <a:latin typeface="Consolas" panose="020B0609020204030204" pitchFamily="49" charset="0"/>
                  <a:ea typeface="微软雅黑" panose="020B0503020204020204" pitchFamily="34" charset="-122"/>
                  <a:sym typeface="Consolas" panose="020B0609020204030204" pitchFamily="49" charset="0"/>
                </a:rPr>
                <a:t>controller</a:t>
              </a:r>
              <a:endParaRPr kumimoji="1" lang="zh-CN" altLang="en-US" sz="1000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593135" y="4816782"/>
            <a:ext cx="810537" cy="838616"/>
            <a:chOff x="6118163" y="1910232"/>
            <a:chExt cx="1270124" cy="1314124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3701" y="1910232"/>
              <a:ext cx="619048" cy="866667"/>
            </a:xfrm>
            <a:prstGeom prst="rect">
              <a:avLst/>
            </a:prstGeom>
          </p:spPr>
        </p:pic>
        <p:sp>
          <p:nvSpPr>
            <p:cNvPr id="19" name="文本占位符 3">
              <a:extLst>
                <a:ext uri="{FF2B5EF4-FFF2-40B4-BE49-F238E27FC236}">
                  <a16:creationId xmlns:a16="http://schemas.microsoft.com/office/drawing/2014/main" id="{6CF94E84-6F22-C942-A1D4-BA6A5DBD17DC}"/>
                </a:ext>
              </a:extLst>
            </p:cNvPr>
            <p:cNvSpPr txBox="1">
              <a:spLocks/>
            </p:cNvSpPr>
            <p:nvPr/>
          </p:nvSpPr>
          <p:spPr>
            <a:xfrm>
              <a:off x="6118163" y="2707166"/>
              <a:ext cx="1270124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18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1000" dirty="0" smtClean="0">
                  <a:solidFill>
                    <a:srgbClr val="595959"/>
                  </a:solidFill>
                  <a:latin typeface="Consolas" panose="020B0609020204030204" pitchFamily="49" charset="0"/>
                  <a:ea typeface="微软雅黑" panose="020B0503020204020204" pitchFamily="34" charset="-122"/>
                  <a:sym typeface="Consolas" panose="020B0609020204030204" pitchFamily="49" charset="0"/>
                </a:rPr>
                <a:t>service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593135" y="5657547"/>
            <a:ext cx="810537" cy="838616"/>
            <a:chOff x="6118163" y="1910232"/>
            <a:chExt cx="1270124" cy="1314124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3701" y="1910232"/>
              <a:ext cx="619048" cy="866667"/>
            </a:xfrm>
            <a:prstGeom prst="rect">
              <a:avLst/>
            </a:prstGeom>
          </p:spPr>
        </p:pic>
        <p:sp>
          <p:nvSpPr>
            <p:cNvPr id="22" name="文本占位符 3">
              <a:extLst>
                <a:ext uri="{FF2B5EF4-FFF2-40B4-BE49-F238E27FC236}">
                  <a16:creationId xmlns:a16="http://schemas.microsoft.com/office/drawing/2014/main" id="{6CF94E84-6F22-C942-A1D4-BA6A5DBD17DC}"/>
                </a:ext>
              </a:extLst>
            </p:cNvPr>
            <p:cNvSpPr txBox="1">
              <a:spLocks/>
            </p:cNvSpPr>
            <p:nvPr/>
          </p:nvSpPr>
          <p:spPr>
            <a:xfrm>
              <a:off x="6118163" y="2707166"/>
              <a:ext cx="1270124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18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1000" dirty="0" err="1" smtClean="0">
                  <a:solidFill>
                    <a:srgbClr val="595959"/>
                  </a:solidFill>
                  <a:latin typeface="Consolas" panose="020B0609020204030204" pitchFamily="49" charset="0"/>
                  <a:ea typeface="微软雅黑" panose="020B0503020204020204" pitchFamily="34" charset="-122"/>
                  <a:sym typeface="Consolas" panose="020B0609020204030204" pitchFamily="49" charset="0"/>
                </a:rPr>
                <a:t>dao</a:t>
              </a:r>
              <a:endParaRPr kumimoji="1" lang="en-US" altLang="zh-CN" sz="1000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593135" y="3135252"/>
            <a:ext cx="810537" cy="838616"/>
            <a:chOff x="6118163" y="1910232"/>
            <a:chExt cx="1270124" cy="1314124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3701" y="1910232"/>
              <a:ext cx="619048" cy="866667"/>
            </a:xfrm>
            <a:prstGeom prst="rect">
              <a:avLst/>
            </a:prstGeom>
          </p:spPr>
        </p:pic>
        <p:sp>
          <p:nvSpPr>
            <p:cNvPr id="25" name="文本占位符 3">
              <a:extLst>
                <a:ext uri="{FF2B5EF4-FFF2-40B4-BE49-F238E27FC236}">
                  <a16:creationId xmlns:a16="http://schemas.microsoft.com/office/drawing/2014/main" id="{6CF94E84-6F22-C942-A1D4-BA6A5DBD17DC}"/>
                </a:ext>
              </a:extLst>
            </p:cNvPr>
            <p:cNvSpPr txBox="1">
              <a:spLocks/>
            </p:cNvSpPr>
            <p:nvPr/>
          </p:nvSpPr>
          <p:spPr>
            <a:xfrm>
              <a:off x="6118163" y="2707166"/>
              <a:ext cx="1270124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18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1000" dirty="0" err="1" smtClean="0">
                  <a:solidFill>
                    <a:srgbClr val="595959"/>
                  </a:solidFill>
                  <a:latin typeface="Consolas" panose="020B0609020204030204" pitchFamily="49" charset="0"/>
                  <a:ea typeface="微软雅黑" panose="020B0503020204020204" pitchFamily="34" charset="-122"/>
                  <a:sym typeface="Consolas" panose="020B0609020204030204" pitchFamily="49" charset="0"/>
                </a:rPr>
                <a:t>config</a:t>
              </a:r>
              <a:endParaRPr kumimoji="1" lang="en-US" altLang="zh-CN" sz="1000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endParaRPr>
            </a:p>
          </p:txBody>
        </p:sp>
      </p:grpSp>
      <p:cxnSp>
        <p:nvCxnSpPr>
          <p:cNvPr id="26" name="肘形连接符 25"/>
          <p:cNvCxnSpPr>
            <a:stCxn id="7" idx="3"/>
            <a:endCxn id="12" idx="1"/>
          </p:cNvCxnSpPr>
          <p:nvPr/>
        </p:nvCxnSpPr>
        <p:spPr>
          <a:xfrm>
            <a:off x="8644025" y="2540493"/>
            <a:ext cx="380903" cy="435647"/>
          </a:xfrm>
          <a:prstGeom prst="bentConnector3">
            <a:avLst>
              <a:gd name="adj1" fmla="val 50000"/>
            </a:avLst>
          </a:prstGeom>
          <a:ln w="25400">
            <a:solidFill>
              <a:srgbClr val="AD2B2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2" idx="3"/>
            <a:endCxn id="24" idx="1"/>
          </p:cNvCxnSpPr>
          <p:nvPr/>
        </p:nvCxnSpPr>
        <p:spPr>
          <a:xfrm>
            <a:off x="9419977" y="2976140"/>
            <a:ext cx="380902" cy="435647"/>
          </a:xfrm>
          <a:prstGeom prst="bentConnector3">
            <a:avLst/>
          </a:prstGeom>
          <a:ln w="25400">
            <a:solidFill>
              <a:srgbClr val="AD2B2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2" idx="3"/>
            <a:endCxn id="15" idx="1"/>
          </p:cNvCxnSpPr>
          <p:nvPr/>
        </p:nvCxnSpPr>
        <p:spPr>
          <a:xfrm>
            <a:off x="9419977" y="2976140"/>
            <a:ext cx="380902" cy="1276412"/>
          </a:xfrm>
          <a:prstGeom prst="bentConnector3">
            <a:avLst/>
          </a:prstGeom>
          <a:ln w="25400">
            <a:solidFill>
              <a:srgbClr val="AD2B2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2" idx="3"/>
            <a:endCxn id="18" idx="1"/>
          </p:cNvCxnSpPr>
          <p:nvPr/>
        </p:nvCxnSpPr>
        <p:spPr>
          <a:xfrm>
            <a:off x="9419977" y="2976140"/>
            <a:ext cx="380902" cy="2117177"/>
          </a:xfrm>
          <a:prstGeom prst="bentConnector3">
            <a:avLst/>
          </a:prstGeom>
          <a:ln w="25400">
            <a:solidFill>
              <a:srgbClr val="AD2B2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2" idx="3"/>
            <a:endCxn id="21" idx="1"/>
          </p:cNvCxnSpPr>
          <p:nvPr/>
        </p:nvCxnSpPr>
        <p:spPr>
          <a:xfrm>
            <a:off x="9419977" y="2976140"/>
            <a:ext cx="380902" cy="2957942"/>
          </a:xfrm>
          <a:prstGeom prst="bentConnector3">
            <a:avLst/>
          </a:prstGeom>
          <a:ln w="25400">
            <a:solidFill>
              <a:srgbClr val="AD2B2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85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4">
            <a:extLst>
              <a:ext uri="{FF2B5EF4-FFF2-40B4-BE49-F238E27FC236}">
                <a16:creationId xmlns:a16="http://schemas.microsoft.com/office/drawing/2014/main" id="{22DC6CE0-D710-5849-812B-FD74D360D5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538" cy="4511040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因为功能不同，如何避免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错误的加载到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的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bean——</a:t>
            </a:r>
            <a:r>
              <a:rPr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加载</a:t>
            </a:r>
            <a:r>
              <a:rPr lang="en-US" altLang="zh-CN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</a:t>
            </a:r>
            <a:r>
              <a:rPr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控制的</a:t>
            </a:r>
            <a:r>
              <a:rPr lang="en-US" altLang="zh-CN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bean</a:t>
            </a:r>
            <a:r>
              <a:rPr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的时候排除掉</a:t>
            </a:r>
            <a:r>
              <a:rPr lang="en-US" altLang="zh-CN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控制的</a:t>
            </a:r>
            <a:r>
              <a:rPr lang="en-US" altLang="zh-CN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bean</a:t>
            </a:r>
            <a:endParaRPr lang="zh-CN" altLang="en-US" dirty="0">
              <a:solidFill>
                <a:srgbClr val="AD2B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20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相关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bean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（表现层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bean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）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控制的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bean</a:t>
            </a: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业务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bean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（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Service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）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功能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bean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（</a:t>
            </a: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DataSource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等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）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相关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bean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加载控制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加载的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bean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对应的包均在</a:t>
            </a:r>
            <a:r>
              <a:rPr lang="en-US" altLang="zh-CN" dirty="0" err="1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com.itheima.controller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包内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相关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bean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加载控制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方式一：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加载的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bean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设定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扫描范围为</a:t>
            </a: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com.itheima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，排除掉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controller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包内的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bean</a:t>
            </a: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方式二：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加载的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bean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设定扫描范围为精准范围，例如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service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包、</a:t>
            </a: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dao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包等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方式三：不区分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与</a:t>
            </a: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的环境，加载到同一个环境中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Controller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加载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控制与业务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bean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加载控制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4244" y="980797"/>
            <a:ext cx="6096000" cy="1979003"/>
          </a:xfrm>
          <a:prstGeom prst="rect">
            <a:avLst/>
          </a:prstGeom>
        </p:spPr>
        <p:txBody>
          <a:bodyPr/>
          <a:lstStyle/>
          <a:p>
            <a:pPr marL="276225" indent="-27622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</a:pPr>
            <a:endParaRPr lang="zh-CN" altLang="en-US" sz="1400" dirty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8041232" y="2263958"/>
            <a:ext cx="810537" cy="838616"/>
            <a:chOff x="6118163" y="1910232"/>
            <a:chExt cx="1270124" cy="1314124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3701" y="1910232"/>
              <a:ext cx="619048" cy="866667"/>
            </a:xfrm>
            <a:prstGeom prst="rect">
              <a:avLst/>
            </a:prstGeom>
          </p:spPr>
        </p:pic>
        <p:sp>
          <p:nvSpPr>
            <p:cNvPr id="42" name="文本占位符 3">
              <a:extLst>
                <a:ext uri="{FF2B5EF4-FFF2-40B4-BE49-F238E27FC236}">
                  <a16:creationId xmlns:a16="http://schemas.microsoft.com/office/drawing/2014/main" id="{6CF94E84-6F22-C942-A1D4-BA6A5DBD17DC}"/>
                </a:ext>
              </a:extLst>
            </p:cNvPr>
            <p:cNvSpPr txBox="1">
              <a:spLocks/>
            </p:cNvSpPr>
            <p:nvPr/>
          </p:nvSpPr>
          <p:spPr>
            <a:xfrm>
              <a:off x="6118163" y="2707166"/>
              <a:ext cx="1270124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18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1000" dirty="0" smtClean="0">
                  <a:solidFill>
                    <a:srgbClr val="595959"/>
                  </a:solidFill>
                  <a:latin typeface="Consolas" panose="020B0609020204030204" pitchFamily="49" charset="0"/>
                  <a:ea typeface="微软雅黑" panose="020B0503020204020204" pitchFamily="34" charset="-122"/>
                  <a:sym typeface="Consolas" panose="020B0609020204030204" pitchFamily="49" charset="0"/>
                </a:rPr>
                <a:t>com</a:t>
              </a:r>
              <a:endParaRPr kumimoji="1" lang="zh-CN" altLang="en-US" sz="1000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817184" y="2699605"/>
            <a:ext cx="810537" cy="838616"/>
            <a:chOff x="6118163" y="1910232"/>
            <a:chExt cx="1270124" cy="1314124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3701" y="1910232"/>
              <a:ext cx="619048" cy="866667"/>
            </a:xfrm>
            <a:prstGeom prst="rect">
              <a:avLst/>
            </a:prstGeom>
          </p:spPr>
        </p:pic>
        <p:sp>
          <p:nvSpPr>
            <p:cNvPr id="45" name="文本占位符 3">
              <a:extLst>
                <a:ext uri="{FF2B5EF4-FFF2-40B4-BE49-F238E27FC236}">
                  <a16:creationId xmlns:a16="http://schemas.microsoft.com/office/drawing/2014/main" id="{6CF94E84-6F22-C942-A1D4-BA6A5DBD17DC}"/>
                </a:ext>
              </a:extLst>
            </p:cNvPr>
            <p:cNvSpPr txBox="1">
              <a:spLocks/>
            </p:cNvSpPr>
            <p:nvPr/>
          </p:nvSpPr>
          <p:spPr>
            <a:xfrm>
              <a:off x="6118163" y="2707166"/>
              <a:ext cx="1270124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18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1000" dirty="0" err="1" smtClean="0">
                  <a:solidFill>
                    <a:srgbClr val="595959"/>
                  </a:solidFill>
                  <a:latin typeface="Consolas" panose="020B0609020204030204" pitchFamily="49" charset="0"/>
                  <a:ea typeface="微软雅黑" panose="020B0503020204020204" pitchFamily="34" charset="-122"/>
                  <a:sym typeface="Consolas" panose="020B0609020204030204" pitchFamily="49" charset="0"/>
                </a:rPr>
                <a:t>itheima</a:t>
              </a:r>
              <a:endParaRPr kumimoji="1" lang="zh-CN" altLang="en-US" sz="1000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593134" y="3976017"/>
            <a:ext cx="979616" cy="838616"/>
            <a:chOff x="6118163" y="1910232"/>
            <a:chExt cx="1535074" cy="1314124"/>
          </a:xfrm>
        </p:grpSpPr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3701" y="1910232"/>
              <a:ext cx="619048" cy="866667"/>
            </a:xfrm>
            <a:prstGeom prst="rect">
              <a:avLst/>
            </a:prstGeom>
          </p:spPr>
        </p:pic>
        <p:sp>
          <p:nvSpPr>
            <p:cNvPr id="48" name="文本占位符 3">
              <a:extLst>
                <a:ext uri="{FF2B5EF4-FFF2-40B4-BE49-F238E27FC236}">
                  <a16:creationId xmlns:a16="http://schemas.microsoft.com/office/drawing/2014/main" id="{6CF94E84-6F22-C942-A1D4-BA6A5DBD17DC}"/>
                </a:ext>
              </a:extLst>
            </p:cNvPr>
            <p:cNvSpPr txBox="1">
              <a:spLocks/>
            </p:cNvSpPr>
            <p:nvPr/>
          </p:nvSpPr>
          <p:spPr>
            <a:xfrm>
              <a:off x="6118163" y="2707166"/>
              <a:ext cx="1535074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18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1000" dirty="0" smtClean="0">
                  <a:solidFill>
                    <a:srgbClr val="595959"/>
                  </a:solidFill>
                  <a:latin typeface="Consolas" panose="020B0609020204030204" pitchFamily="49" charset="0"/>
                  <a:ea typeface="微软雅黑" panose="020B0503020204020204" pitchFamily="34" charset="-122"/>
                  <a:sym typeface="Consolas" panose="020B0609020204030204" pitchFamily="49" charset="0"/>
                </a:rPr>
                <a:t>controller</a:t>
              </a:r>
              <a:endParaRPr kumimoji="1" lang="zh-CN" altLang="en-US" sz="1000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9593135" y="4816782"/>
            <a:ext cx="810537" cy="838616"/>
            <a:chOff x="6118163" y="1910232"/>
            <a:chExt cx="1270124" cy="1314124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3701" y="1910232"/>
              <a:ext cx="619048" cy="866667"/>
            </a:xfrm>
            <a:prstGeom prst="rect">
              <a:avLst/>
            </a:prstGeom>
          </p:spPr>
        </p:pic>
        <p:sp>
          <p:nvSpPr>
            <p:cNvPr id="51" name="文本占位符 3">
              <a:extLst>
                <a:ext uri="{FF2B5EF4-FFF2-40B4-BE49-F238E27FC236}">
                  <a16:creationId xmlns:a16="http://schemas.microsoft.com/office/drawing/2014/main" id="{6CF94E84-6F22-C942-A1D4-BA6A5DBD17DC}"/>
                </a:ext>
              </a:extLst>
            </p:cNvPr>
            <p:cNvSpPr txBox="1">
              <a:spLocks/>
            </p:cNvSpPr>
            <p:nvPr/>
          </p:nvSpPr>
          <p:spPr>
            <a:xfrm>
              <a:off x="6118163" y="2707166"/>
              <a:ext cx="1270124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18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1000" dirty="0" smtClean="0">
                  <a:solidFill>
                    <a:srgbClr val="595959"/>
                  </a:solidFill>
                  <a:latin typeface="Consolas" panose="020B0609020204030204" pitchFamily="49" charset="0"/>
                  <a:ea typeface="微软雅黑" panose="020B0503020204020204" pitchFamily="34" charset="-122"/>
                  <a:sym typeface="Consolas" panose="020B0609020204030204" pitchFamily="49" charset="0"/>
                </a:rPr>
                <a:t>service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9593135" y="5657547"/>
            <a:ext cx="810537" cy="838616"/>
            <a:chOff x="6118163" y="1910232"/>
            <a:chExt cx="1270124" cy="1314124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3701" y="1910232"/>
              <a:ext cx="619048" cy="866667"/>
            </a:xfrm>
            <a:prstGeom prst="rect">
              <a:avLst/>
            </a:prstGeom>
          </p:spPr>
        </p:pic>
        <p:sp>
          <p:nvSpPr>
            <p:cNvPr id="54" name="文本占位符 3">
              <a:extLst>
                <a:ext uri="{FF2B5EF4-FFF2-40B4-BE49-F238E27FC236}">
                  <a16:creationId xmlns:a16="http://schemas.microsoft.com/office/drawing/2014/main" id="{6CF94E84-6F22-C942-A1D4-BA6A5DBD17DC}"/>
                </a:ext>
              </a:extLst>
            </p:cNvPr>
            <p:cNvSpPr txBox="1">
              <a:spLocks/>
            </p:cNvSpPr>
            <p:nvPr/>
          </p:nvSpPr>
          <p:spPr>
            <a:xfrm>
              <a:off x="6118163" y="2707166"/>
              <a:ext cx="1270124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18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1000" dirty="0" err="1" smtClean="0">
                  <a:solidFill>
                    <a:srgbClr val="595959"/>
                  </a:solidFill>
                  <a:latin typeface="Consolas" panose="020B0609020204030204" pitchFamily="49" charset="0"/>
                  <a:ea typeface="微软雅黑" panose="020B0503020204020204" pitchFamily="34" charset="-122"/>
                  <a:sym typeface="Consolas" panose="020B0609020204030204" pitchFamily="49" charset="0"/>
                </a:rPr>
                <a:t>dao</a:t>
              </a:r>
              <a:endParaRPr kumimoji="1" lang="en-US" altLang="zh-CN" sz="1000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9593135" y="3135252"/>
            <a:ext cx="810537" cy="838616"/>
            <a:chOff x="6118163" y="1910232"/>
            <a:chExt cx="1270124" cy="1314124"/>
          </a:xfrm>
        </p:grpSpPr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3701" y="1910232"/>
              <a:ext cx="619048" cy="866667"/>
            </a:xfrm>
            <a:prstGeom prst="rect">
              <a:avLst/>
            </a:prstGeom>
          </p:spPr>
        </p:pic>
        <p:sp>
          <p:nvSpPr>
            <p:cNvPr id="57" name="文本占位符 3">
              <a:extLst>
                <a:ext uri="{FF2B5EF4-FFF2-40B4-BE49-F238E27FC236}">
                  <a16:creationId xmlns:a16="http://schemas.microsoft.com/office/drawing/2014/main" id="{6CF94E84-6F22-C942-A1D4-BA6A5DBD17DC}"/>
                </a:ext>
              </a:extLst>
            </p:cNvPr>
            <p:cNvSpPr txBox="1">
              <a:spLocks/>
            </p:cNvSpPr>
            <p:nvPr/>
          </p:nvSpPr>
          <p:spPr>
            <a:xfrm>
              <a:off x="6118163" y="2707166"/>
              <a:ext cx="1270124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18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1000" dirty="0" err="1" smtClean="0">
                  <a:solidFill>
                    <a:srgbClr val="595959"/>
                  </a:solidFill>
                  <a:latin typeface="Consolas" panose="020B0609020204030204" pitchFamily="49" charset="0"/>
                  <a:ea typeface="微软雅黑" panose="020B0503020204020204" pitchFamily="34" charset="-122"/>
                  <a:sym typeface="Consolas" panose="020B0609020204030204" pitchFamily="49" charset="0"/>
                </a:rPr>
                <a:t>config</a:t>
              </a:r>
              <a:endParaRPr kumimoji="1" lang="en-US" altLang="zh-CN" sz="1000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endParaRPr>
            </a:p>
          </p:txBody>
        </p:sp>
      </p:grpSp>
      <p:cxnSp>
        <p:nvCxnSpPr>
          <p:cNvPr id="58" name="肘形连接符 57"/>
          <p:cNvCxnSpPr>
            <a:stCxn id="41" idx="3"/>
            <a:endCxn id="44" idx="1"/>
          </p:cNvCxnSpPr>
          <p:nvPr/>
        </p:nvCxnSpPr>
        <p:spPr>
          <a:xfrm>
            <a:off x="8644025" y="2540493"/>
            <a:ext cx="380903" cy="435647"/>
          </a:xfrm>
          <a:prstGeom prst="bentConnector3">
            <a:avLst>
              <a:gd name="adj1" fmla="val 50000"/>
            </a:avLst>
          </a:prstGeom>
          <a:ln w="25400">
            <a:solidFill>
              <a:srgbClr val="AD2B2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44" idx="3"/>
            <a:endCxn id="56" idx="1"/>
          </p:cNvCxnSpPr>
          <p:nvPr/>
        </p:nvCxnSpPr>
        <p:spPr>
          <a:xfrm>
            <a:off x="9419977" y="2976140"/>
            <a:ext cx="380902" cy="435647"/>
          </a:xfrm>
          <a:prstGeom prst="bentConnector3">
            <a:avLst/>
          </a:prstGeom>
          <a:ln w="25400">
            <a:solidFill>
              <a:srgbClr val="AD2B2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44" idx="3"/>
            <a:endCxn id="47" idx="1"/>
          </p:cNvCxnSpPr>
          <p:nvPr/>
        </p:nvCxnSpPr>
        <p:spPr>
          <a:xfrm>
            <a:off x="9419977" y="2976140"/>
            <a:ext cx="380902" cy="1276412"/>
          </a:xfrm>
          <a:prstGeom prst="bentConnector3">
            <a:avLst/>
          </a:prstGeom>
          <a:ln w="25400">
            <a:solidFill>
              <a:srgbClr val="AD2B2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44" idx="3"/>
            <a:endCxn id="50" idx="1"/>
          </p:cNvCxnSpPr>
          <p:nvPr/>
        </p:nvCxnSpPr>
        <p:spPr>
          <a:xfrm>
            <a:off x="9419977" y="2976140"/>
            <a:ext cx="380902" cy="2117177"/>
          </a:xfrm>
          <a:prstGeom prst="bentConnector3">
            <a:avLst/>
          </a:prstGeom>
          <a:ln w="25400">
            <a:solidFill>
              <a:srgbClr val="AD2B2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44" idx="3"/>
            <a:endCxn id="53" idx="1"/>
          </p:cNvCxnSpPr>
          <p:nvPr/>
        </p:nvCxnSpPr>
        <p:spPr>
          <a:xfrm>
            <a:off x="9419977" y="2976140"/>
            <a:ext cx="380902" cy="2957942"/>
          </a:xfrm>
          <a:prstGeom prst="bentConnector3">
            <a:avLst/>
          </a:prstGeom>
          <a:ln w="25400">
            <a:solidFill>
              <a:srgbClr val="AD2B2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30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350529"/>
          </a:xfrm>
        </p:spPr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简介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请求与响应</a:t>
            </a:r>
            <a:endParaRPr lang="en-US" altLang="zh-CN" dirty="0" smtClean="0">
              <a:solidFill>
                <a:srgbClr val="AD2B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</a:t>
            </a:r>
            <a:r>
              <a:rPr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风格</a:t>
            </a:r>
            <a:endParaRPr lang="en-US" altLang="zh-CN" dirty="0" smtClean="0">
              <a:solidFill>
                <a:srgbClr val="AD2B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SSM</a:t>
            </a:r>
            <a:r>
              <a:rPr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</a:t>
            </a:r>
            <a:endParaRPr lang="en-US" altLang="zh-CN" smtClean="0">
              <a:solidFill>
                <a:srgbClr val="AD2B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zh-CN" altLang="en-US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拦截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器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Controller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加载控制与业务</a:t>
            </a:r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bean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加载控制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名称：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</a:t>
            </a:r>
            <a:r>
              <a:rPr lang="en-US" altLang="zh-CN" dirty="0" err="1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ComponentScan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类型：</a:t>
            </a:r>
            <a:r>
              <a:rPr lang="zh-CN" altLang="en-US" b="1" dirty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类注解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范例：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属性</a:t>
            </a:r>
            <a:endParaRPr lang="zh-CN" altLang="en-US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  <a:defRPr/>
            </a:pP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excludeFilters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：排除扫描路径中加载的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bean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，需要指定类别（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type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）与具体项（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classes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）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  <a:defRPr/>
            </a:pP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in</a:t>
            </a:r>
            <a:r>
              <a:rPr lang="en-US" altLang="zh-CN" dirty="0" err="1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cludeFilters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：加载指定的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bean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，需要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指定类别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（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type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）与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具体项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（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classes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）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2918191"/>
            <a:ext cx="10225116" cy="203132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@Configuration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@ComponentScan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(value =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"com.itheima"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excludeFilters =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@ComponentScan.Filter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type 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FilterType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ANNOTATION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classes =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Controller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</a:t>
            </a:r>
            <a:b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SpringConfig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18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Controller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加载控制与业务</a:t>
            </a:r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bean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加载控制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bean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的加载格式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2107480"/>
            <a:ext cx="10225116" cy="456041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ServletContainersInitConfig 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extends </a:t>
            </a:r>
            <a: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AbstractDispatcherServletInitializer 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protected </a:t>
            </a:r>
            <a: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WebApplicationContext </a:t>
            </a:r>
            <a:r>
              <a:rPr lang="zh-CN" altLang="zh-CN" sz="1300" dirty="0">
                <a:solidFill>
                  <a:srgbClr val="00627A"/>
                </a:solidFill>
                <a:latin typeface="Consolas" panose="020B0609020204030204" pitchFamily="49" charset="0"/>
              </a:rPr>
              <a:t>createServletApplicationContext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AnnotationConfigWebApplicationContext ctx 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AnnotationConfigWebApplicationContext();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ctx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.register(</a:t>
            </a:r>
            <a:r>
              <a:rPr lang="zh-CN" altLang="zh-CN" sz="1300" b="1" dirty="0">
                <a:solidFill>
                  <a:srgbClr val="AD2B26"/>
                </a:solidFill>
                <a:latin typeface="Consolas" panose="020B0609020204030204" pitchFamily="49" charset="0"/>
              </a:rPr>
              <a:t>SpringMvcConfig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ctx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protected </a:t>
            </a:r>
            <a: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WebApplicationContext </a:t>
            </a:r>
            <a:r>
              <a:rPr lang="zh-CN" altLang="zh-CN" sz="1300" dirty="0">
                <a:solidFill>
                  <a:srgbClr val="00627A"/>
                </a:solidFill>
                <a:latin typeface="Consolas" panose="020B0609020204030204" pitchFamily="49" charset="0"/>
              </a:rPr>
              <a:t>createRootApplicationContext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AnnotationConfigWebApplicationContext ctx 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AnnotationConfigWebApplicationContext();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ctx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.register(</a:t>
            </a:r>
            <a:r>
              <a:rPr lang="zh-CN" altLang="zh-CN" sz="1300" b="1" dirty="0">
                <a:solidFill>
                  <a:srgbClr val="AD2B26"/>
                </a:solidFill>
                <a:latin typeface="Consolas" panose="020B0609020204030204" pitchFamily="49" charset="0"/>
              </a:rPr>
              <a:t>SpringConfig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ctx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protected </a:t>
            </a:r>
            <a: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[] </a:t>
            </a:r>
            <a:r>
              <a:rPr lang="zh-CN" altLang="zh-CN" sz="1300" dirty="0">
                <a:solidFill>
                  <a:srgbClr val="00627A"/>
                </a:solidFill>
                <a:latin typeface="Consolas" panose="020B0609020204030204" pitchFamily="49" charset="0"/>
              </a:rPr>
              <a:t>getServletMappings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return new 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String[]{</a:t>
            </a:r>
            <a:r>
              <a:rPr lang="zh-CN" altLang="zh-CN" sz="1300" dirty="0">
                <a:solidFill>
                  <a:srgbClr val="067D17"/>
                </a:solidFill>
                <a:latin typeface="Consolas" panose="020B0609020204030204" pitchFamily="49" charset="0"/>
              </a:rPr>
              <a:t>"/"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};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300" dirty="0">
              <a:latin typeface="Arial" panose="020B0604020202020204" pitchFamily="34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85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Controller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加载控制与业务</a:t>
            </a:r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bean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加载控制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简化开发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2107480"/>
            <a:ext cx="10225116" cy="364715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ServletContainersInitConfig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extends </a:t>
            </a:r>
            <a:r>
              <a:rPr lang="zh-CN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AbstractAnnotationConfigDispatcherServletInitializer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protected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&lt;?&gt;[]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getServletConfigClasses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Class[]{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SpringMvcConfig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protected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[]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getServletMappings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String[]{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"/"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protected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&lt;?&gt;[]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getRootConfigClasses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Class[]{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SpringConfig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endParaRPr lang="en-US" altLang="zh-CN" sz="1400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39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对应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bean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加载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对应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bean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加载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66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Postman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是一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款功能强大的网页调试与发送网页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HTTP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请求的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Chrome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插件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作用：常用于进行接口测试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特征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简单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实用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美观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大方</a:t>
            </a:r>
            <a:endParaRPr lang="zh-CN" altLang="en-US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zh-CN" altLang="en-US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 anchorCtr="0"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PostMan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简介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4244" y="980797"/>
            <a:ext cx="6096000" cy="1979003"/>
          </a:xfrm>
          <a:prstGeom prst="rect">
            <a:avLst/>
          </a:prstGeom>
        </p:spPr>
        <p:txBody>
          <a:bodyPr/>
          <a:lstStyle/>
          <a:p>
            <a:pPr marL="276225" indent="-27622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</a:pPr>
            <a:endParaRPr lang="zh-CN" altLang="en-US" sz="1400" dirty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1418" t="1604" r="27305" b="45544"/>
          <a:stretch/>
        </p:blipFill>
        <p:spPr>
          <a:xfrm>
            <a:off x="8626792" y="1499604"/>
            <a:ext cx="957263" cy="94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5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 anchorCtr="0"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PostMan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基本使用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4244" y="980797"/>
            <a:ext cx="6096000" cy="1979003"/>
          </a:xfrm>
          <a:prstGeom prst="rect">
            <a:avLst/>
          </a:prstGeom>
        </p:spPr>
        <p:txBody>
          <a:bodyPr/>
          <a:lstStyle/>
          <a:p>
            <a:pPr marL="276225" indent="-27622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</a:pPr>
            <a:endParaRPr lang="zh-CN" altLang="en-US" sz="1400" dirty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226" y="2962400"/>
            <a:ext cx="2885871" cy="1623699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注册登录</a:t>
            </a:r>
            <a:endParaRPr lang="en-US" altLang="zh-CN" dirty="0" smtClean="0"/>
          </a:p>
          <a:p>
            <a:r>
              <a:rPr lang="zh-CN" altLang="en-US" dirty="0" smtClean="0"/>
              <a:t>创建工作空间</a:t>
            </a:r>
            <a:r>
              <a:rPr lang="en-US" altLang="zh-CN" dirty="0" smtClean="0"/>
              <a:t>/</a:t>
            </a:r>
            <a:r>
              <a:rPr lang="zh-CN" altLang="en-US" dirty="0" smtClean="0"/>
              <a:t>进入工作空间</a:t>
            </a:r>
            <a:endParaRPr lang="en-US" altLang="zh-CN" dirty="0" smtClean="0"/>
          </a:p>
          <a:p>
            <a:r>
              <a:rPr lang="zh-CN" altLang="en-US" dirty="0" smtClean="0"/>
              <a:t>发起请求测试结果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153" y="2240211"/>
            <a:ext cx="5170016" cy="306807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442" y="1830819"/>
            <a:ext cx="2947438" cy="388686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4748" y="2010779"/>
            <a:ext cx="3866827" cy="35269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4061" y="2507424"/>
            <a:ext cx="4648200" cy="25336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5424" y="2240724"/>
            <a:ext cx="5705475" cy="30670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2649" y="2469324"/>
            <a:ext cx="43910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2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PostMan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简介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PostMan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基础操作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66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概述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入门案例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入门案例工作流程分析</a:t>
            </a:r>
          </a:p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Controller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加载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控制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PostMan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83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请求与响应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124494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请求映射路径</a:t>
            </a:r>
          </a:p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请求参数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日期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类型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参数传递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响应</a:t>
            </a:r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json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数据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02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85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请求与响应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请求映射路径</a:t>
            </a:r>
          </a:p>
        </p:txBody>
      </p:sp>
      <p:sp>
        <p:nvSpPr>
          <p:cNvPr id="11" name="矩形 10"/>
          <p:cNvSpPr/>
          <p:nvPr/>
        </p:nvSpPr>
        <p:spPr>
          <a:xfrm>
            <a:off x="3048000" y="2776899"/>
            <a:ext cx="6096000" cy="1979003"/>
          </a:xfrm>
          <a:prstGeom prst="rect">
            <a:avLst/>
          </a:prstGeom>
        </p:spPr>
        <p:txBody>
          <a:bodyPr/>
          <a:lstStyle/>
          <a:p>
            <a:pPr marL="276225" indent="-27622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</a:pPr>
            <a:endParaRPr lang="zh-CN" altLang="en-US" sz="1400" dirty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59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掌握</a:t>
            </a:r>
            <a:r>
              <a:rPr lang="zh-CN" altLang="en-US" dirty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基于</a:t>
            </a:r>
            <a:r>
              <a:rPr lang="en-US" altLang="zh-CN" dirty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获取请求参数与响应</a:t>
            </a:r>
            <a:r>
              <a:rPr lang="en-US" altLang="zh-CN" dirty="0" err="1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json</a:t>
            </a:r>
            <a:r>
              <a:rPr lang="zh-CN" altLang="en-US" dirty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数据操作</a:t>
            </a:r>
          </a:p>
          <a:p>
            <a:r>
              <a:rPr lang="zh-CN" altLang="en-US" dirty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熟练应用基于</a:t>
            </a:r>
            <a:r>
              <a:rPr lang="en-US" altLang="zh-CN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</a:t>
            </a:r>
            <a:r>
              <a:rPr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风格</a:t>
            </a:r>
            <a:r>
              <a:rPr lang="zh-CN" altLang="en-US" dirty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的请求路径设置与参数传递</a:t>
            </a:r>
          </a:p>
          <a:p>
            <a:r>
              <a:rPr kumimoji="1"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能够根据实际业务建立前后端开发通信协议并进行实现</a:t>
            </a:r>
          </a:p>
          <a:p>
            <a:r>
              <a:rPr lang="zh-CN" altLang="en-US" dirty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基于</a:t>
            </a:r>
            <a:r>
              <a:rPr lang="en-US" altLang="zh-CN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SSM</a:t>
            </a:r>
            <a:r>
              <a:rPr lang="zh-CN" altLang="en-US" dirty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整合技术开发任意业务模块功能</a:t>
            </a:r>
            <a:endParaRPr lang="en-US" altLang="zh-CN" dirty="0">
              <a:solidFill>
                <a:srgbClr val="AD2B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请求映射路径</a:t>
            </a: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名称：</a:t>
            </a:r>
            <a:r>
              <a:rPr lang="zh-CN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</a:t>
            </a:r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RequestMapping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类型：</a:t>
            </a:r>
            <a:r>
              <a:rPr lang="zh-CN" altLang="en-US" b="1" dirty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方法</a:t>
            </a:r>
            <a:r>
              <a:rPr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注解  类注解</a:t>
            </a:r>
            <a:endParaRPr lang="en-US" altLang="zh-CN" b="1" dirty="0" smtClean="0">
              <a:solidFill>
                <a:srgbClr val="AD2B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位置：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控制器方法定义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上方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作用：设置当前控制器方法请求访问路径，如果设置在类上统一设置当前控制器方法请求访问路径前缀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范例：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属性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value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（默认）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：请求访问路径，或访问路径前缀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3516065"/>
            <a:ext cx="10225116" cy="224676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@Controller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@RequestMapping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"/user"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UserController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@RequestMapping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"/save"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@ResponseBody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save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"user save ..."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"{'module':'user save'}"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请求与响应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36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请求映射路径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请求与响应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17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Get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Post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请求与响应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请求方式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48000" y="2776899"/>
            <a:ext cx="6096000" cy="1979003"/>
          </a:xfrm>
          <a:prstGeom prst="rect">
            <a:avLst/>
          </a:prstGeom>
        </p:spPr>
        <p:txBody>
          <a:bodyPr/>
          <a:lstStyle/>
          <a:p>
            <a:pPr marL="276225" indent="-27622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</a:pPr>
            <a:endParaRPr lang="zh-CN" altLang="en-US" sz="1400" dirty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51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普通参数：</a:t>
            </a: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url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地址传参，地址参数名与形参变量名相同，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定义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形参即可接收参数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请求与响应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Get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请求传参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4754394"/>
            <a:ext cx="10225116" cy="160043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  <a:t>@RequestMapping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"/commonParam"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  <a:t>@ResponseBody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String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ea typeface="Alibaba PuHuiTi R"/>
              </a:rPr>
              <a:t>commonParam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String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name ,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int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age){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Alibaba PuHuiTi R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"普通参数传递 name ==&gt; 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+name);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Alibaba PuHuiTi R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"普通参数传递 age ==&gt; 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+age);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return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"{'module':'common param'}"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}</a:t>
            </a:r>
            <a:endParaRPr lang="zh-CN" altLang="zh-CN" sz="1600" dirty="0">
              <a:latin typeface="Consolas" panose="020B0609020204030204" pitchFamily="49" charset="0"/>
              <a:ea typeface="Alibaba PuHuiTi R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21" y="2115630"/>
            <a:ext cx="95345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0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普通参数：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form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表单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post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请求传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参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，表单参数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名与形参变量名相同，定义形参即可接收参数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请求与响应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Post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参数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4754394"/>
            <a:ext cx="10225116" cy="160043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  <a:t>@RequestMapping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"/commonParam"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  <a:t>@ResponseBody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String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ea typeface="Alibaba PuHuiTi R"/>
              </a:rPr>
              <a:t>commonParam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String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name ,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int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age){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Alibaba PuHuiTi R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"普通参数传递 name ==&gt; 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+name);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Alibaba PuHuiTi R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"普通参数传递 age ==&gt; 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+age);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return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"{'module':'common param'}"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}</a:t>
            </a:r>
            <a:endParaRPr lang="zh-CN" altLang="zh-CN" sz="1600" dirty="0">
              <a:latin typeface="Consolas" panose="020B0609020204030204" pitchFamily="49" charset="0"/>
              <a:ea typeface="Alibaba PuHuiTi R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21" y="2115630"/>
            <a:ext cx="9534525" cy="24955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38312" y="2698251"/>
            <a:ext cx="484414" cy="2100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28662" y="3044326"/>
            <a:ext cx="1592488" cy="2100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04266" y="2284594"/>
            <a:ext cx="484414" cy="2100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86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为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web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容器添加过滤器并指定字符集，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Spring-web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包中提供了专用的字符过滤器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请求与响应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Post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请求中文乱码处理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2202774"/>
            <a:ext cx="10225116" cy="264194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ServletContainersInitConfig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extends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AbstractAnnotationConfigDispatcherServletInitializer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配字符编码过滤器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protected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Filter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[]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getServletFilters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CharacterEncodingFilter filter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CharacterEncodingFilter();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filter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.setEncoding(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"utf-8"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Filter[]{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filter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55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PostMan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发送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携带参数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Get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PostMan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发送携带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参数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Post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解决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Post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请求中文乱码问题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请求与响应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97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参数种类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普通参数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POJO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类型参数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嵌套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POJO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类型参数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数组类型参数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集合类型参数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请求与响应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请求参数</a:t>
            </a:r>
          </a:p>
        </p:txBody>
      </p:sp>
      <p:sp>
        <p:nvSpPr>
          <p:cNvPr id="11" name="矩形 10"/>
          <p:cNvSpPr/>
          <p:nvPr/>
        </p:nvSpPr>
        <p:spPr>
          <a:xfrm>
            <a:off x="3048000" y="2776899"/>
            <a:ext cx="6096000" cy="1979003"/>
          </a:xfrm>
          <a:prstGeom prst="rect">
            <a:avLst/>
          </a:prstGeom>
        </p:spPr>
        <p:txBody>
          <a:bodyPr/>
          <a:lstStyle/>
          <a:p>
            <a:pPr marL="276225" indent="-27622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</a:pPr>
            <a:endParaRPr lang="zh-CN" altLang="en-US" sz="1400" dirty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43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普通参数：</a:t>
            </a: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url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地址传参，地址参数名与形参变量名相同，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定义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形参即可接收参数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请求与响应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请求参数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4754394"/>
            <a:ext cx="10225116" cy="160043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  <a:t>@RequestMapping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"/commonParam"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  <a:t>@ResponseBody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String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ea typeface="Alibaba PuHuiTi R"/>
              </a:rPr>
              <a:t>commonParam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String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name ,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int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age){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Alibaba PuHuiTi R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"普通参数传递 name ==&gt; 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+name);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Alibaba PuHuiTi R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"普通参数传递 age ==&gt; 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+age);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return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"{'module':'common param'}"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}</a:t>
            </a:r>
            <a:endParaRPr lang="zh-CN" altLang="zh-CN" sz="1600" dirty="0">
              <a:latin typeface="Consolas" panose="020B0609020204030204" pitchFamily="49" charset="0"/>
              <a:ea typeface="Alibaba PuHuiTi R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21" y="2115630"/>
            <a:ext cx="95345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8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普通参数：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参数名与形参变量名</a:t>
            </a:r>
            <a:r>
              <a:rPr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不同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，使用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</a:t>
            </a: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RequestParam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绑定参数关系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请求参数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4754394"/>
            <a:ext cx="10225116" cy="160043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  <a:t>@RequestMapping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"/commonParamDifferentName"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  <a:t>@ResponseBody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String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ea typeface="Alibaba PuHuiTi R"/>
              </a:rPr>
              <a:t>commonParamDifferentName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(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</a:rPr>
              <a:t>@RequestParam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"name"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)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String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userName ,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int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age){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Alibaba PuHuiTi R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"普通参数传递 userName ==&gt; 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+userName);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Alibaba PuHuiTi R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"普通参数传递 age ==&gt; 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+age);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return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"{'module':'common param different name'}"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}</a:t>
            </a:r>
            <a:endParaRPr lang="zh-CN" altLang="zh-CN" sz="1600" dirty="0"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11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请求与响应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21" y="2115630"/>
            <a:ext cx="95345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简介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124494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概述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入门案例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入门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案例工作流程分析</a:t>
            </a:r>
          </a:p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Controller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加载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控制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PostMan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01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41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请求参数</a:t>
            </a: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名称：</a:t>
            </a:r>
            <a:r>
              <a:rPr lang="zh-CN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</a:t>
            </a:r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RequestParam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类型：</a:t>
            </a:r>
            <a:r>
              <a:rPr lang="zh-CN" altLang="en-US" b="1" dirty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形参</a:t>
            </a:r>
            <a:r>
              <a:rPr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注解</a:t>
            </a:r>
            <a:endParaRPr lang="en-US" altLang="zh-CN" b="1" dirty="0">
              <a:solidFill>
                <a:srgbClr val="AD2B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位置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：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控制器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方法形参定义前面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作用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：绑定请求参数与处理器方法形参间的关系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范例：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100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参数：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  <a:defRPr/>
            </a:pP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required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：是否为必传参数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  <a:defRPr/>
            </a:pP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defaultValue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：参数默认值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3544346"/>
            <a:ext cx="10225116" cy="160043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  <a:t>@RequestMapping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"/commonParamDifferentName"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  <a:t>@ResponseBody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String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ea typeface="Alibaba PuHuiTi R"/>
              </a:rPr>
              <a:t>commonParamDifferentName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(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  <a:t>@RequestParam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"name"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)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String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userName ,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int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age){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Alibaba PuHuiTi R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"普通参数传递 userName ==&gt; 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+userName);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Alibaba PuHuiTi R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"普通参数传递 age ==&gt; 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+age);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return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"{'module':'common param different name'}"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}</a:t>
            </a:r>
            <a:endParaRPr lang="zh-CN" altLang="zh-CN" sz="1600" dirty="0"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请求与响应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3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POJO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参数：请求参数名与形参对象属性名相同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，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定义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POJO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类型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形参即可接收参数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请求参数</a:t>
            </a:r>
          </a:p>
        </p:txBody>
      </p:sp>
      <p:sp>
        <p:nvSpPr>
          <p:cNvPr id="1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请求与响应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21" y="2115630"/>
            <a:ext cx="9534525" cy="2419350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4754394"/>
            <a:ext cx="10225116" cy="199561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  <a:t>@RequestMapping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"/pojoParam"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  <a:t>@ResponseBody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String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ea typeface="Alibaba PuHuiTi R"/>
              </a:rPr>
              <a:t>pojoParam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user){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Alibaba PuHuiTi R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"pojo参数传递 user ==&gt; 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+user);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return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"{'module':'pojo param'}"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}</a:t>
            </a:r>
            <a:endParaRPr lang="zh-CN" altLang="zh-CN" sz="1600" dirty="0">
              <a:latin typeface="Consolas" panose="020B0609020204030204" pitchFamily="49" charset="0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9882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嵌套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POJO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参数：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POJO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对象中包含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POJO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对象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请求参数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2220737"/>
            <a:ext cx="4946912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int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Address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address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6251325" y="2220737"/>
            <a:ext cx="4946912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Address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province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city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2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请求与响应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2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嵌套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POJO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参数：请求参数名与形参对象属性名相同，按照对象层次结构关系即可接收嵌套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POJO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属性参数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请求参数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5327538"/>
            <a:ext cx="10225116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@RequestMapping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"/pojoContainPojoParam"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@ResponseBody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pojoContainPojoParam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user){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"pojo</a:t>
            </a:r>
            <a:r>
              <a:rPr lang="zh-CN" altLang="zh-CN" sz="140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嵌套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pojo</a:t>
            </a:r>
            <a:r>
              <a:rPr lang="zh-CN" altLang="zh-CN" sz="140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参数传递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 user ==&gt; 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+user);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"{'module':'pojo contain pojo param'}"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1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请求与响应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21" y="2115630"/>
            <a:ext cx="95345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9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数组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参数：请求参数名与形参对象属性名相同且请求参数为多个，定义数组类型形参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即可接收参数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请求参数</a:t>
            </a:r>
          </a:p>
        </p:txBody>
      </p:sp>
      <p:sp>
        <p:nvSpPr>
          <p:cNvPr id="12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请求与响应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21" y="2115630"/>
            <a:ext cx="9534525" cy="2733675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5109821"/>
            <a:ext cx="10225116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  <a:t>@RequestMapping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"/arrayParam"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  <a:t>@ResponseBody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String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ea typeface="Alibaba PuHuiTi R"/>
              </a:rPr>
              <a:t>arrayParam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[] likes){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Alibaba PuHuiTi R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"数组参数传递 likes ==&gt; 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+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Arrays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</a:t>
            </a: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toString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(likes));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return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"{'module':'array param'}"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}</a:t>
            </a:r>
            <a:endParaRPr lang="zh-CN" altLang="zh-CN" sz="1600" dirty="0">
              <a:latin typeface="Consolas" panose="020B0609020204030204" pitchFamily="49" charset="0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54997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集合保存普通参数：请求参数名与形参集合对象名相同且请求参数为多个，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</a:t>
            </a:r>
            <a:r>
              <a:rPr lang="en-US" altLang="zh-CN" dirty="0" err="1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RequestParam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绑定参数关系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276225" indent="-276225"/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276225" indent="-276225"/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请求参数</a:t>
            </a:r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请求与响应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20" y="2115630"/>
            <a:ext cx="9534525" cy="2733675"/>
          </a:xfrm>
          <a:prstGeom prst="rect">
            <a:avLst/>
          </a:prstGeom>
        </p:spPr>
      </p:pic>
      <p:sp>
        <p:nvSpPr>
          <p:cNvPr id="21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5109821"/>
            <a:ext cx="10225116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  <a:t>@RequestMapping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"/listParam"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  <a:t>@ResponseBody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String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ea typeface="Alibaba PuHuiTi R"/>
              </a:rPr>
              <a:t>listParam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(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  <a:t>@RequestParam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&gt; likes){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Alibaba PuHuiTi R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"集合参数传递 likes ==&gt; 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+ likes);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return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"{'module':'list param'}"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}</a:t>
            </a:r>
            <a:endParaRPr lang="zh-CN" altLang="zh-CN" sz="1600" dirty="0">
              <a:latin typeface="Consolas" panose="020B0609020204030204" pitchFamily="49" charset="0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382665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Url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传递参数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</a:t>
            </a:r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RequestParam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请求与响应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58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76225" indent="-276225"/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json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数组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276225" indent="-276225"/>
            <a:r>
              <a:rPr lang="en-US" altLang="zh-CN" dirty="0" err="1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json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对象（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POJO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）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276225" indent="-276225"/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json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数组（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POJO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）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请求参数（传递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json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数据）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请求与响应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22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接收请求中的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json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数据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①：添加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j</a:t>
            </a:r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son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数据转换相关坐标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225116" cy="167244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&gt;com.fasterxml.jackson.core&lt;/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&gt;jackson-databind&lt;/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&gt;2.9.0&lt;/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请求与响应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接收请求中的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json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数据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②：设置发送</a:t>
            </a:r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json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数据（请求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body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中添加</a:t>
            </a:r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json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数据）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9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请求与响应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21" y="2115630"/>
            <a:ext cx="6962775" cy="177165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3538312" y="2698251"/>
            <a:ext cx="484414" cy="2100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79662" y="3043960"/>
            <a:ext cx="484414" cy="2100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132287" y="3043960"/>
            <a:ext cx="484414" cy="2100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02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:a16="http://schemas.microsoft.com/office/drawing/2014/main" id="{464C4CC2-09AC-5246-9DEE-469AA53E56DA}"/>
              </a:ext>
            </a:extLst>
          </p:cNvPr>
          <p:cNvSpPr/>
          <p:nvPr/>
        </p:nvSpPr>
        <p:spPr>
          <a:xfrm>
            <a:off x="8113900" y="2408075"/>
            <a:ext cx="1368000" cy="41138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表现层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概述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036" y="3719254"/>
            <a:ext cx="8636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4599130" y="2221141"/>
            <a:ext cx="1819275" cy="4347988"/>
            <a:chOff x="4599130" y="2221141"/>
            <a:chExt cx="1819275" cy="4347988"/>
          </a:xfrm>
        </p:grpSpPr>
        <p:grpSp>
          <p:nvGrpSpPr>
            <p:cNvPr id="13" name="组合 12"/>
            <p:cNvGrpSpPr/>
            <p:nvPr/>
          </p:nvGrpSpPr>
          <p:grpSpPr>
            <a:xfrm>
              <a:off x="4599130" y="2221141"/>
              <a:ext cx="1819275" cy="3830798"/>
              <a:chOff x="4599130" y="2221141"/>
              <a:chExt cx="1819275" cy="3830798"/>
            </a:xfrm>
          </p:grpSpPr>
          <p:sp>
            <p:nvSpPr>
              <p:cNvPr id="32" name="圆角矩形 31"/>
              <p:cNvSpPr/>
              <p:nvPr/>
            </p:nvSpPr>
            <p:spPr>
              <a:xfrm>
                <a:off x="4599130" y="2221141"/>
                <a:ext cx="1819275" cy="3830798"/>
              </a:xfrm>
              <a:prstGeom prst="roundRect">
                <a:avLst/>
              </a:prstGeom>
              <a:noFill/>
              <a:ln>
                <a:solidFill>
                  <a:srgbClr val="AD2B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  <a:sym typeface="Consolas" panose="020B0609020204030204" pitchFamily="49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64C4CC2-09AC-5246-9DEE-469AA53E56DA}"/>
                  </a:ext>
                </a:extLst>
              </p:cNvPr>
              <p:cNvSpPr/>
              <p:nvPr/>
            </p:nvSpPr>
            <p:spPr>
              <a:xfrm>
                <a:off x="4824768" y="2494197"/>
                <a:ext cx="1368000" cy="411380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4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Alibaba PuHuiTi R" pitchFamily="18" charset="-122"/>
                    <a:sym typeface="Consolas" panose="020B0609020204030204" pitchFamily="49" charset="0"/>
                  </a:rPr>
                  <a:t>HTML</a:t>
                </a:r>
                <a:endParaRPr lang="zh-CN" altLang="en-US" sz="1400" dirty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Alibaba PuHuiTi R" pitchFamily="18" charset="-122"/>
                  <a:sym typeface="Consolas" panose="020B0609020204030204" pitchFamily="49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64C4CC2-09AC-5246-9DEE-469AA53E56DA}"/>
                  </a:ext>
                </a:extLst>
              </p:cNvPr>
              <p:cNvSpPr/>
              <p:nvPr/>
            </p:nvSpPr>
            <p:spPr>
              <a:xfrm>
                <a:off x="4824768" y="3471868"/>
                <a:ext cx="1368000" cy="411380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4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Alibaba PuHuiTi R" pitchFamily="18" charset="-122"/>
                    <a:sym typeface="Consolas" panose="020B0609020204030204" pitchFamily="49" charset="0"/>
                  </a:rPr>
                  <a:t>CSS</a:t>
                </a:r>
                <a:endParaRPr lang="zh-CN" altLang="en-US" sz="1400" dirty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Alibaba PuHuiTi R" pitchFamily="18" charset="-122"/>
                  <a:sym typeface="Consolas" panose="020B0609020204030204" pitchFamily="49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464C4CC2-09AC-5246-9DEE-469AA53E56DA}"/>
                  </a:ext>
                </a:extLst>
              </p:cNvPr>
              <p:cNvSpPr/>
              <p:nvPr/>
            </p:nvSpPr>
            <p:spPr>
              <a:xfrm>
                <a:off x="4824768" y="5427209"/>
                <a:ext cx="1368000" cy="411380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400" dirty="0" err="1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Alibaba PuHuiTi R" pitchFamily="18" charset="-122"/>
                    <a:sym typeface="Consolas" panose="020B0609020204030204" pitchFamily="49" charset="0"/>
                  </a:rPr>
                  <a:t>ElementUI</a:t>
                </a:r>
                <a:endParaRPr lang="zh-CN" altLang="en-US" sz="1400" dirty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Alibaba PuHuiTi R" pitchFamily="18" charset="-122"/>
                  <a:sym typeface="Consolas" panose="020B0609020204030204" pitchFamily="49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64C4CC2-09AC-5246-9DEE-469AA53E56DA}"/>
                  </a:ext>
                </a:extLst>
              </p:cNvPr>
              <p:cNvSpPr/>
              <p:nvPr/>
            </p:nvSpPr>
            <p:spPr>
              <a:xfrm>
                <a:off x="4824768" y="4449539"/>
                <a:ext cx="1368000" cy="411380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4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Alibaba PuHuiTi R" pitchFamily="18" charset="-122"/>
                    <a:sym typeface="Consolas" panose="020B0609020204030204" pitchFamily="49" charset="0"/>
                  </a:rPr>
                  <a:t>VUE</a:t>
                </a:r>
                <a:endParaRPr lang="zh-CN" altLang="en-US" sz="1400" dirty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Alibaba PuHuiTi R" pitchFamily="18" charset="-122"/>
                  <a:sym typeface="Consolas" panose="020B0609020204030204" pitchFamily="49" charset="0"/>
                </a:endParaRPr>
              </a:p>
            </p:txBody>
          </p:sp>
        </p:grpSp>
        <p:sp>
          <p:nvSpPr>
            <p:cNvPr id="42" name="文本占位符 3">
              <a:extLst>
                <a:ext uri="{FF2B5EF4-FFF2-40B4-BE49-F238E27FC236}">
                  <a16:creationId xmlns:a16="http://schemas.microsoft.com/office/drawing/2014/main" id="{6CF94E84-6F22-C942-A1D4-BA6A5DBD17DC}"/>
                </a:ext>
              </a:extLst>
            </p:cNvPr>
            <p:cNvSpPr txBox="1">
              <a:spLocks/>
            </p:cNvSpPr>
            <p:nvPr/>
          </p:nvSpPr>
          <p:spPr>
            <a:xfrm>
              <a:off x="4810196" y="6051939"/>
              <a:ext cx="1368000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18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>
                  <a:solidFill>
                    <a:srgbClr val="595959"/>
                  </a:solidFill>
                  <a:latin typeface="Consolas" panose="020B0609020204030204" pitchFamily="49" charset="0"/>
                  <a:ea typeface="微软雅黑" panose="020B0503020204020204" pitchFamily="34" charset="-122"/>
                  <a:sym typeface="Consolas" panose="020B0609020204030204" pitchFamily="49" charset="0"/>
                </a:rPr>
                <a:t>页面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888262" y="2234067"/>
            <a:ext cx="1819275" cy="4335953"/>
            <a:chOff x="7888262" y="2234067"/>
            <a:chExt cx="1819275" cy="4335953"/>
          </a:xfrm>
        </p:grpSpPr>
        <p:sp>
          <p:nvSpPr>
            <p:cNvPr id="41" name="文本占位符 3">
              <a:extLst>
                <a:ext uri="{FF2B5EF4-FFF2-40B4-BE49-F238E27FC236}">
                  <a16:creationId xmlns:a16="http://schemas.microsoft.com/office/drawing/2014/main" id="{6CF94E84-6F22-C942-A1D4-BA6A5DBD17DC}"/>
                </a:ext>
              </a:extLst>
            </p:cNvPr>
            <p:cNvSpPr txBox="1">
              <a:spLocks/>
            </p:cNvSpPr>
            <p:nvPr/>
          </p:nvSpPr>
          <p:spPr>
            <a:xfrm>
              <a:off x="8113898" y="6052830"/>
              <a:ext cx="1368000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18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>
                  <a:solidFill>
                    <a:srgbClr val="595959"/>
                  </a:solidFill>
                  <a:latin typeface="Consolas" panose="020B0609020204030204" pitchFamily="49" charset="0"/>
                  <a:ea typeface="微软雅黑" panose="020B0503020204020204" pitchFamily="34" charset="-122"/>
                  <a:sym typeface="Consolas" panose="020B0609020204030204" pitchFamily="49" charset="0"/>
                </a:rPr>
                <a:t>后端</a:t>
              </a:r>
              <a:r>
                <a:rPr kumimoji="1" lang="zh-CN" altLang="en-US" dirty="0" smtClean="0">
                  <a:solidFill>
                    <a:srgbClr val="595959"/>
                  </a:solidFill>
                  <a:latin typeface="Consolas" panose="020B0609020204030204" pitchFamily="49" charset="0"/>
                  <a:ea typeface="微软雅黑" panose="020B0503020204020204" pitchFamily="34" charset="-122"/>
                  <a:sym typeface="Consolas" panose="020B0609020204030204" pitchFamily="49" charset="0"/>
                </a:rPr>
                <a:t>服务器</a:t>
              </a:r>
              <a:endPara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7888262" y="2234067"/>
              <a:ext cx="1819275" cy="3830798"/>
            </a:xfrm>
            <a:prstGeom prst="roundRect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581225" y="3877347"/>
            <a:ext cx="1171800" cy="670957"/>
            <a:chOff x="6581225" y="3877347"/>
            <a:chExt cx="1171800" cy="670957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64C4CC2-09AC-5246-9DEE-469AA53E56DA}"/>
                </a:ext>
              </a:extLst>
            </p:cNvPr>
            <p:cNvSpPr/>
            <p:nvPr/>
          </p:nvSpPr>
          <p:spPr>
            <a:xfrm>
              <a:off x="6894658" y="3877347"/>
              <a:ext cx="816547" cy="331304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400" dirty="0" err="1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Alibaba PuHuiTi R" pitchFamily="18" charset="-122"/>
                  <a:sym typeface="Consolas" panose="020B0609020204030204" pitchFamily="49" charset="0"/>
                </a:rPr>
                <a:t>json</a:t>
              </a:r>
              <a:endPara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endParaRPr>
            </a:p>
          </p:txBody>
        </p:sp>
        <p:sp>
          <p:nvSpPr>
            <p:cNvPr id="6" name="左箭头 5"/>
            <p:cNvSpPr/>
            <p:nvPr/>
          </p:nvSpPr>
          <p:spPr>
            <a:xfrm>
              <a:off x="6581225" y="4118091"/>
              <a:ext cx="1171800" cy="430213"/>
            </a:xfrm>
            <a:prstGeom prst="leftArrow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464C4CC2-09AC-5246-9DEE-469AA53E56DA}"/>
              </a:ext>
            </a:extLst>
          </p:cNvPr>
          <p:cNvSpPr/>
          <p:nvPr/>
        </p:nvSpPr>
        <p:spPr>
          <a:xfrm>
            <a:off x="8113898" y="2408077"/>
            <a:ext cx="1368000" cy="41138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servlet</a:t>
            </a:r>
            <a:endParaRPr lang="zh-CN" altLang="en-US" sz="14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64C4CC2-09AC-5246-9DEE-469AA53E56DA}"/>
              </a:ext>
            </a:extLst>
          </p:cNvPr>
          <p:cNvSpPr/>
          <p:nvPr/>
        </p:nvSpPr>
        <p:spPr>
          <a:xfrm>
            <a:off x="8113898" y="2405402"/>
            <a:ext cx="1368000" cy="41138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SpringMVC</a:t>
            </a:r>
            <a:endParaRPr lang="zh-CN" altLang="en-US" sz="14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124200" y="4149466"/>
            <a:ext cx="1352550" cy="0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6491892" y="4149466"/>
            <a:ext cx="1352550" cy="0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3048000" y="4233374"/>
            <a:ext cx="1353600" cy="0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 txBox="1">
            <a:spLocks/>
          </p:cNvSpPr>
          <p:nvPr/>
        </p:nvSpPr>
        <p:spPr>
          <a:xfrm>
            <a:off x="6431734" y="3739124"/>
            <a:ext cx="13680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1400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异步提交</a:t>
            </a:r>
            <a:endParaRPr kumimoji="1" lang="zh-CN" altLang="en-US" sz="1400" dirty="0">
              <a:solidFill>
                <a:srgbClr val="AD2B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64C4CC2-09AC-5246-9DEE-469AA53E56DA}"/>
              </a:ext>
            </a:extLst>
          </p:cNvPr>
          <p:cNvSpPr/>
          <p:nvPr/>
        </p:nvSpPr>
        <p:spPr>
          <a:xfrm>
            <a:off x="8113900" y="3943776"/>
            <a:ext cx="1368000" cy="41138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业务层</a:t>
            </a:r>
            <a:endParaRPr lang="zh-CN" altLang="en-US" sz="14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64C4CC2-09AC-5246-9DEE-469AA53E56DA}"/>
              </a:ext>
            </a:extLst>
          </p:cNvPr>
          <p:cNvSpPr/>
          <p:nvPr/>
        </p:nvSpPr>
        <p:spPr>
          <a:xfrm>
            <a:off x="8113900" y="5484359"/>
            <a:ext cx="1368000" cy="41138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数据层</a:t>
            </a:r>
            <a:endParaRPr lang="zh-CN" altLang="en-US" sz="14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H="1">
            <a:off x="8725946" y="2881376"/>
            <a:ext cx="8670" cy="1008000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8717276" y="4421838"/>
            <a:ext cx="8670" cy="1008000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8888917" y="4421838"/>
            <a:ext cx="0" cy="1008000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8888917" y="2875248"/>
            <a:ext cx="0" cy="1008000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图片 60"/>
          <p:cNvPicPr>
            <a:picLocks noChangeAspect="1"/>
          </p:cNvPicPr>
          <p:nvPr/>
        </p:nvPicPr>
        <p:blipFill rotWithShape="1">
          <a:blip r:embed="rId3"/>
          <a:srcRect t="7222"/>
          <a:stretch/>
        </p:blipFill>
        <p:spPr>
          <a:xfrm>
            <a:off x="3772974" y="2895155"/>
            <a:ext cx="3389969" cy="2508622"/>
          </a:xfrm>
          <a:prstGeom prst="rect">
            <a:avLst/>
          </a:prstGeom>
        </p:spPr>
      </p:pic>
      <p:sp>
        <p:nvSpPr>
          <p:cNvPr id="63" name="矩形 62">
            <a:extLst>
              <a:ext uri="{FF2B5EF4-FFF2-40B4-BE49-F238E27FC236}">
                <a16:creationId xmlns:a16="http://schemas.microsoft.com/office/drawing/2014/main" id="{464C4CC2-09AC-5246-9DEE-469AA53E56DA}"/>
              </a:ext>
            </a:extLst>
          </p:cNvPr>
          <p:cNvSpPr/>
          <p:nvPr/>
        </p:nvSpPr>
        <p:spPr>
          <a:xfrm>
            <a:off x="8113900" y="5484359"/>
            <a:ext cx="1368000" cy="41138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JDBC</a:t>
            </a:r>
            <a:endParaRPr lang="zh-CN" altLang="en-US" sz="14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64C4CC2-09AC-5246-9DEE-469AA53E56DA}"/>
              </a:ext>
            </a:extLst>
          </p:cNvPr>
          <p:cNvSpPr/>
          <p:nvPr/>
        </p:nvSpPr>
        <p:spPr>
          <a:xfrm>
            <a:off x="8113900" y="5484359"/>
            <a:ext cx="1368000" cy="41138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MyBatis</a:t>
            </a:r>
            <a:endParaRPr lang="zh-CN" altLang="en-US" sz="14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41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-0.23672 -2.59259E-6 " pathEditMode="relative" rAng="0" ptsTypes="AA">
                                      <p:cBhvr>
                                        <p:cTn id="105" dur="1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36" y="0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7" dur="1500" fill="hold"/>
                                        <p:tgtEl>
                                          <p:spTgt spid="61"/>
                                        </p:tgtEl>
                                      </p:cBhvr>
                                      <p:by x="1000" y="1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6" grpId="2" animBg="1"/>
      <p:bldP spid="25" grpId="0" animBg="1"/>
      <p:bldP spid="25" grpId="1" animBg="1"/>
      <p:bldP spid="26" grpId="0" animBg="1"/>
      <p:bldP spid="46" grpId="0"/>
      <p:bldP spid="46" grpId="1"/>
      <p:bldP spid="47" grpId="0" animBg="1"/>
      <p:bldP spid="47" grpId="1" animBg="1"/>
      <p:bldP spid="47" grpId="2" animBg="1"/>
      <p:bldP spid="48" grpId="0" animBg="1"/>
      <p:bldP spid="48" grpId="1" animBg="1"/>
      <p:bldP spid="63" grpId="0" animBg="1"/>
      <p:bldP spid="63" grpId="1" animBg="1"/>
      <p:bldP spid="6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接收请求中的</a:t>
            </a:r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json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数据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③：开启自动转换</a:t>
            </a:r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json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数据的支持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225116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@Configuration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@ComponentScan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"com.itheima.controller"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@EnableWebMvc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SpringMvcConfig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1" name="三角形 9">
            <a:extLst>
              <a:ext uri="{FF2B5EF4-FFF2-40B4-BE49-F238E27FC236}">
                <a16:creationId xmlns:a16="http://schemas.microsoft.com/office/drawing/2014/main" id="{6C3710E9-2588-F946-B755-060464DABD9F}"/>
              </a:ext>
            </a:extLst>
          </p:cNvPr>
          <p:cNvSpPr/>
          <p:nvPr/>
        </p:nvSpPr>
        <p:spPr>
          <a:xfrm rot="2651319">
            <a:off x="851566" y="5473407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34FCCE8B-9629-7E4B-B3A9-E87708BF9B85}"/>
              </a:ext>
            </a:extLst>
          </p:cNvPr>
          <p:cNvSpPr txBox="1"/>
          <p:nvPr/>
        </p:nvSpPr>
        <p:spPr>
          <a:xfrm>
            <a:off x="1189355" y="5614468"/>
            <a:ext cx="1005776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@</a:t>
            </a:r>
            <a:r>
              <a:rPr lang="en-US" altLang="zh-CN" sz="1400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EnableWebMvc</a:t>
            </a: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注解功能强大，该注解整合了多个功能，此处仅使用其中一部分功能，即</a:t>
            </a:r>
            <a:r>
              <a:rPr lang="en-US" altLang="zh-CN" sz="1400" dirty="0" err="1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j</a:t>
            </a:r>
            <a:r>
              <a:rPr lang="en-US" altLang="zh-CN" sz="1400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son</a:t>
            </a: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数据进行自动类型转换</a:t>
            </a:r>
            <a:endParaRPr lang="en-US" altLang="zh-CN" sz="1400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0A4F270-7F30-AE46-96EF-656D6943C707}"/>
              </a:ext>
            </a:extLst>
          </p:cNvPr>
          <p:cNvSpPr/>
          <p:nvPr/>
        </p:nvSpPr>
        <p:spPr>
          <a:xfrm>
            <a:off x="944880" y="5116823"/>
            <a:ext cx="10302240" cy="10800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3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D3E04DF-C15D-7146-95A9-19AF703E9900}"/>
              </a:ext>
            </a:extLst>
          </p:cNvPr>
          <p:cNvSpPr/>
          <p:nvPr/>
        </p:nvSpPr>
        <p:spPr>
          <a:xfrm>
            <a:off x="844952" y="5189294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注意事项</a:t>
            </a:r>
          </a:p>
        </p:txBody>
      </p:sp>
      <p:sp>
        <p:nvSpPr>
          <p:cNvPr id="15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请求与响应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27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接收请求中的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json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数据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④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：设置接收</a:t>
            </a:r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json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数据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225116" cy="199561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@RequestMapping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"/listParamForJson"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@ResponseBody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listParamForJson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@RequestBody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likes){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"list common(json)</a:t>
            </a:r>
            <a:r>
              <a:rPr lang="zh-CN" altLang="zh-CN" sz="140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参数传递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 list ==&gt; 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+likes);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"{'module':'list common for json param'}"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请求与响应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4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请求参数（传递</a:t>
            </a:r>
            <a:r>
              <a:rPr kumimoji="1" lang="en-US" altLang="zh-CN" dirty="0" err="1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json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数据）</a:t>
            </a: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名称：</a:t>
            </a:r>
            <a:r>
              <a:rPr lang="zh-CN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</a:t>
            </a:r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EnableWebMvc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类型：</a:t>
            </a:r>
            <a:r>
              <a:rPr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配置类注解</a:t>
            </a:r>
            <a:endParaRPr lang="en-US" altLang="zh-CN" b="1" dirty="0" smtClean="0">
              <a:solidFill>
                <a:srgbClr val="AD2B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位置：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配置类定义上方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作用：开启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多项辅助功能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范例：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3516065"/>
            <a:ext cx="10225116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@Configuration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@ComponentScan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"com.itheima.controller"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@EnableWebMvc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SpringMvcConfig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请求与响应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29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请求参数（传递</a:t>
            </a:r>
            <a:r>
              <a:rPr kumimoji="1" lang="en-US" altLang="zh-CN" dirty="0" err="1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json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数据）</a:t>
            </a: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名称：</a:t>
            </a:r>
            <a:r>
              <a:rPr lang="zh-CN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</a:t>
            </a:r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RequestBody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类型：</a:t>
            </a:r>
            <a:r>
              <a:rPr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形参注解</a:t>
            </a:r>
            <a:endParaRPr lang="en-US" altLang="zh-CN" b="1" dirty="0" smtClean="0">
              <a:solidFill>
                <a:srgbClr val="AD2B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位置：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控制器方法形参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定义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前面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作用：将请求中请求体所包含的数据传递给请求参数，此注解一个处理器方法只能使用一次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范例：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3516065"/>
            <a:ext cx="10225116" cy="199561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@RequestMapping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"/listParamForJson"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@ResponseBody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listParamForJson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@RequestBody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likes){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"list common(json)</a:t>
            </a:r>
            <a:r>
              <a:rPr lang="zh-CN" altLang="zh-CN" sz="140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参数传递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 list ==&gt; 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+likes);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"{'module':'list common for json param'}"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请求与响应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74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POJO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参数：</a:t>
            </a: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json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数据与形参对象属性名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相同，定义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POJO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类型形参即可接收参数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请求参数（传递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json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对象）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4554369"/>
            <a:ext cx="10225116" cy="199561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  <a:t>@RequestMapping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"/pojoParamForJson"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  <a:t>@ResponseBody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String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ea typeface="Alibaba PuHuiTi R"/>
              </a:rPr>
              <a:t>pojoParamForJson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(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  <a:t>@RequestBody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user){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Alibaba PuHuiTi R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"pojo(json)参数传递 user ==&gt; 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+user);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return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"{'module':'pojo for json param'}"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}</a:t>
            </a:r>
            <a:endParaRPr lang="zh-CN" altLang="zh-CN" sz="1600" dirty="0"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11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请求与响应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21" y="2115629"/>
            <a:ext cx="69246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7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POJO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集合参数：</a:t>
            </a: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json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数组数据与集合泛型属性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名相同，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定义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类型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形参即可接收参数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请求参数（传递</a:t>
            </a:r>
            <a:r>
              <a:rPr kumimoji="1" lang="en-US" altLang="zh-CN" dirty="0" err="1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json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数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组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）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4554369"/>
            <a:ext cx="10225116" cy="199561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  <a:t>@RequestMapping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"/listPojoParamForJson"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  <a:t>@ResponseBody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String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ea typeface="Alibaba PuHuiTi R"/>
              </a:rPr>
              <a:t>listPojoParamForJson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(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  <a:t>@RequestBody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&gt; list){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Alibaba PuHuiTi R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"list pojo(json)参数传递 list ==&gt; 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+list);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return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"{'module':'list pojo for json param'}"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}</a:t>
            </a:r>
            <a:endParaRPr lang="zh-CN" altLang="zh-CN" sz="1600" dirty="0"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11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请求与响应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21" y="2115630"/>
            <a:ext cx="69246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9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区别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</a:t>
            </a: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RequestParam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用于接收</a:t>
            </a: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url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地址传参，表单传参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【</a:t>
            </a:r>
            <a:r>
              <a:rPr lang="en-US" altLang="zh-CN" dirty="0" smtClean="0">
                <a:solidFill>
                  <a:srgbClr val="4D4D4D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application/x-www-form-</a:t>
            </a:r>
            <a:r>
              <a:rPr lang="en-US" altLang="zh-CN" dirty="0" err="1" smtClean="0">
                <a:solidFill>
                  <a:srgbClr val="4D4D4D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urlencoded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】</a:t>
            </a: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</a:t>
            </a: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RequestBody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用于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接收</a:t>
            </a: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json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数据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【</a:t>
            </a:r>
            <a:r>
              <a:rPr lang="en-US" altLang="zh-CN" dirty="0" smtClean="0">
                <a:solidFill>
                  <a:srgbClr val="4D4D4D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application/</a:t>
            </a:r>
            <a:r>
              <a:rPr lang="en-US" altLang="zh-CN" dirty="0" err="1" smtClean="0">
                <a:solidFill>
                  <a:srgbClr val="4D4D4D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json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】</a:t>
            </a:r>
          </a:p>
          <a:p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应用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后期开发中，发送</a:t>
            </a: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json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格式数据为主，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</a:t>
            </a: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RequestBody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应用较广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如果发送非</a:t>
            </a:r>
            <a:r>
              <a:rPr lang="en-US" altLang="zh-CN" dirty="0" err="1" smtClean="0">
                <a:solidFill>
                  <a:srgbClr val="4D4D4D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json</a:t>
            </a:r>
            <a:r>
              <a:rPr lang="zh-CN" altLang="en-US" dirty="0" smtClean="0">
                <a:solidFill>
                  <a:srgbClr val="4D4D4D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格式数据，选用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</a:t>
            </a: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RequestParam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接收请求参数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RequestBody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与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RequestParam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区别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1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请求与响应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11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json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数据传递与接收</a:t>
            </a:r>
            <a:r>
              <a:rPr lang="zh-CN" altLang="en-US" b="1" dirty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（常用）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</a:t>
            </a:r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EnableWebMvc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</a:t>
            </a:r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RequestBody</a:t>
            </a:r>
            <a:endParaRPr lang="en-US" altLang="zh-CN" b="1" dirty="0">
              <a:solidFill>
                <a:srgbClr val="AD2B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请求与响应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89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日期类型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数据基于系统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不同格式也不尽相同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2088-08-18</a:t>
            </a: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2088/08/18</a:t>
            </a: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08/18/2088</a:t>
            </a:r>
          </a:p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接收形参时，根据不同的日期格式设置不同的接收方式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n"/>
            </a:pP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请求与响应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日期类型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参数传递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3611315"/>
            <a:ext cx="10225116" cy="224676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  <a:t>@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  <a:t>RequestMapping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"/dataParam"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  <a:t>@ResponseBody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String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ea typeface="Alibaba PuHuiTi R"/>
              </a:rPr>
              <a:t>dataParam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Date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date,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                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  <a:t>@DateTimeFormat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(pattern =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"yyyy-MM-dd"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)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Date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date1,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                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  <a:t>@DateTimeFormat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(pattern =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"yyyy/MM/dd HH:mm:ss"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)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Date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date2){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Alibaba PuHuiTi R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"参数传递 date ==&gt; 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+date);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Alibaba PuHuiTi R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"参数传递 date(yyyy-MM-dd) ==&gt; 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+date1);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Alibaba PuHuiTi R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"参数传递 date(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yyyy</a:t>
            </a:r>
            <a:r>
              <a:rPr lang="en-US" altLang="zh-CN" sz="1400" dirty="0" smtClean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/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MM</a:t>
            </a:r>
            <a:r>
              <a:rPr lang="en-US" altLang="zh-CN" sz="1400" dirty="0" smtClean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/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dd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HH:mm:ss) ==&gt; 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+date2);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return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"{'module':'data param'}"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}</a:t>
            </a:r>
            <a:endParaRPr lang="zh-CN" altLang="zh-CN" sz="1600" dirty="0"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6127067"/>
            <a:ext cx="10225116" cy="41549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 smtClean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http</a:t>
            </a:r>
            <a:r>
              <a:rPr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://localhost/dataParam?date=2088/08/08&amp;date1=2088-08-18&amp;date2=2088/08/28 8:08:08</a:t>
            </a:r>
            <a:endParaRPr lang="zh-CN" altLang="zh-CN" sz="1400" b="1" dirty="0">
              <a:solidFill>
                <a:srgbClr val="008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anose="020703090202050204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43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日期类型参数传递</a:t>
            </a: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名称：</a:t>
            </a:r>
            <a:r>
              <a:rPr lang="zh-CN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</a:t>
            </a:r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DateTimeFormat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类型：</a:t>
            </a:r>
            <a:r>
              <a:rPr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形参注解</a:t>
            </a:r>
            <a:endParaRPr lang="en-US" altLang="zh-CN" b="1" dirty="0" smtClean="0">
              <a:solidFill>
                <a:srgbClr val="AD2B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位置：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控制器方法形参前面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作用：设定日期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时间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型数据格式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范例：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属性：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pattern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：日期时间格式字符串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3620840"/>
            <a:ext cx="10225116" cy="199561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9E880D"/>
                </a:solidFill>
                <a:latin typeface="Consolas" panose="020B0609020204030204" pitchFamily="49" charset="0"/>
              </a:rPr>
              <a:t>@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RequestMapping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"/dataParam"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@ResponseBody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dataParam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Date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date){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参数传递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 date ==&gt; 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+date);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"{'module':'data param'}"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请求与响应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概述</a:t>
            </a: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SpringMVC是一种基于Java实现MVC模型的轻量级Web框架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微软雅黑" panose="020B0503020204020204" pitchFamily="34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优点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微软雅黑" panose="020B0503020204020204" pitchFamily="34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952485" lvl="1" indent="-342900"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  <a:sym typeface="Consolas" panose="020B0609020204030204" pitchFamily="49" charset="0"/>
              </a:rPr>
              <a:t>使用</a:t>
            </a:r>
            <a:r>
              <a:rPr lang="zh-CN" altLang="en-US" sz="1600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  <a:sym typeface="Consolas" panose="020B0609020204030204" pitchFamily="49" charset="0"/>
              </a:rPr>
              <a:t>简单，开发便捷（</a:t>
            </a:r>
            <a:r>
              <a:rPr lang="zh-CN" altLang="en-US" sz="1600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  <a:sym typeface="Consolas" panose="020B0609020204030204" pitchFamily="49" charset="0"/>
              </a:rPr>
              <a:t>相比于</a:t>
            </a:r>
            <a:r>
              <a:rPr lang="en-US" altLang="zh-CN" sz="1600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  <a:sym typeface="Consolas" panose="020B0609020204030204" pitchFamily="49" charset="0"/>
              </a:rPr>
              <a:t>Servlet</a:t>
            </a:r>
            <a:r>
              <a:rPr lang="zh-CN" altLang="en-US" sz="1600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  <a:sym typeface="Consolas" panose="020B0609020204030204" pitchFamily="49" charset="0"/>
              </a:rPr>
              <a:t>）</a:t>
            </a:r>
            <a:endParaRPr lang="en-US" altLang="zh-CN" sz="1600" dirty="0">
              <a:solidFill>
                <a:srgbClr val="595959"/>
              </a:solidFill>
              <a:latin typeface="Consolas" panose="020B0609020204030204" pitchFamily="49" charset="0"/>
              <a:ea typeface="微软雅黑" panose="020B0503020204020204" pitchFamily="34" charset="-122"/>
              <a:cs typeface="+mn-cs"/>
              <a:sym typeface="Consolas" panose="020B0609020204030204" pitchFamily="49" charset="0"/>
            </a:endParaRPr>
          </a:p>
          <a:p>
            <a:pPr marL="952485" lvl="1" indent="-342900"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  <a:sym typeface="Consolas" panose="020B0609020204030204" pitchFamily="49" charset="0"/>
              </a:rPr>
              <a:t>灵活性强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451138" y="3382280"/>
            <a:ext cx="11436061" cy="332398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@WebServlet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"/user/save"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UserSaveServlet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extends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HttpServlet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@Override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protected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doGet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HttpServletRequest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req,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HttpServletResponse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resp)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throws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IOException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/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name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req.getParameter(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"name"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"servlet save name ==&gt; "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+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/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resp.setContentType(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"text/json;charset=utf-8"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PrintWriter pw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resp.getWriter();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pw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.write(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"{'module':'servlet save'}"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@Override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protected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doPost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HttpServletRequest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req,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HttpServletResponse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resp)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throws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IOException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this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.doGet(req, resp);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Consolas" panose="020B0609020204030204" pitchFamily="49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5617497" y="2046847"/>
            <a:ext cx="6483062" cy="203132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@Controller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UserController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@RequestMapping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"/save"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@ResponseBody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save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name){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"springmvc save name ==&gt; "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+ name);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"{'module':'springmvc save'}"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5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Converter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接口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请求参数年龄数据（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→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Integer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）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en-US" altLang="zh-CN" dirty="0" err="1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j</a:t>
            </a: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son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数据转对象（</a:t>
            </a: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json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 → 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POJO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）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日期格式转换（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 → 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Date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）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zh-CN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</a:t>
            </a:r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EnableWebMvc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功能之一：根据类型匹配对应的类型转换器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请求与响应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类型转换器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2192090"/>
            <a:ext cx="10225116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public interface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Converter&lt;S, T&gt;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    @Nullable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    T convert(S var1);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}</a:t>
            </a:r>
            <a:endParaRPr lang="zh-CN" altLang="zh-CN" sz="2000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88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</a:t>
            </a:r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DateTimeFormat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类型转换器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请求与响应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31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响应页面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响应数据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文本数据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json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数据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请求与响应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响应</a:t>
            </a:r>
          </a:p>
        </p:txBody>
      </p:sp>
    </p:spTree>
    <p:extLst>
      <p:ext uri="{BB962C8B-B14F-4D97-AF65-F5344CB8AC3E}">
        <p14:creationId xmlns:p14="http://schemas.microsoft.com/office/powerpoint/2010/main" val="239594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响应页面（了解）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请求与响应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响应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2163515"/>
            <a:ext cx="10225116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@RequestMapping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"/toPage"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String toPage(){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return </a:t>
            </a:r>
            <a:r>
              <a:rPr lang="zh-CN" altLang="zh-CN" sz="1400" b="1" dirty="0" smtClean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"page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.jsp"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}</a:t>
            </a:r>
            <a:endParaRPr lang="zh-CN" altLang="zh-CN" sz="2000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响应文本数据（了解）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请求与响应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响应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2163515"/>
            <a:ext cx="10225116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@RequestMapping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"/toText"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@ResponseBody</a:t>
            </a:r>
            <a:b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String toText(){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return 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"response text"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}</a:t>
            </a:r>
            <a:endParaRPr lang="zh-CN" altLang="zh-CN" sz="2000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54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响应</a:t>
            </a: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json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数据（对象转</a:t>
            </a: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json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）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请求与响应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响应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2163515"/>
            <a:ext cx="10225116" cy="267765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@RequestMapping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"/toJsonPOJO"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@ResponseBody</a:t>
            </a:r>
            <a:b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User toJsonPOJO(){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    User user =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User();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    user.setName(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"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 Unicode MS" panose="020B0604020202020204" pitchFamily="34" charset="-122"/>
                <a:sym typeface="Consolas" panose="020B0609020204030204" pitchFamily="49" charset="0"/>
              </a:rPr>
              <a:t>赵云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    user.setAge(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41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user;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}</a:t>
            </a:r>
            <a:endParaRPr lang="zh-CN" altLang="zh-CN" sz="2000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0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响应</a:t>
            </a: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json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数据（对象集合转</a:t>
            </a: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json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数组）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请求与响应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响应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2163515"/>
            <a:ext cx="10225116" cy="458894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@RequestMapping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"/toJsonList"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@ResponseBody</a:t>
            </a:r>
            <a:b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List&lt;User&gt; toJsonList(){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    User user1 =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User();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    user1.setName(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"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 Unicode MS" panose="020B0604020202020204" pitchFamily="34" charset="-122"/>
                <a:sym typeface="Consolas" panose="020B0609020204030204" pitchFamily="49" charset="0"/>
              </a:rPr>
              <a:t>赵云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    user1.setAge(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41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    User user2 =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User();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    user2.setName(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"master 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 Unicode MS" panose="020B0604020202020204" pitchFamily="34" charset="-122"/>
                <a:sym typeface="Consolas" panose="020B0609020204030204" pitchFamily="49" charset="0"/>
              </a:rPr>
              <a:t>赵云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    user2.setAge(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40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    List&lt;User&gt; userList =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ArrayList&lt;User&gt;();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    userList.add(user1);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    userList.add(user2);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userList;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}</a:t>
            </a:r>
            <a:endParaRPr lang="zh-CN" altLang="zh-CN" sz="2000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9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响应</a:t>
            </a: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名称：</a:t>
            </a:r>
            <a:r>
              <a:rPr lang="zh-CN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</a:t>
            </a:r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ResponseBody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类型：</a:t>
            </a:r>
            <a:r>
              <a:rPr lang="zh-CN" altLang="en-US" b="1" dirty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方法注解</a:t>
            </a:r>
            <a:endParaRPr lang="en-US" altLang="zh-CN" b="1" dirty="0">
              <a:solidFill>
                <a:srgbClr val="AD2B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位置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：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控制器方法定义上方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作用：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范例：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3648043"/>
            <a:ext cx="10225116" cy="203132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@RequestMapping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"/save"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@ResponseBody</a:t>
            </a:r>
            <a:b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String save(){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    System.</a:t>
            </a:r>
            <a:r>
              <a:rPr lang="zh-CN" altLang="zh-CN" sz="1400" b="1" i="1" dirty="0">
                <a:solidFill>
                  <a:srgbClr val="660E7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.println(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"save..."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return 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"{'info':'springmvc'}"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Consolas" panose="020B0609020204030204" pitchFamily="49" charset="0"/>
              </a:rPr>
              <a:t>}</a:t>
            </a:r>
            <a:endParaRPr lang="zh-CN" altLang="zh-CN" sz="2000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请求与响应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 txBox="1">
            <a:spLocks/>
          </p:cNvSpPr>
          <p:nvPr/>
        </p:nvSpPr>
        <p:spPr>
          <a:xfrm>
            <a:off x="1664969" y="2741860"/>
            <a:ext cx="5289869" cy="57479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设置当前控制器方法响应内容为当前返回值，无需解析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 txBox="1">
            <a:spLocks/>
          </p:cNvSpPr>
          <p:nvPr/>
        </p:nvSpPr>
        <p:spPr>
          <a:xfrm>
            <a:off x="1664968" y="2740733"/>
            <a:ext cx="5289869" cy="57479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设置当前控制器返回值作为响应体</a:t>
            </a:r>
          </a:p>
        </p:txBody>
      </p:sp>
    </p:spTree>
    <p:extLst>
      <p:ext uri="{BB962C8B-B14F-4D97-AF65-F5344CB8AC3E}">
        <p14:creationId xmlns:p14="http://schemas.microsoft.com/office/powerpoint/2010/main" val="333661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76225" indent="-276225"/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HttpMessageConverter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接口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276225" indent="-276225"/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请求与响应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响应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2192090"/>
            <a:ext cx="10225116" cy="300082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interface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HttpMessageConverter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7E8A"/>
                </a:solidFill>
                <a:latin typeface="Consolas" panose="020B0609020204030204" pitchFamily="49" charset="0"/>
              </a:rPr>
              <a:t>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i="1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boolean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canRead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&lt;?&gt; clazz,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@Nullable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MediaType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mediaType)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boolean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canWrite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&lt;?&gt; clazz,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@Nullable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MediaType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mediaType);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i="1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MediaType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getSupportedMediaTypes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sz="1400" dirty="0">
                <a:solidFill>
                  <a:srgbClr val="007E8A"/>
                </a:solidFill>
                <a:latin typeface="Consolas" panose="020B0609020204030204" pitchFamily="49" charset="0"/>
              </a:rPr>
              <a:t>T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read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&lt;?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extends </a:t>
            </a:r>
            <a:r>
              <a:rPr lang="zh-CN" altLang="zh-CN" sz="1400" dirty="0">
                <a:solidFill>
                  <a:srgbClr val="007E8A"/>
                </a:solidFill>
                <a:latin typeface="Consolas" panose="020B0609020204030204" pitchFamily="49" charset="0"/>
              </a:rPr>
              <a:t>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clazz,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HttpInputMessage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inputMessage)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throws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HttpMessageNotReadableException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write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7E8A"/>
                </a:solidFill>
                <a:latin typeface="Consolas" panose="020B0609020204030204" pitchFamily="49" charset="0"/>
              </a:rPr>
              <a:t>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t,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@Nullable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MediaType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contentType,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HttpOutputMessage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outputMessage)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throws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HttpMessageNotWritableException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35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响应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</a:t>
            </a:r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ResponseBody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类型转换器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HttpMessageConverter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)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请求与响应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97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是一种表现层框架技术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用于进行表现层功能开发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78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请求映射路径</a:t>
            </a:r>
          </a:p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请求参数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日期类型参数传递</a:t>
            </a:r>
          </a:p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响应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json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数据</a:t>
            </a: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请求与响应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7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风格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124494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简介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RESTful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入门案例</a:t>
            </a:r>
          </a:p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快速开发</a:t>
            </a:r>
          </a:p>
          <a:p>
            <a:r>
              <a:rPr lang="zh-CN" altLang="en-US" dirty="0" smtClean="0">
                <a:latin typeface="Consolas" panose="020B0609020204030204" pitchFamily="49" charset="0"/>
              </a:rPr>
              <a:t>案例</a:t>
            </a:r>
            <a:r>
              <a:rPr lang="zh-CN" altLang="en-US" dirty="0">
                <a:latin typeface="Consolas" panose="020B0609020204030204" pitchFamily="49" charset="0"/>
              </a:rPr>
              <a:t>：基于</a:t>
            </a:r>
            <a:r>
              <a:rPr lang="en-US" altLang="zh-CN" dirty="0">
                <a:latin typeface="Consolas" panose="020B0609020204030204" pitchFamily="49" charset="0"/>
              </a:rPr>
              <a:t>RESTful</a:t>
            </a:r>
            <a:r>
              <a:rPr lang="zh-CN" altLang="en-US" dirty="0">
                <a:latin typeface="Consolas" panose="020B0609020204030204" pitchFamily="49" charset="0"/>
              </a:rPr>
              <a:t>页面数据交互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03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81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（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Representational State 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Transfer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），表现形式状态转换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传统风格资源描述形式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359138" lvl="1" indent="0">
              <a:buNone/>
            </a:pP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	http://localhost/user/</a:t>
            </a:r>
            <a:r>
              <a:rPr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get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ById?id=1</a:t>
            </a:r>
          </a:p>
          <a:p>
            <a:pPr marL="359138" lvl="1" indent="0">
              <a:buNone/>
            </a:pP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	http://localhost/user/</a:t>
            </a:r>
            <a:r>
              <a:rPr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save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User</a:t>
            </a: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风格描述形式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359138" lvl="1" indent="0">
              <a:buNone/>
            </a:pP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	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http://localhost/user/1</a:t>
            </a:r>
          </a:p>
          <a:p>
            <a:pPr marL="359138" lvl="1" indent="0">
              <a:buNone/>
            </a:pP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http://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localhost/user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优点：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隐藏资源的访问行为，无法通过地址得知对资源是何种操作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书写简化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35363" lvl="1" indent="-276225"/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风格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简介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73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6839450" cy="4219575"/>
          </a:xfrm>
        </p:spPr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按照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风格访问资源时使用</a:t>
            </a:r>
            <a:r>
              <a:rPr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行为动作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区分对资源进行了何种操作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http://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localhost/users		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查询全部用户信息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	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http://localhost/users/1		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查询指定用户信息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http://localhost/users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		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添加用户信息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http://localhost/users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		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修改用户信息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http://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localhost/users/1		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删除用户信息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根据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风格对资源进行访问称为</a:t>
            </a:r>
            <a:r>
              <a:rPr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RESTful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风格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风格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简介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 txBox="1">
            <a:spLocks/>
          </p:cNvSpPr>
          <p:nvPr/>
        </p:nvSpPr>
        <p:spPr>
          <a:xfrm>
            <a:off x="6530547" y="2054572"/>
            <a:ext cx="2583147" cy="192944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9138" lvl="1" indent="0">
              <a:buNone/>
            </a:pP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GET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（查询）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359138" lvl="1" indent="0">
              <a:buNone/>
            </a:pP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GET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（查询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）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359138" lvl="1" indent="0">
              <a:buNone/>
            </a:pP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POST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（新增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/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保存）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359138" lvl="1" indent="0">
              <a:buNone/>
            </a:pP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PUT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（修改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/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更新）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359138" lvl="1" indent="0">
              <a:buNone/>
            </a:pP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DELETE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（删除）</a:t>
            </a:r>
          </a:p>
        </p:txBody>
      </p:sp>
      <p:sp>
        <p:nvSpPr>
          <p:cNvPr id="12" name="三角形 9">
            <a:extLst>
              <a:ext uri="{FF2B5EF4-FFF2-40B4-BE49-F238E27FC236}">
                <a16:creationId xmlns:a16="http://schemas.microsoft.com/office/drawing/2014/main" id="{6C3710E9-2588-F946-B755-060464DABD9F}"/>
              </a:ext>
            </a:extLst>
          </p:cNvPr>
          <p:cNvSpPr/>
          <p:nvPr/>
        </p:nvSpPr>
        <p:spPr>
          <a:xfrm rot="2651319">
            <a:off x="851566" y="5473407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34FCCE8B-9629-7E4B-B3A9-E87708BF9B85}"/>
              </a:ext>
            </a:extLst>
          </p:cNvPr>
          <p:cNvSpPr txBox="1"/>
          <p:nvPr/>
        </p:nvSpPr>
        <p:spPr>
          <a:xfrm>
            <a:off x="1189355" y="5614468"/>
            <a:ext cx="10057765" cy="6998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上述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行为是约定方式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，约定不是规范，可以打破，所以称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风格，而不是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规范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描述模块的名称通常使用复数，也就是加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的格式描述，表示此类资源，而非单个资源，例如：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users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、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books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、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accounts……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0A4F270-7F30-AE46-96EF-656D6943C707}"/>
              </a:ext>
            </a:extLst>
          </p:cNvPr>
          <p:cNvSpPr/>
          <p:nvPr/>
        </p:nvSpPr>
        <p:spPr>
          <a:xfrm>
            <a:off x="944880" y="5116824"/>
            <a:ext cx="10302240" cy="1432936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3E04DF-C15D-7146-95A9-19AF703E9900}"/>
              </a:ext>
            </a:extLst>
          </p:cNvPr>
          <p:cNvSpPr/>
          <p:nvPr/>
        </p:nvSpPr>
        <p:spPr>
          <a:xfrm>
            <a:off x="844952" y="5189294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注意事项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8112" y="2061154"/>
            <a:ext cx="930016" cy="252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2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3" grpId="0"/>
      <p:bldP spid="14" grpId="0" animBg="1"/>
      <p:bldP spid="1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</a:t>
            </a:r>
          </a:p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动作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4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个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RESTful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风格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61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入门案例</a:t>
            </a: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风格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76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RESTful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入门案例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①：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设定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http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请求动作（动词）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风格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077982"/>
            <a:ext cx="10225116" cy="425776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@RequestMapping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(value =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"/users"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method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RequestMethod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b="1" i="1" dirty="0">
                <a:solidFill>
                  <a:srgbClr val="AD2B26"/>
                </a:solidFill>
                <a:latin typeface="Consolas" panose="020B0609020204030204" pitchFamily="49" charset="0"/>
              </a:rPr>
              <a:t>POST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@ResponseBody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save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@RequestBody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user){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"user save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..."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+ user)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"{'module':'user save'}"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9E880D"/>
                </a:solidFill>
                <a:latin typeface="Consolas" panose="020B0609020204030204" pitchFamily="49" charset="0"/>
              </a:rPr>
              <a:t>@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RequestMapping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(value =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"/users"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method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RequestMethod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b="1" i="1" dirty="0">
                <a:solidFill>
                  <a:srgbClr val="AD2B26"/>
                </a:solidFill>
                <a:latin typeface="Consolas" panose="020B0609020204030204" pitchFamily="49" charset="0"/>
              </a:rPr>
              <a:t>PUT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@ResponseBody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update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@RequestBody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user){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"user update..."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+user);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"{'module':'user update'}"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1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RESTful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入门案例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②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：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设定请求参数（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路径变量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）</a:t>
            </a:r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风格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225116" cy="203132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@RequestMapping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(value =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"/users/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{id}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,method 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RequestMethod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DELETE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@ResponseBody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delete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@PathVariable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"user delete..."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+ id);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"{'module':'user delete'}"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76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入门案例</a:t>
            </a: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名称：</a:t>
            </a:r>
            <a:r>
              <a:rPr lang="zh-CN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</a:t>
            </a:r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RequestMapping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类型：</a:t>
            </a:r>
            <a:r>
              <a:rPr lang="zh-CN" altLang="en-US" b="1" dirty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方法</a:t>
            </a:r>
            <a:r>
              <a:rPr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注解</a:t>
            </a:r>
            <a:endParaRPr lang="en-US" altLang="zh-CN" b="1" dirty="0" smtClean="0">
              <a:solidFill>
                <a:srgbClr val="AD2B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位置：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控制器方法定义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上方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作用：设置当前控制器方法请求访问路径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范例：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属性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value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（默认）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：请求访问路径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  <a:defRPr/>
            </a:pP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method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：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http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请求动作，标准动作（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GET/POST/PUT/DELETE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）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3648043"/>
            <a:ext cx="10225116" cy="199561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@RequestMapping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(value =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"/users"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 method 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RequestMethod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POST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@ResponseBody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save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 smtClean="0">
                <a:solidFill>
                  <a:srgbClr val="9E880D"/>
                </a:solidFill>
                <a:latin typeface="Consolas" panose="020B0609020204030204" pitchFamily="49" charset="0"/>
              </a:rPr>
              <a:t>@RequestBody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user){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"user save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..."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+ user)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"{'module':'user save'}"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风格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07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入门案例</a:t>
            </a: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名称：</a:t>
            </a:r>
            <a:r>
              <a:rPr lang="zh-CN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</a:t>
            </a:r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PathVariable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类型：</a:t>
            </a:r>
            <a:r>
              <a:rPr lang="zh-CN" altLang="en-US" b="1" dirty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形参</a:t>
            </a:r>
            <a:r>
              <a:rPr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注解</a:t>
            </a:r>
            <a:endParaRPr lang="en-US" altLang="zh-CN" b="1" dirty="0">
              <a:solidFill>
                <a:srgbClr val="AD2B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位置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：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控制器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方法形参定义前面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作用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：绑定路径参数与处理器方法形参间的关系，要求路径参数名与形参名一一对应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范例：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3648042"/>
            <a:ext cx="10225116" cy="199561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@RequestMapping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(value =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"/users/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{id}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,method 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RequestMethod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DELETE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@ResponseBody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delete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@PathVariable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"user delete..."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+ id);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"{'module':'user delete'}"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风格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02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入门案例</a:t>
            </a: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5009401"/>
            <a:ext cx="674589" cy="672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圆角矩形 20"/>
          <p:cNvSpPr/>
          <p:nvPr/>
        </p:nvSpPr>
        <p:spPr>
          <a:xfrm>
            <a:off x="2912882" y="4289725"/>
            <a:ext cx="8917757" cy="2379661"/>
          </a:xfrm>
          <a:prstGeom prst="roundRect">
            <a:avLst>
              <a:gd name="adj" fmla="val 5869"/>
            </a:avLst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Tomcat</a:t>
            </a:r>
            <a:r>
              <a:rPr lang="zh-CN" altLang="en-US" dirty="0">
                <a:solidFill>
                  <a:schemeClr val="bg1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服务器</a:t>
            </a:r>
            <a:endParaRPr lang="en-US" altLang="zh-CN" dirty="0">
              <a:solidFill>
                <a:schemeClr val="bg1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686300" y="4487443"/>
            <a:ext cx="7031312" cy="2077151"/>
          </a:xfrm>
          <a:prstGeom prst="roundRect">
            <a:avLst>
              <a:gd name="adj" fmla="val 5869"/>
            </a:avLst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Spring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容器</a:t>
            </a:r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806629" y="5272706"/>
            <a:ext cx="1713651" cy="470745"/>
          </a:xfrm>
          <a:prstGeom prst="roundRect">
            <a:avLst>
              <a:gd name="adj" fmla="val 166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b="1" dirty="0" err="1" smtClean="0">
                <a:solidFill>
                  <a:srgbClr val="AD2B26"/>
                </a:solidFill>
              </a:rPr>
              <a:t>SpringMVC</a:t>
            </a:r>
            <a:endParaRPr lang="zh-CN" altLang="en-US" sz="1600" b="1" dirty="0">
              <a:solidFill>
                <a:srgbClr val="AD2B26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652261" y="4609399"/>
            <a:ext cx="4960578" cy="1797361"/>
          </a:xfrm>
          <a:prstGeom prst="roundRect">
            <a:avLst>
              <a:gd name="adj" fmla="val 5869"/>
            </a:avLst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Spring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容器</a:t>
            </a:r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806629" y="5272706"/>
            <a:ext cx="1713651" cy="470745"/>
          </a:xfrm>
          <a:prstGeom prst="roundRect">
            <a:avLst>
              <a:gd name="adj" fmla="val 166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b="1" dirty="0" err="1">
                <a:solidFill>
                  <a:schemeClr val="tx1"/>
                </a:solidFill>
              </a:rPr>
              <a:t>Dispatcher</a:t>
            </a:r>
            <a:r>
              <a:rPr lang="en-US" altLang="zh-CN" sz="1600" b="1" dirty="0" err="1">
                <a:solidFill>
                  <a:srgbClr val="AD2B26"/>
                </a:solidFill>
              </a:rPr>
              <a:t>Servlet</a:t>
            </a:r>
            <a:endParaRPr lang="zh-CN" altLang="en-US" sz="1600" b="1" dirty="0">
              <a:solidFill>
                <a:srgbClr val="AD2B26"/>
              </a:solidFill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2067289"/>
            <a:ext cx="674589" cy="672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圆角矩形 45"/>
          <p:cNvSpPr/>
          <p:nvPr/>
        </p:nvSpPr>
        <p:spPr>
          <a:xfrm>
            <a:off x="2912882" y="1347613"/>
            <a:ext cx="8917757" cy="2379661"/>
          </a:xfrm>
          <a:prstGeom prst="roundRect">
            <a:avLst>
              <a:gd name="adj" fmla="val 5869"/>
            </a:avLst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Tomcat</a:t>
            </a:r>
            <a:r>
              <a:rPr lang="zh-CN" altLang="en-US" dirty="0">
                <a:solidFill>
                  <a:schemeClr val="bg1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服务器</a:t>
            </a:r>
            <a:endParaRPr lang="en-US" altLang="zh-CN" dirty="0" smtClean="0">
              <a:solidFill>
                <a:schemeClr val="bg1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9866722" y="1750302"/>
            <a:ext cx="1675452" cy="470745"/>
          </a:xfrm>
          <a:prstGeom prst="roundRect">
            <a:avLst>
              <a:gd name="adj" fmla="val 166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9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2000" dirty="0" err="1" smtClean="0">
                <a:solidFill>
                  <a:schemeClr val="tx1"/>
                </a:solidFill>
              </a:rPr>
              <a:t>Save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Servlet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9866722" y="2325875"/>
            <a:ext cx="1675452" cy="470745"/>
          </a:xfrm>
          <a:prstGeom prst="roundRect">
            <a:avLst>
              <a:gd name="adj" fmla="val 166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9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2000" dirty="0" err="1" smtClean="0">
                <a:solidFill>
                  <a:schemeClr val="tx1"/>
                </a:solidFill>
              </a:rPr>
              <a:t>Update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Servlet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9866722" y="2901449"/>
            <a:ext cx="1675452" cy="470745"/>
          </a:xfrm>
          <a:prstGeom prst="roundRect">
            <a:avLst>
              <a:gd name="adj" fmla="val 166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9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2000" dirty="0" err="1" smtClean="0">
                <a:solidFill>
                  <a:schemeClr val="tx1"/>
                </a:solidFill>
              </a:rPr>
              <a:t>Select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Servlet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8090126" y="1750302"/>
            <a:ext cx="1675452" cy="470745"/>
          </a:xfrm>
          <a:prstGeom prst="roundRect">
            <a:avLst>
              <a:gd name="adj" fmla="val 166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000" b="1" dirty="0" smtClean="0">
                <a:solidFill>
                  <a:srgbClr val="00B050"/>
                </a:solidFill>
              </a:rPr>
              <a:t>  /user/save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8090126" y="2325875"/>
            <a:ext cx="1675452" cy="470745"/>
          </a:xfrm>
          <a:prstGeom prst="roundRect">
            <a:avLst>
              <a:gd name="adj" fmla="val 166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000" b="1" dirty="0" smtClean="0">
                <a:solidFill>
                  <a:srgbClr val="00B050"/>
                </a:solidFill>
              </a:rPr>
              <a:t>  /user/update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8090126" y="2901449"/>
            <a:ext cx="1675452" cy="470745"/>
          </a:xfrm>
          <a:prstGeom prst="roundRect">
            <a:avLst>
              <a:gd name="adj" fmla="val 166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000" b="1" dirty="0" smtClean="0">
                <a:solidFill>
                  <a:srgbClr val="00B050"/>
                </a:solidFill>
              </a:rPr>
              <a:t>  /user/select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865354" y="4689568"/>
            <a:ext cx="1675452" cy="1621892"/>
            <a:chOff x="5748545" y="3115868"/>
            <a:chExt cx="1675452" cy="1621892"/>
          </a:xfrm>
        </p:grpSpPr>
        <p:sp>
          <p:nvSpPr>
            <p:cNvPr id="32" name="圆角矩形 31"/>
            <p:cNvSpPr/>
            <p:nvPr/>
          </p:nvSpPr>
          <p:spPr>
            <a:xfrm>
              <a:off x="5748545" y="3115868"/>
              <a:ext cx="1675452" cy="470745"/>
            </a:xfrm>
            <a:prstGeom prst="roundRect">
              <a:avLst>
                <a:gd name="adj" fmla="val 166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2000" b="1" dirty="0" smtClean="0">
                  <a:solidFill>
                    <a:srgbClr val="00B050"/>
                  </a:solidFill>
                </a:rPr>
                <a:t>         /save</a:t>
              </a:r>
              <a:endParaRPr lang="zh-CN" altLang="en-US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5748545" y="3691441"/>
              <a:ext cx="1675452" cy="470745"/>
            </a:xfrm>
            <a:prstGeom prst="roundRect">
              <a:avLst>
                <a:gd name="adj" fmla="val 166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2000" b="1" dirty="0" smtClean="0">
                  <a:solidFill>
                    <a:srgbClr val="00B050"/>
                  </a:solidFill>
                </a:rPr>
                <a:t>         /update</a:t>
              </a:r>
              <a:endParaRPr lang="zh-CN" altLang="en-US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748545" y="4267015"/>
              <a:ext cx="1675452" cy="470745"/>
            </a:xfrm>
            <a:prstGeom prst="roundRect">
              <a:avLst>
                <a:gd name="adj" fmla="val 166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2000" b="1" dirty="0" smtClean="0">
                  <a:solidFill>
                    <a:srgbClr val="00B050"/>
                  </a:solidFill>
                </a:rPr>
                <a:t>         /select</a:t>
              </a:r>
              <a:endParaRPr lang="zh-CN" altLang="en-US" sz="20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56" name="圆角矩形 55"/>
          <p:cNvSpPr/>
          <p:nvPr/>
        </p:nvSpPr>
        <p:spPr>
          <a:xfrm>
            <a:off x="9866722" y="4692414"/>
            <a:ext cx="1675452" cy="470745"/>
          </a:xfrm>
          <a:prstGeom prst="roundRect">
            <a:avLst>
              <a:gd name="adj" fmla="val 166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9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Bean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9866722" y="5267987"/>
            <a:ext cx="1675452" cy="470745"/>
          </a:xfrm>
          <a:prstGeom prst="roundRect">
            <a:avLst>
              <a:gd name="adj" fmla="val 166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9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Bean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9866722" y="5843561"/>
            <a:ext cx="1675452" cy="470745"/>
          </a:xfrm>
          <a:prstGeom prst="roundRect">
            <a:avLst>
              <a:gd name="adj" fmla="val 166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9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Bean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6555" y="2752505"/>
            <a:ext cx="2053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 /</a:t>
            </a:r>
            <a:r>
              <a:rPr lang="en-US" altLang="zh-CN" sz="2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user/save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65" name="直接箭头连接符 64"/>
          <p:cNvCxnSpPr/>
          <p:nvPr/>
        </p:nvCxnSpPr>
        <p:spPr>
          <a:xfrm flipV="1">
            <a:off x="1779913" y="2403343"/>
            <a:ext cx="1066120" cy="1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9481901" y="1990725"/>
            <a:ext cx="681274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标注 67"/>
          <p:cNvSpPr/>
          <p:nvPr/>
        </p:nvSpPr>
        <p:spPr>
          <a:xfrm>
            <a:off x="10871073" y="1421411"/>
            <a:ext cx="815333" cy="402689"/>
          </a:xfrm>
          <a:prstGeom prst="wedgeRoundRectCallo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开发</a:t>
            </a:r>
          </a:p>
        </p:txBody>
      </p:sp>
      <p:sp>
        <p:nvSpPr>
          <p:cNvPr id="69" name="圆角矩形标注 68"/>
          <p:cNvSpPr/>
          <p:nvPr/>
        </p:nvSpPr>
        <p:spPr>
          <a:xfrm>
            <a:off x="9340181" y="1395222"/>
            <a:ext cx="815333" cy="402689"/>
          </a:xfrm>
          <a:prstGeom prst="wedgeRoundRectCallo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配置</a:t>
            </a:r>
            <a:endParaRPr lang="zh-CN" altLang="en-US" dirty="0">
              <a:solidFill>
                <a:schemeClr val="bg1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58504" y="5672191"/>
            <a:ext cx="1204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/save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99867" y="572543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Consolas" panose="020B0609020204030204" pitchFamily="49" charset="0"/>
              </a:rPr>
              <a:t>前端控制器</a:t>
            </a:r>
          </a:p>
        </p:txBody>
      </p:sp>
      <p:sp>
        <p:nvSpPr>
          <p:cNvPr id="36" name="圆角矩形标注 35"/>
          <p:cNvSpPr/>
          <p:nvPr/>
        </p:nvSpPr>
        <p:spPr>
          <a:xfrm>
            <a:off x="10651858" y="4358208"/>
            <a:ext cx="815333" cy="402689"/>
          </a:xfrm>
          <a:prstGeom prst="wedgeRoundRectCallou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开发</a:t>
            </a:r>
          </a:p>
        </p:txBody>
      </p:sp>
      <p:sp>
        <p:nvSpPr>
          <p:cNvPr id="37" name="圆角矩形标注 36"/>
          <p:cNvSpPr/>
          <p:nvPr/>
        </p:nvSpPr>
        <p:spPr>
          <a:xfrm>
            <a:off x="8879212" y="4358207"/>
            <a:ext cx="815333" cy="402689"/>
          </a:xfrm>
          <a:prstGeom prst="wedgeRoundRectCallou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配置</a:t>
            </a:r>
            <a:endParaRPr lang="zh-CN" altLang="en-US" dirty="0">
              <a:solidFill>
                <a:schemeClr val="bg1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38" name="圆角矩形标注 37"/>
          <p:cNvSpPr/>
          <p:nvPr/>
        </p:nvSpPr>
        <p:spPr>
          <a:xfrm>
            <a:off x="5967423" y="4142092"/>
            <a:ext cx="815333" cy="402689"/>
          </a:xfrm>
          <a:prstGeom prst="wedgeRoundRectCallou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开发</a:t>
            </a:r>
          </a:p>
        </p:txBody>
      </p:sp>
      <p:sp>
        <p:nvSpPr>
          <p:cNvPr id="39" name="圆角矩形标注 38"/>
          <p:cNvSpPr/>
          <p:nvPr/>
        </p:nvSpPr>
        <p:spPr>
          <a:xfrm>
            <a:off x="3333108" y="3924992"/>
            <a:ext cx="815333" cy="402689"/>
          </a:xfrm>
          <a:prstGeom prst="wedgeRoundRectCallou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配置</a:t>
            </a: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9481901" y="4943839"/>
            <a:ext cx="681274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75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0.16836 -3.7037E-6 C 0.24388 -3.7037E-6 0.33698 -0.01551 0.33698 -0.02801 L 0.33698 -0.05578 " pathEditMode="relative" rAng="0" ptsTypes="AAAA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49" y="-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repeatCount="3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698 -0.05578 L 0.46888 -0.14606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9" y="-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5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85185E-6 L 0.09596 1.85185E-6 C 0.13919 1.85185E-6 0.19258 -0.01551 0.19258 -0.02778 L 0.19258 -0.05533 " pathEditMode="relative" rAng="0" ptsTypes="AAAA">
                                      <p:cBhvr>
                                        <p:cTn id="1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22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pat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58 -0.05533 L 0.3418 0.00555 " pathEditMode="relative" rAng="0" ptsTypes="AA">
                                      <p:cBhvr>
                                        <p:cTn id="1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1" y="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800"/>
                            </p:stCondLst>
                            <p:childTnLst>
                              <p:par>
                                <p:cTn id="1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33333E-6 L -0.14661 -3.33333E-6 " pathEditMode="relative" rAng="0" ptsTypes="AA">
                                      <p:cBhvr>
                                        <p:cTn id="1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5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8 0.00555 L 0.42148 0.00555 C 0.45716 0.00555 0.50117 -0.03542 0.50117 -0.06852 L 0.50117 -0.14259 " pathEditMode="relative" rAng="0" ptsTypes="AAAA">
                                      <p:cBhvr>
                                        <p:cTn id="17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-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1" grpId="0" animBg="1"/>
      <p:bldP spid="31" grpId="1" animBg="1"/>
      <p:bldP spid="23" grpId="0" animBg="1"/>
      <p:bldP spid="23" grpId="1" animBg="1"/>
      <p:bldP spid="30" grpId="0" animBg="1"/>
      <p:bldP spid="46" grpId="0" animBg="1"/>
      <p:bldP spid="46" grpId="1" animBg="1"/>
      <p:bldP spid="49" grpId="0" animBg="1"/>
      <p:bldP spid="50" grpId="0" animBg="1"/>
      <p:bldP spid="51" grpId="0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7" grpId="0" animBg="1"/>
      <p:bldP spid="58" grpId="0" animBg="1"/>
      <p:bldP spid="6" grpId="0"/>
      <p:bldP spid="6" grpId="1"/>
      <p:bldP spid="6" grpId="2"/>
      <p:bldP spid="6" grpId="3"/>
      <p:bldP spid="68" grpId="0" animBg="1"/>
      <p:bldP spid="69" grpId="0" animBg="1"/>
      <p:bldP spid="71" grpId="0"/>
      <p:bldP spid="71" grpId="1"/>
      <p:bldP spid="71" grpId="2"/>
      <p:bldP spid="71" grpId="3"/>
      <p:bldP spid="3" grpId="0"/>
      <p:bldP spid="36" grpId="0" animBg="1"/>
      <p:bldP spid="37" grpId="0" animBg="1"/>
      <p:bldP spid="38" grpId="0" animBg="1"/>
      <p:bldP spid="39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区别</a:t>
            </a: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</a:t>
            </a:r>
            <a:r>
              <a:rPr lang="en-US" altLang="zh-CN" dirty="0" err="1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RequestParam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用于接收</a:t>
            </a:r>
            <a:r>
              <a:rPr lang="en-US" altLang="zh-CN" dirty="0" err="1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url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地址传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参或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表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单传参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</a:t>
            </a:r>
            <a:r>
              <a:rPr lang="en-US" altLang="zh-CN" dirty="0" err="1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RequestBody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用于接收</a:t>
            </a:r>
            <a:r>
              <a:rPr lang="en-US" altLang="zh-CN" dirty="0" err="1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json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数据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</a:t>
            </a: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PathVariable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用于接收路径参数，使用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{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参数名称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}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描述路径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参数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应用</a:t>
            </a: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后期开发中，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发送请求参数超过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1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个时，以</a:t>
            </a: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json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格式为主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，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</a:t>
            </a:r>
            <a:r>
              <a:rPr lang="en-US" altLang="zh-CN" dirty="0" err="1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RequestBody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应用较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广</a:t>
            </a:r>
            <a:endParaRPr lang="zh-CN" altLang="en-US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如果发送非</a:t>
            </a:r>
            <a:r>
              <a:rPr lang="en-US" altLang="zh-CN" dirty="0" err="1">
                <a:solidFill>
                  <a:srgbClr val="4D4D4D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json</a:t>
            </a:r>
            <a:r>
              <a:rPr lang="zh-CN" altLang="en-US" dirty="0">
                <a:solidFill>
                  <a:srgbClr val="4D4D4D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格式数据，选用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</a:t>
            </a:r>
            <a:r>
              <a:rPr lang="en-US" altLang="zh-CN" dirty="0" err="1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RequestParam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接收请求参数</a:t>
            </a: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采用</a:t>
            </a: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RESTful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进行开发，当参数数量较少时，例如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1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个，可以</a:t>
            </a:r>
            <a:r>
              <a:rPr lang="zh-CN" altLang="en-US" dirty="0" smtClean="0">
                <a:solidFill>
                  <a:srgbClr val="4D4D4D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采用</a:t>
            </a:r>
            <a:r>
              <a:rPr lang="en-US" altLang="zh-CN" dirty="0" smtClean="0">
                <a:solidFill>
                  <a:srgbClr val="4D4D4D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</a:t>
            </a:r>
            <a:r>
              <a:rPr lang="en-US" altLang="zh-CN" dirty="0" err="1">
                <a:solidFill>
                  <a:srgbClr val="4D4D4D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PathVariable</a:t>
            </a:r>
            <a:r>
              <a:rPr lang="zh-CN" altLang="en-US" dirty="0" smtClean="0">
                <a:solidFill>
                  <a:srgbClr val="4D4D4D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接收请求路径变量，通常用于传递</a:t>
            </a:r>
            <a:r>
              <a:rPr lang="en-US" altLang="zh-CN" dirty="0" smtClean="0">
                <a:solidFill>
                  <a:srgbClr val="4D4D4D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id</a:t>
            </a:r>
            <a:r>
              <a:rPr lang="zh-CN" altLang="en-US" dirty="0" smtClean="0">
                <a:solidFill>
                  <a:srgbClr val="4D4D4D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值</a:t>
            </a:r>
            <a:endParaRPr lang="en-US" altLang="zh-CN" dirty="0">
              <a:solidFill>
                <a:srgbClr val="4D4D4D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RequestBody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 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 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RequestParam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  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PathVariable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1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风格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34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入门案例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请求方法设定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请求路径参数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风格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19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风格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RESTful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快速开发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1501529"/>
            <a:ext cx="10225116" cy="397031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@RequestMapping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(value =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"/books"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 method 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RequestMethod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POST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@ResponseBody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save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@RequestBody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book){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"book save..."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+ book);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"{'module':'book save'}"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9E880D"/>
                </a:solidFill>
                <a:latin typeface="Consolas" panose="020B0609020204030204" pitchFamily="49" charset="0"/>
              </a:rPr>
              <a:t>@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RequestMapping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(value =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"/books"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,method 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RequestMethod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PUT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@ResponseBody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update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@RequestBody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book){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"book update..."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+book);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"{'module':'book update'}"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28900" y="1635973"/>
            <a:ext cx="1600199" cy="211877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28899" y="3553910"/>
            <a:ext cx="1600199" cy="211877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28701" y="1950544"/>
            <a:ext cx="1333500" cy="211877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28701" y="3880944"/>
            <a:ext cx="1333500" cy="211877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85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4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RESTful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快速开发</a:t>
            </a: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名称：</a:t>
            </a:r>
            <a:r>
              <a:rPr lang="zh-CN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</a:t>
            </a:r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RestController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类型：</a:t>
            </a:r>
            <a:r>
              <a:rPr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类注解</a:t>
            </a:r>
            <a:endParaRPr lang="en-US" altLang="zh-CN" b="1" dirty="0" smtClean="0">
              <a:solidFill>
                <a:srgbClr val="AD2B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位置：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基于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的</a:t>
            </a: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RESTful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开发控制器类定义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上方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作用：设置当前控制器类为</a:t>
            </a: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RESTful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风格，等同于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@Controller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与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</a:t>
            </a: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ResponseBody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两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个注解组合功能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范例：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3648043"/>
            <a:ext cx="10225116" cy="102611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@RestController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BookController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风格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26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RESTful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快速开发</a:t>
            </a: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名称：</a:t>
            </a:r>
            <a:r>
              <a:rPr lang="zh-CN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</a:t>
            </a:r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GetMapping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 @</a:t>
            </a:r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PostMapping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  @</a:t>
            </a:r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PutMapping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  @</a:t>
            </a:r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DeleteMapping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类型：</a:t>
            </a:r>
            <a:r>
              <a:rPr lang="zh-CN" altLang="en-US" b="1" dirty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方法</a:t>
            </a:r>
            <a:r>
              <a:rPr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注解</a:t>
            </a:r>
            <a:endParaRPr lang="en-US" altLang="zh-CN" b="1" dirty="0" smtClean="0">
              <a:solidFill>
                <a:srgbClr val="AD2B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位置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：基于</a:t>
            </a: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的</a:t>
            </a:r>
            <a:r>
              <a:rPr lang="en-US" altLang="zh-CN" dirty="0" err="1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RESTful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开发控制器方法定义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上方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作用：设置当前控制器方法请求访问路径与请求动作，每种对应一个请求动作，例如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</a:t>
            </a: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GetMapping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对应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GET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请求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范例：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属性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644888" lvl="1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value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（默认）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：请求访问路径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3648043"/>
            <a:ext cx="10225116" cy="167244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@GetMapping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"/{id}"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getById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@PathVariable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id){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"book getById..."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+id);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"{'module':'book getById'}"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风格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76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RESTful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快速开发（标准开发）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@</a:t>
            </a:r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RestController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标准请求动作映射（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4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种）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风格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45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风格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案例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：基于</a:t>
            </a:r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RESTful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页面数据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交互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560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案例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：基于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RESTful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页面数据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交互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①：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制作</a:t>
            </a:r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SpringMVC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控制器，并通过</a:t>
            </a:r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PostMan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测试接口功能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风格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077982"/>
            <a:ext cx="10225116" cy="461664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  <a:t>@RestController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  <a:t>@RequestMapping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"/books"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BookController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  <a:t>@PostMapping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String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ea typeface="Alibaba PuHuiTi R"/>
              </a:rPr>
              <a:t>save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(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  <a:t>@RequestBody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Book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book){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Alibaba PuHuiTi R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"book save ==&gt; 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+ book);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return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"{'module':'book save success'}"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  <a:t>@GetMapping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Book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&gt;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ea typeface="Alibaba PuHuiTi R"/>
              </a:rPr>
              <a:t>getAll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(){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Alibaba PuHuiTi R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"book getAll is running ..."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Book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bookList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ArrayList&lt;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Book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&gt;();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Book book1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Book();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book1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.setType(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"计算机"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book1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.setName(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"SpringMVC入门教程"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book1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.setDescription(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"小试牛刀"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bookList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.add(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book1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   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Alibaba PuHuiTi R"/>
              </a:rPr>
              <a:t>//模拟数据...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i="1" dirty="0" smtClean="0">
                <a:solidFill>
                  <a:srgbClr val="8C8C8C"/>
                </a:solidFill>
                <a:latin typeface="Consolas" panose="020B0609020204030204" pitchFamily="49" charset="0"/>
                <a:ea typeface="Alibaba PuHuiTi R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return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bookList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}</a:t>
            </a:r>
            <a:endParaRPr lang="zh-CN" altLang="zh-CN" sz="1600" dirty="0">
              <a:latin typeface="Consolas" panose="020B0609020204030204" pitchFamily="49" charset="0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191378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案例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：基于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RESTful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页面数据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交互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②：设置对静态资源的访问放行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风格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077982"/>
            <a:ext cx="10225116" cy="361143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  <a:t>@Configuration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SpringMvcSupport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extends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WebMvcConfigurationSupport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  <a:t>@Override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protected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ea typeface="Alibaba PuHuiTi R"/>
              </a:rPr>
              <a:t>addResourceHandlers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ResourceHandlerRegistry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registry)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   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Alibaba PuHuiTi R"/>
              </a:rPr>
              <a:t>//当访问/pages/????时候，走/pages目录下的内容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Alibaba PuHuiTi R"/>
              </a:rPr>
              <a:t>       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registry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.addResourceHandler(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"/pages/**"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).addResourceLocations(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"/pages/"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    registry.addResourceHandler(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"/js/**"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).addResourceLocations(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"/js/"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    registry.addResourceHandler(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"/css/**"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).addResourceLocations(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"/css/"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    registry.addResourceHandler(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"/plugins/**"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).addResourceLocations(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"/plugins/"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}</a:t>
            </a:r>
            <a:endParaRPr lang="zh-CN" altLang="zh-CN" sz="1600" dirty="0">
              <a:latin typeface="Consolas" panose="020B0609020204030204" pitchFamily="49" charset="0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302416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案例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：基于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RESTful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页面数据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交互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③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：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前端页面通过异步提交访问后台控制器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REST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风格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077982"/>
            <a:ext cx="10225116" cy="425885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Alibaba PuHuiTi R"/>
              </a:rPr>
              <a:t>//添加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saveBook 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axios.post(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"/books"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,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this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.formData).then((res)=&gt;{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});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},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Alibaba PuHuiTi R"/>
              </a:rPr>
              <a:t>//主页列表查询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getAll()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axios.get(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"/books"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).then((res)=&gt;{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this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.dataList = res.data;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});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},</a:t>
            </a:r>
            <a:endParaRPr lang="zh-CN" altLang="zh-CN" sz="1600" dirty="0">
              <a:latin typeface="Consolas" panose="020B0609020204030204" pitchFamily="49" charset="0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12555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AD2B26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ctr" anchorCtr="0"/>
      <a:lstStyle>
        <a:defPPr algn="ctr">
          <a:defRPr kumimoji="1" dirty="0" smtClean="0">
            <a:solidFill>
              <a:srgbClr val="AD2B26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41234</TotalTime>
  <Words>6485</Words>
  <Application>Microsoft Office PowerPoint</Application>
  <PresentationFormat>宽屏</PresentationFormat>
  <Paragraphs>786</Paragraphs>
  <Slides>101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101</vt:i4>
      </vt:variant>
    </vt:vector>
  </HeadingPairs>
  <TitlesOfParts>
    <vt:vector size="125" baseType="lpstr">
      <vt:lpstr>Alibaba PuHuiTi B</vt:lpstr>
      <vt:lpstr>Alibaba PuHuiTi M</vt:lpstr>
      <vt:lpstr>Alibaba PuHuiTi R</vt:lpstr>
      <vt:lpstr>Arial Unicode MS</vt:lpstr>
      <vt:lpstr>阿里巴巴普惠体</vt:lpstr>
      <vt:lpstr>阿里巴巴普惠体 Medium</vt:lpstr>
      <vt:lpstr>等线</vt:lpstr>
      <vt:lpstr>黑体</vt:lpstr>
      <vt:lpstr>宋体</vt:lpstr>
      <vt:lpstr>微软雅黑</vt:lpstr>
      <vt:lpstr>Arial</vt:lpstr>
      <vt:lpstr>Calibri</vt:lpstr>
      <vt:lpstr>Consolas</vt:lpstr>
      <vt:lpstr>Courier New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SpringMVC</vt:lpstr>
      <vt:lpstr>SpringMVC简介</vt:lpstr>
      <vt:lpstr>PowerPoint 演示文稿</vt:lpstr>
      <vt:lpstr>PowerPoint 演示文稿</vt:lpstr>
      <vt:lpstr>SpringMVC简介</vt:lpstr>
      <vt:lpstr>SpringMVC简介</vt:lpstr>
      <vt:lpstr>SpringMVC简介</vt:lpstr>
      <vt:lpstr>SpringMVC简介</vt:lpstr>
      <vt:lpstr>SpringMVC简介</vt:lpstr>
      <vt:lpstr>SpringMVC简介</vt:lpstr>
      <vt:lpstr>SpringMVC简介</vt:lpstr>
      <vt:lpstr>SpringMVC简介</vt:lpstr>
      <vt:lpstr>SpringMVC简介</vt:lpstr>
      <vt:lpstr>SpringMVC简介</vt:lpstr>
      <vt:lpstr>SpringMVC简介</vt:lpstr>
      <vt:lpstr>SpringMVC简介</vt:lpstr>
      <vt:lpstr>SpringMVC简介</vt:lpstr>
      <vt:lpstr>SpringMVC简介</vt:lpstr>
      <vt:lpstr>SpringMVC简介</vt:lpstr>
      <vt:lpstr>SpringMVC简介</vt:lpstr>
      <vt:lpstr>SpringMVC简介</vt:lpstr>
      <vt:lpstr>SpringMVC简介</vt:lpstr>
      <vt:lpstr>SpringMVC简介</vt:lpstr>
      <vt:lpstr>SpringMVC简介</vt:lpstr>
      <vt:lpstr>SpringMVC简介</vt:lpstr>
      <vt:lpstr>SpringMVC简介</vt:lpstr>
      <vt:lpstr>SpringMVC简介</vt:lpstr>
      <vt:lpstr>SpringMVC简介</vt:lpstr>
      <vt:lpstr>SpringMVC简介</vt:lpstr>
      <vt:lpstr>SpringMVC简介</vt:lpstr>
      <vt:lpstr>SpringMVC简介</vt:lpstr>
      <vt:lpstr>SpringMVC简介</vt:lpstr>
      <vt:lpstr>SpringMVC简介</vt:lpstr>
      <vt:lpstr>SpringMVC简介</vt:lpstr>
      <vt:lpstr>SpringMVC简介</vt:lpstr>
      <vt:lpstr>SpringMVC简介</vt:lpstr>
      <vt:lpstr>SpringMVC简介</vt:lpstr>
      <vt:lpstr>请求与响应</vt:lpstr>
      <vt:lpstr>请求与响应</vt:lpstr>
      <vt:lpstr>请求与响应</vt:lpstr>
      <vt:lpstr>请求与响应</vt:lpstr>
      <vt:lpstr>请求与响应</vt:lpstr>
      <vt:lpstr>请求与响应</vt:lpstr>
      <vt:lpstr>请求与响应</vt:lpstr>
      <vt:lpstr>请求与响应</vt:lpstr>
      <vt:lpstr>请求与响应</vt:lpstr>
      <vt:lpstr>请求与响应</vt:lpstr>
      <vt:lpstr>请求与响应</vt:lpstr>
      <vt:lpstr>请求与响应</vt:lpstr>
      <vt:lpstr>请求与响应</vt:lpstr>
      <vt:lpstr>请求与响应</vt:lpstr>
      <vt:lpstr>请求与响应</vt:lpstr>
      <vt:lpstr>请求与响应</vt:lpstr>
      <vt:lpstr>请求与响应</vt:lpstr>
      <vt:lpstr>请求与响应</vt:lpstr>
      <vt:lpstr>请求与响应</vt:lpstr>
      <vt:lpstr>请求与响应</vt:lpstr>
      <vt:lpstr>请求与响应</vt:lpstr>
      <vt:lpstr>请求与响应</vt:lpstr>
      <vt:lpstr>请求与响应</vt:lpstr>
      <vt:lpstr>请求与响应</vt:lpstr>
      <vt:lpstr>请求与响应</vt:lpstr>
      <vt:lpstr>请求与响应</vt:lpstr>
      <vt:lpstr>请求与响应</vt:lpstr>
      <vt:lpstr>请求与响应</vt:lpstr>
      <vt:lpstr>请求与响应</vt:lpstr>
      <vt:lpstr>请求与响应</vt:lpstr>
      <vt:lpstr>请求与响应</vt:lpstr>
      <vt:lpstr>请求与响应</vt:lpstr>
      <vt:lpstr>请求与响应</vt:lpstr>
      <vt:lpstr>请求与响应</vt:lpstr>
      <vt:lpstr>请求与响应</vt:lpstr>
      <vt:lpstr>请求与响应</vt:lpstr>
      <vt:lpstr>请求与响应</vt:lpstr>
      <vt:lpstr>请求与响应</vt:lpstr>
      <vt:lpstr>请求与响应</vt:lpstr>
      <vt:lpstr>请求与响应</vt:lpstr>
      <vt:lpstr>请求与响应</vt:lpstr>
      <vt:lpstr>请求与响应</vt:lpstr>
      <vt:lpstr>请求与响应</vt:lpstr>
      <vt:lpstr>REST风格</vt:lpstr>
      <vt:lpstr>REST风格</vt:lpstr>
      <vt:lpstr>REST风格</vt:lpstr>
      <vt:lpstr>REST风格</vt:lpstr>
      <vt:lpstr>REST风格</vt:lpstr>
      <vt:lpstr>REST风格</vt:lpstr>
      <vt:lpstr>REST风格</vt:lpstr>
      <vt:lpstr>REST风格</vt:lpstr>
      <vt:lpstr>REST风格</vt:lpstr>
      <vt:lpstr>REST风格</vt:lpstr>
      <vt:lpstr>REST风格</vt:lpstr>
      <vt:lpstr>REST风格</vt:lpstr>
      <vt:lpstr>REST风格</vt:lpstr>
      <vt:lpstr>REST风格</vt:lpstr>
      <vt:lpstr>REST风格</vt:lpstr>
      <vt:lpstr>REST风格</vt:lpstr>
      <vt:lpstr>REST风格</vt:lpstr>
      <vt:lpstr>REST风格</vt:lpstr>
      <vt:lpstr>REST风格</vt:lpstr>
      <vt:lpstr>REST风格</vt:lpstr>
      <vt:lpstr>REST风格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Windows 用户</cp:lastModifiedBy>
  <cp:revision>937</cp:revision>
  <dcterms:created xsi:type="dcterms:W3CDTF">2020-03-31T02:23:27Z</dcterms:created>
  <dcterms:modified xsi:type="dcterms:W3CDTF">2022-04-29T08:04:41Z</dcterms:modified>
</cp:coreProperties>
</file>