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6" r:id="rId4"/>
    <p:sldId id="265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8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4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1730542"/>
            <a:ext cx="11900571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latinLnBrk="1"/>
            <a:r>
              <a:rPr lang="en-US" altLang="zh-CN" sz="3200" b="1" dirty="0"/>
              <a:t>Emerging Properties in Self-Supervised Vision Transformers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altLang="zh-CN" sz="32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706635" y="236421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https://arxiv.org/pdf/2104.14294.pdf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3875" y="2826550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https://github.com/facebookresearch/dino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DINO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341"/>
            <a:ext cx="12192000" cy="308728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83196" y="4750518"/>
            <a:ext cx="5089650" cy="120032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KEY WORDS:</a:t>
            </a:r>
          </a:p>
          <a:p>
            <a:r>
              <a:rPr lang="en-US" altLang="zh-CN" dirty="0"/>
              <a:t>1. No labels, No supervision</a:t>
            </a:r>
          </a:p>
          <a:p>
            <a:r>
              <a:rPr lang="en-US" altLang="zh-CN" dirty="0"/>
              <a:t>2. self-supervised </a:t>
            </a:r>
            <a:r>
              <a:rPr lang="en-US" altLang="zh-CN" i="1" dirty="0"/>
              <a:t>self-</a:t>
            </a:r>
            <a:r>
              <a:rPr lang="en-US" altLang="zh-CN" b="1" i="1" dirty="0"/>
              <a:t>di</a:t>
            </a:r>
            <a:r>
              <a:rPr lang="en-US" altLang="zh-CN" i="1" dirty="0"/>
              <a:t>stillation</a:t>
            </a:r>
          </a:p>
          <a:p>
            <a:r>
              <a:rPr lang="en-US" altLang="zh-CN" i="1" dirty="0"/>
              <a:t>3. Achieving 80.1% top-1 on </a:t>
            </a:r>
            <a:r>
              <a:rPr lang="en-US" altLang="zh-CN" i="1" dirty="0" err="1"/>
              <a:t>ImageNet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133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DINO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1" y="1097688"/>
            <a:ext cx="4134427" cy="38962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34743" y="2272937"/>
            <a:ext cx="4058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points: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数据</a:t>
            </a:r>
            <a:r>
              <a:rPr lang="en-US" altLang="zh-CN" dirty="0"/>
              <a:t>no label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学生模型教师模型输入的数据不同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教师模型不是预训练模型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教师模型不通过梯度更新而是通过</a:t>
            </a:r>
            <a:r>
              <a:rPr lang="en-US" altLang="zh-CN" dirty="0" err="1"/>
              <a:t>ema</a:t>
            </a:r>
            <a:r>
              <a:rPr lang="zh-CN" altLang="en-US" dirty="0"/>
              <a:t>方式更新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教师模型侧多出</a:t>
            </a:r>
            <a:r>
              <a:rPr lang="en-US" altLang="zh-CN" dirty="0"/>
              <a:t>centering</a:t>
            </a:r>
          </a:p>
        </p:txBody>
      </p:sp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1" y="1017725"/>
            <a:ext cx="6439799" cy="5372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24236" y="1305085"/>
            <a:ext cx="4737463" cy="452431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数据增强方式：随机裁剪出大图与小图、水平翻转、颜色变化、高斯模糊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学生模型输入全部图像，教师模型输入大图，鼓励</a:t>
            </a:r>
            <a:r>
              <a:rPr lang="en-US" altLang="zh-CN" dirty="0"/>
              <a:t>local-to-global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pt-BR" altLang="zh-CN" i="1" dirty="0"/>
              <a:t> </a:t>
            </a:r>
          </a:p>
          <a:p>
            <a:r>
              <a:rPr lang="pt-BR" altLang="zh-CN" i="1" dirty="0"/>
              <a:t>      H</a:t>
            </a:r>
            <a:r>
              <a:rPr lang="pt-BR" altLang="zh-CN" dirty="0"/>
              <a:t>(</a:t>
            </a:r>
            <a:r>
              <a:rPr lang="pt-BR" altLang="zh-CN" i="1" dirty="0"/>
              <a:t>a; b</a:t>
            </a:r>
            <a:r>
              <a:rPr lang="pt-BR" altLang="zh-CN" dirty="0"/>
              <a:t>) = </a:t>
            </a:r>
            <a:r>
              <a:rPr lang="pt-BR" altLang="zh-CN" i="1" dirty="0"/>
              <a:t>-a </a:t>
            </a:r>
            <a:r>
              <a:rPr lang="pt-BR" altLang="zh-CN" dirty="0"/>
              <a:t>log </a:t>
            </a:r>
            <a:r>
              <a:rPr lang="pt-BR" altLang="zh-CN" i="1" dirty="0"/>
              <a:t>b</a:t>
            </a:r>
            <a:r>
              <a:rPr lang="pt-BR" altLang="zh-CN" dirty="0"/>
              <a:t>. </a:t>
            </a:r>
            <a:br>
              <a:rPr lang="pt-BR" altLang="zh-CN" dirty="0"/>
            </a:br>
            <a:r>
              <a:rPr lang="pt-BR" altLang="zh-CN" dirty="0"/>
              <a:t>4. </a:t>
            </a:r>
            <a:r>
              <a:rPr lang="zh-CN" altLang="en-US" dirty="0"/>
              <a:t>学生模型参数更新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教师模型参数通过学生模型</a:t>
            </a:r>
            <a:r>
              <a:rPr lang="en-US" altLang="zh-CN" dirty="0" err="1"/>
              <a:t>ema</a:t>
            </a:r>
            <a:r>
              <a:rPr lang="zh-CN" altLang="en-US" dirty="0"/>
              <a:t>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更新</a:t>
            </a:r>
            <a:r>
              <a:rPr lang="en-US" altLang="zh-CN" dirty="0"/>
              <a:t>centering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40" y="3546714"/>
            <a:ext cx="4104010" cy="873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40" y="2494750"/>
            <a:ext cx="4363059" cy="933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67" y="5171102"/>
            <a:ext cx="225774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NimbusRomNo9L-Medi"/>
              </a:rPr>
              <a:t>Avoiding collapse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463040" y="1497305"/>
            <a:ext cx="7829006" cy="147732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NimbusRomNo9L-Regu"/>
              </a:rPr>
              <a:t>Our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framework can be stabilized with multiple normalizations, it can also work with only a centering and sharpening of the momentum teacher outputs to avoid model collapse. </a:t>
            </a:r>
            <a:r>
              <a:rPr lang="en-US" altLang="zh-CN" b="1" i="1" dirty="0">
                <a:solidFill>
                  <a:srgbClr val="000000"/>
                </a:solidFill>
                <a:latin typeface="NimbusRomNo9L-Regu"/>
              </a:rPr>
              <a:t>centering prevents one dimension to dominate but encourages collapse to the uniform distribution, while the sharpening has the opposite effect</a:t>
            </a:r>
            <a:r>
              <a:rPr lang="en-US" altLang="zh-CN" i="1" dirty="0">
                <a:solidFill>
                  <a:srgbClr val="000000"/>
                </a:solidFill>
                <a:latin typeface="NimbusRomNo9L-Regu"/>
              </a:rPr>
              <a:t>. </a:t>
            </a:r>
            <a:endParaRPr lang="zh-CN" altLang="en-US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8" y="3554892"/>
            <a:ext cx="3677163" cy="10193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4" y="4789868"/>
            <a:ext cx="5106113" cy="905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22" y="4974429"/>
            <a:ext cx="5262250" cy="8270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4" y="3753250"/>
            <a:ext cx="436305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消融实验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7" y="1120106"/>
            <a:ext cx="5163236" cy="41464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1058277"/>
            <a:ext cx="6211167" cy="31913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91200" y="4678716"/>
            <a:ext cx="5817326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相同的主干</a:t>
            </a:r>
            <a:r>
              <a:rPr lang="en-US" altLang="zh-CN" dirty="0"/>
              <a:t>RN50</a:t>
            </a:r>
            <a:r>
              <a:rPr lang="zh-CN" altLang="en-US" dirty="0"/>
              <a:t>下，</a:t>
            </a:r>
            <a:r>
              <a:rPr lang="en-US" altLang="zh-CN" dirty="0"/>
              <a:t>DINO</a:t>
            </a:r>
            <a:r>
              <a:rPr lang="zh-CN" altLang="en-US" dirty="0"/>
              <a:t>优于其他非监督学习模型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不同主干下，</a:t>
            </a:r>
            <a:r>
              <a:rPr lang="en-US" altLang="zh-CN" dirty="0" err="1"/>
              <a:t>vit</a:t>
            </a:r>
            <a:r>
              <a:rPr lang="zh-CN" altLang="en-US" dirty="0"/>
              <a:t>更胜一筹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相同主干</a:t>
            </a:r>
            <a:r>
              <a:rPr lang="en-US" altLang="zh-CN" dirty="0" err="1"/>
              <a:t>vit</a:t>
            </a:r>
            <a:r>
              <a:rPr lang="zh-CN" altLang="en-US" dirty="0"/>
              <a:t>下，</a:t>
            </a:r>
            <a:r>
              <a:rPr lang="en-US" altLang="zh-CN" dirty="0"/>
              <a:t>patch size</a:t>
            </a:r>
            <a:r>
              <a:rPr lang="zh-CN" altLang="en-US" dirty="0"/>
              <a:t>越小精度越高</a:t>
            </a:r>
          </a:p>
        </p:txBody>
      </p:sp>
    </p:spTree>
    <p:extLst>
      <p:ext uri="{BB962C8B-B14F-4D97-AF65-F5344CB8AC3E}">
        <p14:creationId xmlns:p14="http://schemas.microsoft.com/office/powerpoint/2010/main" val="29123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34" y="1125199"/>
            <a:ext cx="641122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" y="2141983"/>
            <a:ext cx="2638699" cy="2650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5" y="1120880"/>
            <a:ext cx="9202434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测试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" y="2171446"/>
            <a:ext cx="2757606" cy="27576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08" y="1009750"/>
            <a:ext cx="921196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253</Words>
  <Application>Microsoft Office PowerPoint</Application>
  <PresentationFormat>宽屏</PresentationFormat>
  <Paragraphs>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NimbusRomNo9L-Medi</vt:lpstr>
      <vt:lpstr>NimbusRomNo9L-Regu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qingfei tang</cp:lastModifiedBy>
  <cp:revision>127</cp:revision>
  <dcterms:created xsi:type="dcterms:W3CDTF">2021-07-01T08:45:47Z</dcterms:created>
  <dcterms:modified xsi:type="dcterms:W3CDTF">2025-01-08T08:51:31Z</dcterms:modified>
</cp:coreProperties>
</file>