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5" r:id="rId4"/>
    <p:sldId id="259" r:id="rId5"/>
    <p:sldId id="271" r:id="rId6"/>
    <p:sldId id="266" r:id="rId7"/>
    <p:sldId id="272" r:id="rId8"/>
    <p:sldId id="260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35E2-72B3-43F1-846C-32A531AB83D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6D0B-EE73-43AD-9702-BDDF5437B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7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7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5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0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3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3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3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9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006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45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5714" y="2096306"/>
            <a:ext cx="11900571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模型轻量化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知识蒸馏与模型剪枝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3274828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3460845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模型剪枝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63857" y="2613990"/>
            <a:ext cx="7501765" cy="147732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训练阶段，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层加入惩罚项，约束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层的学习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层权值的大小，对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层剪枝，保留权重高的通道，删除权重低的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通道以及对应的卷积层，保留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bn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层、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卷积层、池化层以及全连接层的权重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对裁剪后的模型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fine-tune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层剪枝技术</a:t>
            </a:r>
          </a:p>
        </p:txBody>
      </p:sp>
      <p:sp>
        <p:nvSpPr>
          <p:cNvPr id="3" name="矩形 2"/>
          <p:cNvSpPr/>
          <p:nvPr/>
        </p:nvSpPr>
        <p:spPr>
          <a:xfrm>
            <a:off x="1057508" y="1754358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实现逻辑</a:t>
            </a:r>
          </a:p>
        </p:txBody>
      </p:sp>
    </p:spTree>
    <p:extLst>
      <p:ext uri="{BB962C8B-B14F-4D97-AF65-F5344CB8AC3E}">
        <p14:creationId xmlns:p14="http://schemas.microsoft.com/office/powerpoint/2010/main" val="330235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模型剪枝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实验结果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01787"/>
              </p:ext>
            </p:extLst>
          </p:nvPr>
        </p:nvGraphicFramePr>
        <p:xfrm>
          <a:off x="1587863" y="2461381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Cifar10-vgg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Prune(70%)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Fine-tune-160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Top1 </a:t>
                      </a:r>
                      <a:r>
                        <a:rPr lang="en-US" altLang="zh-CN" dirty="0" err="1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32.54%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93.78%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20.04M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2.25M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2.25M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4174" y="4364175"/>
            <a:ext cx="7501765" cy="707886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上述数据可以看出，裁剪后模型精度没有下降，反而略有提升，浮点运算量降低了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88.8%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95161" y="4712768"/>
            <a:ext cx="967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知识蒸馏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模型剪枝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4533" y="3973951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两大方法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4533" y="1789194"/>
            <a:ext cx="1038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工业应用中，既要求模型有好的精度，又要求模型的开支（算力要求）小。需满足：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动机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033" y="2717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模型轻量化</a:t>
            </a:r>
          </a:p>
        </p:txBody>
      </p:sp>
      <p:sp>
        <p:nvSpPr>
          <p:cNvPr id="5" name="矩形 4"/>
          <p:cNvSpPr/>
          <p:nvPr/>
        </p:nvSpPr>
        <p:spPr>
          <a:xfrm>
            <a:off x="1001485" y="232903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减小模型大小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减小运行时内存占用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在不影响精度的同时，降低计算操作数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知识蒸馏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6156" y="1321656"/>
            <a:ext cx="1051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有两个模型，小模型理解为学生模型，大模型或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模型理解为老师模型，希望通过老师模型来指导学生模型学习，让学生模型的分布匹配老师模型，获得老师模型的泛化能力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1363" y="4158036"/>
            <a:ext cx="5212991" cy="1754326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经过训练后的原模型，其</a:t>
            </a:r>
            <a:r>
              <a:rPr lang="en-US" altLang="zh-CN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分布包含有一定的知识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真实标签只能告诉我们，某个图像样本是一辆宝马，不是一辆垃圾车，也不是一颗萝卜；而经过训练的</a:t>
            </a:r>
            <a:r>
              <a:rPr lang="en-US" altLang="zh-CN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可能会告诉我们，它最可能是一辆宝马，不大可能是一辆垃圾车，但绝不可能是一颗萝卜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1" y="2630573"/>
            <a:ext cx="5720169" cy="25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知识蒸馏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为什么叫知识蒸馏？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63631" y="3524289"/>
            <a:ext cx="7872549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是温度，当温度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趋向于无穷时，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的输出更软。在训练新模型的时候，较高的温度使得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的分布足够软，这样学生模型的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输出近似于老师模型，从而将老师模型的知识提取出来，因此将其称之为蒸馏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26" y="1919432"/>
            <a:ext cx="2619375" cy="1219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376" y="2029652"/>
            <a:ext cx="2324100" cy="1085850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4798420" y="2529032"/>
            <a:ext cx="1001486" cy="1444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94" y="5259330"/>
            <a:ext cx="11262073" cy="599502"/>
          </a:xfrm>
          <a:prstGeom prst="rect">
            <a:avLst/>
          </a:prstGeom>
        </p:spPr>
      </p:pic>
      <p:sp>
        <p:nvSpPr>
          <p:cNvPr id="21" name="椭圆形标注 20"/>
          <p:cNvSpPr/>
          <p:nvPr/>
        </p:nvSpPr>
        <p:spPr>
          <a:xfrm>
            <a:off x="3622767" y="4556284"/>
            <a:ext cx="2177138" cy="600244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待拟合分布</a:t>
            </a:r>
          </a:p>
        </p:txBody>
      </p:sp>
      <p:sp>
        <p:nvSpPr>
          <p:cNvPr id="22" name="椭圆形标注 21"/>
          <p:cNvSpPr/>
          <p:nvPr/>
        </p:nvSpPr>
        <p:spPr>
          <a:xfrm>
            <a:off x="6810104" y="4550421"/>
            <a:ext cx="1944314" cy="600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真实分布</a:t>
            </a:r>
          </a:p>
        </p:txBody>
      </p:sp>
      <p:sp>
        <p:nvSpPr>
          <p:cNvPr id="23" name="矩形 22"/>
          <p:cNvSpPr/>
          <p:nvPr/>
        </p:nvSpPr>
        <p:spPr>
          <a:xfrm>
            <a:off x="2865120" y="5259330"/>
            <a:ext cx="2934785" cy="299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64820" y="5263581"/>
            <a:ext cx="3344643" cy="299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知识蒸馏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实现步骤</a:t>
            </a:r>
          </a:p>
        </p:txBody>
      </p:sp>
      <p:sp>
        <p:nvSpPr>
          <p:cNvPr id="16" name="矩形 15"/>
          <p:cNvSpPr/>
          <p:nvPr/>
        </p:nvSpPr>
        <p:spPr>
          <a:xfrm>
            <a:off x="1837507" y="2322871"/>
            <a:ext cx="7933510" cy="147732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训练一个容量较大的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ensemble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模型为老师模型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搭建一个容量小的模型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作为学生模型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在训练阶段，老师模型对输入的数据推理产生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teacher_output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模型对输入的数据推理产生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output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，由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teacher_output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targets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共同监督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指导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模型的训练</a:t>
            </a:r>
          </a:p>
        </p:txBody>
      </p:sp>
    </p:spTree>
    <p:extLst>
      <p:ext uri="{BB962C8B-B14F-4D97-AF65-F5344CB8AC3E}">
        <p14:creationId xmlns:p14="http://schemas.microsoft.com/office/powerpoint/2010/main" val="9911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知识蒸馏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实验结果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4320"/>
              </p:ext>
            </p:extLst>
          </p:nvPr>
        </p:nvGraphicFramePr>
        <p:xfrm>
          <a:off x="537997" y="2756886"/>
          <a:ext cx="5418666" cy="2270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  Baseline ResNet-18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94.175%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+ KD WideResNet-28-10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94.333%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   + KD PreResNet-110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94.531%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   + KD DenseNet-100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94.729%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   + KD ResNext-29-8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effectLst/>
                        </a:rPr>
                        <a:t>**</a:t>
                      </a:r>
                      <a:r>
                        <a:rPr lang="en-US" altLang="zh-CN" sz="1800" kern="1200" dirty="0">
                          <a:effectLst/>
                        </a:rPr>
                        <a:t>94.788%**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37187" y="2236902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cifar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46248" y="2236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烟火数据集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56506"/>
              </p:ext>
            </p:extLst>
          </p:nvPr>
        </p:nvGraphicFramePr>
        <p:xfrm>
          <a:off x="6418620" y="2747521"/>
          <a:ext cx="541866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    Baseline mbv3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95.22%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+ KD resnext50_32x4d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96.37%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914605" y="4404220"/>
            <a:ext cx="4162698" cy="92333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实验结果表明，采用知识蒸馏的方式，能够实现小模型精度的提升，从而达到轻量级部署的要求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知识蒸馏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931816" y="2410245"/>
            <a:ext cx="9431383" cy="147732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要合适。不合适的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可能训练过程不稳定，并且有可能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还高。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lr_scheduler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要合适。尝试过其他的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lr_scheduler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，可能会导致实验结论发生改变，或者有些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算法失效。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的参数要合适。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算法对于超参敏感，不同的超参设置可能导致截然不同的结果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5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模型剪枝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相关剪枝技术</a:t>
            </a:r>
          </a:p>
        </p:txBody>
      </p:sp>
      <p:sp>
        <p:nvSpPr>
          <p:cNvPr id="9" name="矩形 8"/>
          <p:cNvSpPr/>
          <p:nvPr/>
        </p:nvSpPr>
        <p:spPr>
          <a:xfrm>
            <a:off x="892985" y="1867570"/>
            <a:ext cx="10630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低秩分解：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采用低秩近似技术，在全连接层的表现比较好，模型大小压缩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倍，但加速不明显，因为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的计算量主要是来自卷积层</a:t>
            </a:r>
          </a:p>
        </p:txBody>
      </p:sp>
      <p:sp>
        <p:nvSpPr>
          <p:cNvPr id="10" name="矩形 9"/>
          <p:cNvSpPr/>
          <p:nvPr/>
        </p:nvSpPr>
        <p:spPr>
          <a:xfrm>
            <a:off x="892985" y="2611771"/>
            <a:ext cx="10630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权重量化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HashNet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量化网络权重，只有共享的权重值和哈希索引需要被存储，因此可以节省大量的存储空间。然而，这些技术既不能节省运行时的内存，又不能节省推理时间，因为在推理期间，共享的权重需要被恢复到原来的位置（相当于还多了个解码的过程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2985" y="3632971"/>
            <a:ext cx="10630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权重剪枝</a:t>
            </a:r>
            <a:r>
              <a:rPr lang="en-US" altLang="zh-CN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稀疏化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：韩松之前的“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both weights and connections for efficient neural network”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这篇工作中，提出了在训练网络中剪枝掉不重要的连接关系，这样的话网络中的权重大多数变成了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，可以使用一种稀疏的模式存储模型。然而，这些方法需要专门的稀疏矩阵运算库或硬件来做加速，运行时的内存占用节省非常有限，因为产生的激活值仍然是密集的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22315" y="5435838"/>
            <a:ext cx="6516888" cy="40011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上述技术存在一定缺陷，并不能很好的实现轻量化效果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模型剪枝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50125" y="4633767"/>
            <a:ext cx="9440092" cy="147732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正则化施加到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层的缩放因子上，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正则化推动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层的缩放因子趋向于零，这使得我们能够鉴别出不重要的通道或者神经元，因为每一个缩放因子都和一个特定的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通道（或者全连接层的一个神经元）相关联。这有助于后续的通道剪枝，另外正则化也很少损伤性能，甚至一些情况下它会导致更高的泛化准确率，剪掉不重要的通道有时候虽然会暂时降低性能，但是通过之后对剪枝网络的微调可以对精度补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031" y="1126248"/>
            <a:ext cx="57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层剪枝技术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27163"/>
          <a:stretch/>
        </p:blipFill>
        <p:spPr>
          <a:xfrm>
            <a:off x="247649" y="1736278"/>
            <a:ext cx="11709219" cy="27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988</Words>
  <Application>Microsoft Office PowerPoint</Application>
  <PresentationFormat>宽屏</PresentationFormat>
  <Paragraphs>93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tqf</dc:creator>
  <cp:lastModifiedBy>qingfei tang</cp:lastModifiedBy>
  <cp:revision>60</cp:revision>
  <dcterms:created xsi:type="dcterms:W3CDTF">2021-07-01T08:45:47Z</dcterms:created>
  <dcterms:modified xsi:type="dcterms:W3CDTF">2025-01-09T03:36:07Z</dcterms:modified>
</cp:coreProperties>
</file>