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65" r:id="rId4"/>
    <p:sldId id="266" r:id="rId5"/>
    <p:sldId id="267" r:id="rId6"/>
    <p:sldId id="264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F535E2-72B3-43F1-846C-32A531AB83D3}" type="datetimeFigureOut">
              <a:rPr lang="zh-CN" altLang="en-US" smtClean="0"/>
              <a:t>2021-10-16 , Saturday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FA6D0B-EE73-43AD-9702-BDDF5437B1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085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326FEB-109C-4033-963C-769582A11785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433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AD42C-04A9-4ACF-A2E6-3E0F5B345E19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90711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AD42C-04A9-4ACF-A2E6-3E0F5B345E19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8776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AD42C-04A9-4ACF-A2E6-3E0F5B345E19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34864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AD42C-04A9-4ACF-A2E6-3E0F5B345E19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87658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326FEB-109C-4033-963C-769582A11785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1749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20F0E-1AEA-4709-90ED-ECBBB158F5A9}" type="datetimeFigureOut">
              <a:rPr lang="zh-CN" altLang="en-US" smtClean="0"/>
              <a:t>2021-10-16 ,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2AC9B-4513-4A68-819E-0F9E02CBD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325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20F0E-1AEA-4709-90ED-ECBBB158F5A9}" type="datetimeFigureOut">
              <a:rPr lang="zh-CN" altLang="en-US" smtClean="0"/>
              <a:t>2021-10-16 ,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2AC9B-4513-4A68-819E-0F9E02CBD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909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20F0E-1AEA-4709-90ED-ECBBB158F5A9}" type="datetimeFigureOut">
              <a:rPr lang="zh-CN" altLang="en-US" smtClean="0"/>
              <a:t>2021-10-16 ,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2AC9B-4513-4A68-819E-0F9E02CBD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2997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7600628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114552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20F0E-1AEA-4709-90ED-ECBBB158F5A9}" type="datetimeFigureOut">
              <a:rPr lang="zh-CN" altLang="en-US" smtClean="0"/>
              <a:t>2021-10-16 ,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2AC9B-4513-4A68-819E-0F9E02CBD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923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20F0E-1AEA-4709-90ED-ECBBB158F5A9}" type="datetimeFigureOut">
              <a:rPr lang="zh-CN" altLang="en-US" smtClean="0"/>
              <a:t>2021-10-16 ,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2AC9B-4513-4A68-819E-0F9E02CBD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992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20F0E-1AEA-4709-90ED-ECBBB158F5A9}" type="datetimeFigureOut">
              <a:rPr lang="zh-CN" altLang="en-US" smtClean="0"/>
              <a:t>2021-10-16 , Saturday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2AC9B-4513-4A68-819E-0F9E02CBD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4619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20F0E-1AEA-4709-90ED-ECBBB158F5A9}" type="datetimeFigureOut">
              <a:rPr lang="zh-CN" altLang="en-US" smtClean="0"/>
              <a:t>2021-10-16 , Saturday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2AC9B-4513-4A68-819E-0F9E02CBD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6987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20F0E-1AEA-4709-90ED-ECBBB158F5A9}" type="datetimeFigureOut">
              <a:rPr lang="zh-CN" altLang="en-US" smtClean="0"/>
              <a:t>2021-10-16 , Saturday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2AC9B-4513-4A68-819E-0F9E02CBD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4586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20F0E-1AEA-4709-90ED-ECBBB158F5A9}" type="datetimeFigureOut">
              <a:rPr lang="zh-CN" altLang="en-US" smtClean="0"/>
              <a:t>2021-10-16 , Saturday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2AC9B-4513-4A68-819E-0F9E02CBD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748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20F0E-1AEA-4709-90ED-ECBBB158F5A9}" type="datetimeFigureOut">
              <a:rPr lang="zh-CN" altLang="en-US" smtClean="0"/>
              <a:t>2021-10-16 , Saturday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2AC9B-4513-4A68-819E-0F9E02CBD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2320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20F0E-1AEA-4709-90ED-ECBBB158F5A9}" type="datetimeFigureOut">
              <a:rPr lang="zh-CN" altLang="en-US" smtClean="0"/>
              <a:t>2021-10-16 , Saturday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2AC9B-4513-4A68-819E-0F9E02CBD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5338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920F0E-1AEA-4709-90ED-ECBBB158F5A9}" type="datetimeFigureOut">
              <a:rPr lang="zh-CN" altLang="en-US" smtClean="0"/>
              <a:t>2021-10-16 ,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2AC9B-4513-4A68-819E-0F9E02CBD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5036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145714" y="2096306"/>
            <a:ext cx="11900571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ctr">
              <a:defRPr/>
            </a:pPr>
            <a:r>
              <a:rPr lang="en-US" altLang="zh-CN" sz="3200" b="1" dirty="0" err="1" smtClean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Kmeans</a:t>
            </a:r>
            <a:r>
              <a:rPr lang="en-US" altLang="zh-CN" sz="3200" b="1" dirty="0" smtClean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 for Anchors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="" xmlns:a16="http://schemas.microsoft.com/office/drawing/2014/main" id="{EDD004D9-22D3-40F3-9684-79F6E7F3CD74}"/>
              </a:ext>
            </a:extLst>
          </p:cNvPr>
          <p:cNvCxnSpPr/>
          <p:nvPr/>
        </p:nvCxnSpPr>
        <p:spPr>
          <a:xfrm>
            <a:off x="0" y="3274828"/>
            <a:ext cx="121920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55">
            <a:extLst>
              <a:ext uri="{FF2B5EF4-FFF2-40B4-BE49-F238E27FC236}">
                <a16:creationId xmlns="" xmlns:a16="http://schemas.microsoft.com/office/drawing/2014/main" id="{8C0AAF25-D021-4B98-BD91-18DC9D6907DE}"/>
              </a:ext>
            </a:extLst>
          </p:cNvPr>
          <p:cNvSpPr txBox="1"/>
          <p:nvPr/>
        </p:nvSpPr>
        <p:spPr>
          <a:xfrm>
            <a:off x="4003146" y="3870228"/>
            <a:ext cx="4185705" cy="461639"/>
          </a:xfrm>
          <a:prstGeom prst="rect">
            <a:avLst/>
          </a:prstGeom>
          <a:noFill/>
        </p:spPr>
        <p:txBody>
          <a:bodyPr wrap="none" lIns="91412" tIns="45707" rIns="91412" bIns="45707" rtlCol="0">
            <a:spAutoFit/>
          </a:bodyPr>
          <a:lstStyle/>
          <a:p>
            <a:pPr defTabSz="914354">
              <a:defRPr/>
            </a:pPr>
            <a:r>
              <a:rPr lang="zh-CN" altLang="en-US" sz="24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南京恩博科技算法部：汤庆飞</a:t>
            </a:r>
            <a:endParaRPr lang="en-US" altLang="zh-CN" sz="2400" kern="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="" xmlns:a16="http://schemas.microsoft.com/office/drawing/2014/main" id="{EDD004D9-22D3-40F3-9684-79F6E7F3CD74}"/>
              </a:ext>
            </a:extLst>
          </p:cNvPr>
          <p:cNvCxnSpPr/>
          <p:nvPr/>
        </p:nvCxnSpPr>
        <p:spPr>
          <a:xfrm>
            <a:off x="0" y="3460845"/>
            <a:ext cx="1219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4072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="" xmlns:a16="http://schemas.microsoft.com/office/drawing/2014/main" id="{EDD004D9-22D3-40F3-9684-79F6E7F3CD74}"/>
              </a:ext>
            </a:extLst>
          </p:cNvPr>
          <p:cNvCxnSpPr/>
          <p:nvPr/>
        </p:nvCxnSpPr>
        <p:spPr>
          <a:xfrm>
            <a:off x="0" y="6407993"/>
            <a:ext cx="1219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="" xmlns:a16="http://schemas.microsoft.com/office/drawing/2014/main" id="{EDD004D9-22D3-40F3-9684-79F6E7F3CD74}"/>
              </a:ext>
            </a:extLst>
          </p:cNvPr>
          <p:cNvCxnSpPr/>
          <p:nvPr/>
        </p:nvCxnSpPr>
        <p:spPr>
          <a:xfrm>
            <a:off x="0" y="908145"/>
            <a:ext cx="121920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"/>
          <p:cNvSpPr txBox="1"/>
          <p:nvPr/>
        </p:nvSpPr>
        <p:spPr>
          <a:xfrm>
            <a:off x="88033" y="27178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背景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737A329C-673A-4096-A1AD-55C32A4BC151}"/>
              </a:ext>
            </a:extLst>
          </p:cNvPr>
          <p:cNvSpPr txBox="1"/>
          <p:nvPr/>
        </p:nvSpPr>
        <p:spPr>
          <a:xfrm>
            <a:off x="1180522" y="1979079"/>
            <a:ext cx="9341527" cy="923330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人工设计的</a:t>
            </a:r>
            <a:r>
              <a:rPr lang="en-US" altLang="zh-CN" dirty="0" smtClean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anchor</a:t>
            </a:r>
            <a:r>
              <a:rPr lang="zh-CN" altLang="en-US" dirty="0" smtClean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不一定能很好的适应指定的数据集，如果</a:t>
            </a:r>
            <a:r>
              <a:rPr lang="en-US" altLang="zh-CN" dirty="0" smtClean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anchor</a:t>
            </a:r>
            <a:r>
              <a:rPr lang="zh-CN" altLang="en-US" dirty="0" smtClean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的尺寸和目标尺寸差异过大，会影响模型的检测效果</a:t>
            </a:r>
            <a:endParaRPr lang="en-US" altLang="zh-CN" dirty="0" smtClean="0">
              <a:solidFill>
                <a:srgbClr val="1A1A1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根据指定数据集的目标框，生成与之匹配的</a:t>
            </a:r>
            <a:r>
              <a:rPr lang="en-US" altLang="zh-CN" dirty="0" smtClean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anchors</a:t>
            </a:r>
            <a:endParaRPr lang="en-US" altLang="zh-CN" dirty="0">
              <a:solidFill>
                <a:srgbClr val="1A1A1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9890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="" xmlns:a16="http://schemas.microsoft.com/office/drawing/2014/main" id="{EDD004D9-22D3-40F3-9684-79F6E7F3CD74}"/>
              </a:ext>
            </a:extLst>
          </p:cNvPr>
          <p:cNvCxnSpPr/>
          <p:nvPr/>
        </p:nvCxnSpPr>
        <p:spPr>
          <a:xfrm>
            <a:off x="0" y="6407993"/>
            <a:ext cx="1219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="" xmlns:a16="http://schemas.microsoft.com/office/drawing/2014/main" id="{EDD004D9-22D3-40F3-9684-79F6E7F3CD74}"/>
              </a:ext>
            </a:extLst>
          </p:cNvPr>
          <p:cNvCxnSpPr/>
          <p:nvPr/>
        </p:nvCxnSpPr>
        <p:spPr>
          <a:xfrm>
            <a:off x="0" y="908145"/>
            <a:ext cx="121920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"/>
          <p:cNvSpPr txBox="1"/>
          <p:nvPr/>
        </p:nvSpPr>
        <p:spPr>
          <a:xfrm>
            <a:off x="88033" y="271780"/>
            <a:ext cx="39800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Standard K-means</a:t>
            </a:r>
          </a:p>
        </p:txBody>
      </p:sp>
      <p:sp>
        <p:nvSpPr>
          <p:cNvPr id="3" name="矩形 2"/>
          <p:cNvSpPr/>
          <p:nvPr/>
        </p:nvSpPr>
        <p:spPr>
          <a:xfrm>
            <a:off x="418156" y="200259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K-means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是一种简单且常用的无监督学习算法，它旨在将数据集划分成</a:t>
            </a: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K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个簇，使得相同簇之内的数据相似性高，不同簇之间的数据相似性低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3032" y="1464467"/>
            <a:ext cx="5233579" cy="425899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30" y="3570815"/>
            <a:ext cx="8686800" cy="215265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418156" y="1537456"/>
            <a:ext cx="14686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121212"/>
                </a:solidFill>
                <a:latin typeface="-apple-system"/>
              </a:rPr>
              <a:t>K-means</a:t>
            </a:r>
            <a:r>
              <a:rPr lang="zh-CN" altLang="en-US" b="1" dirty="0" smtClean="0">
                <a:solidFill>
                  <a:srgbClr val="121212"/>
                </a:solidFill>
                <a:latin typeface="-apple-system"/>
              </a:rPr>
              <a:t>定义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1588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="" xmlns:a16="http://schemas.microsoft.com/office/drawing/2014/main" id="{EDD004D9-22D3-40F3-9684-79F6E7F3CD74}"/>
              </a:ext>
            </a:extLst>
          </p:cNvPr>
          <p:cNvCxnSpPr/>
          <p:nvPr/>
        </p:nvCxnSpPr>
        <p:spPr>
          <a:xfrm>
            <a:off x="0" y="6407993"/>
            <a:ext cx="1219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="" xmlns:a16="http://schemas.microsoft.com/office/drawing/2014/main" id="{EDD004D9-22D3-40F3-9684-79F6E7F3CD74}"/>
              </a:ext>
            </a:extLst>
          </p:cNvPr>
          <p:cNvCxnSpPr/>
          <p:nvPr/>
        </p:nvCxnSpPr>
        <p:spPr>
          <a:xfrm>
            <a:off x="0" y="908145"/>
            <a:ext cx="121920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"/>
          <p:cNvSpPr txBox="1"/>
          <p:nvPr/>
        </p:nvSpPr>
        <p:spPr>
          <a:xfrm>
            <a:off x="88033" y="271780"/>
            <a:ext cx="38163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Anchors K-means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18156" y="1206528"/>
            <a:ext cx="1114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度量选择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09563" y="1731052"/>
            <a:ext cx="64395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121212"/>
                </a:solidFill>
                <a:latin typeface="-apple-system"/>
              </a:rPr>
              <a:t>box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的宽和高作为</a:t>
            </a:r>
            <a:r>
              <a:rPr lang="zh-CN" altLang="en-US" dirty="0" smtClean="0">
                <a:solidFill>
                  <a:srgbClr val="121212"/>
                </a:solidFill>
                <a:latin typeface="-apple-system"/>
              </a:rPr>
              <a:t>特征</a:t>
            </a:r>
            <a:endParaRPr lang="en-US" altLang="zh-CN" dirty="0" smtClean="0">
              <a:solidFill>
                <a:srgbClr val="121212"/>
              </a:solidFill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121212"/>
                </a:solidFill>
                <a:latin typeface="-apple-system"/>
              </a:rPr>
              <a:t>数据集图片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的大小可能不同</a:t>
            </a:r>
            <a:r>
              <a:rPr lang="zh-CN" altLang="en-US" dirty="0" smtClean="0">
                <a:solidFill>
                  <a:srgbClr val="121212"/>
                </a:solidFill>
                <a:latin typeface="-apple-system"/>
              </a:rPr>
              <a:t>，需要对</a:t>
            </a: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box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的宽和高做</a:t>
            </a:r>
            <a:r>
              <a:rPr lang="zh-CN" altLang="en-US" dirty="0" smtClean="0">
                <a:solidFill>
                  <a:srgbClr val="121212"/>
                </a:solidFill>
                <a:latin typeface="-apple-system"/>
              </a:rPr>
              <a:t>归一化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09563" y="2552713"/>
            <a:ext cx="63437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121212"/>
                </a:solidFill>
                <a:latin typeface="-apple-system"/>
              </a:rPr>
              <a:t>若采用欧氏距离</a:t>
            </a:r>
            <a:r>
              <a:rPr lang="zh-CN" altLang="en-US" dirty="0" smtClean="0"/>
              <a:t>，</a:t>
            </a:r>
            <a:r>
              <a:rPr lang="zh-CN" altLang="en-US" dirty="0" smtClean="0">
                <a:solidFill>
                  <a:srgbClr val="121212"/>
                </a:solidFill>
                <a:latin typeface="-apple-system"/>
              </a:rPr>
              <a:t>大</a:t>
            </a: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box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簇会比小</a:t>
            </a: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box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簇产生更大的</a:t>
            </a:r>
            <a:r>
              <a:rPr lang="zh-CN" altLang="en-US" dirty="0" smtClean="0">
                <a:solidFill>
                  <a:srgbClr val="121212"/>
                </a:solidFill>
                <a:latin typeface="-apple-system"/>
              </a:rPr>
              <a:t>误差。我们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只关心</a:t>
            </a: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anchor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与</a:t>
            </a: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box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的</a:t>
            </a:r>
            <a:r>
              <a:rPr lang="en-US" altLang="zh-CN" dirty="0" smtClean="0">
                <a:solidFill>
                  <a:srgbClr val="121212"/>
                </a:solidFill>
                <a:latin typeface="-apple-system"/>
              </a:rPr>
              <a:t>IOU</a:t>
            </a:r>
            <a:r>
              <a:rPr lang="zh-CN" altLang="en-US" dirty="0" smtClean="0">
                <a:solidFill>
                  <a:srgbClr val="121212"/>
                </a:solidFill>
                <a:latin typeface="-apple-system"/>
              </a:rPr>
              <a:t>，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使用</a:t>
            </a: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IOU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作为度量更加合适。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952" y="3773563"/>
            <a:ext cx="9258300" cy="12382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6635" y="1042744"/>
            <a:ext cx="4125435" cy="273081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9760" y="5242800"/>
            <a:ext cx="5476875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056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="" xmlns:a16="http://schemas.microsoft.com/office/drawing/2014/main" id="{EDD004D9-22D3-40F3-9684-79F6E7F3CD74}"/>
              </a:ext>
            </a:extLst>
          </p:cNvPr>
          <p:cNvCxnSpPr/>
          <p:nvPr/>
        </p:nvCxnSpPr>
        <p:spPr>
          <a:xfrm>
            <a:off x="0" y="6407993"/>
            <a:ext cx="1219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="" xmlns:a16="http://schemas.microsoft.com/office/drawing/2014/main" id="{EDD004D9-22D3-40F3-9684-79F6E7F3CD74}"/>
              </a:ext>
            </a:extLst>
          </p:cNvPr>
          <p:cNvCxnSpPr/>
          <p:nvPr/>
        </p:nvCxnSpPr>
        <p:spPr>
          <a:xfrm>
            <a:off x="0" y="908145"/>
            <a:ext cx="121920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"/>
          <p:cNvSpPr txBox="1"/>
          <p:nvPr/>
        </p:nvSpPr>
        <p:spPr>
          <a:xfrm>
            <a:off x="88033" y="271780"/>
            <a:ext cx="38163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Anchors K-means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76717" y="1328448"/>
            <a:ext cx="649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步骤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434" y="2011332"/>
            <a:ext cx="7029450" cy="1533525"/>
          </a:xfrm>
          <a:prstGeom prst="rect">
            <a:avLst/>
          </a:prstGeom>
        </p:spPr>
      </p:pic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8682118"/>
              </p:ext>
            </p:extLst>
          </p:nvPr>
        </p:nvGraphicFramePr>
        <p:xfrm>
          <a:off x="7842884" y="4381343"/>
          <a:ext cx="16192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包装程序外壳对象" showAsIcon="1" r:id="rId5" imgW="1619280" imgH="533880" progId="Package">
                  <p:embed/>
                </p:oleObj>
              </mc:Choice>
              <mc:Fallback>
                <p:oleObj name="包装程序外壳对象" showAsIcon="1" r:id="rId5" imgW="1619280" imgH="5338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842884" y="4381343"/>
                        <a:ext cx="1619250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14061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4465216" y="2382031"/>
            <a:ext cx="326156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>
              <a:defRPr/>
            </a:pPr>
            <a:r>
              <a:rPr lang="en-US" altLang="zh-CN" sz="9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Q&amp;A</a:t>
            </a:r>
            <a:endParaRPr lang="zh-CN" altLang="en-US" sz="9600" b="1" dirty="0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="" xmlns:a16="http://schemas.microsoft.com/office/drawing/2014/main" id="{EDD004D9-22D3-40F3-9684-79F6E7F3CD74}"/>
              </a:ext>
            </a:extLst>
          </p:cNvPr>
          <p:cNvCxnSpPr/>
          <p:nvPr/>
        </p:nvCxnSpPr>
        <p:spPr>
          <a:xfrm>
            <a:off x="0" y="908145"/>
            <a:ext cx="121920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="" xmlns:a16="http://schemas.microsoft.com/office/drawing/2014/main" id="{EDD004D9-22D3-40F3-9684-79F6E7F3CD74}"/>
              </a:ext>
            </a:extLst>
          </p:cNvPr>
          <p:cNvCxnSpPr/>
          <p:nvPr/>
        </p:nvCxnSpPr>
        <p:spPr>
          <a:xfrm>
            <a:off x="0" y="6407993"/>
            <a:ext cx="1219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5873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5934</TotalTime>
  <Words>171</Words>
  <Application>Microsoft Office PowerPoint</Application>
  <PresentationFormat>宽屏</PresentationFormat>
  <Paragraphs>22</Paragraphs>
  <Slides>6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-apple-system</vt:lpstr>
      <vt:lpstr>FZHei-B01S</vt:lpstr>
      <vt:lpstr>宋体</vt:lpstr>
      <vt:lpstr>微软雅黑</vt:lpstr>
      <vt:lpstr>Arial</vt:lpstr>
      <vt:lpstr>Calibri</vt:lpstr>
      <vt:lpstr>Calibri Light</vt:lpstr>
      <vt:lpstr>Office 主题</vt:lpstr>
      <vt:lpstr>程序包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tqf</dc:creator>
  <cp:lastModifiedBy>tqf</cp:lastModifiedBy>
  <cp:revision>67</cp:revision>
  <dcterms:created xsi:type="dcterms:W3CDTF">2021-07-01T08:45:47Z</dcterms:created>
  <dcterms:modified xsi:type="dcterms:W3CDTF">2021-10-17T15:26:09Z</dcterms:modified>
</cp:coreProperties>
</file>