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7" r:id="rId2"/>
    <p:sldId id="288" r:id="rId3"/>
    <p:sldId id="289" r:id="rId4"/>
    <p:sldId id="296" r:id="rId5"/>
    <p:sldId id="297" r:id="rId6"/>
    <p:sldId id="303" r:id="rId7"/>
    <p:sldId id="312" r:id="rId8"/>
    <p:sldId id="291" r:id="rId9"/>
    <p:sldId id="302" r:id="rId10"/>
    <p:sldId id="301" r:id="rId11"/>
    <p:sldId id="299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3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linyuan" initials="yl" lastIdx="1" clrIdx="0">
    <p:extLst>
      <p:ext uri="{19B8F6BF-5375-455C-9EA6-DF929625EA0E}">
        <p15:presenceInfo xmlns:p15="http://schemas.microsoft.com/office/powerpoint/2012/main" userId="abbb99c2be747a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F8E"/>
    <a:srgbClr val="202126"/>
    <a:srgbClr val="45FFAC"/>
    <a:srgbClr val="1A2030"/>
    <a:srgbClr val="182030"/>
    <a:srgbClr val="4CD2D2"/>
    <a:srgbClr val="1E2831"/>
    <a:srgbClr val="FCC106"/>
    <a:srgbClr val="03C47E"/>
    <a:srgbClr val="0E4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1" autoAdjust="0"/>
    <p:restoredTop sz="93767" autoAdjust="0"/>
  </p:normalViewPr>
  <p:slideViewPr>
    <p:cSldViewPr snapToGrid="0">
      <p:cViewPr varScale="1">
        <p:scale>
          <a:sx n="103" d="100"/>
          <a:sy n="103" d="100"/>
        </p:scale>
        <p:origin x="138" y="606"/>
      </p:cViewPr>
      <p:guideLst>
        <p:guide orient="horz" pos="2288"/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52549" y="3376164"/>
            <a:ext cx="9013857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52550" y="1997711"/>
            <a:ext cx="9013858" cy="1378451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zh-CN" altLang="en-US" sz="6600" dirty="0">
                <a:solidFill>
                  <a:srgbClr val="32FF8E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52549" y="4351229"/>
            <a:ext cx="90138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2549" y="4647500"/>
            <a:ext cx="90138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EBB4281-D10D-4338-9FB8-FA2F775996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16968" y="1780799"/>
            <a:ext cx="6840909" cy="4002215"/>
          </a:xfr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zh-CN" altLang="en-US" sz="240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342900" marR="0" lvl="0" indent="-34290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Edit Master text styles</a:t>
            </a:r>
          </a:p>
          <a:p>
            <a:pPr marL="342900" lvl="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1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541296" y="2811095"/>
            <a:ext cx="1107996" cy="146462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en-US" altLang="zh-CN" sz="3000" b="1" dirty="0">
                <a:solidFill>
                  <a:schemeClr val="bg1"/>
                </a:solidFill>
                <a:latin typeface="+mn-ea"/>
              </a:rPr>
              <a:t>PART</a:t>
            </a:r>
            <a:endParaRPr lang="zh-CN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649292" y="2848928"/>
            <a:ext cx="7621576" cy="8953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4000" dirty="0">
                <a:solidFill>
                  <a:srgbClr val="18203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09824B4B-9CD6-4E5A-A2EA-4A20DEF9950C}"/>
              </a:ext>
            </a:extLst>
          </p:cNvPr>
          <p:cNvSpPr txBox="1">
            <a:spLocks/>
          </p:cNvSpPr>
          <p:nvPr userDrawn="1"/>
        </p:nvSpPr>
        <p:spPr>
          <a:xfrm rot="5400000">
            <a:off x="2365193" y="3252156"/>
            <a:ext cx="1770433" cy="66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200" kern="1200">
                <a:solidFill>
                  <a:srgbClr val="FCC106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1219307" y="2484279"/>
            <a:ext cx="2365200" cy="17136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zh-CN" altLang="en-US" sz="13500" smtClean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marL="228589" lvl="0" indent="-228589" algn="r"/>
            <a:r>
              <a:rPr lang="zh-CN" altLang="en-US" dirty="0"/>
              <a:t>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4" hasCustomPrompt="1"/>
          </p:nvPr>
        </p:nvSpPr>
        <p:spPr>
          <a:xfrm flipV="1">
            <a:off x="2974367" y="3432913"/>
            <a:ext cx="668195" cy="933861"/>
          </a:xfrm>
        </p:spPr>
        <p:txBody>
          <a:bodyPr vert="vert270" lIns="91440" tIns="45720" rIns="91440" bIns="45720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 marL="0" indent="0" algn="r">
              <a:buNone/>
              <a:defRPr lang="zh-CN" altLang="en-US" sz="3000" smtClean="0">
                <a:solidFill>
                  <a:schemeClr val="bg1"/>
                </a:solidFill>
                <a:latin typeface="Impact" panose="020B0806030902050204" pitchFamily="34" charset="0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589" lvl="0" indent="-228589" algn="r"/>
            <a:r>
              <a:rPr lang="zh-CN" altLang="en-US"/>
              <a:t>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3649293" y="3744278"/>
            <a:ext cx="7621576" cy="914400"/>
          </a:xfrm>
        </p:spPr>
        <p:txBody>
          <a:bodyPr/>
          <a:lstStyle>
            <a:lvl1pPr marL="0" indent="0">
              <a:buNone/>
              <a:defRPr>
                <a:solidFill>
                  <a:srgbClr val="1A2030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20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3799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98CE43-97B3-4617-A231-DBE0EE818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73" y="462180"/>
            <a:ext cx="1190027" cy="625486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CBAA9037-6DD4-4AAC-8832-01ADEE6D8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2FF8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9B82178A-ECE0-464F-814A-0DE983DD39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6596B4E0-1584-4EEC-8667-37EC7BBBEB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911EFD1-6F81-4B53-8A51-015D720FBA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6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3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12FB6C-38E8-4FB6-A513-9D6567832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2AD3593-A420-4BB6-9E2B-57A37D1BB0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213FFF4-18F8-4F30-B403-F7BB9DF6A8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ACD052B-B93F-40E3-8A10-6F301432AD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275088"/>
            <a:ext cx="10850563" cy="759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300"/>
            <a:ext cx="10850563" cy="500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243395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4499" y="6240463"/>
            <a:ext cx="91598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A7757A-1068-4E79-917B-BF9F2125AF25}"/>
              </a:ext>
            </a:extLst>
          </p:cNvPr>
          <p:cNvSpPr/>
          <p:nvPr userDrawn="1"/>
        </p:nvSpPr>
        <p:spPr>
          <a:xfrm>
            <a:off x="0" y="338320"/>
            <a:ext cx="186690" cy="695960"/>
          </a:xfrm>
          <a:prstGeom prst="rect">
            <a:avLst/>
          </a:prstGeom>
          <a:solidFill>
            <a:srgbClr val="32F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DFC849-1D6E-4152-9981-99302661AD9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52" y="463137"/>
            <a:ext cx="1188048" cy="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51" r:id="rId3"/>
    <p:sldLayoutId id="2147483671" r:id="rId4"/>
    <p:sldLayoutId id="2147483669" r:id="rId5"/>
    <p:sldLayoutId id="2147483662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ngfeng346/Scorpio-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engyuezhu.com/static/projects/Scorpio-CSharp/scriptconsole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E7D27089-8F36-4791-8327-283F817E4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hlinkClick r:id="rId2"/>
              </a:rPr>
              <a:t>qingfeng346/Scorpio-</a:t>
            </a:r>
            <a:r>
              <a:rPr lang="en-US" altLang="zh-CN" sz="2200" dirty="0" err="1">
                <a:hlinkClick r:id="rId2"/>
              </a:rPr>
              <a:t>CSharp</a:t>
            </a:r>
            <a:r>
              <a:rPr lang="en-US" altLang="zh-CN" sz="2200" dirty="0">
                <a:hlinkClick r:id="rId2"/>
              </a:rPr>
              <a:t>: Unity</a:t>
            </a:r>
            <a:r>
              <a:rPr lang="zh-CN" altLang="en-US" sz="2200" dirty="0">
                <a:hlinkClick r:id="rId2"/>
              </a:rPr>
              <a:t>游戏热更新脚本 </a:t>
            </a:r>
            <a:r>
              <a:rPr lang="en-US" altLang="zh-CN" sz="2200" dirty="0">
                <a:hlinkClick r:id="rId2"/>
              </a:rPr>
              <a:t>(github.com)</a:t>
            </a:r>
            <a:endParaRPr lang="zh-CN" altLang="en-US" sz="2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3E2E65-4870-424D-B7F0-92F00739C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b="0" dirty="0"/>
              <a:t>Unity</a:t>
            </a:r>
            <a:r>
              <a:rPr lang="zh-CN" altLang="en-US" sz="4800" b="0" dirty="0"/>
              <a:t>热更新脚本</a:t>
            </a:r>
            <a:r>
              <a:rPr lang="zh-CN" altLang="en-US" sz="4800" b="0" dirty="0" smtClean="0"/>
              <a:t>介绍</a:t>
            </a:r>
            <a:r>
              <a:rPr lang="en-US" altLang="zh-CN" sz="4800" b="0" dirty="0" smtClean="0"/>
              <a:t/>
            </a:r>
            <a:br>
              <a:rPr lang="en-US" altLang="zh-CN" sz="4800" b="0" dirty="0" smtClean="0"/>
            </a:br>
            <a:r>
              <a:rPr lang="en-US" altLang="zh-CN" sz="4800" b="0" dirty="0" smtClean="0"/>
              <a:t>Scorpio-</a:t>
            </a:r>
            <a:r>
              <a:rPr lang="en-US" altLang="zh-CN" sz="4800" b="0" dirty="0" err="1" smtClean="0"/>
              <a:t>CSharp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51B9C-B077-402E-BFAE-C4843B1F5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 </a:t>
            </a:r>
            <a:r>
              <a:rPr lang="zh-CN" altLang="en-US" dirty="0" smtClean="0"/>
              <a:t>杨林远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1078357-E346-462F-9FB0-1EB3406C4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en-US" altLang="zh-CN" dirty="0" smtClean="0"/>
              <a:t>/12/24</a:t>
            </a:r>
          </a:p>
        </p:txBody>
      </p:sp>
    </p:spTree>
    <p:extLst>
      <p:ext uri="{BB962C8B-B14F-4D97-AF65-F5344CB8AC3E}">
        <p14:creationId xmlns:p14="http://schemas.microsoft.com/office/powerpoint/2010/main" val="2071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zh-CN" altLang="en-US" dirty="0"/>
              <a:t>冒号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238250"/>
            <a:ext cx="6362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支持的运算符列表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^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介绍 </a:t>
            </a:r>
            <a:r>
              <a:rPr lang="en-US" altLang="zh-CN" dirty="0"/>
              <a:t>– </a:t>
            </a:r>
            <a:r>
              <a:rPr lang="zh-CN" altLang="en-US" dirty="0"/>
              <a:t>运算符重载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5" y="1034280"/>
            <a:ext cx="54006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4D4442-84E6-4682-9531-E64ECCCF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sco</a:t>
            </a:r>
            <a:r>
              <a:rPr lang="zh-CN" altLang="en-US" dirty="0"/>
              <a:t>与</a:t>
            </a:r>
            <a:r>
              <a:rPr lang="en-US" altLang="zh-CN" dirty="0" err="1"/>
              <a:t>c#</a:t>
            </a:r>
            <a:r>
              <a:rPr lang="zh-CN" altLang="en-US" dirty="0"/>
              <a:t>的交互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AE434-9EE9-4F52-B581-1285D88C7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BFFE0-B61D-46CA-889C-D2B982A6A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17F40-56FE-4E1B-8C1F-09998E5326F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2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引入程序集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importType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68" y="2733577"/>
            <a:ext cx="6515100" cy="368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295329"/>
            <a:ext cx="4136908" cy="41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动态创建模板类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动态申请模板类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需要平台支持</a:t>
            </a:r>
            <a:r>
              <a:rPr lang="en-US" altLang="zh-CN" dirty="0" err="1" smtClean="0"/>
              <a:t>jit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82" y="1753371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带有 </a:t>
            </a:r>
            <a:r>
              <a:rPr lang="en-US" altLang="zh-CN" dirty="0" smtClean="0"/>
              <a:t>ref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的参数需要传递一个</a:t>
            </a:r>
            <a:r>
              <a:rPr lang="en-US" altLang="zh-CN" dirty="0" smtClean="0"/>
              <a:t>Map, value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的值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zh-CN" altLang="en-US" dirty="0"/>
              <a:t>带有</a:t>
            </a:r>
            <a:r>
              <a:rPr lang="en-US" altLang="zh-CN" dirty="0" err="1" smtClean="0"/>
              <a:t>ref,out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057400"/>
            <a:ext cx="8267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0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8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1D926E-41B9-4AA7-97E8-007B095F6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sco</a:t>
            </a:r>
            <a:r>
              <a:rPr lang="zh-CN" altLang="en-US" dirty="0" smtClean="0"/>
              <a:t>基础介绍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co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en-US" altLang="zh-CN" dirty="0" err="1" smtClean="0"/>
              <a:t>sco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中的使用</a:t>
            </a:r>
            <a:endParaRPr lang="en-US" altLang="zh-CN" dirty="0" smtClean="0"/>
          </a:p>
          <a:p>
            <a:r>
              <a:rPr lang="zh-CN" altLang="en-US" dirty="0" smtClean="0"/>
              <a:t>源码讲解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B1415-B300-4E9C-A291-6FE97B1AF9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3" y="6240463"/>
            <a:ext cx="9159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3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4D4442-84E6-4682-9531-E64ECCCF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sco</a:t>
            </a:r>
            <a:r>
              <a:rPr lang="zh-CN" altLang="en-US" dirty="0"/>
              <a:t>基础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AE434-9EE9-4F52-B581-1285D88C7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BFFE0-B61D-46CA-889C-D2B982A6A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17F40-56FE-4E1B-8C1F-09998E5326F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0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800" dirty="0" err="1"/>
              <a:t>sco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c#</a:t>
            </a:r>
            <a:r>
              <a:rPr lang="zh-CN" altLang="en-US" sz="2800" dirty="0"/>
              <a:t>实现的解释型脚本</a:t>
            </a:r>
            <a:r>
              <a:rPr lang="en-US" altLang="zh-CN" sz="2800" dirty="0"/>
              <a:t>,</a:t>
            </a:r>
            <a:r>
              <a:rPr lang="zh-CN" altLang="en-US" sz="2800" dirty="0"/>
              <a:t>是一种高效</a:t>
            </a:r>
            <a:r>
              <a:rPr lang="en-US" altLang="zh-CN" sz="2800" dirty="0"/>
              <a:t>,</a:t>
            </a:r>
            <a:r>
              <a:rPr lang="zh-CN" altLang="en-US" sz="2800" dirty="0"/>
              <a:t>轻量</a:t>
            </a:r>
            <a:r>
              <a:rPr lang="en-US" altLang="zh-CN" sz="2800" dirty="0"/>
              <a:t>,</a:t>
            </a:r>
            <a:r>
              <a:rPr lang="zh-CN" altLang="en-US" sz="2800" dirty="0"/>
              <a:t>可嵌入的脚本语言</a:t>
            </a:r>
            <a:r>
              <a:rPr lang="en-US" altLang="zh-CN" sz="2800" dirty="0"/>
              <a:t>,</a:t>
            </a:r>
            <a:r>
              <a:rPr lang="zh-CN" altLang="en-US" sz="2800" dirty="0"/>
              <a:t>语法类似</a:t>
            </a:r>
            <a:r>
              <a:rPr lang="en-US" altLang="zh-CN" sz="2800" dirty="0" err="1"/>
              <a:t>javascript</a:t>
            </a:r>
            <a:r>
              <a:rPr lang="en-US" altLang="zh-CN" sz="2800" dirty="0"/>
              <a:t>,</a:t>
            </a:r>
            <a:r>
              <a:rPr lang="zh-CN" altLang="en-US" sz="2800" dirty="0"/>
              <a:t>类型为弱类型</a:t>
            </a:r>
            <a:r>
              <a:rPr lang="en-US" altLang="zh-CN" sz="2800" dirty="0"/>
              <a:t>,</a:t>
            </a:r>
            <a:r>
              <a:rPr lang="zh-CN" altLang="en-US" sz="2800" dirty="0"/>
              <a:t>通过使用基于栈的虚拟机</a:t>
            </a:r>
            <a:r>
              <a:rPr lang="zh-CN" altLang="en-US" sz="2800" dirty="0" smtClean="0"/>
              <a:t>解释</a:t>
            </a:r>
            <a:r>
              <a:rPr lang="en-US" altLang="zh-CN" sz="2800" dirty="0" smtClean="0"/>
              <a:t>Opcode</a:t>
            </a:r>
            <a:r>
              <a:rPr lang="zh-CN" altLang="en-US" sz="2800" dirty="0" smtClean="0"/>
              <a:t>运行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 smtClean="0"/>
              <a:t>兼容几乎所有</a:t>
            </a:r>
            <a:r>
              <a:rPr lang="en-US" altLang="zh-CN" sz="2800" dirty="0" err="1" smtClean="0"/>
              <a:t>.net</a:t>
            </a:r>
            <a:r>
              <a:rPr lang="zh-CN" altLang="en-US" sz="2800" dirty="0" smtClean="0"/>
              <a:t>平台</a:t>
            </a:r>
            <a:endParaRPr lang="en-US" altLang="zh-CN" sz="2800" dirty="0" smtClean="0"/>
          </a:p>
          <a:p>
            <a:pPr lvl="1"/>
            <a:r>
              <a:rPr lang="en-US" altLang="zh-CN" dirty="0"/>
              <a:t>unity2018</a:t>
            </a:r>
            <a:r>
              <a:rPr lang="zh-CN" altLang="en-US" dirty="0"/>
              <a:t>及</a:t>
            </a:r>
            <a:r>
              <a:rPr lang="zh-CN" altLang="en-US" dirty="0" smtClean="0"/>
              <a:t>以上（</a:t>
            </a:r>
            <a:r>
              <a:rPr lang="en-US" altLang="zh-CN" dirty="0" err="1" smtClean="0"/>
              <a:t>Android,IOS,UWP,PC,MAC,LINUX,WEBGL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framework 4.0 </a:t>
            </a:r>
            <a:r>
              <a:rPr lang="zh-CN" altLang="en-US" dirty="0"/>
              <a:t>及以上</a:t>
            </a:r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standard 2.0 </a:t>
            </a:r>
            <a:r>
              <a:rPr lang="zh-CN" altLang="en-US" dirty="0"/>
              <a:t>及以上</a:t>
            </a:r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core 2.0 </a:t>
            </a:r>
            <a:r>
              <a:rPr lang="zh-CN" altLang="en-US" dirty="0"/>
              <a:t>及以上</a:t>
            </a:r>
          </a:p>
          <a:p>
            <a:pPr lvl="1"/>
            <a:r>
              <a:rPr lang="en-US" altLang="zh-CN" dirty="0"/>
              <a:t>asp.net</a:t>
            </a:r>
          </a:p>
          <a:p>
            <a:pPr lvl="1"/>
            <a:r>
              <a:rPr lang="en-US" altLang="zh-CN" dirty="0"/>
              <a:t>asp.net core</a:t>
            </a:r>
          </a:p>
          <a:p>
            <a:pPr lvl="1"/>
            <a:r>
              <a:rPr lang="en-US" altLang="zh-CN" dirty="0"/>
              <a:t>mono</a:t>
            </a:r>
          </a:p>
          <a:p>
            <a:pPr lvl="1"/>
            <a:r>
              <a:rPr lang="en-US" altLang="zh-CN" dirty="0" err="1"/>
              <a:t>xamarin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353" lvl="2" indent="0">
              <a:buNone/>
            </a:pPr>
            <a:endParaRPr lang="en-US" altLang="zh-CN" dirty="0"/>
          </a:p>
          <a:p>
            <a:pPr marL="914353" lvl="2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基础数据类型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918"/>
              </p:ext>
            </p:extLst>
          </p:nvPr>
        </p:nvGraphicFramePr>
        <p:xfrm>
          <a:off x="772399" y="1130301"/>
          <a:ext cx="10405673" cy="56026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950">
                  <a:extLst>
                    <a:ext uri="{9D8B030D-6E8A-4147-A177-3AD203B41FA5}">
                      <a16:colId xmlns:a16="http://schemas.microsoft.com/office/drawing/2014/main" val="2853974149"/>
                    </a:ext>
                  </a:extLst>
                </a:gridCol>
                <a:gridCol w="8299723">
                  <a:extLst>
                    <a:ext uri="{9D8B030D-6E8A-4147-A177-3AD203B41FA5}">
                      <a16:colId xmlns:a16="http://schemas.microsoft.com/office/drawing/2014/main" val="2340897644"/>
                    </a:ext>
                  </a:extLst>
                </a:gridCol>
              </a:tblGrid>
              <a:tr h="3839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介绍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00149"/>
                  </a:ext>
                </a:extLst>
              </a:tr>
              <a:tr h="447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13876"/>
                  </a:ext>
                </a:extLst>
              </a:tr>
              <a:tr h="41355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true/false(</a:t>
                      </a:r>
                      <a:r>
                        <a:rPr lang="zh-CN" altLang="en-US" dirty="0" smtClean="0"/>
                        <a:t>和空值不同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52734"/>
                  </a:ext>
                </a:extLst>
              </a:tr>
              <a:tr h="382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，脚本内申请数字默认都是</a:t>
                      </a:r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54549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，申请需要在数字后加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，或者使用</a:t>
                      </a:r>
                      <a:r>
                        <a:rPr lang="en-US" altLang="zh-CN" dirty="0" err="1" smtClean="0"/>
                        <a:t>toLong</a:t>
                      </a:r>
                      <a:r>
                        <a:rPr lang="zh-CN" altLang="en-US" dirty="0" smtClean="0"/>
                        <a:t>转换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17587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字符串，</a:t>
                      </a:r>
                      <a:r>
                        <a:rPr lang="en-US" altLang="zh-CN" dirty="0" smtClean="0"/>
                        <a:t>``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“” ‘’都可申请，加</a:t>
                      </a:r>
                      <a:r>
                        <a:rPr lang="en-US" altLang="zh-CN" baseline="0" dirty="0" smtClean="0"/>
                        <a:t>@</a:t>
                      </a:r>
                      <a:r>
                        <a:rPr lang="zh-CN" altLang="en-US" baseline="0" dirty="0" smtClean="0"/>
                        <a:t>符号可以使用回车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2460"/>
                  </a:ext>
                </a:extLst>
              </a:tr>
              <a:tr h="398236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类、原表，支持继承，所有的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全部继承</a:t>
                      </a:r>
                      <a:r>
                        <a:rPr lang="en-US" altLang="zh-CN" dirty="0" smtClean="0"/>
                        <a:t>Object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6131"/>
                  </a:ext>
                </a:extLst>
              </a:tr>
              <a:tr h="3982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脚本函数，特殊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89656"/>
                  </a:ext>
                </a:extLst>
              </a:tr>
              <a:tr h="4441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69268"/>
                  </a:ext>
                </a:extLst>
              </a:tr>
              <a:tr h="4595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字典，特殊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34711"/>
                  </a:ext>
                </a:extLst>
              </a:tr>
              <a:tr h="4595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</a:t>
                      </a:r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9344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float,sbyte,byte,short,ushort,ulong</a:t>
                      </a:r>
                      <a:r>
                        <a:rPr lang="zh-CN" altLang="en-US" dirty="0" smtClean="0"/>
                        <a:t>等数字类型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枚举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27253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 </a:t>
                      </a:r>
                      <a:r>
                        <a:rPr lang="en-US" altLang="zh-CN" dirty="0" err="1" smtClean="0"/>
                        <a:t>StringBuilder</a:t>
                      </a:r>
                      <a:r>
                        <a:rPr lang="zh-CN" altLang="en-US" dirty="0" smtClean="0"/>
                        <a:t>，内嵌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1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语法基本和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的使用规则同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zh-CN" altLang="en-US" dirty="0" smtClean="0"/>
              <a:t>语法体验地址 </a:t>
            </a:r>
            <a:r>
              <a:rPr lang="en-US" altLang="zh-CN" dirty="0">
                <a:hlinkClick r:id="rId2"/>
              </a:rPr>
              <a:t>Unity </a:t>
            </a:r>
            <a:r>
              <a:rPr lang="en-US" altLang="zh-CN" dirty="0" err="1">
                <a:hlinkClick r:id="rId2"/>
              </a:rPr>
              <a:t>WebGL</a:t>
            </a:r>
            <a:r>
              <a:rPr lang="en-US" altLang="zh-CN" dirty="0">
                <a:hlinkClick r:id="rId2"/>
              </a:rPr>
              <a:t> Player | </a:t>
            </a:r>
            <a:r>
              <a:rPr lang="en-US" altLang="zh-CN" dirty="0" err="1">
                <a:hlinkClick r:id="rId2"/>
              </a:rPr>
              <a:t>ScriptConsole</a:t>
            </a:r>
            <a:r>
              <a:rPr lang="en-US" altLang="zh-CN" dirty="0">
                <a:hlinkClick r:id="rId2"/>
              </a:rPr>
              <a:t> (fengyuezhu.com)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22" y="-167951"/>
            <a:ext cx="3848935" cy="6825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578" y="3079100"/>
            <a:ext cx="4446634" cy="29467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2954"/>
            <a:ext cx="3922169" cy="2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不定参函数</a:t>
            </a:r>
            <a:endParaRPr lang="en-US" altLang="zh-CN" dirty="0" smtClean="0"/>
          </a:p>
          <a:p>
            <a:r>
              <a:rPr lang="zh-CN" altLang="en-US" dirty="0"/>
              <a:t>预</a:t>
            </a:r>
            <a:r>
              <a:rPr lang="zh-CN" altLang="en-US" dirty="0" smtClean="0"/>
              <a:t>空判断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基础语法介绍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6" y="4848225"/>
            <a:ext cx="5715000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2533650"/>
            <a:ext cx="4962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``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“”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‘’ </a:t>
            </a:r>
            <a:r>
              <a:rPr lang="zh-CN" altLang="en-US" dirty="0" smtClean="0"/>
              <a:t>都可以申请</a:t>
            </a:r>
            <a:r>
              <a:rPr lang="en-US" altLang="zh-CN" dirty="0" smtClean="0"/>
              <a:t>String,</a:t>
            </a:r>
            <a:r>
              <a:rPr lang="zh-CN" altLang="en-US" dirty="0"/>
              <a:t> </a:t>
            </a:r>
            <a:r>
              <a:rPr lang="en-US" altLang="zh-CN" dirty="0" smtClean="0"/>
              <a:t>``</a:t>
            </a:r>
            <a:r>
              <a:rPr lang="zh-CN" altLang="en-US" dirty="0" smtClean="0"/>
              <a:t>内可以直接使用</a:t>
            </a:r>
            <a:r>
              <a:rPr lang="en-US" altLang="zh-CN" dirty="0" smtClean="0"/>
              <a:t>” ‘,</a:t>
            </a:r>
            <a:r>
              <a:rPr lang="zh-CN" altLang="en-US" dirty="0" smtClean="0"/>
              <a:t>不用转译</a:t>
            </a:r>
            <a:r>
              <a:rPr lang="en-US" altLang="zh-CN" dirty="0" smtClean="0"/>
              <a:t>,</a:t>
            </a:r>
            <a:r>
              <a:rPr lang="zh-CN" altLang="en-US" dirty="0"/>
              <a:t> </a:t>
            </a:r>
            <a:r>
              <a:rPr lang="zh-CN" altLang="en-US" dirty="0" smtClean="0"/>
              <a:t>其他同理</a:t>
            </a:r>
            <a:endParaRPr lang="en-US" altLang="zh-CN" dirty="0" smtClean="0"/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</a:t>
            </a:r>
            <a:r>
              <a:rPr lang="zh-CN" altLang="en-US" dirty="0" smtClean="0"/>
              <a:t>号可以直接申请非转译</a:t>
            </a:r>
            <a:r>
              <a:rPr lang="en-US" altLang="zh-CN" dirty="0" smtClean="0"/>
              <a:t>String,</a:t>
            </a:r>
            <a:r>
              <a:rPr lang="zh-CN" altLang="en-US" dirty="0" smtClean="0"/>
              <a:t>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几种申请方式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68" y="1922106"/>
            <a:ext cx="6259219" cy="42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17F1F-A95E-4AC3-8212-1F7E741C5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内嵌</a:t>
            </a:r>
            <a:r>
              <a:rPr lang="en-US" altLang="zh-CN" dirty="0" smtClean="0"/>
              <a:t>Class, Bool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都自动继承</a:t>
            </a:r>
            <a:r>
              <a:rPr lang="en-US" altLang="zh-CN" dirty="0" smtClean="0"/>
              <a:t>Object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可以自行扩展函数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EE4A03-DA99-4C31-921B-648D785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原表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46" y="1638245"/>
            <a:ext cx="4587842" cy="44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225bf695-daa2-4759-97b7-6398e4bba18c"/>
  <p:tag name="THINKCELLUNDODONOTDELETE" val="0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自定义 2">
      <a:dk1>
        <a:srgbClr val="3F3F3F"/>
      </a:dk1>
      <a:lt1>
        <a:srgbClr val="FFFFFF"/>
      </a:lt1>
      <a:dk2>
        <a:srgbClr val="768394"/>
      </a:dk2>
      <a:lt2>
        <a:srgbClr val="F0F0F0"/>
      </a:lt2>
      <a:accent1>
        <a:srgbClr val="010663"/>
      </a:accent1>
      <a:accent2>
        <a:srgbClr val="FDBA0E"/>
      </a:accent2>
      <a:accent3>
        <a:srgbClr val="FC730F"/>
      </a:accent3>
      <a:accent4>
        <a:srgbClr val="4E85C9"/>
      </a:accent4>
      <a:accent5>
        <a:srgbClr val="976DB7"/>
      </a:accent5>
      <a:accent6>
        <a:srgbClr val="969696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963</TotalTime>
  <Words>411</Words>
  <Application>Microsoft Office PowerPoint</Application>
  <PresentationFormat>宽屏</PresentationFormat>
  <Paragraphs>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Impact</vt:lpstr>
      <vt:lpstr>主题5</vt:lpstr>
      <vt:lpstr>Unity热更新脚本介绍 Scorpio-CSharp</vt:lpstr>
      <vt:lpstr>PowerPoint 演示文稿</vt:lpstr>
      <vt:lpstr>sco基础介绍</vt:lpstr>
      <vt:lpstr>基础介绍</vt:lpstr>
      <vt:lpstr>基础数据类型</vt:lpstr>
      <vt:lpstr>基础语法介绍</vt:lpstr>
      <vt:lpstr>基础语法介绍</vt:lpstr>
      <vt:lpstr>String几种申请方式</vt:lpstr>
      <vt:lpstr>Class介绍 – 原表</vt:lpstr>
      <vt:lpstr>Class介绍 – 继承</vt:lpstr>
      <vt:lpstr>Class介绍 – 运算符重载</vt:lpstr>
      <vt:lpstr>sco与c#的交互</vt:lpstr>
      <vt:lpstr>引入c#类</vt:lpstr>
      <vt:lpstr>动态申请模板类,需要平台支持jit</vt:lpstr>
      <vt:lpstr>调用带有ref,out的函数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linyuan</cp:lastModifiedBy>
  <cp:revision>200</cp:revision>
  <cp:lastPrinted>2017-11-14T16:00:00Z</cp:lastPrinted>
  <dcterms:created xsi:type="dcterms:W3CDTF">2017-11-14T16:00:00Z</dcterms:created>
  <dcterms:modified xsi:type="dcterms:W3CDTF">2020-12-23T13:42:27Z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