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456" r:id="rId6"/>
    <p:sldId id="457" r:id="rId7"/>
    <p:sldId id="458" r:id="rId8"/>
    <p:sldId id="459" r:id="rId9"/>
    <p:sldId id="460" r:id="rId10"/>
    <p:sldId id="461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415" r:id="rId19"/>
    <p:sldId id="265" r:id="rId20"/>
    <p:sldId id="266" r:id="rId21"/>
    <p:sldId id="376" r:id="rId22"/>
    <p:sldId id="377" r:id="rId23"/>
    <p:sldId id="294" r:id="rId24"/>
    <p:sldId id="267" r:id="rId25"/>
    <p:sldId id="295" r:id="rId26"/>
    <p:sldId id="268" r:id="rId27"/>
    <p:sldId id="269" r:id="rId28"/>
    <p:sldId id="270" r:id="rId29"/>
    <p:sldId id="351" r:id="rId30"/>
    <p:sldId id="271" r:id="rId31"/>
    <p:sldId id="272" r:id="rId32"/>
    <p:sldId id="273" r:id="rId33"/>
    <p:sldId id="274" r:id="rId34"/>
    <p:sldId id="275" r:id="rId35"/>
    <p:sldId id="378" r:id="rId36"/>
    <p:sldId id="379" r:id="rId37"/>
    <p:sldId id="380" r:id="rId38"/>
    <p:sldId id="381" r:id="rId39"/>
    <p:sldId id="382" r:id="rId40"/>
    <p:sldId id="276" r:id="rId41"/>
    <p:sldId id="277" r:id="rId42"/>
    <p:sldId id="278" r:id="rId43"/>
    <p:sldId id="279" r:id="rId44"/>
    <p:sldId id="297" r:id="rId45"/>
    <p:sldId id="298" r:id="rId46"/>
    <p:sldId id="282" r:id="rId47"/>
    <p:sldId id="462" r:id="rId48"/>
    <p:sldId id="463" r:id="rId49"/>
    <p:sldId id="464" r:id="rId50"/>
    <p:sldId id="465" r:id="rId51"/>
    <p:sldId id="416" r:id="rId52"/>
    <p:sldId id="466" r:id="rId53"/>
    <p:sldId id="467" r:id="rId54"/>
    <p:sldId id="469" r:id="rId55"/>
    <p:sldId id="468" r:id="rId56"/>
    <p:sldId id="283" r:id="rId57"/>
    <p:sldId id="470" r:id="rId58"/>
    <p:sldId id="471" r:id="rId59"/>
    <p:sldId id="472" r:id="rId60"/>
    <p:sldId id="473" r:id="rId61"/>
    <p:sldId id="474" r:id="rId62"/>
    <p:sldId id="475" r:id="rId63"/>
    <p:sldId id="414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10"/>
      </p:cViewPr>
      <p:guideLst>
        <p:guide orient="horz" pos="2134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7329-EF02-4F3B-BA7B-BE666693A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574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18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39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Cache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存储系统（层次）</a:t>
            </a:r>
            <a:r>
              <a:rPr lang="zh-CN" altLang="en-US" dirty="0" smtClean="0">
                <a:latin typeface="宋体" panose="02010600030101010101" pitchFamily="2" charset="-122"/>
                <a:sym typeface="+mn-ea"/>
              </a:rPr>
              <a:t>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由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Cache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和主存储器构成（红色圈圈）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主要目的：提高存储器速度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</a:t>
            </a:r>
            <a:r>
              <a:rPr lang="zh-CN" altLang="en-US" dirty="0">
                <a:solidFill>
                  <a:srgbClr val="66FF33"/>
                </a:solidFill>
                <a:latin typeface="宋体" panose="02010600030101010101" pitchFamily="2" charset="-122"/>
                <a:sym typeface="+mn-ea"/>
              </a:rPr>
              <a:t>（从系统结构层次看是透明的） </a:t>
            </a:r>
            <a:endParaRPr lang="zh-CN" altLang="en-US" b="0" dirty="0">
              <a:solidFill>
                <a:srgbClr val="66FF33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虚拟存储系统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：由主存储器和磁盘存储器构成（蓝色圈圈）</a:t>
            </a: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   主要目的：扩大存储器容量</a:t>
            </a:r>
            <a:endParaRPr lang="zh-CN" altLang="en-US" dirty="0">
              <a:latin typeface="宋体" panose="02010600030101010101" pitchFamily="2" charset="-122"/>
            </a:endParaRPr>
          </a:p>
          <a:p>
            <a:endParaRPr lang="en-US"/>
          </a:p>
          <a:p>
            <a:r>
              <a:rPr lang="en-US"/>
              <a:t>1st generation</a:t>
            </a:r>
            <a:endParaRPr lang="en-US"/>
          </a:p>
          <a:p>
            <a:r>
              <a:rPr lang="en-US"/>
              <a:t>Latency 1/2</a:t>
            </a:r>
            <a:endParaRPr lang="en-US"/>
          </a:p>
          <a:p>
            <a:r>
              <a:rPr lang="en-US"/>
              <a:t>but Clock rate 3X and IPC is 3X</a:t>
            </a:r>
            <a:endParaRPr lang="en-US"/>
          </a:p>
          <a:p>
            <a:endParaRPr lang="en-US"/>
          </a:p>
          <a:p>
            <a:r>
              <a:rPr lang="en-US"/>
              <a:t>Now move to other 1/2 of industry</a:t>
            </a:r>
            <a:endParaRPr lang="en-US"/>
          </a:p>
        </p:txBody>
      </p:sp>
      <p:sp>
        <p:nvSpPr>
          <p:cNvPr id="76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设一个</a:t>
            </a:r>
            <a:r>
              <a:rPr lang="en-US" altLang="zh-CN"/>
              <a:t>cache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块</a:t>
            </a:r>
            <a:endParaRPr lang="zh-CN" altLang="en-US"/>
          </a:p>
          <a:p>
            <a:r>
              <a:rPr lang="zh-CN" altLang="en-US"/>
              <a:t>直接映像：</a:t>
            </a:r>
            <a:r>
              <a:rPr lang="en-US" altLang="zh-CN"/>
              <a:t>1-</a:t>
            </a:r>
            <a:r>
              <a:rPr lang="zh-CN" altLang="en-US"/>
              <a:t>路组相联，即直接映像中每组只有</a:t>
            </a:r>
            <a:r>
              <a:rPr lang="en-US" altLang="zh-CN"/>
              <a:t>1</a:t>
            </a:r>
            <a:r>
              <a:rPr lang="zh-CN" altLang="en-US"/>
              <a:t>个块，共有</a:t>
            </a:r>
            <a:r>
              <a:rPr lang="en-US" altLang="zh-CN"/>
              <a:t>m</a:t>
            </a:r>
            <a:r>
              <a:rPr lang="zh-CN" altLang="en-US"/>
              <a:t>组</a:t>
            </a:r>
            <a:endParaRPr lang="zh-CN" altLang="en-US"/>
          </a:p>
          <a:p>
            <a:r>
              <a:rPr lang="zh-CN" altLang="en-US"/>
              <a:t>全相联：</a:t>
            </a:r>
            <a:r>
              <a:rPr lang="en-US" altLang="zh-CN"/>
              <a:t>m-</a:t>
            </a:r>
            <a:r>
              <a:rPr lang="zh-CN" altLang="en-US"/>
              <a:t>路相联，即全相联中只有</a:t>
            </a:r>
            <a:r>
              <a:rPr lang="en-US" altLang="zh-CN"/>
              <a:t>1</a:t>
            </a:r>
            <a:r>
              <a:rPr lang="zh-CN" altLang="en-US"/>
              <a:t>组，这一组中有</a:t>
            </a:r>
            <a:r>
              <a:rPr lang="en-US" altLang="zh-CN"/>
              <a:t>m</a:t>
            </a:r>
            <a:r>
              <a:rPr lang="zh-CN" altLang="en-US"/>
              <a:t>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直接映像：主存中的块</a:t>
            </a:r>
            <a:r>
              <a:rPr lang="en-US" altLang="zh-CN"/>
              <a:t>12</a:t>
            </a:r>
            <a:r>
              <a:rPr lang="zh-CN" altLang="en-US"/>
              <a:t>能进入</a:t>
            </a:r>
            <a:r>
              <a:rPr lang="en-US" altLang="zh-CN"/>
              <a:t>cache</a:t>
            </a:r>
            <a:r>
              <a:rPr lang="zh-CN" altLang="en-US"/>
              <a:t>中的块</a:t>
            </a:r>
            <a:r>
              <a:rPr lang="en-US" altLang="zh-CN"/>
              <a:t>4</a:t>
            </a:r>
            <a:r>
              <a:rPr lang="zh-CN" altLang="en-US"/>
              <a:t>（</a:t>
            </a:r>
            <a:r>
              <a:rPr lang="en-US" altLang="zh-CN"/>
              <a:t>12 mod 8</a:t>
            </a:r>
            <a:r>
              <a:rPr lang="zh-CN" altLang="en-US"/>
              <a:t>），其中</a:t>
            </a:r>
            <a:r>
              <a:rPr lang="en-US" altLang="zh-CN"/>
              <a:t>8</a:t>
            </a:r>
            <a:r>
              <a:rPr lang="zh-CN" altLang="en-US"/>
              <a:t>是</a:t>
            </a:r>
            <a:r>
              <a:rPr lang="en-US" altLang="zh-CN"/>
              <a:t>cache</a:t>
            </a:r>
            <a:r>
              <a:rPr lang="zh-CN" altLang="en-US"/>
              <a:t>的块数</a:t>
            </a:r>
            <a:endParaRPr lang="zh-CN" altLang="en-US"/>
          </a:p>
          <a:p>
            <a:r>
              <a:rPr lang="zh-CN" altLang="en-US"/>
              <a:t>全相联：块</a:t>
            </a:r>
            <a:r>
              <a:rPr lang="en-US" altLang="zh-CN"/>
              <a:t>12</a:t>
            </a:r>
            <a:r>
              <a:rPr lang="zh-CN" altLang="en-US"/>
              <a:t>可以进入任意位置</a:t>
            </a:r>
            <a:endParaRPr lang="zh-CN" altLang="en-US"/>
          </a:p>
          <a:p>
            <a:r>
              <a:rPr lang="zh-CN" altLang="en-US"/>
              <a:t>组相联：块</a:t>
            </a:r>
            <a:r>
              <a:rPr lang="en-US" altLang="zh-CN"/>
              <a:t>12</a:t>
            </a:r>
            <a:r>
              <a:rPr lang="zh-CN" altLang="en-US"/>
              <a:t>可以进入第</a:t>
            </a:r>
            <a:r>
              <a:rPr lang="en-US" altLang="zh-CN"/>
              <a:t>0</a:t>
            </a:r>
            <a:r>
              <a:rPr lang="zh-CN" altLang="en-US"/>
              <a:t>组中的任意位置（</a:t>
            </a:r>
            <a:r>
              <a:rPr lang="en-US" altLang="zh-CN"/>
              <a:t>12 mod 4</a:t>
            </a:r>
            <a:r>
              <a:rPr lang="zh-CN" altLang="en-US"/>
              <a:t>）其中</a:t>
            </a:r>
            <a:r>
              <a:rPr lang="en-US" altLang="zh-CN"/>
              <a:t>4</a:t>
            </a:r>
            <a:r>
              <a:rPr lang="zh-CN" altLang="en-US"/>
              <a:t>是组数，即有</a:t>
            </a:r>
            <a:r>
              <a:rPr lang="en-US" altLang="zh-CN"/>
              <a:t>4</a:t>
            </a:r>
            <a:r>
              <a:rPr lang="zh-CN" altLang="en-US"/>
              <a:t>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组相联或直接映像中地址有三个部分组成（如上图）：块地址</a:t>
            </a:r>
            <a:r>
              <a:rPr lang="en-US" altLang="zh-CN"/>
              <a:t>Block Address</a:t>
            </a:r>
            <a:r>
              <a:rPr lang="zh-CN" altLang="en-US"/>
              <a:t>（又分为标识</a:t>
            </a:r>
            <a:r>
              <a:rPr lang="en-US" altLang="zh-CN"/>
              <a:t>tag</a:t>
            </a:r>
            <a:r>
              <a:rPr lang="zh-CN" altLang="en-US"/>
              <a:t>和索引</a:t>
            </a:r>
            <a:r>
              <a:rPr lang="en-US" altLang="zh-CN"/>
              <a:t>index</a:t>
            </a:r>
            <a:r>
              <a:rPr lang="zh-CN" altLang="en-US"/>
              <a:t>）和块内偏移</a:t>
            </a:r>
            <a:r>
              <a:rPr lang="en-US" altLang="zh-CN"/>
              <a:t>offset</a:t>
            </a:r>
            <a:r>
              <a:rPr lang="zh-CN" altLang="en-US"/>
              <a:t>，其中标识用于检查组中的所有块，索引用于选择该组，块内偏移是块中所需数据的地址。</a:t>
            </a:r>
            <a:endParaRPr lang="zh-CN" altLang="en-US"/>
          </a:p>
          <a:p>
            <a:r>
              <a:rPr lang="zh-CN" altLang="en-US"/>
              <a:t>全相联</a:t>
            </a:r>
            <a:r>
              <a:rPr lang="en-US" altLang="zh-CN"/>
              <a:t>cache</a:t>
            </a:r>
            <a:r>
              <a:rPr lang="zh-CN" altLang="en-US"/>
              <a:t>中没有索引字段，因为全相联中只有一个组。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zh-CN"/>
              <a:t>例如一个</a:t>
            </a:r>
            <a:r>
              <a:rPr lang="en-US" altLang="zh-CN"/>
              <a:t>cache</a:t>
            </a:r>
            <a:r>
              <a:rPr lang="zh-CN" altLang="en-US"/>
              <a:t>中有</a:t>
            </a:r>
            <a:r>
              <a:rPr lang="en-US" altLang="zh-CN"/>
              <a:t>8</a:t>
            </a:r>
            <a:r>
              <a:rPr lang="zh-CN" altLang="en-US"/>
              <a:t>个块，则</a:t>
            </a:r>
            <a:r>
              <a:rPr lang="zh-CN" altLang="zh-CN"/>
              <a:t>直接映像中：索引位数是</a:t>
            </a:r>
            <a:r>
              <a:rPr lang="en-US" altLang="zh-CN"/>
              <a:t>log2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=log2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次方）</a:t>
            </a:r>
            <a:r>
              <a:rPr lang="en-US" altLang="zh-CN"/>
              <a:t>=3</a:t>
            </a:r>
            <a:r>
              <a:rPr lang="zh-CN" altLang="en-US"/>
              <a:t>位，即索引需要</a:t>
            </a:r>
            <a:r>
              <a:rPr lang="en-US" altLang="zh-CN"/>
              <a:t>3</a:t>
            </a:r>
            <a:r>
              <a:rPr lang="zh-CN" altLang="en-US"/>
              <a:t>位；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路组相联中：索引位数是</a:t>
            </a:r>
            <a:r>
              <a:rPr lang="en-US" altLang="zh-CN"/>
              <a:t>log2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=2</a:t>
            </a:r>
            <a:r>
              <a:rPr lang="zh-CN" altLang="en-US"/>
              <a:t>位，其中</a:t>
            </a:r>
            <a:r>
              <a:rPr lang="en-US" altLang="zh-CN"/>
              <a:t>4</a:t>
            </a:r>
            <a:r>
              <a:rPr lang="zh-CN" altLang="en-US"/>
              <a:t>表示有</a:t>
            </a:r>
            <a:r>
              <a:rPr lang="en-US" altLang="zh-CN"/>
              <a:t>4</a:t>
            </a:r>
            <a:r>
              <a:rPr lang="zh-CN" altLang="en-US"/>
              <a:t>组（每组中有</a:t>
            </a:r>
            <a:r>
              <a:rPr lang="en-US" altLang="zh-CN"/>
              <a:t>2</a:t>
            </a:r>
            <a:r>
              <a:rPr lang="zh-CN" altLang="en-US"/>
              <a:t>块），即索引需要</a:t>
            </a:r>
            <a:r>
              <a:rPr lang="en-US" altLang="zh-CN"/>
              <a:t>2</a:t>
            </a:r>
            <a:r>
              <a:rPr lang="zh-CN" altLang="en-US"/>
              <a:t>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直接映像：主存中的块能进入（即对应）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中的唯一块（因为直接映像是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路组相联，即每组中只有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个块），所以只需要把这个唯一的块通过索引找出后比较其标识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是否与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送来的主存地址中的标识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相等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全相联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中没有索引字段，因为全相联中只有一个组。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全相联中：主存的块可以进入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中的任何位置，所以需要把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中所有块分别取出标识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送来的主存中的标识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进行对比（即需要比较擦车中所有块的标识</a:t>
            </a:r>
            <a:r>
              <a:rPr lang="en-US" altLang="zh-CN">
                <a:sym typeface="+mn-ea"/>
              </a:rPr>
              <a:t>tag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cache</a:t>
            </a:r>
            <a:r>
              <a:rPr lang="zh-CN" altLang="en-US"/>
              <a:t>某组中的两个块分别取出标识</a:t>
            </a:r>
            <a:r>
              <a:rPr lang="en-US" altLang="zh-CN"/>
              <a:t>tag</a:t>
            </a:r>
            <a:r>
              <a:rPr lang="zh-CN" altLang="en-US"/>
              <a:t>来与</a:t>
            </a:r>
            <a:r>
              <a:rPr lang="en-US" altLang="zh-CN"/>
              <a:t>cpu</a:t>
            </a:r>
            <a:r>
              <a:rPr lang="zh-CN" altLang="en-US"/>
              <a:t>送来的主存地址中的标识</a:t>
            </a:r>
            <a:r>
              <a:rPr lang="en-US" altLang="zh-CN"/>
              <a:t>tag</a:t>
            </a:r>
            <a:r>
              <a:rPr lang="zh-CN" altLang="en-US"/>
              <a:t>进行比较（需要同时比较</a:t>
            </a:r>
            <a:r>
              <a:rPr lang="en-US" altLang="zh-CN"/>
              <a:t>cache</a:t>
            </a:r>
            <a:r>
              <a:rPr lang="zh-CN" altLang="en-US"/>
              <a:t>的一个组中的</a:t>
            </a:r>
            <a:r>
              <a:rPr lang="en-US" altLang="zh-CN"/>
              <a:t>2</a:t>
            </a:r>
            <a:r>
              <a:rPr lang="zh-CN" altLang="en-US"/>
              <a:t>个块的标识</a:t>
            </a:r>
            <a:r>
              <a:rPr lang="en-US" altLang="zh-CN"/>
              <a:t>tag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当发生缺失时，缓存控制器必须选择一个用期望数据替换的块。</a:t>
            </a:r>
            <a:endParaRPr lang="zh-CN" altLang="en-US"/>
          </a:p>
          <a:p>
            <a:r>
              <a:rPr lang="zh-CN" altLang="en-US"/>
              <a:t>直接映像：只会看一个块，以确定是否命中，而且只有这个块可被替换。</a:t>
            </a:r>
            <a:endParaRPr lang="zh-CN" altLang="en-US"/>
          </a:p>
          <a:p>
            <a:r>
              <a:rPr lang="zh-CN" altLang="en-US"/>
              <a:t>全相联或组相联：在发生缺失时会有许多块可供选择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LRU</a:t>
            </a:r>
            <a:r>
              <a:rPr altLang="en-US" dirty="0"/>
              <a:t>：第二次的</a:t>
            </a:r>
            <a:r>
              <a:rPr lang="en-US" altLang="zh-CN" dirty="0"/>
              <a:t>1</a:t>
            </a:r>
            <a:r>
              <a:rPr altLang="en-US" dirty="0"/>
              <a:t>（即</a:t>
            </a:r>
            <a:r>
              <a:rPr lang="en-US" altLang="zh-CN" dirty="0"/>
              <a:t>1 2 4 3 1</a:t>
            </a:r>
            <a:r>
              <a:rPr altLang="en-US" dirty="0"/>
              <a:t>中的最后这个</a:t>
            </a:r>
            <a:r>
              <a:rPr lang="en-US" altLang="zh-CN" dirty="0"/>
              <a:t>1</a:t>
            </a:r>
            <a:r>
              <a:rPr altLang="en-US" dirty="0"/>
              <a:t>）进入第</a:t>
            </a:r>
            <a:r>
              <a:rPr lang="en-US" altLang="zh-CN" dirty="0"/>
              <a:t>1</a:t>
            </a:r>
            <a:r>
              <a:rPr altLang="en-US" dirty="0"/>
              <a:t>组（</a:t>
            </a:r>
            <a:r>
              <a:rPr lang="en-US" altLang="zh-CN" dirty="0"/>
              <a:t>C2</a:t>
            </a:r>
            <a:r>
              <a:rPr altLang="en-US" dirty="0"/>
              <a:t>）中的</a:t>
            </a:r>
            <a:r>
              <a:rPr lang="en-US" altLang="zh-CN" dirty="0"/>
              <a:t>1</a:t>
            </a:r>
            <a:r>
              <a:rPr altLang="zh-CN" dirty="0"/>
              <a:t>最近最久被访问过了</a:t>
            </a:r>
            <a:r>
              <a:rPr altLang="en-US" dirty="0"/>
              <a:t>，因此打上替换标记的变成</a:t>
            </a:r>
            <a:r>
              <a:rPr lang="en-US" altLang="zh-CN" dirty="0"/>
              <a:t>3</a:t>
            </a:r>
            <a:r>
              <a:rPr altLang="en-US" dirty="0"/>
              <a:t>，即最近最久没有被访问过的变成了</a:t>
            </a:r>
            <a:r>
              <a:rPr lang="en-US" altLang="zh-CN" dirty="0"/>
              <a:t>3*</a:t>
            </a:r>
            <a:r>
              <a:rPr altLang="en-US" dirty="0"/>
              <a:t>，第三个</a:t>
            </a:r>
            <a:r>
              <a:rPr lang="en-US" altLang="zh-CN" dirty="0"/>
              <a:t>1</a:t>
            </a:r>
            <a:r>
              <a:rPr altLang="en-US" dirty="0"/>
              <a:t>也是同样道理。（这些</a:t>
            </a:r>
            <a:r>
              <a:rPr lang="en-US" altLang="zh-CN" dirty="0"/>
              <a:t>1</a:t>
            </a:r>
            <a:r>
              <a:rPr altLang="en-US" dirty="0"/>
              <a:t>的地方都用红色表示出了）</a:t>
            </a:r>
            <a:endParaRPr altLang="en-US" dirty="0"/>
          </a:p>
          <a:p>
            <a:r>
              <a:rPr lang="en-US" altLang="zh-CN" dirty="0"/>
              <a:t>FIFO</a:t>
            </a:r>
            <a:r>
              <a:rPr altLang="en-US" dirty="0"/>
              <a:t>：虽然</a:t>
            </a:r>
            <a:r>
              <a:rPr altLang="en-US" dirty="0">
                <a:sym typeface="+mn-ea"/>
              </a:rPr>
              <a:t>第二次的</a:t>
            </a:r>
            <a:r>
              <a:rPr lang="en-US" altLang="zh-CN" dirty="0">
                <a:sym typeface="+mn-ea"/>
              </a:rPr>
              <a:t>1</a:t>
            </a:r>
            <a:r>
              <a:rPr altLang="en-US" dirty="0">
                <a:sym typeface="+mn-ea"/>
              </a:rPr>
              <a:t>（即</a:t>
            </a:r>
            <a:r>
              <a:rPr lang="en-US" altLang="zh-CN" dirty="0">
                <a:sym typeface="+mn-ea"/>
              </a:rPr>
              <a:t>1 2 4 3 1</a:t>
            </a:r>
            <a:r>
              <a:rPr altLang="en-US" dirty="0">
                <a:sym typeface="+mn-ea"/>
              </a:rPr>
              <a:t>中的最后这个</a:t>
            </a:r>
            <a:r>
              <a:rPr lang="en-US" altLang="zh-CN" dirty="0">
                <a:sym typeface="+mn-ea"/>
              </a:rPr>
              <a:t>1</a:t>
            </a:r>
            <a:r>
              <a:rPr altLang="en-US" dirty="0">
                <a:sym typeface="+mn-ea"/>
              </a:rPr>
              <a:t>）进入第</a:t>
            </a:r>
            <a:r>
              <a:rPr lang="en-US" altLang="zh-CN" dirty="0">
                <a:sym typeface="+mn-ea"/>
              </a:rPr>
              <a:t>1</a:t>
            </a:r>
            <a:r>
              <a:rPr altLang="en-US" dirty="0">
                <a:sym typeface="+mn-ea"/>
              </a:rPr>
              <a:t>组（</a:t>
            </a:r>
            <a:r>
              <a:rPr lang="en-US" altLang="zh-CN" dirty="0">
                <a:sym typeface="+mn-ea"/>
              </a:rPr>
              <a:t>C2</a:t>
            </a:r>
            <a:r>
              <a:rPr altLang="en-US" dirty="0">
                <a:sym typeface="+mn-ea"/>
              </a:rPr>
              <a:t>），但这个第二次的</a:t>
            </a:r>
            <a:r>
              <a:rPr lang="en-US" altLang="zh-CN" dirty="0">
                <a:sym typeface="+mn-ea"/>
              </a:rPr>
              <a:t>1</a:t>
            </a:r>
            <a:r>
              <a:rPr altLang="en-US" dirty="0">
                <a:sym typeface="+mn-ea"/>
              </a:rPr>
              <a:t>仍然是先进入的，因此要打上替换标记的仍然是</a:t>
            </a:r>
            <a:r>
              <a:rPr lang="en-US" altLang="zh-CN" dirty="0">
                <a:sym typeface="+mn-ea"/>
              </a:rPr>
              <a:t>1*</a:t>
            </a:r>
            <a:endParaRPr lang="en-US" altLang="zh-CN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latin typeface="Arial" panose="020B0604020202020204" pitchFamily="34" charset="0"/>
                <a:sym typeface="+mn-ea"/>
              </a:rPr>
              <a:t>“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dirty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用于指出该块是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脏</a:t>
            </a:r>
            <a:r>
              <a:rPr lang="zh-CN" altLang="en-US" dirty="0">
                <a:latin typeface="Arial" panose="020B0604020202020204" pitchFamily="34" charset="0"/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的（被修改过）还是干净的（没被修改过）。替换时，若被替换的块是干净的，则不</a:t>
            </a:r>
            <a:r>
              <a:rPr lang="zh-CN" altLang="en-US" dirty="0" smtClean="0">
                <a:sym typeface="+mn-ea"/>
              </a:rPr>
              <a:t>必将替换块写</a:t>
            </a:r>
            <a:r>
              <a:rPr lang="zh-CN" altLang="en-US" dirty="0">
                <a:sym typeface="+mn-ea"/>
              </a:rPr>
              <a:t>回下一级存储器，因为这时下一级存储器中相应块的内容与</a:t>
            </a:r>
            <a:r>
              <a:rPr lang="en-US" altLang="zh-CN" dirty="0">
                <a:sym typeface="+mn-ea"/>
              </a:rPr>
              <a:t>Cache</a:t>
            </a:r>
            <a:r>
              <a:rPr lang="zh-CN" altLang="en-US" dirty="0">
                <a:sym typeface="+mn-ea"/>
              </a:rPr>
              <a:t>中的一致。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  <a:effectLst/>
                <a:sym typeface="+mn-ea"/>
              </a:rPr>
              <a:t>valid</a:t>
            </a:r>
            <a:r>
              <a:rPr lang="zh-CN" altLang="en-US" b="1" dirty="0" smtClean="0">
                <a:solidFill>
                  <a:srgbClr val="FFC000"/>
                </a:solidFill>
                <a:effectLst/>
                <a:sym typeface="+mn-ea"/>
              </a:rPr>
              <a:t>：</a:t>
            </a:r>
            <a:r>
              <a:rPr lang="zh-CN" altLang="en-US" b="1" dirty="0" smtClean="0">
                <a:effectLst/>
                <a:sym typeface="+mn-ea"/>
              </a:rPr>
              <a:t>指出</a:t>
            </a:r>
            <a:r>
              <a:rPr lang="en-US" altLang="zh-CN" b="1" dirty="0" smtClean="0">
                <a:effectLst/>
                <a:sym typeface="+mn-ea"/>
              </a:rPr>
              <a:t>Cache</a:t>
            </a:r>
            <a:r>
              <a:rPr lang="zh-CN" altLang="en-US" b="1" dirty="0" smtClean="0">
                <a:effectLst/>
                <a:sym typeface="+mn-ea"/>
              </a:rPr>
              <a:t>中的块是否包含有效信息。例如，当该位为</a:t>
            </a:r>
            <a:r>
              <a:rPr lang="zh-CN" altLang="en-US" b="1" dirty="0" smtClean="0">
                <a:effectLst/>
                <a:latin typeface="Arial" panose="020B0604020202020204"/>
                <a:sym typeface="+mn-ea"/>
              </a:rPr>
              <a:t>“</a:t>
            </a:r>
            <a:r>
              <a:rPr lang="en-US" altLang="zh-CN" b="1" dirty="0" smtClean="0">
                <a:effectLst/>
                <a:sym typeface="+mn-ea"/>
              </a:rPr>
              <a:t>1</a:t>
            </a:r>
            <a:r>
              <a:rPr lang="en-US" altLang="zh-CN" b="1" dirty="0" smtClean="0">
                <a:effectLst/>
                <a:latin typeface="Arial" panose="020B0604020202020204"/>
                <a:sym typeface="+mn-ea"/>
              </a:rPr>
              <a:t>”</a:t>
            </a:r>
            <a:r>
              <a:rPr lang="zh-CN" altLang="en-US" b="1" dirty="0" smtClean="0">
                <a:effectLst/>
                <a:sym typeface="+mn-ea"/>
              </a:rPr>
              <a:t>时表示该目录表项有效，</a:t>
            </a:r>
            <a:r>
              <a:rPr lang="en-US" altLang="zh-CN" b="1" dirty="0" smtClean="0">
                <a:effectLst/>
                <a:sym typeface="+mn-ea"/>
              </a:rPr>
              <a:t>Cache</a:t>
            </a:r>
            <a:r>
              <a:rPr lang="zh-CN" altLang="en-US" b="1" dirty="0" smtClean="0">
                <a:effectLst/>
                <a:sym typeface="+mn-ea"/>
              </a:rPr>
              <a:t>中相应块所包含的信息有效。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 smtClean="0">
                <a:solidFill>
                  <a:srgbClr val="C00000"/>
                </a:solidFill>
                <a:sym typeface="+mn-ea"/>
              </a:rPr>
              <a:t>写回：</a:t>
            </a:r>
            <a:r>
              <a:rPr lang="zh-CN" altLang="en-US" b="1" dirty="0" smtClean="0">
                <a:solidFill>
                  <a:srgbClr val="000000"/>
                </a:solidFill>
                <a:sym typeface="+mn-ea"/>
              </a:rPr>
              <a:t>数据写</a:t>
            </a:r>
            <a:r>
              <a:rPr lang="en-US" altLang="zh-CN" b="1" dirty="0" smtClean="0">
                <a:solidFill>
                  <a:srgbClr val="000000"/>
                </a:solidFill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sym typeface="+mn-ea"/>
              </a:rPr>
              <a:t>时不写主存</a:t>
            </a:r>
            <a:endParaRPr lang="zh-CN" altLang="en-US" b="1" dirty="0" smtClean="0">
              <a:solidFill>
                <a:srgbClr val="000000"/>
              </a:solidFill>
              <a:sym typeface="+mn-ea"/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不按写分配：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写失效时，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直接将值写入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下一级存储器而不将相应的块调入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。本例中，地址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中，前两个写入操作将导致缺失。地址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也不在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中，所以该读缺失（即第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步读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的缺失）也会导致缺失（但此时读缺失后会将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）。接下来对地址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进行的写入将会命中（第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步）。最后一个对地址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的写入任然会缺失。</a:t>
            </a:r>
            <a:endParaRPr lang="zh-CN" altLang="en-US" b="1" dirty="0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写分配：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写失效时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，把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所写单元所在的块调入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（与读失效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类似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）。本例中，前面对地址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步）和地址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步）的访问导致缺失（但此时的写缺失就将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）。所以后面的地址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100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步和第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步）和地址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200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步）都可以在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中找到，所以这些的都会命中。</a:t>
            </a:r>
            <a:endParaRPr lang="zh-CN" altLang="en-US" b="1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  <a:endParaRPr lang="en-US"/>
          </a:p>
          <a:p>
            <a:r>
              <a:rPr lang="en-US"/>
              <a:t>X-axis is time</a:t>
            </a:r>
            <a:endParaRPr lang="en-US"/>
          </a:p>
          <a:p>
            <a:r>
              <a:rPr lang="en-US"/>
              <a:t>Latency</a:t>
            </a:r>
            <a:endParaRPr lang="en-US"/>
          </a:p>
          <a:p>
            <a:r>
              <a:rPr lang="en-US"/>
              <a:t>Cliché: </a:t>
            </a:r>
            <a:endParaRPr lang="en-US"/>
          </a:p>
          <a:p>
            <a:r>
              <a:rPr lang="en-US"/>
              <a:t>Not e that x86 didn’t have cache on chip until 1989</a:t>
            </a:r>
            <a:endParaRPr lang="en-US"/>
          </a:p>
        </p:txBody>
      </p:sp>
      <p:sp>
        <p:nvSpPr>
          <p:cNvPr id="5703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0" rIns="90480"/>
          <a:lstStyle/>
          <a:p>
            <a:endParaRPr lang="en-US"/>
          </a:p>
          <a:p>
            <a:r>
              <a:rPr lang="en-US"/>
              <a:t>Y-axis is performance</a:t>
            </a:r>
            <a:endParaRPr lang="en-US"/>
          </a:p>
          <a:p>
            <a:r>
              <a:rPr lang="en-US"/>
              <a:t>X-axis is time</a:t>
            </a:r>
            <a:endParaRPr lang="en-US"/>
          </a:p>
          <a:p>
            <a:r>
              <a:rPr lang="en-US"/>
              <a:t>Latency</a:t>
            </a:r>
            <a:endParaRPr lang="en-US"/>
          </a:p>
          <a:p>
            <a:r>
              <a:rPr lang="en-US"/>
              <a:t>Cliché: </a:t>
            </a:r>
            <a:endParaRPr lang="en-US"/>
          </a:p>
          <a:p>
            <a:r>
              <a:rPr lang="en-US"/>
              <a:t>Not e that x86 didn’t have cache on chip until 1989</a:t>
            </a:r>
            <a:endParaRPr lang="en-US"/>
          </a:p>
        </p:txBody>
      </p:sp>
      <p:sp>
        <p:nvSpPr>
          <p:cNvPr id="7598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A2BF-DB99-4442-AEF0-47C431BB6921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740D-5057-442C-9AAA-34F3A1FF965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7CE8-1A83-43AE-A4BF-5FA6F8D7DC2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B035-53BF-43E7-A8BE-F37635B8478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BE64-172D-4560-82B7-E30F1BA4218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A770F-38D2-4213-AA88-2AB4042C208C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FA0-AD0D-401E-B6D5-06299F417343}" type="datetime10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483D-4AF6-49F7-8B91-3476713A05B2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09CE-F84C-413D-953C-B050B8A70A80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ED95-6DEC-43F0-98B5-19D27765AB53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2482-2929-4421-843E-643BF121812C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55F50-D609-431A-B1C4-7D0150750308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oleObject" Target="../embeddings/oleObject3.bin"/><Relationship Id="rId1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571472" y="1714488"/>
            <a:ext cx="8238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第五章   存储器</a:t>
            </a:r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层次结构设计</a:t>
            </a:r>
            <a:endParaRPr lang="en-US" altLang="zh-CN" sz="4800" b="1" dirty="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990600" y="3036888"/>
            <a:ext cx="708660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Chapter  5</a:t>
            </a:r>
            <a:r>
              <a:rPr lang="zh-CN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3600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Memory - Hierarchy Design</a:t>
            </a:r>
            <a:endParaRPr kumimoji="1" lang="en-US" altLang="zh-CN" sz="3600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1581150"/>
            <a:ext cx="8648700" cy="527685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			CPU-DRAM Gap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1980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：微处理器没有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Cache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00000"/>
                </a:solidFill>
              </a:rPr>
              <a:t>1995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：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芯片集成</a:t>
            </a:r>
            <a:r>
              <a:rPr lang="en-US" sz="2800" b="1" dirty="0" smtClean="0">
                <a:solidFill>
                  <a:srgbClr val="C00000"/>
                </a:solidFill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级</a:t>
            </a:r>
            <a:r>
              <a:rPr lang="en-US" sz="28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（</a:t>
            </a:r>
            <a:r>
              <a:rPr lang="en-US" sz="2000" b="1" dirty="0" smtClean="0">
                <a:solidFill>
                  <a:srgbClr val="C00000"/>
                </a:solidFill>
              </a:rPr>
              <a:t>1989 Intel 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首次集成</a:t>
            </a:r>
            <a:r>
              <a:rPr lang="en-US" sz="20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在芯片上）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205788" cy="9906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/>
              <a:t>微处理器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存储器间的</a:t>
            </a:r>
            <a:r>
              <a:rPr lang="zh-CN" altLang="en-US" b="1" dirty="0" smtClean="0">
                <a:solidFill>
                  <a:srgbClr val="C00000"/>
                </a:solidFill>
              </a:rPr>
              <a:t>性能差距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8600" y="1600200"/>
            <a:ext cx="8545513" cy="3867150"/>
            <a:chOff x="171" y="1146"/>
            <a:chExt cx="5383" cy="2436"/>
          </a:xfrm>
        </p:grpSpPr>
        <p:sp>
          <p:nvSpPr>
            <p:cNvPr id="758789" name="Rectangle 5"/>
            <p:cNvSpPr>
              <a:spLocks noChangeArrowheads="1"/>
            </p:cNvSpPr>
            <p:nvPr/>
          </p:nvSpPr>
          <p:spPr bwMode="auto">
            <a:xfrm>
              <a:off x="4675" y="1146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anose="020B0604020202020204" pitchFamily="34" charset="0"/>
                </a:rPr>
                <a:t>µProc</a:t>
              </a:r>
              <a:endParaRPr lang="en-US" sz="2400" b="0">
                <a:latin typeface="Arial" panose="020B0604020202020204" pitchFamily="34" charset="0"/>
              </a:endParaRPr>
            </a:p>
            <a:p>
              <a:pPr algn="l"/>
              <a:r>
                <a:rPr lang="en-US" sz="2400" b="0">
                  <a:latin typeface="Arial" panose="020B0604020202020204" pitchFamily="34" charset="0"/>
                </a:rPr>
                <a:t>60%/yr.</a:t>
              </a:r>
              <a:endParaRPr 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58790" name="Rectangle 6"/>
            <p:cNvSpPr>
              <a:spLocks noChangeArrowheads="1"/>
            </p:cNvSpPr>
            <p:nvPr/>
          </p:nvSpPr>
          <p:spPr bwMode="auto">
            <a:xfrm>
              <a:off x="4683" y="2602"/>
              <a:ext cx="80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 sz="2400" b="0">
                  <a:latin typeface="Arial" panose="020B0604020202020204" pitchFamily="34" charset="0"/>
                </a:rPr>
                <a:t>DRAM</a:t>
              </a:r>
              <a:endParaRPr lang="en-US" sz="2400" b="0">
                <a:latin typeface="Arial" panose="020B0604020202020204" pitchFamily="34" charset="0"/>
              </a:endParaRPr>
            </a:p>
            <a:p>
              <a:pPr algn="l"/>
              <a:r>
                <a:rPr lang="en-US" sz="2400" b="0">
                  <a:latin typeface="Arial" panose="020B0604020202020204" pitchFamily="34" charset="0"/>
                </a:rPr>
                <a:t>7%/yr.</a:t>
              </a:r>
              <a:endParaRPr lang="en-US" sz="2400" b="0">
                <a:latin typeface="Arial" panose="020B0604020202020204" pitchFamily="34" charset="0"/>
              </a:endParaRPr>
            </a:p>
          </p:txBody>
        </p:sp>
        <p:sp>
          <p:nvSpPr>
            <p:cNvPr id="758791" name="Arc 7"/>
            <p:cNvSpPr/>
            <p:nvPr/>
          </p:nvSpPr>
          <p:spPr bwMode="auto">
            <a:xfrm>
              <a:off x="4353" y="2699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2" name="Line 8"/>
            <p:cNvSpPr>
              <a:spLocks noChangeShapeType="1"/>
            </p:cNvSpPr>
            <p:nvPr/>
          </p:nvSpPr>
          <p:spPr bwMode="auto">
            <a:xfrm>
              <a:off x="10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3" name="Line 9"/>
            <p:cNvSpPr>
              <a:spLocks noChangeShapeType="1"/>
            </p:cNvSpPr>
            <p:nvPr/>
          </p:nvSpPr>
          <p:spPr bwMode="auto">
            <a:xfrm>
              <a:off x="10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4" name="Line 10"/>
            <p:cNvSpPr>
              <a:spLocks noChangeShapeType="1"/>
            </p:cNvSpPr>
            <p:nvPr/>
          </p:nvSpPr>
          <p:spPr bwMode="auto">
            <a:xfrm>
              <a:off x="11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5" name="Line 11"/>
            <p:cNvSpPr>
              <a:spLocks noChangeShapeType="1"/>
            </p:cNvSpPr>
            <p:nvPr/>
          </p:nvSpPr>
          <p:spPr bwMode="auto">
            <a:xfrm>
              <a:off x="11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6" name="Line 12"/>
            <p:cNvSpPr>
              <a:spLocks noChangeShapeType="1"/>
            </p:cNvSpPr>
            <p:nvPr/>
          </p:nvSpPr>
          <p:spPr bwMode="auto">
            <a:xfrm>
              <a:off x="12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7" name="Line 13"/>
            <p:cNvSpPr>
              <a:spLocks noChangeShapeType="1"/>
            </p:cNvSpPr>
            <p:nvPr/>
          </p:nvSpPr>
          <p:spPr bwMode="auto">
            <a:xfrm>
              <a:off x="12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8" name="Line 14"/>
            <p:cNvSpPr>
              <a:spLocks noChangeShapeType="1"/>
            </p:cNvSpPr>
            <p:nvPr/>
          </p:nvSpPr>
          <p:spPr bwMode="auto">
            <a:xfrm>
              <a:off x="13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799" name="Line 15"/>
            <p:cNvSpPr>
              <a:spLocks noChangeShapeType="1"/>
            </p:cNvSpPr>
            <p:nvPr/>
          </p:nvSpPr>
          <p:spPr bwMode="auto">
            <a:xfrm>
              <a:off x="13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0" name="Line 16"/>
            <p:cNvSpPr>
              <a:spLocks noChangeShapeType="1"/>
            </p:cNvSpPr>
            <p:nvPr/>
          </p:nvSpPr>
          <p:spPr bwMode="auto">
            <a:xfrm>
              <a:off x="14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1" name="Line 17"/>
            <p:cNvSpPr>
              <a:spLocks noChangeShapeType="1"/>
            </p:cNvSpPr>
            <p:nvPr/>
          </p:nvSpPr>
          <p:spPr bwMode="auto">
            <a:xfrm>
              <a:off x="14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2" name="Line 18"/>
            <p:cNvSpPr>
              <a:spLocks noChangeShapeType="1"/>
            </p:cNvSpPr>
            <p:nvPr/>
          </p:nvSpPr>
          <p:spPr bwMode="auto">
            <a:xfrm>
              <a:off x="15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3" name="Line 19"/>
            <p:cNvSpPr>
              <a:spLocks noChangeShapeType="1"/>
            </p:cNvSpPr>
            <p:nvPr/>
          </p:nvSpPr>
          <p:spPr bwMode="auto">
            <a:xfrm>
              <a:off x="15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4" name="Line 20"/>
            <p:cNvSpPr>
              <a:spLocks noChangeShapeType="1"/>
            </p:cNvSpPr>
            <p:nvPr/>
          </p:nvSpPr>
          <p:spPr bwMode="auto">
            <a:xfrm>
              <a:off x="16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5" name="Line 21"/>
            <p:cNvSpPr>
              <a:spLocks noChangeShapeType="1"/>
            </p:cNvSpPr>
            <p:nvPr/>
          </p:nvSpPr>
          <p:spPr bwMode="auto">
            <a:xfrm>
              <a:off x="16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6" name="Line 22"/>
            <p:cNvSpPr>
              <a:spLocks noChangeShapeType="1"/>
            </p:cNvSpPr>
            <p:nvPr/>
          </p:nvSpPr>
          <p:spPr bwMode="auto">
            <a:xfrm>
              <a:off x="16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7" name="Line 23"/>
            <p:cNvSpPr>
              <a:spLocks noChangeShapeType="1"/>
            </p:cNvSpPr>
            <p:nvPr/>
          </p:nvSpPr>
          <p:spPr bwMode="auto">
            <a:xfrm>
              <a:off x="17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8" name="Line 24"/>
            <p:cNvSpPr>
              <a:spLocks noChangeShapeType="1"/>
            </p:cNvSpPr>
            <p:nvPr/>
          </p:nvSpPr>
          <p:spPr bwMode="auto">
            <a:xfrm>
              <a:off x="17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09" name="Line 25"/>
            <p:cNvSpPr>
              <a:spLocks noChangeShapeType="1"/>
            </p:cNvSpPr>
            <p:nvPr/>
          </p:nvSpPr>
          <p:spPr bwMode="auto">
            <a:xfrm>
              <a:off x="18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0" name="Line 26"/>
            <p:cNvSpPr>
              <a:spLocks noChangeShapeType="1"/>
            </p:cNvSpPr>
            <p:nvPr/>
          </p:nvSpPr>
          <p:spPr bwMode="auto">
            <a:xfrm>
              <a:off x="18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1" name="Line 27"/>
            <p:cNvSpPr>
              <a:spLocks noChangeShapeType="1"/>
            </p:cNvSpPr>
            <p:nvPr/>
          </p:nvSpPr>
          <p:spPr bwMode="auto">
            <a:xfrm>
              <a:off x="19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2" name="Line 28"/>
            <p:cNvSpPr>
              <a:spLocks noChangeShapeType="1"/>
            </p:cNvSpPr>
            <p:nvPr/>
          </p:nvSpPr>
          <p:spPr bwMode="auto">
            <a:xfrm>
              <a:off x="19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3" name="Line 29"/>
            <p:cNvSpPr>
              <a:spLocks noChangeShapeType="1"/>
            </p:cNvSpPr>
            <p:nvPr/>
          </p:nvSpPr>
          <p:spPr bwMode="auto">
            <a:xfrm>
              <a:off x="20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4" name="Line 30"/>
            <p:cNvSpPr>
              <a:spLocks noChangeShapeType="1"/>
            </p:cNvSpPr>
            <p:nvPr/>
          </p:nvSpPr>
          <p:spPr bwMode="auto">
            <a:xfrm>
              <a:off x="20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5" name="Line 31"/>
            <p:cNvSpPr>
              <a:spLocks noChangeShapeType="1"/>
            </p:cNvSpPr>
            <p:nvPr/>
          </p:nvSpPr>
          <p:spPr bwMode="auto">
            <a:xfrm>
              <a:off x="21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6" name="Line 32"/>
            <p:cNvSpPr>
              <a:spLocks noChangeShapeType="1"/>
            </p:cNvSpPr>
            <p:nvPr/>
          </p:nvSpPr>
          <p:spPr bwMode="auto">
            <a:xfrm>
              <a:off x="21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7" name="Line 33"/>
            <p:cNvSpPr>
              <a:spLocks noChangeShapeType="1"/>
            </p:cNvSpPr>
            <p:nvPr/>
          </p:nvSpPr>
          <p:spPr bwMode="auto">
            <a:xfrm>
              <a:off x="22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8" name="Line 34"/>
            <p:cNvSpPr>
              <a:spLocks noChangeShapeType="1"/>
            </p:cNvSpPr>
            <p:nvPr/>
          </p:nvSpPr>
          <p:spPr bwMode="auto">
            <a:xfrm>
              <a:off x="22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19" name="Line 35"/>
            <p:cNvSpPr>
              <a:spLocks noChangeShapeType="1"/>
            </p:cNvSpPr>
            <p:nvPr/>
          </p:nvSpPr>
          <p:spPr bwMode="auto">
            <a:xfrm>
              <a:off x="23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0" name="Line 36"/>
            <p:cNvSpPr>
              <a:spLocks noChangeShapeType="1"/>
            </p:cNvSpPr>
            <p:nvPr/>
          </p:nvSpPr>
          <p:spPr bwMode="auto">
            <a:xfrm>
              <a:off x="23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1" name="Line 37"/>
            <p:cNvSpPr>
              <a:spLocks noChangeShapeType="1"/>
            </p:cNvSpPr>
            <p:nvPr/>
          </p:nvSpPr>
          <p:spPr bwMode="auto">
            <a:xfrm>
              <a:off x="24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2" name="Line 38"/>
            <p:cNvSpPr>
              <a:spLocks noChangeShapeType="1"/>
            </p:cNvSpPr>
            <p:nvPr/>
          </p:nvSpPr>
          <p:spPr bwMode="auto">
            <a:xfrm>
              <a:off x="24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3" name="Line 39"/>
            <p:cNvSpPr>
              <a:spLocks noChangeShapeType="1"/>
            </p:cNvSpPr>
            <p:nvPr/>
          </p:nvSpPr>
          <p:spPr bwMode="auto">
            <a:xfrm>
              <a:off x="25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4" name="Line 40"/>
            <p:cNvSpPr>
              <a:spLocks noChangeShapeType="1"/>
            </p:cNvSpPr>
            <p:nvPr/>
          </p:nvSpPr>
          <p:spPr bwMode="auto">
            <a:xfrm>
              <a:off x="25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5" name="Line 41"/>
            <p:cNvSpPr>
              <a:spLocks noChangeShapeType="1"/>
            </p:cNvSpPr>
            <p:nvPr/>
          </p:nvSpPr>
          <p:spPr bwMode="auto">
            <a:xfrm>
              <a:off x="26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6" name="Line 42"/>
            <p:cNvSpPr>
              <a:spLocks noChangeShapeType="1"/>
            </p:cNvSpPr>
            <p:nvPr/>
          </p:nvSpPr>
          <p:spPr bwMode="auto">
            <a:xfrm>
              <a:off x="26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7" name="Line 43"/>
            <p:cNvSpPr>
              <a:spLocks noChangeShapeType="1"/>
            </p:cNvSpPr>
            <p:nvPr/>
          </p:nvSpPr>
          <p:spPr bwMode="auto">
            <a:xfrm>
              <a:off x="27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8" name="Line 44"/>
            <p:cNvSpPr>
              <a:spLocks noChangeShapeType="1"/>
            </p:cNvSpPr>
            <p:nvPr/>
          </p:nvSpPr>
          <p:spPr bwMode="auto">
            <a:xfrm>
              <a:off x="27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29" name="Line 45"/>
            <p:cNvSpPr>
              <a:spLocks noChangeShapeType="1"/>
            </p:cNvSpPr>
            <p:nvPr/>
          </p:nvSpPr>
          <p:spPr bwMode="auto">
            <a:xfrm>
              <a:off x="28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0" name="Line 46"/>
            <p:cNvSpPr>
              <a:spLocks noChangeShapeType="1"/>
            </p:cNvSpPr>
            <p:nvPr/>
          </p:nvSpPr>
          <p:spPr bwMode="auto">
            <a:xfrm>
              <a:off x="28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1" name="Line 47"/>
            <p:cNvSpPr>
              <a:spLocks noChangeShapeType="1"/>
            </p:cNvSpPr>
            <p:nvPr/>
          </p:nvSpPr>
          <p:spPr bwMode="auto">
            <a:xfrm>
              <a:off x="28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2" name="Line 48"/>
            <p:cNvSpPr>
              <a:spLocks noChangeShapeType="1"/>
            </p:cNvSpPr>
            <p:nvPr/>
          </p:nvSpPr>
          <p:spPr bwMode="auto">
            <a:xfrm>
              <a:off x="29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3" name="Line 49"/>
            <p:cNvSpPr>
              <a:spLocks noChangeShapeType="1"/>
            </p:cNvSpPr>
            <p:nvPr/>
          </p:nvSpPr>
          <p:spPr bwMode="auto">
            <a:xfrm>
              <a:off x="29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4" name="Line 50"/>
            <p:cNvSpPr>
              <a:spLocks noChangeShapeType="1"/>
            </p:cNvSpPr>
            <p:nvPr/>
          </p:nvSpPr>
          <p:spPr bwMode="auto">
            <a:xfrm>
              <a:off x="30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5" name="Line 51"/>
            <p:cNvSpPr>
              <a:spLocks noChangeShapeType="1"/>
            </p:cNvSpPr>
            <p:nvPr/>
          </p:nvSpPr>
          <p:spPr bwMode="auto">
            <a:xfrm>
              <a:off x="30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6" name="Line 52"/>
            <p:cNvSpPr>
              <a:spLocks noChangeShapeType="1"/>
            </p:cNvSpPr>
            <p:nvPr/>
          </p:nvSpPr>
          <p:spPr bwMode="auto">
            <a:xfrm>
              <a:off x="313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7" name="Line 53"/>
            <p:cNvSpPr>
              <a:spLocks noChangeShapeType="1"/>
            </p:cNvSpPr>
            <p:nvPr/>
          </p:nvSpPr>
          <p:spPr bwMode="auto">
            <a:xfrm>
              <a:off x="318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8" name="Line 54"/>
            <p:cNvSpPr>
              <a:spLocks noChangeShapeType="1"/>
            </p:cNvSpPr>
            <p:nvPr/>
          </p:nvSpPr>
          <p:spPr bwMode="auto">
            <a:xfrm>
              <a:off x="323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39" name="Line 55"/>
            <p:cNvSpPr>
              <a:spLocks noChangeShapeType="1"/>
            </p:cNvSpPr>
            <p:nvPr/>
          </p:nvSpPr>
          <p:spPr bwMode="auto">
            <a:xfrm>
              <a:off x="328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0" name="Line 56"/>
            <p:cNvSpPr>
              <a:spLocks noChangeShapeType="1"/>
            </p:cNvSpPr>
            <p:nvPr/>
          </p:nvSpPr>
          <p:spPr bwMode="auto">
            <a:xfrm>
              <a:off x="332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1" name="Line 57"/>
            <p:cNvSpPr>
              <a:spLocks noChangeShapeType="1"/>
            </p:cNvSpPr>
            <p:nvPr/>
          </p:nvSpPr>
          <p:spPr bwMode="auto">
            <a:xfrm>
              <a:off x="337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2" name="Line 58"/>
            <p:cNvSpPr>
              <a:spLocks noChangeShapeType="1"/>
            </p:cNvSpPr>
            <p:nvPr/>
          </p:nvSpPr>
          <p:spPr bwMode="auto">
            <a:xfrm>
              <a:off x="342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3" name="Line 59"/>
            <p:cNvSpPr>
              <a:spLocks noChangeShapeType="1"/>
            </p:cNvSpPr>
            <p:nvPr/>
          </p:nvSpPr>
          <p:spPr bwMode="auto">
            <a:xfrm>
              <a:off x="347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4" name="Line 60"/>
            <p:cNvSpPr>
              <a:spLocks noChangeShapeType="1"/>
            </p:cNvSpPr>
            <p:nvPr/>
          </p:nvSpPr>
          <p:spPr bwMode="auto">
            <a:xfrm>
              <a:off x="352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5" name="Line 61"/>
            <p:cNvSpPr>
              <a:spLocks noChangeShapeType="1"/>
            </p:cNvSpPr>
            <p:nvPr/>
          </p:nvSpPr>
          <p:spPr bwMode="auto">
            <a:xfrm>
              <a:off x="356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6" name="Line 62"/>
            <p:cNvSpPr>
              <a:spLocks noChangeShapeType="1"/>
            </p:cNvSpPr>
            <p:nvPr/>
          </p:nvSpPr>
          <p:spPr bwMode="auto">
            <a:xfrm>
              <a:off x="361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7" name="Line 63"/>
            <p:cNvSpPr>
              <a:spLocks noChangeShapeType="1"/>
            </p:cNvSpPr>
            <p:nvPr/>
          </p:nvSpPr>
          <p:spPr bwMode="auto">
            <a:xfrm>
              <a:off x="366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8" name="Line 64"/>
            <p:cNvSpPr>
              <a:spLocks noChangeShapeType="1"/>
            </p:cNvSpPr>
            <p:nvPr/>
          </p:nvSpPr>
          <p:spPr bwMode="auto">
            <a:xfrm>
              <a:off x="371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49" name="Line 65"/>
            <p:cNvSpPr>
              <a:spLocks noChangeShapeType="1"/>
            </p:cNvSpPr>
            <p:nvPr/>
          </p:nvSpPr>
          <p:spPr bwMode="auto">
            <a:xfrm>
              <a:off x="376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0" name="Line 66"/>
            <p:cNvSpPr>
              <a:spLocks noChangeShapeType="1"/>
            </p:cNvSpPr>
            <p:nvPr/>
          </p:nvSpPr>
          <p:spPr bwMode="auto">
            <a:xfrm>
              <a:off x="380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1" name="Line 67"/>
            <p:cNvSpPr>
              <a:spLocks noChangeShapeType="1"/>
            </p:cNvSpPr>
            <p:nvPr/>
          </p:nvSpPr>
          <p:spPr bwMode="auto">
            <a:xfrm>
              <a:off x="385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2" name="Line 68"/>
            <p:cNvSpPr>
              <a:spLocks noChangeShapeType="1"/>
            </p:cNvSpPr>
            <p:nvPr/>
          </p:nvSpPr>
          <p:spPr bwMode="auto">
            <a:xfrm>
              <a:off x="390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3" name="Line 69"/>
            <p:cNvSpPr>
              <a:spLocks noChangeShapeType="1"/>
            </p:cNvSpPr>
            <p:nvPr/>
          </p:nvSpPr>
          <p:spPr bwMode="auto">
            <a:xfrm>
              <a:off x="395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4" name="Line 70"/>
            <p:cNvSpPr>
              <a:spLocks noChangeShapeType="1"/>
            </p:cNvSpPr>
            <p:nvPr/>
          </p:nvSpPr>
          <p:spPr bwMode="auto">
            <a:xfrm>
              <a:off x="400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5" name="Line 71"/>
            <p:cNvSpPr>
              <a:spLocks noChangeShapeType="1"/>
            </p:cNvSpPr>
            <p:nvPr/>
          </p:nvSpPr>
          <p:spPr bwMode="auto">
            <a:xfrm>
              <a:off x="404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6" name="Line 72"/>
            <p:cNvSpPr>
              <a:spLocks noChangeShapeType="1"/>
            </p:cNvSpPr>
            <p:nvPr/>
          </p:nvSpPr>
          <p:spPr bwMode="auto">
            <a:xfrm>
              <a:off x="4096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7" name="Line 73"/>
            <p:cNvSpPr>
              <a:spLocks noChangeShapeType="1"/>
            </p:cNvSpPr>
            <p:nvPr/>
          </p:nvSpPr>
          <p:spPr bwMode="auto">
            <a:xfrm>
              <a:off x="4144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8" name="Line 74"/>
            <p:cNvSpPr>
              <a:spLocks noChangeShapeType="1"/>
            </p:cNvSpPr>
            <p:nvPr/>
          </p:nvSpPr>
          <p:spPr bwMode="auto">
            <a:xfrm>
              <a:off x="4192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59" name="Line 75"/>
            <p:cNvSpPr>
              <a:spLocks noChangeShapeType="1"/>
            </p:cNvSpPr>
            <p:nvPr/>
          </p:nvSpPr>
          <p:spPr bwMode="auto">
            <a:xfrm>
              <a:off x="4240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0" name="Line 76"/>
            <p:cNvSpPr>
              <a:spLocks noChangeShapeType="1"/>
            </p:cNvSpPr>
            <p:nvPr/>
          </p:nvSpPr>
          <p:spPr bwMode="auto">
            <a:xfrm>
              <a:off x="4288" y="257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1" name="Line 77"/>
            <p:cNvSpPr>
              <a:spLocks noChangeShapeType="1"/>
            </p:cNvSpPr>
            <p:nvPr/>
          </p:nvSpPr>
          <p:spPr bwMode="auto">
            <a:xfrm>
              <a:off x="10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2" name="Line 78"/>
            <p:cNvSpPr>
              <a:spLocks noChangeShapeType="1"/>
            </p:cNvSpPr>
            <p:nvPr/>
          </p:nvSpPr>
          <p:spPr bwMode="auto">
            <a:xfrm>
              <a:off x="10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3" name="Line 79"/>
            <p:cNvSpPr>
              <a:spLocks noChangeShapeType="1"/>
            </p:cNvSpPr>
            <p:nvPr/>
          </p:nvSpPr>
          <p:spPr bwMode="auto">
            <a:xfrm>
              <a:off x="11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4" name="Line 80"/>
            <p:cNvSpPr>
              <a:spLocks noChangeShapeType="1"/>
            </p:cNvSpPr>
            <p:nvPr/>
          </p:nvSpPr>
          <p:spPr bwMode="auto">
            <a:xfrm>
              <a:off x="11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5" name="Line 81"/>
            <p:cNvSpPr>
              <a:spLocks noChangeShapeType="1"/>
            </p:cNvSpPr>
            <p:nvPr/>
          </p:nvSpPr>
          <p:spPr bwMode="auto">
            <a:xfrm>
              <a:off x="12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6" name="Line 82"/>
            <p:cNvSpPr>
              <a:spLocks noChangeShapeType="1"/>
            </p:cNvSpPr>
            <p:nvPr/>
          </p:nvSpPr>
          <p:spPr bwMode="auto">
            <a:xfrm>
              <a:off x="12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7" name="Line 83"/>
            <p:cNvSpPr>
              <a:spLocks noChangeShapeType="1"/>
            </p:cNvSpPr>
            <p:nvPr/>
          </p:nvSpPr>
          <p:spPr bwMode="auto">
            <a:xfrm>
              <a:off x="13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8" name="Line 84"/>
            <p:cNvSpPr>
              <a:spLocks noChangeShapeType="1"/>
            </p:cNvSpPr>
            <p:nvPr/>
          </p:nvSpPr>
          <p:spPr bwMode="auto">
            <a:xfrm>
              <a:off x="13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69" name="Line 85"/>
            <p:cNvSpPr>
              <a:spLocks noChangeShapeType="1"/>
            </p:cNvSpPr>
            <p:nvPr/>
          </p:nvSpPr>
          <p:spPr bwMode="auto">
            <a:xfrm>
              <a:off x="14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0" name="Line 86"/>
            <p:cNvSpPr>
              <a:spLocks noChangeShapeType="1"/>
            </p:cNvSpPr>
            <p:nvPr/>
          </p:nvSpPr>
          <p:spPr bwMode="auto">
            <a:xfrm>
              <a:off x="14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1" name="Line 87"/>
            <p:cNvSpPr>
              <a:spLocks noChangeShapeType="1"/>
            </p:cNvSpPr>
            <p:nvPr/>
          </p:nvSpPr>
          <p:spPr bwMode="auto">
            <a:xfrm>
              <a:off x="15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2" name="Line 88"/>
            <p:cNvSpPr>
              <a:spLocks noChangeShapeType="1"/>
            </p:cNvSpPr>
            <p:nvPr/>
          </p:nvSpPr>
          <p:spPr bwMode="auto">
            <a:xfrm>
              <a:off x="15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3" name="Line 89"/>
            <p:cNvSpPr>
              <a:spLocks noChangeShapeType="1"/>
            </p:cNvSpPr>
            <p:nvPr/>
          </p:nvSpPr>
          <p:spPr bwMode="auto">
            <a:xfrm>
              <a:off x="16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4" name="Line 90"/>
            <p:cNvSpPr>
              <a:spLocks noChangeShapeType="1"/>
            </p:cNvSpPr>
            <p:nvPr/>
          </p:nvSpPr>
          <p:spPr bwMode="auto">
            <a:xfrm>
              <a:off x="16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5" name="Line 91"/>
            <p:cNvSpPr>
              <a:spLocks noChangeShapeType="1"/>
            </p:cNvSpPr>
            <p:nvPr/>
          </p:nvSpPr>
          <p:spPr bwMode="auto">
            <a:xfrm>
              <a:off x="16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6" name="Line 92"/>
            <p:cNvSpPr>
              <a:spLocks noChangeShapeType="1"/>
            </p:cNvSpPr>
            <p:nvPr/>
          </p:nvSpPr>
          <p:spPr bwMode="auto">
            <a:xfrm>
              <a:off x="17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7" name="Line 93"/>
            <p:cNvSpPr>
              <a:spLocks noChangeShapeType="1"/>
            </p:cNvSpPr>
            <p:nvPr/>
          </p:nvSpPr>
          <p:spPr bwMode="auto">
            <a:xfrm>
              <a:off x="17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8" name="Line 94"/>
            <p:cNvSpPr>
              <a:spLocks noChangeShapeType="1"/>
            </p:cNvSpPr>
            <p:nvPr/>
          </p:nvSpPr>
          <p:spPr bwMode="auto">
            <a:xfrm>
              <a:off x="18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79" name="Line 95"/>
            <p:cNvSpPr>
              <a:spLocks noChangeShapeType="1"/>
            </p:cNvSpPr>
            <p:nvPr/>
          </p:nvSpPr>
          <p:spPr bwMode="auto">
            <a:xfrm>
              <a:off x="18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0" name="Line 96"/>
            <p:cNvSpPr>
              <a:spLocks noChangeShapeType="1"/>
            </p:cNvSpPr>
            <p:nvPr/>
          </p:nvSpPr>
          <p:spPr bwMode="auto">
            <a:xfrm>
              <a:off x="19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1" name="Line 97"/>
            <p:cNvSpPr>
              <a:spLocks noChangeShapeType="1"/>
            </p:cNvSpPr>
            <p:nvPr/>
          </p:nvSpPr>
          <p:spPr bwMode="auto">
            <a:xfrm>
              <a:off x="19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2" name="Line 98"/>
            <p:cNvSpPr>
              <a:spLocks noChangeShapeType="1"/>
            </p:cNvSpPr>
            <p:nvPr/>
          </p:nvSpPr>
          <p:spPr bwMode="auto">
            <a:xfrm>
              <a:off x="20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3" name="Line 99"/>
            <p:cNvSpPr>
              <a:spLocks noChangeShapeType="1"/>
            </p:cNvSpPr>
            <p:nvPr/>
          </p:nvSpPr>
          <p:spPr bwMode="auto">
            <a:xfrm>
              <a:off x="20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4" name="Line 100"/>
            <p:cNvSpPr>
              <a:spLocks noChangeShapeType="1"/>
            </p:cNvSpPr>
            <p:nvPr/>
          </p:nvSpPr>
          <p:spPr bwMode="auto">
            <a:xfrm>
              <a:off x="21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5" name="Line 101"/>
            <p:cNvSpPr>
              <a:spLocks noChangeShapeType="1"/>
            </p:cNvSpPr>
            <p:nvPr/>
          </p:nvSpPr>
          <p:spPr bwMode="auto">
            <a:xfrm>
              <a:off x="21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6" name="Line 102"/>
            <p:cNvSpPr>
              <a:spLocks noChangeShapeType="1"/>
            </p:cNvSpPr>
            <p:nvPr/>
          </p:nvSpPr>
          <p:spPr bwMode="auto">
            <a:xfrm>
              <a:off x="22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7" name="Line 103"/>
            <p:cNvSpPr>
              <a:spLocks noChangeShapeType="1"/>
            </p:cNvSpPr>
            <p:nvPr/>
          </p:nvSpPr>
          <p:spPr bwMode="auto">
            <a:xfrm>
              <a:off x="22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8" name="Line 104"/>
            <p:cNvSpPr>
              <a:spLocks noChangeShapeType="1"/>
            </p:cNvSpPr>
            <p:nvPr/>
          </p:nvSpPr>
          <p:spPr bwMode="auto">
            <a:xfrm>
              <a:off x="23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89" name="Line 105"/>
            <p:cNvSpPr>
              <a:spLocks noChangeShapeType="1"/>
            </p:cNvSpPr>
            <p:nvPr/>
          </p:nvSpPr>
          <p:spPr bwMode="auto">
            <a:xfrm>
              <a:off x="23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0" name="Line 106"/>
            <p:cNvSpPr>
              <a:spLocks noChangeShapeType="1"/>
            </p:cNvSpPr>
            <p:nvPr/>
          </p:nvSpPr>
          <p:spPr bwMode="auto">
            <a:xfrm>
              <a:off x="24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1" name="Line 107"/>
            <p:cNvSpPr>
              <a:spLocks noChangeShapeType="1"/>
            </p:cNvSpPr>
            <p:nvPr/>
          </p:nvSpPr>
          <p:spPr bwMode="auto">
            <a:xfrm>
              <a:off x="24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2" name="Line 108"/>
            <p:cNvSpPr>
              <a:spLocks noChangeShapeType="1"/>
            </p:cNvSpPr>
            <p:nvPr/>
          </p:nvSpPr>
          <p:spPr bwMode="auto">
            <a:xfrm>
              <a:off x="25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3" name="Line 109"/>
            <p:cNvSpPr>
              <a:spLocks noChangeShapeType="1"/>
            </p:cNvSpPr>
            <p:nvPr/>
          </p:nvSpPr>
          <p:spPr bwMode="auto">
            <a:xfrm>
              <a:off x="25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4" name="Line 110"/>
            <p:cNvSpPr>
              <a:spLocks noChangeShapeType="1"/>
            </p:cNvSpPr>
            <p:nvPr/>
          </p:nvSpPr>
          <p:spPr bwMode="auto">
            <a:xfrm>
              <a:off x="26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5" name="Line 111"/>
            <p:cNvSpPr>
              <a:spLocks noChangeShapeType="1"/>
            </p:cNvSpPr>
            <p:nvPr/>
          </p:nvSpPr>
          <p:spPr bwMode="auto">
            <a:xfrm>
              <a:off x="26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6" name="Line 112"/>
            <p:cNvSpPr>
              <a:spLocks noChangeShapeType="1"/>
            </p:cNvSpPr>
            <p:nvPr/>
          </p:nvSpPr>
          <p:spPr bwMode="auto">
            <a:xfrm>
              <a:off x="27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7" name="Line 113"/>
            <p:cNvSpPr>
              <a:spLocks noChangeShapeType="1"/>
            </p:cNvSpPr>
            <p:nvPr/>
          </p:nvSpPr>
          <p:spPr bwMode="auto">
            <a:xfrm>
              <a:off x="27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8" name="Line 114"/>
            <p:cNvSpPr>
              <a:spLocks noChangeShapeType="1"/>
            </p:cNvSpPr>
            <p:nvPr/>
          </p:nvSpPr>
          <p:spPr bwMode="auto">
            <a:xfrm>
              <a:off x="28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899" name="Line 115"/>
            <p:cNvSpPr>
              <a:spLocks noChangeShapeType="1"/>
            </p:cNvSpPr>
            <p:nvPr/>
          </p:nvSpPr>
          <p:spPr bwMode="auto">
            <a:xfrm>
              <a:off x="28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0" name="Line 116"/>
            <p:cNvSpPr>
              <a:spLocks noChangeShapeType="1"/>
            </p:cNvSpPr>
            <p:nvPr/>
          </p:nvSpPr>
          <p:spPr bwMode="auto">
            <a:xfrm>
              <a:off x="28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1" name="Line 117"/>
            <p:cNvSpPr>
              <a:spLocks noChangeShapeType="1"/>
            </p:cNvSpPr>
            <p:nvPr/>
          </p:nvSpPr>
          <p:spPr bwMode="auto">
            <a:xfrm>
              <a:off x="29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2" name="Line 118"/>
            <p:cNvSpPr>
              <a:spLocks noChangeShapeType="1"/>
            </p:cNvSpPr>
            <p:nvPr/>
          </p:nvSpPr>
          <p:spPr bwMode="auto">
            <a:xfrm>
              <a:off x="29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3" name="Line 119"/>
            <p:cNvSpPr>
              <a:spLocks noChangeShapeType="1"/>
            </p:cNvSpPr>
            <p:nvPr/>
          </p:nvSpPr>
          <p:spPr bwMode="auto">
            <a:xfrm>
              <a:off x="30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4" name="Line 120"/>
            <p:cNvSpPr>
              <a:spLocks noChangeShapeType="1"/>
            </p:cNvSpPr>
            <p:nvPr/>
          </p:nvSpPr>
          <p:spPr bwMode="auto">
            <a:xfrm>
              <a:off x="30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5" name="Line 121"/>
            <p:cNvSpPr>
              <a:spLocks noChangeShapeType="1"/>
            </p:cNvSpPr>
            <p:nvPr/>
          </p:nvSpPr>
          <p:spPr bwMode="auto">
            <a:xfrm>
              <a:off x="313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6" name="Line 122"/>
            <p:cNvSpPr>
              <a:spLocks noChangeShapeType="1"/>
            </p:cNvSpPr>
            <p:nvPr/>
          </p:nvSpPr>
          <p:spPr bwMode="auto">
            <a:xfrm>
              <a:off x="318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7" name="Line 123"/>
            <p:cNvSpPr>
              <a:spLocks noChangeShapeType="1"/>
            </p:cNvSpPr>
            <p:nvPr/>
          </p:nvSpPr>
          <p:spPr bwMode="auto">
            <a:xfrm>
              <a:off x="323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8" name="Line 124"/>
            <p:cNvSpPr>
              <a:spLocks noChangeShapeType="1"/>
            </p:cNvSpPr>
            <p:nvPr/>
          </p:nvSpPr>
          <p:spPr bwMode="auto">
            <a:xfrm>
              <a:off x="328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09" name="Line 125"/>
            <p:cNvSpPr>
              <a:spLocks noChangeShapeType="1"/>
            </p:cNvSpPr>
            <p:nvPr/>
          </p:nvSpPr>
          <p:spPr bwMode="auto">
            <a:xfrm>
              <a:off x="332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0" name="Line 126"/>
            <p:cNvSpPr>
              <a:spLocks noChangeShapeType="1"/>
            </p:cNvSpPr>
            <p:nvPr/>
          </p:nvSpPr>
          <p:spPr bwMode="auto">
            <a:xfrm>
              <a:off x="337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1" name="Line 127"/>
            <p:cNvSpPr>
              <a:spLocks noChangeShapeType="1"/>
            </p:cNvSpPr>
            <p:nvPr/>
          </p:nvSpPr>
          <p:spPr bwMode="auto">
            <a:xfrm>
              <a:off x="342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2" name="Line 128"/>
            <p:cNvSpPr>
              <a:spLocks noChangeShapeType="1"/>
            </p:cNvSpPr>
            <p:nvPr/>
          </p:nvSpPr>
          <p:spPr bwMode="auto">
            <a:xfrm>
              <a:off x="347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3" name="Line 129"/>
            <p:cNvSpPr>
              <a:spLocks noChangeShapeType="1"/>
            </p:cNvSpPr>
            <p:nvPr/>
          </p:nvSpPr>
          <p:spPr bwMode="auto">
            <a:xfrm>
              <a:off x="352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4" name="Line 130"/>
            <p:cNvSpPr>
              <a:spLocks noChangeShapeType="1"/>
            </p:cNvSpPr>
            <p:nvPr/>
          </p:nvSpPr>
          <p:spPr bwMode="auto">
            <a:xfrm>
              <a:off x="356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5" name="Line 131"/>
            <p:cNvSpPr>
              <a:spLocks noChangeShapeType="1"/>
            </p:cNvSpPr>
            <p:nvPr/>
          </p:nvSpPr>
          <p:spPr bwMode="auto">
            <a:xfrm>
              <a:off x="361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6" name="Line 132"/>
            <p:cNvSpPr>
              <a:spLocks noChangeShapeType="1"/>
            </p:cNvSpPr>
            <p:nvPr/>
          </p:nvSpPr>
          <p:spPr bwMode="auto">
            <a:xfrm>
              <a:off x="366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7" name="Line 133"/>
            <p:cNvSpPr>
              <a:spLocks noChangeShapeType="1"/>
            </p:cNvSpPr>
            <p:nvPr/>
          </p:nvSpPr>
          <p:spPr bwMode="auto">
            <a:xfrm>
              <a:off x="371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8" name="Line 134"/>
            <p:cNvSpPr>
              <a:spLocks noChangeShapeType="1"/>
            </p:cNvSpPr>
            <p:nvPr/>
          </p:nvSpPr>
          <p:spPr bwMode="auto">
            <a:xfrm>
              <a:off x="376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19" name="Line 135"/>
            <p:cNvSpPr>
              <a:spLocks noChangeShapeType="1"/>
            </p:cNvSpPr>
            <p:nvPr/>
          </p:nvSpPr>
          <p:spPr bwMode="auto">
            <a:xfrm>
              <a:off x="380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0" name="Line 136"/>
            <p:cNvSpPr>
              <a:spLocks noChangeShapeType="1"/>
            </p:cNvSpPr>
            <p:nvPr/>
          </p:nvSpPr>
          <p:spPr bwMode="auto">
            <a:xfrm>
              <a:off x="385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1" name="Line 137"/>
            <p:cNvSpPr>
              <a:spLocks noChangeShapeType="1"/>
            </p:cNvSpPr>
            <p:nvPr/>
          </p:nvSpPr>
          <p:spPr bwMode="auto">
            <a:xfrm>
              <a:off x="390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2" name="Line 138"/>
            <p:cNvSpPr>
              <a:spLocks noChangeShapeType="1"/>
            </p:cNvSpPr>
            <p:nvPr/>
          </p:nvSpPr>
          <p:spPr bwMode="auto">
            <a:xfrm>
              <a:off x="395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3" name="Line 139"/>
            <p:cNvSpPr>
              <a:spLocks noChangeShapeType="1"/>
            </p:cNvSpPr>
            <p:nvPr/>
          </p:nvSpPr>
          <p:spPr bwMode="auto">
            <a:xfrm>
              <a:off x="400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4" name="Line 140"/>
            <p:cNvSpPr>
              <a:spLocks noChangeShapeType="1"/>
            </p:cNvSpPr>
            <p:nvPr/>
          </p:nvSpPr>
          <p:spPr bwMode="auto">
            <a:xfrm>
              <a:off x="404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5" name="Line 141"/>
            <p:cNvSpPr>
              <a:spLocks noChangeShapeType="1"/>
            </p:cNvSpPr>
            <p:nvPr/>
          </p:nvSpPr>
          <p:spPr bwMode="auto">
            <a:xfrm>
              <a:off x="4096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6" name="Line 142"/>
            <p:cNvSpPr>
              <a:spLocks noChangeShapeType="1"/>
            </p:cNvSpPr>
            <p:nvPr/>
          </p:nvSpPr>
          <p:spPr bwMode="auto">
            <a:xfrm>
              <a:off x="4144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7" name="Line 143"/>
            <p:cNvSpPr>
              <a:spLocks noChangeShapeType="1"/>
            </p:cNvSpPr>
            <p:nvPr/>
          </p:nvSpPr>
          <p:spPr bwMode="auto">
            <a:xfrm>
              <a:off x="4192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8" name="Line 144"/>
            <p:cNvSpPr>
              <a:spLocks noChangeShapeType="1"/>
            </p:cNvSpPr>
            <p:nvPr/>
          </p:nvSpPr>
          <p:spPr bwMode="auto">
            <a:xfrm>
              <a:off x="4240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29" name="Line 145"/>
            <p:cNvSpPr>
              <a:spLocks noChangeShapeType="1"/>
            </p:cNvSpPr>
            <p:nvPr/>
          </p:nvSpPr>
          <p:spPr bwMode="auto">
            <a:xfrm>
              <a:off x="4288" y="1964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0" name="Line 146"/>
            <p:cNvSpPr>
              <a:spLocks noChangeShapeType="1"/>
            </p:cNvSpPr>
            <p:nvPr/>
          </p:nvSpPr>
          <p:spPr bwMode="auto">
            <a:xfrm>
              <a:off x="10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1" name="Line 147"/>
            <p:cNvSpPr>
              <a:spLocks noChangeShapeType="1"/>
            </p:cNvSpPr>
            <p:nvPr/>
          </p:nvSpPr>
          <p:spPr bwMode="auto">
            <a:xfrm>
              <a:off x="10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2" name="Line 148"/>
            <p:cNvSpPr>
              <a:spLocks noChangeShapeType="1"/>
            </p:cNvSpPr>
            <p:nvPr/>
          </p:nvSpPr>
          <p:spPr bwMode="auto">
            <a:xfrm>
              <a:off x="11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3" name="Line 149"/>
            <p:cNvSpPr>
              <a:spLocks noChangeShapeType="1"/>
            </p:cNvSpPr>
            <p:nvPr/>
          </p:nvSpPr>
          <p:spPr bwMode="auto">
            <a:xfrm>
              <a:off x="11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4" name="Line 150"/>
            <p:cNvSpPr>
              <a:spLocks noChangeShapeType="1"/>
            </p:cNvSpPr>
            <p:nvPr/>
          </p:nvSpPr>
          <p:spPr bwMode="auto">
            <a:xfrm>
              <a:off x="12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5" name="Line 151"/>
            <p:cNvSpPr>
              <a:spLocks noChangeShapeType="1"/>
            </p:cNvSpPr>
            <p:nvPr/>
          </p:nvSpPr>
          <p:spPr bwMode="auto">
            <a:xfrm>
              <a:off x="12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6" name="Line 152"/>
            <p:cNvSpPr>
              <a:spLocks noChangeShapeType="1"/>
            </p:cNvSpPr>
            <p:nvPr/>
          </p:nvSpPr>
          <p:spPr bwMode="auto">
            <a:xfrm>
              <a:off x="13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7" name="Line 153"/>
            <p:cNvSpPr>
              <a:spLocks noChangeShapeType="1"/>
            </p:cNvSpPr>
            <p:nvPr/>
          </p:nvSpPr>
          <p:spPr bwMode="auto">
            <a:xfrm>
              <a:off x="13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8" name="Line 154"/>
            <p:cNvSpPr>
              <a:spLocks noChangeShapeType="1"/>
            </p:cNvSpPr>
            <p:nvPr/>
          </p:nvSpPr>
          <p:spPr bwMode="auto">
            <a:xfrm>
              <a:off x="14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39" name="Line 155"/>
            <p:cNvSpPr>
              <a:spLocks noChangeShapeType="1"/>
            </p:cNvSpPr>
            <p:nvPr/>
          </p:nvSpPr>
          <p:spPr bwMode="auto">
            <a:xfrm>
              <a:off x="14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0" name="Line 156"/>
            <p:cNvSpPr>
              <a:spLocks noChangeShapeType="1"/>
            </p:cNvSpPr>
            <p:nvPr/>
          </p:nvSpPr>
          <p:spPr bwMode="auto">
            <a:xfrm>
              <a:off x="15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1" name="Line 157"/>
            <p:cNvSpPr>
              <a:spLocks noChangeShapeType="1"/>
            </p:cNvSpPr>
            <p:nvPr/>
          </p:nvSpPr>
          <p:spPr bwMode="auto">
            <a:xfrm>
              <a:off x="15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2" name="Line 158"/>
            <p:cNvSpPr>
              <a:spLocks noChangeShapeType="1"/>
            </p:cNvSpPr>
            <p:nvPr/>
          </p:nvSpPr>
          <p:spPr bwMode="auto">
            <a:xfrm>
              <a:off x="16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3" name="Line 159"/>
            <p:cNvSpPr>
              <a:spLocks noChangeShapeType="1"/>
            </p:cNvSpPr>
            <p:nvPr/>
          </p:nvSpPr>
          <p:spPr bwMode="auto">
            <a:xfrm>
              <a:off x="16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4" name="Line 160"/>
            <p:cNvSpPr>
              <a:spLocks noChangeShapeType="1"/>
            </p:cNvSpPr>
            <p:nvPr/>
          </p:nvSpPr>
          <p:spPr bwMode="auto">
            <a:xfrm>
              <a:off x="16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5" name="Line 161"/>
            <p:cNvSpPr>
              <a:spLocks noChangeShapeType="1"/>
            </p:cNvSpPr>
            <p:nvPr/>
          </p:nvSpPr>
          <p:spPr bwMode="auto">
            <a:xfrm>
              <a:off x="17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6" name="Line 162"/>
            <p:cNvSpPr>
              <a:spLocks noChangeShapeType="1"/>
            </p:cNvSpPr>
            <p:nvPr/>
          </p:nvSpPr>
          <p:spPr bwMode="auto">
            <a:xfrm>
              <a:off x="17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7" name="Line 163"/>
            <p:cNvSpPr>
              <a:spLocks noChangeShapeType="1"/>
            </p:cNvSpPr>
            <p:nvPr/>
          </p:nvSpPr>
          <p:spPr bwMode="auto">
            <a:xfrm>
              <a:off x="18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8" name="Line 164"/>
            <p:cNvSpPr>
              <a:spLocks noChangeShapeType="1"/>
            </p:cNvSpPr>
            <p:nvPr/>
          </p:nvSpPr>
          <p:spPr bwMode="auto">
            <a:xfrm>
              <a:off x="18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49" name="Line 165"/>
            <p:cNvSpPr>
              <a:spLocks noChangeShapeType="1"/>
            </p:cNvSpPr>
            <p:nvPr/>
          </p:nvSpPr>
          <p:spPr bwMode="auto">
            <a:xfrm>
              <a:off x="19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0" name="Line 166"/>
            <p:cNvSpPr>
              <a:spLocks noChangeShapeType="1"/>
            </p:cNvSpPr>
            <p:nvPr/>
          </p:nvSpPr>
          <p:spPr bwMode="auto">
            <a:xfrm>
              <a:off x="19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1" name="Line 167"/>
            <p:cNvSpPr>
              <a:spLocks noChangeShapeType="1"/>
            </p:cNvSpPr>
            <p:nvPr/>
          </p:nvSpPr>
          <p:spPr bwMode="auto">
            <a:xfrm>
              <a:off x="20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2" name="Line 168"/>
            <p:cNvSpPr>
              <a:spLocks noChangeShapeType="1"/>
            </p:cNvSpPr>
            <p:nvPr/>
          </p:nvSpPr>
          <p:spPr bwMode="auto">
            <a:xfrm>
              <a:off x="20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3" name="Line 169"/>
            <p:cNvSpPr>
              <a:spLocks noChangeShapeType="1"/>
            </p:cNvSpPr>
            <p:nvPr/>
          </p:nvSpPr>
          <p:spPr bwMode="auto">
            <a:xfrm>
              <a:off x="21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4" name="Line 170"/>
            <p:cNvSpPr>
              <a:spLocks noChangeShapeType="1"/>
            </p:cNvSpPr>
            <p:nvPr/>
          </p:nvSpPr>
          <p:spPr bwMode="auto">
            <a:xfrm>
              <a:off x="21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5" name="Line 171"/>
            <p:cNvSpPr>
              <a:spLocks noChangeShapeType="1"/>
            </p:cNvSpPr>
            <p:nvPr/>
          </p:nvSpPr>
          <p:spPr bwMode="auto">
            <a:xfrm>
              <a:off x="22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6" name="Line 172"/>
            <p:cNvSpPr>
              <a:spLocks noChangeShapeType="1"/>
            </p:cNvSpPr>
            <p:nvPr/>
          </p:nvSpPr>
          <p:spPr bwMode="auto">
            <a:xfrm>
              <a:off x="22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7" name="Line 173"/>
            <p:cNvSpPr>
              <a:spLocks noChangeShapeType="1"/>
            </p:cNvSpPr>
            <p:nvPr/>
          </p:nvSpPr>
          <p:spPr bwMode="auto">
            <a:xfrm>
              <a:off x="23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8" name="Line 174"/>
            <p:cNvSpPr>
              <a:spLocks noChangeShapeType="1"/>
            </p:cNvSpPr>
            <p:nvPr/>
          </p:nvSpPr>
          <p:spPr bwMode="auto">
            <a:xfrm>
              <a:off x="23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59" name="Line 175"/>
            <p:cNvSpPr>
              <a:spLocks noChangeShapeType="1"/>
            </p:cNvSpPr>
            <p:nvPr/>
          </p:nvSpPr>
          <p:spPr bwMode="auto">
            <a:xfrm>
              <a:off x="24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0" name="Line 176"/>
            <p:cNvSpPr>
              <a:spLocks noChangeShapeType="1"/>
            </p:cNvSpPr>
            <p:nvPr/>
          </p:nvSpPr>
          <p:spPr bwMode="auto">
            <a:xfrm>
              <a:off x="24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1" name="Line 177"/>
            <p:cNvSpPr>
              <a:spLocks noChangeShapeType="1"/>
            </p:cNvSpPr>
            <p:nvPr/>
          </p:nvSpPr>
          <p:spPr bwMode="auto">
            <a:xfrm>
              <a:off x="25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2" name="Line 178"/>
            <p:cNvSpPr>
              <a:spLocks noChangeShapeType="1"/>
            </p:cNvSpPr>
            <p:nvPr/>
          </p:nvSpPr>
          <p:spPr bwMode="auto">
            <a:xfrm>
              <a:off x="25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3" name="Line 179"/>
            <p:cNvSpPr>
              <a:spLocks noChangeShapeType="1"/>
            </p:cNvSpPr>
            <p:nvPr/>
          </p:nvSpPr>
          <p:spPr bwMode="auto">
            <a:xfrm>
              <a:off x="26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4" name="Line 180"/>
            <p:cNvSpPr>
              <a:spLocks noChangeShapeType="1"/>
            </p:cNvSpPr>
            <p:nvPr/>
          </p:nvSpPr>
          <p:spPr bwMode="auto">
            <a:xfrm>
              <a:off x="26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5" name="Line 181"/>
            <p:cNvSpPr>
              <a:spLocks noChangeShapeType="1"/>
            </p:cNvSpPr>
            <p:nvPr/>
          </p:nvSpPr>
          <p:spPr bwMode="auto">
            <a:xfrm>
              <a:off x="27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6" name="Line 182"/>
            <p:cNvSpPr>
              <a:spLocks noChangeShapeType="1"/>
            </p:cNvSpPr>
            <p:nvPr/>
          </p:nvSpPr>
          <p:spPr bwMode="auto">
            <a:xfrm>
              <a:off x="27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7" name="Line 183"/>
            <p:cNvSpPr>
              <a:spLocks noChangeShapeType="1"/>
            </p:cNvSpPr>
            <p:nvPr/>
          </p:nvSpPr>
          <p:spPr bwMode="auto">
            <a:xfrm>
              <a:off x="28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8" name="Line 184"/>
            <p:cNvSpPr>
              <a:spLocks noChangeShapeType="1"/>
            </p:cNvSpPr>
            <p:nvPr/>
          </p:nvSpPr>
          <p:spPr bwMode="auto">
            <a:xfrm>
              <a:off x="28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69" name="Line 185"/>
            <p:cNvSpPr>
              <a:spLocks noChangeShapeType="1"/>
            </p:cNvSpPr>
            <p:nvPr/>
          </p:nvSpPr>
          <p:spPr bwMode="auto">
            <a:xfrm>
              <a:off x="28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0" name="Line 186"/>
            <p:cNvSpPr>
              <a:spLocks noChangeShapeType="1"/>
            </p:cNvSpPr>
            <p:nvPr/>
          </p:nvSpPr>
          <p:spPr bwMode="auto">
            <a:xfrm>
              <a:off x="29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1" name="Line 187"/>
            <p:cNvSpPr>
              <a:spLocks noChangeShapeType="1"/>
            </p:cNvSpPr>
            <p:nvPr/>
          </p:nvSpPr>
          <p:spPr bwMode="auto">
            <a:xfrm>
              <a:off x="29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2" name="Line 188"/>
            <p:cNvSpPr>
              <a:spLocks noChangeShapeType="1"/>
            </p:cNvSpPr>
            <p:nvPr/>
          </p:nvSpPr>
          <p:spPr bwMode="auto">
            <a:xfrm>
              <a:off x="30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3" name="Line 189"/>
            <p:cNvSpPr>
              <a:spLocks noChangeShapeType="1"/>
            </p:cNvSpPr>
            <p:nvPr/>
          </p:nvSpPr>
          <p:spPr bwMode="auto">
            <a:xfrm>
              <a:off x="30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4" name="Line 190"/>
            <p:cNvSpPr>
              <a:spLocks noChangeShapeType="1"/>
            </p:cNvSpPr>
            <p:nvPr/>
          </p:nvSpPr>
          <p:spPr bwMode="auto">
            <a:xfrm>
              <a:off x="313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5" name="Line 191"/>
            <p:cNvSpPr>
              <a:spLocks noChangeShapeType="1"/>
            </p:cNvSpPr>
            <p:nvPr/>
          </p:nvSpPr>
          <p:spPr bwMode="auto">
            <a:xfrm>
              <a:off x="318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6" name="Line 192"/>
            <p:cNvSpPr>
              <a:spLocks noChangeShapeType="1"/>
            </p:cNvSpPr>
            <p:nvPr/>
          </p:nvSpPr>
          <p:spPr bwMode="auto">
            <a:xfrm>
              <a:off x="323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7" name="Line 193"/>
            <p:cNvSpPr>
              <a:spLocks noChangeShapeType="1"/>
            </p:cNvSpPr>
            <p:nvPr/>
          </p:nvSpPr>
          <p:spPr bwMode="auto">
            <a:xfrm>
              <a:off x="328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8" name="Line 194"/>
            <p:cNvSpPr>
              <a:spLocks noChangeShapeType="1"/>
            </p:cNvSpPr>
            <p:nvPr/>
          </p:nvSpPr>
          <p:spPr bwMode="auto">
            <a:xfrm>
              <a:off x="332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79" name="Line 195"/>
            <p:cNvSpPr>
              <a:spLocks noChangeShapeType="1"/>
            </p:cNvSpPr>
            <p:nvPr/>
          </p:nvSpPr>
          <p:spPr bwMode="auto">
            <a:xfrm>
              <a:off x="337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0" name="Line 196"/>
            <p:cNvSpPr>
              <a:spLocks noChangeShapeType="1"/>
            </p:cNvSpPr>
            <p:nvPr/>
          </p:nvSpPr>
          <p:spPr bwMode="auto">
            <a:xfrm>
              <a:off x="342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1" name="Line 197"/>
            <p:cNvSpPr>
              <a:spLocks noChangeShapeType="1"/>
            </p:cNvSpPr>
            <p:nvPr/>
          </p:nvSpPr>
          <p:spPr bwMode="auto">
            <a:xfrm>
              <a:off x="347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2" name="Line 198"/>
            <p:cNvSpPr>
              <a:spLocks noChangeShapeType="1"/>
            </p:cNvSpPr>
            <p:nvPr/>
          </p:nvSpPr>
          <p:spPr bwMode="auto">
            <a:xfrm>
              <a:off x="352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3" name="Line 199"/>
            <p:cNvSpPr>
              <a:spLocks noChangeShapeType="1"/>
            </p:cNvSpPr>
            <p:nvPr/>
          </p:nvSpPr>
          <p:spPr bwMode="auto">
            <a:xfrm>
              <a:off x="356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4" name="Line 200"/>
            <p:cNvSpPr>
              <a:spLocks noChangeShapeType="1"/>
            </p:cNvSpPr>
            <p:nvPr/>
          </p:nvSpPr>
          <p:spPr bwMode="auto">
            <a:xfrm>
              <a:off x="361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5" name="Line 201"/>
            <p:cNvSpPr>
              <a:spLocks noChangeShapeType="1"/>
            </p:cNvSpPr>
            <p:nvPr/>
          </p:nvSpPr>
          <p:spPr bwMode="auto">
            <a:xfrm>
              <a:off x="366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6" name="Line 202"/>
            <p:cNvSpPr>
              <a:spLocks noChangeShapeType="1"/>
            </p:cNvSpPr>
            <p:nvPr/>
          </p:nvSpPr>
          <p:spPr bwMode="auto">
            <a:xfrm>
              <a:off x="371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7" name="Line 203"/>
            <p:cNvSpPr>
              <a:spLocks noChangeShapeType="1"/>
            </p:cNvSpPr>
            <p:nvPr/>
          </p:nvSpPr>
          <p:spPr bwMode="auto">
            <a:xfrm>
              <a:off x="376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8" name="Line 204"/>
            <p:cNvSpPr>
              <a:spLocks noChangeShapeType="1"/>
            </p:cNvSpPr>
            <p:nvPr/>
          </p:nvSpPr>
          <p:spPr bwMode="auto">
            <a:xfrm>
              <a:off x="380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89" name="Line 205"/>
            <p:cNvSpPr>
              <a:spLocks noChangeShapeType="1"/>
            </p:cNvSpPr>
            <p:nvPr/>
          </p:nvSpPr>
          <p:spPr bwMode="auto">
            <a:xfrm>
              <a:off x="385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0" name="Line 206"/>
            <p:cNvSpPr>
              <a:spLocks noChangeShapeType="1"/>
            </p:cNvSpPr>
            <p:nvPr/>
          </p:nvSpPr>
          <p:spPr bwMode="auto">
            <a:xfrm>
              <a:off x="390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1" name="Line 207"/>
            <p:cNvSpPr>
              <a:spLocks noChangeShapeType="1"/>
            </p:cNvSpPr>
            <p:nvPr/>
          </p:nvSpPr>
          <p:spPr bwMode="auto">
            <a:xfrm>
              <a:off x="395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2" name="Line 208"/>
            <p:cNvSpPr>
              <a:spLocks noChangeShapeType="1"/>
            </p:cNvSpPr>
            <p:nvPr/>
          </p:nvSpPr>
          <p:spPr bwMode="auto">
            <a:xfrm>
              <a:off x="400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3" name="Line 209"/>
            <p:cNvSpPr>
              <a:spLocks noChangeShapeType="1"/>
            </p:cNvSpPr>
            <p:nvPr/>
          </p:nvSpPr>
          <p:spPr bwMode="auto">
            <a:xfrm>
              <a:off x="404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4" name="Line 210"/>
            <p:cNvSpPr>
              <a:spLocks noChangeShapeType="1"/>
            </p:cNvSpPr>
            <p:nvPr/>
          </p:nvSpPr>
          <p:spPr bwMode="auto">
            <a:xfrm>
              <a:off x="4096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5" name="Line 211"/>
            <p:cNvSpPr>
              <a:spLocks noChangeShapeType="1"/>
            </p:cNvSpPr>
            <p:nvPr/>
          </p:nvSpPr>
          <p:spPr bwMode="auto">
            <a:xfrm>
              <a:off x="4144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6" name="Line 212"/>
            <p:cNvSpPr>
              <a:spLocks noChangeShapeType="1"/>
            </p:cNvSpPr>
            <p:nvPr/>
          </p:nvSpPr>
          <p:spPr bwMode="auto">
            <a:xfrm>
              <a:off x="4192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7" name="Line 213"/>
            <p:cNvSpPr>
              <a:spLocks noChangeShapeType="1"/>
            </p:cNvSpPr>
            <p:nvPr/>
          </p:nvSpPr>
          <p:spPr bwMode="auto">
            <a:xfrm>
              <a:off x="4240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8" name="Line 214"/>
            <p:cNvSpPr>
              <a:spLocks noChangeShapeType="1"/>
            </p:cNvSpPr>
            <p:nvPr/>
          </p:nvSpPr>
          <p:spPr bwMode="auto">
            <a:xfrm>
              <a:off x="4288" y="135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999" name="Line 215"/>
            <p:cNvSpPr>
              <a:spLocks noChangeShapeType="1"/>
            </p:cNvSpPr>
            <p:nvPr/>
          </p:nvSpPr>
          <p:spPr bwMode="auto">
            <a:xfrm flipV="1">
              <a:off x="928" y="1348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0" name="Line 216"/>
            <p:cNvSpPr>
              <a:spLocks noChangeShapeType="1"/>
            </p:cNvSpPr>
            <p:nvPr/>
          </p:nvSpPr>
          <p:spPr bwMode="auto">
            <a:xfrm>
              <a:off x="904" y="3188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1" name="Line 217"/>
            <p:cNvSpPr>
              <a:spLocks noChangeShapeType="1"/>
            </p:cNvSpPr>
            <p:nvPr/>
          </p:nvSpPr>
          <p:spPr bwMode="auto">
            <a:xfrm>
              <a:off x="928" y="3188"/>
              <a:ext cx="33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2" name="Line 218"/>
            <p:cNvSpPr>
              <a:spLocks noChangeShapeType="1"/>
            </p:cNvSpPr>
            <p:nvPr/>
          </p:nvSpPr>
          <p:spPr bwMode="auto">
            <a:xfrm flipV="1">
              <a:off x="9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3" name="Line 219"/>
            <p:cNvSpPr>
              <a:spLocks noChangeShapeType="1"/>
            </p:cNvSpPr>
            <p:nvPr/>
          </p:nvSpPr>
          <p:spPr bwMode="auto">
            <a:xfrm flipV="1">
              <a:off x="10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4" name="Line 220"/>
            <p:cNvSpPr>
              <a:spLocks noChangeShapeType="1"/>
            </p:cNvSpPr>
            <p:nvPr/>
          </p:nvSpPr>
          <p:spPr bwMode="auto">
            <a:xfrm flipV="1">
              <a:off x="127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5" name="Line 221"/>
            <p:cNvSpPr>
              <a:spLocks noChangeShapeType="1"/>
            </p:cNvSpPr>
            <p:nvPr/>
          </p:nvSpPr>
          <p:spPr bwMode="auto">
            <a:xfrm flipV="1">
              <a:off x="14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6" name="Line 222"/>
            <p:cNvSpPr>
              <a:spLocks noChangeShapeType="1"/>
            </p:cNvSpPr>
            <p:nvPr/>
          </p:nvSpPr>
          <p:spPr bwMode="auto">
            <a:xfrm flipV="1">
              <a:off x="16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7" name="Line 223"/>
            <p:cNvSpPr>
              <a:spLocks noChangeShapeType="1"/>
            </p:cNvSpPr>
            <p:nvPr/>
          </p:nvSpPr>
          <p:spPr bwMode="auto">
            <a:xfrm flipV="1">
              <a:off x="17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8" name="Line 224"/>
            <p:cNvSpPr>
              <a:spLocks noChangeShapeType="1"/>
            </p:cNvSpPr>
            <p:nvPr/>
          </p:nvSpPr>
          <p:spPr bwMode="auto">
            <a:xfrm flipV="1">
              <a:off x="19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09" name="Line 225"/>
            <p:cNvSpPr>
              <a:spLocks noChangeShapeType="1"/>
            </p:cNvSpPr>
            <p:nvPr/>
          </p:nvSpPr>
          <p:spPr bwMode="auto">
            <a:xfrm flipV="1">
              <a:off x="21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0" name="Line 226"/>
            <p:cNvSpPr>
              <a:spLocks noChangeShapeType="1"/>
            </p:cNvSpPr>
            <p:nvPr/>
          </p:nvSpPr>
          <p:spPr bwMode="auto">
            <a:xfrm flipV="1">
              <a:off x="228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1" name="Line 227"/>
            <p:cNvSpPr>
              <a:spLocks noChangeShapeType="1"/>
            </p:cNvSpPr>
            <p:nvPr/>
          </p:nvSpPr>
          <p:spPr bwMode="auto">
            <a:xfrm flipV="1">
              <a:off x="245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2" name="Line 228"/>
            <p:cNvSpPr>
              <a:spLocks noChangeShapeType="1"/>
            </p:cNvSpPr>
            <p:nvPr/>
          </p:nvSpPr>
          <p:spPr bwMode="auto">
            <a:xfrm flipV="1">
              <a:off x="262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3" name="Line 229"/>
            <p:cNvSpPr>
              <a:spLocks noChangeShapeType="1"/>
            </p:cNvSpPr>
            <p:nvPr/>
          </p:nvSpPr>
          <p:spPr bwMode="auto">
            <a:xfrm flipV="1">
              <a:off x="279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4" name="Line 230"/>
            <p:cNvSpPr>
              <a:spLocks noChangeShapeType="1"/>
            </p:cNvSpPr>
            <p:nvPr/>
          </p:nvSpPr>
          <p:spPr bwMode="auto">
            <a:xfrm flipV="1">
              <a:off x="296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5" name="Line 231"/>
            <p:cNvSpPr>
              <a:spLocks noChangeShapeType="1"/>
            </p:cNvSpPr>
            <p:nvPr/>
          </p:nvSpPr>
          <p:spPr bwMode="auto">
            <a:xfrm flipV="1">
              <a:off x="312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6" name="Line 232"/>
            <p:cNvSpPr>
              <a:spLocks noChangeShapeType="1"/>
            </p:cNvSpPr>
            <p:nvPr/>
          </p:nvSpPr>
          <p:spPr bwMode="auto">
            <a:xfrm flipV="1">
              <a:off x="329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7" name="Line 233"/>
            <p:cNvSpPr>
              <a:spLocks noChangeShapeType="1"/>
            </p:cNvSpPr>
            <p:nvPr/>
          </p:nvSpPr>
          <p:spPr bwMode="auto">
            <a:xfrm flipV="1">
              <a:off x="346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8" name="Line 234"/>
            <p:cNvSpPr>
              <a:spLocks noChangeShapeType="1"/>
            </p:cNvSpPr>
            <p:nvPr/>
          </p:nvSpPr>
          <p:spPr bwMode="auto">
            <a:xfrm flipV="1">
              <a:off x="3640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19" name="Line 235"/>
            <p:cNvSpPr>
              <a:spLocks noChangeShapeType="1"/>
            </p:cNvSpPr>
            <p:nvPr/>
          </p:nvSpPr>
          <p:spPr bwMode="auto">
            <a:xfrm flipV="1">
              <a:off x="3808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0" name="Line 236"/>
            <p:cNvSpPr>
              <a:spLocks noChangeShapeType="1"/>
            </p:cNvSpPr>
            <p:nvPr/>
          </p:nvSpPr>
          <p:spPr bwMode="auto">
            <a:xfrm flipV="1">
              <a:off x="3976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1" name="Line 237"/>
            <p:cNvSpPr>
              <a:spLocks noChangeShapeType="1"/>
            </p:cNvSpPr>
            <p:nvPr/>
          </p:nvSpPr>
          <p:spPr bwMode="auto">
            <a:xfrm flipV="1">
              <a:off x="4144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2" name="Line 238"/>
            <p:cNvSpPr>
              <a:spLocks noChangeShapeType="1"/>
            </p:cNvSpPr>
            <p:nvPr/>
          </p:nvSpPr>
          <p:spPr bwMode="auto">
            <a:xfrm flipV="1">
              <a:off x="4312" y="3150"/>
              <a:ext cx="0" cy="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3" name="Freeform 239"/>
            <p:cNvSpPr/>
            <p:nvPr/>
          </p:nvSpPr>
          <p:spPr bwMode="auto">
            <a:xfrm>
              <a:off x="924" y="1368"/>
              <a:ext cx="3385" cy="1817"/>
            </a:xfrm>
            <a:custGeom>
              <a:avLst/>
              <a:gdLst>
                <a:gd name="T0" fmla="*/ 0 w 3385"/>
                <a:gd name="T1" fmla="*/ 1816 h 1817"/>
                <a:gd name="T2" fmla="*/ 168 w 3385"/>
                <a:gd name="T3" fmla="*/ 1752 h 1817"/>
                <a:gd name="T4" fmla="*/ 344 w 3385"/>
                <a:gd name="T5" fmla="*/ 1696 h 1817"/>
                <a:gd name="T6" fmla="*/ 512 w 3385"/>
                <a:gd name="T7" fmla="*/ 1640 h 1817"/>
                <a:gd name="T8" fmla="*/ 680 w 3385"/>
                <a:gd name="T9" fmla="*/ 1576 h 1817"/>
                <a:gd name="T10" fmla="*/ 848 w 3385"/>
                <a:gd name="T11" fmla="*/ 1520 h 1817"/>
                <a:gd name="T12" fmla="*/ 1016 w 3385"/>
                <a:gd name="T13" fmla="*/ 1456 h 1817"/>
                <a:gd name="T14" fmla="*/ 1184 w 3385"/>
                <a:gd name="T15" fmla="*/ 1400 h 1817"/>
                <a:gd name="T16" fmla="*/ 1352 w 3385"/>
                <a:gd name="T17" fmla="*/ 1296 h 1817"/>
                <a:gd name="T18" fmla="*/ 1528 w 3385"/>
                <a:gd name="T19" fmla="*/ 1184 h 1817"/>
                <a:gd name="T20" fmla="*/ 1696 w 3385"/>
                <a:gd name="T21" fmla="*/ 1080 h 1817"/>
                <a:gd name="T22" fmla="*/ 1864 w 3385"/>
                <a:gd name="T23" fmla="*/ 968 h 1817"/>
                <a:gd name="T24" fmla="*/ 2032 w 3385"/>
                <a:gd name="T25" fmla="*/ 864 h 1817"/>
                <a:gd name="T26" fmla="*/ 2200 w 3385"/>
                <a:gd name="T27" fmla="*/ 752 h 1817"/>
                <a:gd name="T28" fmla="*/ 2368 w 3385"/>
                <a:gd name="T29" fmla="*/ 648 h 1817"/>
                <a:gd name="T30" fmla="*/ 2536 w 3385"/>
                <a:gd name="T31" fmla="*/ 536 h 1817"/>
                <a:gd name="T32" fmla="*/ 2712 w 3385"/>
                <a:gd name="T33" fmla="*/ 432 h 1817"/>
                <a:gd name="T34" fmla="*/ 2880 w 3385"/>
                <a:gd name="T35" fmla="*/ 328 h 1817"/>
                <a:gd name="T36" fmla="*/ 3048 w 3385"/>
                <a:gd name="T37" fmla="*/ 216 h 1817"/>
                <a:gd name="T38" fmla="*/ 3216 w 3385"/>
                <a:gd name="T39" fmla="*/ 112 h 1817"/>
                <a:gd name="T40" fmla="*/ 3384 w 3385"/>
                <a:gd name="T41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1817">
                  <a:moveTo>
                    <a:pt x="0" y="1816"/>
                  </a:moveTo>
                  <a:lnTo>
                    <a:pt x="168" y="1752"/>
                  </a:lnTo>
                  <a:lnTo>
                    <a:pt x="344" y="1696"/>
                  </a:lnTo>
                  <a:lnTo>
                    <a:pt x="512" y="1640"/>
                  </a:lnTo>
                  <a:lnTo>
                    <a:pt x="680" y="1576"/>
                  </a:lnTo>
                  <a:lnTo>
                    <a:pt x="848" y="1520"/>
                  </a:lnTo>
                  <a:lnTo>
                    <a:pt x="1016" y="1456"/>
                  </a:lnTo>
                  <a:lnTo>
                    <a:pt x="1184" y="1400"/>
                  </a:lnTo>
                  <a:lnTo>
                    <a:pt x="1352" y="1296"/>
                  </a:lnTo>
                  <a:lnTo>
                    <a:pt x="1528" y="1184"/>
                  </a:lnTo>
                  <a:lnTo>
                    <a:pt x="1696" y="1080"/>
                  </a:lnTo>
                  <a:lnTo>
                    <a:pt x="1864" y="968"/>
                  </a:lnTo>
                  <a:lnTo>
                    <a:pt x="2032" y="864"/>
                  </a:lnTo>
                  <a:lnTo>
                    <a:pt x="2200" y="752"/>
                  </a:lnTo>
                  <a:lnTo>
                    <a:pt x="2368" y="648"/>
                  </a:lnTo>
                  <a:lnTo>
                    <a:pt x="2536" y="536"/>
                  </a:lnTo>
                  <a:lnTo>
                    <a:pt x="2712" y="432"/>
                  </a:lnTo>
                  <a:lnTo>
                    <a:pt x="2880" y="328"/>
                  </a:lnTo>
                  <a:lnTo>
                    <a:pt x="3048" y="216"/>
                  </a:lnTo>
                  <a:lnTo>
                    <a:pt x="3216" y="112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4" name="Freeform 240"/>
            <p:cNvSpPr/>
            <p:nvPr/>
          </p:nvSpPr>
          <p:spPr bwMode="auto">
            <a:xfrm>
              <a:off x="924" y="2824"/>
              <a:ext cx="3385" cy="361"/>
            </a:xfrm>
            <a:custGeom>
              <a:avLst/>
              <a:gdLst>
                <a:gd name="T0" fmla="*/ 0 w 3385"/>
                <a:gd name="T1" fmla="*/ 360 h 361"/>
                <a:gd name="T2" fmla="*/ 168 w 3385"/>
                <a:gd name="T3" fmla="*/ 344 h 361"/>
                <a:gd name="T4" fmla="*/ 344 w 3385"/>
                <a:gd name="T5" fmla="*/ 320 h 361"/>
                <a:gd name="T6" fmla="*/ 512 w 3385"/>
                <a:gd name="T7" fmla="*/ 304 h 361"/>
                <a:gd name="T8" fmla="*/ 680 w 3385"/>
                <a:gd name="T9" fmla="*/ 288 h 361"/>
                <a:gd name="T10" fmla="*/ 848 w 3385"/>
                <a:gd name="T11" fmla="*/ 272 h 361"/>
                <a:gd name="T12" fmla="*/ 1016 w 3385"/>
                <a:gd name="T13" fmla="*/ 248 h 361"/>
                <a:gd name="T14" fmla="*/ 1184 w 3385"/>
                <a:gd name="T15" fmla="*/ 232 h 361"/>
                <a:gd name="T16" fmla="*/ 1352 w 3385"/>
                <a:gd name="T17" fmla="*/ 216 h 361"/>
                <a:gd name="T18" fmla="*/ 1528 w 3385"/>
                <a:gd name="T19" fmla="*/ 200 h 361"/>
                <a:gd name="T20" fmla="*/ 1696 w 3385"/>
                <a:gd name="T21" fmla="*/ 176 h 361"/>
                <a:gd name="T22" fmla="*/ 1864 w 3385"/>
                <a:gd name="T23" fmla="*/ 160 h 361"/>
                <a:gd name="T24" fmla="*/ 2032 w 3385"/>
                <a:gd name="T25" fmla="*/ 144 h 361"/>
                <a:gd name="T26" fmla="*/ 2200 w 3385"/>
                <a:gd name="T27" fmla="*/ 128 h 361"/>
                <a:gd name="T28" fmla="*/ 2368 w 3385"/>
                <a:gd name="T29" fmla="*/ 104 h 361"/>
                <a:gd name="T30" fmla="*/ 2536 w 3385"/>
                <a:gd name="T31" fmla="*/ 88 h 361"/>
                <a:gd name="T32" fmla="*/ 2712 w 3385"/>
                <a:gd name="T33" fmla="*/ 72 h 361"/>
                <a:gd name="T34" fmla="*/ 2880 w 3385"/>
                <a:gd name="T35" fmla="*/ 56 h 361"/>
                <a:gd name="T36" fmla="*/ 3048 w 3385"/>
                <a:gd name="T37" fmla="*/ 32 h 361"/>
                <a:gd name="T38" fmla="*/ 3216 w 3385"/>
                <a:gd name="T39" fmla="*/ 16 h 361"/>
                <a:gd name="T40" fmla="*/ 3384 w 3385"/>
                <a:gd name="T41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85" h="361">
                  <a:moveTo>
                    <a:pt x="0" y="360"/>
                  </a:moveTo>
                  <a:lnTo>
                    <a:pt x="168" y="344"/>
                  </a:lnTo>
                  <a:lnTo>
                    <a:pt x="344" y="320"/>
                  </a:lnTo>
                  <a:lnTo>
                    <a:pt x="512" y="304"/>
                  </a:lnTo>
                  <a:lnTo>
                    <a:pt x="680" y="288"/>
                  </a:lnTo>
                  <a:lnTo>
                    <a:pt x="848" y="272"/>
                  </a:lnTo>
                  <a:lnTo>
                    <a:pt x="1016" y="248"/>
                  </a:lnTo>
                  <a:lnTo>
                    <a:pt x="1184" y="232"/>
                  </a:lnTo>
                  <a:lnTo>
                    <a:pt x="1352" y="216"/>
                  </a:lnTo>
                  <a:lnTo>
                    <a:pt x="1528" y="200"/>
                  </a:lnTo>
                  <a:lnTo>
                    <a:pt x="1696" y="176"/>
                  </a:lnTo>
                  <a:lnTo>
                    <a:pt x="1864" y="160"/>
                  </a:lnTo>
                  <a:lnTo>
                    <a:pt x="2032" y="144"/>
                  </a:lnTo>
                  <a:lnTo>
                    <a:pt x="2200" y="128"/>
                  </a:lnTo>
                  <a:lnTo>
                    <a:pt x="2368" y="104"/>
                  </a:lnTo>
                  <a:lnTo>
                    <a:pt x="2536" y="88"/>
                  </a:lnTo>
                  <a:lnTo>
                    <a:pt x="2712" y="72"/>
                  </a:lnTo>
                  <a:lnTo>
                    <a:pt x="2880" y="56"/>
                  </a:lnTo>
                  <a:lnTo>
                    <a:pt x="3048" y="32"/>
                  </a:lnTo>
                  <a:lnTo>
                    <a:pt x="3216" y="16"/>
                  </a:lnTo>
                  <a:lnTo>
                    <a:pt x="338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9025" name="Rectangle 241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6" name="Rectangle 242"/>
            <p:cNvSpPr>
              <a:spLocks noChangeArrowheads="1"/>
            </p:cNvSpPr>
            <p:nvPr/>
          </p:nvSpPr>
          <p:spPr bwMode="auto">
            <a:xfrm>
              <a:off x="1072" y="3095"/>
              <a:ext cx="32" cy="4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7" name="Rectangle 243"/>
            <p:cNvSpPr>
              <a:spLocks noChangeArrowheads="1"/>
            </p:cNvSpPr>
            <p:nvPr/>
          </p:nvSpPr>
          <p:spPr bwMode="auto">
            <a:xfrm>
              <a:off x="1248" y="30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8" name="Rectangle 244"/>
            <p:cNvSpPr>
              <a:spLocks noChangeArrowheads="1"/>
            </p:cNvSpPr>
            <p:nvPr/>
          </p:nvSpPr>
          <p:spPr bwMode="auto">
            <a:xfrm>
              <a:off x="1416" y="298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29" name="Rectangle 245"/>
            <p:cNvSpPr>
              <a:spLocks noChangeArrowheads="1"/>
            </p:cNvSpPr>
            <p:nvPr/>
          </p:nvSpPr>
          <p:spPr bwMode="auto">
            <a:xfrm>
              <a:off x="1584" y="292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0" name="Rectangle 246"/>
            <p:cNvSpPr>
              <a:spLocks noChangeArrowheads="1"/>
            </p:cNvSpPr>
            <p:nvPr/>
          </p:nvSpPr>
          <p:spPr bwMode="auto">
            <a:xfrm>
              <a:off x="1752" y="286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1" name="Rectangle 247"/>
            <p:cNvSpPr>
              <a:spLocks noChangeArrowheads="1"/>
            </p:cNvSpPr>
            <p:nvPr/>
          </p:nvSpPr>
          <p:spPr bwMode="auto">
            <a:xfrm>
              <a:off x="1920" y="280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2" name="Rectangle 248"/>
            <p:cNvSpPr>
              <a:spLocks noChangeArrowheads="1"/>
            </p:cNvSpPr>
            <p:nvPr/>
          </p:nvSpPr>
          <p:spPr bwMode="auto">
            <a:xfrm>
              <a:off x="2088" y="27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3" name="Rectangle 249"/>
            <p:cNvSpPr>
              <a:spLocks noChangeArrowheads="1"/>
            </p:cNvSpPr>
            <p:nvPr/>
          </p:nvSpPr>
          <p:spPr bwMode="auto">
            <a:xfrm>
              <a:off x="2256" y="264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4" name="Rectangle 250"/>
            <p:cNvSpPr>
              <a:spLocks noChangeArrowheads="1"/>
            </p:cNvSpPr>
            <p:nvPr/>
          </p:nvSpPr>
          <p:spPr bwMode="auto">
            <a:xfrm>
              <a:off x="2432" y="253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5" name="Rectangle 251"/>
            <p:cNvSpPr>
              <a:spLocks noChangeArrowheads="1"/>
            </p:cNvSpPr>
            <p:nvPr/>
          </p:nvSpPr>
          <p:spPr bwMode="auto">
            <a:xfrm>
              <a:off x="2600" y="242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6" name="Rectangle 252"/>
            <p:cNvSpPr>
              <a:spLocks noChangeArrowheads="1"/>
            </p:cNvSpPr>
            <p:nvPr/>
          </p:nvSpPr>
          <p:spPr bwMode="auto">
            <a:xfrm>
              <a:off x="2768" y="231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7" name="Rectangle 253"/>
            <p:cNvSpPr>
              <a:spLocks noChangeArrowheads="1"/>
            </p:cNvSpPr>
            <p:nvPr/>
          </p:nvSpPr>
          <p:spPr bwMode="auto">
            <a:xfrm>
              <a:off x="2936" y="2212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8" name="Rectangle 254"/>
            <p:cNvSpPr>
              <a:spLocks noChangeArrowheads="1"/>
            </p:cNvSpPr>
            <p:nvPr/>
          </p:nvSpPr>
          <p:spPr bwMode="auto">
            <a:xfrm>
              <a:off x="3104" y="210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39" name="Rectangle 255"/>
            <p:cNvSpPr>
              <a:spLocks noChangeArrowheads="1"/>
            </p:cNvSpPr>
            <p:nvPr/>
          </p:nvSpPr>
          <p:spPr bwMode="auto">
            <a:xfrm>
              <a:off x="3272" y="199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0" name="Rectangle 256"/>
            <p:cNvSpPr>
              <a:spLocks noChangeArrowheads="1"/>
            </p:cNvSpPr>
            <p:nvPr/>
          </p:nvSpPr>
          <p:spPr bwMode="auto">
            <a:xfrm>
              <a:off x="3440" y="188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1" name="Rectangle 257"/>
            <p:cNvSpPr>
              <a:spLocks noChangeArrowheads="1"/>
            </p:cNvSpPr>
            <p:nvPr/>
          </p:nvSpPr>
          <p:spPr bwMode="auto">
            <a:xfrm>
              <a:off x="3616" y="178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2" name="Rectangle 258"/>
            <p:cNvSpPr>
              <a:spLocks noChangeArrowheads="1"/>
            </p:cNvSpPr>
            <p:nvPr/>
          </p:nvSpPr>
          <p:spPr bwMode="auto">
            <a:xfrm>
              <a:off x="3784" y="1676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3" name="Rectangle 259"/>
            <p:cNvSpPr>
              <a:spLocks noChangeArrowheads="1"/>
            </p:cNvSpPr>
            <p:nvPr/>
          </p:nvSpPr>
          <p:spPr bwMode="auto">
            <a:xfrm>
              <a:off x="3952" y="1564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4" name="Rectangle 260"/>
            <p:cNvSpPr>
              <a:spLocks noChangeArrowheads="1"/>
            </p:cNvSpPr>
            <p:nvPr/>
          </p:nvSpPr>
          <p:spPr bwMode="auto">
            <a:xfrm>
              <a:off x="4120" y="1460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5" name="Rectangle 261"/>
            <p:cNvSpPr>
              <a:spLocks noChangeArrowheads="1"/>
            </p:cNvSpPr>
            <p:nvPr/>
          </p:nvSpPr>
          <p:spPr bwMode="auto">
            <a:xfrm>
              <a:off x="4288" y="1348"/>
              <a:ext cx="32" cy="32"/>
            </a:xfrm>
            <a:prstGeom prst="rect">
              <a:avLst/>
            </a:prstGeom>
            <a:solidFill>
              <a:srgbClr val="DD0806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6" name="Rectangle 262"/>
            <p:cNvSpPr>
              <a:spLocks noChangeArrowheads="1"/>
            </p:cNvSpPr>
            <p:nvPr/>
          </p:nvSpPr>
          <p:spPr bwMode="auto">
            <a:xfrm>
              <a:off x="904" y="315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7" name="Rectangle 263"/>
            <p:cNvSpPr>
              <a:spLocks noChangeArrowheads="1"/>
            </p:cNvSpPr>
            <p:nvPr/>
          </p:nvSpPr>
          <p:spPr bwMode="auto">
            <a:xfrm>
              <a:off x="1072" y="314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8" name="Rectangle 264"/>
            <p:cNvSpPr>
              <a:spLocks noChangeArrowheads="1"/>
            </p:cNvSpPr>
            <p:nvPr/>
          </p:nvSpPr>
          <p:spPr bwMode="auto">
            <a:xfrm>
              <a:off x="1248" y="3119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49" name="Rectangle 265"/>
            <p:cNvSpPr>
              <a:spLocks noChangeArrowheads="1"/>
            </p:cNvSpPr>
            <p:nvPr/>
          </p:nvSpPr>
          <p:spPr bwMode="auto">
            <a:xfrm>
              <a:off x="1416" y="3103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0" name="Rectangle 266"/>
            <p:cNvSpPr>
              <a:spLocks noChangeArrowheads="1"/>
            </p:cNvSpPr>
            <p:nvPr/>
          </p:nvSpPr>
          <p:spPr bwMode="auto">
            <a:xfrm>
              <a:off x="1584" y="308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1" name="Rectangle 267"/>
            <p:cNvSpPr>
              <a:spLocks noChangeArrowheads="1"/>
            </p:cNvSpPr>
            <p:nvPr/>
          </p:nvSpPr>
          <p:spPr bwMode="auto">
            <a:xfrm>
              <a:off x="1752" y="3071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2" name="Rectangle 268"/>
            <p:cNvSpPr>
              <a:spLocks noChangeArrowheads="1"/>
            </p:cNvSpPr>
            <p:nvPr/>
          </p:nvSpPr>
          <p:spPr bwMode="auto">
            <a:xfrm>
              <a:off x="1920" y="3047"/>
              <a:ext cx="32" cy="4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3" name="Rectangle 269"/>
            <p:cNvSpPr>
              <a:spLocks noChangeArrowheads="1"/>
            </p:cNvSpPr>
            <p:nvPr/>
          </p:nvSpPr>
          <p:spPr bwMode="auto">
            <a:xfrm>
              <a:off x="2088" y="30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4" name="Rectangle 270"/>
            <p:cNvSpPr>
              <a:spLocks noChangeArrowheads="1"/>
            </p:cNvSpPr>
            <p:nvPr/>
          </p:nvSpPr>
          <p:spPr bwMode="auto">
            <a:xfrm>
              <a:off x="2256" y="30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5" name="Rectangle 271"/>
            <p:cNvSpPr>
              <a:spLocks noChangeArrowheads="1"/>
            </p:cNvSpPr>
            <p:nvPr/>
          </p:nvSpPr>
          <p:spPr bwMode="auto">
            <a:xfrm>
              <a:off x="2432" y="30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6" name="Rectangle 272"/>
            <p:cNvSpPr>
              <a:spLocks noChangeArrowheads="1"/>
            </p:cNvSpPr>
            <p:nvPr/>
          </p:nvSpPr>
          <p:spPr bwMode="auto">
            <a:xfrm>
              <a:off x="2600" y="298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7" name="Rectangle 273"/>
            <p:cNvSpPr>
              <a:spLocks noChangeArrowheads="1"/>
            </p:cNvSpPr>
            <p:nvPr/>
          </p:nvSpPr>
          <p:spPr bwMode="auto">
            <a:xfrm>
              <a:off x="2768" y="296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8" name="Rectangle 274"/>
            <p:cNvSpPr>
              <a:spLocks noChangeArrowheads="1"/>
            </p:cNvSpPr>
            <p:nvPr/>
          </p:nvSpPr>
          <p:spPr bwMode="auto">
            <a:xfrm>
              <a:off x="2936" y="294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59" name="Rectangle 275"/>
            <p:cNvSpPr>
              <a:spLocks noChangeArrowheads="1"/>
            </p:cNvSpPr>
            <p:nvPr/>
          </p:nvSpPr>
          <p:spPr bwMode="auto">
            <a:xfrm>
              <a:off x="3104" y="293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0" name="Rectangle 276"/>
            <p:cNvSpPr>
              <a:spLocks noChangeArrowheads="1"/>
            </p:cNvSpPr>
            <p:nvPr/>
          </p:nvSpPr>
          <p:spPr bwMode="auto">
            <a:xfrm>
              <a:off x="3272" y="2908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1" name="Rectangle 277"/>
            <p:cNvSpPr>
              <a:spLocks noChangeArrowheads="1"/>
            </p:cNvSpPr>
            <p:nvPr/>
          </p:nvSpPr>
          <p:spPr bwMode="auto">
            <a:xfrm>
              <a:off x="3440" y="2892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2" name="Rectangle 278"/>
            <p:cNvSpPr>
              <a:spLocks noChangeArrowheads="1"/>
            </p:cNvSpPr>
            <p:nvPr/>
          </p:nvSpPr>
          <p:spPr bwMode="auto">
            <a:xfrm>
              <a:off x="3616" y="287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3" name="Rectangle 279"/>
            <p:cNvSpPr>
              <a:spLocks noChangeArrowheads="1"/>
            </p:cNvSpPr>
            <p:nvPr/>
          </p:nvSpPr>
          <p:spPr bwMode="auto">
            <a:xfrm>
              <a:off x="3784" y="286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4" name="Rectangle 280"/>
            <p:cNvSpPr>
              <a:spLocks noChangeArrowheads="1"/>
            </p:cNvSpPr>
            <p:nvPr/>
          </p:nvSpPr>
          <p:spPr bwMode="auto">
            <a:xfrm>
              <a:off x="3952" y="2836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5" name="Rectangle 281"/>
            <p:cNvSpPr>
              <a:spLocks noChangeArrowheads="1"/>
            </p:cNvSpPr>
            <p:nvPr/>
          </p:nvSpPr>
          <p:spPr bwMode="auto">
            <a:xfrm>
              <a:off x="4120" y="2820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6" name="Rectangle 282"/>
            <p:cNvSpPr>
              <a:spLocks noChangeArrowheads="1"/>
            </p:cNvSpPr>
            <p:nvPr/>
          </p:nvSpPr>
          <p:spPr bwMode="auto">
            <a:xfrm>
              <a:off x="4288" y="2804"/>
              <a:ext cx="32" cy="32"/>
            </a:xfrm>
            <a:prstGeom prst="rect">
              <a:avLst/>
            </a:prstGeom>
            <a:solidFill>
              <a:srgbClr val="008011"/>
            </a:solidFill>
            <a:ln w="127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67" name="Rectangle 283"/>
            <p:cNvSpPr>
              <a:spLocks noChangeArrowheads="1"/>
            </p:cNvSpPr>
            <p:nvPr/>
          </p:nvSpPr>
          <p:spPr bwMode="auto">
            <a:xfrm>
              <a:off x="669" y="3022"/>
              <a:ext cx="226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68" name="Rectangle 284"/>
            <p:cNvSpPr>
              <a:spLocks noChangeArrowheads="1"/>
            </p:cNvSpPr>
            <p:nvPr/>
          </p:nvSpPr>
          <p:spPr bwMode="auto">
            <a:xfrm>
              <a:off x="517" y="2414"/>
              <a:ext cx="338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69" name="Rectangle 285"/>
            <p:cNvSpPr>
              <a:spLocks noChangeArrowheads="1"/>
            </p:cNvSpPr>
            <p:nvPr/>
          </p:nvSpPr>
          <p:spPr bwMode="auto">
            <a:xfrm>
              <a:off x="413" y="1854"/>
              <a:ext cx="45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70" name="Rectangle 286"/>
            <p:cNvSpPr>
              <a:spLocks noChangeArrowheads="1"/>
            </p:cNvSpPr>
            <p:nvPr/>
          </p:nvSpPr>
          <p:spPr bwMode="auto">
            <a:xfrm>
              <a:off x="261" y="1190"/>
              <a:ext cx="56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Geneva" charset="0"/>
                </a:rPr>
                <a:t>1000</a:t>
              </a:r>
              <a:endParaRPr lang="en-US" sz="2800">
                <a:latin typeface="Geneva" charset="0"/>
              </a:endParaRPr>
            </a:p>
          </p:txBody>
        </p:sp>
        <p:sp>
          <p:nvSpPr>
            <p:cNvPr id="759071" name="Rectangle 287"/>
            <p:cNvSpPr>
              <a:spLocks noChangeArrowheads="1"/>
            </p:cNvSpPr>
            <p:nvPr/>
          </p:nvSpPr>
          <p:spPr bwMode="auto">
            <a:xfrm rot="16200000">
              <a:off x="7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2" name="Rectangle 288"/>
            <p:cNvSpPr>
              <a:spLocks noChangeArrowheads="1"/>
            </p:cNvSpPr>
            <p:nvPr/>
          </p:nvSpPr>
          <p:spPr bwMode="auto">
            <a:xfrm rot="16200000">
              <a:off x="9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1981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3" name="Rectangle 289"/>
            <p:cNvSpPr>
              <a:spLocks noChangeArrowheads="1"/>
            </p:cNvSpPr>
            <p:nvPr/>
          </p:nvSpPr>
          <p:spPr bwMode="auto">
            <a:xfrm rot="16200000">
              <a:off x="12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1983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4" name="Rectangle 290"/>
            <p:cNvSpPr>
              <a:spLocks noChangeArrowheads="1"/>
            </p:cNvSpPr>
            <p:nvPr/>
          </p:nvSpPr>
          <p:spPr bwMode="auto">
            <a:xfrm rot="16200000">
              <a:off x="14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1984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5" name="Rectangle 291"/>
            <p:cNvSpPr>
              <a:spLocks noChangeArrowheads="1"/>
            </p:cNvSpPr>
            <p:nvPr/>
          </p:nvSpPr>
          <p:spPr bwMode="auto">
            <a:xfrm rot="16200000">
              <a:off x="16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1985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6" name="Rectangle 292"/>
            <p:cNvSpPr>
              <a:spLocks noChangeArrowheads="1"/>
            </p:cNvSpPr>
            <p:nvPr/>
          </p:nvSpPr>
          <p:spPr bwMode="auto">
            <a:xfrm rot="16200000">
              <a:off x="17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1986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7" name="Rectangle 293"/>
            <p:cNvSpPr>
              <a:spLocks noChangeArrowheads="1"/>
            </p:cNvSpPr>
            <p:nvPr/>
          </p:nvSpPr>
          <p:spPr bwMode="auto">
            <a:xfrm rot="16200000">
              <a:off x="19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1987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8" name="Rectangle 294"/>
            <p:cNvSpPr>
              <a:spLocks noChangeArrowheads="1"/>
            </p:cNvSpPr>
            <p:nvPr/>
          </p:nvSpPr>
          <p:spPr bwMode="auto">
            <a:xfrm rot="16200000">
              <a:off x="211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1988</a:t>
              </a:r>
              <a:endParaRPr lang="en-US">
                <a:latin typeface="Geneva" charset="0"/>
              </a:endParaRPr>
            </a:p>
          </p:txBody>
        </p:sp>
        <p:sp>
          <p:nvSpPr>
            <p:cNvPr id="759079" name="Rectangle 295"/>
            <p:cNvSpPr>
              <a:spLocks noChangeArrowheads="1"/>
            </p:cNvSpPr>
            <p:nvPr/>
          </p:nvSpPr>
          <p:spPr bwMode="auto">
            <a:xfrm rot="16200000">
              <a:off x="228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1989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0" name="Rectangle 296"/>
            <p:cNvSpPr>
              <a:spLocks noChangeArrowheads="1"/>
            </p:cNvSpPr>
            <p:nvPr/>
          </p:nvSpPr>
          <p:spPr bwMode="auto">
            <a:xfrm rot="16200000">
              <a:off x="244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1" name="Rectangle 297"/>
            <p:cNvSpPr>
              <a:spLocks noChangeArrowheads="1"/>
            </p:cNvSpPr>
            <p:nvPr/>
          </p:nvSpPr>
          <p:spPr bwMode="auto">
            <a:xfrm rot="16200000">
              <a:off x="261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1991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2" name="Rectangle 298"/>
            <p:cNvSpPr>
              <a:spLocks noChangeArrowheads="1"/>
            </p:cNvSpPr>
            <p:nvPr/>
          </p:nvSpPr>
          <p:spPr bwMode="auto">
            <a:xfrm rot="16200000">
              <a:off x="279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1992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3" name="Rectangle 299"/>
            <p:cNvSpPr>
              <a:spLocks noChangeArrowheads="1"/>
            </p:cNvSpPr>
            <p:nvPr/>
          </p:nvSpPr>
          <p:spPr bwMode="auto">
            <a:xfrm rot="16200000">
              <a:off x="296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1993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4" name="Rectangle 300"/>
            <p:cNvSpPr>
              <a:spLocks noChangeArrowheads="1"/>
            </p:cNvSpPr>
            <p:nvPr/>
          </p:nvSpPr>
          <p:spPr bwMode="auto">
            <a:xfrm rot="16200000">
              <a:off x="3128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1994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5" name="Rectangle 301"/>
            <p:cNvSpPr>
              <a:spLocks noChangeArrowheads="1"/>
            </p:cNvSpPr>
            <p:nvPr/>
          </p:nvSpPr>
          <p:spPr bwMode="auto">
            <a:xfrm rot="16200000">
              <a:off x="329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1995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6" name="Rectangle 302"/>
            <p:cNvSpPr>
              <a:spLocks noChangeArrowheads="1"/>
            </p:cNvSpPr>
            <p:nvPr/>
          </p:nvSpPr>
          <p:spPr bwMode="auto">
            <a:xfrm rot="16200000">
              <a:off x="346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1996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7" name="Rectangle 303"/>
            <p:cNvSpPr>
              <a:spLocks noChangeArrowheads="1"/>
            </p:cNvSpPr>
            <p:nvPr/>
          </p:nvSpPr>
          <p:spPr bwMode="auto">
            <a:xfrm rot="16200000">
              <a:off x="3632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1997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8" name="Rectangle 304"/>
            <p:cNvSpPr>
              <a:spLocks noChangeArrowheads="1"/>
            </p:cNvSpPr>
            <p:nvPr/>
          </p:nvSpPr>
          <p:spPr bwMode="auto">
            <a:xfrm rot="16200000">
              <a:off x="380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1998</a:t>
              </a:r>
              <a:endParaRPr lang="en-US">
                <a:latin typeface="Geneva" charset="0"/>
              </a:endParaRPr>
            </a:p>
          </p:txBody>
        </p:sp>
        <p:sp>
          <p:nvSpPr>
            <p:cNvPr id="759089" name="Rectangle 305"/>
            <p:cNvSpPr>
              <a:spLocks noChangeArrowheads="1"/>
            </p:cNvSpPr>
            <p:nvPr/>
          </p:nvSpPr>
          <p:spPr bwMode="auto">
            <a:xfrm rot="16200000">
              <a:off x="3976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1999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0" name="Rectangle 306"/>
            <p:cNvSpPr>
              <a:spLocks noChangeArrowheads="1"/>
            </p:cNvSpPr>
            <p:nvPr/>
          </p:nvSpPr>
          <p:spPr bwMode="auto">
            <a:xfrm rot="16200000">
              <a:off x="4144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2000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1" name="Rectangle 307"/>
            <p:cNvSpPr>
              <a:spLocks noChangeArrowheads="1"/>
            </p:cNvSpPr>
            <p:nvPr/>
          </p:nvSpPr>
          <p:spPr bwMode="auto">
            <a:xfrm>
              <a:off x="4231" y="2880"/>
              <a:ext cx="350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Arial" panose="020B0604020202020204" pitchFamily="34" charset="0"/>
                </a:rPr>
                <a:t>DRAM</a:t>
              </a:r>
              <a:endParaRPr lang="en-US" sz="1000" b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2" name="Rectangle 308"/>
            <p:cNvSpPr>
              <a:spLocks noChangeArrowheads="1"/>
            </p:cNvSpPr>
            <p:nvPr/>
          </p:nvSpPr>
          <p:spPr bwMode="auto">
            <a:xfrm>
              <a:off x="4303" y="1320"/>
              <a:ext cx="269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1000" b="0">
                  <a:solidFill>
                    <a:srgbClr val="000000"/>
                  </a:solidFill>
                  <a:latin typeface="Geneva" charset="0"/>
                </a:rPr>
                <a:t>CPU</a:t>
              </a:r>
              <a:endParaRPr lang="en-US" sz="1000" b="0">
                <a:solidFill>
                  <a:srgbClr val="000000"/>
                </a:solidFill>
                <a:latin typeface="Geneva" charset="0"/>
              </a:endParaRPr>
            </a:p>
          </p:txBody>
        </p:sp>
        <p:sp>
          <p:nvSpPr>
            <p:cNvPr id="759093" name="Arc 309"/>
            <p:cNvSpPr/>
            <p:nvPr/>
          </p:nvSpPr>
          <p:spPr bwMode="auto">
            <a:xfrm>
              <a:off x="4353" y="1211"/>
              <a:ext cx="352" cy="11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3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4"/>
                    <a:pt x="9633" y="33"/>
                    <a:pt x="2153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4" name="Rectangle 310"/>
            <p:cNvSpPr>
              <a:spLocks noChangeArrowheads="1"/>
            </p:cNvSpPr>
            <p:nvPr/>
          </p:nvSpPr>
          <p:spPr bwMode="auto">
            <a:xfrm rot="16200000">
              <a:off x="1120" y="3216"/>
              <a:ext cx="5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/>
              <a:r>
                <a:rPr lang="en-US">
                  <a:latin typeface="Geneva" charset="0"/>
                </a:rPr>
                <a:t>1982</a:t>
              </a:r>
              <a:endParaRPr lang="en-US">
                <a:latin typeface="Geneva" charset="0"/>
              </a:endParaRPr>
            </a:p>
          </p:txBody>
        </p:sp>
        <p:sp>
          <p:nvSpPr>
            <p:cNvPr id="759095" name="Line 311"/>
            <p:cNvSpPr>
              <a:spLocks noChangeShapeType="1"/>
            </p:cNvSpPr>
            <p:nvPr/>
          </p:nvSpPr>
          <p:spPr bwMode="auto">
            <a:xfrm>
              <a:off x="3819" y="1736"/>
              <a:ext cx="0" cy="1136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9096" name="Rectangle 312"/>
            <p:cNvSpPr>
              <a:spLocks noChangeArrowheads="1"/>
            </p:cNvSpPr>
            <p:nvPr/>
          </p:nvSpPr>
          <p:spPr bwMode="auto">
            <a:xfrm>
              <a:off x="3800" y="1859"/>
              <a:ext cx="1754" cy="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Processor-Memory</a:t>
              </a:r>
              <a:endParaRPr lang="en-US" sz="2400" i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  <a:p>
              <a:pPr algn="l"/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Performance Gap:</a:t>
              </a:r>
              <a:b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</a:br>
              <a:r>
                <a:rPr lang="en-US" sz="2400" i="1" dirty="0">
                  <a:solidFill>
                    <a:srgbClr val="C00000"/>
                  </a:solidFill>
                  <a:latin typeface="Arial" panose="020B0604020202020204" pitchFamily="34" charset="0"/>
                </a:rPr>
                <a:t>(grows 50% / year)</a:t>
              </a:r>
              <a:endParaRPr lang="en-US" sz="2400" i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7" name="Rectangle 313"/>
            <p:cNvSpPr>
              <a:spLocks noChangeArrowheads="1"/>
            </p:cNvSpPr>
            <p:nvPr/>
          </p:nvSpPr>
          <p:spPr bwMode="auto">
            <a:xfrm rot="16200000">
              <a:off x="-409" y="2142"/>
              <a:ext cx="1485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800">
                  <a:latin typeface="Arial" panose="020B0604020202020204" pitchFamily="34" charset="0"/>
                </a:rPr>
                <a:t>Performance</a:t>
              </a:r>
              <a:endParaRPr lang="en-US" sz="2800">
                <a:latin typeface="Arial" panose="020B0604020202020204" pitchFamily="34" charset="0"/>
              </a:endParaRPr>
            </a:p>
          </p:txBody>
        </p:sp>
        <p:sp>
          <p:nvSpPr>
            <p:cNvPr id="759098" name="Rectangle 314"/>
            <p:cNvSpPr>
              <a:spLocks noChangeArrowheads="1"/>
            </p:cNvSpPr>
            <p:nvPr/>
          </p:nvSpPr>
          <p:spPr bwMode="auto">
            <a:xfrm>
              <a:off x="2515" y="1476"/>
              <a:ext cx="133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anose="020B0604020202020204" pitchFamily="34" charset="0"/>
                </a:rPr>
                <a:t>“Moore’s Law”</a:t>
              </a:r>
              <a:endParaRPr lang="en-US" sz="2400" b="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9099" name="Rectangle 315"/>
            <p:cNvSpPr>
              <a:spLocks noChangeArrowheads="1"/>
            </p:cNvSpPr>
            <p:nvPr/>
          </p:nvSpPr>
          <p:spPr bwMode="auto">
            <a:xfrm>
              <a:off x="2448" y="2544"/>
              <a:ext cx="12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400" b="0">
                  <a:solidFill>
                    <a:srgbClr val="FC0128"/>
                  </a:solidFill>
                  <a:latin typeface="Arial" panose="020B0604020202020204" pitchFamily="34" charset="0"/>
                </a:rPr>
                <a:t>“Less’ Law?”</a:t>
              </a:r>
              <a:endParaRPr lang="en-US" sz="2400" b="0">
                <a:solidFill>
                  <a:srgbClr val="FC0128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7" name="灯片编号占位符 3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4" name="Text Box 4"/>
          <p:cNvSpPr txBox="1">
            <a:spLocks noChangeArrowheads="1"/>
          </p:cNvSpPr>
          <p:nvPr/>
        </p:nvSpPr>
        <p:spPr bwMode="auto">
          <a:xfrm>
            <a:off x="0" y="714356"/>
            <a:ext cx="9144000" cy="690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桌面计算机：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最初为单用户运行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应用程序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更关心来自存储器层次结构的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平均延时</a:t>
            </a:r>
            <a:endParaRPr lang="en-US" altLang="zh-CN" sz="2000" b="1" u="sng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服务器计算机：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典型的为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上百个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用户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同时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运行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几十个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应用程序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更关注</a:t>
            </a:r>
            <a:r>
              <a:rPr lang="zh-CN" altLang="en-US" sz="2000" b="1" u="sng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存储器带宽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</a:pP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嵌入式计算机：</a:t>
            </a:r>
            <a:endParaRPr lang="en-US" altLang="zh-CN" sz="28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常用于实时应用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最坏情况性能 </a:t>
            </a:r>
            <a:r>
              <a:rPr lang="en-US" altLang="zh-CN" sz="2000" b="1" dirty="0" err="1" smtClean="0">
                <a:latin typeface="Comic Sans MS" panose="030F0702030302020204" pitchFamily="66" charset="0"/>
                <a:ea typeface="宋体" panose="02010600030101010101" pitchFamily="2" charset="-122"/>
              </a:rPr>
              <a:t>vs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最好情况性能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更关注功耗和电池寿命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16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硬件</a:t>
            </a: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 err="1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vs</a:t>
            </a:r>
            <a:r>
              <a:rPr lang="en-US" altLang="zh-CN" sz="16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软件</a:t>
            </a: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endParaRPr lang="en-US" altLang="zh-CN" sz="16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运行一个应用程序和使用简单</a:t>
            </a:r>
            <a:r>
              <a:rPr lang="en-US" altLang="zh-CN" sz="1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OS</a:t>
            </a:r>
            <a:endParaRPr lang="en-US" altLang="zh-CN" sz="1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存储器层次结构的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保护作用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通常不需要</a:t>
            </a:r>
            <a:endParaRPr lang="en-US" altLang="zh-CN" sz="16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>
              <a:lnSpc>
                <a:spcPts val="2900"/>
              </a:lnSpc>
              <a:buFontTx/>
              <a:buChar char="•"/>
            </a:pPr>
            <a:r>
              <a:rPr lang="en-US" altLang="zh-CN" sz="2000" b="1" dirty="0" smtClean="0">
                <a:latin typeface="Comic Sans MS" panose="030F0702030302020204" pitchFamily="66" charset="0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主存储器很小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2" algn="l">
              <a:lnSpc>
                <a:spcPts val="2900"/>
              </a:lnSpc>
              <a:buFontTx/>
              <a:buChar char="•"/>
            </a:pPr>
            <a:r>
              <a:rPr lang="en-US" altLang="zh-CN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1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通常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没有磁盘存储器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 algn="l"/>
            <a:endParaRPr lang="en-US" altLang="zh-CN" sz="2000" b="0" dirty="0">
              <a:latin typeface="Comic Sans MS" panose="030F0702030302020204" pitchFamily="66" charset="0"/>
            </a:endParaRPr>
          </a:p>
          <a:p>
            <a:pPr lvl="1" algn="l">
              <a:buFontTx/>
              <a:buChar char="•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446" name="Rectangle 6"/>
          <p:cNvSpPr>
            <a:spLocks noGrp="1" noChangeArrowheads="1"/>
          </p:cNvSpPr>
          <p:nvPr>
            <p:ph type="title"/>
          </p:nvPr>
        </p:nvSpPr>
        <p:spPr>
          <a:xfrm>
            <a:off x="1000100" y="0"/>
            <a:ext cx="7162800" cy="114300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三类计算机在存储器层次结构方面的</a:t>
            </a:r>
            <a:br>
              <a:rPr lang="en-US" altLang="zh-CN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关注点是不同的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205788" cy="1143000"/>
          </a:xfrm>
          <a:noFill/>
        </p:spPr>
        <p:txBody>
          <a:bodyPr lIns="90488" rIns="90488"/>
          <a:lstStyle/>
          <a:p>
            <a:r>
              <a:rPr lang="zh-CN" altLang="en-US" sz="3300" b="1" dirty="0" smtClean="0">
                <a:solidFill>
                  <a:srgbClr val="FF0000"/>
                </a:solidFill>
              </a:rPr>
              <a:t>加快存储器的速度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4422"/>
            <a:ext cx="8509000" cy="1833578"/>
          </a:xfrm>
          <a:noFill/>
        </p:spPr>
        <p:txBody>
          <a:bodyPr lIns="90488" rIns="90488">
            <a:normAutofit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zh-CN" altLang="en-US" b="1" dirty="0" smtClean="0">
                <a:ea typeface="宋体" panose="02010600030101010101" pitchFamily="2" charset="-122"/>
              </a:rPr>
              <a:t>硬件的部件特征：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更小的硬件</a:t>
            </a:r>
            <a:r>
              <a:rPr lang="zh-CN" altLang="en-US" sz="2400" b="1" u="sng" dirty="0" smtClean="0">
                <a:solidFill>
                  <a:srgbClr val="C00000"/>
                </a:solidFill>
                <a:ea typeface="宋体" panose="02010600030101010101" pitchFamily="2" charset="-122"/>
              </a:rPr>
              <a:t>更快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也更贵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更大的存储器级别更低也更便宜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304800" y="3200400"/>
            <a:ext cx="82296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目标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具有</a:t>
            </a:r>
            <a:r>
              <a:rPr lang="zh-CN" altLang="en-US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最小存储器的速度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和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</a:rPr>
              <a:t>最大存储器的容量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 algn="l">
              <a:lnSpc>
                <a:spcPct val="150000"/>
              </a:lnSpc>
              <a:buFontTx/>
              <a:buChar char="•"/>
            </a:pP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价格接近</a:t>
            </a:r>
            <a:r>
              <a:rPr lang="zh-CN" altLang="en-US" sz="2400" b="1" dirty="0" smtClean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最便宜级别的存储器</a:t>
            </a:r>
            <a:endParaRPr lang="en-US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05788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加快存储器速度的方法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4149080"/>
            <a:ext cx="8153400" cy="22098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spcBef>
                <a:spcPct val="0"/>
              </a:spcBef>
              <a:buSzTx/>
              <a:buFontTx/>
              <a:buNone/>
              <a:tabLst>
                <a:tab pos="3028950" algn="l"/>
                <a:tab pos="7600950" algn="l"/>
              </a:tabLst>
            </a:pPr>
            <a:r>
              <a:rPr lang="zh-CN" altLang="en-US" b="1" dirty="0" smtClean="0">
                <a:solidFill>
                  <a:srgbClr val="FF0000"/>
                </a:solidFill>
              </a:rPr>
              <a:t>方法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基于存储器的各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层（级）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具有不同的速度与大小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ea typeface="宋体" panose="02010600030101010101" pitchFamily="2" charset="-122"/>
              </a:rPr>
              <a:t>靠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越近的级，速度越快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742950" lvl="1" indent="-285750">
              <a:lnSpc>
                <a:spcPts val="2800"/>
              </a:lnSpc>
              <a:spcBef>
                <a:spcPct val="0"/>
              </a:spcBef>
              <a:buSzTx/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ea typeface="宋体" panose="02010600030101010101" pitchFamily="2" charset="-122"/>
              </a:rPr>
              <a:t>靠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越近的级，容量越小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spcBef>
                <a:spcPct val="0"/>
              </a:spcBef>
              <a:buFontTx/>
              <a:buChar char="•"/>
              <a:tabLst>
                <a:tab pos="3028950" algn="l"/>
                <a:tab pos="7600950" algn="l"/>
              </a:tabLst>
            </a:pPr>
            <a:r>
              <a:rPr lang="zh-CN" altLang="en-US" sz="2000" b="1" dirty="0">
                <a:ea typeface="宋体" panose="02010600030101010101" pitchFamily="2" charset="-122"/>
              </a:rPr>
              <a:t>靠</a:t>
            </a:r>
            <a:r>
              <a:rPr lang="en-US" altLang="zh-CN" sz="2000" b="1" dirty="0">
                <a:ea typeface="宋体" panose="02010600030101010101" pitchFamily="2" charset="-122"/>
              </a:rPr>
              <a:t>CPU</a:t>
            </a:r>
            <a:r>
              <a:rPr lang="zh-CN" altLang="en-US" sz="2000" b="1" dirty="0">
                <a:ea typeface="宋体" panose="02010600030101010101" pitchFamily="2" charset="-122"/>
              </a:rPr>
              <a:t>越近的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级，价格越贵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762886" name="Rectangle 6"/>
          <p:cNvSpPr>
            <a:spLocks noChangeArrowheads="1"/>
          </p:cNvSpPr>
          <p:nvPr/>
        </p:nvSpPr>
        <p:spPr bwMode="auto">
          <a:xfrm>
            <a:off x="152400" y="1340768"/>
            <a:ext cx="8890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ts val="25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利用局部性原理：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ts val="25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多数程序</a:t>
            </a:r>
            <a:r>
              <a:rPr lang="zh-CN" altLang="en-US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不会一下</a:t>
            </a: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访问</a:t>
            </a:r>
            <a:r>
              <a:rPr lang="zh-CN" altLang="en-US" sz="2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所有的</a:t>
            </a:r>
            <a:r>
              <a:rPr lang="zh-CN" altLang="en-US" sz="22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代码或数据</a:t>
            </a:r>
            <a:endParaRPr lang="en-US" sz="2200" b="1" dirty="0" smtClean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742950" lvl="1" indent="-28575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FD0128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时间局部性：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如果一项被访问，则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该项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趋向于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近期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又被访问</a:t>
            </a:r>
            <a:endParaRPr lang="en-US" altLang="zh-CN" sz="2000" b="1" dirty="0">
              <a:solidFill>
                <a:srgbClr val="FD0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lvl="2" indent="-228600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使最近访问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过的多数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数据项靠近处理器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空间局部性：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如果一项被访问，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附近的项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趋向于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近期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被访问</a:t>
            </a:r>
            <a:endParaRPr lang="en-US" altLang="zh-CN" sz="2000" b="1" dirty="0" smtClean="0">
              <a:solidFill>
                <a:srgbClr val="FD0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ts val="2500"/>
              </a:lnSpc>
              <a:spcBef>
                <a:spcPct val="30000"/>
              </a:spcBef>
              <a:buSzPct val="100000"/>
              <a:buFontTx/>
              <a:buChar char="–"/>
              <a:tabLst>
                <a:tab pos="3028950" algn="l"/>
                <a:tab pos="7600950" algn="l"/>
              </a:tabLst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把最近访问过的连续字（块）移向处理器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242" y="0"/>
            <a:ext cx="7632848" cy="806152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2800" b="1" dirty="0" smtClean="0"/>
              <a:t>现代计算机系统的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存储器层次结构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152400" y="1066800"/>
            <a:ext cx="8890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  <a:tabLst>
                <a:tab pos="3028950" algn="l"/>
                <a:tab pos="7600950" algn="l"/>
              </a:tabLst>
            </a:pPr>
            <a:endParaRPr lang="en-US" sz="2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520" y="1322917"/>
            <a:ext cx="8643491" cy="561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4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47457" y="381000"/>
            <a:ext cx="3628754" cy="137160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pPr>
              <a:lnSpc>
                <a:spcPts val="3000"/>
              </a:lnSpc>
              <a:buNone/>
            </a:pPr>
            <a:r>
              <a:rPr lang="zh-CN" altLang="en-US" sz="2400" b="1" dirty="0">
                <a:latin typeface="Comic Sans MS" panose="030F0702030302020204" pitchFamily="66" charset="0"/>
              </a:rPr>
              <a:t>利用局部性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原理</a:t>
            </a:r>
            <a:r>
              <a:rPr lang="zh-CN" altLang="en-US" sz="24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：</a:t>
            </a:r>
            <a:endParaRPr lang="en-US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sz="22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以最便宜技术提供尽可能多的存储空间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sz="2000" b="1" dirty="0">
                <a:solidFill>
                  <a:srgbClr val="081D58"/>
                </a:solidFill>
                <a:latin typeface="Arial" panose="020B0604020202020204" pitchFamily="34" charset="0"/>
              </a:rPr>
              <a:t>. </a:t>
            </a:r>
            <a:r>
              <a:rPr lang="zh-CN" altLang="en-US" sz="2000" b="1" dirty="0" smtClean="0">
                <a:solidFill>
                  <a:srgbClr val="081D58"/>
                </a:solidFill>
                <a:latin typeface="Arial" panose="020B0604020202020204" pitchFamily="34" charset="0"/>
              </a:rPr>
              <a:t>以最快的技术提供访问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627019" y="2348880"/>
            <a:ext cx="3587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767512" y="2996952"/>
            <a:ext cx="649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236296" y="3645024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769894" y="4713104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174038" y="5446713"/>
            <a:ext cx="2889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490913" y="2400299"/>
            <a:ext cx="1585912" cy="2109789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122856" y="3733800"/>
            <a:ext cx="2305050" cy="1927448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606" name="Object 14"/>
          <p:cNvGraphicFramePr>
            <a:graphicFrameLocks noChangeAspect="1"/>
          </p:cNvGraphicFramePr>
          <p:nvPr/>
        </p:nvGraphicFramePr>
        <p:xfrm>
          <a:off x="1905000" y="4267200"/>
          <a:ext cx="5265738" cy="240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BMP 图像" r:id="rId1" imgW="5265420" imgH="2407920" progId="PBrush">
                  <p:embed/>
                </p:oleObj>
              </mc:Choice>
              <mc:Fallback>
                <p:oleObj name="BMP 图像" r:id="rId1" imgW="5265420" imgH="240792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5265738" cy="240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260648"/>
            <a:ext cx="71628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</a:rPr>
              <a:t>是什么？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3429000"/>
          </a:xfrm>
        </p:spPr>
        <p:txBody>
          <a:bodyPr>
            <a:normAutofit/>
          </a:bodyPr>
          <a:lstStyle/>
          <a:p>
            <a:r>
              <a:rPr lang="zh-CN" altLang="en-US" sz="2600" b="1" dirty="0" smtClean="0">
                <a:solidFill>
                  <a:srgbClr val="C00000"/>
                </a:solidFill>
              </a:rPr>
              <a:t>小而快的存储器，用于改善对慢速存储器的平均访问时间</a:t>
            </a:r>
            <a:r>
              <a:rPr lang="zh-CN" altLang="en-US" sz="2600" b="1" dirty="0" smtClean="0"/>
              <a:t>。</a:t>
            </a:r>
            <a:endParaRPr lang="en-US" sz="2600" b="1" dirty="0"/>
          </a:p>
          <a:p>
            <a:r>
              <a:rPr lang="zh-CN" altLang="en-US" sz="2600" b="1" dirty="0" smtClean="0"/>
              <a:t>在计算机结构中，几乎每个部件都是一个</a:t>
            </a:r>
            <a:r>
              <a:rPr lang="en-US" sz="2600" b="1" dirty="0" smtClean="0"/>
              <a:t>cache</a:t>
            </a:r>
            <a:r>
              <a:rPr lang="zh-CN" altLang="en-US" sz="2600" b="1" dirty="0"/>
              <a:t>！</a:t>
            </a:r>
            <a:endParaRPr lang="en-US" sz="2600" b="1" dirty="0"/>
          </a:p>
          <a:p>
            <a:pPr lvl="1"/>
            <a:r>
              <a:rPr lang="zh-CN" altLang="en-US" sz="2000" b="1" dirty="0" smtClean="0"/>
              <a:t>寄存器是变量的“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r>
              <a:rPr lang="en-US" sz="2000" b="1" dirty="0" smtClean="0"/>
              <a:t>– </a:t>
            </a:r>
            <a:r>
              <a:rPr lang="en-US" altLang="zh-CN" sz="2000" b="1" dirty="0" smtClean="0"/>
              <a:t>—</a:t>
            </a:r>
            <a:r>
              <a:rPr lang="zh-CN" altLang="en-US" sz="2000" b="1" dirty="0" smtClean="0"/>
              <a:t>软件管理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一级</a:t>
            </a:r>
            <a:r>
              <a:rPr lang="en-US" sz="2000" b="1" dirty="0" smtClean="0"/>
              <a:t> </a:t>
            </a:r>
            <a:r>
              <a:rPr lang="en-US" sz="2000" b="1" dirty="0"/>
              <a:t>cache </a:t>
            </a:r>
            <a:r>
              <a:rPr lang="zh-CN" altLang="en-US" sz="2000" b="1" dirty="0" smtClean="0"/>
              <a:t>是二级</a:t>
            </a:r>
            <a:r>
              <a:rPr lang="en-US" sz="2000" b="1" dirty="0" smtClean="0"/>
              <a:t> </a:t>
            </a:r>
            <a:r>
              <a:rPr lang="en-US" sz="2000" b="1" dirty="0"/>
              <a:t>cache </a:t>
            </a:r>
            <a:r>
              <a:rPr lang="zh-CN" altLang="en-US" sz="2000" b="1" dirty="0"/>
              <a:t>的“</a:t>
            </a:r>
            <a:r>
              <a:rPr lang="en-US" altLang="zh-CN" sz="2000" b="1" dirty="0"/>
              <a:t>a cache</a:t>
            </a:r>
            <a:r>
              <a:rPr lang="zh-CN" altLang="en-US" sz="2000" b="1" dirty="0"/>
              <a:t>”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二级</a:t>
            </a:r>
            <a:r>
              <a:rPr lang="en-US" sz="2000" b="1" dirty="0" smtClean="0"/>
              <a:t> cache</a:t>
            </a:r>
            <a:r>
              <a:rPr lang="zh-CN" altLang="en-US" sz="2000" b="1" dirty="0"/>
              <a:t>是主存的“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主存是磁盘（</a:t>
            </a:r>
            <a:r>
              <a:rPr lang="zh-CN" altLang="en-US" sz="2000" b="1" dirty="0"/>
              <a:t>虚拟存储器</a:t>
            </a:r>
            <a:r>
              <a:rPr lang="zh-CN" altLang="en-US" sz="2000" b="1" dirty="0" smtClean="0"/>
              <a:t>）的 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 </a:t>
            </a:r>
            <a:r>
              <a:rPr lang="en-US" sz="2000" b="1" dirty="0" smtClean="0"/>
              <a:t>TLB </a:t>
            </a:r>
            <a:r>
              <a:rPr lang="zh-CN" altLang="en-US" sz="2000" b="1" dirty="0"/>
              <a:t>是页表的“</a:t>
            </a:r>
            <a:r>
              <a:rPr lang="en-US" altLang="zh-CN" sz="2000" b="1" dirty="0"/>
              <a:t>a cache</a:t>
            </a:r>
            <a:r>
              <a:rPr lang="zh-CN" altLang="en-US" sz="2000" b="1" dirty="0"/>
              <a:t>” </a:t>
            </a:r>
            <a:endParaRPr lang="en-US" sz="2000" b="1" dirty="0"/>
          </a:p>
          <a:p>
            <a:pPr lvl="1"/>
            <a:r>
              <a:rPr lang="zh-CN" altLang="en-US" sz="2000" b="1" dirty="0" smtClean="0"/>
              <a:t>转移预测缓存是预测信息的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 cache</a:t>
            </a:r>
            <a:r>
              <a:rPr lang="zh-CN" altLang="en-US" sz="2000" b="1" dirty="0" smtClean="0"/>
              <a:t>”</a:t>
            </a:r>
            <a:endParaRPr lang="en-US" sz="2000" b="1" dirty="0"/>
          </a:p>
          <a:p>
            <a:pPr lvl="1"/>
            <a:endParaRPr lang="en-US" sz="2000" dirty="0"/>
          </a:p>
        </p:txBody>
      </p:sp>
      <p:sp>
        <p:nvSpPr>
          <p:cNvPr id="622602" name="AutoShape 10"/>
          <p:cNvSpPr>
            <a:spLocks noChangeArrowheads="1"/>
          </p:cNvSpPr>
          <p:nvPr/>
        </p:nvSpPr>
        <p:spPr bwMode="auto">
          <a:xfrm flipV="1">
            <a:off x="6934200" y="4343400"/>
            <a:ext cx="304800" cy="1981200"/>
          </a:xfrm>
          <a:prstGeom prst="downArrow">
            <a:avLst>
              <a:gd name="adj1" fmla="val 36676"/>
              <a:gd name="adj2" fmla="val 109387"/>
            </a:avLst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22601" name="AutoShape 9"/>
          <p:cNvSpPr>
            <a:spLocks noChangeArrowheads="1"/>
          </p:cNvSpPr>
          <p:nvPr/>
        </p:nvSpPr>
        <p:spPr bwMode="auto">
          <a:xfrm>
            <a:off x="1447800" y="4343400"/>
            <a:ext cx="304800" cy="1981200"/>
          </a:xfrm>
          <a:prstGeom prst="downArrow">
            <a:avLst>
              <a:gd name="adj1" fmla="val 39583"/>
              <a:gd name="adj2" fmla="val 122387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2" grpId="0" animBg="1"/>
      <p:bldP spid="6226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757862"/>
            <a:ext cx="7696200" cy="53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√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  虚拟存储器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5.8  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加快地址转换：TLB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5.9  虚拟存储器的保护</a:t>
            </a:r>
            <a:endParaRPr lang="zh-CN" altLang="en-US" sz="26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600" b="1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en-US" b="1" dirty="0"/>
              <a:t>5.2 </a:t>
            </a:r>
            <a:r>
              <a:rPr lang="en-US" b="1" dirty="0" smtClean="0"/>
              <a:t> Cache</a:t>
            </a:r>
            <a:r>
              <a:rPr lang="zh-CN" altLang="en-US" b="1" dirty="0" smtClean="0"/>
              <a:t>基本原理复习</a:t>
            </a:r>
            <a:endParaRPr lang="en-US" b="1" dirty="0"/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19200"/>
            <a:ext cx="8572500" cy="48768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36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</a:t>
            </a:r>
            <a:r>
              <a:rPr lang="en-US" sz="2400" b="1" dirty="0" smtClean="0">
                <a:solidFill>
                  <a:srgbClr val="FF0000"/>
                </a:solidFill>
              </a:rPr>
              <a:t>Cache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术语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Cache			</a:t>
            </a:r>
            <a:r>
              <a:rPr lang="en-US" sz="2200" dirty="0" smtClean="0"/>
              <a:t>full associative	</a:t>
            </a:r>
            <a:r>
              <a:rPr lang="en-US" sz="2200" dirty="0"/>
              <a:t>	write allocate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Virtual memory		dirty bit		</a:t>
            </a:r>
            <a:r>
              <a:rPr lang="en-US" sz="2200" dirty="0" smtClean="0"/>
              <a:t>	unified </a:t>
            </a:r>
            <a:r>
              <a:rPr lang="en-US" sz="2200" dirty="0"/>
              <a:t>cache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Memory stall cycles	</a:t>
            </a:r>
            <a:r>
              <a:rPr lang="en-US" sz="2200" dirty="0" smtClean="0"/>
              <a:t>block </a:t>
            </a:r>
            <a:r>
              <a:rPr lang="en-US" sz="2200" dirty="0"/>
              <a:t>		 	block offset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misses per instruction	direct </a:t>
            </a:r>
            <a:r>
              <a:rPr lang="en-US" sz="2200" dirty="0" smtClean="0"/>
              <a:t>mapped	</a:t>
            </a:r>
            <a:r>
              <a:rPr lang="en-US" sz="2200" dirty="0"/>
              <a:t>	write back	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Valid bit		</a:t>
            </a:r>
            <a:r>
              <a:rPr lang="en-US" sz="2200" dirty="0" smtClean="0"/>
              <a:t>data </a:t>
            </a:r>
            <a:r>
              <a:rPr lang="en-US" sz="2200" dirty="0"/>
              <a:t>cache		locality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Block address		hit time		</a:t>
            </a:r>
            <a:r>
              <a:rPr lang="en-US" sz="2200" dirty="0" smtClean="0"/>
              <a:t>	address </a:t>
            </a:r>
            <a:r>
              <a:rPr lang="en-US" sz="2200" dirty="0"/>
              <a:t>trace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Write through		cache miss		set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Instruction cache	</a:t>
            </a:r>
            <a:r>
              <a:rPr lang="en-US" sz="2200" dirty="0" smtClean="0"/>
              <a:t>page </a:t>
            </a:r>
            <a:r>
              <a:rPr lang="en-US" sz="2200" dirty="0"/>
              <a:t>fault		miss rate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random </a:t>
            </a:r>
            <a:r>
              <a:rPr lang="en-US" sz="2200" dirty="0" err="1"/>
              <a:t>replacememt</a:t>
            </a:r>
            <a:r>
              <a:rPr lang="en-US" sz="2200" dirty="0"/>
              <a:t>	index field		cache hit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Average memory access time	page		tag field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n-way set associative 	no-write allocate	miss penalty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/>
              <a:t>Least-recently used	</a:t>
            </a:r>
            <a:r>
              <a:rPr lang="en-US" sz="2200" dirty="0" smtClean="0"/>
              <a:t>write </a:t>
            </a:r>
            <a:r>
              <a:rPr lang="en-US" sz="2200" dirty="0"/>
              <a:t>buffer		write stall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</a:t>
            </a:r>
            <a:endParaRPr 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66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66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66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66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66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66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66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advAuto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200" b="1" dirty="0" smtClean="0"/>
              <a:t>C</a:t>
            </a:r>
            <a:r>
              <a:rPr lang="en-US" altLang="zh-CN" sz="3200" b="1" dirty="0" smtClean="0"/>
              <a:t>ache</a:t>
            </a:r>
            <a:r>
              <a:rPr lang="zh-CN" altLang="en-US" sz="3200" b="1" dirty="0" smtClean="0"/>
              <a:t>组织的基本单位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---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块（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block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line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b="1" dirty="0">
                <a:solidFill>
                  <a:schemeClr val="hlink"/>
                </a:solidFill>
              </a:rPr>
              <a:t>Caching</a:t>
            </a:r>
            <a:r>
              <a:rPr lang="en-US" sz="2000" b="1" dirty="0">
                <a:solidFill>
                  <a:srgbClr val="D00E3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是一个在处理器、操作系统、文件系统和应用程序中使用的</a:t>
            </a: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D00E3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20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一般概念</a:t>
            </a:r>
            <a:r>
              <a:rPr lang="zh-CN" altLang="en-US" sz="2000" b="1" dirty="0" smtClean="0">
                <a:solidFill>
                  <a:srgbClr val="D00E3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0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：按</a:t>
            </a:r>
            <a:r>
              <a:rPr lang="zh-CN" altLang="en-US" sz="2400" b="1" dirty="0">
                <a:solidFill>
                  <a:srgbClr val="FF0000"/>
                </a:solidFill>
              </a:rPr>
              <a:t>块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block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进行管理的。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和主存均被分割成大小相同的块</a:t>
            </a:r>
            <a:r>
              <a:rPr lang="zh-CN" altLang="en-US" sz="2400" b="1" dirty="0" smtClean="0"/>
              <a:t>。对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和主存的访问是以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块</a:t>
            </a:r>
            <a:r>
              <a:rPr lang="zh-CN" altLang="en-US" sz="2400" b="1" dirty="0" smtClean="0"/>
              <a:t>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基本单位</a:t>
            </a:r>
            <a:r>
              <a:rPr lang="zh-CN" altLang="en-US" sz="2400" b="1" dirty="0" smtClean="0"/>
              <a:t>。</a:t>
            </a:r>
            <a:endParaRPr lang="en-US" altLang="zh-CN" sz="2400" b="1" dirty="0" smtClean="0">
              <a:solidFill>
                <a:srgbClr val="D00E3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47755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当前计算机的存储器结构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828700" y="1538288"/>
            <a:ext cx="4725888" cy="35814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  <a:round/>
          </a:ln>
        </p:spPr>
        <p:txBody>
          <a:bodyPr wrap="none" anchor="ctr"/>
          <a:lstStyle/>
          <a:p>
            <a:endParaRPr lang="zh-CN" altLang="zh-CN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39988" y="1538288"/>
            <a:ext cx="2514600" cy="1676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511488" y="3838576"/>
            <a:ext cx="17097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/>
              <a:t>System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Controller</a:t>
            </a:r>
            <a:endParaRPr lang="en-US" altLang="zh-CN" sz="2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11488" y="2224088"/>
            <a:ext cx="1571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 dirty="0"/>
              <a:t>L1 Cache</a:t>
            </a:r>
            <a:endParaRPr lang="en-US" altLang="zh-CN" sz="2400" b="1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93045" y="3655220"/>
            <a:ext cx="1496888" cy="1281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Main </a:t>
            </a:r>
            <a:endParaRPr lang="en-US" altLang="zh-CN" sz="2400" b="1"/>
          </a:p>
          <a:p>
            <a:pPr algn="ctr"/>
            <a:r>
              <a:rPr lang="en-US" altLang="zh-CN" sz="2400" b="1"/>
              <a:t>Memory</a:t>
            </a:r>
            <a:endParaRPr lang="en-US" altLang="zh-CN" sz="2400" b="1"/>
          </a:p>
          <a:p>
            <a:pPr algn="ctr"/>
            <a:r>
              <a:rPr lang="en-US" altLang="zh-CN" sz="2400" b="1"/>
              <a:t>(DRAM)</a:t>
            </a:r>
            <a:endParaRPr lang="en-US" altLang="zh-CN" sz="2400" b="1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4335388" y="3228976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5221188" y="4281488"/>
            <a:ext cx="1019200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2582788" y="4281488"/>
            <a:ext cx="928700" cy="14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44724" y="3838576"/>
            <a:ext cx="1538064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Graphics</a:t>
            </a:r>
            <a:endParaRPr lang="en-US" altLang="zh-CN" sz="2400" b="1"/>
          </a:p>
          <a:p>
            <a:pPr algn="ctr"/>
            <a:r>
              <a:rPr lang="en-US" altLang="zh-CN" sz="2400" b="1"/>
              <a:t>Processor</a:t>
            </a:r>
            <a:endParaRPr lang="en-US" altLang="zh-CN" sz="2400" b="1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335388" y="4829176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751188" y="5392450"/>
            <a:ext cx="13308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9pPr>
          </a:lstStyle>
          <a:p>
            <a:r>
              <a:rPr lang="en-US" altLang="zh-CN" sz="2400" dirty="0">
                <a:latin typeface="+mn-lt"/>
              </a:rPr>
              <a:t>(I/O Bus)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230488" y="2681288"/>
            <a:ext cx="2133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400" b="1"/>
              <a:t>L2 Cache</a:t>
            </a:r>
            <a:endParaRPr lang="en-US" altLang="zh-CN" sz="2400" b="1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567345" y="1563415"/>
            <a:ext cx="1459887" cy="46166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itchFamily="34" charset="0"/>
                <a:ea typeface="MS PGothic" panose="020B0600070205080204" pitchFamily="-108" charset="-128"/>
              </a:defRPr>
            </a:lvl9pPr>
          </a:lstStyle>
          <a:p>
            <a:pPr algn="ctr"/>
            <a:r>
              <a:rPr lang="en-US" altLang="zh-CN" sz="2400" dirty="0">
                <a:latin typeface="+mn-lt"/>
              </a:rPr>
              <a:t>Processor</a:t>
            </a:r>
            <a:endParaRPr lang="en-US" altLang="zh-CN" sz="2400" dirty="0">
              <a:latin typeface="+mn-lt"/>
            </a:endParaRPr>
          </a:p>
        </p:txBody>
      </p:sp>
      <p:grpSp>
        <p:nvGrpSpPr>
          <p:cNvPr id="21" name="Group 19"/>
          <p:cNvGrpSpPr/>
          <p:nvPr/>
        </p:nvGrpSpPr>
        <p:grpSpPr bwMode="auto">
          <a:xfrm>
            <a:off x="3039988" y="3290888"/>
            <a:ext cx="2514600" cy="1828800"/>
            <a:chOff x="1824" y="2352"/>
            <a:chExt cx="1584" cy="1152"/>
          </a:xfrm>
          <a:noFill/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24" y="2352"/>
              <a:ext cx="0" cy="1152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0" cy="1152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824" y="3504"/>
              <a:ext cx="1584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pic>
        <p:nvPicPr>
          <p:cNvPr id="25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40" y="15382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757862"/>
            <a:ext cx="7696200" cy="53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√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  虚拟存储器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5.8  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加快地址转换：TLB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5.9  虚拟存储器的保护</a:t>
            </a:r>
            <a:endParaRPr lang="zh-CN" altLang="en-US" sz="26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600" b="1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4775508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的原理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30766" y="4355468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322854" y="435546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14942" y="4355468"/>
            <a:ext cx="79208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530766" y="472639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22854" y="4726398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14942" y="4726398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530766" y="5090934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22854" y="5090934"/>
            <a:ext cx="79208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14942" y="5090934"/>
            <a:ext cx="792088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364088" y="4186338"/>
            <a:ext cx="2650954" cy="1404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68144" y="1196752"/>
            <a:ext cx="1642842" cy="720080"/>
            <a:chOff x="6084168" y="1196752"/>
            <a:chExt cx="1642842" cy="720080"/>
          </a:xfrm>
        </p:grpSpPr>
        <p:sp>
          <p:nvSpPr>
            <p:cNvPr id="2" name="矩形 1"/>
            <p:cNvSpPr/>
            <p:nvPr/>
          </p:nvSpPr>
          <p:spPr>
            <a:xfrm>
              <a:off x="6084168" y="1196752"/>
              <a:ext cx="1642842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6084168" y="1196752"/>
              <a:ext cx="1008112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anose="05000000000000000000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2800" dirty="0" smtClean="0"/>
                <a:t>CPU</a:t>
              </a:r>
              <a:endParaRPr lang="zh-CN" altLang="en-US" sz="2800" dirty="0"/>
            </a:p>
          </p:txBody>
        </p:sp>
      </p:grp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8042252" y="4725051"/>
            <a:ext cx="1080120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 marL="0" indent="0" algn="ctr">
              <a:buNone/>
            </a:pPr>
            <a:r>
              <a:rPr lang="zh-CN" altLang="en-US" sz="2400" b="1" dirty="0" smtClean="0"/>
              <a:t>主存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5717457" y="2527233"/>
            <a:ext cx="3269693" cy="1033226"/>
            <a:chOff x="5717457" y="2527233"/>
            <a:chExt cx="3269693" cy="1033226"/>
          </a:xfrm>
        </p:grpSpPr>
        <p:sp>
          <p:nvSpPr>
            <p:cNvPr id="38" name="矩形 37"/>
            <p:cNvSpPr/>
            <p:nvPr/>
          </p:nvSpPr>
          <p:spPr>
            <a:xfrm>
              <a:off x="5884135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676223" y="267124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84135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76223" y="3031289"/>
              <a:ext cx="792088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17457" y="2527233"/>
              <a:ext cx="1944216" cy="1033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 Box 9"/>
            <p:cNvSpPr txBox="1">
              <a:spLocks noChangeArrowheads="1"/>
            </p:cNvSpPr>
            <p:nvPr/>
          </p:nvSpPr>
          <p:spPr bwMode="auto">
            <a:xfrm>
              <a:off x="7907030" y="2736823"/>
              <a:ext cx="1080120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marL="457200" indent="-457200" latinLnBrk="1">
                <a:buFont typeface="Wingdings" panose="05000000000000000000" pitchFamily="2" charset="2"/>
                <a:buChar char="n"/>
                <a:defRPr sz="3200">
                  <a:ea typeface="华文中宋" panose="02010600040101010101" pitchFamily="2" charset="-122"/>
                </a:defRPr>
              </a:lvl1pPr>
            </a:lstStyle>
            <a:p>
              <a:pPr marL="0" indent="0" algn="ctr">
                <a:buNone/>
              </a:pPr>
              <a:r>
                <a:rPr lang="en-US" altLang="zh-CN" sz="2400" b="1" dirty="0" smtClean="0"/>
                <a:t>Cache</a:t>
              </a:r>
              <a:endParaRPr lang="zh-CN" altLang="en-US" sz="2400" b="1" dirty="0"/>
            </a:p>
          </p:txBody>
        </p:sp>
      </p:grpSp>
      <p:sp>
        <p:nvSpPr>
          <p:cNvPr id="12" name="上下箭头 11"/>
          <p:cNvSpPr/>
          <p:nvPr/>
        </p:nvSpPr>
        <p:spPr>
          <a:xfrm>
            <a:off x="6563551" y="1916832"/>
            <a:ext cx="252028" cy="610401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上下箭头 54"/>
          <p:cNvSpPr/>
          <p:nvPr/>
        </p:nvSpPr>
        <p:spPr>
          <a:xfrm>
            <a:off x="6576662" y="3564234"/>
            <a:ext cx="252028" cy="610401"/>
          </a:xfrm>
          <a:prstGeom prst="upDownArrow">
            <a:avLst>
              <a:gd name="adj1" fmla="val 49999"/>
              <a:gd name="adj2" fmla="val 57103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530766" y="4355468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508104" y="5085184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300192" y="4725144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590035" y="1226084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插入到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与主存间</a:t>
            </a:r>
            <a:endParaRPr lang="zh-CN" altLang="en-US" sz="2800" dirty="0"/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88580" y="1758830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由快速</a:t>
            </a:r>
            <a:r>
              <a:rPr lang="en-US" altLang="zh-CN" sz="2800" dirty="0" smtClean="0"/>
              <a:t>SRAM</a:t>
            </a:r>
            <a:r>
              <a:rPr lang="zh-CN" altLang="en-US" sz="2800" dirty="0" smtClean="0"/>
              <a:t>实现</a:t>
            </a:r>
            <a:endParaRPr lang="zh-CN" altLang="en-US" sz="2800" dirty="0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88579" y="2332881"/>
            <a:ext cx="4211331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存储程序的</a:t>
            </a:r>
            <a:r>
              <a:rPr lang="zh-CN" altLang="en-US" sz="2800" dirty="0" smtClean="0">
                <a:solidFill>
                  <a:srgbClr val="C00000"/>
                </a:solidFill>
              </a:rPr>
              <a:t>部分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1115617" y="2958392"/>
            <a:ext cx="1860718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指令</a:t>
            </a:r>
            <a:endParaRPr lang="zh-CN" altLang="en-US" sz="2800" dirty="0"/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976335" y="2958392"/>
            <a:ext cx="173968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数据</a:t>
            </a:r>
            <a:endParaRPr lang="zh-CN" altLang="en-US" sz="2800" dirty="0"/>
          </a:p>
        </p:txBody>
      </p:sp>
      <p:sp>
        <p:nvSpPr>
          <p:cNvPr id="63" name="矩形 62"/>
          <p:cNvSpPr/>
          <p:nvPr/>
        </p:nvSpPr>
        <p:spPr>
          <a:xfrm>
            <a:off x="5897477" y="2671249"/>
            <a:ext cx="792088" cy="36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76223" y="303128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90035" y="3668952"/>
            <a:ext cx="3312369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r>
              <a:rPr lang="zh-CN" altLang="en-US" sz="2800" dirty="0" smtClean="0"/>
              <a:t>操作：</a:t>
            </a:r>
            <a:endParaRPr lang="zh-CN" altLang="en-US" sz="2800" dirty="0"/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1788201" y="4336886"/>
            <a:ext cx="335986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命中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19573" y="442233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6680940" y="3031289"/>
            <a:ext cx="792088" cy="36004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708501" y="5085184"/>
            <a:ext cx="792088" cy="3600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1806974" y="4959746"/>
            <a:ext cx="3359863" cy="96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未命中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(</a:t>
            </a:r>
            <a:r>
              <a:rPr lang="zh-CN" altLang="en-US" sz="2800" dirty="0" smtClean="0"/>
              <a:t>不在</a:t>
            </a:r>
            <a:r>
              <a:rPr lang="en-US" altLang="zh-CN" sz="2800" dirty="0" smtClean="0"/>
              <a:t>Cache</a:t>
            </a:r>
            <a:r>
              <a:rPr lang="zh-CN" altLang="en-US" sz="2800" dirty="0" smtClean="0"/>
              <a:t>中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80" name="矩形 79"/>
          <p:cNvSpPr/>
          <p:nvPr/>
        </p:nvSpPr>
        <p:spPr>
          <a:xfrm>
            <a:off x="6306632" y="4726398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6702940" y="2671249"/>
            <a:ext cx="792088" cy="36004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-0.12593 C -4.72222E-6 -0.18241 0.02657 -0.25162 0.0481 -0.25162 L 0.09636 -0.25162 " pathEditMode="relative" rAng="0" ptsTypes="FfFF">
                                      <p:cBhvr>
                                        <p:cTn id="6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xit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3.88889E-6 -0.14977 C 3.88889E-6 -0.2169 0.01128 -0.29931 0.02135 -0.29931 L 0.0427 -0.29931 " pathEditMode="relative" rAng="0" ptsTypes="FfFF">
                                      <p:cBhvr>
                                        <p:cTn id="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-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-0.00052 -0.09954 C -0.00052 -0.14421 0.02534 -0.19907 0.04635 -0.19907 L 0.0934 -0.19907 " pathEditMode="relative" rAng="0" ptsTypes="FfFF">
                                      <p:cBhvr>
                                        <p:cTn id="9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55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60" grpId="0" bldLvl="0" animBg="1"/>
      <p:bldP spid="63" grpId="0" bldLvl="0" animBg="1"/>
      <p:bldP spid="71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77" grpId="1" bldLvl="0" animBg="1"/>
      <p:bldP spid="77" grpId="2" bldLvl="0" animBg="1"/>
      <p:bldP spid="78" grpId="0" bldLvl="0" animBg="1"/>
      <p:bldP spid="79" grpId="0" bldLvl="0" animBg="1"/>
      <p:bldP spid="80" grpId="0" bldLvl="0" animBg="1"/>
      <p:bldP spid="80" grpId="1" bldLvl="0" animBg="1"/>
      <p:bldP spid="82" grpId="0" bldLvl="0" animBg="1"/>
      <p:bldP spid="82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个问题：针对存储器层次结构设计者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58200" cy="5688632"/>
          </a:xfrm>
          <a:noFill/>
        </p:spPr>
        <p:txBody>
          <a:bodyPr lIns="90488" rIns="90488">
            <a:normAutofit fontScale="85000" lnSpcReduction="10000"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3600" b="1" dirty="0" smtClean="0"/>
              <a:t>对于存储器层次结构设计者，存在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个问题</a:t>
            </a:r>
            <a:r>
              <a:rPr lang="zh-CN" altLang="en-US" sz="3600" b="1" dirty="0" smtClean="0"/>
              <a:t>：</a:t>
            </a:r>
            <a:endParaRPr lang="en-US" sz="3600" b="1" dirty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1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3100" b="1" dirty="0">
                <a:solidFill>
                  <a:srgbClr val="0070C0"/>
                </a:solidFill>
              </a:rPr>
              <a:t>当把一个块（行）从主存调入</a:t>
            </a:r>
            <a:r>
              <a:rPr lang="en-US" altLang="zh-CN" sz="3100" b="1" dirty="0">
                <a:solidFill>
                  <a:srgbClr val="0070C0"/>
                </a:solidFill>
              </a:rPr>
              <a:t>Cache</a:t>
            </a:r>
            <a:r>
              <a:rPr lang="zh-CN" altLang="en-US" sz="3100" b="1" dirty="0">
                <a:solidFill>
                  <a:srgbClr val="0070C0"/>
                </a:solidFill>
              </a:rPr>
              <a:t>时，可以放到哪些位置上</a:t>
            </a:r>
            <a:r>
              <a:rPr lang="en-US" altLang="zh-CN" sz="3100" b="1" dirty="0">
                <a:solidFill>
                  <a:srgbClr val="0070C0"/>
                </a:solidFill>
              </a:rPr>
              <a:t>?</a:t>
            </a:r>
            <a:r>
              <a:rPr lang="zh-CN" altLang="en-US" sz="3100" b="1" dirty="0">
                <a:solidFill>
                  <a:srgbClr val="0070C0"/>
                </a:solidFill>
              </a:rPr>
              <a:t>（映象规则</a:t>
            </a:r>
            <a:r>
              <a:rPr lang="zh-CN" altLang="en-US" sz="3100" b="1" dirty="0" smtClean="0">
                <a:solidFill>
                  <a:srgbClr val="0070C0"/>
                </a:solidFill>
              </a:rPr>
              <a:t>）</a:t>
            </a:r>
            <a:r>
              <a:rPr lang="en-US" sz="2000" i="1" dirty="0">
                <a:solidFill>
                  <a:schemeClr val="hlink"/>
                </a:solidFill>
              </a:rPr>
              <a:t>	</a:t>
            </a:r>
            <a:r>
              <a:rPr lang="en-US" sz="26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600" b="1" i="1" dirty="0" smtClean="0">
                <a:solidFill>
                  <a:srgbClr val="FF0000"/>
                </a:solidFill>
              </a:rPr>
              <a:t>块放置</a:t>
            </a:r>
            <a:r>
              <a:rPr lang="en-US" sz="2600" b="1" i="1" dirty="0" smtClean="0">
                <a:solidFill>
                  <a:srgbClr val="FF0000"/>
                </a:solidFill>
              </a:rPr>
              <a:t>)</a:t>
            </a:r>
            <a:endParaRPr lang="en-US" sz="26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/>
              <a:t>直接映像 </a:t>
            </a:r>
            <a:r>
              <a:rPr lang="en-US" altLang="zh-CN" sz="2600" b="1" dirty="0"/>
              <a:t>Direct </a:t>
            </a:r>
            <a:r>
              <a:rPr lang="en-US" altLang="zh-CN" sz="2600" b="1" dirty="0" smtClean="0"/>
              <a:t>Mappe</a:t>
            </a:r>
            <a:r>
              <a:rPr lang="en-US" altLang="zh-CN" sz="2600" b="1" dirty="0"/>
              <a:t>d</a:t>
            </a:r>
            <a:r>
              <a:rPr lang="zh-CN" altLang="en-US" sz="2600" b="1" dirty="0" smtClean="0"/>
              <a:t>，全相联 </a:t>
            </a:r>
            <a:r>
              <a:rPr lang="en-US" sz="2600" b="1" dirty="0" smtClean="0"/>
              <a:t>Fully Associative, </a:t>
            </a:r>
            <a:r>
              <a:rPr lang="zh-CN" altLang="en-US" sz="2600" b="1" dirty="0" smtClean="0"/>
              <a:t>组相联 </a:t>
            </a:r>
            <a:r>
              <a:rPr lang="en-US" sz="2600" b="1" dirty="0" smtClean="0"/>
              <a:t>Set Associative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问题</a:t>
            </a:r>
            <a:r>
              <a:rPr lang="en-US" altLang="zh-CN" sz="2800" b="1" dirty="0">
                <a:solidFill>
                  <a:schemeClr val="hlink"/>
                </a:solidFill>
              </a:rPr>
              <a:t>2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2800" b="1" dirty="0">
                <a:solidFill>
                  <a:srgbClr val="0070C0"/>
                </a:solidFill>
              </a:rPr>
              <a:t>如何判断所要访问的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块命中</a:t>
            </a:r>
            <a:r>
              <a:rPr lang="en-US" altLang="zh-CN" sz="2800" b="1" dirty="0">
                <a:solidFill>
                  <a:srgbClr val="0070C0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？</a:t>
            </a:r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 smtClean="0">
                <a:solidFill>
                  <a:srgbClr val="FF0000"/>
                </a:solidFill>
              </a:rPr>
              <a:t>块识别</a:t>
            </a:r>
            <a:r>
              <a:rPr lang="en-US" sz="2800" b="1" i="1" dirty="0" smtClean="0">
                <a:solidFill>
                  <a:srgbClr val="FF0000"/>
                </a:solidFill>
              </a:rPr>
              <a:t>)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 smtClean="0"/>
              <a:t>标识</a:t>
            </a:r>
            <a:r>
              <a:rPr lang="en-US" altLang="zh-CN" sz="2600" b="1" dirty="0" smtClean="0"/>
              <a:t>/</a:t>
            </a:r>
            <a:r>
              <a:rPr lang="zh-CN" altLang="en-US" sz="2600" b="1" dirty="0" smtClean="0"/>
              <a:t>块（</a:t>
            </a:r>
            <a:r>
              <a:rPr lang="en-US" sz="2600" b="1" dirty="0" smtClean="0"/>
              <a:t>Tag/Block</a:t>
            </a:r>
            <a:r>
              <a:rPr lang="zh-CN" altLang="en-US" sz="2600" b="1" dirty="0" smtClean="0"/>
              <a:t>）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问题</a:t>
            </a:r>
            <a:r>
              <a:rPr lang="en-US" altLang="zh-CN" sz="2800" b="1" dirty="0">
                <a:solidFill>
                  <a:schemeClr val="hlink"/>
                </a:solidFill>
              </a:rPr>
              <a:t>3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</a:t>
            </a:r>
            <a:r>
              <a:rPr lang="zh-CN" altLang="en-US" sz="2800" b="1" dirty="0"/>
              <a:t>当访问块不在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中，发生失效时，应替换哪一块</a:t>
            </a:r>
            <a:r>
              <a:rPr lang="en-US" altLang="zh-CN" sz="2800" b="1" dirty="0" smtClean="0"/>
              <a:t>? </a:t>
            </a:r>
            <a:r>
              <a:rPr lang="zh-CN" altLang="en-US" sz="2800" b="1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</a:rPr>
              <a:t>块替换</a:t>
            </a:r>
            <a:r>
              <a:rPr lang="en-US" sz="2800" b="1" i="1" dirty="0">
                <a:solidFill>
                  <a:srgbClr val="FF0000"/>
                </a:solidFill>
              </a:rPr>
              <a:t>)</a:t>
            </a:r>
            <a:endParaRPr lang="en-US" sz="28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en-US" sz="2600" b="1" dirty="0"/>
              <a:t>Random, LRU,FIFO</a:t>
            </a:r>
            <a:endParaRPr lang="en-US" sz="2600" b="1" dirty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问题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4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：对块进行写时，采用什么策略？</a:t>
            </a:r>
            <a:r>
              <a:rPr 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(</a:t>
            </a:r>
            <a:r>
              <a:rPr lang="zh-CN" altLang="en-US" sz="2800" b="1" i="1" dirty="0">
                <a:solidFill>
                  <a:srgbClr val="FF0000"/>
                </a:solidFill>
              </a:rPr>
              <a:t>写策略</a:t>
            </a:r>
            <a:r>
              <a:rPr lang="en-US" sz="2800" b="1" i="1" dirty="0">
                <a:solidFill>
                  <a:srgbClr val="FF0000"/>
                </a:solidFill>
              </a:rPr>
              <a:t>)</a:t>
            </a:r>
            <a:endParaRPr lang="en-US" sz="2800" b="1" i="1" dirty="0">
              <a:solidFill>
                <a:srgbClr val="FF0000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dirty="0"/>
              <a:t>写回</a:t>
            </a:r>
            <a:r>
              <a:rPr lang="en-US" sz="2600" b="1" dirty="0"/>
              <a:t>Write Back </a:t>
            </a:r>
            <a:r>
              <a:rPr lang="zh-CN" altLang="en-US" sz="2600" b="1" dirty="0"/>
              <a:t>，或</a:t>
            </a:r>
            <a:r>
              <a:rPr lang="en-US" sz="2600" b="1" dirty="0"/>
              <a:t> </a:t>
            </a:r>
            <a:r>
              <a:rPr lang="zh-CN" altLang="en-US" sz="2600" b="1" dirty="0" smtClean="0"/>
              <a:t>写直达</a:t>
            </a:r>
            <a:r>
              <a:rPr lang="en-US" sz="2600" b="1" dirty="0" smtClean="0"/>
              <a:t>Write </a:t>
            </a:r>
            <a:r>
              <a:rPr lang="en-US" sz="2600" b="1" dirty="0"/>
              <a:t>Through (with Write Buffer)</a:t>
            </a:r>
            <a:endParaRPr lang="en-US" sz="26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：映像规则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9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876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直接映像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Direct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mapped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块只能放在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中唯一的位置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2200" b="1" dirty="0" smtClean="0">
                <a:ea typeface="宋体" panose="02010600030101010101" pitchFamily="2" charset="-122"/>
              </a:rPr>
              <a:t>Block </a:t>
            </a:r>
            <a:r>
              <a:rPr lang="en-US" altLang="zh-CN" sz="2200" b="1" dirty="0">
                <a:ea typeface="宋体" panose="02010600030101010101" pitchFamily="2" charset="-122"/>
              </a:rPr>
              <a:t>address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MOD</a:t>
            </a:r>
            <a:r>
              <a:rPr lang="en-US" altLang="zh-CN" sz="2200" b="1" dirty="0">
                <a:ea typeface="宋体" panose="02010600030101010101" pitchFamily="2" charset="-122"/>
              </a:rPr>
              <a:t> Number of blocks in cache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全相联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Fully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associative 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200" b="1" dirty="0" smtClean="0">
                <a:ea typeface="宋体" panose="02010600030101010101" pitchFamily="2" charset="-122"/>
              </a:rPr>
              <a:t>            块可以放在</a:t>
            </a:r>
            <a:r>
              <a:rPr lang="en-US" altLang="zh-CN" sz="22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ea typeface="宋体" panose="02010600030101010101" pitchFamily="2" charset="-122"/>
              </a:rPr>
              <a:t>中的任意位置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endParaRPr lang="en-US" altLang="zh-CN" sz="2200" b="1" dirty="0" smtClean="0"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组相联 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associative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块能够放在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一组中任意一块位置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A set is a group of blocks in the cache.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 algn="ctr"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Block address </a:t>
            </a:r>
            <a:r>
              <a:rPr lang="en-US" altLang="zh-CN" sz="2200" b="1" dirty="0">
                <a:solidFill>
                  <a:schemeClr val="hlink"/>
                </a:solidFill>
                <a:ea typeface="宋体" panose="02010600030101010101" pitchFamily="2" charset="-122"/>
              </a:rPr>
              <a:t>MOD</a:t>
            </a:r>
            <a:r>
              <a:rPr lang="en-US" altLang="zh-CN" sz="2200" b="1" dirty="0">
                <a:ea typeface="宋体" panose="02010600030101010101" pitchFamily="2" charset="-122"/>
              </a:rPr>
              <a:t> Number of </a:t>
            </a:r>
            <a:r>
              <a:rPr lang="en-US" altLang="zh-CN" sz="2200" b="1" i="1" dirty="0">
                <a:ea typeface="宋体" panose="02010600030101010101" pitchFamily="2" charset="-122"/>
              </a:rPr>
              <a:t>sets</a:t>
            </a:r>
            <a:r>
              <a:rPr lang="en-US" altLang="zh-CN" sz="2200" b="1" dirty="0">
                <a:ea typeface="宋体" panose="02010600030101010101" pitchFamily="2" charset="-122"/>
              </a:rPr>
              <a:t> in the cache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如果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一组有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块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，则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称为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路组相联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n-way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set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associative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 </a:t>
            </a:r>
            <a:endParaRPr lang="en-US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54868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：映像规则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69029" name="Rectangle 5"/>
          <p:cNvSpPr>
            <a:spLocks noChangeArrowheads="1"/>
          </p:cNvSpPr>
          <p:nvPr/>
        </p:nvSpPr>
        <p:spPr bwMode="auto">
          <a:xfrm>
            <a:off x="467544" y="2132856"/>
            <a:ext cx="8568952" cy="229293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endParaRPr lang="zh-CN" altLang="en-US" sz="2600" dirty="0">
              <a:latin typeface="Times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Tx/>
              <a:buChar char="•"/>
            </a:pP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直接映像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也可以称为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1-way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set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associative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600" b="1" i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全相联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也称为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m-way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set-associative</a:t>
            </a:r>
            <a:r>
              <a:rPr lang="zh-CN" altLang="en-US" sz="2600" b="1" i="1" dirty="0" smtClean="0">
                <a:latin typeface="Palatino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b="1" i="1" dirty="0" smtClean="0">
                <a:latin typeface="Palatino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设一个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m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块）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600" b="1" dirty="0">
              <a:latin typeface="Times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76800"/>
          </a:xfrm>
        </p:spPr>
        <p:txBody>
          <a:bodyPr lIns="90488" rIns="90488"/>
          <a:lstStyle/>
          <a:p>
            <a:pPr>
              <a:buFontTx/>
              <a:buNone/>
            </a:pPr>
            <a:endParaRPr lang="en-US" sz="3200" b="0"/>
          </a:p>
        </p:txBody>
      </p:sp>
      <p:pic>
        <p:nvPicPr>
          <p:cNvPr id="76800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01172"/>
            <a:ext cx="8784976" cy="545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8640"/>
            <a:ext cx="76962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600" b="1" dirty="0"/>
              <a:t>Figure5.4 </a:t>
            </a:r>
            <a:r>
              <a:rPr lang="en-US" sz="3600" b="1" dirty="0">
                <a:solidFill>
                  <a:srgbClr val="081D58"/>
                </a:solidFill>
                <a:latin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081D58"/>
                </a:solidFill>
                <a:latin typeface="Times New Roman" panose="02020603050405020304" pitchFamily="18" charset="0"/>
              </a:rPr>
              <a:t>   </a:t>
            </a:r>
            <a:r>
              <a:rPr lang="en-US" sz="3600" b="1" dirty="0" smtClean="0">
                <a:solidFill>
                  <a:srgbClr val="FF0000"/>
                </a:solidFill>
              </a:rPr>
              <a:t>8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-</a:t>
            </a:r>
            <a:r>
              <a:rPr lang="en-US" sz="3600" b="1" dirty="0" smtClean="0">
                <a:solidFill>
                  <a:srgbClr val="FF0000"/>
                </a:solidFill>
              </a:rPr>
              <a:t>-32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块放置</a:t>
            </a:r>
            <a:endParaRPr lang="en-US" sz="36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0988" y="1276509"/>
            <a:ext cx="8839200" cy="2705472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的每个块都有一个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标识 </a:t>
            </a:r>
            <a:r>
              <a:rPr 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tag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：存放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访问数据所在块的主存物理地址中的高位部分（主存多块映射到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一块）</a:t>
            </a:r>
            <a:endParaRPr 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当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</a:t>
            </a:r>
            <a:r>
              <a:rPr lang="en-US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时，将比较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主存地址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tag-----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如果两者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相同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，表示</a:t>
            </a:r>
            <a:r>
              <a:rPr 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命中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即数据在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</a:t>
            </a:r>
            <a:endParaRPr lang="en-US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通常，每个</a:t>
            </a:r>
            <a:r>
              <a:rPr lang="en-US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块还有一位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有效位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valid bit</a:t>
            </a:r>
            <a:r>
              <a:rPr lang="en-US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：表示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</a:t>
            </a:r>
            <a:r>
              <a:rPr lang="en-US" sz="2400" b="1" dirty="0" smtClean="0">
                <a:ea typeface="宋体" panose="02010600030101010101" pitchFamily="2" charset="-122"/>
              </a:rPr>
              <a:t>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块的内容是否有效</a:t>
            </a:r>
            <a:endParaRPr lang="en-US" sz="2400" b="1" dirty="0">
              <a:ea typeface="宋体" panose="02010600030101010101" pitchFamily="2" charset="-122"/>
            </a:endParaRPr>
          </a:p>
        </p:txBody>
      </p:sp>
      <p:sp>
        <p:nvSpPr>
          <p:cNvPr id="77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：块识别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05064"/>
            <a:ext cx="8763000" cy="2243137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19200"/>
            <a:ext cx="51435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1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2200719"/>
            <a:ext cx="8534400" cy="4495800"/>
          </a:xfrm>
          <a:noFill/>
        </p:spPr>
        <p:txBody>
          <a:bodyPr lIns="90488" rIns="90488">
            <a:normAutofit fontScale="90000"/>
          </a:bodyPr>
          <a:lstStyle/>
          <a:p>
            <a:pPr>
              <a:lnSpc>
                <a:spcPts val="28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索引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chemeClr val="hlink"/>
                </a:solidFill>
              </a:rPr>
              <a:t>Index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字段选择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在直接映像</a:t>
            </a:r>
            <a:r>
              <a:rPr lang="en-US" altLang="zh-CN" sz="2400" b="1" dirty="0">
                <a:solidFill>
                  <a:srgbClr val="000000"/>
                </a:solidFill>
              </a:rPr>
              <a:t>Cache</a:t>
            </a:r>
            <a:r>
              <a:rPr lang="zh-CN" altLang="en-US" sz="2400" b="1" dirty="0">
                <a:solidFill>
                  <a:srgbClr val="000000"/>
                </a:solidFill>
              </a:rPr>
              <a:t>中，选择</a:t>
            </a:r>
            <a:r>
              <a:rPr lang="zh-CN" altLang="en-US" sz="2400" b="1" dirty="0">
                <a:solidFill>
                  <a:srgbClr val="FF0000"/>
                </a:solidFill>
              </a:rPr>
              <a:t>块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81D58"/>
                </a:solidFill>
              </a:rPr>
              <a:t>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组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相联</a:t>
            </a:r>
            <a:r>
              <a:rPr lang="en-US" altLang="zh-CN" sz="2000" b="1" dirty="0" smtClean="0">
                <a:solidFill>
                  <a:srgbClr val="081D58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中，选择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组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索引位数：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>
                <a:solidFill>
                  <a:srgbClr val="FD0128"/>
                </a:solidFill>
              </a:rPr>
              <a:t>log2(#</a:t>
            </a:r>
            <a:r>
              <a:rPr lang="zh-CN" altLang="en-US" sz="2000" b="1" dirty="0">
                <a:solidFill>
                  <a:srgbClr val="FD0128"/>
                </a:solidFill>
              </a:rPr>
              <a:t>块数</a:t>
            </a:r>
            <a:r>
              <a:rPr lang="en-US" altLang="zh-CN" sz="2000" b="1" dirty="0">
                <a:solidFill>
                  <a:srgbClr val="FD0128"/>
                </a:solidFill>
              </a:rPr>
              <a:t>) 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直接映像</a:t>
            </a:r>
            <a:r>
              <a:rPr lang="en-US" altLang="zh-CN" sz="2000" b="1" dirty="0" smtClean="0"/>
              <a:t>caches</a:t>
            </a:r>
            <a:endParaRPr lang="en-US" altLang="zh-CN" sz="2000" b="1" dirty="0" smtClean="0"/>
          </a:p>
          <a:p>
            <a:pPr marL="457200" lvl="1" indent="0">
              <a:lnSpc>
                <a:spcPts val="2800"/>
              </a:lnSpc>
              <a:buNone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                            </a:t>
            </a:r>
            <a:r>
              <a:rPr lang="en-US" sz="2000" b="1" dirty="0">
                <a:solidFill>
                  <a:srgbClr val="FD0128"/>
                </a:solidFill>
              </a:rPr>
              <a:t>log2</a:t>
            </a:r>
            <a:r>
              <a:rPr lang="en-US" sz="2000" b="1" dirty="0" smtClean="0">
                <a:solidFill>
                  <a:srgbClr val="FD0128"/>
                </a:solidFill>
              </a:rPr>
              <a:t>(#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组数</a:t>
            </a:r>
            <a:r>
              <a:rPr lang="en-US" sz="2000" b="1" dirty="0" smtClean="0">
                <a:solidFill>
                  <a:srgbClr val="FD0128"/>
                </a:solidFill>
              </a:rPr>
              <a:t>) </a:t>
            </a:r>
            <a:r>
              <a:rPr lang="en-US" altLang="zh-CN" sz="2000" b="1" dirty="0" smtClean="0"/>
              <a:t>——</a:t>
            </a:r>
            <a:r>
              <a:rPr lang="zh-CN" altLang="en-US" sz="2000" b="1" dirty="0" smtClean="0"/>
              <a:t>组相联</a:t>
            </a:r>
            <a:r>
              <a:rPr lang="en-US" sz="2000" b="1" dirty="0" smtClean="0"/>
              <a:t>caches</a:t>
            </a:r>
            <a:endParaRPr lang="en-US" sz="2000" b="1" dirty="0"/>
          </a:p>
          <a:p>
            <a:pPr>
              <a:lnSpc>
                <a:spcPts val="2800"/>
              </a:lnSpc>
            </a:pPr>
            <a:r>
              <a:rPr lang="zh-CN" altLang="en-US" sz="2800" b="1" dirty="0" smtClean="0"/>
              <a:t>字节位移量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</a:t>
            </a:r>
            <a:r>
              <a:rPr lang="en-US" sz="2800" b="1" dirty="0" smtClean="0">
                <a:solidFill>
                  <a:schemeClr val="hlink"/>
                </a:solidFill>
              </a:rPr>
              <a:t>Byte </a:t>
            </a:r>
            <a:r>
              <a:rPr lang="en-US" sz="2800" b="1" dirty="0">
                <a:solidFill>
                  <a:schemeClr val="hlink"/>
                </a:solidFill>
              </a:rPr>
              <a:t>Offset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字段选择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en-US" sz="2000" b="1" dirty="0">
                <a:solidFill>
                  <a:srgbClr val="081D58"/>
                </a:solidFill>
              </a:rPr>
              <a:t> </a:t>
            </a:r>
            <a:r>
              <a:rPr lang="zh-CN" altLang="en-US" sz="2000" b="1" dirty="0" smtClean="0">
                <a:solidFill>
                  <a:srgbClr val="081D58"/>
                </a:solidFill>
              </a:rPr>
              <a:t>块中的某个字节</a:t>
            </a:r>
            <a:endParaRPr lang="en-US" sz="20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位数：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FD0128"/>
                </a:solidFill>
              </a:rPr>
              <a:t>log2(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块字节数</a:t>
            </a:r>
            <a:r>
              <a:rPr lang="en-US" sz="2000" b="1" dirty="0" smtClean="0">
                <a:solidFill>
                  <a:srgbClr val="FD0128"/>
                </a:solidFill>
              </a:rPr>
              <a:t>)</a:t>
            </a:r>
            <a:endParaRPr lang="en-US" sz="2000" b="1" dirty="0">
              <a:solidFill>
                <a:srgbClr val="FD0128"/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标识</a:t>
            </a:r>
            <a:r>
              <a:rPr lang="en-US" sz="2800" b="1" dirty="0" smtClean="0">
                <a:solidFill>
                  <a:schemeClr val="hlink"/>
                </a:solidFill>
              </a:rPr>
              <a:t>Tag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用于查找在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或一组中的</a:t>
            </a:r>
            <a:r>
              <a:rPr lang="zh-CN" altLang="en-US" sz="2800" b="1" dirty="0" smtClean="0">
                <a:solidFill>
                  <a:srgbClr val="00B050"/>
                </a:solidFill>
              </a:rPr>
              <a:t>匹配块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（即相同的块）</a:t>
            </a:r>
            <a:endParaRPr lang="en-US" sz="28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sz="2000" b="1" dirty="0" smtClean="0">
                <a:solidFill>
                  <a:srgbClr val="000000"/>
                </a:solidFill>
              </a:rPr>
              <a:t>位数：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物理地址位数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D0128"/>
                </a:solidFill>
              </a:rPr>
              <a:t>– 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索引位数</a:t>
            </a:r>
            <a:r>
              <a:rPr lang="en-US" sz="2000" b="1" dirty="0" smtClean="0">
                <a:solidFill>
                  <a:srgbClr val="FD0128"/>
                </a:solidFill>
              </a:rPr>
              <a:t> </a:t>
            </a:r>
            <a:r>
              <a:rPr lang="en-US" sz="2000" b="1" dirty="0">
                <a:solidFill>
                  <a:srgbClr val="FD0128"/>
                </a:solidFill>
              </a:rPr>
              <a:t>– </a:t>
            </a:r>
            <a:r>
              <a:rPr lang="zh-CN" altLang="en-US" sz="2000" b="1" dirty="0">
                <a:solidFill>
                  <a:srgbClr val="FD0128"/>
                </a:solidFill>
              </a:rPr>
              <a:t>块内偏移</a:t>
            </a:r>
            <a:r>
              <a:rPr lang="zh-CN" altLang="en-US" sz="2000" b="1" dirty="0" smtClean="0">
                <a:solidFill>
                  <a:srgbClr val="FD0128"/>
                </a:solidFill>
              </a:rPr>
              <a:t>位数</a:t>
            </a:r>
            <a:endParaRPr lang="en-US" sz="2000" b="1" dirty="0">
              <a:solidFill>
                <a:srgbClr val="FD0128"/>
              </a:solidFill>
            </a:endParaRP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6962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/>
              <a:t>物理地址的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格式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87325"/>
            <a:ext cx="7716838" cy="16573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smtClean="0"/>
              <a:t>   </a:t>
            </a:r>
            <a:r>
              <a:rPr lang="zh-CN" altLang="en-US" sz="2800" b="1" smtClean="0">
                <a:solidFill>
                  <a:srgbClr val="0070C0"/>
                </a:solidFill>
                <a:effectLst/>
              </a:rPr>
              <a:t>思考题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：数据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Cache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容量为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16KB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，块大小为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32B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，最小寻址单位</a:t>
            </a:r>
            <a:r>
              <a:rPr lang="en-US" altLang="zh-CN" sz="2400" b="1" smtClean="0">
                <a:solidFill>
                  <a:srgbClr val="0070C0"/>
                </a:solidFill>
                <a:effectLst/>
              </a:rPr>
              <a:t>1</a:t>
            </a:r>
            <a:r>
              <a:rPr lang="zh-CN" altLang="en-US" sz="2400" b="1" smtClean="0">
                <a:solidFill>
                  <a:srgbClr val="0070C0"/>
                </a:solidFill>
                <a:effectLst/>
              </a:rPr>
              <a:t>字节，采用两路组相联映像方式。</a:t>
            </a:r>
            <a:endParaRPr lang="zh-CN" altLang="en-US" sz="2400" b="1" smtClean="0">
              <a:solidFill>
                <a:srgbClr val="0070C0"/>
              </a:solidFill>
              <a:effectLst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539552" y="1772816"/>
            <a:ext cx="7778750" cy="14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设</a:t>
            </a:r>
            <a:r>
              <a:rPr lang="en-US" altLang="zh-CN" sz="2400" dirty="0"/>
              <a:t>Cache</a:t>
            </a:r>
            <a:r>
              <a:rPr lang="zh-CN" altLang="en-US" sz="2400" dirty="0"/>
              <a:t>的物理地址为</a:t>
            </a:r>
            <a:r>
              <a:rPr lang="en-US" altLang="zh-CN" sz="2400" dirty="0"/>
              <a:t>36</a:t>
            </a:r>
            <a:r>
              <a:rPr lang="zh-CN" altLang="en-US" sz="2400" dirty="0"/>
              <a:t>位。计算索引位数、标识位数、块内偏移量。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35000" y="2954020"/>
            <a:ext cx="7625715" cy="319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FF00"/>
                </a:solidFill>
              </a:rPr>
              <a:t>答案：</a:t>
            </a:r>
            <a:endParaRPr lang="zh-CN" altLang="en-US" sz="2400" dirty="0">
              <a:solidFill>
                <a:srgbClr val="00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  <a:r>
              <a:rPr lang="zh-CN" altLang="en-US" sz="2400" dirty="0"/>
              <a:t>：</a:t>
            </a:r>
            <a:r>
              <a:rPr lang="en-US" altLang="zh-CN" sz="2400" dirty="0"/>
              <a:t> (16*1024)/(2*32)=(2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*2</a:t>
            </a:r>
            <a:r>
              <a:rPr lang="en-US" altLang="zh-CN" sz="2400" baseline="30000" dirty="0"/>
              <a:t>10</a:t>
            </a:r>
            <a:r>
              <a:rPr lang="en-US" altLang="zh-CN" sz="2400" dirty="0"/>
              <a:t>)/(2*2</a:t>
            </a:r>
            <a:r>
              <a:rPr lang="en-US" altLang="zh-CN" sz="2400" baseline="30000" dirty="0"/>
              <a:t>5</a:t>
            </a:r>
            <a:r>
              <a:rPr lang="en-US" altLang="zh-CN" sz="2400" dirty="0"/>
              <a:t>)=2</a:t>
            </a:r>
            <a:r>
              <a:rPr lang="en-US" altLang="zh-CN" sz="2400" baseline="30000" dirty="0"/>
              <a:t>8</a:t>
            </a:r>
            <a:endParaRPr lang="en-US" altLang="zh-CN" sz="2400" baseline="300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   所以索引占</a:t>
            </a:r>
            <a:r>
              <a:rPr lang="en-US" altLang="zh-CN" sz="2400" dirty="0"/>
              <a:t>8</a:t>
            </a:r>
            <a:r>
              <a:rPr lang="zh-CN" altLang="en-US" sz="2400" dirty="0"/>
              <a:t>位（中间</a:t>
            </a:r>
            <a:r>
              <a:rPr lang="en-US" altLang="zh-CN" sz="2400" dirty="0"/>
              <a:t>8</a:t>
            </a:r>
            <a:r>
              <a:rPr lang="zh-CN" altLang="en-US" sz="2400" dirty="0"/>
              <a:t>位是索引位数）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块内偏移</a:t>
            </a:r>
            <a:r>
              <a:rPr lang="zh-CN" altLang="en-US" sz="2400" dirty="0"/>
              <a:t>：因为块大小为</a:t>
            </a:r>
            <a:r>
              <a:rPr lang="en-US" altLang="zh-CN" sz="2400" dirty="0"/>
              <a:t>32=2</a:t>
            </a:r>
            <a:r>
              <a:rPr lang="en-US" altLang="zh-CN" sz="2400" baseline="30000" dirty="0"/>
              <a:t>5</a:t>
            </a:r>
            <a:r>
              <a:rPr lang="zh-CN" altLang="en-US" sz="2400" dirty="0"/>
              <a:t>，所以块内偏移是</a:t>
            </a:r>
            <a:r>
              <a:rPr lang="en-US" altLang="zh-CN" sz="2400" dirty="0"/>
              <a:t>5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      （低</a:t>
            </a:r>
            <a:r>
              <a:rPr lang="en-US" altLang="zh-CN" sz="2400" dirty="0"/>
              <a:t>5</a:t>
            </a:r>
            <a:r>
              <a:rPr lang="zh-CN" altLang="en-US" sz="2400" dirty="0"/>
              <a:t>位是块内偏移）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标识</a:t>
            </a:r>
            <a:r>
              <a:rPr lang="zh-CN" altLang="zh-CN" sz="2400" dirty="0"/>
              <a:t>：物理地址</a:t>
            </a:r>
            <a:r>
              <a:rPr lang="en-US" altLang="zh-CN" sz="2400" dirty="0"/>
              <a:t>36</a:t>
            </a:r>
            <a:r>
              <a:rPr lang="zh-CN" altLang="en-US" sz="2400" dirty="0"/>
              <a:t>位</a:t>
            </a:r>
            <a:r>
              <a:rPr lang="en-US" altLang="zh-CN" sz="2400" dirty="0"/>
              <a:t>-</a:t>
            </a:r>
            <a:r>
              <a:rPr lang="zh-CN" altLang="en-US" sz="2400" dirty="0"/>
              <a:t>索引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r>
              <a:rPr lang="en-US" altLang="zh-CN" sz="2400" dirty="0"/>
              <a:t>-</a:t>
            </a:r>
            <a:r>
              <a:rPr lang="zh-CN" altLang="en-US" sz="2400" dirty="0"/>
              <a:t>块内偏移</a:t>
            </a:r>
            <a:r>
              <a:rPr lang="en-US" altLang="zh-CN" sz="2400" dirty="0"/>
              <a:t>5</a:t>
            </a:r>
            <a:r>
              <a:rPr lang="zh-CN" altLang="en-US" sz="2400" dirty="0"/>
              <a:t>位</a:t>
            </a:r>
            <a:r>
              <a:rPr lang="en-US" altLang="zh-CN" sz="2400" dirty="0"/>
              <a:t>= 23</a:t>
            </a:r>
            <a:r>
              <a:rPr lang="zh-CN" altLang="en-US" sz="2400" dirty="0"/>
              <a:t>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        （高位</a:t>
            </a:r>
            <a:r>
              <a:rPr lang="en-US" altLang="zh-CN" sz="2400" dirty="0"/>
              <a:t>23</a:t>
            </a:r>
            <a:r>
              <a:rPr lang="zh-CN" altLang="en-US" sz="2400" dirty="0"/>
              <a:t>是标识）</a:t>
            </a:r>
            <a:endParaRPr lang="zh-CN" altLang="en-US" sz="2400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837940" y="3068955"/>
            <a:ext cx="445770" cy="363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728720" y="2650490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两路组相联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395470" y="3195955"/>
            <a:ext cx="445770" cy="363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788535" y="299275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块大小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左大括号 7"/>
          <p:cNvSpPr/>
          <p:nvPr/>
        </p:nvSpPr>
        <p:spPr>
          <a:xfrm rot="5400000">
            <a:off x="2430145" y="2820035"/>
            <a:ext cx="294640" cy="10420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90090" y="2777490"/>
            <a:ext cx="142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</a:t>
            </a:r>
            <a:endParaRPr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ldLvl="0" animBg="1"/>
      <p:bldP spid="9" grpId="0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990600"/>
          </a:xfrm>
        </p:spPr>
        <p:txBody>
          <a:bodyPr lIns="90488" rIns="90488"/>
          <a:lstStyle/>
          <a:p>
            <a:endParaRPr lang="en-US" sz="3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8001000" cy="685800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直接映像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例子（</a:t>
            </a:r>
            <a:r>
              <a:rPr lang="en-US" sz="3600" b="1" dirty="0" smtClean="0">
                <a:solidFill>
                  <a:srgbClr val="FF0000"/>
                </a:solidFill>
              </a:rPr>
              <a:t>1-word Blocks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7210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6" y="1514401"/>
            <a:ext cx="88392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9552" y="1052736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设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块，每块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个字即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个字节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979712" y="3789040"/>
            <a:ext cx="23042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013796" y="4467451"/>
            <a:ext cx="2304256" cy="57560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13796" y="4365105"/>
            <a:ext cx="2270172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013796" y="5043056"/>
            <a:ext cx="2304256" cy="258152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2013796" y="4365105"/>
            <a:ext cx="2270172" cy="1224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979712" y="4005982"/>
            <a:ext cx="2304256" cy="5751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979712" y="4293555"/>
            <a:ext cx="2338340" cy="57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1979712" y="4581128"/>
            <a:ext cx="2304256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096" name="直接箭头连接符 772095"/>
          <p:cNvCxnSpPr/>
          <p:nvPr/>
        </p:nvCxnSpPr>
        <p:spPr>
          <a:xfrm flipV="1">
            <a:off x="1979712" y="4869160"/>
            <a:ext cx="2355382" cy="3029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864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全相联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例子（</a:t>
            </a:r>
            <a:r>
              <a:rPr lang="en-US" sz="3600" b="1" dirty="0" smtClean="0">
                <a:solidFill>
                  <a:srgbClr val="FF0000"/>
                </a:solidFill>
              </a:rPr>
              <a:t>1-word Blocks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731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7630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512" y="74289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B0F0"/>
                </a:solidFill>
              </a:rPr>
              <a:t>设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有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4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块，每块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个字，即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32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位</a:t>
            </a:r>
            <a:r>
              <a:rPr lang="en-US" altLang="zh-CN" sz="2000" b="1" dirty="0" smtClean="0">
                <a:solidFill>
                  <a:srgbClr val="00B0F0"/>
                </a:solidFill>
              </a:rPr>
              <a:t>4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个字节</a:t>
            </a:r>
            <a:endParaRPr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985" y="1143000"/>
            <a:ext cx="35490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全相联</a:t>
            </a:r>
            <a:r>
              <a:rPr lang="en-US" altLang="zh-CN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cache</a:t>
            </a:r>
            <a:r>
              <a:rPr lang="zh-CN" altLang="en-US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中没有索引字段，因为可以这样理解：</a:t>
            </a:r>
            <a:r>
              <a:rPr lang="zh-CN" altLang="en-US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全相联中只有一个组</a:t>
            </a:r>
            <a:endParaRPr lang="zh-CN" altLang="en-US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8"/>
          <p:cNvSpPr>
            <a:spLocks noGrp="1"/>
          </p:cNvSpPr>
          <p:nvPr>
            <p:ph type="title"/>
          </p:nvPr>
        </p:nvSpPr>
        <p:spPr>
          <a:xfrm>
            <a:off x="639475" y="116632"/>
            <a:ext cx="5231814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5.1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引言</a:t>
            </a:r>
            <a:endParaRPr lang="zh-CN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731323" y="1360488"/>
            <a:ext cx="5538788" cy="104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2" tIns="45710" rIns="91422" bIns="45710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033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</a:pP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冯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/>
                <a:ea typeface="华文行楷" panose="02010800040101010101" pitchFamily="2" charset="-122"/>
              </a:rPr>
              <a:t>·</a:t>
            </a:r>
            <a:r>
              <a:rPr lang="zh-CN" altLang="en-US" sz="28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若依曼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Von ·Nouma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Clr>
                <a:srgbClr val="FF0000"/>
              </a:buClr>
            </a:pPr>
            <a:r>
              <a:rPr lang="zh-CN" altLang="en-US" sz="2800" dirty="0">
                <a:latin typeface="宋体" panose="02010600030101010101" pitchFamily="2" charset="-122"/>
              </a:rPr>
              <a:t>美籍匈牙利数学家 </a:t>
            </a:r>
            <a:r>
              <a:rPr lang="en-US" altLang="zh-CN" sz="2800" dirty="0">
                <a:latin typeface="宋体" panose="02010600030101010101" pitchFamily="2" charset="-122"/>
              </a:rPr>
              <a:t>1903 </a:t>
            </a:r>
            <a:r>
              <a:rPr lang="en-US" altLang="zh-CN" sz="2800" dirty="0">
                <a:latin typeface="Times New Roman" panose="02020603050405020304"/>
              </a:rPr>
              <a:t>–</a:t>
            </a:r>
            <a:r>
              <a:rPr lang="en-US" altLang="zh-CN" sz="2800" dirty="0">
                <a:latin typeface="宋体" panose="02010600030101010101" pitchFamily="2" charset="-122"/>
              </a:rPr>
              <a:t> 1957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pic>
        <p:nvPicPr>
          <p:cNvPr id="16" name="Picture 18" descr="11692797478435927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81" y="1164184"/>
            <a:ext cx="1609502" cy="20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698547" y="2528088"/>
            <a:ext cx="5068538" cy="7156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存储程序概念。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113341" y="3554592"/>
            <a:ext cx="715677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/>
              <a:t>要运行的程序必须先调入内存，然后再执行。</a:t>
            </a:r>
            <a:endParaRPr lang="zh-CN" altLang="en-US" dirty="0"/>
          </a:p>
        </p:txBody>
      </p:sp>
      <p:sp>
        <p:nvSpPr>
          <p:cNvPr id="3" name="流程图: 多文档 2"/>
          <p:cNvSpPr/>
          <p:nvPr/>
        </p:nvSpPr>
        <p:spPr>
          <a:xfrm>
            <a:off x="1127205" y="4298641"/>
            <a:ext cx="1008112" cy="1296144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程序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930" y="4242437"/>
            <a:ext cx="1384339" cy="12961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Memory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04248" y="4544474"/>
            <a:ext cx="1296144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CPU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47801" y="4319572"/>
            <a:ext cx="1152129" cy="1220542"/>
            <a:chOff x="2247801" y="4319572"/>
            <a:chExt cx="1152129" cy="1220542"/>
          </a:xfrm>
        </p:grpSpPr>
        <p:sp>
          <p:nvSpPr>
            <p:cNvPr id="20" name="右箭头 19"/>
            <p:cNvSpPr/>
            <p:nvPr/>
          </p:nvSpPr>
          <p:spPr>
            <a:xfrm>
              <a:off x="2247801" y="4738304"/>
              <a:ext cx="1152129" cy="33242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2247801" y="4319572"/>
              <a:ext cx="1080120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 smtClean="0"/>
                <a:t>Load</a:t>
              </a:r>
              <a:endParaRPr lang="zh-CN" altLang="en-US" sz="2400" b="1" dirty="0"/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2247801" y="5070724"/>
              <a:ext cx="1080120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00FF"/>
                  </a:solidFill>
                </a:rPr>
                <a:t>All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14464" y="4319572"/>
            <a:ext cx="1969842" cy="1220542"/>
            <a:chOff x="4814464" y="4319572"/>
            <a:chExt cx="1969842" cy="1220542"/>
          </a:xfrm>
        </p:grpSpPr>
        <p:sp>
          <p:nvSpPr>
            <p:cNvPr id="24" name="右箭头 23"/>
            <p:cNvSpPr/>
            <p:nvPr/>
          </p:nvSpPr>
          <p:spPr>
            <a:xfrm>
              <a:off x="4814464" y="4710489"/>
              <a:ext cx="1969842" cy="360040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5092937" y="4319572"/>
              <a:ext cx="1236881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 smtClean="0"/>
                <a:t>Execute</a:t>
              </a:r>
              <a:endParaRPr lang="zh-CN" altLang="en-US" sz="2400" b="1" dirty="0"/>
            </a:p>
          </p:txBody>
        </p:sp>
        <p:sp>
          <p:nvSpPr>
            <p:cNvPr id="28" name="Text Box 3"/>
            <p:cNvSpPr txBox="1">
              <a:spLocks noChangeArrowheads="1"/>
            </p:cNvSpPr>
            <p:nvPr/>
          </p:nvSpPr>
          <p:spPr bwMode="auto">
            <a:xfrm>
              <a:off x="4814464" y="5070724"/>
              <a:ext cx="1793828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algn="ctr" latinLnBrk="1">
                <a:defRPr sz="28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 dirty="0" smtClean="0">
                  <a:solidFill>
                    <a:srgbClr val="0000FF"/>
                  </a:solidFill>
                </a:rPr>
                <a:t>One by one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150" name="Object 6"/>
          <p:cNvGraphicFramePr>
            <a:graphicFrameLocks noChangeAspect="1"/>
          </p:cNvGraphicFramePr>
          <p:nvPr/>
        </p:nvGraphicFramePr>
        <p:xfrm>
          <a:off x="609600" y="1295400"/>
          <a:ext cx="800100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BMP 图像" r:id="rId1" imgW="7810500" imgH="5181600" progId="PBrush">
                  <p:embed/>
                </p:oleObj>
              </mc:Choice>
              <mc:Fallback>
                <p:oleObj name="BMP 图像" r:id="rId1" imgW="7810500" imgH="518160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95400"/>
                        <a:ext cx="8001000" cy="530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9906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块，每块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个字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每组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块，因此</a:t>
            </a:r>
            <a:r>
              <a:rPr 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组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路组相联 </a:t>
            </a:r>
            <a:r>
              <a:rPr lang="en-US" sz="3600" b="1" dirty="0" smtClean="0">
                <a:solidFill>
                  <a:srgbClr val="FF0000"/>
                </a:solidFill>
              </a:rPr>
              <a:t>Cache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17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839200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11430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直接映像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，仅有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唯一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的一块能够被替换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 smtClean="0">
                <a:solidFill>
                  <a:srgbClr val="000000"/>
                </a:solidFill>
              </a:rPr>
              <a:t>对于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组相联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全相联</a:t>
            </a:r>
            <a:r>
              <a:rPr lang="en-US" sz="2000" b="1" dirty="0" smtClean="0">
                <a:solidFill>
                  <a:srgbClr val="000000"/>
                </a:solidFill>
              </a:rPr>
              <a:t> caches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，则有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块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替换位置（</a:t>
            </a:r>
            <a:r>
              <a:rPr lang="en-US" sz="2000" b="1" dirty="0" smtClean="0">
                <a:solidFill>
                  <a:srgbClr val="000000"/>
                </a:solidFill>
              </a:rPr>
              <a:t> N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是相联度）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：块替换（在发生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缺失时）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458200" cy="57912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 smtClean="0">
                <a:solidFill>
                  <a:srgbClr val="000000"/>
                </a:solidFill>
              </a:rPr>
              <a:t>种替换策略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随机替换</a:t>
            </a:r>
            <a:r>
              <a:rPr lang="en-US" sz="2400" b="1" dirty="0" smtClean="0">
                <a:solidFill>
                  <a:srgbClr val="FD0128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–</a:t>
            </a:r>
            <a:r>
              <a:rPr lang="en-US" altLang="zh-CN" sz="2400" b="1" dirty="0" smtClean="0">
                <a:solidFill>
                  <a:srgbClr val="000000"/>
                </a:solidFill>
              </a:rPr>
              <a:t>—</a:t>
            </a:r>
            <a:r>
              <a:rPr lang="en-US" sz="24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随机选择被替换的一块</a:t>
            </a:r>
            <a:endParaRPr lang="en-US" sz="2400" b="1" i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81D58"/>
                </a:solidFill>
              </a:rPr>
              <a:t> </a:t>
            </a:r>
            <a:r>
              <a:rPr lang="zh-CN" altLang="en-US" sz="2400" b="1" dirty="0" smtClean="0">
                <a:solidFill>
                  <a:srgbClr val="081D58"/>
                </a:solidFill>
              </a:rPr>
              <a:t>硬件容易实现，需要随机数产生器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</a:rPr>
              <a:t>均匀使用一组中的各块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70C0"/>
                </a:solidFill>
              </a:rPr>
              <a:t>可能替换即将被访问的那一块</a:t>
            </a:r>
            <a:endParaRPr lang="en-US" sz="2400" b="1" dirty="0">
              <a:solidFill>
                <a:srgbClr val="0070C0"/>
              </a:solidFill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最近最少使用</a:t>
            </a:r>
            <a:r>
              <a:rPr lang="en-US" sz="2400" b="1" dirty="0" smtClean="0">
                <a:solidFill>
                  <a:srgbClr val="FD0128"/>
                </a:solidFill>
              </a:rPr>
              <a:t>Least-recently </a:t>
            </a:r>
            <a:r>
              <a:rPr lang="en-US" sz="2400" b="1" dirty="0">
                <a:solidFill>
                  <a:srgbClr val="FD0128"/>
                </a:solidFill>
              </a:rPr>
              <a:t>used (LRU</a:t>
            </a:r>
            <a:r>
              <a:rPr lang="en-US" sz="2400" b="1" dirty="0" smtClean="0">
                <a:solidFill>
                  <a:srgbClr val="FD0128"/>
                </a:solidFill>
              </a:rPr>
              <a:t>)</a:t>
            </a:r>
            <a:r>
              <a:rPr lang="en-US" altLang="zh-CN" sz="2400" b="1" dirty="0" smtClean="0"/>
              <a:t>——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选择一组中最近最少被访问的块作为被替换块</a:t>
            </a:r>
            <a:endParaRPr lang="en-US" sz="2400" b="1" i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</a:rPr>
              <a:t>假定最近被访问的块很可能会一再访问</a:t>
            </a:r>
            <a:endParaRPr lang="en-US" sz="2400" b="1" dirty="0">
              <a:solidFill>
                <a:srgbClr val="000000"/>
              </a:solidFill>
            </a:endParaRPr>
          </a:p>
          <a:p>
            <a:pPr lvl="2">
              <a:lnSpc>
                <a:spcPts val="35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中需要额外的位记录访问历史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FD0128"/>
                </a:solidFill>
              </a:rPr>
              <a:t>先进先出</a:t>
            </a:r>
            <a:r>
              <a:rPr lang="en-US" sz="2400" b="1" dirty="0" smtClean="0">
                <a:solidFill>
                  <a:srgbClr val="FD0128"/>
                </a:solidFill>
              </a:rPr>
              <a:t>(FIFO)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——</a:t>
            </a:r>
            <a:r>
              <a:rPr lang="zh-CN" altLang="en-US" sz="2400" b="1" i="1" dirty="0" smtClean="0">
                <a:solidFill>
                  <a:srgbClr val="000000"/>
                </a:solidFill>
              </a:rPr>
              <a:t>选择一组中最先进入</a:t>
            </a:r>
            <a:r>
              <a:rPr lang="en-US" altLang="zh-CN" sz="2400" b="1" i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400" b="1" i="1" dirty="0" smtClean="0">
                <a:solidFill>
                  <a:srgbClr val="000000"/>
                </a:solidFill>
              </a:rPr>
              <a:t>的一块</a:t>
            </a:r>
            <a:endParaRPr lang="en-US" sz="2400" b="1" i="1" dirty="0">
              <a:solidFill>
                <a:srgbClr val="000000"/>
              </a:solidFill>
            </a:endParaRP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块替换策略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8" grpId="0" bldLvl="2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8458" y="1334170"/>
            <a:ext cx="8426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例：已知一个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存储器，主存有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块，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共有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个块，各个块号为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C3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，采用组相联映像，分为两组。</a:t>
            </a:r>
            <a:endParaRPr lang="zh-CN" altLang="en-US" sz="22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初始时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为空，当程序执行过程中访存的块地址序列为</a:t>
            </a:r>
            <a:r>
              <a:rPr lang="zh-CN" altLang="en-US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200" b="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时，试给出采用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LRU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替换算法时的实际装入和替换过程；并计算各自的命中率。 </a:t>
            </a:r>
            <a:endParaRPr lang="zh-CN" altLang="en-US" sz="22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3820FCD-5F4C-4989-BE05-0A8208BCBC21}" type="slidenum">
              <a:rPr/>
            </a:fld>
            <a:endParaRPr kumimoji="0" lang="zh-CN"/>
          </a:p>
        </p:txBody>
      </p:sp>
      <p:sp>
        <p:nvSpPr>
          <p:cNvPr id="8" name="文本框 7"/>
          <p:cNvSpPr txBox="1"/>
          <p:nvPr/>
        </p:nvSpPr>
        <p:spPr>
          <a:xfrm>
            <a:off x="303530" y="412115"/>
            <a:ext cx="8640445" cy="6306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映像规则：</a:t>
            </a:r>
            <a:endParaRPr lang="en-US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    若主存第 </a:t>
            </a:r>
            <a:r>
              <a:rPr lang="en-US" altLang="x-none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块映象到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的第 </a:t>
            </a:r>
            <a:r>
              <a:rPr lang="en-US" altLang="x-none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 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组，则 </a:t>
            </a:r>
            <a:r>
              <a:rPr lang="en-US" altLang="x-none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= </a:t>
            </a:r>
            <a:r>
              <a:rPr lang="en-US" altLang="x-none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mod </a:t>
            </a:r>
            <a:r>
              <a:rPr lang="en-US" altLang="x-none" sz="2400" i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 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（取余数），其中，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G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的组数。</a:t>
            </a:r>
            <a:endParaRPr lang="en-US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实际装入位置：</a:t>
            </a:r>
            <a:endParaRPr lang="en-US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主存第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块 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-&gt;Cache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1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组（由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C2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C3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组成）中的任一位置，</a:t>
            </a:r>
            <a:endParaRPr lang="en-US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主存第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2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块 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-&gt;Cache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0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组（由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C0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和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C1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组成）中的任一位置，</a:t>
            </a:r>
            <a:endParaRPr lang="en-US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替换位置：</a:t>
            </a:r>
            <a:endParaRPr lang="en-US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x-none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 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LRU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是替换：主存第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块映像到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组中最久没被访问过的块</a:t>
            </a:r>
            <a:r>
              <a:rPr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（用</a:t>
            </a:r>
            <a:r>
              <a:rPr lang="en-US" altLang="x-none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*</a:t>
            </a:r>
            <a:r>
              <a:rPr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表示），这块就是会被替换的块</a:t>
            </a:r>
            <a:endParaRPr lang="en-US" altLang="en-US" sz="24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60000"/>
              <a:buFont typeface="Wingdings 2" panose="05020102010507070707" pitchFamily="2" charset="2"/>
              <a:buNone/>
            </a:pP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   FIFO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是替换：主存第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i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块映像到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Cache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的第</a:t>
            </a:r>
            <a:r>
              <a:rPr lang="en-US" altLang="x-none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k</a:t>
            </a:r>
            <a:r>
              <a:rPr altLang="en-US" sz="2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组中最早进入的块</a:t>
            </a:r>
            <a:r>
              <a:rPr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（用</a:t>
            </a:r>
            <a:r>
              <a:rPr lang="en-US" altLang="x-none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*</a:t>
            </a:r>
            <a:r>
              <a:rPr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表示），这块就是会被替换的块</a:t>
            </a:r>
            <a:endParaRPr lang="zh-CN" altLang="en-US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288" y="908720"/>
            <a:ext cx="8426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例：已知一个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存储器，主存有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～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块，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共有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个块，各个块号为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C3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，采用组相联映像，分为两组。</a:t>
            </a:r>
            <a:endParaRPr lang="zh-CN" altLang="en-US" sz="22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初始时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为空，当程序执行过程中访存的块地址序列为</a:t>
            </a:r>
            <a:r>
              <a:rPr lang="zh-CN" altLang="en-US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200" b="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时，试给出采用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LRU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FIFO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替换算法时的实际装入和替换过程；并计算各自的命中率。 </a:t>
            </a:r>
            <a:endParaRPr lang="zh-CN" altLang="en-US" sz="22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3111351"/>
            <a:ext cx="8023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286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）采用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LRU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替换算法时，程序执行时块地址流情况。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36"/>
          <p:cNvGraphicFramePr>
            <a:graphicFrameLocks noGrp="1"/>
          </p:cNvGraphicFramePr>
          <p:nvPr/>
        </p:nvGraphicFramePr>
        <p:xfrm>
          <a:off x="611560" y="3717032"/>
          <a:ext cx="7923530" cy="2841215"/>
        </p:xfrm>
        <a:graphic>
          <a:graphicData uri="http://schemas.openxmlformats.org/drawingml/2006/table">
            <a:tbl>
              <a:tblPr/>
              <a:tblGrid>
                <a:gridCol w="914400"/>
                <a:gridCol w="868362"/>
                <a:gridCol w="6140451"/>
              </a:tblGrid>
              <a:tr h="40172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初始状态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主存块 地 址 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1     2      4      1     3      7     0      1     2      5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2*    2*    2*    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0      0     0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7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4      4      4     4     4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2      2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7     7      7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3      3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1     1       1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5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命     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H                        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8"/>
          <p:cNvSpPr>
            <a:spLocks noChangeArrowheads="1"/>
          </p:cNvSpPr>
          <p:nvPr/>
        </p:nvSpPr>
        <p:spPr bwMode="auto">
          <a:xfrm>
            <a:off x="6836728" y="4509120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命中率＝</a:t>
            </a:r>
            <a:r>
              <a:rPr lang="en-US" altLang="zh-CN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1/10 </a:t>
            </a:r>
            <a:endParaRPr lang="en-US" altLang="zh-CN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6725" y="1085835"/>
            <a:ext cx="81227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286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）采用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FIFO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替换算法时，程序执行时块地址流情况。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31"/>
          <p:cNvGraphicFramePr>
            <a:graphicFrameLocks noGrp="1"/>
          </p:cNvGraphicFramePr>
          <p:nvPr/>
        </p:nvGraphicFramePr>
        <p:xfrm>
          <a:off x="969590" y="2003721"/>
          <a:ext cx="7562850" cy="2865439"/>
        </p:xfrm>
        <a:graphic>
          <a:graphicData uri="http://schemas.openxmlformats.org/drawingml/2006/table">
            <a:tbl>
              <a:tblPr/>
              <a:tblGrid>
                <a:gridCol w="873125"/>
                <a:gridCol w="833438"/>
                <a:gridCol w="5856287"/>
              </a:tblGrid>
              <a:tr h="4032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初始状态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主存块 地 址 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1      2      4      1     3      7      0     1      2      5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2*    2*    2*   2*    2*    0     0      0*    0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     4     4      4      4*   4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2      2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1*   1*    7      7     7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7*   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      3*    3*   1       1     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命     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                   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27"/>
          <p:cNvSpPr>
            <a:spLocks noChangeArrowheads="1"/>
          </p:cNvSpPr>
          <p:nvPr/>
        </p:nvSpPr>
        <p:spPr bwMode="auto">
          <a:xfrm>
            <a:off x="3591468" y="5199583"/>
            <a:ext cx="2636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命中率＝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1/10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66090" y="5853430"/>
            <a:ext cx="79368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假如：现访存块地址流又为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4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3</a:t>
            </a:r>
            <a:r>
              <a:rPr altLang="en-US" sz="24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7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0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1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2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，</a:t>
            </a:r>
            <a:r>
              <a:rPr altLang="zh-CN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5</a:t>
            </a:r>
            <a:r>
              <a:rPr altLang="en-US" sz="2400" b="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</a:rPr>
              <a:t>时，如何计算？</a:t>
            </a:r>
            <a:endParaRPr lang="zh-CN" altLang="en-US" sz="2400" b="0"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588645" y="78740"/>
            <a:ext cx="7814310" cy="6858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现访存块地址流又为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altLang="en-US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altLang="zh-CN" sz="2400">
                <a:latin typeface="华文中宋" panose="02010600040101010101" pitchFamily="2" charset="-122"/>
                <a:ea typeface="华文中宋" panose="02010600040101010101" pitchFamily="2" charset="-122"/>
                <a:cs typeface="宋体" panose="02010600030101010101" pitchFamily="2" charset="-122"/>
                <a:sym typeface="+mn-ea"/>
              </a:rPr>
              <a:t>5</a:t>
            </a:r>
            <a:endParaRPr lang="zh-CN" altLang="zh-CN" sz="24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260" y="4805045"/>
            <a:ext cx="123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FIFO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31"/>
          <p:cNvGraphicFramePr>
            <a:graphicFrameLocks noGrp="1"/>
          </p:cNvGraphicFramePr>
          <p:nvPr/>
        </p:nvGraphicFramePr>
        <p:xfrm>
          <a:off x="1423670" y="4298315"/>
          <a:ext cx="7395845" cy="2436495"/>
        </p:xfrm>
        <a:graphic>
          <a:graphicData uri="http://schemas.openxmlformats.org/drawingml/2006/table">
            <a:tbl>
              <a:tblPr/>
              <a:tblGrid>
                <a:gridCol w="854075"/>
                <a:gridCol w="815340"/>
                <a:gridCol w="5726430"/>
              </a:tblGrid>
              <a:tr h="3429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初始状态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主存块 地 址 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1      2      4      3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7      0      1      2      5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2*    2*    2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2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2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0      0      0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 0*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6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4      4      4     4      4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 4*    2      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1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7      7      7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 7*    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 3*    1      1      1*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命     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                   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27"/>
          <p:cNvSpPr>
            <a:spLocks noChangeArrowheads="1"/>
          </p:cNvSpPr>
          <p:nvPr/>
        </p:nvSpPr>
        <p:spPr bwMode="auto">
          <a:xfrm>
            <a:off x="5782945" y="4228465"/>
            <a:ext cx="31553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命中率＝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1/10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  <p:graphicFrame>
        <p:nvGraphicFramePr>
          <p:cNvPr id="7" name="Group 136"/>
          <p:cNvGraphicFramePr>
            <a:graphicFrameLocks noGrp="1"/>
          </p:cNvGraphicFramePr>
          <p:nvPr/>
        </p:nvGraphicFramePr>
        <p:xfrm>
          <a:off x="1419225" y="1104265"/>
          <a:ext cx="7331075" cy="2655570"/>
        </p:xfrm>
        <a:graphic>
          <a:graphicData uri="http://schemas.openxmlformats.org/drawingml/2006/table">
            <a:tbl>
              <a:tblPr/>
              <a:tblGrid>
                <a:gridCol w="845820"/>
                <a:gridCol w="803275"/>
                <a:gridCol w="5681980"/>
              </a:tblGrid>
              <a:tr h="357505"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初始状态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主存块 地 址 流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1     2      4       3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7      0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2     5 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2*    2*  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2*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2*   2*    0     0      0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0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4       4  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4     4      4*   4*    2     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1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1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  1     1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87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7      7      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7</a:t>
                      </a:r>
                      <a:r>
                        <a:rPr altLang="en-US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*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 gridSpan="2"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命     中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              H                    </a:t>
                      </a:r>
                      <a:r>
                        <a:rPr lang="en-US" altLang="zh-CN" sz="1600" b="1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H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 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260" y="1344295"/>
            <a:ext cx="123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286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LRU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27"/>
          <p:cNvSpPr>
            <a:spLocks noChangeArrowheads="1"/>
          </p:cNvSpPr>
          <p:nvPr/>
        </p:nvSpPr>
        <p:spPr bwMode="auto">
          <a:xfrm>
            <a:off x="6104890" y="1054735"/>
            <a:ext cx="29603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命中率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=2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/10 =1/5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147945" y="2205355"/>
            <a:ext cx="1728470" cy="647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27"/>
          <p:cNvSpPr>
            <a:spLocks noChangeArrowheads="1"/>
          </p:cNvSpPr>
          <p:nvPr/>
        </p:nvSpPr>
        <p:spPr bwMode="auto">
          <a:xfrm>
            <a:off x="6949440" y="1458278"/>
            <a:ext cx="239712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这个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最近刚被访问过了</a:t>
            </a:r>
            <a:endParaRPr altLang="en-US" sz="1600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因此最近最久没有被访问过的就是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，所以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*</a:t>
            </a: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应打在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C3</a:t>
            </a: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中的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上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72830" cy="54864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当数据写进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时，也会写入主存吗？</a:t>
            </a:r>
            <a:endParaRPr lang="en-US" sz="2200" b="1" dirty="0">
              <a:solidFill>
                <a:srgbClr val="000000"/>
              </a:solidFill>
            </a:endParaRPr>
          </a:p>
          <a:p>
            <a:pPr lvl="1"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如果数据写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的同时也写主存，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被称为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写直达（</a:t>
            </a:r>
            <a:r>
              <a:rPr lang="en-US" sz="2200" b="1" i="1" dirty="0" smtClean="0">
                <a:solidFill>
                  <a:srgbClr val="D00E30"/>
                </a:solidFill>
              </a:rPr>
              <a:t>write-through cache</a:t>
            </a:r>
            <a:r>
              <a:rPr lang="zh-CN" altLang="en-US" sz="2200" b="1" i="1" dirty="0" smtClean="0">
                <a:solidFill>
                  <a:srgbClr val="D00E30"/>
                </a:solidFill>
              </a:rPr>
              <a:t>）</a:t>
            </a:r>
            <a:endParaRPr lang="en-US" sz="1800" b="1" i="1" dirty="0">
              <a:solidFill>
                <a:srgbClr val="D00E30"/>
              </a:solidFill>
            </a:endParaRPr>
          </a:p>
          <a:p>
            <a:pPr lvl="2">
              <a:lnSpc>
                <a:spcPts val="2800"/>
              </a:lnSpc>
            </a:pP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中的数据可以随时丢弃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主存中有最新的数据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en-US" sz="1800" b="1" dirty="0"/>
              <a:t>Cache </a:t>
            </a:r>
            <a:r>
              <a:rPr lang="zh-CN" altLang="en-US" sz="1800" b="1" dirty="0" smtClean="0"/>
              <a:t>控制位：只需要一位</a:t>
            </a:r>
            <a:r>
              <a:rPr lang="en-US" sz="1800" b="1" dirty="0" smtClean="0"/>
              <a:t> </a:t>
            </a:r>
            <a:r>
              <a:rPr lang="en-US" sz="1800" b="1" i="1" dirty="0"/>
              <a:t>valid</a:t>
            </a:r>
            <a:r>
              <a:rPr lang="en-US" sz="1800" b="1" dirty="0"/>
              <a:t> bit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zh-CN" altLang="en-US" sz="1800" b="1" dirty="0" smtClean="0"/>
              <a:t>主存（或其他处理器）总是有最新的数据</a:t>
            </a:r>
            <a:endParaRPr lang="en-US" sz="1800" b="1" dirty="0"/>
          </a:p>
          <a:p>
            <a:pPr lvl="1"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rgbClr val="000000"/>
                </a:solidFill>
              </a:rPr>
              <a:t>如果数据写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时不写主存，</a:t>
            </a:r>
            <a:r>
              <a:rPr lang="en-US" altLang="zh-CN" sz="2200" b="1" dirty="0" smtClean="0">
                <a:solidFill>
                  <a:srgbClr val="000000"/>
                </a:solidFill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</a:rPr>
              <a:t>被称为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写回（</a:t>
            </a:r>
            <a:r>
              <a:rPr lang="en-US" sz="2200" b="1" i="1" dirty="0" smtClean="0">
                <a:solidFill>
                  <a:srgbClr val="D00E30"/>
                </a:solidFill>
              </a:rPr>
              <a:t>write-back cache</a:t>
            </a:r>
            <a:r>
              <a:rPr lang="zh-CN" altLang="en-US" sz="2200" b="1" i="1" dirty="0" smtClean="0">
                <a:solidFill>
                  <a:srgbClr val="D00E30"/>
                </a:solidFill>
              </a:rPr>
              <a:t>）</a:t>
            </a:r>
            <a:endParaRPr lang="en-US" sz="2200" b="1" i="1" dirty="0">
              <a:solidFill>
                <a:srgbClr val="D00E30"/>
              </a:solidFill>
            </a:endParaRPr>
          </a:p>
          <a:p>
            <a:pPr lvl="2">
              <a:lnSpc>
                <a:spcPts val="2800"/>
              </a:lnSpc>
            </a:pPr>
            <a:r>
              <a:rPr lang="zh-CN" altLang="en-US" sz="1800" b="1" dirty="0" smtClean="0"/>
              <a:t>不能丢弃</a:t>
            </a:r>
            <a:r>
              <a:rPr lang="en-US" altLang="zh-CN" sz="1800" b="1" dirty="0" smtClean="0"/>
              <a:t>cache</a:t>
            </a:r>
            <a:r>
              <a:rPr lang="zh-CN" altLang="en-US" sz="1800" b="1" dirty="0" smtClean="0"/>
              <a:t>中的数据</a:t>
            </a:r>
            <a:r>
              <a:rPr lang="en-US" altLang="zh-CN" sz="1800" b="1" dirty="0" smtClean="0"/>
              <a:t>——</a:t>
            </a:r>
            <a:r>
              <a:rPr lang="zh-CN" altLang="en-US" sz="1800" b="1" dirty="0" smtClean="0"/>
              <a:t>可能需要写回到主存</a:t>
            </a:r>
            <a:endParaRPr lang="en-US" sz="1800" b="1" dirty="0"/>
          </a:p>
          <a:p>
            <a:pPr lvl="2">
              <a:lnSpc>
                <a:spcPts val="2800"/>
              </a:lnSpc>
            </a:pPr>
            <a:r>
              <a:rPr lang="en-US" altLang="zh-CN" sz="1800" b="1" dirty="0" smtClean="0"/>
              <a:t>Cache </a:t>
            </a:r>
            <a:r>
              <a:rPr lang="zh-CN" altLang="en-US" sz="1800" b="1" dirty="0" smtClean="0"/>
              <a:t>控制位：需要</a:t>
            </a:r>
            <a:r>
              <a:rPr lang="en-US" sz="1800" b="1" dirty="0" smtClean="0"/>
              <a:t> </a:t>
            </a:r>
            <a:r>
              <a:rPr lang="en-US" sz="1800" b="1" i="1" dirty="0" smtClean="0"/>
              <a:t>valid</a:t>
            </a:r>
            <a:r>
              <a:rPr lang="zh-CN" altLang="en-US" sz="1800" b="1" i="1" dirty="0" smtClean="0"/>
              <a:t>位</a:t>
            </a:r>
            <a:r>
              <a:rPr lang="en-US" sz="1800" b="1" dirty="0" smtClean="0"/>
              <a:t> (</a:t>
            </a:r>
            <a:r>
              <a:rPr lang="zh-CN" altLang="en-US" sz="1800" b="1" dirty="0" smtClean="0">
                <a:solidFill>
                  <a:srgbClr val="0070C0"/>
                </a:solidFill>
                <a:effectLst/>
                <a:sym typeface="+mn-ea"/>
              </a:rPr>
              <a:t>是否包含有效信息</a:t>
            </a:r>
            <a:r>
              <a:rPr lang="en-US" sz="1800" b="1" dirty="0" smtClean="0"/>
              <a:t>)</a:t>
            </a:r>
            <a:r>
              <a:rPr lang="zh-CN" altLang="en-US" sz="1800" b="1" dirty="0" smtClean="0"/>
              <a:t>和</a:t>
            </a:r>
            <a:r>
              <a:rPr lang="en-US" sz="1800" b="1" i="1" dirty="0" smtClean="0"/>
              <a:t>dirty </a:t>
            </a:r>
            <a:r>
              <a:rPr lang="zh-CN" altLang="en-US" sz="1800" b="1" dirty="0"/>
              <a:t>位</a:t>
            </a:r>
            <a:r>
              <a:rPr lang="en-US" altLang="zh-CN" sz="1800" b="1" dirty="0"/>
              <a:t>(</a:t>
            </a:r>
            <a:r>
              <a:rPr lang="zh-CN" altLang="zh-CN" sz="1800" b="1" dirty="0">
                <a:solidFill>
                  <a:srgbClr val="0070C0"/>
                </a:solidFill>
              </a:rPr>
              <a:t>是否被修改过</a:t>
            </a:r>
            <a:r>
              <a:rPr lang="en-US" altLang="zh-CN" sz="1800" b="1" dirty="0"/>
              <a:t>)</a:t>
            </a:r>
            <a:endParaRPr lang="en-US" sz="1800" b="1" dirty="0"/>
          </a:p>
          <a:p>
            <a:pPr lvl="2">
              <a:lnSpc>
                <a:spcPts val="2800"/>
              </a:lnSpc>
              <a:spcBef>
                <a:spcPct val="0"/>
              </a:spcBef>
            </a:pPr>
            <a:r>
              <a:rPr lang="zh-CN" altLang="en-US" sz="1800" b="1" dirty="0" smtClean="0"/>
              <a:t>带宽较小，因为对同一块的多次写仅需要对主存写一次</a:t>
            </a:r>
            <a:endParaRPr lang="en-US" altLang="zh-CN" sz="1800" b="1" i="1" dirty="0">
              <a:solidFill>
                <a:srgbClr val="D00E30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写直达优点：</a:t>
            </a:r>
            <a:r>
              <a:rPr lang="zh-CN" altLang="en-US" sz="2200" b="1" dirty="0" smtClean="0">
                <a:ea typeface="宋体" panose="02010600030101010101" pitchFamily="2" charset="-122"/>
              </a:rPr>
              <a:t>读缺失不会导致替换时的写操作，保持了数据一致性，实现简单。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写回优点：</a:t>
            </a:r>
            <a:r>
              <a:rPr lang="zh-CN" altLang="en-US" sz="2200" b="1" dirty="0" smtClean="0">
                <a:ea typeface="宋体" panose="02010600030101010101" pitchFamily="2" charset="-122"/>
              </a:rPr>
              <a:t>写</a:t>
            </a:r>
            <a:r>
              <a:rPr lang="en-US" altLang="zh-CN" sz="22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ea typeface="宋体" panose="02010600030101010101" pitchFamily="2" charset="-122"/>
              </a:rPr>
              <a:t>的速度更快，主存带宽更低。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endParaRPr lang="en-US" sz="2200" b="1" dirty="0">
              <a:ea typeface="宋体" panose="02010600030101010101" pitchFamily="2" charset="-122"/>
            </a:endParaRP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：写策略</a:t>
            </a:r>
            <a:endParaRPr 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ldLvl="2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864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写停顿</a:t>
            </a:r>
            <a:r>
              <a:rPr lang="en-US" altLang="zh-CN" sz="2800" b="1" dirty="0" smtClean="0">
                <a:ea typeface="宋体" panose="02010600030101010101" pitchFamily="2" charset="-122"/>
              </a:rPr>
              <a:t>---</a:t>
            </a:r>
            <a:r>
              <a:rPr lang="zh-CN" altLang="en-US" sz="2800" b="1" dirty="0" smtClean="0">
                <a:ea typeface="宋体" panose="02010600030101010101" pitchFamily="2" charset="-122"/>
              </a:rPr>
              <a:t>采用写直达策略，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必须等待写操作完成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写缓冲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一个小缓冲区：存放等待写入主存的几个值。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为了避免等待，很多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都使用一个写缓冲。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在写操作集中时，这个缓冲很有作用。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6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它不能完全消除停顿。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例如：如果写的数据量大于缓冲区，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就可能产生停顿。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写直达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：写停顿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基本术语及概念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6511" y="1091758"/>
            <a:ext cx="715677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zh-CN" altLang="en-US" sz="3200" dirty="0" smtClean="0"/>
              <a:t>存储器的分类</a:t>
            </a:r>
            <a:endParaRPr lang="zh-CN" altLang="en-US" sz="32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29316" y="1794826"/>
            <a:ext cx="6378988" cy="1769305"/>
            <a:chOff x="929316" y="1794826"/>
            <a:chExt cx="6378988" cy="1769305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929316" y="1794826"/>
              <a:ext cx="3381375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/>
            <a:p>
              <a:pPr marL="457200" indent="-457200" latinLnBrk="1">
                <a:buFont typeface="Wingdings" panose="05000000000000000000" pitchFamily="2" charset="2"/>
                <a:buChar char="Ø"/>
              </a:pPr>
              <a:r>
                <a:rPr lang="zh-CN" altLang="en-US" sz="2800" dirty="0" smtClean="0">
                  <a:ea typeface="华文中宋" panose="02010600040101010101" pitchFamily="2" charset="-122"/>
                </a:rPr>
                <a:t>半导体存储器</a:t>
              </a:r>
              <a:endParaRPr lang="zh-CN" altLang="en-US" sz="2800" dirty="0">
                <a:ea typeface="华文中宋" panose="02010600040101010101" pitchFamily="2" charset="-122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403648" y="2362503"/>
              <a:ext cx="5472608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/>
            <a:p>
              <a:pPr latinLnBrk="1"/>
              <a:r>
                <a:rPr lang="en-US" altLang="zh-CN" sz="2800" dirty="0" smtClean="0">
                  <a:ea typeface="华文中宋" panose="02010600040101010101" pitchFamily="2" charset="-122"/>
                </a:rPr>
                <a:t>1.  </a:t>
              </a:r>
              <a:r>
                <a:rPr lang="zh-CN" altLang="en-US" sz="2800" dirty="0" smtClean="0">
                  <a:ea typeface="华文中宋" panose="02010600040101010101" pitchFamily="2" charset="-122"/>
                </a:rPr>
                <a:t>静态随机存储器 </a:t>
              </a:r>
              <a:r>
                <a:rPr lang="en-US" altLang="zh-CN" sz="2800" dirty="0" smtClean="0">
                  <a:ea typeface="华文中宋" panose="02010600040101010101" pitchFamily="2" charset="-122"/>
                </a:rPr>
                <a:t>— </a:t>
              </a:r>
              <a:r>
                <a:rPr lang="en-US" altLang="zh-CN" sz="2800" b="1" dirty="0" smtClean="0">
                  <a:solidFill>
                    <a:srgbClr val="C00000"/>
                  </a:solidFill>
                  <a:ea typeface="华文中宋" panose="02010600040101010101" pitchFamily="2" charset="-122"/>
                </a:rPr>
                <a:t>SRAM</a:t>
              </a:r>
              <a:endParaRPr lang="zh-CN" altLang="en-US" sz="2800" b="1" dirty="0">
                <a:solidFill>
                  <a:srgbClr val="C00000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403647" y="3033186"/>
              <a:ext cx="5904657" cy="530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/>
            <a:p>
              <a:pPr latinLnBrk="1"/>
              <a:r>
                <a:rPr lang="en-US" altLang="zh-CN" sz="2800" dirty="0" smtClean="0">
                  <a:ea typeface="华文中宋" panose="02010600040101010101" pitchFamily="2" charset="-122"/>
                </a:rPr>
                <a:t>2.  </a:t>
              </a:r>
              <a:r>
                <a:rPr lang="zh-CN" altLang="en-US" sz="2800" dirty="0" smtClean="0">
                  <a:ea typeface="华文中宋" panose="02010600040101010101" pitchFamily="2" charset="-122"/>
                </a:rPr>
                <a:t>动态随机存储器 </a:t>
              </a:r>
              <a:r>
                <a:rPr lang="en-US" altLang="zh-CN" sz="2800" dirty="0">
                  <a:ea typeface="华文中宋" panose="02010600040101010101" pitchFamily="2" charset="-122"/>
                </a:rPr>
                <a:t>— </a:t>
              </a:r>
              <a:r>
                <a:rPr lang="en-US" altLang="zh-CN" sz="2800" b="1" dirty="0">
                  <a:solidFill>
                    <a:srgbClr val="C00000"/>
                  </a:solidFill>
                  <a:ea typeface="华文中宋" panose="02010600040101010101" pitchFamily="2" charset="-122"/>
                </a:rPr>
                <a:t>D</a:t>
              </a:r>
              <a:r>
                <a:rPr lang="en-US" altLang="zh-CN" sz="2800" b="1" dirty="0" smtClean="0">
                  <a:solidFill>
                    <a:srgbClr val="C00000"/>
                  </a:solidFill>
                  <a:ea typeface="华文中宋" panose="02010600040101010101" pitchFamily="2" charset="-122"/>
                </a:rPr>
                <a:t>RAM</a:t>
              </a:r>
              <a:endParaRPr lang="zh-CN" altLang="en-US" sz="2800" dirty="0">
                <a:ea typeface="华文中宋" panose="02010600040101010101" pitchFamily="2" charset="-122"/>
              </a:endParaRPr>
            </a:p>
          </p:txBody>
        </p:sp>
      </p:grp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00819" y="4407163"/>
            <a:ext cx="4866820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marL="457200" indent="-457200" latinLnBrk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中宋" panose="02010600040101010101" pitchFamily="2" charset="-122"/>
              </a:rPr>
              <a:t>磁</a:t>
            </a:r>
            <a:r>
              <a:rPr lang="zh-CN" altLang="en-US" sz="2800" dirty="0">
                <a:ea typeface="华文中宋" panose="02010600040101010101" pitchFamily="2" charset="-122"/>
              </a:rPr>
              <a:t>表面存储器：</a:t>
            </a:r>
            <a:endParaRPr lang="zh-CN" altLang="en-US" sz="2800" dirty="0">
              <a:ea typeface="华文中宋" panose="02010600040101010101" pitchFamily="2" charset="-122"/>
            </a:endParaRPr>
          </a:p>
        </p:txBody>
      </p:sp>
      <p:pic>
        <p:nvPicPr>
          <p:cNvPr id="25" name="Picture 11" descr="hard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4531325"/>
            <a:ext cx="1246187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8943" y="1417769"/>
            <a:ext cx="2588617" cy="1926694"/>
            <a:chOff x="6088943" y="1417769"/>
            <a:chExt cx="2588617" cy="1926694"/>
          </a:xfrm>
        </p:grpSpPr>
        <p:pic>
          <p:nvPicPr>
            <p:cNvPr id="1027" name="Picture 3" descr="D:\Documents and Settings\zj\桌面\PPT\71cc697292d078d9083345572df41b3f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3611" y="1856607"/>
              <a:ext cx="1564606" cy="1011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6088943" y="1417769"/>
              <a:ext cx="2542269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/>
            <a:p>
              <a:pPr algn="ctr" latinLnBrk="1"/>
              <a:r>
                <a:rPr lang="zh-CN" altLang="en-US" sz="2400" b="1" dirty="0" smtClean="0">
                  <a:solidFill>
                    <a:srgbClr val="0000FF"/>
                  </a:solidFill>
                  <a:ea typeface="华文中宋" panose="02010600040101010101" pitchFamily="2" charset="-122"/>
                </a:rPr>
                <a:t>容量、存储周期</a:t>
              </a:r>
              <a:endParaRPr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6537734" y="2875073"/>
              <a:ext cx="2139826" cy="4693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/>
            <a:p>
              <a:pPr algn="ctr" latinLnBrk="1"/>
              <a:r>
                <a:rPr lang="zh-CN" altLang="en-US" sz="2400" b="1" dirty="0" smtClean="0">
                  <a:solidFill>
                    <a:srgbClr val="0000FF"/>
                  </a:solidFill>
                  <a:ea typeface="华文中宋" panose="02010600040101010101" pitchFamily="2" charset="-122"/>
                </a:rPr>
                <a:t>例：</a:t>
              </a:r>
              <a:r>
                <a:rPr lang="en-US" altLang="zh-CN" sz="2400" b="1" dirty="0" smtClean="0">
                  <a:solidFill>
                    <a:srgbClr val="0000FF"/>
                  </a:solidFill>
                  <a:ea typeface="华文中宋" panose="02010600040101010101" pitchFamily="2" charset="-122"/>
                </a:rPr>
                <a:t>2GB   60ns</a:t>
              </a:r>
              <a:endParaRPr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2620003" y="5301095"/>
            <a:ext cx="1983537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algn="ctr" latinLnBrk="1"/>
            <a:r>
              <a:rPr lang="zh-CN" altLang="en-US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容量、转速</a:t>
            </a:r>
            <a:endParaRPr lang="zh-CN" altLang="en-US" sz="24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767639" y="4830103"/>
            <a:ext cx="2610577" cy="83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latinLnBrk="1"/>
            <a:r>
              <a:rPr lang="zh-CN" altLang="en-US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例： </a:t>
            </a:r>
            <a:r>
              <a:rPr lang="en-US" altLang="zh-CN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200GB   </a:t>
            </a:r>
            <a:endParaRPr lang="en-US" altLang="zh-CN" sz="2400" b="1" dirty="0" smtClean="0">
              <a:solidFill>
                <a:srgbClr val="0000FF"/>
              </a:solidFill>
              <a:ea typeface="华文中宋" panose="02010600040101010101" pitchFamily="2" charset="-122"/>
            </a:endParaRPr>
          </a:p>
          <a:p>
            <a:pPr latinLnBrk="1"/>
            <a:r>
              <a:rPr lang="en-US" altLang="zh-CN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          7200</a:t>
            </a:r>
            <a:r>
              <a:rPr lang="zh-CN" altLang="en-US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转</a:t>
            </a:r>
            <a:r>
              <a:rPr lang="en-US" altLang="zh-CN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分</a:t>
            </a:r>
            <a:endParaRPr lang="zh-CN" altLang="en-US" sz="2400" b="1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648" y="3735812"/>
            <a:ext cx="4814924" cy="53094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latinLnBrk="1"/>
            <a:r>
              <a:rPr lang="en-US" altLang="zh-CN" sz="2800" dirty="0" smtClean="0">
                <a:ea typeface="华文中宋" panose="02010600040101010101" pitchFamily="2" charset="-122"/>
              </a:rPr>
              <a:t>3.  </a:t>
            </a:r>
            <a:r>
              <a:rPr lang="zh-CN" altLang="en-US" sz="2800" dirty="0" smtClean="0">
                <a:ea typeface="华文中宋" panose="02010600040101010101" pitchFamily="2" charset="-122"/>
              </a:rPr>
              <a:t>闪存 </a:t>
            </a:r>
            <a:r>
              <a:rPr lang="en-US" altLang="zh-CN" sz="2800" dirty="0" smtClean="0">
                <a:ea typeface="华文中宋" panose="02010600040101010101" pitchFamily="2" charset="-122"/>
              </a:rPr>
              <a:t>- </a:t>
            </a:r>
            <a:r>
              <a:rPr lang="en-US" altLang="zh-CN" sz="2800" b="1" dirty="0">
                <a:solidFill>
                  <a:srgbClr val="C00000"/>
                </a:solidFill>
                <a:ea typeface="华文中宋" panose="02010600040101010101" pitchFamily="2" charset="-122"/>
              </a:rPr>
              <a:t>Flash Memory</a:t>
            </a:r>
            <a:endParaRPr lang="zh-CN" altLang="en-US" sz="2800" b="1" dirty="0">
              <a:solidFill>
                <a:srgbClr val="C00000"/>
              </a:solidFill>
              <a:ea typeface="华文中宋" panose="02010600040101010101" pitchFamily="2" charset="-122"/>
            </a:endParaRPr>
          </a:p>
        </p:txBody>
      </p:sp>
      <p:pic>
        <p:nvPicPr>
          <p:cNvPr id="1028" name="Picture 4" descr="D:\Documents and Settings\zj\桌面\PPT\5c25bfb210ba6178ef55e00457efddf8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57266"/>
            <a:ext cx="585614" cy="58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zj\桌面\PPT\fd201fd9061e784f9ee7234ab5adb01d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26" y="3564131"/>
            <a:ext cx="1455211" cy="96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8" grpId="0" bldLvl="0" animBg="1"/>
      <p:bldP spid="29" grpId="0" bldLvl="0" animBg="1"/>
      <p:bldP spid="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写缓冲</a:t>
            </a:r>
            <a:endParaRPr lang="en-US" sz="4000" dirty="0"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676400"/>
            <a:ext cx="6553200" cy="4746625"/>
            <a:chOff x="960" y="1152"/>
            <a:chExt cx="4128" cy="2990"/>
          </a:xfrm>
        </p:grpSpPr>
        <p:pic>
          <p:nvPicPr>
            <p:cNvPr id="80794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7941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write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buffer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07942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CPU</a:t>
              </a:r>
              <a:endParaRPr lang="en-US">
                <a:latin typeface="Comic Sans MS" panose="030F0702030302020204" pitchFamily="66" charset="0"/>
              </a:endParaRPr>
            </a:p>
            <a:p>
              <a:endParaRPr lang="en-US">
                <a:latin typeface="Comic Sans MS" panose="030F0702030302020204" pitchFamily="66" charset="0"/>
              </a:endParaRPr>
            </a:p>
            <a:p>
              <a:r>
                <a:rPr lang="en-US" sz="1600">
                  <a:latin typeface="Comic Sans MS" panose="030F0702030302020204" pitchFamily="66" charset="0"/>
                </a:rPr>
                <a:t>in out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07943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latin typeface="Comic Sans MS" panose="030F0702030302020204" pitchFamily="66" charset="0"/>
                </a:rPr>
                <a:t>   DRAM   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(or lower mem)</a:t>
              </a:r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019800" y="29718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>
            <a:off x="5562600" y="2743200"/>
            <a:ext cx="0" cy="20574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6" name="Line 10"/>
          <p:cNvSpPr>
            <a:spLocks noChangeShapeType="1"/>
          </p:cNvSpPr>
          <p:nvPr/>
        </p:nvSpPr>
        <p:spPr bwMode="auto">
          <a:xfrm>
            <a:off x="5562600" y="5410200"/>
            <a:ext cx="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7947" name="Text Box 11"/>
          <p:cNvSpPr txBox="1">
            <a:spLocks noChangeArrowheads="1"/>
          </p:cNvSpPr>
          <p:nvPr/>
        </p:nvSpPr>
        <p:spPr bwMode="auto">
          <a:xfrm>
            <a:off x="7162800" y="2590800"/>
            <a:ext cx="166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mic Sans MS" panose="030F0702030302020204" pitchFamily="66" charset="0"/>
              </a:rPr>
              <a:t>Write Buffer</a:t>
            </a:r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807948" name="Line 12"/>
          <p:cNvSpPr>
            <a:spLocks noChangeShapeType="1"/>
          </p:cNvSpPr>
          <p:nvPr/>
        </p:nvSpPr>
        <p:spPr bwMode="auto">
          <a:xfrm flipV="1">
            <a:off x="5105400" y="2590800"/>
            <a:ext cx="0" cy="2971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4864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写缺失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对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进行写时，如果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要写的块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，有两种策略选择：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写分配（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Write allocate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写失效时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，把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所写单元所在的块调入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，然后再进行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写命中操作。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这与</a:t>
            </a:r>
            <a:r>
              <a:rPr lang="zh-CN" altLang="en-US" b="1" dirty="0">
                <a:solidFill>
                  <a:srgbClr val="00B050"/>
                </a:solidFill>
                <a:ea typeface="宋体" panose="02010600030101010101" pitchFamily="2" charset="-122"/>
              </a:rPr>
              <a:t>读失效</a:t>
            </a:r>
            <a:r>
              <a:rPr lang="zh-CN" altLang="en-US" b="1" dirty="0" smtClean="0">
                <a:solidFill>
                  <a:srgbClr val="00B050"/>
                </a:solidFill>
                <a:ea typeface="宋体" panose="02010600030101010101" pitchFamily="2" charset="-122"/>
              </a:rPr>
              <a:t>类似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不按写分配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Write 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around (no write allocate) 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写失效时，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直接将值写入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下一级存储器而不将相应的块调入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32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写的值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不在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endParaRPr lang="en-US" altLang="zh-CN" sz="26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  <a:spcBef>
                <a:spcPct val="0"/>
              </a:spcBef>
            </a:pP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通常，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写回</a:t>
            </a: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写分配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；</a:t>
            </a:r>
            <a:endParaRPr lang="en-US" altLang="zh-CN" sz="26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              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写直达</a:t>
            </a:r>
            <a:r>
              <a:rPr lang="en-US" altLang="zh-CN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采用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不按写分配。</a:t>
            </a:r>
            <a:r>
              <a:rPr lang="en-US" altLang="zh-CN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写缺失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5DEE1-716F-446F-AFBE-B5E6513C5501}" type="slidenum">
              <a:rPr lang="zh-CN" altLang="en-US" smtClean="0"/>
            </a:fld>
            <a:endParaRPr lang="en-US" altLang="zh-CN"/>
          </a:p>
        </p:txBody>
      </p:sp>
      <p:sp>
        <p:nvSpPr>
          <p:cNvPr id="48131" name="Rectangle 2"/>
          <p:cNvSpPr txBox="1">
            <a:spLocks noChangeArrowheads="1"/>
          </p:cNvSpPr>
          <p:nvPr/>
        </p:nvSpPr>
        <p:spPr bwMode="auto">
          <a:xfrm>
            <a:off x="381000" y="10668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rIns="90488"/>
          <a:lstStyle>
            <a:lvl1pPr marL="182880"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730250" indent="-18288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chemeClr val="accent1"/>
              </a:buClr>
              <a:buSzPct val="85000"/>
            </a:pPr>
            <a:r>
              <a:rPr lang="zh-CN" altLang="en-US" sz="2600" dirty="0">
                <a:latin typeface="Calibri" panose="020F0502020204030204" charset="0"/>
              </a:rPr>
              <a:t>例：假设有一个</a:t>
            </a:r>
            <a:r>
              <a:rPr lang="zh-CN" altLang="en-US" sz="2600" dirty="0" smtClean="0">
                <a:latin typeface="Calibri" panose="020F0502020204030204" charset="0"/>
              </a:rPr>
              <a:t>全相联映射有多个项的</a:t>
            </a:r>
            <a:r>
              <a:rPr lang="en-US" altLang="zh-CN" sz="2600" dirty="0">
                <a:latin typeface="Calibri" panose="020F0502020204030204" charset="0"/>
              </a:rPr>
              <a:t>Cache</a:t>
            </a:r>
            <a:r>
              <a:rPr lang="zh-CN" altLang="en-US" sz="2600" dirty="0">
                <a:latin typeface="Calibri" panose="020F0502020204030204" charset="0"/>
              </a:rPr>
              <a:t>，采用</a:t>
            </a:r>
            <a:r>
              <a:rPr lang="zh-CN" altLang="en-US" sz="2600" dirty="0">
                <a:solidFill>
                  <a:srgbClr val="C00000"/>
                </a:solidFill>
                <a:latin typeface="Calibri" panose="020F0502020204030204" charset="0"/>
              </a:rPr>
              <a:t>写回策略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</a:rPr>
              <a:t>（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数据写</a:t>
            </a:r>
            <a:r>
              <a:rPr lang="en-US" altLang="zh-CN" dirty="0" smtClean="0">
                <a:solidFill>
                  <a:srgbClr val="000000"/>
                </a:solidFill>
                <a:sym typeface="+mn-ea"/>
              </a:rPr>
              <a:t>cache</a:t>
            </a:r>
            <a:r>
              <a:rPr lang="zh-CN" altLang="en-US" dirty="0" smtClean="0">
                <a:solidFill>
                  <a:srgbClr val="000000"/>
                </a:solidFill>
                <a:sym typeface="+mn-ea"/>
              </a:rPr>
              <a:t>时不写主存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charset="0"/>
              </a:rPr>
              <a:t>）</a:t>
            </a:r>
            <a:r>
              <a:rPr lang="zh-CN" altLang="en-US" sz="2600" dirty="0">
                <a:latin typeface="Calibri" panose="020F0502020204030204" charset="0"/>
              </a:rPr>
              <a:t>，刚开始时</a:t>
            </a:r>
            <a:r>
              <a:rPr lang="en-US" altLang="zh-CN" sz="2600" dirty="0">
                <a:latin typeface="Calibri" panose="020F0502020204030204" charset="0"/>
              </a:rPr>
              <a:t>Cache</a:t>
            </a:r>
            <a:r>
              <a:rPr lang="zh-CN" altLang="en-US" sz="2600" dirty="0">
                <a:latin typeface="Calibri" panose="020F0502020204030204" charset="0"/>
              </a:rPr>
              <a:t>为空。有下面</a:t>
            </a:r>
            <a:r>
              <a:rPr lang="en-US" altLang="zh-CN" sz="2600" dirty="0">
                <a:latin typeface="Calibri" panose="020F0502020204030204" charset="0"/>
              </a:rPr>
              <a:t>5</a:t>
            </a:r>
            <a:r>
              <a:rPr lang="zh-CN" altLang="en-US" sz="2600" dirty="0">
                <a:latin typeface="Calibri" panose="020F0502020204030204" charset="0"/>
              </a:rPr>
              <a:t>个存储器</a:t>
            </a:r>
            <a:r>
              <a:rPr lang="zh-CN" altLang="en-US" sz="2600" dirty="0" smtClean="0">
                <a:latin typeface="Calibri" panose="020F0502020204030204" charset="0"/>
              </a:rPr>
              <a:t>操作（</a:t>
            </a:r>
            <a:r>
              <a:rPr lang="zh-CN" altLang="en-US" sz="2000" dirty="0" smtClean="0">
                <a:latin typeface="Calibri" panose="020F0502020204030204" charset="0"/>
              </a:rPr>
              <a:t>方括号是地址）</a:t>
            </a:r>
            <a:r>
              <a:rPr lang="zh-CN" altLang="en-US" sz="2600" b="0" dirty="0" smtClean="0">
                <a:latin typeface="Calibri" panose="020F0502020204030204" charset="0"/>
              </a:rPr>
              <a:t>：</a:t>
            </a:r>
            <a:r>
              <a:rPr lang="en-US" altLang="zh-CN" sz="2600" b="0" i="1" dirty="0" smtClean="0">
                <a:latin typeface="Calibri" panose="020F0502020204030204" charset="0"/>
              </a:rPr>
              <a:t>  </a:t>
            </a:r>
            <a:endParaRPr lang="en-US" altLang="zh-CN" sz="2600" b="0" i="1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i="1" dirty="0">
                <a:latin typeface="Calibri" panose="020F0502020204030204" charset="0"/>
              </a:rPr>
              <a:t>1       </a:t>
            </a:r>
            <a:r>
              <a:rPr lang="en-US" altLang="zh-CN" sz="2400" b="0" dirty="0">
                <a:latin typeface="Calibri" panose="020F0502020204030204" charset="0"/>
              </a:rPr>
              <a:t>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2		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3		Read Mem[200];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4		write Mem[200];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1">
              <a:buClr>
                <a:schemeClr val="accent1"/>
              </a:buClr>
              <a:buSzPct val="85000"/>
            </a:pPr>
            <a:r>
              <a:rPr lang="en-US" altLang="zh-CN" sz="2400" b="0" dirty="0">
                <a:latin typeface="Calibri" panose="020F0502020204030204" charset="0"/>
              </a:rPr>
              <a:t>5		write Mem[100];</a:t>
            </a:r>
            <a:endParaRPr lang="en-US" altLang="zh-CN" sz="2400" b="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  <a:p>
            <a:pPr lvl="2">
              <a:buClr>
                <a:schemeClr val="accent1"/>
              </a:buClr>
              <a:buSzPct val="90000"/>
            </a:pPr>
            <a:endParaRPr lang="en-US" altLang="zh-CN" sz="2000" dirty="0">
              <a:latin typeface="Calibri" panose="020F050202020403020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67175" y="2636838"/>
            <a:ext cx="4267200" cy="83026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latin typeface="Comic Sans MS" panose="030F0702030302020204" pitchFamily="66" charset="0"/>
              </a:rPr>
              <a:t>分别求</a:t>
            </a:r>
            <a:r>
              <a:rPr lang="zh-CN" altLang="en-US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按写分配</a:t>
            </a:r>
            <a:r>
              <a:rPr lang="zh-CN" altLang="en-US" sz="2400" b="1" dirty="0">
                <a:latin typeface="Comic Sans MS" panose="030F0702030302020204" pitchFamily="66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不按写分配</a:t>
            </a:r>
            <a:r>
              <a:rPr lang="zh-CN" altLang="en-US" sz="2400" b="1" dirty="0">
                <a:latin typeface="Comic Sans MS" panose="030F0702030302020204" pitchFamily="66" charset="0"/>
              </a:rPr>
              <a:t>情况下的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命中次数</a:t>
            </a:r>
            <a:r>
              <a:rPr lang="zh-CN" altLang="en-US" sz="2400" b="1" dirty="0">
                <a:latin typeface="Comic Sans MS" panose="030F0702030302020204" pitchFamily="66" charset="0"/>
              </a:rPr>
              <a:t>和</a:t>
            </a:r>
            <a:r>
              <a:rPr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</a:rPr>
              <a:t>缺失次数</a:t>
            </a:r>
            <a:endParaRPr lang="en-US" altLang="zh-CN" sz="2400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4419600"/>
            <a:ext cx="7162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hlink"/>
                </a:solidFill>
                <a:latin typeface="Comic Sans MS" panose="030F0702030302020204" pitchFamily="66" charset="0"/>
              </a:rPr>
              <a:t>Answer</a:t>
            </a:r>
            <a:r>
              <a:rPr lang="en-US" altLang="zh-CN" sz="2400">
                <a:latin typeface="Comic Sans MS" panose="030F0702030302020204" pitchFamily="66" charset="0"/>
              </a:rPr>
              <a:t> :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for no-write allocate 	misses:	1,2,3,5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			    	hit    :	4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for write allocate		misses:	1,3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 sz="2400">
                <a:latin typeface="Comic Sans MS" panose="030F0702030302020204" pitchFamily="66" charset="0"/>
              </a:rPr>
              <a:t>				hit    :	2,4,5</a:t>
            </a:r>
            <a:endParaRPr lang="en-US" altLang="zh-CN" sz="2400">
              <a:latin typeface="Comic Sans MS" panose="030F0702030302020204" pitchFamily="6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例子</a:t>
            </a: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11531"/>
            <a:ext cx="8153400" cy="685800"/>
          </a:xfrm>
          <a:noFill/>
        </p:spPr>
        <p:txBody>
          <a:bodyPr lIns="90488" rIns="90488"/>
          <a:lstStyle/>
          <a:p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实例：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Alpha 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21264 </a:t>
            </a: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cache 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8240216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79939" y="2602706"/>
            <a:ext cx="2160588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/>
              <a:t>Cache64KB</a:t>
            </a:r>
            <a:r>
              <a:rPr lang="zh-CN" altLang="en-US" sz="2000" dirty="0"/>
              <a:t>，块</a:t>
            </a:r>
            <a:r>
              <a:rPr lang="en-US" altLang="zh-CN" sz="2000" dirty="0"/>
              <a:t>64</a:t>
            </a:r>
            <a:r>
              <a:rPr lang="zh-CN" altLang="en-US" sz="2000" dirty="0"/>
              <a:t>字节</a:t>
            </a:r>
            <a:r>
              <a:rPr lang="en-US" altLang="zh-CN" sz="2000" dirty="0"/>
              <a:t>(1K</a:t>
            </a:r>
            <a:r>
              <a:rPr lang="zh-CN" altLang="en-US" sz="2000" dirty="0"/>
              <a:t>个块</a:t>
            </a:r>
            <a:r>
              <a:rPr lang="en-US" altLang="zh-CN" sz="2000" dirty="0"/>
              <a:t>)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路组相联（</a:t>
            </a:r>
            <a:r>
              <a:rPr lang="en-US" altLang="zh-CN" sz="2000" dirty="0"/>
              <a:t>512</a:t>
            </a:r>
            <a:r>
              <a:rPr lang="zh-CN" altLang="en-US" sz="2000" dirty="0"/>
              <a:t>个组）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153400" cy="685800"/>
          </a:xfrm>
          <a:noFill/>
        </p:spPr>
        <p:txBody>
          <a:bodyPr lIns="90488" rIns="90488"/>
          <a:lstStyle/>
          <a:p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Alpha </a:t>
            </a:r>
            <a:r>
              <a:rPr lang="en-US" altLang="zh-CN" sz="3000" dirty="0">
                <a:solidFill>
                  <a:srgbClr val="FF0000"/>
                </a:solidFill>
                <a:ea typeface="宋体" panose="02010600030101010101" pitchFamily="2" charset="-122"/>
              </a:rPr>
              <a:t>21264 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数据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load</a:t>
            </a:r>
            <a:r>
              <a:rPr lang="zh-CN" altLang="en-US" sz="3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操作</a:t>
            </a:r>
            <a:endParaRPr lang="en-US" sz="3000" dirty="0">
              <a:solidFill>
                <a:srgbClr val="FF0000"/>
              </a:solidFill>
            </a:endParaRPr>
          </a:p>
        </p:txBody>
      </p:sp>
      <p:pic>
        <p:nvPicPr>
          <p:cNvPr id="783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7315200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9"/>
          <p:cNvGrpSpPr/>
          <p:nvPr/>
        </p:nvGrpSpPr>
        <p:grpSpPr bwMode="auto">
          <a:xfrm>
            <a:off x="152400" y="2895601"/>
            <a:ext cx="8686800" cy="2678113"/>
            <a:chOff x="144" y="2352"/>
            <a:chExt cx="5472" cy="1687"/>
          </a:xfrm>
        </p:grpSpPr>
        <p:sp>
          <p:nvSpPr>
            <p:cNvPr id="78336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472" cy="168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buSzPct val="100000"/>
              </a:pPr>
              <a:r>
                <a:rPr lang="zh-CN" altLang="en-US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第</a:t>
              </a:r>
              <a:r>
                <a:rPr lang="en-US" altLang="zh-CN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步</a:t>
              </a:r>
              <a:r>
                <a:rPr lang="en-US" altLang="zh-CN" sz="2400" b="0" dirty="0" smtClean="0">
                  <a:solidFill>
                    <a:schemeClr val="hlink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CPU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提供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地址分为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 dirty="0">
                  <a:latin typeface="Comic Sans MS" panose="030F0702030302020204" pitchFamily="66" charset="0"/>
                  <a:ea typeface="宋体" panose="02010600030101010101" pitchFamily="2" charset="-122"/>
                </a:rPr>
                <a:t>2 </a:t>
              </a:r>
              <a:r>
                <a:rPr lang="zh-CN" altLang="en-US" sz="24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个部分：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38 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位</a:t>
              </a:r>
              <a:r>
                <a:rPr lang="zh-CN" altLang="en-US" sz="2400" b="0" dirty="0" smtClean="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块地址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 6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位块偏移量</a:t>
              </a:r>
              <a:r>
                <a:rPr lang="zh-CN" altLang="en-US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（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64=2</a:t>
              </a:r>
              <a:r>
                <a:rPr lang="en-US" altLang="zh-CN" sz="2400" baseline="3000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6</a:t>
              </a:r>
              <a:r>
                <a:rPr lang="en-US" altLang="zh-CN" sz="2400" dirty="0">
                  <a:latin typeface="Comic Sans MS" panose="030F0702030302020204" pitchFamily="66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38+6=44</a:t>
              </a:r>
              <a:r>
                <a:rPr lang="zh-CN" altLang="en-US" sz="2400" b="0" dirty="0" smtClean="0">
                  <a:latin typeface="Comic Sans MS" panose="030F0702030302020204" pitchFamily="66" charset="0"/>
                  <a:ea typeface="宋体" panose="02010600030101010101" pitchFamily="2" charset="-122"/>
                </a:rPr>
                <a:t>）。</a:t>
              </a: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buSzPct val="100000"/>
              </a:pPr>
              <a:endParaRPr lang="en-US" altLang="zh-CN" sz="2400" b="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3366" name="Object 6"/>
            <p:cNvGraphicFramePr>
              <a:graphicFrameLocks noChangeAspect="1"/>
            </p:cNvGraphicFramePr>
            <p:nvPr/>
          </p:nvGraphicFramePr>
          <p:xfrm>
            <a:off x="1344" y="2976"/>
            <a:ext cx="2880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BMP 图像" r:id="rId2" imgW="2377440" imgH="838200" progId="PBrush">
                    <p:embed/>
                  </p:oleObj>
                </mc:Choice>
                <mc:Fallback>
                  <p:oleObj name="BMP 图像" r:id="rId2" imgW="2377440" imgH="838200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976"/>
                          <a:ext cx="2880" cy="1016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3371" name="Rectangle 11"/>
          <p:cNvSpPr>
            <a:spLocks noChangeArrowheads="1"/>
          </p:cNvSpPr>
          <p:nvPr/>
        </p:nvSpPr>
        <p:spPr bwMode="auto">
          <a:xfrm>
            <a:off x="609600" y="5488632"/>
            <a:ext cx="8534400" cy="461665"/>
          </a:xfrm>
          <a:prstGeom prst="rect">
            <a:avLst/>
          </a:prstGeom>
          <a:solidFill>
            <a:srgbClr val="A6F6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  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比较两个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tags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，选择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匹配的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无效则比较结果无效。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159579" y="5026967"/>
            <a:ext cx="8950696" cy="82994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Index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选择所在组，读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中组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的两个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tags 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，包括</a:t>
            </a:r>
            <a:r>
              <a:rPr lang="en-US" altLang="zh-CN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valid</a:t>
            </a:r>
            <a:r>
              <a:rPr lang="zh-CN" altLang="en-US" sz="2400" b="0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位和数据。</a:t>
            </a:r>
            <a:endParaRPr lang="en-US" altLang="zh-CN" sz="2400" b="0" i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6699037" y="687318"/>
            <a:ext cx="2226995" cy="5262979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步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如果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一个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tag</a:t>
            </a:r>
            <a:r>
              <a:rPr lang="zh-CN" altLang="en-US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匹配，</a:t>
            </a:r>
            <a:r>
              <a:rPr lang="en-US" altLang="zh-CN" sz="2400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CPU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从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中获得数据；否则从下级存储器读取。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   21264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允许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3 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个时钟周期完成这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4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步操作，如果随后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Comic Sans MS" panose="030F0702030302020204" pitchFamily="66" charset="0"/>
                <a:ea typeface="宋体" panose="02010600030101010101" pitchFamily="2" charset="-122"/>
              </a:rPr>
              <a:t>个时钟</a:t>
            </a:r>
            <a:r>
              <a:rPr lang="zh-CN" altLang="en-US" sz="24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周期内的指令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要使用这个</a:t>
            </a:r>
            <a:r>
              <a:rPr lang="en-US" altLang="zh-CN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load</a:t>
            </a:r>
            <a:r>
              <a:rPr lang="zh-CN" alt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结果则将等待。</a:t>
            </a:r>
            <a:endParaRPr lang="en-US" altLang="zh-CN" sz="24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1" grpId="0" animBg="1" autoUpdateAnimBg="0"/>
      <p:bldP spid="783372" grpId="0" bldLvl="0" animBg="1" autoUpdateAnimBg="0"/>
      <p:bldP spid="7833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588580" y="78904"/>
            <a:ext cx="57836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sz="2800" b="1" dirty="0">
                <a:solidFill>
                  <a:srgbClr val="0000FF"/>
                </a:solidFill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写数据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3005" y="1213935"/>
            <a:ext cx="8499475" cy="408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 smtClean="0">
                <a:solidFill>
                  <a:srgbClr val="0070C0"/>
                </a:solidFill>
                <a:latin typeface="Tahoma" panose="020B0604030504040204" pitchFamily="34" charset="0"/>
              </a:rPr>
              <a:t>如果</a:t>
            </a:r>
            <a:r>
              <a:rPr lang="zh-CN" altLang="en-US" b="0" dirty="0">
                <a:solidFill>
                  <a:srgbClr val="0070C0"/>
                </a:solidFill>
                <a:latin typeface="Tahoma" panose="020B0604030504040204" pitchFamily="34" charset="0"/>
              </a:rPr>
              <a:t>是读缺失</a:t>
            </a:r>
            <a:r>
              <a:rPr lang="zh-CN" altLang="en-US" b="0" dirty="0">
                <a:latin typeface="Tahoma" panose="020B0604030504040204" pitchFamily="34" charset="0"/>
              </a:rPr>
              <a:t>，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向处理器发出一个向其表明当前所需数据不可用的信号，然后从层次结构的下一级中读出。因为数据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是组相联的，还需使用</a:t>
            </a:r>
            <a:r>
              <a:rPr lang="en-US" altLang="zh-CN" b="0" dirty="0">
                <a:latin typeface="Tahoma" panose="020B0604030504040204" pitchFamily="34" charset="0"/>
              </a:rPr>
              <a:t>LRU</a:t>
            </a:r>
            <a:r>
              <a:rPr lang="zh-CN" altLang="en-US" b="0" dirty="0">
                <a:latin typeface="Tahoma" panose="020B0604030504040204" pitchFamily="34" charset="0"/>
              </a:rPr>
              <a:t>来替换最近最少使用的那个块。</a:t>
            </a:r>
            <a:endParaRPr lang="en-US" altLang="zh-CN" b="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</a:rPr>
              <a:t>采用写回法</a:t>
            </a:r>
            <a:r>
              <a:rPr lang="zh-CN" altLang="en-US" b="0" dirty="0">
                <a:latin typeface="Tahoma" panose="020B0604030504040204" pitchFamily="34" charset="0"/>
              </a:rPr>
              <a:t>，使用</a:t>
            </a:r>
            <a:r>
              <a:rPr lang="en-US" altLang="zh-CN" b="0" dirty="0">
                <a:latin typeface="Tahoma" panose="020B0604030504040204" pitchFamily="34" charset="0"/>
              </a:rPr>
              <a:t>1</a:t>
            </a:r>
            <a:r>
              <a:rPr lang="zh-CN" altLang="en-US" b="0" dirty="0">
                <a:latin typeface="Tahoma" panose="020B0604030504040204" pitchFamily="34" charset="0"/>
              </a:rPr>
              <a:t>位记录该块是否曾经被修改。替换一个被修改过的块，需将该块的数据送至牺牲缓存（写缓存）。</a:t>
            </a:r>
            <a:endParaRPr lang="en-US" altLang="zh-CN" b="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</a:rPr>
              <a:t>采用按写分配法</a:t>
            </a:r>
            <a:r>
              <a:rPr lang="zh-CN" altLang="en-US" b="0" dirty="0">
                <a:latin typeface="Tahoma" panose="020B0604030504040204" pitchFamily="34" charset="0"/>
              </a:rPr>
              <a:t>，为读缺失和写缺失都分配一个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块，故写缺失与读缺失操作类似。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588580" y="78904"/>
            <a:ext cx="57836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sz="2800" b="1" dirty="0">
                <a:solidFill>
                  <a:srgbClr val="0000FF"/>
                </a:solidFill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写数据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4163" y="1117188"/>
            <a:ext cx="853757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以上是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的工作原理。而处理器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取指令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的来源呢</a:t>
            </a: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单一的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指令数据混合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（称为统一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混合</a:t>
            </a:r>
            <a:r>
              <a:rPr lang="en-US" altLang="zh-CN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），但它有可能会成为瓶颈。例如，当按流水方式工作的处理器执行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LOAD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STORE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指令时，可能会同时请求一个数据字和一个指令字。所以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LOAD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STORE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操作，单一的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会出现结构冲突，导致</a:t>
            </a:r>
            <a:r>
              <a:rPr lang="en-US" altLang="zh-CN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等待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两个分离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：一个专门存放指令，另一个专门存放数据。大多数最近生产的处理器都采用了分离的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Alpha AXP 21064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就是如此，它有一个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8KB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的指令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，其结构和图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5.9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8KB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几乎一样。 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588580" y="78904"/>
            <a:ext cx="57836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sz="2800" b="1" dirty="0">
                <a:solidFill>
                  <a:srgbClr val="0000FF"/>
                </a:solidFill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写数据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1749" y="908720"/>
            <a:ext cx="9148763" cy="17367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下表列出了不同容量的指令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、数据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以及混合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在相同条件下的失效率。这些数据是在块大小为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32 B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、直接映象的条件下，针对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SPEC92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典型程序，在</a:t>
            </a:r>
            <a:r>
              <a:rPr lang="en-US" altLang="zh-CN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DECstation5000</a:t>
            </a:r>
            <a:r>
              <a:rPr lang="zh-CN" altLang="en-US" sz="22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上测出的平均值。</a:t>
            </a:r>
            <a:r>
              <a:rPr lang="zh-CN" altLang="en-US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对指令的访问约占所有访问的</a:t>
            </a:r>
            <a:r>
              <a:rPr lang="en-US" altLang="zh-CN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75%</a:t>
            </a:r>
            <a:r>
              <a:rPr lang="zh-CN" altLang="en-US" sz="22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 </a:t>
            </a:r>
            <a:endParaRPr lang="zh-CN" altLang="en-US" sz="2200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18" y="2636912"/>
            <a:ext cx="8539162" cy="3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75656" y="6309320"/>
            <a:ext cx="6696744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表看出，指令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的失效率比数据</a:t>
            </a:r>
            <a:r>
              <a:rPr lang="en-US" altLang="zh-CN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2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的低</a:t>
            </a:r>
            <a:r>
              <a:rPr lang="zh-CN" altLang="en-US" sz="2200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2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/>
          <p:nvPr/>
        </p:nvSpPr>
        <p:spPr>
          <a:xfrm>
            <a:off x="588580" y="78904"/>
            <a:ext cx="5783620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sz="2800" b="1" dirty="0">
                <a:solidFill>
                  <a:srgbClr val="0000FF"/>
                </a:solidFill>
              </a:rPr>
              <a:t>问题</a:t>
            </a:r>
            <a:r>
              <a:rPr lang="en-US" altLang="zh-CN" sz="2800" b="1" dirty="0">
                <a:solidFill>
                  <a:srgbClr val="0000FF"/>
                </a:solidFill>
              </a:rPr>
              <a:t>4</a:t>
            </a:r>
            <a:r>
              <a:rPr altLang="en-US" sz="2800" b="1" dirty="0">
                <a:solidFill>
                  <a:srgbClr val="0000FF"/>
                </a:solidFill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</a:rPr>
              <a:t>写数据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85750" y="906711"/>
            <a:ext cx="857091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例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根据表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所列的失效率，试问指令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和数据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容量均为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16 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的分离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和容量为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32 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的混合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相比，哪种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的失效率更低？</a:t>
            </a:r>
            <a:endParaRPr lang="en-US" altLang="zh-CN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解 ： 如前所述，约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75%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的访存为取指令，则剩下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25%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的访存是取数据。因此，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16KB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分离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的总体失效率为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762125" y="3933056"/>
          <a:ext cx="5816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" imgW="2235200" imgH="190500" progId="Equation.DSMT4">
                  <p:embed/>
                </p:oleObj>
              </mc:Choice>
              <mc:Fallback>
                <p:oleObj name="Equation" r:id="rId1" imgW="2235200" imgH="19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3933056"/>
                        <a:ext cx="5816600" cy="493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1568" y="4509120"/>
            <a:ext cx="857091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5.4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，容量为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的混合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的失效率略低一些，只有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1.99%</a:t>
            </a: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根据如上计算，容量为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的混合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的失效率略低一些，是不是说明混合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比分离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更好呢？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757862"/>
            <a:ext cx="7696200" cy="53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√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  虚拟存储器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5.8  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加快地址转换：TLB</a:t>
            </a:r>
            <a:endParaRPr lang="en-US" altLang="zh-CN" sz="2600" b="1" dirty="0" smtClean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sym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5.9  虚拟存储器的保护</a:t>
            </a:r>
            <a:endParaRPr lang="zh-CN" altLang="en-US" sz="26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2600" b="1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115616" y="1138890"/>
            <a:ext cx="652621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marL="457200" indent="-457200" latinLnBrk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中宋" panose="02010600040101010101" pitchFamily="2" charset="-122"/>
              </a:rPr>
              <a:t>光盘</a:t>
            </a:r>
            <a:r>
              <a:rPr lang="zh-CN" altLang="en-US" sz="2800" dirty="0">
                <a:ea typeface="华文中宋" panose="02010600040101010101" pitchFamily="2" charset="-122"/>
              </a:rPr>
              <a:t>存储器：</a:t>
            </a:r>
            <a:endParaRPr lang="zh-CN" altLang="en-US" sz="2800" dirty="0">
              <a:ea typeface="华文中宋" panose="02010600040101010101" pitchFamily="2" charset="-122"/>
            </a:endParaRPr>
          </a:p>
        </p:txBody>
      </p:sp>
      <p:pic>
        <p:nvPicPr>
          <p:cNvPr id="9" name="Picture 14" descr="u=4154632575,3202317313&amp;fm=51&amp;gp=0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39" y="1404363"/>
            <a:ext cx="1536303" cy="114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19672" y="1916831"/>
            <a:ext cx="545819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35" tIns="42168" rIns="84335" bIns="42168">
            <a:spAutoFit/>
          </a:bodyPr>
          <a:lstStyle>
            <a:lvl1pPr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22275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4328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65555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68783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450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022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594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166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en-US" altLang="zh-CN" sz="2800" dirty="0" smtClean="0">
                <a:solidFill>
                  <a:srgbClr val="0000FF"/>
                </a:solidFill>
                <a:latin typeface="+mn-lt"/>
                <a:cs typeface="Times New Roman" panose="02020603050405020304" pitchFamily="18" charset="0"/>
              </a:rPr>
              <a:t>CD-ROM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：只读性光盘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619672" y="2564904"/>
            <a:ext cx="6684963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35" tIns="42168" rIns="84335" bIns="42168">
            <a:spAutoFit/>
          </a:bodyPr>
          <a:lstStyle>
            <a:defPPr>
              <a:defRPr lang="zh-CN"/>
            </a:defPPr>
            <a:lvl1pPr defTabSz="842645">
              <a:spcBef>
                <a:spcPct val="50000"/>
              </a:spcBef>
              <a:buClr>
                <a:schemeClr val="tx1"/>
              </a:buClr>
              <a:defRPr kumimoji="1" sz="2800" b="1">
                <a:latin typeface="楷体_GB2312" pitchFamily="49" charset="-122"/>
                <a:ea typeface="楷体_GB2312" pitchFamily="49" charset="-122"/>
              </a:defRPr>
            </a:lvl1pPr>
            <a:lvl2pPr marL="422275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43280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65555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687830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450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022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594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166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2. </a:t>
            </a:r>
            <a:r>
              <a:rPr lang="en-US" altLang="zh-CN" b="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WORM</a:t>
            </a:r>
            <a:r>
              <a:rPr lang="zh-CN" altLang="en-US" dirty="0"/>
              <a:t>：写入式（只能写一次）</a:t>
            </a:r>
            <a:endParaRPr lang="zh-CN" alt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19672" y="3259209"/>
            <a:ext cx="668496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4335" tIns="42168" rIns="84335" bIns="42168">
            <a:spAutoFit/>
          </a:bodyPr>
          <a:lstStyle>
            <a:defPPr>
              <a:defRPr lang="zh-CN"/>
            </a:defPPr>
            <a:lvl1pPr defTabSz="842645">
              <a:spcBef>
                <a:spcPct val="50000"/>
              </a:spcBef>
              <a:buClr>
                <a:schemeClr val="tx1"/>
              </a:buClr>
              <a:defRPr kumimoji="1" sz="2800" b="1">
                <a:latin typeface="楷体_GB2312" pitchFamily="49" charset="-122"/>
                <a:ea typeface="楷体_GB2312" pitchFamily="49" charset="-122"/>
              </a:defRPr>
            </a:lvl1pPr>
            <a:lvl2pPr marL="422275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843280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265555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687830" defTabSz="842645"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1450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6022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0594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516630" defTabSz="842645" fontAlgn="base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dirty="0" smtClean="0"/>
              <a:t>3. </a:t>
            </a:r>
            <a:r>
              <a:rPr lang="en-US" altLang="zh-CN" b="0" dirty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CD-RW</a:t>
            </a:r>
            <a:r>
              <a:rPr lang="zh-CN" altLang="en-US" dirty="0"/>
              <a:t>：可擦</a:t>
            </a:r>
            <a:r>
              <a:rPr lang="en-US" altLang="zh-CN" dirty="0"/>
              <a:t>/</a:t>
            </a:r>
            <a:r>
              <a:rPr lang="zh-CN" altLang="en-US" dirty="0"/>
              <a:t>写光盘</a:t>
            </a:r>
            <a:endParaRPr lang="zh-CN" alt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基本术语及概念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052" name="Picture 4" descr="D:\Documents and Settings\zj\桌面\PPT\aacc82f6fbce60550a394c2a7c70d85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6" y="377197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Documents and Settings\zj\桌面\PPT\e38e4f3cd2d34c9ea802af9e680de77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442" y="4549186"/>
            <a:ext cx="121205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051720" y="4025966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DVD</a:t>
            </a:r>
            <a:r>
              <a:rPr lang="en-US" altLang="zh-CN" sz="2800" b="1" dirty="0" smtClean="0"/>
              <a:t> - Digital </a:t>
            </a:r>
            <a:r>
              <a:rPr lang="en-US" altLang="zh-CN" sz="2800" b="1" dirty="0"/>
              <a:t>Versatile </a:t>
            </a:r>
            <a:r>
              <a:rPr lang="en-US" altLang="zh-CN" sz="2800" b="1" dirty="0" smtClean="0"/>
              <a:t>Disc   4.7GB</a:t>
            </a:r>
            <a:endParaRPr lang="zh-CN" altLang="en-US" sz="2800" b="1" dirty="0"/>
          </a:p>
        </p:txBody>
      </p:sp>
      <p:sp>
        <p:nvSpPr>
          <p:cNvPr id="20" name="矩形 19"/>
          <p:cNvSpPr/>
          <p:nvPr/>
        </p:nvSpPr>
        <p:spPr>
          <a:xfrm>
            <a:off x="2051720" y="5015934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</a:rPr>
              <a:t>VCD</a:t>
            </a:r>
            <a:r>
              <a:rPr lang="en-US" altLang="zh-CN" sz="2800" b="1" dirty="0" smtClean="0"/>
              <a:t> - Video Compact Disc   700MB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142180" y="1122511"/>
            <a:ext cx="8750300" cy="533082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失效率与硬件速度无关，是一个常用的评价存储系统的性能的指标。但是它不够完善，一种更好的的指标是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平均访存时间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   平均访存时间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AMAT=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命中时间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失效率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×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失效开销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其中，</a:t>
            </a:r>
            <a:r>
              <a:rPr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命中时间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hit-time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）是指访问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命中时所用的时间，平均访存时间的两个组成部分既可以用绝对时间（如命中时间为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 ns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），也可以用时钟周期数（如失效开销为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个时钟周期）来衡量。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 平均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访存时间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6734" y="5041293"/>
            <a:ext cx="7335863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指令访存所占比例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数据访存所占比例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（命中时间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缺失代价）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>
          <a:xfrm>
            <a:off x="369170" y="1628800"/>
            <a:ext cx="8352928" cy="1874441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平均访存时间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仍然是衡量性能的一个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间接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指标，尽管它是一个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比失效率更好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的指标，但</a:t>
            </a:r>
            <a:r>
              <a:rPr lang="zh-CN" altLang="en-US" sz="2400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并不能代替程序执行时间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可以用这个公式比较</a:t>
            </a:r>
            <a:r>
              <a:rPr lang="zh-CN" altLang="en-US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分离</a:t>
            </a:r>
            <a:r>
              <a:rPr lang="en-US" altLang="zh-CN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和混合</a:t>
            </a:r>
            <a:r>
              <a:rPr lang="en-US" altLang="zh-CN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sz="2400" dirty="0" smtClean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的性能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 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79512" y="852037"/>
            <a:ext cx="8893175" cy="416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5.1  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的命中时间为一个时钟周期，失效开销为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个时钟周期，在混合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中一次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STORE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操作访问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的命中时间都要增加一个时钟周期（因为混合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只有一个端口，无法同时满足两个请求，会导致结构冲突）。又假设采用写直达策略，且有一个写缓冲器，并且忽略写缓冲器引起的等待。请问上述两种情况下平均访存时间各是多少？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解 ： 如前所计算，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16KB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分离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的总体失效率为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124075" y="4735513"/>
          <a:ext cx="4968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1" imgW="2235200" imgH="190500" progId="Equation.DSMT4">
                  <p:embed/>
                </p:oleObj>
              </mc:Choice>
              <mc:Fallback>
                <p:oleObj name="Equation" r:id="rId1" imgW="2235200" imgH="190500" progId="Equation.DSMT4">
                  <p:embed/>
                  <p:pic>
                    <p:nvPicPr>
                      <p:cNvPr id="0" name="图片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35513"/>
                        <a:ext cx="4968875" cy="422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7551" y="5229200"/>
            <a:ext cx="8570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查表所得容量为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32KB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的混合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的失效率为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1.99%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7800" y="908720"/>
            <a:ext cx="878840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平均访存时间公式可以分为指令访问和数据访问两部分：</a:t>
            </a:r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平均访存时间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访问指令所占的百分比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×(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指令命中时间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指令失效率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失效开销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)+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访问数据所占的百分比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×(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数据命中时间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数据失效率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失效开销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356750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6140" y="2898775"/>
            <a:ext cx="551465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所以，两种结构的平均访存时间分别为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Picture 5" descr="187-1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3356992"/>
            <a:ext cx="785177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18963" y="5157192"/>
            <a:ext cx="864552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尽管分离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的实际失效率比混合</a:t>
            </a:r>
            <a:r>
              <a:rPr lang="en-US" altLang="zh-CN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的高，但其平均访存时间反而较低。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分离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提供了两个端口，消除了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结构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冒险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1027"/>
          <p:cNvSpPr>
            <a:spLocks noChangeArrowheads="1"/>
          </p:cNvSpPr>
          <p:nvPr/>
        </p:nvSpPr>
        <p:spPr bwMode="auto">
          <a:xfrm>
            <a:off x="381000" y="914400"/>
            <a:ext cx="8583488" cy="280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存储器系统性能</a:t>
            </a:r>
            <a:endParaRPr lang="en-US" altLang="zh-CN" sz="28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zh-CN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执行时间</a:t>
            </a:r>
            <a:endParaRPr lang="en-US" altLang="zh-CN" sz="2400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CPU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执行时间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（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CPU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时钟周期数 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存储器停顿周期数）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时钟周期时间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r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59463" name="Rectangle 1031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162800" cy="914400"/>
          </a:xfrm>
        </p:spPr>
        <p:txBody>
          <a:bodyPr>
            <a:normAutofit/>
          </a:bodyPr>
          <a:lstStyle/>
          <a:p>
            <a:r>
              <a:rPr lang="en-US" sz="4000" b="1" dirty="0"/>
              <a:t>5.3  Cache </a:t>
            </a:r>
            <a:r>
              <a:rPr lang="zh-CN" altLang="en-US" sz="4000" b="1" dirty="0" smtClean="0"/>
              <a:t>的性能</a:t>
            </a:r>
            <a:endParaRPr lang="en-US" sz="4000" b="1" dirty="0"/>
          </a:p>
        </p:txBody>
      </p:sp>
      <p:graphicFrame>
        <p:nvGraphicFramePr>
          <p:cNvPr id="659474" name="Object 1042"/>
          <p:cNvGraphicFramePr>
            <a:graphicFrameLocks noChangeAspect="1"/>
          </p:cNvGraphicFramePr>
          <p:nvPr/>
        </p:nvGraphicFramePr>
        <p:xfrm>
          <a:off x="1" y="4509121"/>
          <a:ext cx="914400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公式" r:id="rId1" imgW="134721600" imgH="10972800" progId="Equation.3">
                  <p:embed/>
                </p:oleObj>
              </mc:Choice>
              <mc:Fallback>
                <p:oleObj name="公式" r:id="rId1" imgW="134721600" imgH="10972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4509121"/>
                        <a:ext cx="9144000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77" name="Freeform 1045"/>
          <p:cNvSpPr/>
          <p:nvPr/>
        </p:nvSpPr>
        <p:spPr bwMode="auto">
          <a:xfrm>
            <a:off x="2267744" y="2514600"/>
            <a:ext cx="4824536" cy="457200"/>
          </a:xfrm>
          <a:custGeom>
            <a:avLst/>
            <a:gdLst>
              <a:gd name="T0" fmla="*/ 1200 w 2688"/>
              <a:gd name="T1" fmla="*/ 0 h 288"/>
              <a:gd name="T2" fmla="*/ 2688 w 2688"/>
              <a:gd name="T3" fmla="*/ 0 h 288"/>
              <a:gd name="T4" fmla="*/ 0 w 268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8" h="288">
                <a:moveTo>
                  <a:pt x="1200" y="0"/>
                </a:moveTo>
                <a:lnTo>
                  <a:pt x="2688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2971800"/>
            <a:ext cx="889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存储器停顿时钟周期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指令数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条指令访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存次数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缺失率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缺失代价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0017" y="3644862"/>
          <a:ext cx="8535670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公式" r:id="rId3" imgW="5663565" imgH="457200" progId="Equation.3">
                  <p:embed/>
                </p:oleObj>
              </mc:Choice>
              <mc:Fallback>
                <p:oleObj name="公式" r:id="rId3" imgW="5663565" imgH="4572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7" y="3644862"/>
                        <a:ext cx="8535670" cy="705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-11919" y="5833787"/>
            <a:ext cx="885698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CPI</a:t>
            </a:r>
            <a:r>
              <a:rPr lang="zh-CN" altLang="en-US" sz="2000" b="1" baseline="-25000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执行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是没有考虑存储器停顿的理想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CPI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，包括</a:t>
            </a:r>
            <a:r>
              <a:rPr lang="en-US" altLang="zh-CN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ALU </a:t>
            </a:r>
            <a:r>
              <a:rPr lang="zh-CN" altLang="en-US" sz="2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指令和存储器指令</a:t>
            </a:r>
            <a:endParaRPr lang="en-US" altLang="zh-CN" sz="20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068445" y="3296285"/>
            <a:ext cx="109220" cy="2051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27"/>
          <p:cNvSpPr>
            <a:spLocks noChangeArrowheads="1"/>
          </p:cNvSpPr>
          <p:nvPr/>
        </p:nvSpPr>
        <p:spPr bwMode="auto">
          <a:xfrm>
            <a:off x="3977640" y="3348673"/>
            <a:ext cx="2397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存储器访问次数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77" grpId="0" animBg="1"/>
      <p:bldP spid="1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36576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pic>
        <p:nvPicPr>
          <p:cNvPr id="4" name="Picture 10" descr="188-1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268760"/>
            <a:ext cx="796448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379263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38" y="2074267"/>
            <a:ext cx="89662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我们用一个和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AlphaAXP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类似的机器作为第一个例子。假设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失效开销为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个时钟周期，</a:t>
            </a:r>
            <a:r>
              <a:rPr lang="zh-CN" altLang="en-US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当不考虑存储器停顿时（意思是不考虑</a:t>
            </a:r>
            <a:r>
              <a:rPr lang="en-US" altLang="zh-CN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的失效开销），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所有指令的执行时间都是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个时钟周期，访问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失效率为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，平均每条指令访存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1.33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次。试分析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对性能的影响。</a:t>
            </a:r>
            <a:endParaRPr lang="zh-CN" altLang="en-US" b="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zh-CN" altLang="en-US" b="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188-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293096"/>
            <a:ext cx="64119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6838" y="5020071"/>
            <a:ext cx="9047162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因此，当考虑了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的失效影响后，</a:t>
            </a:r>
            <a:r>
              <a:rPr lang="en-US" altLang="zh-CN" b="0" dirty="0">
                <a:latin typeface="Tahoma" panose="020B0604030504040204" pitchFamily="34" charset="0"/>
              </a:rPr>
              <a:t>CPI</a:t>
            </a:r>
            <a:r>
              <a:rPr lang="zh-CN" altLang="en-US" b="0" dirty="0">
                <a:latin typeface="Tahoma" panose="020B0604030504040204" pitchFamily="34" charset="0"/>
              </a:rPr>
              <a:t>就会增大，本例中</a:t>
            </a:r>
            <a:r>
              <a:rPr lang="en-US" altLang="zh-CN" b="0" dirty="0">
                <a:latin typeface="Tahoma" panose="020B0604030504040204" pitchFamily="34" charset="0"/>
              </a:rPr>
              <a:t>CPI</a:t>
            </a:r>
            <a:r>
              <a:rPr lang="zh-CN" altLang="en-US" b="0" dirty="0">
                <a:latin typeface="Tahoma" panose="020B0604030504040204" pitchFamily="34" charset="0"/>
              </a:rPr>
              <a:t>从理想计算机的</a:t>
            </a:r>
            <a:r>
              <a:rPr lang="en-US" altLang="zh-CN" b="0" dirty="0">
                <a:latin typeface="Tahoma" panose="020B0604030504040204" pitchFamily="34" charset="0"/>
              </a:rPr>
              <a:t>2.0</a:t>
            </a:r>
            <a:r>
              <a:rPr lang="zh-CN" altLang="en-US" b="0" dirty="0">
                <a:latin typeface="Tahoma" panose="020B0604030504040204" pitchFamily="34" charset="0"/>
              </a:rPr>
              <a:t>增加到</a:t>
            </a:r>
            <a:r>
              <a:rPr lang="en-US" altLang="zh-CN" b="0" dirty="0">
                <a:latin typeface="Tahoma" panose="020B0604030504040204" pitchFamily="34" charset="0"/>
              </a:rPr>
              <a:t>3.33</a:t>
            </a:r>
            <a:r>
              <a:rPr lang="zh-CN" altLang="en-US" b="0" dirty="0">
                <a:latin typeface="Tahoma" panose="020B0604030504040204" pitchFamily="34" charset="0"/>
              </a:rPr>
              <a:t>，是原来的</a:t>
            </a:r>
            <a:r>
              <a:rPr lang="en-US" altLang="zh-CN" b="0" dirty="0">
                <a:latin typeface="Tahoma" panose="020B0604030504040204" pitchFamily="34" charset="0"/>
              </a:rPr>
              <a:t>1.67</a:t>
            </a:r>
            <a:r>
              <a:rPr lang="zh-CN" altLang="en-US" b="0" dirty="0">
                <a:latin typeface="Tahoma" panose="020B0604030504040204" pitchFamily="34" charset="0"/>
              </a:rPr>
              <a:t>倍，所以</a:t>
            </a:r>
            <a:r>
              <a:rPr lang="en-US" altLang="zh-CN" b="0" dirty="0">
                <a:latin typeface="Tahoma" panose="020B0604030504040204" pitchFamily="34" charset="0"/>
              </a:rPr>
              <a:t>CPU</a:t>
            </a:r>
            <a:r>
              <a:rPr lang="zh-CN" altLang="en-US" b="0" dirty="0">
                <a:latin typeface="Tahoma" panose="020B0604030504040204" pitchFamily="34" charset="0"/>
              </a:rPr>
              <a:t>的时间也将增加到原来的</a:t>
            </a:r>
            <a:r>
              <a:rPr lang="en-US" altLang="zh-CN" b="0" dirty="0">
                <a:latin typeface="Tahoma" panose="020B0604030504040204" pitchFamily="34" charset="0"/>
              </a:rPr>
              <a:t>1.67</a:t>
            </a:r>
            <a:r>
              <a:rPr lang="zh-CN" altLang="en-US" b="0" dirty="0">
                <a:latin typeface="Tahoma" panose="020B0604030504040204" pitchFamily="34" charset="0"/>
              </a:rPr>
              <a:t>倍。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然而，若不采用</a:t>
            </a:r>
            <a:r>
              <a:rPr lang="en-US" altLang="zh-CN" b="0" dirty="0">
                <a:solidFill>
                  <a:srgbClr val="FF0000"/>
                </a:solidFill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Tahoma" panose="020B0604030504040204" pitchFamily="34" charset="0"/>
              </a:rPr>
              <a:t>CPI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将增加为</a:t>
            </a:r>
            <a:r>
              <a:rPr lang="en-US" altLang="zh-CN" b="0" dirty="0">
                <a:solidFill>
                  <a:srgbClr val="FF0000"/>
                </a:solidFill>
                <a:latin typeface="Tahoma" panose="020B0604030504040204" pitchFamily="34" charset="0"/>
              </a:rPr>
              <a:t>2.0+50×1.33=68.5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，即超过原来的</a:t>
            </a:r>
            <a:r>
              <a:rPr lang="en-US" altLang="zh-CN" b="0" dirty="0">
                <a:solidFill>
                  <a:srgbClr val="FF0000"/>
                </a:solidFill>
                <a:latin typeface="Tahoma" panose="020B0604030504040204" pitchFamily="34" charset="0"/>
              </a:rPr>
              <a:t>30</a:t>
            </a:r>
            <a:r>
              <a:rPr lang="zh-CN" altLang="en-US" b="0" dirty="0">
                <a:solidFill>
                  <a:srgbClr val="FF0000"/>
                </a:solidFill>
                <a:latin typeface="Tahoma" panose="020B0604030504040204" pitchFamily="34" charset="0"/>
              </a:rPr>
              <a:t>倍</a:t>
            </a:r>
            <a:r>
              <a:rPr lang="en-US" altLang="zh-CN" b="0" dirty="0">
                <a:solidFill>
                  <a:srgbClr val="FF0000"/>
                </a:solidFill>
                <a:latin typeface="Tahoma" panose="020B0604030504040204" pitchFamily="34" charset="0"/>
              </a:rPr>
              <a:t>! </a:t>
            </a:r>
            <a:endParaRPr lang="en-US" altLang="zh-CN" b="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9238" y="836712"/>
            <a:ext cx="6770687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对于一段程序的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时间，可由下式计算得出：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3388" y="908720"/>
            <a:ext cx="88011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b="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上面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例子说明，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的行为可能会对系统性能产生巨大的影响。</a:t>
            </a:r>
            <a:r>
              <a:rPr lang="zh-CN" altLang="en-US" b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尽可能地减少平均访问时间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是一个合理的目标，但是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最终目标是减少</a:t>
            </a: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的执行时间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。下面的例子就说明了二者的区别。 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3663" y="960784"/>
            <a:ext cx="9017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ahoma" panose="020B0604030504040204" pitchFamily="34" charset="0"/>
              </a:rPr>
              <a:t>例</a:t>
            </a:r>
            <a:r>
              <a:rPr lang="en-US" altLang="zh-CN" b="0">
                <a:latin typeface="Tahoma" panose="020B0604030504040204" pitchFamily="34" charset="0"/>
              </a:rPr>
              <a:t>5.3  </a:t>
            </a:r>
            <a:r>
              <a:rPr lang="zh-CN" altLang="en-US" b="0">
                <a:latin typeface="Tahoma" panose="020B0604030504040204" pitchFamily="34" charset="0"/>
              </a:rPr>
              <a:t>考虑两种不同组织结构的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：直接映象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和两路组相联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，试问它们对</a:t>
            </a:r>
            <a:r>
              <a:rPr lang="en-US" altLang="zh-CN" b="0">
                <a:latin typeface="Tahoma" panose="020B0604030504040204" pitchFamily="34" charset="0"/>
              </a:rPr>
              <a:t>CPU</a:t>
            </a:r>
            <a:r>
              <a:rPr lang="zh-CN" altLang="en-US" b="0">
                <a:latin typeface="Tahoma" panose="020B0604030504040204" pitchFamily="34" charset="0"/>
              </a:rPr>
              <a:t>的性能有何影响？先求平均访存时间，然后再计算</a:t>
            </a:r>
            <a:r>
              <a:rPr lang="en-US" altLang="zh-CN" b="0">
                <a:latin typeface="Tahoma" panose="020B0604030504040204" pitchFamily="34" charset="0"/>
              </a:rPr>
              <a:t>CPU</a:t>
            </a:r>
            <a:r>
              <a:rPr lang="zh-CN" altLang="en-US" b="0">
                <a:latin typeface="Tahoma" panose="020B0604030504040204" pitchFamily="34" charset="0"/>
              </a:rPr>
              <a:t>性能。分析时请用以下假设：</a:t>
            </a:r>
            <a:endParaRPr lang="zh-CN" altLang="en-US" b="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ahoma" panose="020B0604030504040204" pitchFamily="34" charset="0"/>
              </a:rPr>
              <a:t>① 理想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（命中率为</a:t>
            </a:r>
            <a:r>
              <a:rPr lang="en-US" altLang="zh-CN" b="0">
                <a:latin typeface="Tahoma" panose="020B0604030504040204" pitchFamily="34" charset="0"/>
              </a:rPr>
              <a:t>100%</a:t>
            </a:r>
            <a:r>
              <a:rPr lang="zh-CN" altLang="en-US" b="0">
                <a:latin typeface="Tahoma" panose="020B0604030504040204" pitchFamily="34" charset="0"/>
              </a:rPr>
              <a:t>）情况下的</a:t>
            </a:r>
            <a:r>
              <a:rPr lang="en-US" altLang="zh-CN" b="0">
                <a:latin typeface="Tahoma" panose="020B0604030504040204" pitchFamily="34" charset="0"/>
              </a:rPr>
              <a:t>CPI</a:t>
            </a:r>
            <a:r>
              <a:rPr lang="zh-CN" altLang="en-US" b="0">
                <a:latin typeface="Tahoma" panose="020B0604030504040204" pitchFamily="34" charset="0"/>
              </a:rPr>
              <a:t>为</a:t>
            </a:r>
            <a:r>
              <a:rPr lang="en-US" altLang="zh-CN" b="0">
                <a:latin typeface="Tahoma" panose="020B0604030504040204" pitchFamily="34" charset="0"/>
              </a:rPr>
              <a:t>2.0</a:t>
            </a:r>
            <a:r>
              <a:rPr lang="zh-CN" altLang="en-US" b="0">
                <a:latin typeface="Tahoma" panose="020B0604030504040204" pitchFamily="34" charset="0"/>
              </a:rPr>
              <a:t>，时钟周期为</a:t>
            </a:r>
            <a:r>
              <a:rPr lang="en-US" altLang="zh-CN" b="0">
                <a:latin typeface="Tahoma" panose="020B0604030504040204" pitchFamily="34" charset="0"/>
              </a:rPr>
              <a:t>2 ns</a:t>
            </a:r>
            <a:r>
              <a:rPr lang="zh-CN" altLang="en-US" b="0">
                <a:latin typeface="Tahoma" panose="020B0604030504040204" pitchFamily="34" charset="0"/>
              </a:rPr>
              <a:t>，平均每条指令访存</a:t>
            </a:r>
            <a:r>
              <a:rPr lang="en-US" altLang="zh-CN" b="0">
                <a:latin typeface="Tahoma" panose="020B0604030504040204" pitchFamily="34" charset="0"/>
              </a:rPr>
              <a:t>1.3</a:t>
            </a:r>
            <a:r>
              <a:rPr lang="zh-CN" altLang="en-US" b="0">
                <a:latin typeface="Tahoma" panose="020B0604030504040204" pitchFamily="34" charset="0"/>
              </a:rPr>
              <a:t>次。</a:t>
            </a:r>
            <a:endParaRPr lang="zh-CN" altLang="en-US" b="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ahoma" panose="020B0604030504040204" pitchFamily="34" charset="0"/>
              </a:rPr>
              <a:t>② 两种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容量均为</a:t>
            </a:r>
            <a:r>
              <a:rPr lang="en-US" altLang="zh-CN" b="0">
                <a:latin typeface="Tahoma" panose="020B0604030504040204" pitchFamily="34" charset="0"/>
              </a:rPr>
              <a:t>64KB</a:t>
            </a:r>
            <a:r>
              <a:rPr lang="zh-CN" altLang="en-US" b="0">
                <a:latin typeface="Tahoma" panose="020B0604030504040204" pitchFamily="34" charset="0"/>
              </a:rPr>
              <a:t>，块大小都是</a:t>
            </a:r>
            <a:r>
              <a:rPr lang="en-US" altLang="zh-CN" b="0">
                <a:latin typeface="Tahoma" panose="020B0604030504040204" pitchFamily="34" charset="0"/>
              </a:rPr>
              <a:t>32B</a:t>
            </a:r>
            <a:r>
              <a:rPr lang="zh-CN" altLang="en-US" b="0">
                <a:latin typeface="Tahoma" panose="020B0604030504040204" pitchFamily="34" charset="0"/>
              </a:rPr>
              <a:t>，命中时间均为</a:t>
            </a:r>
            <a:r>
              <a:rPr lang="en-US" altLang="zh-CN" b="0">
                <a:latin typeface="Tahoma" panose="020B0604030504040204" pitchFamily="34" charset="0"/>
              </a:rPr>
              <a:t>1</a:t>
            </a:r>
            <a:r>
              <a:rPr lang="zh-CN" altLang="en-US" b="0">
                <a:latin typeface="Tahoma" panose="020B0604030504040204" pitchFamily="34" charset="0"/>
              </a:rPr>
              <a:t>个时钟周期。</a:t>
            </a:r>
            <a:endParaRPr lang="zh-CN" altLang="en-US" b="0">
              <a:latin typeface="Tahom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latin typeface="Tahoma" panose="020B0604030504040204" pitchFamily="34" charset="0"/>
              </a:rPr>
              <a:t>③ 图</a:t>
            </a:r>
            <a:r>
              <a:rPr lang="en-US" altLang="zh-CN" b="0">
                <a:latin typeface="Tahoma" panose="020B0604030504040204" pitchFamily="34" charset="0"/>
              </a:rPr>
              <a:t>5.10</a:t>
            </a:r>
            <a:r>
              <a:rPr lang="zh-CN" altLang="en-US" b="0">
                <a:latin typeface="Tahoma" panose="020B0604030504040204" pitchFamily="34" charset="0"/>
              </a:rPr>
              <a:t>说明，在组相联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中，必须增加一个多路选择器，用于根据标识匹配结果从相应组的块中选择所需的数据。因为</a:t>
            </a:r>
            <a:r>
              <a:rPr lang="en-US" altLang="zh-CN" b="0">
                <a:latin typeface="Tahoma" panose="020B0604030504040204" pitchFamily="34" charset="0"/>
              </a:rPr>
              <a:t>CPU</a:t>
            </a:r>
            <a:r>
              <a:rPr lang="zh-CN" altLang="en-US" b="0">
                <a:latin typeface="Tahoma" panose="020B0604030504040204" pitchFamily="34" charset="0"/>
              </a:rPr>
              <a:t>的速度直接与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命中的速度紧密相关，所以对于组相联</a:t>
            </a:r>
            <a:r>
              <a:rPr lang="en-US" altLang="zh-CN" b="0">
                <a:latin typeface="Tahoma" panose="020B0604030504040204" pitchFamily="34" charset="0"/>
              </a:rPr>
              <a:t>Cache</a:t>
            </a:r>
            <a:r>
              <a:rPr lang="zh-CN" altLang="en-US" b="0">
                <a:latin typeface="Tahoma" panose="020B0604030504040204" pitchFamily="34" charset="0"/>
              </a:rPr>
              <a:t>，由于多路选择器的存在而使</a:t>
            </a:r>
            <a:r>
              <a:rPr lang="en-US" altLang="zh-CN" b="0">
                <a:latin typeface="Tahoma" panose="020B0604030504040204" pitchFamily="34" charset="0"/>
              </a:rPr>
              <a:t>CPU</a:t>
            </a:r>
            <a:r>
              <a:rPr lang="zh-CN" altLang="en-US" b="0">
                <a:latin typeface="Tahoma" panose="020B0604030504040204" pitchFamily="34" charset="0"/>
              </a:rPr>
              <a:t>的时钟周期增加到原来的</a:t>
            </a:r>
            <a:r>
              <a:rPr lang="en-US" altLang="zh-CN" b="0">
                <a:latin typeface="Tahoma" panose="020B0604030504040204" pitchFamily="34" charset="0"/>
              </a:rPr>
              <a:t>1.10</a:t>
            </a:r>
            <a:r>
              <a:rPr lang="zh-CN" altLang="en-US" b="0">
                <a:latin typeface="Tahoma" panose="020B0604030504040204" pitchFamily="34" charset="0"/>
              </a:rPr>
              <a:t>倍。 </a:t>
            </a:r>
            <a:endParaRPr lang="zh-CN" altLang="en-US" b="0">
              <a:latin typeface="Tahoma" panose="020B0604030504040204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2263" y="5812680"/>
            <a:ext cx="849947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④ 这两种结构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的失效开销都是</a:t>
            </a:r>
            <a:r>
              <a:rPr lang="en-US" altLang="zh-CN" b="0" dirty="0">
                <a:latin typeface="Tahoma" panose="020B0604030504040204" pitchFamily="34" charset="0"/>
              </a:rPr>
              <a:t>70 ns</a:t>
            </a:r>
            <a:r>
              <a:rPr lang="zh-CN" altLang="en-US" b="0" dirty="0">
                <a:latin typeface="Tahoma" panose="020B0604030504040204" pitchFamily="34" charset="0"/>
              </a:rPr>
              <a:t>。（在实际应用中，应取整为整数个时钟周期）。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620688"/>
            <a:ext cx="777875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2263" y="5805264"/>
            <a:ext cx="8499475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⑤ 命中时间为一个时钟周期，</a:t>
            </a:r>
            <a:r>
              <a:rPr lang="en-US" altLang="zh-CN" b="0" dirty="0">
                <a:latin typeface="Tahoma" panose="020B0604030504040204" pitchFamily="34" charset="0"/>
              </a:rPr>
              <a:t>64KB</a:t>
            </a:r>
            <a:r>
              <a:rPr lang="zh-CN" altLang="en-US" b="0" dirty="0">
                <a:latin typeface="Tahoma" panose="020B0604030504040204" pitchFamily="34" charset="0"/>
              </a:rPr>
              <a:t>直接映象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的失效率为</a:t>
            </a:r>
            <a:r>
              <a:rPr lang="en-US" altLang="zh-CN" b="0" dirty="0">
                <a:latin typeface="Tahoma" panose="020B0604030504040204" pitchFamily="34" charset="0"/>
              </a:rPr>
              <a:t>1.4%</a:t>
            </a:r>
            <a:r>
              <a:rPr lang="zh-CN" altLang="en-US" b="0" dirty="0">
                <a:latin typeface="Tahoma" panose="020B0604030504040204" pitchFamily="34" charset="0"/>
              </a:rPr>
              <a:t>，相同容量的两路组相联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的失效率为</a:t>
            </a:r>
            <a:r>
              <a:rPr lang="en-US" altLang="zh-CN" b="0" dirty="0">
                <a:latin typeface="Tahoma" panose="020B0604030504040204" pitchFamily="34" charset="0"/>
              </a:rPr>
              <a:t>1.0%</a:t>
            </a:r>
            <a:r>
              <a:rPr lang="zh-CN" altLang="en-US" b="0" dirty="0">
                <a:latin typeface="Tahoma" panose="020B0604030504040204" pitchFamily="34" charset="0"/>
              </a:rPr>
              <a:t>。 </a:t>
            </a:r>
            <a:endParaRPr lang="zh-CN" altLang="en-US" b="0" dirty="0">
              <a:latin typeface="Tahom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Picture 5" descr="190-1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265862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190-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64768"/>
            <a:ext cx="62658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77800" y="836712"/>
            <a:ext cx="69469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平均访存时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命中时间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失效开销</a:t>
            </a:r>
            <a:endParaRPr lang="zh-CN" altLang="en-US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因此，两种结构的平均访存时间分别是</a:t>
            </a:r>
            <a:endParaRPr lang="zh-CN" altLang="en-US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2263" y="2708920"/>
            <a:ext cx="6483350" cy="134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两路组相联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的平均访存时间比较低。</a:t>
            </a:r>
            <a:endParaRPr lang="zh-CN" altLang="en-US" dirty="0">
              <a:solidFill>
                <a:srgbClr val="0000FF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性能为</a:t>
            </a:r>
            <a:endParaRPr lang="zh-CN" altLang="en-US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9706" y="4797152"/>
            <a:ext cx="8286750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 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代替“失效开销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时钟周期时间”，两种结构的性能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endParaRPr lang="zh-CN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36703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02530" y="5807100"/>
            <a:ext cx="84899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latin typeface="Tahoma" panose="020B0604030504040204" pitchFamily="34" charset="0"/>
              </a:rPr>
              <a:t>CPU</a:t>
            </a:r>
            <a:r>
              <a:rPr lang="zh-CN" altLang="en-US" sz="2200">
                <a:latin typeface="Tahoma" panose="020B0604030504040204" pitchFamily="34" charset="0"/>
              </a:rPr>
              <a:t>时间</a:t>
            </a:r>
            <a:r>
              <a:rPr lang="en-US" altLang="zh-CN" sz="2200" baseline="-25000">
                <a:latin typeface="Tahoma" panose="020B0604030504040204" pitchFamily="34" charset="0"/>
              </a:rPr>
              <a:t>1</a:t>
            </a:r>
            <a:r>
              <a:rPr lang="zh-CN" altLang="en-US" sz="2200" baseline="-25000">
                <a:latin typeface="Tahoma" panose="020B0604030504040204" pitchFamily="34" charset="0"/>
              </a:rPr>
              <a:t>路</a:t>
            </a:r>
            <a:r>
              <a:rPr lang="en-US" altLang="zh-CN" sz="2200">
                <a:latin typeface="Tahoma" panose="020B0604030504040204" pitchFamily="34" charset="0"/>
              </a:rPr>
              <a:t>=IC ×</a:t>
            </a:r>
            <a:r>
              <a:rPr lang="en-US" altLang="zh-CN" sz="2200" b="0">
                <a:latin typeface="Tahoma" panose="020B0604030504040204" pitchFamily="34" charset="0"/>
              </a:rPr>
              <a:t> ( 2 </a:t>
            </a:r>
            <a:r>
              <a:rPr lang="en-US" altLang="zh-CN" sz="2200">
                <a:latin typeface="Tahoma" panose="020B0604030504040204" pitchFamily="34" charset="0"/>
              </a:rPr>
              <a:t>×</a:t>
            </a:r>
            <a:r>
              <a:rPr lang="en-US" altLang="zh-CN" sz="2200" b="0">
                <a:latin typeface="Tahoma" panose="020B0604030504040204" pitchFamily="34" charset="0"/>
              </a:rPr>
              <a:t> 2 + 1.3 </a:t>
            </a:r>
            <a:r>
              <a:rPr lang="en-US" altLang="zh-CN" sz="2200">
                <a:latin typeface="Tahoma" panose="020B0604030504040204" pitchFamily="34" charset="0"/>
              </a:rPr>
              <a:t>×0.014</a:t>
            </a:r>
            <a:r>
              <a:rPr lang="en-US" altLang="zh-CN" sz="2200" b="0">
                <a:latin typeface="Tahoma" panose="020B0604030504040204" pitchFamily="34" charset="0"/>
              </a:rPr>
              <a:t> </a:t>
            </a:r>
            <a:r>
              <a:rPr lang="en-US" altLang="zh-CN" sz="2200">
                <a:latin typeface="Tahoma" panose="020B0604030504040204" pitchFamily="34" charset="0"/>
              </a:rPr>
              <a:t>×70 ) = IC × 5.274</a:t>
            </a:r>
            <a:endParaRPr lang="en-US" altLang="zh-CN" sz="2200">
              <a:latin typeface="Tahoma" panose="020B060403050404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34081" y="6309320"/>
            <a:ext cx="90344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ahoma" panose="020B0604030504040204" pitchFamily="34" charset="0"/>
              </a:rPr>
              <a:t>CPU</a:t>
            </a:r>
            <a:r>
              <a:rPr lang="zh-CN" altLang="en-US" sz="2200" dirty="0">
                <a:latin typeface="Tahoma" panose="020B0604030504040204" pitchFamily="34" charset="0"/>
              </a:rPr>
              <a:t>时间</a:t>
            </a:r>
            <a:r>
              <a:rPr lang="en-US" altLang="zh-CN" sz="2200" baseline="-25000" dirty="0">
                <a:latin typeface="Tahoma" panose="020B0604030504040204" pitchFamily="34" charset="0"/>
              </a:rPr>
              <a:t>2</a:t>
            </a:r>
            <a:r>
              <a:rPr lang="zh-CN" altLang="en-US" sz="2200" baseline="-25000" dirty="0">
                <a:latin typeface="Tahoma" panose="020B0604030504040204" pitchFamily="34" charset="0"/>
              </a:rPr>
              <a:t>路</a:t>
            </a:r>
            <a:r>
              <a:rPr lang="en-US" altLang="zh-CN" sz="2200" dirty="0">
                <a:latin typeface="Tahoma" panose="020B0604030504040204" pitchFamily="34" charset="0"/>
              </a:rPr>
              <a:t>=IC ×</a:t>
            </a:r>
            <a:r>
              <a:rPr lang="en-US" altLang="zh-CN" sz="2200" b="0" dirty="0">
                <a:latin typeface="Tahoma" panose="020B0604030504040204" pitchFamily="34" charset="0"/>
              </a:rPr>
              <a:t> ( 2 </a:t>
            </a:r>
            <a:r>
              <a:rPr lang="en-US" altLang="zh-CN" sz="2200" dirty="0">
                <a:latin typeface="Tahoma" panose="020B0604030504040204" pitchFamily="34" charset="0"/>
              </a:rPr>
              <a:t>×</a:t>
            </a:r>
            <a:r>
              <a:rPr lang="en-US" altLang="zh-CN" sz="2200" b="0" dirty="0">
                <a:latin typeface="Tahoma" panose="020B0604030504040204" pitchFamily="34" charset="0"/>
              </a:rPr>
              <a:t> 2 </a:t>
            </a:r>
            <a:r>
              <a:rPr lang="en-US" altLang="zh-CN" sz="2200" dirty="0">
                <a:latin typeface="Tahoma" panose="020B0604030504040204" pitchFamily="34" charset="0"/>
              </a:rPr>
              <a:t>× 1.1</a:t>
            </a:r>
            <a:r>
              <a:rPr lang="en-US" altLang="zh-CN" sz="2200" b="0" dirty="0">
                <a:latin typeface="Tahoma" panose="020B0604030504040204" pitchFamily="34" charset="0"/>
              </a:rPr>
              <a:t> + 1.3 </a:t>
            </a:r>
            <a:r>
              <a:rPr lang="en-US" altLang="zh-CN" sz="2200" dirty="0">
                <a:latin typeface="Tahoma" panose="020B0604030504040204" pitchFamily="34" charset="0"/>
              </a:rPr>
              <a:t>×0.01</a:t>
            </a:r>
            <a:r>
              <a:rPr lang="en-US" altLang="zh-CN" sz="2200" b="0" dirty="0">
                <a:latin typeface="Tahoma" panose="020B0604030504040204" pitchFamily="34" charset="0"/>
              </a:rPr>
              <a:t> </a:t>
            </a:r>
            <a:r>
              <a:rPr lang="en-US" altLang="zh-CN" sz="2200" dirty="0">
                <a:latin typeface="Tahoma" panose="020B0604030504040204" pitchFamily="34" charset="0"/>
              </a:rPr>
              <a:t>×70 ) = IC × 5.31</a:t>
            </a:r>
            <a:endParaRPr lang="en-US" altLang="zh-CN" sz="2200" dirty="0">
              <a:latin typeface="Tahoma" panose="020B0604030504040204" pitchFamily="34" charset="0"/>
            </a:endParaRPr>
          </a:p>
        </p:txBody>
      </p:sp>
      <p:pic>
        <p:nvPicPr>
          <p:cNvPr id="12" name="Picture 10" descr="188-1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212331"/>
            <a:ext cx="62658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" descr="D:\Documents and Settings\zj\桌面\PPT\71cc697292d078d9083345572df41b3f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448" y="2719096"/>
            <a:ext cx="1564606" cy="101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基本术语及概念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56418" y="1035620"/>
            <a:ext cx="652621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marL="457200" indent="-457200" latinLnBrk="1"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ea typeface="华文中宋" panose="02010600040101010101" pitchFamily="2" charset="-122"/>
              </a:rPr>
              <a:t>存储器存取</a:t>
            </a:r>
            <a:r>
              <a:rPr lang="zh-CN" altLang="en-US" sz="2800" dirty="0">
                <a:ea typeface="华文中宋" panose="02010600040101010101" pitchFamily="2" charset="-122"/>
              </a:rPr>
              <a:t>方式</a:t>
            </a:r>
            <a:endParaRPr lang="zh-CN" altLang="en-US" sz="2800" dirty="0">
              <a:ea typeface="华文中宋" panose="02010600040101010101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547664" y="2420888"/>
            <a:ext cx="668496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Ø"/>
              <a:defRPr sz="2800">
                <a:ea typeface="华文中宋" panose="02010600040101010101" pitchFamily="2" charset="-122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可按地址随机地访问任一存储单元</a:t>
            </a:r>
            <a:endParaRPr lang="zh-CN" altLang="en-US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173162" y="1672865"/>
            <a:ext cx="652621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marL="457200" indent="-457200" latinLnBrk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中宋" panose="02010600040101010101" pitchFamily="2" charset="-122"/>
              </a:rPr>
              <a:t>随机存取存储器</a:t>
            </a:r>
            <a:r>
              <a:rPr lang="en-US" altLang="zh-CN" sz="2800" dirty="0">
                <a:ea typeface="华文中宋" panose="02010600040101010101" pitchFamily="2" charset="-122"/>
              </a:rPr>
              <a:t>(RAM)</a:t>
            </a:r>
            <a:endParaRPr lang="en-US" altLang="zh-CN" sz="2800" dirty="0">
              <a:ea typeface="华文中宋" panose="0201060004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569886" y="2959520"/>
            <a:ext cx="6684962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Arial" panose="020B0604020202020204" pitchFamily="34" charset="0"/>
              <a:buChar char="•"/>
              <a:defRPr sz="2800">
                <a:ea typeface="华文中宋" panose="02010600040101010101" pitchFamily="2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访问时间与访问地址无关</a:t>
            </a:r>
            <a:endParaRPr lang="zh-CN" altLang="en-US" dirty="0"/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125538" y="3805360"/>
            <a:ext cx="6526213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marL="457200" indent="-457200" latinLnBrk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华文中宋" panose="02010600040101010101" pitchFamily="2" charset="-122"/>
              </a:rPr>
              <a:t>顺序存取</a:t>
            </a:r>
            <a:r>
              <a:rPr lang="zh-CN" altLang="en-US" sz="2800" dirty="0">
                <a:ea typeface="华文中宋" panose="02010600040101010101" pitchFamily="2" charset="-122"/>
              </a:rPr>
              <a:t>存储器</a:t>
            </a:r>
            <a:r>
              <a:rPr lang="en-US" altLang="zh-CN" sz="2800" dirty="0">
                <a:ea typeface="华文中宋" panose="02010600040101010101" pitchFamily="2" charset="-122"/>
              </a:rPr>
              <a:t>(SAM)</a:t>
            </a:r>
            <a:endParaRPr lang="en-US" altLang="zh-CN" sz="2800" dirty="0">
              <a:ea typeface="华文中宋" panose="02010600040101010101" pitchFamily="2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573775" y="4531445"/>
            <a:ext cx="5387975" cy="53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latinLnBrk="1"/>
            <a:r>
              <a:rPr lang="zh-CN" altLang="en-US" sz="2800" dirty="0">
                <a:ea typeface="华文中宋" panose="02010600040101010101" pitchFamily="2" charset="-122"/>
              </a:rPr>
              <a:t>必须按顺序访问</a:t>
            </a:r>
            <a:r>
              <a:rPr lang="en-US" altLang="zh-CN" sz="2800" dirty="0">
                <a:ea typeface="华文中宋" panose="02010600040101010101" pitchFamily="2" charset="-122"/>
              </a:rPr>
              <a:t>,</a:t>
            </a:r>
            <a:r>
              <a:rPr lang="zh-CN" altLang="en-US" sz="2800" dirty="0" smtClean="0">
                <a:ea typeface="华文中宋" panose="02010600040101010101" pitchFamily="2" charset="-122"/>
              </a:rPr>
              <a:t>例如：</a:t>
            </a:r>
            <a:r>
              <a:rPr lang="zh-CN" altLang="en-US" sz="2800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磁带</a:t>
            </a:r>
            <a:r>
              <a:rPr lang="zh-CN" altLang="en-US" sz="2800" dirty="0">
                <a:ea typeface="华文中宋" panose="02010600040101010101" pitchFamily="2" charset="-122"/>
              </a:rPr>
              <a:t>。</a:t>
            </a:r>
            <a:endParaRPr lang="zh-CN" altLang="en-US" sz="2800" dirty="0">
              <a:ea typeface="华文中宋" panose="02010600040101010101" pitchFamily="2" charset="-122"/>
            </a:endParaRPr>
          </a:p>
        </p:txBody>
      </p:sp>
      <p:pic>
        <p:nvPicPr>
          <p:cNvPr id="4098" name="Picture 2" descr="D:\Documents and Settings\zj\桌面\PPT\5f877288a138ce2257198685f5f53416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858" y="4336305"/>
            <a:ext cx="1420526" cy="106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568487" y="5114056"/>
            <a:ext cx="5387975" cy="77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/>
          <a:p>
            <a:pPr latinLnBrk="1"/>
            <a:r>
              <a:rPr lang="zh-CN" altLang="en-US" sz="2800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速度慢，现在已</a:t>
            </a:r>
            <a:r>
              <a:rPr lang="en-US" altLang="zh-CN" sz="4400" b="1" i="1" dirty="0" smtClean="0">
                <a:solidFill>
                  <a:srgbClr val="C00000"/>
                </a:solidFill>
                <a:ea typeface="华文中宋" panose="02010600040101010101" pitchFamily="2" charset="-122"/>
              </a:rPr>
              <a:t>Out</a:t>
            </a:r>
            <a:r>
              <a:rPr lang="zh-CN" altLang="en-US" sz="2800" dirty="0" smtClean="0">
                <a:solidFill>
                  <a:srgbClr val="0000FF"/>
                </a:solidFill>
                <a:ea typeface="华文中宋" panose="02010600040101010101" pitchFamily="2" charset="-122"/>
              </a:rPr>
              <a:t>了。</a:t>
            </a:r>
            <a:endParaRPr lang="zh-CN" altLang="en-US" sz="2800" dirty="0">
              <a:solidFill>
                <a:srgbClr val="0000FF"/>
              </a:solidFill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6" grpId="0" bldLvl="0" animBg="1"/>
      <p:bldP spid="29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/>
          <p:nvPr/>
        </p:nvSpPr>
        <p:spPr>
          <a:xfrm>
            <a:off x="588580" y="78904"/>
            <a:ext cx="8192172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zh-CN" sz="3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5.3 Cache </a:t>
            </a:r>
            <a:r>
              <a:rPr lang="zh-CN" altLang="en-US" sz="32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性能分析</a:t>
            </a:r>
            <a:endParaRPr lang="zh-CN" altLang="en-US" sz="32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0" y="2492896"/>
            <a:ext cx="86375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Tahoma" panose="020B0604030504040204" pitchFamily="34" charset="0"/>
              </a:rPr>
              <a:t>     </a:t>
            </a:r>
            <a:r>
              <a:rPr lang="zh-CN" altLang="en-US" b="0" dirty="0" smtClean="0">
                <a:latin typeface="Tahoma" panose="020B0604030504040204" pitchFamily="34" charset="0"/>
              </a:rPr>
              <a:t> 与</a:t>
            </a:r>
            <a:r>
              <a:rPr lang="zh-CN" altLang="en-US" b="0" dirty="0">
                <a:latin typeface="Tahoma" panose="020B0604030504040204" pitchFamily="34" charset="0"/>
              </a:rPr>
              <a:t>平均访存时间的比较结果相反，直接映象</a:t>
            </a:r>
            <a:r>
              <a:rPr lang="en-US" altLang="zh-CN" b="0" dirty="0"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latin typeface="Tahoma" panose="020B0604030504040204" pitchFamily="34" charset="0"/>
              </a:rPr>
              <a:t>的平均性能稍好一些，这是因为在两路组相联的情况下，虽然失效次数减少了，但所有指令的时钟周期时间都增加了</a:t>
            </a:r>
            <a:r>
              <a:rPr lang="en-US" altLang="zh-CN" b="0" dirty="0">
                <a:latin typeface="Tahoma" panose="020B0604030504040204" pitchFamily="34" charset="0"/>
              </a:rPr>
              <a:t>10%</a:t>
            </a:r>
            <a:r>
              <a:rPr lang="zh-CN" altLang="en-US" b="0" dirty="0">
                <a:latin typeface="Tahoma" panose="020B0604030504040204" pitchFamily="34" charset="0"/>
              </a:rPr>
              <a:t>。由于</a:t>
            </a:r>
            <a:r>
              <a:rPr lang="en-US" altLang="zh-CN" b="0" dirty="0">
                <a:solidFill>
                  <a:srgbClr val="C00000"/>
                </a:solidFill>
                <a:latin typeface="Tahoma" panose="020B0604030504040204" pitchFamily="34" charset="0"/>
              </a:rPr>
              <a:t>CPU</a:t>
            </a:r>
            <a:r>
              <a:rPr lang="zh-CN" altLang="en-US" b="0" dirty="0">
                <a:solidFill>
                  <a:srgbClr val="C00000"/>
                </a:solidFill>
                <a:latin typeface="Tahoma" panose="020B0604030504040204" pitchFamily="34" charset="0"/>
              </a:rPr>
              <a:t>时间是进行评价的基准，而且直接映象</a:t>
            </a:r>
            <a:r>
              <a:rPr lang="en-US" altLang="zh-CN" b="0" dirty="0">
                <a:solidFill>
                  <a:srgbClr val="C00000"/>
                </a:solidFill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solidFill>
                  <a:srgbClr val="C00000"/>
                </a:solidFill>
                <a:latin typeface="Tahoma" panose="020B0604030504040204" pitchFamily="34" charset="0"/>
              </a:rPr>
              <a:t>的实现更简单，所以本例中直接映象</a:t>
            </a:r>
            <a:r>
              <a:rPr lang="en-US" altLang="zh-CN" b="0" dirty="0">
                <a:solidFill>
                  <a:srgbClr val="C00000"/>
                </a:solidFill>
                <a:latin typeface="Tahoma" panose="020B0604030504040204" pitchFamily="34" charset="0"/>
              </a:rPr>
              <a:t>Cache</a:t>
            </a:r>
            <a:r>
              <a:rPr lang="zh-CN" altLang="en-US" b="0" dirty="0">
                <a:solidFill>
                  <a:srgbClr val="C00000"/>
                </a:solidFill>
                <a:latin typeface="Tahoma" panose="020B0604030504040204" pitchFamily="34" charset="0"/>
              </a:rPr>
              <a:t>是较好的选择。 </a:t>
            </a:r>
            <a:endParaRPr lang="zh-CN" altLang="en-US" b="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5" descr="190-4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60909"/>
            <a:ext cx="43942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88" y="30953"/>
            <a:ext cx="7162800" cy="739714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</a:rPr>
              <a:t>怎样改善</a:t>
            </a:r>
            <a:r>
              <a:rPr lang="en-US" altLang="zh-CN" sz="3600" b="1" dirty="0" smtClean="0">
                <a:solidFill>
                  <a:srgbClr val="0000FF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0000FF"/>
                </a:solidFill>
              </a:rPr>
              <a:t>性能</a:t>
            </a:r>
            <a:endParaRPr lang="en-US" sz="3600" b="1" dirty="0">
              <a:solidFill>
                <a:srgbClr val="0000FF"/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90572"/>
            <a:ext cx="8686800" cy="4032448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因此，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800" b="1" dirty="0" smtClean="0"/>
              <a:t>种 </a:t>
            </a:r>
            <a:r>
              <a:rPr lang="en-US" sz="2800" b="1" dirty="0" smtClean="0"/>
              <a:t>cache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优化措施</a:t>
            </a:r>
            <a:r>
              <a:rPr lang="zh-CN" altLang="en-US" sz="2800" b="1" dirty="0" smtClean="0"/>
              <a:t>分为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b="1" dirty="0" smtClean="0"/>
              <a:t>：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1</a:t>
            </a:r>
            <a:r>
              <a:rPr lang="en-US" sz="2800" b="1" dirty="0" smtClean="0"/>
              <a:t>.</a:t>
            </a:r>
            <a:r>
              <a:rPr lang="zh-CN" altLang="en-US" sz="2800" b="1" dirty="0"/>
              <a:t>减少缺失率 </a:t>
            </a:r>
            <a:r>
              <a:rPr lang="en-US" altLang="zh-CN" sz="2800" b="1" dirty="0"/>
              <a:t>-- </a:t>
            </a:r>
            <a:r>
              <a:rPr lang="en-US" altLang="zh-CN" sz="2800" b="1" dirty="0" smtClean="0"/>
              <a:t>4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增加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块容量，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增大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cache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容量，更高相联度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，编译优化</a:t>
            </a:r>
            <a:endParaRPr 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减少缺失代价 </a:t>
            </a:r>
            <a:r>
              <a:rPr lang="en-US" altLang="zh-CN" sz="2800" b="1" dirty="0"/>
              <a:t>-- 6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——</a:t>
            </a:r>
            <a:r>
              <a:rPr altLang="en-US" sz="2400" b="1" dirty="0">
                <a:solidFill>
                  <a:srgbClr val="C00000"/>
                </a:solidFill>
              </a:rPr>
              <a:t>两</a:t>
            </a:r>
            <a:r>
              <a:rPr lang="zh-CN" altLang="en-US" sz="2400" b="1" dirty="0">
                <a:solidFill>
                  <a:srgbClr val="C00000"/>
                </a:solidFill>
              </a:rPr>
              <a:t>级</a:t>
            </a:r>
            <a:r>
              <a:rPr lang="en-US" altLang="zh-CN" sz="2400" b="1" dirty="0">
                <a:solidFill>
                  <a:srgbClr val="C00000"/>
                </a:solidFill>
              </a:rPr>
              <a:t> caches</a:t>
            </a:r>
            <a:r>
              <a:rPr lang="zh-CN" altLang="en-US" sz="2400" b="1" dirty="0">
                <a:solidFill>
                  <a:srgbClr val="C00000"/>
                </a:solidFill>
              </a:rPr>
              <a:t>，关键字优先和提前重启，读缺失优于写缺失，牺牲缓冲，非阻塞 </a:t>
            </a:r>
            <a:r>
              <a:rPr lang="en-US" altLang="zh-CN" sz="2400" b="1" dirty="0">
                <a:solidFill>
                  <a:srgbClr val="C00000"/>
                </a:solidFill>
              </a:rPr>
              <a:t>caches</a:t>
            </a:r>
            <a:r>
              <a:rPr altLang="en-US" sz="2400" b="1" dirty="0">
                <a:solidFill>
                  <a:srgbClr val="C00000"/>
                </a:solidFill>
              </a:rPr>
              <a:t>，预取技术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3.  </a:t>
            </a:r>
            <a:r>
              <a:rPr lang="zh-CN" altLang="en-US" sz="2800" b="1" dirty="0"/>
              <a:t>减少</a:t>
            </a:r>
            <a:r>
              <a:rPr lang="en-US" altLang="zh-CN" sz="2800" b="1" dirty="0"/>
              <a:t>cache</a:t>
            </a:r>
            <a:r>
              <a:rPr lang="zh-CN" altLang="en-US" sz="2800" b="1" dirty="0"/>
              <a:t>的命中时间 </a:t>
            </a:r>
            <a:r>
              <a:rPr lang="en-US" altLang="zh-CN" sz="2800" b="1" dirty="0"/>
              <a:t>-- 2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C00000"/>
                </a:solidFill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</a:rPr>
              <a:t>小和简单的 </a:t>
            </a:r>
            <a:r>
              <a:rPr lang="en-US" altLang="zh-CN" sz="2400" b="1" dirty="0">
                <a:solidFill>
                  <a:srgbClr val="C00000"/>
                </a:solidFill>
              </a:rPr>
              <a:t>caches</a:t>
            </a:r>
            <a:r>
              <a:rPr lang="zh-CN" altLang="en-US" sz="2400" b="1" dirty="0">
                <a:solidFill>
                  <a:srgbClr val="C00000"/>
                </a:solidFill>
              </a:rPr>
              <a:t>，写操作流水线 </a:t>
            </a:r>
            <a:r>
              <a:rPr lang="en-US" altLang="zh-CN" sz="2000" b="1" dirty="0">
                <a:ea typeface="宋体" panose="02010600030101010101" pitchFamily="2" charset="-122"/>
              </a:rPr>
              <a:t>	 </a:t>
            </a:r>
            <a:endParaRPr lang="en-US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484548" y="1078592"/>
          <a:ext cx="8280920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1" imgW="77724000" imgH="4876800" progId="Equation.3">
                  <p:embed/>
                </p:oleObj>
              </mc:Choice>
              <mc:Fallback>
                <p:oleObj name="公式" r:id="rId1" imgW="77724000" imgH="4876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48" y="1078592"/>
                        <a:ext cx="8280920" cy="5040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9552" y="1124744"/>
            <a:ext cx="5972175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2800">
                <a:ea typeface="华文中宋" panose="02010600040101010101" pitchFamily="2" charset="-122"/>
              </a:defRPr>
            </a:lvl1pPr>
          </a:lstStyle>
          <a:p>
            <a:r>
              <a:rPr lang="zh-CN" altLang="en-US" sz="3200" dirty="0" smtClean="0"/>
              <a:t>存储器</a:t>
            </a:r>
            <a:r>
              <a:rPr lang="zh-CN" altLang="en-US" sz="3200" dirty="0"/>
              <a:t>的主要性能指标</a:t>
            </a:r>
            <a:endParaRPr lang="zh-CN" altLang="en-US" sz="32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99592" y="1915621"/>
            <a:ext cx="6684962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存储容量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475656" y="2529505"/>
            <a:ext cx="6684962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n"/>
              <a:defRPr sz="3200">
                <a:ea typeface="华文中宋" panose="0201060004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en-US" dirty="0" smtClean="0"/>
              <a:t>单位：</a:t>
            </a:r>
            <a:r>
              <a:rPr lang="en-US" altLang="zh-CN" dirty="0" smtClean="0"/>
              <a:t>Byte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GB</a:t>
            </a:r>
            <a:endParaRPr lang="zh-CN" altLang="en-US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99592" y="3481388"/>
            <a:ext cx="6684962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marL="457200" indent="-457200" latinLnBrk="1">
              <a:buFont typeface="Wingdings" panose="05000000000000000000" pitchFamily="2" charset="2"/>
              <a:buChar char="Ø"/>
              <a:defRPr sz="3200">
                <a:solidFill>
                  <a:srgbClr val="C00000"/>
                </a:solidFill>
                <a:ea typeface="华文中宋" panose="02010600040101010101" pitchFamily="2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 smtClean="0"/>
              <a:t>存取</a:t>
            </a:r>
            <a:r>
              <a:rPr lang="zh-CN" altLang="en-US" dirty="0"/>
              <a:t>周期</a:t>
            </a:r>
            <a:endParaRPr lang="zh-CN" altLang="en-US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15616" y="4073888"/>
            <a:ext cx="7045002" cy="108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indent="0" latinLnBrk="1">
              <a:buFont typeface="Wingdings" panose="05000000000000000000" pitchFamily="2" charset="2"/>
              <a:buNone/>
              <a:defRPr sz="3200">
                <a:ea typeface="华文中宋" panose="02010600040101010101" pitchFamily="2" charset="-122"/>
              </a:defRPr>
            </a:lvl1pPr>
          </a:lstStyle>
          <a:p>
            <a:pPr indent="441325"/>
            <a:r>
              <a:rPr lang="en-US" altLang="zh-CN" dirty="0"/>
              <a:t> CPU</a:t>
            </a:r>
            <a:r>
              <a:rPr lang="zh-CN" altLang="en-US" dirty="0"/>
              <a:t>连续访存中平均一次存取操作所需的时间。</a:t>
            </a:r>
            <a:endParaRPr lang="zh-CN" altLang="en-US" dirty="0"/>
          </a:p>
        </p:txBody>
      </p:sp>
      <p:sp>
        <p:nvSpPr>
          <p:cNvPr id="13" name="Title 8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基本术语及概念</a:t>
            </a:r>
            <a:endParaRPr lang="zh-CN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639475" y="116632"/>
            <a:ext cx="5231814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5.1 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引言</a:t>
            </a:r>
            <a:endParaRPr lang="zh-CN" sz="2800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3775" y="1853542"/>
            <a:ext cx="5913430" cy="2271198"/>
            <a:chOff x="1393775" y="2093907"/>
            <a:chExt cx="5913430" cy="227119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8486" y="2924944"/>
              <a:ext cx="1427397" cy="5938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/>
                <a:t>控制器</a:t>
              </a:r>
              <a:endParaRPr lang="zh-CN" altLang="zh-CN" b="1" dirty="0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588486" y="3620364"/>
              <a:ext cx="1427396" cy="5670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/>
                <a:t>数据路径</a:t>
              </a:r>
              <a:endParaRPr lang="zh-CN" altLang="zh-CN" b="1" dirty="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4984246" y="2096947"/>
              <a:ext cx="1171930" cy="22681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b="1" dirty="0" smtClean="0"/>
                <a:t>存储器</a:t>
              </a:r>
              <a:endParaRPr lang="zh-CN" altLang="zh-CN" b="1" dirty="0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393775" y="2096947"/>
              <a:ext cx="1816819" cy="22681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1823688" y="2300389"/>
              <a:ext cx="880048" cy="366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/>
              <a:r>
                <a:rPr lang="zh-CN" altLang="en-US" b="1" dirty="0" smtClean="0">
                  <a:latin typeface="Times" pitchFamily="18" charset="0"/>
                </a:rPr>
                <a:t>处理器</a:t>
              </a:r>
              <a:endParaRPr lang="en-US" altLang="zh-CN" b="1" dirty="0">
                <a:latin typeface="Times" pitchFamily="18" charset="0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243143" y="2093907"/>
              <a:ext cx="1041400" cy="696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/>
                <a:t>输入</a:t>
              </a:r>
              <a:endParaRPr lang="zh-CN" altLang="zh-CN" b="1" dirty="0"/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6265805" y="3617325"/>
              <a:ext cx="1041400" cy="7447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 dirty="0" smtClean="0"/>
                <a:t>输出</a:t>
              </a:r>
              <a:endParaRPr lang="zh-CN" altLang="zh-CN" b="1" dirty="0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3210266" y="4027142"/>
              <a:ext cx="175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3736520" y="3620364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9pPr>
            </a:lstStyle>
            <a:p>
              <a:r>
                <a:rPr lang="zh-CN" altLang="en-US" sz="1800" dirty="0" smtClean="0">
                  <a:latin typeface="+mn-ea"/>
                  <a:ea typeface="+mn-ea"/>
                </a:rPr>
                <a:t>指令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3716483" y="3126198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-108" charset="-128"/>
                </a:defRPr>
              </a:lvl9pPr>
            </a:lstStyle>
            <a:p>
              <a:r>
                <a:rPr lang="zh-CN" altLang="en-US" sz="1800" dirty="0" smtClean="0">
                  <a:latin typeface="+mn-ea"/>
                  <a:ea typeface="+mn-ea"/>
                </a:rPr>
                <a:t>数据</a:t>
              </a:r>
              <a:endParaRPr lang="en-US" altLang="zh-CN" sz="1800" dirty="0">
                <a:latin typeface="+mn-ea"/>
                <a:ea typeface="+mn-ea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H="1">
              <a:off x="3210266" y="3528180"/>
              <a:ext cx="17533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534935" y="1149666"/>
            <a:ext cx="7156770" cy="5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存储器向处理器提供指令和数据</a:t>
            </a:r>
            <a:endParaRPr lang="zh-CN" altLang="en-US" sz="3200" dirty="0"/>
          </a:p>
        </p:txBody>
      </p:sp>
      <p:pic>
        <p:nvPicPr>
          <p:cNvPr id="40" name="Picture 2" descr="D:\教学\Computer Organization And Design\Picture\Think_2.jpg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4327" y="3806977"/>
            <a:ext cx="1365949" cy="145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云形标注 40"/>
          <p:cNvSpPr/>
          <p:nvPr/>
        </p:nvSpPr>
        <p:spPr>
          <a:xfrm>
            <a:off x="534934" y="4365104"/>
            <a:ext cx="6228909" cy="1224137"/>
          </a:xfrm>
          <a:prstGeom prst="cloudCallout">
            <a:avLst>
              <a:gd name="adj1" fmla="val 60288"/>
              <a:gd name="adj2" fmla="val -30145"/>
            </a:avLst>
          </a:prstGeom>
          <a:solidFill>
            <a:schemeClr val="tx2">
              <a:lumMod val="40000"/>
              <a:lumOff val="6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</a:rPr>
              <a:t>但问题是</a:t>
            </a:r>
            <a:r>
              <a:rPr lang="zh-CN" altLang="en-US" sz="2400" b="1" dirty="0">
                <a:solidFill>
                  <a:schemeClr val="tx1"/>
                </a:solidFill>
              </a:rPr>
              <a:t>：存储器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太小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太慢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?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051" name="Picture 3" descr="D:\Documents and Settings\zj\桌面\PPT\u=574909878,3740822176&amp;fm=21&amp;gp=0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06" y="2112300"/>
            <a:ext cx="1280428" cy="6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altLang="zh-CN" smtClean="0"/>
            </a:fld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657" name="Rectangle 313"/>
          <p:cNvSpPr>
            <a:spLocks noGrp="1" noChangeArrowheads="1"/>
          </p:cNvSpPr>
          <p:nvPr>
            <p:ph type="body" idx="1"/>
          </p:nvPr>
        </p:nvSpPr>
        <p:spPr>
          <a:xfrm>
            <a:off x="247650" y="1276350"/>
            <a:ext cx="8648700" cy="1366832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>
                <a:solidFill>
                  <a:schemeClr val="hlink"/>
                </a:solidFill>
              </a:rPr>
              <a:t>存储器存在哪些问题？</a:t>
            </a:r>
            <a:endParaRPr lang="en-US" b="1" dirty="0">
              <a:solidFill>
                <a:schemeClr val="hlink"/>
              </a:solidFill>
            </a:endParaRPr>
          </a:p>
          <a:p>
            <a:pPr lvl="1"/>
            <a:r>
              <a:rPr lang="zh-CN" altLang="en-US" b="1" dirty="0" smtClean="0"/>
              <a:t>处理器</a:t>
            </a:r>
            <a:r>
              <a:rPr lang="en-US" b="1" dirty="0" smtClean="0"/>
              <a:t>-</a:t>
            </a:r>
            <a:r>
              <a:rPr lang="zh-CN" altLang="en-US" b="1" dirty="0" smtClean="0"/>
              <a:t>存储器之间的性能</a:t>
            </a:r>
            <a:r>
              <a:rPr lang="zh-CN" altLang="en-US" b="1" dirty="0" smtClean="0">
                <a:solidFill>
                  <a:srgbClr val="FF0000"/>
                </a:solidFill>
              </a:rPr>
              <a:t>差距</a:t>
            </a: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		</a:t>
            </a: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28600"/>
            <a:ext cx="8205788" cy="9906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5.1	</a:t>
            </a:r>
            <a:r>
              <a:rPr lang="zh-CN" altLang="en-US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引言</a:t>
            </a:r>
            <a:endParaRPr 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39"/>
          <p:cNvGrpSpPr/>
          <p:nvPr/>
        </p:nvGrpSpPr>
        <p:grpSpPr bwMode="auto">
          <a:xfrm>
            <a:off x="785786" y="2500306"/>
            <a:ext cx="7848600" cy="1908175"/>
            <a:chOff x="480" y="1344"/>
            <a:chExt cx="4944" cy="1202"/>
          </a:xfrm>
        </p:grpSpPr>
        <p:sp>
          <p:nvSpPr>
            <p:cNvPr id="569661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62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h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e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3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4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65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6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I/Odevices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69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670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1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2" name="Rectangle 328"/>
            <p:cNvSpPr>
              <a:spLocks noChangeArrowheads="1"/>
            </p:cNvSpPr>
            <p:nvPr/>
          </p:nvSpPr>
          <p:spPr bwMode="auto">
            <a:xfrm>
              <a:off x="624" y="1872"/>
              <a:ext cx="720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Registers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4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9675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38"/>
          <p:cNvGrpSpPr/>
          <p:nvPr/>
        </p:nvGrpSpPr>
        <p:grpSpPr bwMode="auto">
          <a:xfrm>
            <a:off x="428596" y="4357694"/>
            <a:ext cx="8715375" cy="2062163"/>
            <a:chOff x="336" y="2397"/>
            <a:chExt cx="5490" cy="1299"/>
          </a:xfrm>
        </p:grpSpPr>
        <p:sp>
          <p:nvSpPr>
            <p:cNvPr id="569673" name="Rectangle 329"/>
            <p:cNvSpPr>
              <a:spLocks noChangeArrowheads="1"/>
            </p:cNvSpPr>
            <p:nvPr/>
          </p:nvSpPr>
          <p:spPr bwMode="auto">
            <a:xfrm>
              <a:off x="336" y="2974"/>
              <a:ext cx="5490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Size:      500B       </a:t>
              </a:r>
              <a:r>
                <a:rPr lang="en-US" altLang="zh-CN" sz="2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64KB         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		 512MB            		100GB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Speed:   0.25ns       </a:t>
              </a:r>
              <a:r>
                <a:rPr lang="en-US" altLang="zh-CN" sz="2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1ns           		 100ns              		 5ms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9678" name="Text Box 334"/>
            <p:cNvSpPr txBox="1">
              <a:spLocks noChangeArrowheads="1"/>
            </p:cNvSpPr>
            <p:nvPr/>
          </p:nvSpPr>
          <p:spPr bwMode="auto">
            <a:xfrm>
              <a:off x="576" y="2640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Register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79" name="Text Box 335"/>
            <p:cNvSpPr txBox="1">
              <a:spLocks noChangeArrowheads="1"/>
            </p:cNvSpPr>
            <p:nvPr/>
          </p:nvSpPr>
          <p:spPr bwMode="auto">
            <a:xfrm>
              <a:off x="1686" y="2577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80" name="Text Box 336"/>
            <p:cNvSpPr txBox="1">
              <a:spLocks noChangeArrowheads="1"/>
            </p:cNvSpPr>
            <p:nvPr/>
          </p:nvSpPr>
          <p:spPr bwMode="auto">
            <a:xfrm>
              <a:off x="3171" y="2622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569681" name="Text Box 337"/>
            <p:cNvSpPr txBox="1">
              <a:spLocks noChangeArrowheads="1"/>
            </p:cNvSpPr>
            <p:nvPr/>
          </p:nvSpPr>
          <p:spPr bwMode="auto">
            <a:xfrm>
              <a:off x="4791" y="2397"/>
              <a:ext cx="816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Disk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9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12536</Words>
  <Application>WPS 演示</Application>
  <PresentationFormat>全屏显示(4:3)</PresentationFormat>
  <Paragraphs>1079</Paragraphs>
  <Slides>61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61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Helvetica</vt:lpstr>
      <vt:lpstr>Comic Sans MS</vt:lpstr>
      <vt:lpstr>Monotype Sorts</vt:lpstr>
      <vt:lpstr>Wingdings</vt:lpstr>
      <vt:lpstr>华文中宋</vt:lpstr>
      <vt:lpstr>华文行楷</vt:lpstr>
      <vt:lpstr>Times New Roman</vt:lpstr>
      <vt:lpstr>Tahoma</vt:lpstr>
      <vt:lpstr>黑体</vt:lpstr>
      <vt:lpstr>楷体_GB2312</vt:lpstr>
      <vt:lpstr>新宋体</vt:lpstr>
      <vt:lpstr>Times</vt:lpstr>
      <vt:lpstr>MS PGothic</vt:lpstr>
      <vt:lpstr>Geneva</vt:lpstr>
      <vt:lpstr>Segoe Print</vt:lpstr>
      <vt:lpstr>Calibri</vt:lpstr>
      <vt:lpstr>微软雅黑</vt:lpstr>
      <vt:lpstr>Arial Unicode MS</vt:lpstr>
      <vt:lpstr>Palatino</vt:lpstr>
      <vt:lpstr>Palatino Linotype</vt:lpstr>
      <vt:lpstr>仿宋</vt:lpstr>
      <vt:lpstr>Wingdings 2</vt:lpstr>
      <vt:lpstr>Arial</vt:lpstr>
      <vt:lpstr>楷体_GB2312</vt:lpstr>
      <vt:lpstr>Office 主题</vt:lpstr>
      <vt:lpstr>PBrush</vt:lpstr>
      <vt:lpstr>PBrush</vt:lpstr>
      <vt:lpstr>PBrush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5.1  引言</vt:lpstr>
      <vt:lpstr>基本术语及概念</vt:lpstr>
      <vt:lpstr>基本术语及概念</vt:lpstr>
      <vt:lpstr>基本术语及概念</vt:lpstr>
      <vt:lpstr>基本术语及概念</vt:lpstr>
      <vt:lpstr>5.1  引言</vt:lpstr>
      <vt:lpstr>5.1	引言</vt:lpstr>
      <vt:lpstr>微处理器-存储器间的性能差距</vt:lpstr>
      <vt:lpstr>三类计算机在存储器层次结构方面的 关注点是不同的</vt:lpstr>
      <vt:lpstr>加快存储器的速度</vt:lpstr>
      <vt:lpstr>加快存储器速度的方法</vt:lpstr>
      <vt:lpstr>现代计算机系统的存储器层次结构</vt:lpstr>
      <vt:lpstr>Cache是什么？</vt:lpstr>
      <vt:lpstr>PowerPoint 演示文稿</vt:lpstr>
      <vt:lpstr>5.2  Cache基本原理复习</vt:lpstr>
      <vt:lpstr>Cache组织的基本单位---块（block，line）</vt:lpstr>
      <vt:lpstr>PowerPoint 演示文稿</vt:lpstr>
      <vt:lpstr>PowerPoint 演示文稿</vt:lpstr>
      <vt:lpstr>4个问题：针对存储器层次结构设计者</vt:lpstr>
      <vt:lpstr>问题1：映像规则</vt:lpstr>
      <vt:lpstr>问题1：映像规则</vt:lpstr>
      <vt:lpstr>Figure5.4     8--32 块放置</vt:lpstr>
      <vt:lpstr>问题2：块识别</vt:lpstr>
      <vt:lpstr>物理地址的格式</vt:lpstr>
      <vt:lpstr>PowerPoint 演示文稿</vt:lpstr>
      <vt:lpstr>直接映像Cache例子（1-word Blocks）</vt:lpstr>
      <vt:lpstr>全相联Cache例子（1-word Blocks）</vt:lpstr>
      <vt:lpstr>2路组相联 Cache</vt:lpstr>
      <vt:lpstr>问题3：块替换（在发生cache缺失时）</vt:lpstr>
      <vt:lpstr>块替换策略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问题4：写策略</vt:lpstr>
      <vt:lpstr>写直达cache：写停顿</vt:lpstr>
      <vt:lpstr>写缓冲</vt:lpstr>
      <vt:lpstr>写缺失</vt:lpstr>
      <vt:lpstr>例子 </vt:lpstr>
      <vt:lpstr>实例：Alpha 21264 数据 cache </vt:lpstr>
      <vt:lpstr>Alpha 21264 数据cache 的load操作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Cache 的性能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怎样改善cache性能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leaf</cp:lastModifiedBy>
  <cp:revision>215</cp:revision>
  <dcterms:created xsi:type="dcterms:W3CDTF">2015-06-14T02:17:00Z</dcterms:created>
  <dcterms:modified xsi:type="dcterms:W3CDTF">2021-11-12T05:57:06Z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