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2"/>
  </p:sldMasterIdLst>
  <p:notesMasterIdLst>
    <p:notesMasterId r:id="rId96"/>
  </p:notesMasterIdLst>
  <p:sldIdLst>
    <p:sldId id="840" r:id="rId3"/>
    <p:sldId id="616" r:id="rId4"/>
    <p:sldId id="931" r:id="rId5"/>
    <p:sldId id="513" r:id="rId6"/>
    <p:sldId id="514" r:id="rId7"/>
    <p:sldId id="841" r:id="rId8"/>
    <p:sldId id="842" r:id="rId9"/>
    <p:sldId id="843" r:id="rId10"/>
    <p:sldId id="619" r:id="rId11"/>
    <p:sldId id="618" r:id="rId12"/>
    <p:sldId id="516" r:id="rId13"/>
    <p:sldId id="517" r:id="rId14"/>
    <p:sldId id="617" r:id="rId15"/>
    <p:sldId id="520" r:id="rId16"/>
    <p:sldId id="521" r:id="rId17"/>
    <p:sldId id="530" r:id="rId18"/>
    <p:sldId id="522" r:id="rId19"/>
    <p:sldId id="523" r:id="rId20"/>
    <p:sldId id="531" r:id="rId21"/>
    <p:sldId id="524" r:id="rId22"/>
    <p:sldId id="621" r:id="rId23"/>
    <p:sldId id="623" r:id="rId24"/>
    <p:sldId id="624" r:id="rId25"/>
    <p:sldId id="625" r:id="rId26"/>
    <p:sldId id="933" r:id="rId27"/>
    <p:sldId id="537" r:id="rId28"/>
    <p:sldId id="538" r:id="rId29"/>
    <p:sldId id="540" r:id="rId30"/>
    <p:sldId id="541" r:id="rId31"/>
    <p:sldId id="542" r:id="rId32"/>
    <p:sldId id="532" r:id="rId33"/>
    <p:sldId id="626" r:id="rId34"/>
    <p:sldId id="533" r:id="rId35"/>
    <p:sldId id="534" r:id="rId36"/>
    <p:sldId id="539" r:id="rId37"/>
    <p:sldId id="620" r:id="rId38"/>
    <p:sldId id="525" r:id="rId39"/>
    <p:sldId id="535" r:id="rId40"/>
    <p:sldId id="536" r:id="rId41"/>
    <p:sldId id="526" r:id="rId42"/>
    <p:sldId id="527" r:id="rId43"/>
    <p:sldId id="934" r:id="rId44"/>
    <p:sldId id="543" r:id="rId45"/>
    <p:sldId id="544" r:id="rId46"/>
    <p:sldId id="545" r:id="rId47"/>
    <p:sldId id="936" r:id="rId48"/>
    <p:sldId id="549" r:id="rId49"/>
    <p:sldId id="550" r:id="rId50"/>
    <p:sldId id="551" r:id="rId51"/>
    <p:sldId id="552" r:id="rId52"/>
    <p:sldId id="553" r:id="rId53"/>
    <p:sldId id="555" r:id="rId54"/>
    <p:sldId id="556" r:id="rId55"/>
    <p:sldId id="557" r:id="rId56"/>
    <p:sldId id="547" r:id="rId57"/>
    <p:sldId id="559" r:id="rId58"/>
    <p:sldId id="558" r:id="rId59"/>
    <p:sldId id="560" r:id="rId60"/>
    <p:sldId id="561" r:id="rId61"/>
    <p:sldId id="562" r:id="rId62"/>
    <p:sldId id="563" r:id="rId63"/>
    <p:sldId id="568" r:id="rId64"/>
    <p:sldId id="937" r:id="rId65"/>
    <p:sldId id="564" r:id="rId66"/>
    <p:sldId id="565" r:id="rId67"/>
    <p:sldId id="566" r:id="rId68"/>
    <p:sldId id="567" r:id="rId69"/>
    <p:sldId id="569" r:id="rId70"/>
    <p:sldId id="609" r:id="rId71"/>
    <p:sldId id="570" r:id="rId72"/>
    <p:sldId id="571" r:id="rId73"/>
    <p:sldId id="584" r:id="rId74"/>
    <p:sldId id="585" r:id="rId75"/>
    <p:sldId id="587" r:id="rId76"/>
    <p:sldId id="938" r:id="rId77"/>
    <p:sldId id="573" r:id="rId78"/>
    <p:sldId id="574" r:id="rId79"/>
    <p:sldId id="603" r:id="rId80"/>
    <p:sldId id="604" r:id="rId81"/>
    <p:sldId id="610" r:id="rId82"/>
    <p:sldId id="588" r:id="rId83"/>
    <p:sldId id="592" r:id="rId84"/>
    <p:sldId id="589" r:id="rId85"/>
    <p:sldId id="590" r:id="rId86"/>
    <p:sldId id="591" r:id="rId87"/>
    <p:sldId id="575" r:id="rId88"/>
    <p:sldId id="576" r:id="rId89"/>
    <p:sldId id="579" r:id="rId90"/>
    <p:sldId id="580" r:id="rId91"/>
    <p:sldId id="581" r:id="rId92"/>
    <p:sldId id="628" r:id="rId93"/>
    <p:sldId id="629" r:id="rId94"/>
    <p:sldId id="630" r:id="rId95"/>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ldId id="840"/>
            <p14:sldId id="616"/>
            <p14:sldId id="931"/>
          </p14:sldIdLst>
        </p14:section>
        <p14:section name="编写演示文稿" id="{16378913-E5ED-4281-BAF5-F1F938CB0BED}">
          <p14:sldIdLst>
            <p14:sldId id="513"/>
            <p14:sldId id="514"/>
            <p14:sldId id="841"/>
            <p14:sldId id="842"/>
            <p14:sldId id="843"/>
            <p14:sldId id="619"/>
            <p14:sldId id="618"/>
            <p14:sldId id="516"/>
            <p14:sldId id="517"/>
            <p14:sldId id="617"/>
            <p14:sldId id="520"/>
            <p14:sldId id="521"/>
            <p14:sldId id="530"/>
            <p14:sldId id="522"/>
            <p14:sldId id="523"/>
            <p14:sldId id="531"/>
            <p14:sldId id="524"/>
            <p14:sldId id="621"/>
            <p14:sldId id="623"/>
            <p14:sldId id="624"/>
            <p14:sldId id="625"/>
            <p14:sldId id="933"/>
            <p14:sldId id="537"/>
            <p14:sldId id="538"/>
            <p14:sldId id="540"/>
            <p14:sldId id="541"/>
            <p14:sldId id="542"/>
            <p14:sldId id="532"/>
            <p14:sldId id="626"/>
            <p14:sldId id="533"/>
            <p14:sldId id="534"/>
            <p14:sldId id="539"/>
            <p14:sldId id="620"/>
            <p14:sldId id="525"/>
            <p14:sldId id="535"/>
            <p14:sldId id="536"/>
            <p14:sldId id="526"/>
            <p14:sldId id="527"/>
            <p14:sldId id="934"/>
            <p14:sldId id="543"/>
            <p14:sldId id="544"/>
            <p14:sldId id="545"/>
            <p14:sldId id="936"/>
            <p14:sldId id="549"/>
            <p14:sldId id="550"/>
            <p14:sldId id="551"/>
            <p14:sldId id="552"/>
            <p14:sldId id="553"/>
            <p14:sldId id="555"/>
            <p14:sldId id="556"/>
            <p14:sldId id="557"/>
            <p14:sldId id="547"/>
            <p14:sldId id="559"/>
            <p14:sldId id="558"/>
            <p14:sldId id="560"/>
            <p14:sldId id="561"/>
            <p14:sldId id="562"/>
            <p14:sldId id="563"/>
            <p14:sldId id="568"/>
            <p14:sldId id="937"/>
            <p14:sldId id="564"/>
            <p14:sldId id="565"/>
            <p14:sldId id="566"/>
            <p14:sldId id="567"/>
            <p14:sldId id="569"/>
            <p14:sldId id="609"/>
            <p14:sldId id="570"/>
            <p14:sldId id="571"/>
            <p14:sldId id="584"/>
            <p14:sldId id="585"/>
            <p14:sldId id="587"/>
            <p14:sldId id="938"/>
            <p14:sldId id="573"/>
            <p14:sldId id="574"/>
            <p14:sldId id="603"/>
            <p14:sldId id="604"/>
            <p14:sldId id="610"/>
            <p14:sldId id="588"/>
            <p14:sldId id="592"/>
            <p14:sldId id="589"/>
            <p14:sldId id="590"/>
            <p14:sldId id="591"/>
            <p14:sldId id="575"/>
            <p14:sldId id="576"/>
            <p14:sldId id="579"/>
            <p14:sldId id="580"/>
            <p14:sldId id="581"/>
            <p14:sldId id="628"/>
            <p14:sldId id="629"/>
            <p14:sldId id="630"/>
          </p14:sldIdLst>
        </p14:section>
      </p14:sectionLst>
    </p:ext>
    <p:ext uri="{EFAFB233-063F-42B5-8137-9DF3F51BA10A}">
      <p15:sldGuideLst xmlns:p15="http://schemas.microsoft.com/office/powerpoint/2012/main">
        <p15:guide id="1" orient="horz" pos="2158">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9825" autoAdjust="0"/>
  </p:normalViewPr>
  <p:slideViewPr>
    <p:cSldViewPr>
      <p:cViewPr varScale="1">
        <p:scale>
          <a:sx n="73" d="100"/>
          <a:sy n="73" d="100"/>
        </p:scale>
        <p:origin x="1500" y="72"/>
      </p:cViewPr>
      <p:guideLst>
        <p:guide orient="horz" pos="2158"/>
        <p:guide pos="2913"/>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rPr lang="zh-CN" altLang="en-US"/>
              <a:t>2025/9/23</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rPr/>
              <a:t>‹#›</a:t>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12</a:t>
            </a:fld>
            <a:endParaRPr lang="zh-CN"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13</a:t>
            </a:fld>
            <a:endParaRPr lang="zh-CN"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14</a:t>
            </a:fld>
            <a:endParaRPr lang="zh-CN" dirty="0">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15</a:t>
            </a:fld>
            <a:endParaRPr lang="zh-CN"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16</a:t>
            </a:fld>
            <a:endParaRPr lang="zh-CN"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17</a:t>
            </a:fld>
            <a:endParaRPr lang="zh-CN" dirty="0">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18</a:t>
            </a:fld>
            <a:endParaRPr lang="zh-CN"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19</a:t>
            </a:fld>
            <a:endParaRPr lang="zh-CN"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20</a:t>
            </a:fld>
            <a:endParaRPr lang="zh-CN"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21</a:t>
            </a:fld>
            <a:endParaRPr lang="zh-CN" dirty="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a:t>
            </a:fld>
            <a:endParaRPr lang="zh-CN"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22</a:t>
            </a:fld>
            <a:endParaRPr lang="zh-CN"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23</a:t>
            </a:fld>
            <a:endParaRPr lang="zh-CN" dirty="0">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24</a:t>
            </a:fld>
            <a:endParaRPr lang="zh-CN" dirty="0">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26</a:t>
            </a:fld>
            <a:endParaRPr lang="zh-CN" dirty="0">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27</a:t>
            </a:fld>
            <a:endParaRPr lang="zh-CN" dirty="0">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28</a:t>
            </a:fld>
            <a:endParaRPr lang="zh-CN"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29</a:t>
            </a:fld>
            <a:endParaRPr lang="zh-CN"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30</a:t>
            </a:fld>
            <a:endParaRPr lang="zh-CN"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31</a:t>
            </a:fld>
            <a:endParaRPr lang="zh-CN"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a:t>
            </a:fld>
            <a:endParaRPr lang="zh-CN" dirty="0">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32</a:t>
            </a:fld>
            <a:endParaRPr lang="zh-CN" dirty="0">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33</a:t>
            </a:fld>
            <a:endParaRPr lang="zh-CN"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34</a:t>
            </a:fld>
            <a:endParaRPr lang="zh-CN" dirty="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35</a:t>
            </a:fld>
            <a:endParaRPr lang="zh-CN" dirty="0">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36</a:t>
            </a:fld>
            <a:endParaRPr lang="zh-CN" dirty="0">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37</a:t>
            </a:fld>
            <a:endParaRPr lang="zh-CN" dirty="0">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38</a:t>
            </a:fld>
            <a:endParaRPr lang="zh-CN" dirty="0">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39</a:t>
            </a:fld>
            <a:endParaRPr lang="zh-CN" dirty="0">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40</a:t>
            </a:fld>
            <a:endParaRPr lang="zh-CN"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41</a:t>
            </a:fld>
            <a:endParaRPr lang="zh-CN"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a:t>
            </a:fld>
            <a:endParaRPr lang="zh-CN" dirty="0">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43</a:t>
            </a:fld>
            <a:endParaRPr lang="zh-CN"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44</a:t>
            </a:fld>
            <a:endParaRPr lang="zh-CN"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45</a:t>
            </a:fld>
            <a:endParaRPr lang="zh-CN"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47</a:t>
            </a:fld>
            <a:endParaRPr lang="zh-CN" dirty="0">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48</a:t>
            </a:fld>
            <a:endParaRPr lang="zh-CN" dirty="0">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49</a:t>
            </a:fld>
            <a:endParaRPr lang="zh-CN" dirty="0">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50</a:t>
            </a:fld>
            <a:endParaRPr lang="zh-CN" dirty="0">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51</a:t>
            </a:fld>
            <a:endParaRPr lang="zh-CN"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a:t>
            </a:fld>
            <a:endParaRPr lang="zh-CN"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52</a:t>
            </a:fld>
            <a:endParaRPr lang="zh-CN" dirty="0">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53</a:t>
            </a:fld>
            <a:endParaRPr lang="zh-CN" dirty="0">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54</a:t>
            </a:fld>
            <a:endParaRPr lang="zh-CN" dirty="0">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55</a:t>
            </a:fld>
            <a:endParaRPr lang="zh-CN" dirty="0">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56</a:t>
            </a:fld>
            <a:endParaRPr lang="zh-CN" dirty="0">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57</a:t>
            </a:fld>
            <a:endParaRPr lang="zh-CN" dirty="0">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58</a:t>
            </a:fld>
            <a:endParaRPr lang="zh-CN" dirty="0">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59</a:t>
            </a:fld>
            <a:endParaRPr lang="zh-CN" dirty="0">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60</a:t>
            </a:fld>
            <a:endParaRPr lang="zh-CN" dirty="0">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61</a:t>
            </a:fld>
            <a:endParaRPr lang="zh-CN"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a:t>
            </a:fld>
            <a:endParaRPr lang="zh-CN" dirty="0">
              <a:solidFill>
                <a:prstClr val="black"/>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62</a:t>
            </a:fld>
            <a:endParaRPr lang="zh-CN" dirty="0">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t>63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64</a:t>
            </a:fld>
            <a:endParaRPr lang="zh-CN" dirty="0">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65</a:t>
            </a:fld>
            <a:endParaRPr lang="zh-CN" dirty="0">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66</a:t>
            </a:fld>
            <a:endParaRPr lang="zh-CN" dirty="0">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67</a:t>
            </a:fld>
            <a:endParaRPr lang="zh-CN" dirty="0">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68</a:t>
            </a:fld>
            <a:endParaRPr lang="zh-CN" dirty="0">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70</a:t>
            </a:fld>
            <a:endParaRPr lang="zh-CN" dirty="0">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71</a:t>
            </a:fld>
            <a:endParaRPr lang="zh-CN" dirty="0">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72</a:t>
            </a:fld>
            <a:endParaRPr lang="zh-CN"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9</a:t>
            </a:fld>
            <a:endParaRPr lang="zh-CN" dirty="0">
              <a:solidFill>
                <a:prstClr val="black"/>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73</a:t>
            </a:fld>
            <a:endParaRPr lang="zh-CN" dirty="0">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74</a:t>
            </a:fld>
            <a:endParaRPr lang="zh-CN" dirty="0">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A95CC8-D8A7-4CDB-939E-2395DDBCF314}" type="slidenum">
              <a:rPr lang="zh-CN" altLang="en-US" smtClean="0"/>
              <a:t>75</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76</a:t>
            </a:fld>
            <a:endParaRPr lang="zh-CN" dirty="0">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77</a:t>
            </a:fld>
            <a:endParaRPr lang="zh-CN" dirty="0">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350209"/>
          <p:cNvSpPr>
            <a:spLocks noGrp="1" noRot="1" noChangeAspect="1" noTextEdit="1"/>
          </p:cNvSpPr>
          <p:nvPr>
            <p:ph type="sldImg"/>
          </p:nvPr>
        </p:nvSpPr>
        <p:spPr/>
      </p:sp>
      <p:sp>
        <p:nvSpPr>
          <p:cNvPr id="350211" name="文本占位符 350210"/>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September, 2025</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5 — Large and Fast: Exploiting Memory Hierarchy</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78</a:t>
            </a:fld>
            <a:endParaRPr lang="en-AU" sz="1300"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350209"/>
          <p:cNvSpPr>
            <a:spLocks noGrp="1" noRot="1" noChangeAspect="1" noTextEdit="1"/>
          </p:cNvSpPr>
          <p:nvPr>
            <p:ph type="sldImg"/>
          </p:nvPr>
        </p:nvSpPr>
        <p:spPr/>
      </p:sp>
      <p:sp>
        <p:nvSpPr>
          <p:cNvPr id="350211" name="文本占位符 350210"/>
          <p:cNvSpPr>
            <a:spLocks noGrp="1"/>
          </p:cNvSpPr>
          <p:nvPr>
            <p:ph type="body" idx="1"/>
          </p:nvPr>
        </p:nvSpPr>
        <p:spPr/>
        <p:txBody>
          <a:bodyPr lIns="96661" tIns="48331" rIns="96661" bIns="48331"/>
          <a:lstStyle/>
          <a:p>
            <a:pPr lvl="0"/>
            <a:endParaRPr dirty="0"/>
          </a:p>
        </p:txBody>
      </p:sp>
      <p:sp>
        <p:nvSpPr>
          <p:cNvPr id="2" name="页眉占位符 1"/>
          <p:cNvSpPr>
            <a:spLocks noGrp="1"/>
          </p:cNvSpPr>
          <p:nvPr>
            <p:ph type="hdr" sz="quarter" idx="2"/>
          </p:nvPr>
        </p:nvSpPr>
        <p:spPr/>
        <p:txBody>
          <a:bodyPr/>
          <a:lstStyle/>
          <a:p>
            <a:pPr lvl="0" defTabSz="967105"/>
            <a:r>
              <a:rPr lang="en-AU" sz="1300" dirty="0"/>
              <a:t>Morgan Kaufmann Publishers</a:t>
            </a:r>
          </a:p>
        </p:txBody>
      </p:sp>
      <p:sp>
        <p:nvSpPr>
          <p:cNvPr id="3" name="日期占位符 2"/>
          <p:cNvSpPr>
            <a:spLocks noGrp="1"/>
          </p:cNvSpPr>
          <p:nvPr>
            <p:ph type="dt" idx="3"/>
          </p:nvPr>
        </p:nvSpPr>
        <p:spPr/>
        <p:txBody>
          <a:bodyPr/>
          <a:lstStyle/>
          <a:p>
            <a:pPr lvl="0" algn="r" defTabSz="967105"/>
            <a:fld id="{BB962C8B-B14F-4D97-AF65-F5344CB8AC3E}" type="datetime3">
              <a:rPr lang="en-AU" sz="1300" dirty="0"/>
              <a:t>23 September, 2025</a:t>
            </a:fld>
            <a:endParaRPr lang="en-AU" sz="1300" dirty="0"/>
          </a:p>
        </p:txBody>
      </p:sp>
      <p:sp>
        <p:nvSpPr>
          <p:cNvPr id="4" name="页脚占位符 3"/>
          <p:cNvSpPr>
            <a:spLocks noGrp="1"/>
          </p:cNvSpPr>
          <p:nvPr>
            <p:ph type="ftr" sz="quarter" idx="4"/>
          </p:nvPr>
        </p:nvSpPr>
        <p:spPr/>
        <p:txBody>
          <a:bodyPr/>
          <a:lstStyle/>
          <a:p>
            <a:pPr lvl="0" defTabSz="967105"/>
            <a:r>
              <a:rPr lang="en-AU" sz="1300" dirty="0"/>
              <a:t>Chapter 5 — Large and Fast: Exploiting Memory Hierarchy</a:t>
            </a:r>
          </a:p>
        </p:txBody>
      </p:sp>
      <p:sp>
        <p:nvSpPr>
          <p:cNvPr id="5" name="灯片编号占位符 4"/>
          <p:cNvSpPr>
            <a:spLocks noGrp="1"/>
          </p:cNvSpPr>
          <p:nvPr>
            <p:ph type="sldNum" sz="quarter" idx="5"/>
          </p:nvPr>
        </p:nvSpPr>
        <p:spPr/>
        <p:txBody>
          <a:bodyPr/>
          <a:lstStyle/>
          <a:p>
            <a:pPr lvl="0" algn="r" defTabSz="967105"/>
            <a:fld id="{9A0DB2DC-4C9A-4742-B13C-FB6460FD3503}" type="slidenum">
              <a:rPr lang="en-AU" sz="1300" dirty="0"/>
              <a:t>79</a:t>
            </a:fld>
            <a:endParaRPr lang="en-AU" sz="1300"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81</a:t>
            </a:fld>
            <a:endParaRPr lang="zh-CN" dirty="0">
              <a:solidFill>
                <a:prstClr val="black"/>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82</a:t>
            </a:fld>
            <a:endParaRPr lang="zh-CN" dirty="0">
              <a:solidFill>
                <a:prstClr val="black"/>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83</a:t>
            </a:fld>
            <a:endParaRPr lang="zh-CN"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10</a:t>
            </a:fld>
            <a:endParaRPr lang="zh-CN" dirty="0">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84</a:t>
            </a:fld>
            <a:endParaRPr lang="zh-CN" dirty="0">
              <a:solidFill>
                <a:prstClr val="black"/>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85</a:t>
            </a:fld>
            <a:endParaRPr lang="zh-CN" dirty="0">
              <a:solidFill>
                <a:prstClr val="black"/>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86</a:t>
            </a:fld>
            <a:endParaRPr lang="zh-CN" dirty="0">
              <a:solidFill>
                <a:prstClr val="black"/>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87</a:t>
            </a:fld>
            <a:endParaRPr lang="zh-CN" dirty="0">
              <a:solidFill>
                <a:prstClr val="black"/>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88</a:t>
            </a:fld>
            <a:endParaRPr lang="zh-CN" dirty="0">
              <a:solidFill>
                <a:prstClr val="black"/>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89</a:t>
            </a:fld>
            <a:endParaRPr lang="zh-CN" dirty="0">
              <a:solidFill>
                <a:prstClr val="black"/>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90</a:t>
            </a:fld>
            <a:endParaRPr lang="zh-CN"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t>11</a:t>
            </a:fld>
            <a:endParaRPr lang="zh-CN"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76200"/>
            <a:ext cx="8403020" cy="685800"/>
          </a:xfrm>
        </p:spPr>
        <p:txBody>
          <a:bodyPr anchor="ctr" anchorCtr="0">
            <a:normAutofit/>
          </a:bodyPr>
          <a:lstStyle>
            <a:lvl1pPr algn="l" eaLnBrk="1" latinLnBrk="0" hangingPunct="1">
              <a:defRPr kumimoji="0" lang="zh-CN" sz="3000" b="0">
                <a:solidFill>
                  <a:schemeClr val="tx1">
                    <a:lumMod val="85000"/>
                    <a:lumOff val="15000"/>
                  </a:schemeClr>
                </a:solidFill>
              </a:defRPr>
            </a:lvl1pPr>
          </a:lstStyle>
          <a:p>
            <a:pPr eaLnBrk="1" latinLnBrk="0" hangingPunct="1"/>
            <a:r>
              <a:rPr lang="zh-CN" altLang="en-US"/>
              <a:t>单击此处编辑母版标题样式</a:t>
            </a:r>
          </a:p>
        </p:txBody>
      </p:sp>
      <p:sp>
        <p:nvSpPr>
          <p:cNvPr id="3" name="Content Placeholder 2"/>
          <p:cNvSpPr>
            <a:spLocks noGrp="1"/>
          </p:cNvSpPr>
          <p:nvPr>
            <p:ph idx="1"/>
          </p:nvPr>
        </p:nvSpPr>
        <p:spPr/>
        <p:txBody>
          <a:bodyPr/>
          <a:lstStyle>
            <a:lvl1pPr eaLnBrk="1" latinLnBrk="0" hangingPunct="1">
              <a:defRPr kumimoji="0" lang="zh-CN">
                <a:solidFill>
                  <a:schemeClr val="tx1">
                    <a:lumMod val="85000"/>
                    <a:lumOff val="15000"/>
                  </a:schemeClr>
                </a:solidFill>
              </a:defRPr>
            </a:lvl1pPr>
            <a:lvl2pPr eaLnBrk="1" latinLnBrk="0" hangingPunct="1">
              <a:defRPr kumimoji="0" lang="zh-CN">
                <a:solidFill>
                  <a:schemeClr val="tx1">
                    <a:lumMod val="85000"/>
                    <a:lumOff val="15000"/>
                  </a:schemeClr>
                </a:solidFill>
              </a:defRPr>
            </a:lvl2pPr>
            <a:lvl3pPr eaLnBrk="1" latinLnBrk="0" hangingPunct="1">
              <a:defRPr kumimoji="0" lang="zh-CN">
                <a:solidFill>
                  <a:schemeClr val="tx1">
                    <a:lumMod val="85000"/>
                    <a:lumOff val="15000"/>
                  </a:schemeClr>
                </a:solidFill>
              </a:defRPr>
            </a:lvl3pPr>
            <a:lvl4pPr eaLnBrk="1" latinLnBrk="0" hangingPunct="1">
              <a:defRPr kumimoji="0" lang="zh-CN">
                <a:solidFill>
                  <a:schemeClr val="tx1">
                    <a:lumMod val="85000"/>
                    <a:lumOff val="15000"/>
                  </a:schemeClr>
                </a:solidFill>
              </a:defRPr>
            </a:lvl4pPr>
            <a:lvl5pPr eaLnBrk="1" latinLnBrk="0" hangingPunct="1">
              <a:defRPr kumimoji="0" lang="zh-CN">
                <a:solidFill>
                  <a:schemeClr val="tx1">
                    <a:lumMod val="85000"/>
                    <a:lumOff val="15000"/>
                  </a:schemeClr>
                </a:solidFill>
              </a:defRPr>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4" name="Date Placeholder 3"/>
          <p:cNvSpPr>
            <a:spLocks noGrp="1"/>
          </p:cNvSpPr>
          <p:nvPr>
            <p:ph type="dt" sz="half" idx="10"/>
          </p:nvPr>
        </p:nvSpPr>
        <p:spPr/>
        <p:txBody>
          <a:bodyPr/>
          <a:lstStyle>
            <a:lvl1pPr eaLnBrk="1" latinLnBrk="0" hangingPunct="1">
              <a:defRPr kumimoji="0" lang="zh-CN">
                <a:solidFill>
                  <a:schemeClr val="tx1">
                    <a:lumMod val="85000"/>
                    <a:lumOff val="15000"/>
                  </a:schemeClr>
                </a:solidFill>
              </a:defRPr>
            </a:lvl1pPr>
          </a:lstStyle>
          <a:p>
            <a:fld id="{A5DB2DAE-C405-40DD-9836-45DE3290491A}" type="datetime1">
              <a:rPr lang="zh-CN" altLang="en-US" smtClean="0"/>
              <a:t>2025/9/23</a:t>
            </a:fld>
            <a:endParaRPr kumimoji="0" lang="zh-CN"/>
          </a:p>
        </p:txBody>
      </p:sp>
      <p:sp>
        <p:nvSpPr>
          <p:cNvPr id="5" name="Footer Placeholder 4"/>
          <p:cNvSpPr>
            <a:spLocks noGrp="1"/>
          </p:cNvSpPr>
          <p:nvPr>
            <p:ph type="ftr" sz="quarter" idx="11"/>
          </p:nvPr>
        </p:nvSpPr>
        <p:spPr/>
        <p:txBody>
          <a:bodyPr/>
          <a:lstStyle>
            <a:lvl1pPr eaLnBrk="1" latinLnBrk="0" hangingPunct="1">
              <a:defRPr kumimoji="0" lang="zh-CN">
                <a:solidFill>
                  <a:schemeClr val="tx1">
                    <a:lumMod val="85000"/>
                    <a:lumOff val="15000"/>
                  </a:schemeClr>
                </a:solidFill>
              </a:defRPr>
            </a:lvl1pPr>
          </a:lstStyle>
          <a:p>
            <a:endParaRPr kumimoji="0" lang="zh-CN"/>
          </a:p>
        </p:txBody>
      </p:sp>
      <p:sp>
        <p:nvSpPr>
          <p:cNvPr id="6" name="Slide Number Placeholder 5"/>
          <p:cNvSpPr>
            <a:spLocks noGrp="1"/>
          </p:cNvSpPr>
          <p:nvPr>
            <p:ph type="sldNum" sz="quarter" idx="12"/>
          </p:nvPr>
        </p:nvSpPr>
        <p:spPr/>
        <p:txBody>
          <a:bodyPr/>
          <a:lstStyle>
            <a:lvl1pPr eaLnBrk="1" latinLnBrk="0" hangingPunct="1">
              <a:defRPr kumimoji="0" lang="zh-CN">
                <a:solidFill>
                  <a:schemeClr val="tx1">
                    <a:lumMod val="85000"/>
                    <a:lumOff val="15000"/>
                  </a:schemeClr>
                </a:solidFill>
              </a:defRPr>
            </a:lvl1pPr>
          </a:lstStyle>
          <a:p>
            <a:fld id="{240D5ECE-8B49-45CD-BE81-EF81920D1969}" type="slidenum">
              <a:rPr/>
              <a:t>‹#›</a:t>
            </a:fld>
            <a:endParaRPr kumimoji="0" lang="zh-CN"/>
          </a:p>
        </p:txBody>
      </p:sp>
      <p:sp>
        <p:nvSpPr>
          <p:cNvPr id="8" name="TextBox 7"/>
          <p:cNvSpPr txBox="1"/>
          <p:nvPr userDrawn="1"/>
        </p:nvSpPr>
        <p:spPr>
          <a:xfrm>
            <a:off x="750710" y="6053226"/>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9" name="Rectangle 11"/>
          <p:cNvSpPr/>
          <p:nvPr userDrawn="1"/>
        </p:nvSpPr>
        <p:spPr>
          <a:xfrm>
            <a:off x="8655660" y="6253281"/>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3609CE-F84C-413D-953C-B050B8A70A80}" type="datetime10">
              <a:rPr lang="zh-CN" altLang="en-US" smtClean="0"/>
              <a:t>14:18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D9ED95-6DEC-43F0-98B5-19D27765AB53}" type="datetime10">
              <a:rPr lang="zh-CN" altLang="en-US" smtClean="0"/>
              <a:t>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3962482-2929-4421-843E-643BF121812C}" type="datetime10">
              <a:rPr lang="zh-CN" altLang="en-US" smtClean="0"/>
              <a:t>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302740D-5057-442C-9AAA-34F3A1FF965E}" type="datetime10">
              <a:rPr lang="zh-CN" altLang="en-US" smtClean="0"/>
              <a:t>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24F7CE8-1A83-43AE-A4BF-5FA6F8D7DC2C}" type="datetime10">
              <a:rPr lang="zh-CN" altLang="en-US" smtClean="0"/>
              <a:t>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2F3D3-D3E2-4863-9CAA-59D340B24AF0}" type="datetime1">
              <a:rPr lang="zh-CN" altLang="en-US" smtClean="0"/>
              <a:t>2025/9/23</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73820FCD-5F4C-4989-BE05-0A8208BCBC21}" type="slidenum">
              <a:rPr/>
              <a:t>‹#›</a:t>
            </a:fld>
            <a:endParaRPr kumimoji="0" lang="zh-CN"/>
          </a:p>
        </p:txBody>
      </p:sp>
      <p:sp>
        <p:nvSpPr>
          <p:cNvPr id="6" name="TextBox 5"/>
          <p:cNvSpPr txBox="1"/>
          <p:nvPr userDrawn="1"/>
        </p:nvSpPr>
        <p:spPr>
          <a:xfrm>
            <a:off x="750711" y="5960011"/>
            <a:ext cx="7973935" cy="400110"/>
          </a:xfrm>
          <a:prstGeom prst="rect">
            <a:avLst/>
          </a:prstGeom>
          <a:noFill/>
        </p:spPr>
        <p:txBody>
          <a:bodyPr wrap="none" rtlCol="0">
            <a:normAutofit/>
          </a:bodyPr>
          <a:lstStyle/>
          <a:p>
            <a:pPr algn="r"/>
            <a:r>
              <a:rPr lang="zh-CN" altLang="en-US" sz="2000" b="1" dirty="0">
                <a:solidFill>
                  <a:srgbClr val="00B0F0"/>
                </a:solidFill>
                <a:latin typeface="华文行楷" panose="02010800040101010101" pitchFamily="2" charset="-122"/>
                <a:ea typeface="华文行楷" panose="02010800040101010101" pitchFamily="2" charset="-122"/>
              </a:rPr>
              <a:t>电子科技大学计算机科学与工程学院</a:t>
            </a:r>
            <a:endParaRPr lang="zh-CN" sz="2000" b="1" dirty="0">
              <a:solidFill>
                <a:srgbClr val="00B0F0"/>
              </a:solidFill>
              <a:latin typeface="华文行楷" panose="02010800040101010101" pitchFamily="2" charset="-122"/>
              <a:ea typeface="华文行楷" panose="02010800040101010101" pitchFamily="2" charset="-122"/>
            </a:endParaRPr>
          </a:p>
        </p:txBody>
      </p:sp>
      <p:sp>
        <p:nvSpPr>
          <p:cNvPr id="7" name="Rectangle 11"/>
          <p:cNvSpPr/>
          <p:nvPr userDrawn="1"/>
        </p:nvSpPr>
        <p:spPr>
          <a:xfrm>
            <a:off x="8655660" y="6063394"/>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4FA2BF-DB99-4442-AEF0-47C431BB6921}" type="datetime10">
              <a:rPr lang="zh-CN" altLang="en-US" smtClean="0"/>
              <a:t>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4FA2BF-DB99-4442-AEF0-47C431BB6921}" type="datetime10">
              <a:rPr lang="zh-CN" altLang="en-US" smtClean="0"/>
              <a:t>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D91B035-53BF-43E7-A8BE-F37635B8478C}" type="datetime10">
              <a:rPr lang="zh-CN" altLang="en-US" smtClean="0"/>
              <a:t>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4DFBE64-172D-4560-82B7-E30F1BA4218E}" type="datetime10">
              <a:rPr lang="zh-CN" altLang="en-US" smtClean="0"/>
              <a:t>14:18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AA770F-38D2-4213-AA88-2AB4042C208C}" type="datetime10">
              <a:rPr lang="zh-CN" altLang="en-US" smtClean="0"/>
              <a:t>14:18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A7AFA0-AD0D-401E-B6D5-06299F417343}" type="datetime10">
              <a:rPr lang="zh-CN" altLang="en-US" smtClean="0"/>
              <a:t>14:18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43483D-4AF6-49F7-8B91-3476713A05B2}" type="datetime10">
              <a:rPr lang="zh-CN" altLang="en-US" smtClean="0"/>
              <a:t>14:18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pPr eaLnBrk="1" latinLnBrk="0" hangingPunct="1"/>
            <a:r>
              <a:rPr kumimoji="0" lang="zh-CN" altLang="en-US"/>
              <a:t>单击此处编辑母版标题样式</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9C4BDBDD-6C7E-46C3-A9AA-C168A4B431ED}" type="datetime1">
              <a:rPr lang="zh-CN" altLang="en-US" smtClean="0"/>
              <a:t>2025/9/23</a:t>
            </a:fld>
            <a:endParaRPr kumimoji="0" 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240D5ECE-8B49-45CD-BE81-EF81920D1969}" type="slidenum">
              <a:rPr/>
              <a:t>‹#›</a:t>
            </a:fld>
            <a:endParaRPr kumimoji="0" lang="zh-C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5F50-D609-431A-B1C4-7D0150750308}" type="datetime10">
              <a:rPr lang="zh-CN" altLang="en-US" smtClean="0"/>
              <a:t>14:18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04" name="Text Box 4"/>
          <p:cNvSpPr txBox="1">
            <a:spLocks noChangeArrowheads="1"/>
          </p:cNvSpPr>
          <p:nvPr/>
        </p:nvSpPr>
        <p:spPr bwMode="auto">
          <a:xfrm>
            <a:off x="571472" y="1714488"/>
            <a:ext cx="823815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spcBef>
                <a:spcPct val="50000"/>
              </a:spcBef>
            </a:pPr>
            <a:r>
              <a:rPr lang="zh-CN" altLang="en-US" sz="4800" b="1" dirty="0">
                <a:solidFill>
                  <a:schemeClr val="accent1"/>
                </a:solidFill>
                <a:latin typeface="Times New Roman" panose="02020603050405020304" pitchFamily="18" charset="0"/>
                <a:ea typeface="宋体" panose="02010600030101010101" pitchFamily="2" charset="-122"/>
              </a:rPr>
              <a:t>第五章   存储器</a:t>
            </a:r>
            <a:r>
              <a:rPr lang="en-US" altLang="zh-CN" sz="4800" b="1" dirty="0">
                <a:solidFill>
                  <a:schemeClr val="accent1"/>
                </a:solidFill>
                <a:latin typeface="Times New Roman" panose="02020603050405020304" pitchFamily="18" charset="0"/>
                <a:ea typeface="宋体" panose="02010600030101010101" pitchFamily="2" charset="-122"/>
              </a:rPr>
              <a:t>-</a:t>
            </a:r>
            <a:r>
              <a:rPr lang="zh-CN" altLang="en-US" sz="4800" b="1" dirty="0">
                <a:solidFill>
                  <a:schemeClr val="accent1"/>
                </a:solidFill>
                <a:latin typeface="Times New Roman" panose="02020603050405020304" pitchFamily="18" charset="0"/>
                <a:ea typeface="宋体" panose="02010600030101010101" pitchFamily="2" charset="-122"/>
              </a:rPr>
              <a:t>层次结构设计</a:t>
            </a:r>
            <a:endParaRPr lang="en-US" altLang="zh-CN" sz="4800" b="1" dirty="0">
              <a:solidFill>
                <a:schemeClr val="accent1"/>
              </a:solidFill>
              <a:latin typeface="Times New Roman" panose="02020603050405020304" pitchFamily="18" charset="0"/>
              <a:ea typeface="宋体" panose="02010600030101010101" pitchFamily="2" charset="-122"/>
            </a:endParaRPr>
          </a:p>
        </p:txBody>
      </p:sp>
      <p:sp>
        <p:nvSpPr>
          <p:cNvPr id="665606" name="Text Box 6"/>
          <p:cNvSpPr txBox="1">
            <a:spLocks noChangeArrowheads="1"/>
          </p:cNvSpPr>
          <p:nvPr/>
        </p:nvSpPr>
        <p:spPr bwMode="auto">
          <a:xfrm>
            <a:off x="990600" y="3036888"/>
            <a:ext cx="7086600" cy="131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10000"/>
              </a:spcBef>
            </a:pPr>
            <a:r>
              <a:rPr lang="en-US" altLang="zh-CN" sz="4000" dirty="0">
                <a:latin typeface="Times New Roman" panose="02020603050405020304" pitchFamily="18" charset="0"/>
                <a:ea typeface="宋体" panose="02010600030101010101" pitchFamily="2" charset="-122"/>
              </a:rPr>
              <a:t>Chapter  5-2</a:t>
            </a:r>
            <a:r>
              <a:rPr lang="zh-CN" altLang="zh-CN" sz="4000" dirty="0">
                <a:latin typeface="Times New Roman" panose="02020603050405020304" pitchFamily="18" charset="0"/>
                <a:ea typeface="宋体" panose="02010600030101010101" pitchFamily="2" charset="-122"/>
              </a:rPr>
              <a:t> </a:t>
            </a:r>
            <a:endParaRPr lang="en-US" altLang="zh-CN" sz="4000" dirty="0">
              <a:latin typeface="Times New Roman" panose="02020603050405020304" pitchFamily="18" charset="0"/>
              <a:ea typeface="宋体" panose="02010600030101010101" pitchFamily="2" charset="-122"/>
            </a:endParaRPr>
          </a:p>
          <a:p>
            <a:pPr eaLnBrk="1" hangingPunct="1">
              <a:spcBef>
                <a:spcPct val="10000"/>
              </a:spcBef>
            </a:pPr>
            <a:r>
              <a:rPr kumimoji="1" lang="en-US" altLang="zh-CN" sz="3600" dirty="0">
                <a:solidFill>
                  <a:srgbClr val="000000"/>
                </a:solidFill>
                <a:latin typeface="Helvetica" pitchFamily="-108" charset="0"/>
                <a:ea typeface="宋体" panose="02010600030101010101" pitchFamily="2" charset="-122"/>
              </a:rPr>
              <a:t>Memory - Hierarchy Design</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10</a:t>
            </a:fld>
            <a:endParaRPr kumimoji="0" lang="zh-CN" altLang="en-US"/>
          </a:p>
        </p:txBody>
      </p:sp>
      <p:pic>
        <p:nvPicPr>
          <p:cNvPr id="6"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019174"/>
            <a:ext cx="7579370" cy="5519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4"/>
          <p:cNvSpPr>
            <a:spLocks noChangeArrowheads="1"/>
          </p:cNvSpPr>
          <p:nvPr/>
        </p:nvSpPr>
        <p:spPr bwMode="auto">
          <a:xfrm>
            <a:off x="7359650" y="2060848"/>
            <a:ext cx="1327150"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dirty="0">
                <a:latin typeface="Arial" panose="020B0604020202020204" pitchFamily="34" charset="0"/>
              </a:rPr>
              <a:t>Conflict</a:t>
            </a:r>
          </a:p>
        </p:txBody>
      </p:sp>
      <p:cxnSp>
        <p:nvCxnSpPr>
          <p:cNvPr id="8" name="直接连接符 7"/>
          <p:cNvCxnSpPr/>
          <p:nvPr/>
        </p:nvCxnSpPr>
        <p:spPr>
          <a:xfrm flipH="1" flipV="1">
            <a:off x="2915816" y="1782245"/>
            <a:ext cx="72008" cy="3600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5364088" y="1782245"/>
            <a:ext cx="72008" cy="36004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3203330" y="643635"/>
            <a:ext cx="2962672" cy="1143000"/>
          </a:xfrm>
          <a:noFill/>
        </p:spPr>
        <p:txBody>
          <a:bodyPr lIns="90488" rIns="90488"/>
          <a:lstStyle/>
          <a:p>
            <a:r>
              <a:rPr lang="en-US" b="1" dirty="0">
                <a:solidFill>
                  <a:srgbClr val="FF0000"/>
                </a:solidFill>
              </a:rPr>
              <a:t>3Cs </a:t>
            </a:r>
            <a:r>
              <a:rPr lang="zh-CN" altLang="en-US" b="1" dirty="0">
                <a:solidFill>
                  <a:srgbClr val="FF0000"/>
                </a:solidFill>
              </a:rPr>
              <a:t>相对缺失率</a:t>
            </a:r>
            <a:endParaRPr lang="en-US"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3" name="Rectangle 4"/>
          <p:cNvSpPr>
            <a:spLocks noChangeArrowheads="1"/>
          </p:cNvSpPr>
          <p:nvPr/>
        </p:nvSpPr>
        <p:spPr bwMode="auto">
          <a:xfrm>
            <a:off x="106363" y="836712"/>
            <a:ext cx="8859837"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SPEC92</a:t>
            </a:r>
            <a:r>
              <a:rPr lang="zh-CN" altLang="en-US" b="0" dirty="0">
                <a:latin typeface="华文中宋" panose="02010600040101010101" pitchFamily="2" charset="-122"/>
                <a:ea typeface="华文中宋" panose="02010600040101010101" pitchFamily="2" charset="-122"/>
              </a:rPr>
              <a:t>程序的强制失效率很小。</a:t>
            </a:r>
          </a:p>
          <a:p>
            <a:pPr eaLnBrk="1" hangingPunct="1">
              <a:lnSpc>
                <a:spcPct val="120000"/>
              </a:lnSpc>
              <a:spcBef>
                <a:spcPts val="600"/>
              </a:spcBef>
              <a:buClrTx/>
              <a:buSzTx/>
              <a:buFontTx/>
              <a:buNone/>
            </a:pPr>
            <a:r>
              <a:rPr lang="en-US" altLang="zh-CN" b="0" dirty="0">
                <a:latin typeface="华文中宋" panose="02010600040101010101" pitchFamily="2" charset="-122"/>
                <a:ea typeface="华文中宋" panose="02010600040101010101" pitchFamily="2" charset="-122"/>
              </a:rPr>
              <a:t>1. </a:t>
            </a:r>
            <a:r>
              <a:rPr lang="zh-CN" altLang="en-US" b="0" dirty="0">
                <a:latin typeface="华文中宋" panose="02010600040101010101" pitchFamily="2" charset="-122"/>
                <a:ea typeface="华文中宋" panose="02010600040101010101" pitchFamily="2" charset="-122"/>
              </a:rPr>
              <a:t>冲突失效似乎是最容易减少的，只要采用全相联，就不会发生冲突失效。但是，用硬件实现全相联是很昂贵的，而且可能会降低处理器的时钟频率（见前面的例子），从而导致整体性能的下降。</a:t>
            </a:r>
          </a:p>
          <a:p>
            <a:pPr eaLnBrk="1" hangingPunct="1">
              <a:lnSpc>
                <a:spcPct val="120000"/>
              </a:lnSpc>
              <a:spcBef>
                <a:spcPts val="600"/>
              </a:spcBef>
              <a:spcAft>
                <a:spcPts val="600"/>
              </a:spcAft>
              <a:buClrTx/>
              <a:buSzTx/>
              <a:buFontTx/>
              <a:buNone/>
            </a:pPr>
            <a:r>
              <a:rPr lang="en-US" altLang="zh-CN" b="0" dirty="0">
                <a:latin typeface="华文中宋" panose="02010600040101010101" pitchFamily="2" charset="-122"/>
                <a:ea typeface="华文中宋" panose="02010600040101010101" pitchFamily="2" charset="-122"/>
              </a:rPr>
              <a:t>2. </a:t>
            </a:r>
            <a:r>
              <a:rPr lang="zh-CN" altLang="en-US" b="0" dirty="0">
                <a:solidFill>
                  <a:srgbClr val="FF0000"/>
                </a:solidFill>
                <a:latin typeface="华文中宋" panose="02010600040101010101" pitchFamily="2" charset="-122"/>
                <a:ea typeface="华文中宋" panose="02010600040101010101" pitchFamily="2" charset="-122"/>
              </a:rPr>
              <a:t>要减小容量失效，可以增大</a:t>
            </a:r>
            <a:r>
              <a:rPr lang="en-US" altLang="zh-CN" b="0" dirty="0">
                <a:solidFill>
                  <a:srgbClr val="FF0000"/>
                </a:solidFill>
                <a:latin typeface="华文中宋" panose="02010600040101010101" pitchFamily="2" charset="-122"/>
                <a:ea typeface="华文中宋" panose="02010600040101010101" pitchFamily="2" charset="-122"/>
              </a:rPr>
              <a:t>Cache</a:t>
            </a:r>
            <a:r>
              <a:rPr lang="zh-CN" altLang="en-US" b="0" dirty="0">
                <a:solidFill>
                  <a:srgbClr val="FF0000"/>
                </a:solidFill>
                <a:latin typeface="华文中宋" panose="02010600040101010101" pitchFamily="2" charset="-122"/>
                <a:ea typeface="华文中宋" panose="02010600040101010101" pitchFamily="2" charset="-122"/>
              </a:rPr>
              <a:t>的容量</a:t>
            </a:r>
            <a:r>
              <a:rPr lang="zh-CN" altLang="en-US" b="0" dirty="0">
                <a:latin typeface="华文中宋" panose="02010600040101010101" pitchFamily="2" charset="-122"/>
                <a:ea typeface="华文中宋" panose="02010600040101010101" pitchFamily="2" charset="-122"/>
              </a:rPr>
              <a:t>。</a:t>
            </a:r>
          </a:p>
        </p:txBody>
      </p:sp>
      <p:sp>
        <p:nvSpPr>
          <p:cNvPr id="4" name="Rectangle 5"/>
          <p:cNvSpPr>
            <a:spLocks noChangeArrowheads="1"/>
          </p:cNvSpPr>
          <p:nvPr/>
        </p:nvSpPr>
        <p:spPr bwMode="auto">
          <a:xfrm>
            <a:off x="107504" y="3722439"/>
            <a:ext cx="8821737"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ts val="600"/>
              </a:spcBef>
              <a:spcAft>
                <a:spcPts val="1800"/>
              </a:spcAft>
              <a:buClrTx/>
              <a:buSzTx/>
              <a:buFontTx/>
              <a:buNone/>
            </a:pPr>
            <a:r>
              <a:rPr lang="en-US" altLang="zh-CN" b="0" dirty="0">
                <a:latin typeface="华文中宋" panose="02010600040101010101" pitchFamily="2" charset="-122"/>
                <a:ea typeface="华文中宋" panose="02010600040101010101" pitchFamily="2" charset="-122"/>
              </a:rPr>
              <a:t>3.</a:t>
            </a:r>
            <a:r>
              <a:rPr lang="zh-CN" altLang="en-US" dirty="0">
                <a:solidFill>
                  <a:srgbClr val="FF0000"/>
                </a:solidFill>
                <a:latin typeface="华文中宋" panose="02010600040101010101" pitchFamily="2" charset="-122"/>
                <a:ea typeface="华文中宋" panose="02010600040101010101" pitchFamily="2" charset="-122"/>
              </a:rPr>
              <a:t>减少强制性失效，可以增加</a:t>
            </a:r>
            <a:r>
              <a:rPr lang="zh-CN" altLang="en-US" b="0" dirty="0">
                <a:solidFill>
                  <a:srgbClr val="FF0000"/>
                </a:solidFill>
                <a:latin typeface="华文中宋" panose="02010600040101010101" pitchFamily="2" charset="-122"/>
                <a:ea typeface="华文中宋" panose="02010600040101010101" pitchFamily="2" charset="-122"/>
              </a:rPr>
              <a:t>块的大小</a:t>
            </a:r>
            <a:r>
              <a:rPr lang="zh-CN" altLang="en-US" b="0" dirty="0">
                <a:latin typeface="华文中宋" panose="02010600040101010101" pitchFamily="2" charset="-122"/>
                <a:ea typeface="华文中宋" panose="02010600040101010101" pitchFamily="2" charset="-122"/>
              </a:rPr>
              <a:t>。但在下面我们将看到，块大小增加可能会增加其他类型的失效。</a:t>
            </a:r>
          </a:p>
          <a:p>
            <a:pPr eaLnBrk="1" hangingPunct="1">
              <a:lnSpc>
                <a:spcPct val="12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下面我们介绍几种降低失效率的方法。需要强调的是，</a:t>
            </a:r>
            <a:r>
              <a:rPr lang="zh-CN" altLang="en-US" dirty="0">
                <a:solidFill>
                  <a:srgbClr val="FF0000"/>
                </a:solidFill>
                <a:latin typeface="华文中宋" panose="02010600040101010101" pitchFamily="2" charset="-122"/>
                <a:ea typeface="华文中宋" panose="02010600040101010101" pitchFamily="2" charset="-122"/>
              </a:rPr>
              <a:t>许多降低失效率的方法会增加命中时间或失效开销。</a:t>
            </a:r>
            <a:r>
              <a:rPr lang="zh-CN" altLang="en-US" b="0" dirty="0">
                <a:latin typeface="华文中宋" panose="02010600040101010101" pitchFamily="2" charset="-122"/>
                <a:ea typeface="华文中宋" panose="02010600040101010101" pitchFamily="2" charset="-122"/>
              </a:rPr>
              <a:t>因此，在具体使用时，要综合考虑，保证降低失效率确能使整个系统速度提高。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11</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3" name="Text Box 9"/>
          <p:cNvSpPr txBox="1">
            <a:spLocks noChangeArrowheads="1"/>
          </p:cNvSpPr>
          <p:nvPr/>
        </p:nvSpPr>
        <p:spPr bwMode="auto">
          <a:xfrm>
            <a:off x="611560" y="964292"/>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1 </a:t>
            </a:r>
            <a:r>
              <a:rPr lang="zh-CN" altLang="en-US" dirty="0">
                <a:solidFill>
                  <a:srgbClr val="C00000"/>
                </a:solidFill>
              </a:rPr>
              <a:t>增加</a:t>
            </a:r>
            <a:r>
              <a:rPr lang="en-US" altLang="zh-CN" dirty="0">
                <a:solidFill>
                  <a:srgbClr val="C00000"/>
                </a:solidFill>
              </a:rPr>
              <a:t>Cache</a:t>
            </a:r>
            <a:r>
              <a:rPr lang="zh-CN" altLang="en-US" dirty="0">
                <a:solidFill>
                  <a:srgbClr val="C00000"/>
                </a:solidFill>
              </a:rPr>
              <a:t>块容量</a:t>
            </a:r>
          </a:p>
        </p:txBody>
      </p:sp>
      <p:sp>
        <p:nvSpPr>
          <p:cNvPr id="4" name="Rectangle 6"/>
          <p:cNvSpPr>
            <a:spLocks noChangeArrowheads="1"/>
          </p:cNvSpPr>
          <p:nvPr/>
        </p:nvSpPr>
        <p:spPr bwMode="auto">
          <a:xfrm>
            <a:off x="110108" y="1484784"/>
            <a:ext cx="8998396" cy="179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降低失效率最简单的方法是增加块容量。图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5.12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中对于一组不同的</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容量，给出了失效率和块大小的关系（在与表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5.5</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类似的情况下测得）。表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5.6</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列出了图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5.9</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的具体数据。从中可以看出：</a:t>
            </a:r>
          </a:p>
          <a:p>
            <a:pPr algn="just">
              <a:lnSpc>
                <a:spcPct val="120000"/>
              </a:lnSpc>
              <a:spcBef>
                <a:spcPct val="0"/>
              </a:spcBef>
              <a:buClrTx/>
              <a:buSzTx/>
              <a:buFontTx/>
              <a:buNone/>
            </a:pPr>
            <a:endParaRPr lang="zh-CN" altLang="en-US" sz="2000" b="0" dirty="0">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2" y="2996952"/>
            <a:ext cx="5527675"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t>12</a:t>
            </a:fld>
            <a:endParaRPr kumimoji="0" lang="zh-CN" altLang="en-US"/>
          </a:p>
        </p:txBody>
      </p:sp>
      <p:graphicFrame>
        <p:nvGraphicFramePr>
          <p:cNvPr id="9" name="Group 4"/>
          <p:cNvGraphicFramePr>
            <a:graphicFrameLocks noGrp="1"/>
          </p:cNvGraphicFramePr>
          <p:nvPr>
            <p:custDataLst>
              <p:tags r:id="rId1"/>
            </p:custDataLst>
          </p:nvPr>
        </p:nvGraphicFramePr>
        <p:xfrm>
          <a:off x="4932040" y="2996952"/>
          <a:ext cx="4140835" cy="2854325"/>
        </p:xfrm>
        <a:graphic>
          <a:graphicData uri="http://schemas.openxmlformats.org/drawingml/2006/table">
            <a:tbl>
              <a:tblPr/>
              <a:tblGrid>
                <a:gridCol w="680720">
                  <a:extLst>
                    <a:ext uri="{9D8B030D-6E8A-4147-A177-3AD203B41FA5}">
                      <a16:colId xmlns:a16="http://schemas.microsoft.com/office/drawing/2014/main" val="20000"/>
                    </a:ext>
                  </a:extLst>
                </a:gridCol>
                <a:gridCol w="75946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654685">
                  <a:extLst>
                    <a:ext uri="{9D8B030D-6E8A-4147-A177-3AD203B41FA5}">
                      <a16:colId xmlns:a16="http://schemas.microsoft.com/office/drawing/2014/main" val="20003"/>
                    </a:ext>
                  </a:extLst>
                </a:gridCol>
                <a:gridCol w="653415">
                  <a:extLst>
                    <a:ext uri="{9D8B030D-6E8A-4147-A177-3AD203B41FA5}">
                      <a16:colId xmlns:a16="http://schemas.microsoft.com/office/drawing/2014/main" val="20004"/>
                    </a:ext>
                  </a:extLst>
                </a:gridCol>
                <a:gridCol w="630555">
                  <a:extLst>
                    <a:ext uri="{9D8B030D-6E8A-4147-A177-3AD203B41FA5}">
                      <a16:colId xmlns:a16="http://schemas.microsoft.com/office/drawing/2014/main" val="20005"/>
                    </a:ext>
                  </a:extLst>
                </a:gridCol>
              </a:tblGrid>
              <a:tr h="367665">
                <a:tc rowSpan="2">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Block </a:t>
                      </a:r>
                    </a:p>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size</a:t>
                      </a:r>
                    </a:p>
                  </a:txBody>
                  <a:tcPr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5">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Cache size</a:t>
                      </a:r>
                    </a:p>
                  </a:txBody>
                  <a:tcPr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65760">
                <a:tc vMerge="1">
                  <a:txBody>
                    <a:bodyPr/>
                    <a:lstStyle/>
                    <a:p>
                      <a:endParaRPr lang="zh-CN"/>
                    </a:p>
                  </a:txBody>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en-US" altLang="zh-CN"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r>
                        <a:rPr kumimoji="0" lang="en-US" altLang="zh-CN"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16</a:t>
                      </a:r>
                      <a:r>
                        <a:rPr kumimoji="0" lang="en-US" altLang="zh-CN"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64</a:t>
                      </a:r>
                      <a:r>
                        <a:rPr kumimoji="0" lang="en-US" altLang="zh-CN"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256</a:t>
                      </a:r>
                      <a:r>
                        <a:rPr kumimoji="0" lang="en-US" altLang="zh-CN"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K</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1"/>
                  </a:ext>
                </a:extLst>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16</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15.05%</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8.57%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3.94%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1.09%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2"/>
                  </a:ext>
                </a:extLst>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32</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rPr>
                        <a:t>13.34%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7.24%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chemeClr val="tx1"/>
                          </a:solidFill>
                          <a:effectLst/>
                          <a:latin typeface="Comic Sans MS" panose="030F0702030302020204" pitchFamily="66" charset="0"/>
                          <a:ea typeface="宋体" panose="02010600030101010101" pitchFamily="2" charset="-122"/>
                        </a:rPr>
                        <a:t>2.87%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1.35%</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0.70%</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3"/>
                  </a:ext>
                </a:extLst>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64</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chemeClr val="hlink"/>
                          </a:solidFill>
                          <a:effectLst/>
                          <a:latin typeface="Comic Sans MS" panose="030F0702030302020204" pitchFamily="66" charset="0"/>
                          <a:ea typeface="宋体" panose="02010600030101010101" pitchFamily="2" charset="-122"/>
                        </a:rPr>
                        <a:t>13.76%</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rPr>
                        <a:t>7.00%</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rPr>
                        <a:t>2.64%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1.06%</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0.51%</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4"/>
                  </a:ext>
                </a:extLst>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128</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hlink"/>
                          </a:solidFill>
                          <a:effectLst/>
                          <a:latin typeface="Comic Sans MS" panose="030F0702030302020204" pitchFamily="66" charset="0"/>
                          <a:ea typeface="宋体" panose="02010600030101010101" pitchFamily="2" charset="-122"/>
                        </a:rPr>
                        <a:t>16.64%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hlink"/>
                          </a:solidFill>
                          <a:effectLst/>
                          <a:latin typeface="Comic Sans MS" panose="030F0702030302020204" pitchFamily="66" charset="0"/>
                          <a:ea typeface="宋体" panose="02010600030101010101" pitchFamily="2" charset="-122"/>
                        </a:rPr>
                        <a:t>7.78%</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hlink"/>
                          </a:solidFill>
                          <a:effectLst/>
                          <a:latin typeface="Comic Sans MS" panose="030F0702030302020204" pitchFamily="66" charset="0"/>
                          <a:ea typeface="宋体" panose="02010600030101010101" pitchFamily="2" charset="-122"/>
                        </a:rPr>
                        <a:t>2.77%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rPr>
                        <a:t>1.02%</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5"/>
                  </a:ext>
                </a:extLst>
              </a:tr>
              <a:tr h="424180">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256</a:t>
                      </a:r>
                    </a:p>
                  </a:txBody>
                  <a:tcPr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hlink"/>
                          </a:solidFill>
                          <a:effectLst/>
                          <a:latin typeface="Comic Sans MS" panose="030F0702030302020204" pitchFamily="66" charset="0"/>
                          <a:ea typeface="宋体" panose="02010600030101010101" pitchFamily="2" charset="-122"/>
                        </a:rPr>
                        <a:t>22.01%</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hlink"/>
                          </a:solidFill>
                          <a:effectLst/>
                          <a:latin typeface="Comic Sans MS" panose="030F0702030302020204" pitchFamily="66" charset="0"/>
                          <a:ea typeface="宋体" panose="02010600030101010101" pitchFamily="2" charset="-122"/>
                        </a:rPr>
                        <a:t>9.51%</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hlink"/>
                          </a:solidFill>
                          <a:effectLst/>
                          <a:latin typeface="Comic Sans MS" panose="030F0702030302020204" pitchFamily="66" charset="0"/>
                          <a:ea typeface="宋体" panose="02010600030101010101" pitchFamily="2" charset="-122"/>
                        </a:rPr>
                        <a:t>3.29%</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a:ln>
                            <a:noFill/>
                          </a:ln>
                          <a:solidFill>
                            <a:schemeClr val="hlink"/>
                          </a:solidFill>
                          <a:effectLst/>
                          <a:latin typeface="Comic Sans MS" panose="030F0702030302020204" pitchFamily="66" charset="0"/>
                          <a:ea typeface="宋体" panose="02010600030101010101" pitchFamily="2" charset="-122"/>
                        </a:rPr>
                        <a:t>1.15%</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pPr>
                      <a:r>
                        <a:rPr kumimoji="0" lang="zh-CN" altLang="en-US" sz="1200" b="1" i="0" u="none" strike="noStrike" cap="none" normalizeH="0" baseline="0" dirty="0">
                          <a:ln>
                            <a:noFill/>
                          </a:ln>
                          <a:solidFill>
                            <a:srgbClr val="FF0000"/>
                          </a:solidFill>
                          <a:effectLst/>
                          <a:latin typeface="Comic Sans MS" panose="030F0702030302020204" pitchFamily="66" charset="0"/>
                          <a:ea typeface="宋体" panose="02010600030101010101"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542" y="1318527"/>
            <a:ext cx="5527675" cy="2789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6"/>
          <p:cNvSpPr>
            <a:spLocks noChangeArrowheads="1"/>
          </p:cNvSpPr>
          <p:nvPr/>
        </p:nvSpPr>
        <p:spPr bwMode="auto">
          <a:xfrm>
            <a:off x="114841" y="1916928"/>
            <a:ext cx="3348038" cy="227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①</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对于给定的</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容量</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，当块容量增加（从</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16B</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开始）时，失效率开始是下降，后来反而上升了。</a:t>
            </a:r>
          </a:p>
        </p:txBody>
      </p:sp>
      <p:sp>
        <p:nvSpPr>
          <p:cNvPr id="7" name="Rectangle 7"/>
          <p:cNvSpPr>
            <a:spLocks noChangeArrowheads="1"/>
          </p:cNvSpPr>
          <p:nvPr/>
        </p:nvSpPr>
        <p:spPr bwMode="auto">
          <a:xfrm>
            <a:off x="588581" y="4518185"/>
            <a:ext cx="809822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②</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容量越大，使失效率达到最低的块大小就越大</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13</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4" name="Rectangle 5"/>
          <p:cNvSpPr>
            <a:spLocks noChangeArrowheads="1"/>
          </p:cNvSpPr>
          <p:nvPr/>
        </p:nvSpPr>
        <p:spPr bwMode="auto">
          <a:xfrm>
            <a:off x="322263" y="1052736"/>
            <a:ext cx="8518525"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增加块容量会产生双重作用：</a:t>
            </a:r>
          </a:p>
          <a:p>
            <a:pPr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减少了强制性失效</a:t>
            </a:r>
            <a:r>
              <a:rPr lang="zh-CN" altLang="en-US" b="0" dirty="0">
                <a:latin typeface="华文中宋" panose="02010600040101010101" pitchFamily="2" charset="-122"/>
                <a:ea typeface="华文中宋" panose="02010600040101010101" pitchFamily="2" charset="-122"/>
              </a:rPr>
              <a:t>，利用了空间局部性；</a:t>
            </a:r>
          </a:p>
          <a:p>
            <a:pPr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减少</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中块的数目，所以有可能会增加冲突失效。</a:t>
            </a:r>
            <a:r>
              <a:rPr lang="zh-CN" altLang="en-US" b="0" dirty="0">
                <a:latin typeface="华文中宋" panose="02010600040101010101" pitchFamily="2" charset="-122"/>
                <a:ea typeface="华文中宋" panose="02010600040101010101" pitchFamily="2" charset="-122"/>
              </a:rPr>
              <a:t>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容量较小时，甚至还会增加容量失效。</a:t>
            </a:r>
          </a:p>
          <a:p>
            <a:pPr algn="just" eaLnBrk="1" hangingPunct="1">
              <a:lnSpc>
                <a:spcPct val="120000"/>
              </a:lnSpc>
              <a:spcBef>
                <a:spcPts val="1200"/>
              </a:spcBef>
              <a:spcAft>
                <a:spcPts val="600"/>
              </a:spcAft>
              <a:buClrTx/>
              <a:buSzTx/>
              <a:buFontTx/>
              <a:buNone/>
            </a:pPr>
            <a:r>
              <a:rPr lang="zh-CN" altLang="en-US" b="0" dirty="0">
                <a:latin typeface="华文中宋" panose="02010600040101010101" pitchFamily="2" charset="-122"/>
                <a:ea typeface="华文中宋" panose="02010600040101010101" pitchFamily="2" charset="-122"/>
              </a:rPr>
              <a:t>       刚开始增加块大小时，由于块大小还不是很大，上述的第一种作用超过第二种作用，从而使失效率下降。但等到块大小较大时，第二种作用超过第一种作用，使失效率上升。</a:t>
            </a:r>
          </a:p>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此外，增加块大小同时也会增加失效开销，如果这个负面效应超过了失效率下降所带来的好处，就会使平均访存时间增加。这时，即使降低失效率也是得不偿失。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14</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703585"/>
            <a:ext cx="7789863" cy="236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179512" y="3359121"/>
            <a:ext cx="8784976" cy="333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例</a:t>
            </a:r>
            <a:r>
              <a:rPr lang="en-US" altLang="zh-CN" sz="2200" b="0" dirty="0">
                <a:latin typeface="华文中宋" panose="02010600040101010101" pitchFamily="2" charset="-122"/>
                <a:ea typeface="华文中宋" panose="02010600040101010101" pitchFamily="2" charset="-122"/>
              </a:rPr>
              <a:t>5.4  </a:t>
            </a:r>
            <a:r>
              <a:rPr lang="zh-CN" altLang="en-US" sz="2200" b="0" dirty="0">
                <a:latin typeface="华文中宋" panose="02010600040101010101" pitchFamily="2" charset="-122"/>
                <a:ea typeface="华文中宋" panose="02010600040101010101" pitchFamily="2" charset="-122"/>
              </a:rPr>
              <a:t>假定存储系统在延迟</a:t>
            </a:r>
            <a:r>
              <a:rPr lang="en-US" altLang="zh-CN" sz="2200" b="0" dirty="0">
                <a:latin typeface="华文中宋" panose="02010600040101010101" pitchFamily="2" charset="-122"/>
                <a:ea typeface="华文中宋" panose="02010600040101010101" pitchFamily="2" charset="-122"/>
              </a:rPr>
              <a:t>40</a:t>
            </a:r>
            <a:r>
              <a:rPr lang="zh-CN" altLang="en-US" sz="2200" b="0" dirty="0">
                <a:latin typeface="华文中宋" panose="02010600040101010101" pitchFamily="2" charset="-122"/>
                <a:ea typeface="华文中宋" panose="02010600040101010101" pitchFamily="2" charset="-122"/>
              </a:rPr>
              <a:t>个时钟周期后，每两个时钟周期能送出</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。即，经过</a:t>
            </a:r>
            <a:r>
              <a:rPr lang="en-US" altLang="zh-CN" sz="2200" b="0" dirty="0">
                <a:latin typeface="华文中宋" panose="02010600040101010101" pitchFamily="2" charset="-122"/>
                <a:ea typeface="华文中宋" panose="02010600040101010101" pitchFamily="2" charset="-122"/>
              </a:rPr>
              <a:t>42</a:t>
            </a:r>
            <a:r>
              <a:rPr lang="zh-CN" altLang="en-US" sz="2200" b="0" dirty="0">
                <a:latin typeface="华文中宋" panose="02010600040101010101" pitchFamily="2" charset="-122"/>
                <a:ea typeface="华文中宋" panose="02010600040101010101" pitchFamily="2" charset="-122"/>
              </a:rPr>
              <a:t>个时钟周期，它可提供</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；经过</a:t>
            </a:r>
            <a:r>
              <a:rPr lang="en-US" altLang="zh-CN" sz="2200" b="0" dirty="0">
                <a:latin typeface="华文中宋" panose="02010600040101010101" pitchFamily="2" charset="-122"/>
                <a:ea typeface="华文中宋" panose="02010600040101010101" pitchFamily="2" charset="-122"/>
              </a:rPr>
              <a:t>44</a:t>
            </a:r>
            <a:r>
              <a:rPr lang="zh-CN" altLang="en-US" sz="2200" b="0" dirty="0">
                <a:latin typeface="华文中宋" panose="02010600040101010101" pitchFamily="2" charset="-122"/>
                <a:ea typeface="华文中宋" panose="02010600040101010101" pitchFamily="2" charset="-122"/>
              </a:rPr>
              <a:t>个时钟周期，可提供</a:t>
            </a:r>
            <a:r>
              <a:rPr lang="en-US" altLang="zh-CN" sz="2200" b="0" dirty="0">
                <a:latin typeface="华文中宋" panose="02010600040101010101" pitchFamily="2" charset="-122"/>
                <a:ea typeface="华文中宋" panose="02010600040101010101" pitchFamily="2" charset="-122"/>
              </a:rPr>
              <a:t>32 B</a:t>
            </a:r>
            <a:r>
              <a:rPr lang="zh-CN" altLang="en-US" sz="2200" b="0" dirty="0">
                <a:latin typeface="华文中宋" panose="02010600040101010101" pitchFamily="2" charset="-122"/>
                <a:ea typeface="华文中宋" panose="02010600040101010101" pitchFamily="2" charset="-122"/>
              </a:rPr>
              <a:t>；依此类推。请问对于表</a:t>
            </a:r>
            <a:r>
              <a:rPr lang="en-US" altLang="zh-CN" sz="2200" b="0" dirty="0">
                <a:latin typeface="华文中宋" panose="02010600040101010101" pitchFamily="2" charset="-122"/>
                <a:ea typeface="华文中宋" panose="02010600040101010101" pitchFamily="2" charset="-122"/>
              </a:rPr>
              <a:t>5.6</a:t>
            </a:r>
            <a:r>
              <a:rPr lang="zh-CN" altLang="en-US" sz="2200" b="0" dirty="0">
                <a:latin typeface="华文中宋" panose="02010600040101010101" pitchFamily="2" charset="-122"/>
                <a:ea typeface="华文中宋" panose="02010600040101010101" pitchFamily="2" charset="-122"/>
              </a:rPr>
              <a:t>中列出的各种容量的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，在块大小分别为多少时，平均访存时间最小？</a:t>
            </a: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解  平均访存时间</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命中时间</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失效率</a:t>
            </a:r>
            <a:r>
              <a:rPr lang="en-US" altLang="zh-CN" sz="2200" b="0" dirty="0">
                <a:latin typeface="华文中宋" panose="02010600040101010101" pitchFamily="2" charset="-122"/>
                <a:ea typeface="华文中宋" panose="02010600040101010101" pitchFamily="2" charset="-122"/>
              </a:rPr>
              <a:t>×</a:t>
            </a:r>
            <a:r>
              <a:rPr lang="zh-CN" altLang="en-US" sz="2200" b="0" dirty="0">
                <a:latin typeface="华文中宋" panose="02010600040101010101" pitchFamily="2" charset="-122"/>
                <a:ea typeface="华文中宋" panose="02010600040101010101" pitchFamily="2" charset="-122"/>
              </a:rPr>
              <a:t>失效开销</a:t>
            </a:r>
            <a:endParaRPr lang="en-US" altLang="zh-CN"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假设命中时间与块大小无关，为一个时钟，那么对于一个块大小为</a:t>
            </a:r>
            <a:r>
              <a:rPr lang="en-US" altLang="zh-CN" sz="2200" b="0" dirty="0">
                <a:latin typeface="华文中宋" panose="02010600040101010101" pitchFamily="2" charset="-122"/>
                <a:ea typeface="华文中宋" panose="02010600040101010101" pitchFamily="2" charset="-122"/>
              </a:rPr>
              <a:t>16 B</a:t>
            </a:r>
            <a:r>
              <a:rPr lang="zh-CN" altLang="en-US" sz="2200" b="0" dirty="0">
                <a:latin typeface="华文中宋" panose="02010600040101010101" pitchFamily="2" charset="-122"/>
                <a:ea typeface="华文中宋" panose="02010600040101010101" pitchFamily="2" charset="-122"/>
              </a:rPr>
              <a:t>，容量为</a:t>
            </a:r>
            <a:r>
              <a:rPr lang="en-US" altLang="zh-CN" sz="2200" b="0" dirty="0">
                <a:latin typeface="华文中宋" panose="02010600040101010101" pitchFamily="2" charset="-122"/>
                <a:ea typeface="华文中宋" panose="02010600040101010101" pitchFamily="2" charset="-122"/>
              </a:rPr>
              <a:t>1 KB</a:t>
            </a:r>
            <a:r>
              <a:rPr lang="zh-CN" altLang="en-US" sz="2200" b="0" dirty="0">
                <a:latin typeface="华文中宋" panose="02010600040101010101" pitchFamily="2" charset="-122"/>
                <a:ea typeface="华文中宋" panose="02010600040101010101" pitchFamily="2" charset="-122"/>
              </a:rPr>
              <a:t>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来说，平均访存时间为</a:t>
            </a:r>
            <a:r>
              <a:rPr lang="en-US" altLang="zh-CN" sz="2200" b="0" dirty="0">
                <a:latin typeface="华文中宋" panose="02010600040101010101" pitchFamily="2" charset="-122"/>
                <a:ea typeface="华文中宋" panose="02010600040101010101" pitchFamily="2" charset="-122"/>
              </a:rPr>
              <a:t>:</a:t>
            </a: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平均访存时间</a:t>
            </a:r>
            <a:r>
              <a:rPr lang="en-US" altLang="zh-CN" sz="2200" b="0" dirty="0">
                <a:latin typeface="华文中宋" panose="02010600040101010101" pitchFamily="2" charset="-122"/>
                <a:ea typeface="华文中宋" panose="02010600040101010101" pitchFamily="2" charset="-122"/>
              </a:rPr>
              <a:t>=1+</a:t>
            </a:r>
            <a:r>
              <a:rPr lang="zh-CN" altLang="en-US" sz="2200" b="0" dirty="0">
                <a:latin typeface="华文中宋" panose="02010600040101010101" pitchFamily="2" charset="-122"/>
                <a:ea typeface="华文中宋" panose="02010600040101010101" pitchFamily="2" charset="-122"/>
              </a:rPr>
              <a:t>（</a:t>
            </a:r>
            <a:r>
              <a:rPr lang="en-US" altLang="zh-CN" sz="2200" b="0" dirty="0">
                <a:latin typeface="华文中宋" panose="02010600040101010101" pitchFamily="2" charset="-122"/>
                <a:ea typeface="华文中宋" panose="02010600040101010101" pitchFamily="2" charset="-122"/>
              </a:rPr>
              <a:t>15.05%×42</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=7.321</a:t>
            </a:r>
            <a:r>
              <a:rPr lang="zh-CN" altLang="en-US" sz="2200" b="0" dirty="0">
                <a:latin typeface="华文中宋" panose="02010600040101010101" pitchFamily="2" charset="-122"/>
                <a:ea typeface="华文中宋" panose="02010600040101010101" pitchFamily="2" charset="-122"/>
              </a:rPr>
              <a:t>个时钟周期</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15</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4" name="Rectangle 4"/>
          <p:cNvSpPr>
            <a:spLocks noChangeArrowheads="1"/>
          </p:cNvSpPr>
          <p:nvPr/>
        </p:nvSpPr>
        <p:spPr bwMode="auto">
          <a:xfrm>
            <a:off x="254892" y="908720"/>
            <a:ext cx="8637588" cy="8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而对于块大小为</a:t>
            </a:r>
            <a:r>
              <a:rPr lang="en-US" altLang="zh-CN" sz="2200" b="0" dirty="0">
                <a:latin typeface="华文中宋" panose="02010600040101010101" pitchFamily="2" charset="-122"/>
                <a:ea typeface="华文中宋" panose="02010600040101010101" pitchFamily="2" charset="-122"/>
              </a:rPr>
              <a:t>256 B</a:t>
            </a:r>
            <a:r>
              <a:rPr lang="zh-CN" altLang="en-US" sz="2200" b="0" dirty="0">
                <a:latin typeface="华文中宋" panose="02010600040101010101" pitchFamily="2" charset="-122"/>
                <a:ea typeface="华文中宋" panose="02010600040101010101" pitchFamily="2" charset="-122"/>
              </a:rPr>
              <a:t>、容量为</a:t>
            </a:r>
            <a:r>
              <a:rPr lang="en-US" altLang="zh-CN" sz="2200" b="0" dirty="0">
                <a:latin typeface="华文中宋" panose="02010600040101010101" pitchFamily="2" charset="-122"/>
                <a:ea typeface="华文中宋" panose="02010600040101010101" pitchFamily="2" charset="-122"/>
              </a:rPr>
              <a:t>256 KB</a:t>
            </a:r>
            <a:r>
              <a:rPr lang="zh-CN" altLang="en-US" sz="2200" b="0" dirty="0">
                <a:latin typeface="华文中宋" panose="02010600040101010101" pitchFamily="2" charset="-122"/>
                <a:ea typeface="华文中宋" panose="02010600040101010101" pitchFamily="2" charset="-122"/>
              </a:rPr>
              <a:t>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来说，平均访存时间为 </a:t>
            </a:r>
          </a:p>
        </p:txBody>
      </p:sp>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926828"/>
            <a:ext cx="8551863"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9"/>
          <p:cNvSpPr>
            <a:spLocks noChangeArrowheads="1"/>
          </p:cNvSpPr>
          <p:nvPr/>
        </p:nvSpPr>
        <p:spPr bwMode="auto">
          <a:xfrm>
            <a:off x="393700" y="4648101"/>
            <a:ext cx="8499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粗体字的数字为速度最快的情况：</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容量为</a:t>
            </a:r>
            <a:r>
              <a:rPr lang="en-US" altLang="zh-CN" dirty="0">
                <a:latin typeface="华文中宋" panose="02010600040101010101" pitchFamily="2" charset="-122"/>
                <a:ea typeface="华文中宋" panose="02010600040101010101" pitchFamily="2" charset="-122"/>
              </a:rPr>
              <a:t>1KB</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4KB</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16KB</a:t>
            </a:r>
            <a:r>
              <a:rPr lang="zh-CN" altLang="en-US" dirty="0">
                <a:latin typeface="华文中宋" panose="02010600040101010101" pitchFamily="2" charset="-122"/>
                <a:ea typeface="华文中宋" panose="02010600040101010101" pitchFamily="2" charset="-122"/>
              </a:rPr>
              <a:t>的情况下块大小为</a:t>
            </a:r>
            <a:r>
              <a:rPr lang="en-US" altLang="zh-CN" dirty="0">
                <a:latin typeface="华文中宋" panose="02010600040101010101" pitchFamily="2" charset="-122"/>
                <a:ea typeface="华文中宋" panose="02010600040101010101" pitchFamily="2" charset="-122"/>
              </a:rPr>
              <a:t>32B</a:t>
            </a:r>
            <a:r>
              <a:rPr lang="zh-CN" altLang="en-US" dirty="0">
                <a:latin typeface="华文中宋" panose="02010600040101010101" pitchFamily="2" charset="-122"/>
                <a:ea typeface="华文中宋" panose="02010600040101010101" pitchFamily="2" charset="-122"/>
              </a:rPr>
              <a:t>时速度最快；容量为</a:t>
            </a:r>
            <a:r>
              <a:rPr lang="en-US" altLang="zh-CN" dirty="0">
                <a:latin typeface="华文中宋" panose="02010600040101010101" pitchFamily="2" charset="-122"/>
                <a:ea typeface="华文中宋" panose="02010600040101010101" pitchFamily="2" charset="-122"/>
              </a:rPr>
              <a:t>64KB</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256KB</a:t>
            </a:r>
            <a:r>
              <a:rPr lang="zh-CN" altLang="en-US" dirty="0">
                <a:latin typeface="华文中宋" panose="02010600040101010101" pitchFamily="2" charset="-122"/>
                <a:ea typeface="华文中宋" panose="02010600040101010101" pitchFamily="2" charset="-122"/>
              </a:rPr>
              <a:t>时，块大小为</a:t>
            </a:r>
            <a:r>
              <a:rPr lang="en-US" altLang="zh-CN" dirty="0">
                <a:latin typeface="华文中宋" panose="02010600040101010101" pitchFamily="2" charset="-122"/>
                <a:ea typeface="华文中宋" panose="02010600040101010101" pitchFamily="2" charset="-122"/>
              </a:rPr>
              <a:t>64B</a:t>
            </a:r>
            <a:r>
              <a:rPr lang="zh-CN" altLang="en-US" dirty="0">
                <a:latin typeface="华文中宋" panose="02010600040101010101" pitchFamily="2" charset="-122"/>
                <a:ea typeface="华文中宋" panose="02010600040101010101" pitchFamily="2" charset="-122"/>
              </a:rPr>
              <a:t>最快。</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16</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3" name="Rectangle 4"/>
          <p:cNvSpPr>
            <a:spLocks noChangeArrowheads="1"/>
          </p:cNvSpPr>
          <p:nvPr/>
        </p:nvSpPr>
        <p:spPr bwMode="auto">
          <a:xfrm>
            <a:off x="221266" y="1386407"/>
            <a:ext cx="8671214"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Cache</a:t>
            </a:r>
            <a:r>
              <a:rPr lang="zh-CN" altLang="en-US" b="0" dirty="0">
                <a:latin typeface="华文中宋" panose="02010600040101010101" pitchFamily="2" charset="-122"/>
                <a:ea typeface="华文中宋" panose="02010600040101010101" pitchFamily="2" charset="-122"/>
              </a:rPr>
              <a:t>设计者一直在努力</a:t>
            </a:r>
            <a:r>
              <a:rPr lang="zh-CN" altLang="en-US" b="0" dirty="0">
                <a:solidFill>
                  <a:srgbClr val="FF0000"/>
                </a:solidFill>
                <a:latin typeface="华文中宋" panose="02010600040101010101" pitchFamily="2" charset="-122"/>
                <a:ea typeface="华文中宋" panose="02010600040101010101" pitchFamily="2" charset="-122"/>
              </a:rPr>
              <a:t>同时减少失效率</a:t>
            </a:r>
            <a:r>
              <a:rPr lang="zh-CN" altLang="en-US" b="0" dirty="0">
                <a:latin typeface="华文中宋" panose="02010600040101010101" pitchFamily="2" charset="-122"/>
                <a:ea typeface="华文中宋" panose="02010600040101010101" pitchFamily="2" charset="-122"/>
              </a:rPr>
              <a:t>和</a:t>
            </a:r>
            <a:r>
              <a:rPr lang="zh-CN" altLang="en-US" b="0" dirty="0">
                <a:solidFill>
                  <a:srgbClr val="FF0000"/>
                </a:solidFill>
                <a:latin typeface="华文中宋" panose="02010600040101010101" pitchFamily="2" charset="-122"/>
                <a:ea typeface="华文中宋" panose="02010600040101010101" pitchFamily="2" charset="-122"/>
              </a:rPr>
              <a:t>失效开销</a:t>
            </a:r>
            <a:r>
              <a:rPr lang="zh-CN" altLang="en-US" b="0" dirty="0">
                <a:latin typeface="华文中宋" panose="02010600040101010101" pitchFamily="2" charset="-122"/>
                <a:ea typeface="华文中宋" panose="02010600040101010101" pitchFamily="2" charset="-122"/>
              </a:rPr>
              <a:t>。从失效开销的角度来讲，块大小的选择取决于下一级存储器的延迟和带宽两个方面。高延迟和高带宽时，宜采用较大的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块，因为这时每次失效时，稍微增加一点失效开销，就可以获得许多数据。与之相反，低延迟和低带宽时，宜采用较小的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块，而且采用小</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块，块的数量多，有可能减少冲突失效。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17</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3" name="Text Box 9"/>
          <p:cNvSpPr txBox="1">
            <a:spLocks noChangeArrowheads="1"/>
          </p:cNvSpPr>
          <p:nvPr/>
        </p:nvSpPr>
        <p:spPr bwMode="auto">
          <a:xfrm>
            <a:off x="611560" y="964292"/>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2 </a:t>
            </a:r>
            <a:r>
              <a:rPr lang="zh-CN" altLang="en-US" dirty="0">
                <a:solidFill>
                  <a:srgbClr val="C00000"/>
                </a:solidFill>
              </a:rPr>
              <a:t>提高相联度</a:t>
            </a:r>
          </a:p>
        </p:txBody>
      </p:sp>
      <p:sp>
        <p:nvSpPr>
          <p:cNvPr id="4" name="Rectangle 6"/>
          <p:cNvSpPr>
            <a:spLocks noChangeArrowheads="1"/>
          </p:cNvSpPr>
          <p:nvPr/>
        </p:nvSpPr>
        <p:spPr bwMode="auto">
          <a:xfrm>
            <a:off x="214759" y="1829606"/>
            <a:ext cx="8821737"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前面已经说明了提高相联度会使失效率下降。从中可以得出两条经验规则：</a:t>
            </a:r>
          </a:p>
          <a:p>
            <a:pPr eaLnBrk="1" hangingPunct="1">
              <a:lnSpc>
                <a:spcPct val="120000"/>
              </a:lnSpc>
              <a:spcBef>
                <a:spcPct val="0"/>
              </a:spcBef>
              <a:buClrTx/>
              <a:buSzTx/>
              <a:buFontTx/>
              <a:buChar char="•"/>
            </a:pPr>
            <a:r>
              <a:rPr lang="en-US" altLang="zh-CN" b="0" dirty="0">
                <a:latin typeface="华文中宋" panose="02010600040101010101" pitchFamily="2" charset="-122"/>
                <a:ea typeface="华文中宋" panose="02010600040101010101" pitchFamily="2" charset="-122"/>
              </a:rPr>
              <a:t> </a:t>
            </a:r>
            <a:r>
              <a:rPr lang="en-US" altLang="zh-CN" b="0" dirty="0">
                <a:solidFill>
                  <a:srgbClr val="FF0000"/>
                </a:solidFill>
                <a:latin typeface="华文中宋" panose="02010600040101010101" pitchFamily="2" charset="-122"/>
                <a:ea typeface="华文中宋" panose="02010600040101010101" pitchFamily="2" charset="-122"/>
              </a:rPr>
              <a:t>8</a:t>
            </a:r>
            <a:r>
              <a:rPr lang="zh-CN" altLang="en-US" b="0" dirty="0">
                <a:solidFill>
                  <a:srgbClr val="FF0000"/>
                </a:solidFill>
                <a:latin typeface="华文中宋" panose="02010600040101010101" pitchFamily="2" charset="-122"/>
                <a:ea typeface="华文中宋" panose="02010600040101010101" pitchFamily="2" charset="-122"/>
              </a:rPr>
              <a:t>路组相联在降低失效率方面的作用已经基本和全相联一样有效。</a:t>
            </a:r>
            <a:r>
              <a:rPr lang="zh-CN" altLang="en-US" b="0" dirty="0">
                <a:latin typeface="华文中宋" panose="02010600040101010101" pitchFamily="2" charset="-122"/>
                <a:ea typeface="华文中宋" panose="02010600040101010101" pitchFamily="2" charset="-122"/>
              </a:rPr>
              <a:t>也就是说，采用相联度超过</a:t>
            </a:r>
            <a:r>
              <a:rPr lang="en-US" altLang="zh-CN" b="0" dirty="0">
                <a:latin typeface="华文中宋" panose="02010600040101010101" pitchFamily="2" charset="-122"/>
                <a:ea typeface="华文中宋" panose="02010600040101010101" pitchFamily="2" charset="-122"/>
              </a:rPr>
              <a:t>8</a:t>
            </a:r>
            <a:r>
              <a:rPr lang="zh-CN" altLang="en-US" b="0" dirty="0">
                <a:latin typeface="华文中宋" panose="02010600040101010101" pitchFamily="2" charset="-122"/>
                <a:ea typeface="华文中宋" panose="02010600040101010101" pitchFamily="2" charset="-122"/>
              </a:rPr>
              <a:t>的方法实际意义不大。</a:t>
            </a:r>
          </a:p>
          <a:p>
            <a:pPr eaLnBrk="1" hangingPunct="1">
              <a:lnSpc>
                <a:spcPct val="120000"/>
              </a:lnSpc>
              <a:spcBef>
                <a:spcPct val="0"/>
              </a:spcBef>
              <a:buClrTx/>
              <a:buSzTx/>
              <a:buFontTx/>
              <a:buChar char="•"/>
            </a:pPr>
            <a:r>
              <a:rPr lang="en-US" altLang="zh-CN" b="0" dirty="0">
                <a:latin typeface="华文中宋" panose="02010600040101010101" pitchFamily="2" charset="-122"/>
                <a:ea typeface="华文中宋" panose="02010600040101010101" pitchFamily="2" charset="-122"/>
              </a:rPr>
              <a:t> </a:t>
            </a:r>
            <a:r>
              <a:rPr lang="en-US" altLang="zh-CN" b="0" dirty="0">
                <a:solidFill>
                  <a:srgbClr val="FF0000"/>
                </a:solidFill>
                <a:latin typeface="华文中宋" panose="02010600040101010101" pitchFamily="2" charset="-122"/>
                <a:ea typeface="华文中宋" panose="02010600040101010101" pitchFamily="2" charset="-122"/>
              </a:rPr>
              <a:t>2:1 Cache</a:t>
            </a:r>
            <a:r>
              <a:rPr lang="zh-CN" altLang="en-US" b="0" dirty="0">
                <a:solidFill>
                  <a:srgbClr val="FF0000"/>
                </a:solidFill>
                <a:latin typeface="华文中宋" panose="02010600040101010101" pitchFamily="2" charset="-122"/>
                <a:ea typeface="华文中宋" panose="02010600040101010101" pitchFamily="2" charset="-122"/>
              </a:rPr>
              <a:t>经验规则</a:t>
            </a:r>
            <a:r>
              <a:rPr lang="zh-CN" altLang="en-US" b="0" dirty="0">
                <a:latin typeface="华文中宋" panose="02010600040101010101" pitchFamily="2" charset="-122"/>
                <a:ea typeface="华文中宋" panose="02010600040101010101" pitchFamily="2" charset="-122"/>
              </a:rPr>
              <a:t>，它是指容量为</a:t>
            </a:r>
            <a:r>
              <a:rPr lang="en-US" altLang="zh-CN" b="0" i="1" dirty="0">
                <a:latin typeface="华文中宋" panose="02010600040101010101" pitchFamily="2" charset="-122"/>
                <a:ea typeface="华文中宋" panose="02010600040101010101" pitchFamily="2" charset="-122"/>
              </a:rPr>
              <a:t>N </a:t>
            </a:r>
            <a:r>
              <a:rPr lang="zh-CN" altLang="en-US" b="0" dirty="0">
                <a:latin typeface="华文中宋" panose="02010600040101010101" pitchFamily="2" charset="-122"/>
                <a:ea typeface="华文中宋" panose="02010600040101010101" pitchFamily="2" charset="-122"/>
              </a:rPr>
              <a:t>的直接映象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的失效率与容量为</a:t>
            </a:r>
            <a:r>
              <a:rPr lang="en-US" altLang="zh-CN" b="0" i="1" dirty="0">
                <a:latin typeface="华文中宋" panose="02010600040101010101" pitchFamily="2" charset="-122"/>
                <a:ea typeface="华文中宋" panose="02010600040101010101" pitchFamily="2" charset="-122"/>
              </a:rPr>
              <a:t>N/</a:t>
            </a:r>
            <a:r>
              <a:rPr lang="en-US" altLang="zh-CN" b="0" dirty="0">
                <a:latin typeface="华文中宋" panose="02010600040101010101" pitchFamily="2" charset="-122"/>
                <a:ea typeface="华文中宋" panose="02010600040101010101" pitchFamily="2" charset="-122"/>
              </a:rPr>
              <a:t>2</a:t>
            </a:r>
            <a:r>
              <a:rPr lang="zh-CN" altLang="en-US" b="0" dirty="0">
                <a:latin typeface="华文中宋" panose="02010600040101010101" pitchFamily="2" charset="-122"/>
                <a:ea typeface="华文中宋" panose="02010600040101010101" pitchFamily="2" charset="-122"/>
              </a:rPr>
              <a:t>的两路组相联</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的失效率差不多相同。</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18</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4" name="Rectangle 6"/>
          <p:cNvSpPr>
            <a:spLocks noChangeArrowheads="1"/>
          </p:cNvSpPr>
          <p:nvPr/>
        </p:nvSpPr>
        <p:spPr bwMode="auto">
          <a:xfrm>
            <a:off x="144463" y="1484784"/>
            <a:ext cx="8821737"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许多例子都说明</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包括前面的例子</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，改进平均访存时间的某一方面是以损失另一方面为代价的。</a:t>
            </a:r>
            <a:r>
              <a:rPr lang="zh-CN" altLang="en-US" dirty="0">
                <a:solidFill>
                  <a:srgbClr val="FF0000"/>
                </a:solidFill>
                <a:latin typeface="华文中宋" panose="02010600040101010101" pitchFamily="2" charset="-122"/>
                <a:ea typeface="华文中宋" panose="02010600040101010101" pitchFamily="2" charset="-122"/>
              </a:rPr>
              <a:t>增加块大小的方法会在降低失效率的同时增加失效开销，而提高相联度则是以增加命中时间为代价。</a:t>
            </a:r>
            <a:endParaRPr lang="en-US" altLang="zh-CN" dirty="0">
              <a:solidFill>
                <a:srgbClr val="FF0000"/>
              </a:solidFill>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Tx/>
              <a:buNone/>
            </a:pPr>
            <a:r>
              <a:rPr lang="en-US" altLang="zh-CN" b="0" dirty="0">
                <a:solidFill>
                  <a:srgbClr val="FF0000"/>
                </a:solidFill>
                <a:latin typeface="华文中宋" panose="02010600040101010101" pitchFamily="2" charset="-122"/>
                <a:ea typeface="华文中宋" panose="02010600040101010101" pitchFamily="2" charset="-122"/>
              </a:rPr>
              <a:t>       </a:t>
            </a:r>
            <a:r>
              <a:rPr lang="zh-CN" altLang="en-US" b="0" dirty="0">
                <a:latin typeface="华文中宋" panose="02010600040101010101" pitchFamily="2" charset="-122"/>
                <a:ea typeface="华文中宋" panose="02010600040101010101" pitchFamily="2" charset="-122"/>
              </a:rPr>
              <a:t>经验说明，为了实现很高的处理器时钟频率，就需要设计结构简单的</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；但时钟频率越高，失效开销就越大（所需的时钟周期数越多）。为减少失效开销，又要求提高相联度。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19</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358188" y="30953"/>
            <a:ext cx="7162800" cy="739714"/>
          </a:xfrm>
          <a:noFill/>
        </p:spPr>
        <p:txBody>
          <a:bodyPr lIns="90488" rIns="90488">
            <a:normAutofit/>
          </a:bodyPr>
          <a:lstStyle/>
          <a:p>
            <a:r>
              <a:rPr lang="zh-CN" altLang="en-US" sz="3600" b="1" dirty="0">
                <a:solidFill>
                  <a:srgbClr val="0000FF"/>
                </a:solidFill>
              </a:rPr>
              <a:t>怎样改善</a:t>
            </a:r>
            <a:r>
              <a:rPr lang="en-US" altLang="zh-CN" sz="3600" b="1" dirty="0">
                <a:solidFill>
                  <a:srgbClr val="0000FF"/>
                </a:solidFill>
              </a:rPr>
              <a:t>cache</a:t>
            </a:r>
            <a:r>
              <a:rPr lang="zh-CN" altLang="en-US" sz="3600" b="1" dirty="0">
                <a:solidFill>
                  <a:srgbClr val="0000FF"/>
                </a:solidFill>
              </a:rPr>
              <a:t>性能</a:t>
            </a:r>
            <a:endParaRPr lang="en-US" sz="3600" b="1" dirty="0">
              <a:solidFill>
                <a:srgbClr val="0000FF"/>
              </a:solidFill>
            </a:endParaRPr>
          </a:p>
        </p:txBody>
      </p:sp>
      <p:sp>
        <p:nvSpPr>
          <p:cNvPr id="578563" name="Rectangle 3"/>
          <p:cNvSpPr>
            <a:spLocks noGrp="1" noChangeArrowheads="1"/>
          </p:cNvSpPr>
          <p:nvPr>
            <p:ph type="body" idx="1"/>
          </p:nvPr>
        </p:nvSpPr>
        <p:spPr>
          <a:xfrm>
            <a:off x="251520" y="1890572"/>
            <a:ext cx="8686800" cy="4032448"/>
          </a:xfrm>
          <a:noFill/>
        </p:spPr>
        <p:txBody>
          <a:bodyPr lIns="90488" rIns="90488">
            <a:normAutofit/>
          </a:bodyPr>
          <a:lstStyle/>
          <a:p>
            <a:pPr marL="457200" indent="-457200">
              <a:lnSpc>
                <a:spcPts val="3200"/>
              </a:lnSpc>
              <a:spcBef>
                <a:spcPct val="0"/>
              </a:spcBef>
              <a:buFontTx/>
              <a:buNone/>
            </a:pPr>
            <a:r>
              <a:rPr lang="zh-CN" altLang="en-US" sz="2800" b="1" dirty="0"/>
              <a:t>因此，</a:t>
            </a:r>
            <a:r>
              <a:rPr lang="en-US" altLang="zh-CN" sz="2800" b="1" dirty="0">
                <a:solidFill>
                  <a:srgbClr val="FF0000"/>
                </a:solidFill>
              </a:rPr>
              <a:t>12</a:t>
            </a:r>
            <a:r>
              <a:rPr lang="zh-CN" altLang="en-US" sz="2800" b="1" dirty="0"/>
              <a:t>种 </a:t>
            </a:r>
            <a:r>
              <a:rPr lang="en-US" sz="2800" b="1" dirty="0"/>
              <a:t>cache </a:t>
            </a:r>
            <a:r>
              <a:rPr lang="zh-CN" altLang="en-US" sz="2800" b="1" dirty="0">
                <a:solidFill>
                  <a:srgbClr val="FF0000"/>
                </a:solidFill>
              </a:rPr>
              <a:t>优化措施</a:t>
            </a:r>
            <a:r>
              <a:rPr lang="zh-CN" altLang="en-US" sz="2800" b="1" dirty="0"/>
              <a:t>分为</a:t>
            </a:r>
            <a:r>
              <a:rPr lang="en-US" altLang="zh-CN" sz="2800" b="1" dirty="0">
                <a:solidFill>
                  <a:srgbClr val="FF0000"/>
                </a:solidFill>
              </a:rPr>
              <a:t>4</a:t>
            </a:r>
            <a:r>
              <a:rPr lang="zh-CN" altLang="en-US" sz="2800" b="1" dirty="0">
                <a:solidFill>
                  <a:srgbClr val="FF0000"/>
                </a:solidFill>
              </a:rPr>
              <a:t>类</a:t>
            </a:r>
            <a:r>
              <a:rPr lang="zh-CN" altLang="en-US" sz="2800" b="1" dirty="0"/>
              <a:t>：</a:t>
            </a:r>
            <a:endParaRPr lang="en-US" sz="2800" b="1" dirty="0"/>
          </a:p>
          <a:p>
            <a:pPr marL="457200" indent="-457200">
              <a:lnSpc>
                <a:spcPts val="3200"/>
              </a:lnSpc>
              <a:spcBef>
                <a:spcPct val="0"/>
              </a:spcBef>
              <a:buFontTx/>
              <a:buNone/>
            </a:pPr>
            <a:r>
              <a:rPr lang="en-US" sz="2800" b="1" dirty="0"/>
              <a:t>1.</a:t>
            </a:r>
            <a:r>
              <a:rPr lang="zh-CN" altLang="en-US" sz="2800" b="1" dirty="0"/>
              <a:t>减少缺失率 </a:t>
            </a:r>
            <a:r>
              <a:rPr lang="en-US" altLang="zh-CN" sz="2800" b="1" dirty="0"/>
              <a:t>-- 4</a:t>
            </a:r>
          </a:p>
          <a:p>
            <a:pPr marL="457200" indent="-457200">
              <a:lnSpc>
                <a:spcPts val="3200"/>
              </a:lnSpc>
              <a:spcBef>
                <a:spcPct val="0"/>
              </a:spcBef>
              <a:buFontTx/>
              <a:buNone/>
            </a:pPr>
            <a:r>
              <a:rPr lang="en-US" altLang="zh-CN" sz="2800" dirty="0">
                <a:ea typeface="宋体" panose="02010600030101010101" pitchFamily="2" charset="-122"/>
              </a:rPr>
              <a:t>	</a:t>
            </a:r>
            <a:r>
              <a:rPr lang="en-US" altLang="zh-CN" sz="2400" b="1" dirty="0">
                <a:solidFill>
                  <a:srgbClr val="C00000"/>
                </a:solidFill>
                <a:ea typeface="宋体" panose="02010600030101010101" pitchFamily="2" charset="-122"/>
              </a:rPr>
              <a:t>——</a:t>
            </a:r>
            <a:r>
              <a:rPr lang="zh-CN" altLang="en-US" sz="2400" b="1" dirty="0">
                <a:solidFill>
                  <a:srgbClr val="C00000"/>
                </a:solidFill>
                <a:ea typeface="宋体" panose="02010600030101010101" pitchFamily="2" charset="-122"/>
              </a:rPr>
              <a:t>增加块容量，增大</a:t>
            </a:r>
            <a:r>
              <a:rPr lang="en-US" altLang="zh-CN" sz="2400" b="1" dirty="0">
                <a:solidFill>
                  <a:srgbClr val="C00000"/>
                </a:solidFill>
                <a:ea typeface="宋体" panose="02010600030101010101" pitchFamily="2" charset="-122"/>
              </a:rPr>
              <a:t> cache </a:t>
            </a:r>
            <a:r>
              <a:rPr lang="zh-CN" altLang="en-US" sz="2400" b="1" dirty="0">
                <a:solidFill>
                  <a:srgbClr val="C00000"/>
                </a:solidFill>
                <a:ea typeface="宋体" panose="02010600030101010101" pitchFamily="2" charset="-122"/>
              </a:rPr>
              <a:t>容量，更高相联度，编译优化</a:t>
            </a:r>
            <a:endParaRPr lang="en-US" sz="2400" dirty="0">
              <a:solidFill>
                <a:srgbClr val="C00000"/>
              </a:solidFill>
              <a:ea typeface="宋体" panose="02010600030101010101" pitchFamily="2" charset="-122"/>
            </a:endParaRPr>
          </a:p>
          <a:p>
            <a:pPr marL="457200" indent="-457200">
              <a:lnSpc>
                <a:spcPts val="3200"/>
              </a:lnSpc>
              <a:spcBef>
                <a:spcPct val="0"/>
              </a:spcBef>
              <a:buFontTx/>
              <a:buNone/>
            </a:pPr>
            <a:r>
              <a:rPr lang="en-US" altLang="zh-CN" sz="2800" b="1" dirty="0"/>
              <a:t>2.</a:t>
            </a:r>
            <a:r>
              <a:rPr lang="zh-CN" altLang="en-US" sz="2800" b="1" dirty="0"/>
              <a:t>减少缺失代价 </a:t>
            </a:r>
            <a:r>
              <a:rPr lang="en-US" altLang="zh-CN" sz="2800" b="1" dirty="0"/>
              <a:t>-- 6</a:t>
            </a:r>
          </a:p>
          <a:p>
            <a:pPr marL="457200" indent="-457200">
              <a:lnSpc>
                <a:spcPts val="3200"/>
              </a:lnSpc>
              <a:spcBef>
                <a:spcPct val="0"/>
              </a:spcBef>
              <a:buFontTx/>
              <a:buNone/>
            </a:pPr>
            <a:r>
              <a:rPr lang="en-US" altLang="zh-CN" dirty="0"/>
              <a:t>	</a:t>
            </a:r>
            <a:r>
              <a:rPr lang="en-US" altLang="zh-CN" sz="2400" b="1" dirty="0">
                <a:solidFill>
                  <a:srgbClr val="C00000"/>
                </a:solidFill>
              </a:rPr>
              <a:t>——</a:t>
            </a:r>
            <a:r>
              <a:rPr altLang="en-US" sz="2400" b="1" dirty="0">
                <a:solidFill>
                  <a:srgbClr val="C00000"/>
                </a:solidFill>
              </a:rPr>
              <a:t>两</a:t>
            </a:r>
            <a:r>
              <a:rPr lang="zh-CN" altLang="en-US" sz="2400" b="1" dirty="0">
                <a:solidFill>
                  <a:srgbClr val="C00000"/>
                </a:solidFill>
              </a:rPr>
              <a:t>级</a:t>
            </a:r>
            <a:r>
              <a:rPr lang="en-US" altLang="zh-CN" sz="2400" b="1" dirty="0">
                <a:solidFill>
                  <a:srgbClr val="C00000"/>
                </a:solidFill>
              </a:rPr>
              <a:t> caches</a:t>
            </a:r>
            <a:r>
              <a:rPr lang="zh-CN" altLang="en-US" sz="2400" b="1" dirty="0">
                <a:solidFill>
                  <a:srgbClr val="C00000"/>
                </a:solidFill>
              </a:rPr>
              <a:t>，关键字优先和提前重启，读缺失优于写缺失，牺牲缓冲，非阻塞 </a:t>
            </a:r>
            <a:r>
              <a:rPr lang="en-US" altLang="zh-CN" sz="2400" b="1" dirty="0">
                <a:solidFill>
                  <a:srgbClr val="C00000"/>
                </a:solidFill>
              </a:rPr>
              <a:t>caches</a:t>
            </a:r>
            <a:r>
              <a:rPr altLang="en-US" sz="2400" b="1" dirty="0">
                <a:solidFill>
                  <a:srgbClr val="C00000"/>
                </a:solidFill>
              </a:rPr>
              <a:t>，预取技术</a:t>
            </a:r>
            <a:endParaRPr lang="en-US" altLang="zh-CN" sz="2400" dirty="0">
              <a:solidFill>
                <a:srgbClr val="C00000"/>
              </a:solidFill>
            </a:endParaRPr>
          </a:p>
          <a:p>
            <a:pPr marL="457200" indent="-457200">
              <a:lnSpc>
                <a:spcPts val="3200"/>
              </a:lnSpc>
              <a:spcBef>
                <a:spcPct val="0"/>
              </a:spcBef>
              <a:buFontTx/>
              <a:buNone/>
            </a:pPr>
            <a:r>
              <a:rPr lang="en-US" altLang="zh-CN" sz="2800" b="1" dirty="0"/>
              <a:t>3.  </a:t>
            </a:r>
            <a:r>
              <a:rPr lang="zh-CN" altLang="en-US" sz="2800" b="1" dirty="0"/>
              <a:t>减少</a:t>
            </a:r>
            <a:r>
              <a:rPr lang="en-US" altLang="zh-CN" sz="2800" b="1" dirty="0"/>
              <a:t>cache</a:t>
            </a:r>
            <a:r>
              <a:rPr lang="zh-CN" altLang="en-US" sz="2800" b="1" dirty="0"/>
              <a:t>的命中时间 </a:t>
            </a:r>
            <a:r>
              <a:rPr lang="en-US" altLang="zh-CN" sz="2800" b="1" dirty="0"/>
              <a:t>-- 2</a:t>
            </a:r>
          </a:p>
          <a:p>
            <a:pPr marL="457200" indent="-457200">
              <a:lnSpc>
                <a:spcPts val="3200"/>
              </a:lnSpc>
              <a:spcBef>
                <a:spcPct val="0"/>
              </a:spcBef>
              <a:buFontTx/>
              <a:buNone/>
            </a:pPr>
            <a:r>
              <a:rPr lang="en-US" altLang="zh-CN" sz="2400" dirty="0"/>
              <a:t>	</a:t>
            </a:r>
            <a:r>
              <a:rPr lang="en-US" altLang="zh-CN" sz="2400" b="1" dirty="0">
                <a:solidFill>
                  <a:srgbClr val="C00000"/>
                </a:solidFill>
              </a:rPr>
              <a:t>——</a:t>
            </a:r>
            <a:r>
              <a:rPr lang="zh-CN" altLang="en-US" sz="2400" b="1" dirty="0">
                <a:solidFill>
                  <a:srgbClr val="C00000"/>
                </a:solidFill>
              </a:rPr>
              <a:t>小和简单的 </a:t>
            </a:r>
            <a:r>
              <a:rPr lang="en-US" altLang="zh-CN" sz="2400" b="1" dirty="0">
                <a:solidFill>
                  <a:srgbClr val="C00000"/>
                </a:solidFill>
              </a:rPr>
              <a:t>caches</a:t>
            </a:r>
            <a:r>
              <a:rPr lang="zh-CN" altLang="en-US" sz="2400" b="1" dirty="0">
                <a:solidFill>
                  <a:srgbClr val="C00000"/>
                </a:solidFill>
              </a:rPr>
              <a:t>，写操作流水线 </a:t>
            </a:r>
            <a:r>
              <a:rPr lang="en-US" altLang="zh-CN" sz="2000" b="1" dirty="0">
                <a:ea typeface="宋体" panose="02010600030101010101" pitchFamily="2" charset="-122"/>
              </a:rPr>
              <a:t>	 </a:t>
            </a:r>
            <a:endParaRPr lang="en-US" sz="2000" b="1" dirty="0">
              <a:ea typeface="宋体" panose="02010600030101010101" pitchFamily="2" charset="-122"/>
            </a:endParaRPr>
          </a:p>
        </p:txBody>
      </p:sp>
      <p:graphicFrame>
        <p:nvGraphicFramePr>
          <p:cNvPr id="578567" name="Object 7"/>
          <p:cNvGraphicFramePr>
            <a:graphicFrameLocks noChangeAspect="1"/>
          </p:cNvGraphicFramePr>
          <p:nvPr/>
        </p:nvGraphicFramePr>
        <p:xfrm>
          <a:off x="484548" y="1078592"/>
          <a:ext cx="8280920" cy="504055"/>
        </p:xfrm>
        <a:graphic>
          <a:graphicData uri="http://schemas.openxmlformats.org/presentationml/2006/ole">
            <mc:AlternateContent xmlns:mc="http://schemas.openxmlformats.org/markup-compatibility/2006">
              <mc:Choice xmlns:v="urn:schemas-microsoft-com:vml" Requires="v">
                <p:oleObj name="公式" r:id="rId2" imgW="77724000" imgH="4876800" progId="Equation.3">
                  <p:embed/>
                </p:oleObj>
              </mc:Choice>
              <mc:Fallback>
                <p:oleObj name="公式" r:id="rId2" imgW="77724000" imgH="4876800" progId="Equation.3">
                  <p:embed/>
                  <p:pic>
                    <p:nvPicPr>
                      <p:cNvPr id="0" name="Object 7"/>
                      <p:cNvPicPr>
                        <a:picLocks noChangeAspect="1" noChangeArrowheads="1"/>
                      </p:cNvPicPr>
                      <p:nvPr/>
                    </p:nvPicPr>
                    <p:blipFill>
                      <a:blip r:embed="rId3"/>
                      <a:srcRect/>
                      <a:stretch>
                        <a:fillRect/>
                      </a:stretch>
                    </p:blipFill>
                    <p:spPr bwMode="auto">
                      <a:xfrm>
                        <a:off x="484548" y="1078592"/>
                        <a:ext cx="8280920" cy="504055"/>
                      </a:xfrm>
                      <a:prstGeom prst="rect">
                        <a:avLst/>
                      </a:prstGeom>
                      <a:solidFill>
                        <a:srgbClr val="FFFF00"/>
                      </a:solidFill>
                    </p:spPr>
                  </p:pic>
                </p:oleObj>
              </mc:Fallback>
            </mc:AlternateContent>
          </a:graphicData>
        </a:graphic>
      </p:graphicFrame>
      <p:sp>
        <p:nvSpPr>
          <p:cNvPr id="6" name="灯片编号占位符 5"/>
          <p:cNvSpPr>
            <a:spLocks noGrp="1"/>
          </p:cNvSpPr>
          <p:nvPr>
            <p:ph type="sldNum" sz="quarter" idx="12"/>
          </p:nvPr>
        </p:nvSpPr>
        <p:spPr/>
        <p:txBody>
          <a:bodyPr/>
          <a:lstStyle/>
          <a:p>
            <a:fld id="{0C913308-F349-4B6D-A68A-DD1791B4A57B}" type="slidenum">
              <a:rPr lang="zh-CN" altLang="en-US" smtClean="0"/>
              <a:t>2</a:t>
            </a:fld>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3 </a:t>
            </a:r>
            <a:r>
              <a:rPr lang="zh-CN" altLang="en-US" dirty="0">
                <a:solidFill>
                  <a:srgbClr val="C00000"/>
                </a:solidFill>
              </a:rPr>
              <a:t>增大</a:t>
            </a:r>
            <a:r>
              <a:rPr lang="en-US" altLang="zh-CN" dirty="0">
                <a:solidFill>
                  <a:srgbClr val="C00000"/>
                </a:solidFill>
              </a:rPr>
              <a:t>Cache</a:t>
            </a:r>
            <a:r>
              <a:rPr lang="zh-CN" altLang="en-US" dirty="0">
                <a:solidFill>
                  <a:srgbClr val="C00000"/>
                </a:solidFill>
              </a:rPr>
              <a:t>容量</a:t>
            </a:r>
            <a:endParaRPr lang="en-US" altLang="zh-CN" dirty="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20</a:t>
            </a:fld>
            <a:endParaRPr kumimoji="0" lang="zh-CN" altLang="en-US"/>
          </a:p>
        </p:txBody>
      </p:sp>
      <p:pic>
        <p:nvPicPr>
          <p:cNvPr id="8"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35" y="1469450"/>
            <a:ext cx="7442200" cy="48024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2"/>
          <p:cNvSpPr txBox="1">
            <a:spLocks noChangeArrowheads="1"/>
          </p:cNvSpPr>
          <p:nvPr/>
        </p:nvSpPr>
        <p:spPr>
          <a:xfrm>
            <a:off x="4684028" y="1522070"/>
            <a:ext cx="4208752" cy="190960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ts val="2900"/>
              </a:lnSpc>
            </a:pPr>
            <a:r>
              <a:rPr lang="zh-CN" altLang="en-US" sz="2400" b="1" dirty="0">
                <a:solidFill>
                  <a:srgbClr val="FF0000"/>
                </a:solidFill>
              </a:rPr>
              <a:t>老的经验法则：</a:t>
            </a:r>
            <a:r>
              <a:rPr lang="en-US" sz="2400" b="1" dirty="0">
                <a:solidFill>
                  <a:srgbClr val="C00000"/>
                </a:solidFill>
              </a:rPr>
              <a:t> 2 </a:t>
            </a:r>
            <a:r>
              <a:rPr lang="en-US" sz="2400" b="1" dirty="0"/>
              <a:t>x size =&gt; </a:t>
            </a:r>
            <a:r>
              <a:rPr lang="zh-CN" altLang="en-US" sz="2400" b="1" dirty="0"/>
              <a:t>减小</a:t>
            </a:r>
            <a:r>
              <a:rPr lang="en-US" sz="2400" b="1" dirty="0">
                <a:solidFill>
                  <a:srgbClr val="C00000"/>
                </a:solidFill>
              </a:rPr>
              <a:t>25%</a:t>
            </a:r>
            <a:r>
              <a:rPr lang="en-US" sz="2400" b="1" dirty="0"/>
              <a:t> </a:t>
            </a:r>
            <a:r>
              <a:rPr lang="zh-CN" altLang="en-US" sz="2400" b="1" dirty="0"/>
              <a:t>的缺失率</a:t>
            </a:r>
            <a:endParaRPr lang="en-US" sz="2400" b="1" dirty="0"/>
          </a:p>
          <a:p>
            <a:pPr>
              <a:lnSpc>
                <a:spcPts val="2900"/>
              </a:lnSpc>
            </a:pPr>
            <a:r>
              <a:rPr lang="zh-CN" altLang="en-US" sz="2400" b="1" dirty="0"/>
              <a:t>增大</a:t>
            </a:r>
            <a:r>
              <a:rPr lang="en-US" altLang="zh-CN" sz="2400" b="1" dirty="0"/>
              <a:t>cache</a:t>
            </a:r>
            <a:r>
              <a:rPr lang="zh-CN" altLang="en-US" sz="2400" b="1" dirty="0"/>
              <a:t>容量减小了什么？</a:t>
            </a:r>
            <a:r>
              <a:rPr lang="zh-CN" altLang="en-US" sz="2400" b="1" i="1" dirty="0">
                <a:solidFill>
                  <a:srgbClr val="FF0000"/>
                </a:solidFill>
              </a:rPr>
              <a:t>容量缺失</a:t>
            </a:r>
            <a:r>
              <a:rPr lang="zh-CN" altLang="en-US" sz="2400" b="1" i="1" dirty="0"/>
              <a:t>和</a:t>
            </a:r>
            <a:r>
              <a:rPr lang="zh-CN" altLang="en-US" sz="2400" b="1" i="1" dirty="0">
                <a:solidFill>
                  <a:srgbClr val="FF0000"/>
                </a:solidFill>
              </a:rPr>
              <a:t>冲突缺失</a:t>
            </a:r>
            <a:endParaRPr lang="en-US" sz="2400" b="1" i="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4 </a:t>
            </a:r>
            <a:r>
              <a:rPr lang="zh-CN" altLang="en-US" dirty="0">
                <a:solidFill>
                  <a:srgbClr val="C00000"/>
                </a:solidFill>
              </a:rPr>
              <a:t>编译器优化</a:t>
            </a:r>
            <a:endParaRPr lang="en-US" altLang="zh-CN" dirty="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21</a:t>
            </a:fld>
            <a:endParaRPr kumimoji="0" lang="zh-CN" altLang="en-US"/>
          </a:p>
        </p:txBody>
      </p:sp>
      <p:sp>
        <p:nvSpPr>
          <p:cNvPr id="7" name="Rectangle 3"/>
          <p:cNvSpPr txBox="1">
            <a:spLocks noChangeArrowheads="1"/>
          </p:cNvSpPr>
          <p:nvPr/>
        </p:nvSpPr>
        <p:spPr>
          <a:xfrm>
            <a:off x="415034" y="1649397"/>
            <a:ext cx="8363272" cy="4706953"/>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0" indent="0" algn="just">
              <a:lnSpc>
                <a:spcPts val="3000"/>
              </a:lnSpc>
              <a:spcBef>
                <a:spcPts val="0"/>
              </a:spcBef>
              <a:buFontTx/>
              <a:buNone/>
            </a:pPr>
            <a:r>
              <a:rPr lang="zh-CN" altLang="en-US" sz="2400" b="1" dirty="0"/>
              <a:t>无需修改硬件、利用编译器对指令程序、数据重排序就可以减小缺失率。</a:t>
            </a:r>
          </a:p>
          <a:p>
            <a:pPr marL="0" indent="0" algn="just">
              <a:lnSpc>
                <a:spcPts val="3000"/>
              </a:lnSpc>
              <a:spcBef>
                <a:spcPts val="0"/>
              </a:spcBef>
            </a:pPr>
            <a:r>
              <a:rPr lang="zh-CN" altLang="en-US" sz="2400" b="1" dirty="0">
                <a:solidFill>
                  <a:schemeClr val="hlink"/>
                </a:solidFill>
              </a:rPr>
              <a:t>指令</a:t>
            </a:r>
          </a:p>
          <a:p>
            <a:pPr marL="0" lvl="1" indent="0" algn="just">
              <a:lnSpc>
                <a:spcPts val="3000"/>
              </a:lnSpc>
              <a:spcBef>
                <a:spcPts val="0"/>
              </a:spcBef>
            </a:pPr>
            <a:r>
              <a:rPr lang="zh-CN" altLang="en-US" sz="2400" b="1" dirty="0"/>
              <a:t>如，编译器预测转移发生，可以将</a:t>
            </a:r>
            <a:r>
              <a:rPr lang="zh-CN" altLang="en-US" sz="2400" b="1" dirty="0">
                <a:solidFill>
                  <a:srgbClr val="C00000"/>
                </a:solidFill>
              </a:rPr>
              <a:t>转移目标基本块</a:t>
            </a:r>
            <a:r>
              <a:rPr lang="zh-CN" altLang="en-US" sz="2400" b="1" dirty="0"/>
              <a:t>与</a:t>
            </a:r>
            <a:r>
              <a:rPr lang="zh-CN" altLang="en-US" sz="2400" b="1" dirty="0">
                <a:solidFill>
                  <a:srgbClr val="0070C0"/>
                </a:solidFill>
              </a:rPr>
              <a:t>转移指令后的基本块</a:t>
            </a:r>
            <a:r>
              <a:rPr lang="zh-CN" altLang="en-US" sz="2400" b="1" dirty="0"/>
              <a:t>互换</a:t>
            </a:r>
          </a:p>
          <a:p>
            <a:pPr marL="0" indent="0" algn="just">
              <a:lnSpc>
                <a:spcPts val="3000"/>
              </a:lnSpc>
              <a:spcBef>
                <a:spcPts val="0"/>
              </a:spcBef>
            </a:pPr>
            <a:r>
              <a:rPr lang="zh-CN" altLang="en-US" sz="2400" b="1" dirty="0">
                <a:solidFill>
                  <a:schemeClr val="hlink"/>
                </a:solidFill>
              </a:rPr>
              <a:t>数据</a:t>
            </a:r>
          </a:p>
          <a:p>
            <a:pPr marL="0" lvl="1" indent="0" algn="just">
              <a:lnSpc>
                <a:spcPts val="3000"/>
              </a:lnSpc>
              <a:spcBef>
                <a:spcPts val="0"/>
              </a:spcBef>
            </a:pPr>
            <a:r>
              <a:rPr lang="zh-CN" altLang="en-US" sz="2400" b="1" i="1" dirty="0">
                <a:solidFill>
                  <a:schemeClr val="hlink"/>
                </a:solidFill>
              </a:rPr>
              <a:t>合并数组：</a:t>
            </a:r>
            <a:r>
              <a:rPr lang="zh-CN" altLang="en-US" sz="2400" b="1" dirty="0"/>
              <a:t>将二个连续数组合并为一个数组，改善空间和时间局部性</a:t>
            </a:r>
          </a:p>
          <a:p>
            <a:pPr marL="0" lvl="1" indent="0" algn="just">
              <a:lnSpc>
                <a:spcPts val="3000"/>
              </a:lnSpc>
              <a:spcBef>
                <a:spcPts val="0"/>
              </a:spcBef>
            </a:pPr>
            <a:r>
              <a:rPr lang="zh-CN" altLang="en-US" sz="2400" b="1" i="1" dirty="0">
                <a:solidFill>
                  <a:schemeClr val="hlink"/>
                </a:solidFill>
              </a:rPr>
              <a:t>循环交换：</a:t>
            </a:r>
            <a:r>
              <a:rPr lang="zh-CN" altLang="en-US" sz="2400" b="1" dirty="0"/>
              <a:t>改变嵌套循环顺序以便按照数据的存储顺序来访问数据</a:t>
            </a:r>
            <a:endParaRPr lang="en-US" altLang="zh-CN" sz="2400" b="1" dirty="0"/>
          </a:p>
          <a:p>
            <a:pPr marL="0" lvl="1" indent="0" algn="just">
              <a:lnSpc>
                <a:spcPts val="3000"/>
              </a:lnSpc>
              <a:spcBef>
                <a:spcPts val="0"/>
              </a:spcBef>
            </a:pPr>
            <a:r>
              <a:rPr lang="zh-CN" altLang="en-US" sz="2400" b="1" i="1" dirty="0">
                <a:solidFill>
                  <a:schemeClr val="hlink"/>
                </a:solidFill>
              </a:rPr>
              <a:t>循环融合：</a:t>
            </a:r>
            <a:r>
              <a:rPr lang="zh-CN" altLang="en-US" sz="2400" b="1" dirty="0"/>
              <a:t>将有相同循环和一些变量重叠的</a:t>
            </a:r>
            <a:r>
              <a:rPr lang="en-US" altLang="zh-CN" sz="2400" b="1" dirty="0"/>
              <a:t>2</a:t>
            </a:r>
            <a:r>
              <a:rPr lang="zh-CN" altLang="en-US" sz="2400" b="1" dirty="0"/>
              <a:t>个独立循环组合成一个循环</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 calcmode="lin" valueType="num">
                                      <p:cBhvr additive="base">
                                        <p:cTn id="35" dur="500" fill="hold"/>
                                        <p:tgtEl>
                                          <p:spTgt spid="7">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22</a:t>
            </a:fld>
            <a:endParaRPr kumimoji="0" lang="zh-CN" altLang="en-US"/>
          </a:p>
        </p:txBody>
      </p:sp>
      <p:sp>
        <p:nvSpPr>
          <p:cNvPr id="6" name="Rectangle 2"/>
          <p:cNvSpPr>
            <a:spLocks noGrp="1" noChangeArrowheads="1"/>
          </p:cNvSpPr>
          <p:nvPr>
            <p:ph type="title"/>
          </p:nvPr>
        </p:nvSpPr>
        <p:spPr>
          <a:xfrm>
            <a:off x="1066800" y="829485"/>
            <a:ext cx="7162800" cy="762000"/>
          </a:xfrm>
          <a:noFill/>
        </p:spPr>
        <p:txBody>
          <a:bodyPr lIns="90488" rIns="90488">
            <a:normAutofit/>
          </a:bodyPr>
          <a:lstStyle/>
          <a:p>
            <a:r>
              <a:rPr lang="en-US" altLang="zh-CN" sz="3200" b="1" dirty="0">
                <a:solidFill>
                  <a:srgbClr val="FF0000"/>
                </a:solidFill>
                <a:ea typeface="宋体" panose="02010600030101010101" pitchFamily="2" charset="-122"/>
              </a:rPr>
              <a:t>①	</a:t>
            </a:r>
            <a:r>
              <a:rPr lang="zh-CN" altLang="en-US" sz="3200" b="1" dirty="0">
                <a:solidFill>
                  <a:srgbClr val="FF0000"/>
                </a:solidFill>
                <a:ea typeface="宋体" panose="02010600030101010101" pitchFamily="2" charset="-122"/>
              </a:rPr>
              <a:t>合并数组</a:t>
            </a:r>
            <a:r>
              <a:rPr lang="zh-CN" altLang="en-US" sz="2400" b="1" dirty="0">
                <a:solidFill>
                  <a:srgbClr val="FF0000"/>
                </a:solidFill>
                <a:ea typeface="宋体" panose="02010600030101010101" pitchFamily="2" charset="-122"/>
              </a:rPr>
              <a:t>（</a:t>
            </a:r>
            <a:r>
              <a:rPr lang="en-US" altLang="zh-CN" sz="2400" b="1" dirty="0">
                <a:solidFill>
                  <a:srgbClr val="FF0000"/>
                </a:solidFill>
                <a:ea typeface="宋体" panose="02010600030101010101" pitchFamily="2" charset="-122"/>
              </a:rPr>
              <a:t>merged arrays</a:t>
            </a:r>
            <a:r>
              <a:rPr lang="zh-CN" altLang="en-US" sz="2400" b="1" dirty="0">
                <a:solidFill>
                  <a:srgbClr val="FF0000"/>
                </a:solidFill>
                <a:ea typeface="宋体" panose="02010600030101010101" pitchFamily="2" charset="-122"/>
              </a:rPr>
              <a:t>）</a:t>
            </a:r>
            <a:endParaRPr lang="en-US" sz="2400" b="1" dirty="0">
              <a:solidFill>
                <a:srgbClr val="FF0000"/>
              </a:solidFill>
            </a:endParaRPr>
          </a:p>
        </p:txBody>
      </p:sp>
      <p:sp>
        <p:nvSpPr>
          <p:cNvPr id="8" name="Rectangle 3"/>
          <p:cNvSpPr txBox="1">
            <a:spLocks noChangeArrowheads="1"/>
          </p:cNvSpPr>
          <p:nvPr/>
        </p:nvSpPr>
        <p:spPr>
          <a:xfrm>
            <a:off x="1066800" y="1722182"/>
            <a:ext cx="7162800" cy="4824536"/>
          </a:xfrm>
          <a:prstGeom prst="rect">
            <a:avLst/>
          </a:prstGeom>
          <a:noFill/>
        </p:spPr>
        <p:txBody>
          <a:bodyPr vert="horz" lIns="90488" tIns="45720" rIns="90488"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80000"/>
              </a:lnSpc>
              <a:buFontTx/>
              <a:buNone/>
            </a:pPr>
            <a:r>
              <a:rPr lang="en-US" sz="2400" b="1" dirty="0">
                <a:latin typeface="Courier New" panose="02070309020205020404" pitchFamily="49" charset="0"/>
              </a:rPr>
              <a:t>/* Before: 2 sequential arrays */</a:t>
            </a:r>
          </a:p>
          <a:p>
            <a:pPr>
              <a:lnSpc>
                <a:spcPct val="80000"/>
              </a:lnSpc>
              <a:buFontTx/>
              <a:buNone/>
            </a:pPr>
            <a:r>
              <a:rPr lang="en-US" sz="2400" b="1" dirty="0" err="1">
                <a:latin typeface="Courier New" panose="02070309020205020404" pitchFamily="49" charset="0"/>
              </a:rPr>
              <a:t>int</a:t>
            </a:r>
            <a:r>
              <a:rPr lang="en-US" sz="2400" b="1" dirty="0">
                <a:latin typeface="Courier New" panose="02070309020205020404" pitchFamily="49" charset="0"/>
              </a:rPr>
              <a:t> </a:t>
            </a:r>
            <a:r>
              <a:rPr lang="en-US" sz="2400" b="1" dirty="0" err="1">
                <a:latin typeface="Courier New" panose="02070309020205020404" pitchFamily="49" charset="0"/>
              </a:rPr>
              <a:t>val</a:t>
            </a:r>
            <a:r>
              <a:rPr lang="en-US" sz="2400" b="1" dirty="0">
                <a:latin typeface="Courier New" panose="02070309020205020404" pitchFamily="49" charset="0"/>
              </a:rPr>
              <a:t>[SIZE];</a:t>
            </a:r>
          </a:p>
          <a:p>
            <a:pPr>
              <a:lnSpc>
                <a:spcPct val="80000"/>
              </a:lnSpc>
              <a:buFontTx/>
              <a:buNone/>
            </a:pPr>
            <a:r>
              <a:rPr lang="en-US" sz="2400" b="1" dirty="0" err="1">
                <a:latin typeface="Courier New" panose="02070309020205020404" pitchFamily="49" charset="0"/>
              </a:rPr>
              <a:t>int</a:t>
            </a:r>
            <a:r>
              <a:rPr lang="en-US" sz="2400" b="1" dirty="0">
                <a:latin typeface="Courier New" panose="02070309020205020404" pitchFamily="49" charset="0"/>
              </a:rPr>
              <a:t> key[SIZE];</a:t>
            </a:r>
          </a:p>
          <a:p>
            <a:pPr>
              <a:lnSpc>
                <a:spcPct val="80000"/>
              </a:lnSpc>
              <a:buFontTx/>
              <a:buNone/>
            </a:pPr>
            <a:endParaRPr lang="en-US" sz="2400" b="1" dirty="0">
              <a:latin typeface="Courier New" panose="02070309020205020404" pitchFamily="49" charset="0"/>
            </a:endParaRPr>
          </a:p>
          <a:p>
            <a:pPr>
              <a:lnSpc>
                <a:spcPct val="80000"/>
              </a:lnSpc>
              <a:buFontTx/>
              <a:buNone/>
            </a:pPr>
            <a:r>
              <a:rPr lang="en-US" sz="2400" b="1" dirty="0">
                <a:solidFill>
                  <a:schemeClr val="hlink"/>
                </a:solidFill>
                <a:latin typeface="Courier New" panose="02070309020205020404" pitchFamily="49" charset="0"/>
              </a:rPr>
              <a:t>/* After: 1 array of </a:t>
            </a:r>
            <a:r>
              <a:rPr lang="en-US" sz="2400" b="1" dirty="0" err="1">
                <a:solidFill>
                  <a:schemeClr val="hlink"/>
                </a:solidFill>
                <a:latin typeface="Courier New" panose="02070309020205020404" pitchFamily="49" charset="0"/>
              </a:rPr>
              <a:t>stuctures</a:t>
            </a:r>
            <a:r>
              <a:rPr lang="en-US" sz="2400" b="1" dirty="0">
                <a:solidFill>
                  <a:schemeClr val="hlink"/>
                </a:solidFill>
                <a:latin typeface="Courier New" panose="02070309020205020404" pitchFamily="49" charset="0"/>
              </a:rPr>
              <a:t> */</a:t>
            </a:r>
          </a:p>
          <a:p>
            <a:pPr>
              <a:lnSpc>
                <a:spcPct val="80000"/>
              </a:lnSpc>
              <a:buFontTx/>
              <a:buNone/>
            </a:pPr>
            <a:r>
              <a:rPr lang="en-US" sz="2400" b="1" dirty="0" err="1">
                <a:solidFill>
                  <a:schemeClr val="hlink"/>
                </a:solidFill>
                <a:latin typeface="Courier New" panose="02070309020205020404" pitchFamily="49" charset="0"/>
              </a:rPr>
              <a:t>struct</a:t>
            </a:r>
            <a:r>
              <a:rPr lang="en-US" sz="2400" b="1" dirty="0">
                <a:solidFill>
                  <a:schemeClr val="hlink"/>
                </a:solidFill>
                <a:latin typeface="Courier New" panose="02070309020205020404" pitchFamily="49" charset="0"/>
              </a:rPr>
              <a:t> merge {</a:t>
            </a:r>
          </a:p>
          <a:p>
            <a:pPr>
              <a:lnSpc>
                <a:spcPct val="80000"/>
              </a:lnSpc>
              <a:buFontTx/>
              <a:buNone/>
            </a:pPr>
            <a:r>
              <a:rPr lang="en-US" sz="2400" b="1" dirty="0">
                <a:solidFill>
                  <a:schemeClr val="hlink"/>
                </a:solidFill>
                <a:latin typeface="Courier New" panose="02070309020205020404" pitchFamily="49" charset="0"/>
              </a:rPr>
              <a:t>	</a:t>
            </a:r>
            <a:r>
              <a:rPr lang="en-US" sz="2400" b="1" dirty="0" err="1">
                <a:solidFill>
                  <a:schemeClr val="hlink"/>
                </a:solidFill>
                <a:latin typeface="Courier New" panose="02070309020205020404" pitchFamily="49" charset="0"/>
              </a:rPr>
              <a:t>int</a:t>
            </a:r>
            <a:r>
              <a:rPr lang="en-US" sz="2400" b="1" dirty="0">
                <a:solidFill>
                  <a:schemeClr val="hlink"/>
                </a:solidFill>
                <a:latin typeface="Courier New" panose="02070309020205020404" pitchFamily="49" charset="0"/>
              </a:rPr>
              <a:t> </a:t>
            </a:r>
            <a:r>
              <a:rPr lang="en-US" sz="2400" b="1" dirty="0" err="1">
                <a:solidFill>
                  <a:schemeClr val="hlink"/>
                </a:solidFill>
                <a:latin typeface="Courier New" panose="02070309020205020404" pitchFamily="49" charset="0"/>
              </a:rPr>
              <a:t>val</a:t>
            </a:r>
            <a:r>
              <a:rPr lang="en-US" sz="2400" b="1" dirty="0">
                <a:solidFill>
                  <a:schemeClr val="hlink"/>
                </a:solidFill>
                <a:latin typeface="Courier New" panose="02070309020205020404" pitchFamily="49" charset="0"/>
              </a:rPr>
              <a:t>;</a:t>
            </a:r>
          </a:p>
          <a:p>
            <a:pPr>
              <a:lnSpc>
                <a:spcPct val="80000"/>
              </a:lnSpc>
              <a:buFontTx/>
              <a:buNone/>
            </a:pPr>
            <a:r>
              <a:rPr lang="en-US" sz="2400" b="1" dirty="0">
                <a:solidFill>
                  <a:schemeClr val="hlink"/>
                </a:solidFill>
                <a:latin typeface="Courier New" panose="02070309020205020404" pitchFamily="49" charset="0"/>
              </a:rPr>
              <a:t>	</a:t>
            </a:r>
            <a:r>
              <a:rPr lang="en-US" sz="2400" b="1" dirty="0" err="1">
                <a:solidFill>
                  <a:schemeClr val="hlink"/>
                </a:solidFill>
                <a:latin typeface="Courier New" panose="02070309020205020404" pitchFamily="49" charset="0"/>
              </a:rPr>
              <a:t>int</a:t>
            </a:r>
            <a:r>
              <a:rPr lang="en-US" sz="2400" b="1" dirty="0">
                <a:solidFill>
                  <a:schemeClr val="hlink"/>
                </a:solidFill>
                <a:latin typeface="Courier New" panose="02070309020205020404" pitchFamily="49" charset="0"/>
              </a:rPr>
              <a:t> key;</a:t>
            </a:r>
          </a:p>
          <a:p>
            <a:pPr>
              <a:lnSpc>
                <a:spcPct val="80000"/>
              </a:lnSpc>
              <a:buFontTx/>
              <a:buNone/>
            </a:pPr>
            <a:r>
              <a:rPr lang="en-US" sz="2400" b="1" dirty="0">
                <a:solidFill>
                  <a:schemeClr val="hlink"/>
                </a:solidFill>
                <a:latin typeface="Courier New" panose="02070309020205020404" pitchFamily="49" charset="0"/>
              </a:rPr>
              <a:t>};</a:t>
            </a:r>
          </a:p>
          <a:p>
            <a:pPr>
              <a:lnSpc>
                <a:spcPct val="80000"/>
              </a:lnSpc>
              <a:buFontTx/>
              <a:buNone/>
            </a:pPr>
            <a:r>
              <a:rPr lang="en-US" sz="2400" b="1" dirty="0" err="1">
                <a:solidFill>
                  <a:schemeClr val="hlink"/>
                </a:solidFill>
                <a:latin typeface="Courier New" panose="02070309020205020404" pitchFamily="49" charset="0"/>
              </a:rPr>
              <a:t>struct</a:t>
            </a:r>
            <a:r>
              <a:rPr lang="en-US" sz="2400" b="1" dirty="0">
                <a:solidFill>
                  <a:schemeClr val="hlink"/>
                </a:solidFill>
                <a:latin typeface="Courier New" panose="02070309020205020404" pitchFamily="49" charset="0"/>
              </a:rPr>
              <a:t> merge </a:t>
            </a:r>
            <a:r>
              <a:rPr lang="en-US" sz="2400" b="1" dirty="0" err="1">
                <a:solidFill>
                  <a:schemeClr val="hlink"/>
                </a:solidFill>
                <a:latin typeface="Courier New" panose="02070309020205020404" pitchFamily="49" charset="0"/>
              </a:rPr>
              <a:t>merged_array</a:t>
            </a:r>
            <a:r>
              <a:rPr lang="en-US" sz="2400" b="1" dirty="0">
                <a:solidFill>
                  <a:schemeClr val="hlink"/>
                </a:solidFill>
                <a:latin typeface="Courier New" panose="02070309020205020404" pitchFamily="49" charset="0"/>
              </a:rPr>
              <a:t>[SIZE];</a:t>
            </a:r>
            <a:br>
              <a:rPr lang="en-US" sz="2400" b="1" dirty="0">
                <a:solidFill>
                  <a:schemeClr val="hlink"/>
                </a:solidFill>
                <a:latin typeface="Courier New" panose="02070309020205020404" pitchFamily="49" charset="0"/>
              </a:rPr>
            </a:br>
            <a:br>
              <a:rPr lang="en-US" sz="1800" dirty="0">
                <a:solidFill>
                  <a:schemeClr val="hlink"/>
                </a:solidFill>
                <a:latin typeface="Courier New" panose="02070309020205020404" pitchFamily="49" charset="0"/>
              </a:rPr>
            </a:br>
            <a:endParaRPr lang="en-US" sz="1800" dirty="0">
              <a:solidFill>
                <a:schemeClr val="hlink"/>
              </a:solidFill>
              <a:latin typeface="Courier New" panose="02070309020205020404" pitchFamily="49" charset="0"/>
            </a:endParaRPr>
          </a:p>
          <a:p>
            <a:pPr>
              <a:lnSpc>
                <a:spcPct val="80000"/>
              </a:lnSpc>
              <a:buFontTx/>
              <a:buNone/>
            </a:pPr>
            <a:r>
              <a:rPr lang="zh-CN" altLang="en-US" sz="2800" b="1" dirty="0"/>
              <a:t>减少 </a:t>
            </a:r>
            <a:r>
              <a:rPr lang="en-US" sz="2800" b="1" dirty="0" err="1"/>
              <a:t>val</a:t>
            </a:r>
            <a:r>
              <a:rPr lang="en-US" sz="2800" b="1" dirty="0"/>
              <a:t> </a:t>
            </a:r>
            <a:r>
              <a:rPr lang="zh-CN" altLang="en-US" sz="2800" b="1" dirty="0"/>
              <a:t>与 </a:t>
            </a:r>
            <a:r>
              <a:rPr lang="en-US" sz="2800" b="1" dirty="0"/>
              <a:t>key</a:t>
            </a:r>
            <a:r>
              <a:rPr lang="zh-CN" altLang="en-US" sz="2800" b="1" dirty="0"/>
              <a:t>的</a:t>
            </a:r>
            <a:r>
              <a:rPr lang="en-US" altLang="zh-CN" sz="2800" b="1" dirty="0"/>
              <a:t>Cache</a:t>
            </a:r>
            <a:r>
              <a:rPr lang="zh-CN" altLang="en-US" sz="2800" b="1" dirty="0"/>
              <a:t>缺失； </a:t>
            </a:r>
            <a:br>
              <a:rPr lang="zh-CN" altLang="en-US" sz="2800" b="1" dirty="0"/>
            </a:br>
            <a:endParaRPr lang="zh-CN" altLang="en-US" sz="2800" b="1" dirty="0"/>
          </a:p>
          <a:p>
            <a:pPr>
              <a:lnSpc>
                <a:spcPct val="80000"/>
              </a:lnSpc>
              <a:buFontTx/>
              <a:buNone/>
            </a:pPr>
            <a:r>
              <a:rPr lang="zh-CN" altLang="en-US" sz="2800" b="1" dirty="0"/>
              <a:t>改善了空间局部性</a:t>
            </a:r>
          </a:p>
          <a:p>
            <a:pPr>
              <a:lnSpc>
                <a:spcPct val="80000"/>
              </a:lnSpc>
              <a:buFontTx/>
              <a:buNone/>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23</a:t>
            </a:fld>
            <a:endParaRPr kumimoji="0" lang="zh-CN" altLang="en-US"/>
          </a:p>
        </p:txBody>
      </p:sp>
      <p:sp>
        <p:nvSpPr>
          <p:cNvPr id="6" name="Rectangle 2"/>
          <p:cNvSpPr>
            <a:spLocks noGrp="1" noChangeArrowheads="1"/>
          </p:cNvSpPr>
          <p:nvPr>
            <p:ph type="title"/>
          </p:nvPr>
        </p:nvSpPr>
        <p:spPr>
          <a:xfrm>
            <a:off x="531593" y="986917"/>
            <a:ext cx="7162800" cy="685800"/>
          </a:xfrm>
          <a:noFill/>
        </p:spPr>
        <p:txBody>
          <a:bodyPr lIns="90488" rIns="90488">
            <a:normAutofit/>
          </a:bodyPr>
          <a:lstStyle/>
          <a:p>
            <a:r>
              <a:rPr lang="en-US" altLang="zh-CN" sz="2800" b="1" dirty="0">
                <a:solidFill>
                  <a:srgbClr val="FF0000"/>
                </a:solidFill>
                <a:ea typeface="宋体" panose="02010600030101010101" pitchFamily="2" charset="-122"/>
              </a:rPr>
              <a:t>②	</a:t>
            </a:r>
            <a:r>
              <a:rPr lang="zh-CN" altLang="en-US" sz="2800" b="1" dirty="0">
                <a:solidFill>
                  <a:srgbClr val="FF0000"/>
                </a:solidFill>
                <a:ea typeface="宋体" panose="02010600030101010101" pitchFamily="2" charset="-122"/>
              </a:rPr>
              <a:t>循环交换</a:t>
            </a:r>
            <a:r>
              <a:rPr lang="zh-CN" altLang="en-US" sz="3200" b="1" dirty="0">
                <a:solidFill>
                  <a:srgbClr val="FF0000"/>
                </a:solidFill>
                <a:ea typeface="宋体" panose="02010600030101010101" pitchFamily="2" charset="-122"/>
              </a:rPr>
              <a:t>（</a:t>
            </a:r>
            <a:r>
              <a:rPr lang="en-US" altLang="zh-CN" sz="3200" b="1" dirty="0">
                <a:solidFill>
                  <a:srgbClr val="FF0000"/>
                </a:solidFill>
                <a:ea typeface="宋体" panose="02010600030101010101" pitchFamily="2" charset="-122"/>
              </a:rPr>
              <a:t>loop interchange</a:t>
            </a:r>
            <a:r>
              <a:rPr lang="zh-CN" altLang="en-US" sz="3200" b="1" dirty="0">
                <a:solidFill>
                  <a:srgbClr val="FF0000"/>
                </a:solidFill>
                <a:ea typeface="宋体" panose="02010600030101010101" pitchFamily="2" charset="-122"/>
              </a:rPr>
              <a:t>）</a:t>
            </a:r>
            <a:endParaRPr lang="en-US" sz="3200" b="1" dirty="0">
              <a:solidFill>
                <a:srgbClr val="FF0000"/>
              </a:solidFill>
            </a:endParaRPr>
          </a:p>
        </p:txBody>
      </p:sp>
      <p:sp>
        <p:nvSpPr>
          <p:cNvPr id="8" name="Rectangle 5"/>
          <p:cNvSpPr>
            <a:spLocks noChangeArrowheads="1"/>
          </p:cNvSpPr>
          <p:nvPr/>
        </p:nvSpPr>
        <p:spPr bwMode="auto">
          <a:xfrm>
            <a:off x="379366" y="1644254"/>
            <a:ext cx="8610600" cy="830997"/>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000000"/>
                </a:solidFill>
                <a:latin typeface="Comic Sans MS" panose="030F0702030302020204" pitchFamily="66" charset="0"/>
                <a:ea typeface="宋体" panose="02010600030101010101" pitchFamily="2" charset="-122"/>
              </a:rPr>
              <a:t>交换循环的执行顺序，可以减少缺失次数，这是因为改善了空间局部性。</a:t>
            </a:r>
            <a:r>
              <a:rPr lang="en-US" altLang="zh-CN" sz="2400" b="1" dirty="0">
                <a:latin typeface="Comic Sans MS" panose="030F0702030302020204" pitchFamily="66" charset="0"/>
                <a:ea typeface="宋体" panose="02010600030101010101" pitchFamily="2" charset="-122"/>
              </a:rPr>
              <a:t> </a:t>
            </a:r>
          </a:p>
        </p:txBody>
      </p:sp>
      <p:sp>
        <p:nvSpPr>
          <p:cNvPr id="9" name="Rectangle 3"/>
          <p:cNvSpPr txBox="1">
            <a:spLocks noChangeArrowheads="1"/>
          </p:cNvSpPr>
          <p:nvPr/>
        </p:nvSpPr>
        <p:spPr>
          <a:xfrm>
            <a:off x="1827166" y="2524290"/>
            <a:ext cx="7162800" cy="3613732"/>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ct val="80000"/>
              </a:lnSpc>
              <a:buFontTx/>
              <a:buNone/>
            </a:pPr>
            <a:r>
              <a:rPr lang="en-US" sz="1800" b="1" dirty="0">
                <a:latin typeface="Courier New" panose="02070309020205020404" pitchFamily="49" charset="0"/>
              </a:rPr>
              <a:t>/* Before */</a:t>
            </a:r>
          </a:p>
          <a:p>
            <a:pPr>
              <a:lnSpc>
                <a:spcPct val="80000"/>
              </a:lnSpc>
              <a:buFontTx/>
              <a:buNone/>
            </a:pPr>
            <a:r>
              <a:rPr lang="en-US" sz="1800" b="1" dirty="0">
                <a:latin typeface="Courier New" panose="02070309020205020404" pitchFamily="49" charset="0"/>
              </a:rPr>
              <a:t>for (k = 0; k &lt; 100; k = k+1)</a:t>
            </a:r>
            <a:endParaRPr lang="en-US" sz="1800" b="1" dirty="0">
              <a:solidFill>
                <a:schemeClr val="accent1"/>
              </a:solidFill>
              <a:latin typeface="Courier New" panose="02070309020205020404" pitchFamily="49" charset="0"/>
            </a:endParaRPr>
          </a:p>
          <a:p>
            <a:pPr>
              <a:lnSpc>
                <a:spcPct val="80000"/>
              </a:lnSpc>
              <a:buFontTx/>
              <a:buNone/>
            </a:pPr>
            <a:r>
              <a:rPr lang="en-US" sz="1800" b="1" dirty="0">
                <a:solidFill>
                  <a:schemeClr val="accent1"/>
                </a:solidFill>
                <a:latin typeface="Courier New" panose="02070309020205020404" pitchFamily="49" charset="0"/>
              </a:rPr>
              <a:t>	for (j = 0; j &lt; 100; j = j+1)</a:t>
            </a:r>
          </a:p>
          <a:p>
            <a:pPr>
              <a:lnSpc>
                <a:spcPct val="80000"/>
              </a:lnSpc>
              <a:buFontTx/>
              <a:buNone/>
            </a:pPr>
            <a:r>
              <a:rPr lang="en-US" sz="1800" b="1" dirty="0">
                <a:latin typeface="Courier New" panose="02070309020205020404" pitchFamily="49" charset="0"/>
              </a:rPr>
              <a:t>	</a:t>
            </a:r>
            <a:r>
              <a:rPr lang="en-US" sz="1800" b="1" dirty="0">
                <a:solidFill>
                  <a:schemeClr val="accent1"/>
                </a:solidFill>
                <a:latin typeface="Courier New" panose="02070309020205020404" pitchFamily="49" charset="0"/>
              </a:rPr>
              <a:t>	for (</a:t>
            </a:r>
            <a:r>
              <a:rPr lang="en-US" sz="1800" b="1" dirty="0" err="1">
                <a:solidFill>
                  <a:schemeClr val="accent1"/>
                </a:solidFill>
                <a:latin typeface="Courier New" panose="02070309020205020404" pitchFamily="49" charset="0"/>
              </a:rPr>
              <a:t>i</a:t>
            </a:r>
            <a:r>
              <a:rPr lang="en-US" sz="1800" b="1" dirty="0">
                <a:solidFill>
                  <a:schemeClr val="accent1"/>
                </a:solidFill>
                <a:latin typeface="Courier New" panose="02070309020205020404" pitchFamily="49" charset="0"/>
              </a:rPr>
              <a:t> = 0; </a:t>
            </a:r>
            <a:r>
              <a:rPr lang="en-US" sz="1800" b="1" dirty="0" err="1">
                <a:solidFill>
                  <a:schemeClr val="accent1"/>
                </a:solidFill>
                <a:latin typeface="Courier New" panose="02070309020205020404" pitchFamily="49" charset="0"/>
              </a:rPr>
              <a:t>i</a:t>
            </a:r>
            <a:r>
              <a:rPr lang="en-US" sz="1800" b="1" dirty="0">
                <a:solidFill>
                  <a:schemeClr val="accent1"/>
                </a:solidFill>
                <a:latin typeface="Courier New" panose="02070309020205020404" pitchFamily="49" charset="0"/>
              </a:rPr>
              <a:t> &lt; 5000; </a:t>
            </a:r>
            <a:r>
              <a:rPr lang="en-US" sz="1800" b="1" dirty="0" err="1">
                <a:solidFill>
                  <a:schemeClr val="accent1"/>
                </a:solidFill>
                <a:latin typeface="Courier New" panose="02070309020205020404" pitchFamily="49" charset="0"/>
              </a:rPr>
              <a:t>i</a:t>
            </a:r>
            <a:r>
              <a:rPr lang="en-US" sz="1800" b="1" dirty="0">
                <a:solidFill>
                  <a:schemeClr val="accent1"/>
                </a:solidFill>
                <a:latin typeface="Courier New" panose="02070309020205020404" pitchFamily="49" charset="0"/>
              </a:rPr>
              <a:t> = i+1)</a:t>
            </a:r>
            <a:endParaRPr lang="en-US" sz="1800" b="1" dirty="0">
              <a:latin typeface="Courier New" panose="02070309020205020404" pitchFamily="49" charset="0"/>
            </a:endParaRPr>
          </a:p>
          <a:p>
            <a:pPr>
              <a:lnSpc>
                <a:spcPct val="80000"/>
              </a:lnSpc>
              <a:buFontTx/>
              <a:buNone/>
            </a:pPr>
            <a:r>
              <a:rPr lang="en-US" sz="1800" b="1" dirty="0">
                <a:latin typeface="Courier New" panose="02070309020205020404" pitchFamily="49" charset="0"/>
              </a:rPr>
              <a:t>			x[</a:t>
            </a:r>
            <a:r>
              <a:rPr lang="en-US" sz="1800" b="1" dirty="0" err="1">
                <a:latin typeface="Courier New" panose="02070309020205020404" pitchFamily="49" charset="0"/>
              </a:rPr>
              <a:t>i</a:t>
            </a:r>
            <a:r>
              <a:rPr lang="en-US" sz="1800" b="1" dirty="0">
                <a:latin typeface="Courier New" panose="02070309020205020404" pitchFamily="49" charset="0"/>
              </a:rPr>
              <a:t>][j] = 2 * x[</a:t>
            </a:r>
            <a:r>
              <a:rPr lang="en-US" sz="1800" b="1" dirty="0" err="1">
                <a:latin typeface="Courier New" panose="02070309020205020404" pitchFamily="49" charset="0"/>
              </a:rPr>
              <a:t>i</a:t>
            </a:r>
            <a:r>
              <a:rPr lang="en-US" sz="1800" b="1" dirty="0">
                <a:latin typeface="Courier New" panose="02070309020205020404" pitchFamily="49" charset="0"/>
              </a:rPr>
              <a:t>][j];</a:t>
            </a:r>
          </a:p>
          <a:p>
            <a:pPr>
              <a:lnSpc>
                <a:spcPct val="80000"/>
              </a:lnSpc>
              <a:buFontTx/>
              <a:buNone/>
            </a:pPr>
            <a:r>
              <a:rPr lang="en-US" sz="1800" b="1" dirty="0">
                <a:latin typeface="Courier New" panose="02070309020205020404" pitchFamily="49" charset="0"/>
              </a:rPr>
              <a:t>/* After */</a:t>
            </a:r>
          </a:p>
          <a:p>
            <a:pPr>
              <a:lnSpc>
                <a:spcPct val="80000"/>
              </a:lnSpc>
              <a:buFontTx/>
              <a:buNone/>
            </a:pPr>
            <a:r>
              <a:rPr lang="en-US" sz="1800" b="1" dirty="0">
                <a:latin typeface="Courier New" panose="02070309020205020404" pitchFamily="49" charset="0"/>
              </a:rPr>
              <a:t>for (k = 0; k &lt; 100; k = k+1)</a:t>
            </a:r>
            <a:endParaRPr lang="en-US" sz="1800" b="1" dirty="0">
              <a:solidFill>
                <a:schemeClr val="hlink"/>
              </a:solidFill>
              <a:latin typeface="Courier New" panose="02070309020205020404" pitchFamily="49" charset="0"/>
            </a:endParaRPr>
          </a:p>
          <a:p>
            <a:pPr>
              <a:lnSpc>
                <a:spcPct val="80000"/>
              </a:lnSpc>
              <a:buFontTx/>
              <a:buNone/>
            </a:pPr>
            <a:r>
              <a:rPr lang="en-US" sz="1800" b="1" dirty="0">
                <a:solidFill>
                  <a:schemeClr val="hlink"/>
                </a:solidFill>
                <a:latin typeface="Courier New" panose="02070309020205020404" pitchFamily="49" charset="0"/>
              </a:rPr>
              <a:t>	</a:t>
            </a:r>
            <a:r>
              <a:rPr lang="en-US" sz="1800" b="1" u="sng" dirty="0">
                <a:solidFill>
                  <a:schemeClr val="hlink"/>
                </a:solidFill>
                <a:latin typeface="Courier New" panose="02070309020205020404" pitchFamily="49" charset="0"/>
              </a:rPr>
              <a:t>for (</a:t>
            </a:r>
            <a:r>
              <a:rPr lang="en-US" sz="1800" b="1" u="sng" dirty="0" err="1">
                <a:solidFill>
                  <a:schemeClr val="hlink"/>
                </a:solidFill>
                <a:latin typeface="Courier New" panose="02070309020205020404" pitchFamily="49" charset="0"/>
              </a:rPr>
              <a:t>i</a:t>
            </a:r>
            <a:r>
              <a:rPr lang="en-US" sz="1800" b="1" u="sng" dirty="0">
                <a:solidFill>
                  <a:schemeClr val="hlink"/>
                </a:solidFill>
                <a:latin typeface="Courier New" panose="02070309020205020404" pitchFamily="49" charset="0"/>
              </a:rPr>
              <a:t> = 0; </a:t>
            </a:r>
            <a:r>
              <a:rPr lang="en-US" sz="1800" b="1" u="sng" dirty="0" err="1">
                <a:solidFill>
                  <a:schemeClr val="hlink"/>
                </a:solidFill>
                <a:latin typeface="Courier New" panose="02070309020205020404" pitchFamily="49" charset="0"/>
              </a:rPr>
              <a:t>i</a:t>
            </a:r>
            <a:r>
              <a:rPr lang="en-US" sz="1800" b="1" u="sng" dirty="0">
                <a:solidFill>
                  <a:schemeClr val="hlink"/>
                </a:solidFill>
                <a:latin typeface="Courier New" panose="02070309020205020404" pitchFamily="49" charset="0"/>
              </a:rPr>
              <a:t> &lt; 5000; </a:t>
            </a:r>
            <a:r>
              <a:rPr lang="en-US" sz="1800" b="1" u="sng" dirty="0" err="1">
                <a:solidFill>
                  <a:schemeClr val="hlink"/>
                </a:solidFill>
                <a:latin typeface="Courier New" panose="02070309020205020404" pitchFamily="49" charset="0"/>
              </a:rPr>
              <a:t>i</a:t>
            </a:r>
            <a:r>
              <a:rPr lang="en-US" sz="1800" b="1" u="sng" dirty="0">
                <a:solidFill>
                  <a:schemeClr val="hlink"/>
                </a:solidFill>
                <a:latin typeface="Courier New" panose="02070309020205020404" pitchFamily="49" charset="0"/>
              </a:rPr>
              <a:t> = i+1)</a:t>
            </a:r>
            <a:endParaRPr lang="en-US" sz="1800" b="1" dirty="0">
              <a:solidFill>
                <a:schemeClr val="hlink"/>
              </a:solidFill>
              <a:latin typeface="Courier New" panose="02070309020205020404" pitchFamily="49" charset="0"/>
            </a:endParaRPr>
          </a:p>
          <a:p>
            <a:pPr>
              <a:lnSpc>
                <a:spcPct val="80000"/>
              </a:lnSpc>
              <a:buFontTx/>
              <a:buNone/>
            </a:pPr>
            <a:r>
              <a:rPr lang="en-US" sz="1800" b="1" dirty="0">
                <a:latin typeface="Courier New" panose="02070309020205020404" pitchFamily="49" charset="0"/>
              </a:rPr>
              <a:t>		</a:t>
            </a:r>
            <a:r>
              <a:rPr lang="en-US" sz="1800" b="1" u="sng" dirty="0">
                <a:solidFill>
                  <a:schemeClr val="hlink"/>
                </a:solidFill>
                <a:latin typeface="Courier New" panose="02070309020205020404" pitchFamily="49" charset="0"/>
              </a:rPr>
              <a:t>for (j = 0; j &lt; 100; j = j+1)</a:t>
            </a:r>
            <a:endParaRPr lang="en-US" sz="1800" b="1" dirty="0">
              <a:latin typeface="Courier New" panose="02070309020205020404" pitchFamily="49" charset="0"/>
            </a:endParaRPr>
          </a:p>
          <a:p>
            <a:pPr>
              <a:lnSpc>
                <a:spcPct val="80000"/>
              </a:lnSpc>
              <a:buFontTx/>
              <a:buNone/>
            </a:pPr>
            <a:r>
              <a:rPr lang="en-US" sz="1800" b="1" dirty="0">
                <a:latin typeface="Courier New" panose="02070309020205020404" pitchFamily="49" charset="0"/>
              </a:rPr>
              <a:t>			x[</a:t>
            </a:r>
            <a:r>
              <a:rPr lang="en-US" sz="1800" b="1" dirty="0" err="1">
                <a:latin typeface="Courier New" panose="02070309020205020404" pitchFamily="49" charset="0"/>
              </a:rPr>
              <a:t>i</a:t>
            </a:r>
            <a:r>
              <a:rPr lang="en-US" sz="1800" b="1" dirty="0">
                <a:latin typeface="Courier New" panose="02070309020205020404" pitchFamily="49" charset="0"/>
              </a:rPr>
              <a:t>][j] = 2 * x[</a:t>
            </a:r>
            <a:r>
              <a:rPr lang="en-US" sz="1800" b="1" dirty="0" err="1">
                <a:latin typeface="Courier New" panose="02070309020205020404" pitchFamily="49" charset="0"/>
              </a:rPr>
              <a:t>i</a:t>
            </a:r>
            <a:r>
              <a:rPr lang="en-US" sz="1800" b="1" dirty="0">
                <a:latin typeface="Courier New" panose="02070309020205020404" pitchFamily="49" charset="0"/>
              </a:rPr>
              <a:t>][j];</a:t>
            </a:r>
            <a:br>
              <a:rPr lang="en-US" sz="1800" dirty="0">
                <a:latin typeface="Courier New" panose="02070309020205020404" pitchFamily="49" charset="0"/>
              </a:rPr>
            </a:br>
            <a:endParaRPr lang="en-US" dirty="0"/>
          </a:p>
          <a:p>
            <a:pPr>
              <a:lnSpc>
                <a:spcPct val="80000"/>
              </a:lnSpc>
              <a:buFontTx/>
              <a:buNone/>
            </a:pPr>
            <a:r>
              <a:rPr lang="zh-CN" altLang="en-US" sz="2400" b="1" dirty="0"/>
              <a:t>用</a:t>
            </a:r>
            <a:r>
              <a:rPr lang="zh-CN" altLang="en-US" sz="2400" b="1" dirty="0">
                <a:solidFill>
                  <a:srgbClr val="FF0000"/>
                </a:solidFill>
              </a:rPr>
              <a:t>顺序访问</a:t>
            </a:r>
            <a:r>
              <a:rPr lang="zh-CN" altLang="en-US" sz="2400" b="1" dirty="0"/>
              <a:t>替代了</a:t>
            </a:r>
            <a:r>
              <a:rPr lang="zh-CN" altLang="en-US" sz="2400" b="1" dirty="0">
                <a:solidFill>
                  <a:srgbClr val="C00000"/>
                </a:solidFill>
              </a:rPr>
              <a:t>以</a:t>
            </a:r>
            <a:r>
              <a:rPr lang="en-US" altLang="zh-CN" sz="2400" b="1" dirty="0">
                <a:solidFill>
                  <a:srgbClr val="C00000"/>
                </a:solidFill>
              </a:rPr>
              <a:t>100</a:t>
            </a:r>
            <a:r>
              <a:rPr lang="zh-CN" altLang="en-US" sz="2400" b="1" dirty="0">
                <a:solidFill>
                  <a:srgbClr val="C00000"/>
                </a:solidFill>
              </a:rPr>
              <a:t>个字为步长的跳跃访问。 </a:t>
            </a:r>
          </a:p>
        </p:txBody>
      </p:sp>
      <p:sp>
        <p:nvSpPr>
          <p:cNvPr id="11" name="Arc 4"/>
          <p:cNvSpPr/>
          <p:nvPr/>
        </p:nvSpPr>
        <p:spPr bwMode="auto">
          <a:xfrm rot="10920000">
            <a:off x="1985700" y="5095935"/>
            <a:ext cx="622300" cy="354013"/>
          </a:xfrm>
          <a:custGeom>
            <a:avLst/>
            <a:gdLst>
              <a:gd name="G0" fmla="+- 55 0 0"/>
              <a:gd name="G1" fmla="+- 21600 0 0"/>
              <a:gd name="G2" fmla="+- 21600 0 0"/>
              <a:gd name="T0" fmla="*/ 0 w 21655"/>
              <a:gd name="T1" fmla="*/ 0 h 21600"/>
              <a:gd name="T2" fmla="*/ 21655 w 21655"/>
              <a:gd name="T3" fmla="*/ 21600 h 21600"/>
              <a:gd name="T4" fmla="*/ 55 w 21655"/>
              <a:gd name="T5" fmla="*/ 21600 h 21600"/>
            </a:gdLst>
            <a:ahLst/>
            <a:cxnLst>
              <a:cxn ang="0">
                <a:pos x="T0" y="T1"/>
              </a:cxn>
              <a:cxn ang="0">
                <a:pos x="T2" y="T3"/>
              </a:cxn>
              <a:cxn ang="0">
                <a:pos x="T4" y="T5"/>
              </a:cxn>
            </a:cxnLst>
            <a:rect l="0" t="0" r="r" b="b"/>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close/>
              </a:path>
            </a:pathLst>
          </a:custGeom>
          <a:noFill/>
          <a:ln w="25400" cap="rnd">
            <a:solidFill>
              <a:schemeClr val="hlink"/>
            </a:solidFill>
            <a:round/>
            <a:headEnd type="triangl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24</a:t>
            </a:fld>
            <a:endParaRPr kumimoji="0" lang="zh-CN" altLang="en-US"/>
          </a:p>
        </p:txBody>
      </p:sp>
      <p:sp>
        <p:nvSpPr>
          <p:cNvPr id="4" name="Rectangle 2"/>
          <p:cNvSpPr>
            <a:spLocks noGrp="1" noChangeArrowheads="1"/>
          </p:cNvSpPr>
          <p:nvPr>
            <p:ph type="title"/>
          </p:nvPr>
        </p:nvSpPr>
        <p:spPr>
          <a:xfrm>
            <a:off x="755576" y="836712"/>
            <a:ext cx="7162800" cy="762000"/>
          </a:xfrm>
          <a:noFill/>
        </p:spPr>
        <p:txBody>
          <a:bodyPr lIns="90488" rIns="90488">
            <a:normAutofit/>
          </a:bodyPr>
          <a:lstStyle/>
          <a:p>
            <a:r>
              <a:rPr lang="en-US" altLang="zh-CN" sz="2800" b="1" dirty="0">
                <a:solidFill>
                  <a:srgbClr val="FF0000"/>
                </a:solidFill>
                <a:ea typeface="宋体" panose="02010600030101010101" pitchFamily="2" charset="-122"/>
              </a:rPr>
              <a:t>③	</a:t>
            </a:r>
            <a:r>
              <a:rPr lang="zh-CN" altLang="en-US" sz="2800" b="1" dirty="0">
                <a:solidFill>
                  <a:srgbClr val="FF0000"/>
                </a:solidFill>
                <a:ea typeface="宋体" panose="02010600030101010101" pitchFamily="2" charset="-122"/>
              </a:rPr>
              <a:t>循环融合（</a:t>
            </a:r>
            <a:r>
              <a:rPr lang="en-US" altLang="zh-CN" sz="2800" b="1" dirty="0">
                <a:solidFill>
                  <a:srgbClr val="FF0000"/>
                </a:solidFill>
                <a:ea typeface="宋体" panose="02010600030101010101" pitchFamily="2" charset="-122"/>
              </a:rPr>
              <a:t>loop fusion</a:t>
            </a:r>
            <a:r>
              <a:rPr lang="zh-CN" altLang="en-US" sz="2800" b="1" dirty="0">
                <a:solidFill>
                  <a:srgbClr val="FF0000"/>
                </a:solidFill>
                <a:ea typeface="宋体" panose="02010600030101010101" pitchFamily="2" charset="-122"/>
              </a:rPr>
              <a:t>）</a:t>
            </a:r>
            <a:endParaRPr lang="en-US" sz="2800" b="1" dirty="0">
              <a:solidFill>
                <a:srgbClr val="FF0000"/>
              </a:solidFill>
            </a:endParaRPr>
          </a:p>
        </p:txBody>
      </p:sp>
      <p:sp>
        <p:nvSpPr>
          <p:cNvPr id="5" name="Rectangle 3"/>
          <p:cNvSpPr txBox="1">
            <a:spLocks noChangeArrowheads="1"/>
          </p:cNvSpPr>
          <p:nvPr/>
        </p:nvSpPr>
        <p:spPr>
          <a:xfrm>
            <a:off x="323528" y="1484784"/>
            <a:ext cx="8153400" cy="5688632"/>
          </a:xfrm>
          <a:prstGeom prst="rect">
            <a:avLst/>
          </a:prstGeom>
          <a:noFill/>
        </p:spPr>
        <p:txBody>
          <a:bodyPr vert="horz" lIns="90488" tIns="45720" rIns="90488"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a:lnSpc>
                <a:spcPts val="1800"/>
              </a:lnSpc>
              <a:buFontTx/>
              <a:buNone/>
            </a:pPr>
            <a:r>
              <a:rPr lang="en-US" sz="2400" b="1" dirty="0">
                <a:latin typeface="Courier New" panose="02070309020205020404" pitchFamily="49" charset="0"/>
              </a:rPr>
              <a:t>/* Before */</a:t>
            </a:r>
          </a:p>
          <a:p>
            <a:pPr>
              <a:lnSpc>
                <a:spcPts val="1800"/>
              </a:lnSpc>
              <a:buFontTx/>
              <a:buNone/>
            </a:pPr>
            <a:r>
              <a:rPr lang="en-US" sz="2400" b="1" dirty="0">
                <a:latin typeface="Courier New" panose="02070309020205020404" pitchFamily="49" charset="0"/>
              </a:rPr>
              <a:t>for (</a:t>
            </a:r>
            <a:r>
              <a:rPr lang="en-US" sz="2400" b="1" dirty="0" err="1">
                <a:latin typeface="Courier New" panose="02070309020205020404" pitchFamily="49" charset="0"/>
              </a:rPr>
              <a:t>i</a:t>
            </a:r>
            <a:r>
              <a:rPr lang="en-US" sz="2400" b="1" dirty="0">
                <a:latin typeface="Courier New" panose="02070309020205020404" pitchFamily="49" charset="0"/>
              </a:rPr>
              <a:t> = 0; </a:t>
            </a:r>
            <a:r>
              <a:rPr lang="en-US" sz="2400" b="1" dirty="0" err="1">
                <a:latin typeface="Courier New" panose="02070309020205020404" pitchFamily="49" charset="0"/>
              </a:rPr>
              <a:t>i</a:t>
            </a:r>
            <a:r>
              <a:rPr lang="en-US" sz="2400" b="1" dirty="0">
                <a:latin typeface="Courier New" panose="02070309020205020404" pitchFamily="49" charset="0"/>
              </a:rPr>
              <a:t> &lt; N; </a:t>
            </a:r>
            <a:r>
              <a:rPr lang="en-US" sz="2400" b="1" dirty="0" err="1">
                <a:latin typeface="Courier New" panose="02070309020205020404" pitchFamily="49" charset="0"/>
              </a:rPr>
              <a:t>i</a:t>
            </a:r>
            <a:r>
              <a:rPr lang="en-US" sz="2400" b="1" dirty="0">
                <a:latin typeface="Courier New" panose="02070309020205020404" pitchFamily="49" charset="0"/>
              </a:rPr>
              <a:t> = i+1)</a:t>
            </a:r>
          </a:p>
          <a:p>
            <a:pPr>
              <a:lnSpc>
                <a:spcPts val="1800"/>
              </a:lnSpc>
              <a:buFontTx/>
              <a:buNone/>
            </a:pPr>
            <a:r>
              <a:rPr lang="en-US" sz="2400" b="1" dirty="0">
                <a:latin typeface="Courier New" panose="02070309020205020404" pitchFamily="49" charset="0"/>
              </a:rPr>
              <a:t>	for (j = 0; j &lt; N; j = j+1)</a:t>
            </a:r>
          </a:p>
          <a:p>
            <a:pPr>
              <a:lnSpc>
                <a:spcPts val="1800"/>
              </a:lnSpc>
              <a:buFontTx/>
              <a:buNone/>
            </a:pPr>
            <a:r>
              <a:rPr lang="en-US" sz="2400" b="1" dirty="0">
                <a:latin typeface="Courier New" panose="02070309020205020404" pitchFamily="49" charset="0"/>
              </a:rPr>
              <a:t>		</a:t>
            </a:r>
            <a:r>
              <a:rPr lang="en-US" sz="2400" b="1" u="sng" dirty="0">
                <a:solidFill>
                  <a:schemeClr val="accent1"/>
                </a:solidFill>
                <a:latin typeface="Courier New" panose="02070309020205020404" pitchFamily="49" charset="0"/>
              </a:rPr>
              <a:t>a[</a:t>
            </a:r>
            <a:r>
              <a:rPr lang="en-US" sz="2400" b="1" u="sng" dirty="0" err="1">
                <a:solidFill>
                  <a:schemeClr val="accent1"/>
                </a:solidFill>
                <a:latin typeface="Courier New" panose="02070309020205020404" pitchFamily="49" charset="0"/>
              </a:rPr>
              <a:t>i</a:t>
            </a:r>
            <a:r>
              <a:rPr lang="en-US" sz="2400" b="1" u="sng" dirty="0">
                <a:solidFill>
                  <a:schemeClr val="accent1"/>
                </a:solidFill>
                <a:latin typeface="Courier New" panose="02070309020205020404" pitchFamily="49" charset="0"/>
              </a:rPr>
              <a:t>][j]</a:t>
            </a:r>
            <a:r>
              <a:rPr lang="en-US" sz="2400" b="1" u="sng" dirty="0">
                <a:latin typeface="Courier New" panose="02070309020205020404" pitchFamily="49" charset="0"/>
              </a:rPr>
              <a:t> </a:t>
            </a:r>
            <a:r>
              <a:rPr lang="en-US" sz="2400" b="1" dirty="0">
                <a:latin typeface="Courier New" panose="02070309020205020404" pitchFamily="49" charset="0"/>
              </a:rPr>
              <a:t>= 1/b[</a:t>
            </a:r>
            <a:r>
              <a:rPr lang="en-US" sz="2400" b="1" dirty="0" err="1">
                <a:latin typeface="Courier New" panose="02070309020205020404" pitchFamily="49" charset="0"/>
              </a:rPr>
              <a:t>i</a:t>
            </a:r>
            <a:r>
              <a:rPr lang="en-US" sz="2400" b="1" dirty="0">
                <a:latin typeface="Courier New" panose="02070309020205020404" pitchFamily="49" charset="0"/>
              </a:rPr>
              <a:t>][j] * </a:t>
            </a:r>
            <a:r>
              <a:rPr lang="en-US" sz="2400" b="1" u="sng" dirty="0">
                <a:solidFill>
                  <a:schemeClr val="accent1"/>
                </a:solidFill>
                <a:latin typeface="Courier New" panose="02070309020205020404" pitchFamily="49" charset="0"/>
              </a:rPr>
              <a:t>c[</a:t>
            </a:r>
            <a:r>
              <a:rPr lang="en-US" sz="2400" b="1" u="sng" dirty="0" err="1">
                <a:solidFill>
                  <a:schemeClr val="accent1"/>
                </a:solidFill>
                <a:latin typeface="Courier New" panose="02070309020205020404" pitchFamily="49" charset="0"/>
              </a:rPr>
              <a:t>i</a:t>
            </a:r>
            <a:r>
              <a:rPr lang="en-US" sz="2400" b="1" u="sng" dirty="0">
                <a:solidFill>
                  <a:schemeClr val="accent1"/>
                </a:solidFill>
                <a:latin typeface="Courier New" panose="02070309020205020404" pitchFamily="49" charset="0"/>
              </a:rPr>
              <a:t>][j]</a:t>
            </a:r>
            <a:r>
              <a:rPr lang="en-US" sz="2400" b="1" dirty="0">
                <a:latin typeface="Courier New" panose="02070309020205020404" pitchFamily="49" charset="0"/>
              </a:rPr>
              <a:t>;</a:t>
            </a:r>
          </a:p>
          <a:p>
            <a:pPr>
              <a:lnSpc>
                <a:spcPts val="1800"/>
              </a:lnSpc>
              <a:buFontTx/>
              <a:buNone/>
            </a:pPr>
            <a:r>
              <a:rPr lang="en-US" sz="2400" b="1" dirty="0">
                <a:latin typeface="Courier New" panose="02070309020205020404" pitchFamily="49" charset="0"/>
              </a:rPr>
              <a:t>for (</a:t>
            </a:r>
            <a:r>
              <a:rPr lang="en-US" sz="2400" b="1" dirty="0" err="1">
                <a:latin typeface="Courier New" panose="02070309020205020404" pitchFamily="49" charset="0"/>
              </a:rPr>
              <a:t>i</a:t>
            </a:r>
            <a:r>
              <a:rPr lang="en-US" sz="2400" b="1" dirty="0">
                <a:latin typeface="Courier New" panose="02070309020205020404" pitchFamily="49" charset="0"/>
              </a:rPr>
              <a:t> = 0; </a:t>
            </a:r>
            <a:r>
              <a:rPr lang="en-US" sz="2400" b="1" dirty="0" err="1">
                <a:latin typeface="Courier New" panose="02070309020205020404" pitchFamily="49" charset="0"/>
              </a:rPr>
              <a:t>i</a:t>
            </a:r>
            <a:r>
              <a:rPr lang="en-US" sz="2400" b="1" dirty="0">
                <a:latin typeface="Courier New" panose="02070309020205020404" pitchFamily="49" charset="0"/>
              </a:rPr>
              <a:t> &lt; N; </a:t>
            </a:r>
            <a:r>
              <a:rPr lang="en-US" sz="2400" b="1" dirty="0" err="1">
                <a:latin typeface="Courier New" panose="02070309020205020404" pitchFamily="49" charset="0"/>
              </a:rPr>
              <a:t>i</a:t>
            </a:r>
            <a:r>
              <a:rPr lang="en-US" sz="2400" b="1" dirty="0">
                <a:latin typeface="Courier New" panose="02070309020205020404" pitchFamily="49" charset="0"/>
              </a:rPr>
              <a:t> = i+1)</a:t>
            </a:r>
          </a:p>
          <a:p>
            <a:pPr>
              <a:lnSpc>
                <a:spcPts val="1800"/>
              </a:lnSpc>
              <a:buFontTx/>
              <a:buNone/>
            </a:pPr>
            <a:r>
              <a:rPr lang="en-US" sz="2400" b="1" dirty="0">
                <a:latin typeface="Courier New" panose="02070309020205020404" pitchFamily="49" charset="0"/>
              </a:rPr>
              <a:t>	for (j = 0; j &lt; N; j = j+1)</a:t>
            </a:r>
          </a:p>
          <a:p>
            <a:pPr>
              <a:lnSpc>
                <a:spcPts val="1800"/>
              </a:lnSpc>
              <a:buFontTx/>
              <a:buNone/>
            </a:pPr>
            <a:r>
              <a:rPr lang="en-US" sz="2400" b="1" dirty="0">
                <a:latin typeface="Courier New" panose="02070309020205020404" pitchFamily="49" charset="0"/>
              </a:rPr>
              <a:t>		d[</a:t>
            </a:r>
            <a:r>
              <a:rPr lang="en-US" sz="2400" b="1" dirty="0" err="1">
                <a:latin typeface="Courier New" panose="02070309020205020404" pitchFamily="49" charset="0"/>
              </a:rPr>
              <a:t>i</a:t>
            </a:r>
            <a:r>
              <a:rPr lang="en-US" sz="2400" b="1" dirty="0">
                <a:latin typeface="Courier New" panose="02070309020205020404" pitchFamily="49" charset="0"/>
              </a:rPr>
              <a:t>][j] = </a:t>
            </a:r>
            <a:r>
              <a:rPr lang="en-US" sz="2400" b="1" u="sng" dirty="0">
                <a:solidFill>
                  <a:schemeClr val="accent1"/>
                </a:solidFill>
                <a:latin typeface="Courier New" panose="02070309020205020404" pitchFamily="49" charset="0"/>
              </a:rPr>
              <a:t>a[</a:t>
            </a:r>
            <a:r>
              <a:rPr lang="en-US" sz="2400" b="1" u="sng" dirty="0" err="1">
                <a:solidFill>
                  <a:schemeClr val="accent1"/>
                </a:solidFill>
                <a:latin typeface="Courier New" panose="02070309020205020404" pitchFamily="49" charset="0"/>
              </a:rPr>
              <a:t>i</a:t>
            </a:r>
            <a:r>
              <a:rPr lang="en-US" sz="2400" b="1" u="sng" dirty="0">
                <a:solidFill>
                  <a:schemeClr val="accent1"/>
                </a:solidFill>
                <a:latin typeface="Courier New" panose="02070309020205020404" pitchFamily="49" charset="0"/>
              </a:rPr>
              <a:t>][j]</a:t>
            </a:r>
            <a:r>
              <a:rPr lang="en-US" sz="2400" b="1" u="sng" dirty="0">
                <a:latin typeface="Courier New" panose="02070309020205020404" pitchFamily="49" charset="0"/>
              </a:rPr>
              <a:t> </a:t>
            </a:r>
            <a:r>
              <a:rPr lang="en-US" sz="2400" b="1" dirty="0">
                <a:latin typeface="Courier New" panose="02070309020205020404" pitchFamily="49" charset="0"/>
              </a:rPr>
              <a:t>+ </a:t>
            </a:r>
            <a:r>
              <a:rPr lang="en-US" sz="2400" b="1" u="sng" dirty="0">
                <a:solidFill>
                  <a:schemeClr val="accent1"/>
                </a:solidFill>
                <a:latin typeface="Courier New" panose="02070309020205020404" pitchFamily="49" charset="0"/>
              </a:rPr>
              <a:t>c[</a:t>
            </a:r>
            <a:r>
              <a:rPr lang="en-US" sz="2400" b="1" u="sng" dirty="0" err="1">
                <a:solidFill>
                  <a:schemeClr val="accent1"/>
                </a:solidFill>
                <a:latin typeface="Courier New" panose="02070309020205020404" pitchFamily="49" charset="0"/>
              </a:rPr>
              <a:t>i</a:t>
            </a:r>
            <a:r>
              <a:rPr lang="en-US" sz="2400" b="1" u="sng" dirty="0">
                <a:solidFill>
                  <a:schemeClr val="accent1"/>
                </a:solidFill>
                <a:latin typeface="Courier New" panose="02070309020205020404" pitchFamily="49" charset="0"/>
              </a:rPr>
              <a:t>][j]</a:t>
            </a:r>
            <a:r>
              <a:rPr lang="en-US" sz="2400" b="1" dirty="0">
                <a:latin typeface="Courier New" panose="02070309020205020404" pitchFamily="49" charset="0"/>
              </a:rPr>
              <a:t>;</a:t>
            </a:r>
          </a:p>
          <a:p>
            <a:pPr>
              <a:lnSpc>
                <a:spcPts val="1800"/>
              </a:lnSpc>
              <a:buFontTx/>
              <a:buNone/>
            </a:pPr>
            <a:r>
              <a:rPr lang="en-US" sz="2400" b="1" dirty="0">
                <a:solidFill>
                  <a:srgbClr val="FF0000"/>
                </a:solidFill>
                <a:latin typeface="Courier New" panose="02070309020205020404" pitchFamily="49" charset="0"/>
              </a:rPr>
              <a:t>/* After */</a:t>
            </a:r>
          </a:p>
          <a:p>
            <a:pPr>
              <a:lnSpc>
                <a:spcPts val="1800"/>
              </a:lnSpc>
              <a:buFontTx/>
              <a:buNone/>
            </a:pPr>
            <a:r>
              <a:rPr lang="en-US" sz="2400" b="1" dirty="0">
                <a:latin typeface="Courier New" panose="02070309020205020404" pitchFamily="49" charset="0"/>
              </a:rPr>
              <a:t>for (</a:t>
            </a:r>
            <a:r>
              <a:rPr lang="en-US" sz="2400" b="1" dirty="0" err="1">
                <a:latin typeface="Courier New" panose="02070309020205020404" pitchFamily="49" charset="0"/>
              </a:rPr>
              <a:t>i</a:t>
            </a:r>
            <a:r>
              <a:rPr lang="en-US" sz="2400" b="1" dirty="0">
                <a:latin typeface="Courier New" panose="02070309020205020404" pitchFamily="49" charset="0"/>
              </a:rPr>
              <a:t> = 0; </a:t>
            </a:r>
            <a:r>
              <a:rPr lang="en-US" sz="2400" b="1" dirty="0" err="1">
                <a:latin typeface="Courier New" panose="02070309020205020404" pitchFamily="49" charset="0"/>
              </a:rPr>
              <a:t>i</a:t>
            </a:r>
            <a:r>
              <a:rPr lang="en-US" sz="2400" b="1" dirty="0">
                <a:latin typeface="Courier New" panose="02070309020205020404" pitchFamily="49" charset="0"/>
              </a:rPr>
              <a:t> &lt; N; </a:t>
            </a:r>
            <a:r>
              <a:rPr lang="en-US" sz="2400" b="1" dirty="0" err="1">
                <a:latin typeface="Courier New" panose="02070309020205020404" pitchFamily="49" charset="0"/>
              </a:rPr>
              <a:t>i</a:t>
            </a:r>
            <a:r>
              <a:rPr lang="en-US" sz="2400" b="1" dirty="0">
                <a:latin typeface="Courier New" panose="02070309020205020404" pitchFamily="49" charset="0"/>
              </a:rPr>
              <a:t> = i+1)</a:t>
            </a:r>
          </a:p>
          <a:p>
            <a:pPr>
              <a:lnSpc>
                <a:spcPts val="1800"/>
              </a:lnSpc>
              <a:buFontTx/>
              <a:buNone/>
            </a:pPr>
            <a:r>
              <a:rPr lang="en-US" sz="2400" b="1" dirty="0">
                <a:latin typeface="Courier New" panose="02070309020205020404" pitchFamily="49" charset="0"/>
              </a:rPr>
              <a:t>	for (j = 0; j &lt; N; j = j+1)</a:t>
            </a:r>
          </a:p>
          <a:p>
            <a:pPr>
              <a:lnSpc>
                <a:spcPts val="1800"/>
              </a:lnSpc>
              <a:buFontTx/>
              <a:buNone/>
            </a:pPr>
            <a:r>
              <a:rPr lang="en-US" sz="2400" b="1" dirty="0">
                <a:latin typeface="Courier New" panose="02070309020205020404" pitchFamily="49" charset="0"/>
              </a:rPr>
              <a:t>	</a:t>
            </a:r>
            <a:r>
              <a:rPr lang="en-US" sz="2400" b="1" dirty="0">
                <a:solidFill>
                  <a:schemeClr val="hlink"/>
                </a:solidFill>
                <a:latin typeface="Courier New" panose="02070309020205020404" pitchFamily="49" charset="0"/>
              </a:rPr>
              <a:t>{	</a:t>
            </a:r>
            <a:r>
              <a:rPr lang="en-US" sz="2400" b="1" u="sng" dirty="0">
                <a:solidFill>
                  <a:schemeClr val="hlink"/>
                </a:solidFill>
                <a:latin typeface="Courier New" panose="02070309020205020404" pitchFamily="49" charset="0"/>
              </a:rPr>
              <a:t>a[</a:t>
            </a:r>
            <a:r>
              <a:rPr lang="en-US" sz="2400" b="1" u="sng" dirty="0" err="1">
                <a:solidFill>
                  <a:schemeClr val="hlink"/>
                </a:solidFill>
                <a:latin typeface="Courier New" panose="02070309020205020404" pitchFamily="49" charset="0"/>
              </a:rPr>
              <a:t>i</a:t>
            </a:r>
            <a:r>
              <a:rPr lang="en-US" sz="2400" b="1" u="sng" dirty="0">
                <a:solidFill>
                  <a:schemeClr val="hlink"/>
                </a:solidFill>
                <a:latin typeface="Courier New" panose="02070309020205020404" pitchFamily="49" charset="0"/>
              </a:rPr>
              <a:t>][j] = 1/b[</a:t>
            </a:r>
            <a:r>
              <a:rPr lang="en-US" sz="2400" b="1" u="sng" dirty="0" err="1">
                <a:solidFill>
                  <a:schemeClr val="hlink"/>
                </a:solidFill>
                <a:latin typeface="Courier New" panose="02070309020205020404" pitchFamily="49" charset="0"/>
              </a:rPr>
              <a:t>i</a:t>
            </a:r>
            <a:r>
              <a:rPr lang="en-US" sz="2400" b="1" u="sng" dirty="0">
                <a:solidFill>
                  <a:schemeClr val="hlink"/>
                </a:solidFill>
                <a:latin typeface="Courier New" panose="02070309020205020404" pitchFamily="49" charset="0"/>
              </a:rPr>
              <a:t>][j] * c[</a:t>
            </a:r>
            <a:r>
              <a:rPr lang="en-US" sz="2400" b="1" u="sng" dirty="0" err="1">
                <a:solidFill>
                  <a:schemeClr val="hlink"/>
                </a:solidFill>
                <a:latin typeface="Courier New" panose="02070309020205020404" pitchFamily="49" charset="0"/>
              </a:rPr>
              <a:t>i</a:t>
            </a:r>
            <a:r>
              <a:rPr lang="en-US" sz="2400" b="1" u="sng" dirty="0">
                <a:solidFill>
                  <a:schemeClr val="hlink"/>
                </a:solidFill>
                <a:latin typeface="Courier New" panose="02070309020205020404" pitchFamily="49" charset="0"/>
              </a:rPr>
              <a:t>][j]</a:t>
            </a:r>
            <a:r>
              <a:rPr lang="en-US" sz="2400" b="1" dirty="0">
                <a:solidFill>
                  <a:schemeClr val="hlink"/>
                </a:solidFill>
                <a:latin typeface="Courier New" panose="02070309020205020404" pitchFamily="49" charset="0"/>
              </a:rPr>
              <a:t>;</a:t>
            </a:r>
          </a:p>
          <a:p>
            <a:pPr>
              <a:lnSpc>
                <a:spcPts val="1800"/>
              </a:lnSpc>
              <a:buFontTx/>
              <a:buNone/>
            </a:pPr>
            <a:r>
              <a:rPr lang="en-US" sz="2400" b="1" dirty="0">
                <a:solidFill>
                  <a:schemeClr val="hlink"/>
                </a:solidFill>
                <a:latin typeface="Courier New" panose="02070309020205020404" pitchFamily="49" charset="0"/>
              </a:rPr>
              <a:t>		</a:t>
            </a:r>
            <a:r>
              <a:rPr lang="en-US" sz="2400" b="1" u="sng" dirty="0">
                <a:solidFill>
                  <a:schemeClr val="hlink"/>
                </a:solidFill>
                <a:latin typeface="Courier New" panose="02070309020205020404" pitchFamily="49" charset="0"/>
              </a:rPr>
              <a:t>d[</a:t>
            </a:r>
            <a:r>
              <a:rPr lang="en-US" sz="2400" b="1" u="sng" dirty="0" err="1">
                <a:solidFill>
                  <a:schemeClr val="hlink"/>
                </a:solidFill>
                <a:latin typeface="Courier New" panose="02070309020205020404" pitchFamily="49" charset="0"/>
              </a:rPr>
              <a:t>i</a:t>
            </a:r>
            <a:r>
              <a:rPr lang="en-US" sz="2400" b="1" u="sng" dirty="0">
                <a:solidFill>
                  <a:schemeClr val="hlink"/>
                </a:solidFill>
                <a:latin typeface="Courier New" panose="02070309020205020404" pitchFamily="49" charset="0"/>
              </a:rPr>
              <a:t>][j] = a[</a:t>
            </a:r>
            <a:r>
              <a:rPr lang="en-US" sz="2400" b="1" u="sng" dirty="0" err="1">
                <a:solidFill>
                  <a:schemeClr val="hlink"/>
                </a:solidFill>
                <a:latin typeface="Courier New" panose="02070309020205020404" pitchFamily="49" charset="0"/>
              </a:rPr>
              <a:t>i</a:t>
            </a:r>
            <a:r>
              <a:rPr lang="en-US" sz="2400" b="1" u="sng" dirty="0">
                <a:solidFill>
                  <a:schemeClr val="hlink"/>
                </a:solidFill>
                <a:latin typeface="Courier New" panose="02070309020205020404" pitchFamily="49" charset="0"/>
              </a:rPr>
              <a:t>][j] + c[</a:t>
            </a:r>
            <a:r>
              <a:rPr lang="en-US" sz="2400" b="1" u="sng" dirty="0" err="1">
                <a:solidFill>
                  <a:schemeClr val="hlink"/>
                </a:solidFill>
                <a:latin typeface="Courier New" panose="02070309020205020404" pitchFamily="49" charset="0"/>
              </a:rPr>
              <a:t>i</a:t>
            </a:r>
            <a:r>
              <a:rPr lang="en-US" sz="2400" b="1" u="sng" dirty="0">
                <a:solidFill>
                  <a:schemeClr val="hlink"/>
                </a:solidFill>
                <a:latin typeface="Courier New" panose="02070309020205020404" pitchFamily="49" charset="0"/>
              </a:rPr>
              <a:t>][j]</a:t>
            </a:r>
            <a:r>
              <a:rPr lang="en-US" sz="2400" b="1" dirty="0">
                <a:solidFill>
                  <a:schemeClr val="hlink"/>
                </a:solidFill>
                <a:latin typeface="Courier New" panose="02070309020205020404" pitchFamily="49" charset="0"/>
              </a:rPr>
              <a:t>;</a:t>
            </a:r>
            <a:endParaRPr lang="en-US" altLang="zh-CN" sz="2400" b="1" dirty="0">
              <a:solidFill>
                <a:schemeClr val="hlink"/>
              </a:solidFill>
              <a:latin typeface="Courier New" panose="02070309020205020404" pitchFamily="49" charset="0"/>
              <a:ea typeface="宋体" panose="02010600030101010101" pitchFamily="2" charset="-122"/>
            </a:endParaRPr>
          </a:p>
          <a:p>
            <a:pPr>
              <a:lnSpc>
                <a:spcPts val="1800"/>
              </a:lnSpc>
              <a:buFontTx/>
              <a:buNone/>
            </a:pPr>
            <a:r>
              <a:rPr lang="en-US" altLang="zh-CN" sz="2400" b="1" dirty="0">
                <a:solidFill>
                  <a:schemeClr val="hlink"/>
                </a:solidFill>
                <a:latin typeface="Courier New" panose="02070309020205020404" pitchFamily="49" charset="0"/>
                <a:ea typeface="宋体" panose="02010600030101010101" pitchFamily="2" charset="-122"/>
              </a:rPr>
              <a:t>  </a:t>
            </a:r>
            <a:r>
              <a:rPr lang="en-US" sz="2400" b="1" dirty="0">
                <a:solidFill>
                  <a:schemeClr val="hlink"/>
                </a:solidFill>
                <a:latin typeface="Courier New" panose="02070309020205020404" pitchFamily="49" charset="0"/>
              </a:rPr>
              <a:t>}</a:t>
            </a:r>
            <a:br>
              <a:rPr lang="en-US" sz="1800" b="1" dirty="0">
                <a:solidFill>
                  <a:schemeClr val="hlink"/>
                </a:solidFill>
                <a:latin typeface="Courier New" panose="02070309020205020404" pitchFamily="49" charset="0"/>
              </a:rPr>
            </a:br>
            <a:endParaRPr lang="en-US" sz="3000" b="1" dirty="0"/>
          </a:p>
          <a:p>
            <a:pPr>
              <a:lnSpc>
                <a:spcPts val="3000"/>
              </a:lnSpc>
              <a:buFontTx/>
              <a:buNone/>
            </a:pPr>
            <a:r>
              <a:rPr lang="zh-CN" altLang="en-US" sz="3100" b="1" dirty="0"/>
              <a:t>对于</a:t>
            </a:r>
            <a:r>
              <a:rPr lang="zh-CN" altLang="en-US" sz="3100" b="1" dirty="0">
                <a:solidFill>
                  <a:srgbClr val="FF0000"/>
                </a:solidFill>
              </a:rPr>
              <a:t> </a:t>
            </a:r>
            <a:r>
              <a:rPr lang="en-US" altLang="zh-CN" sz="3100" b="1" dirty="0">
                <a:solidFill>
                  <a:srgbClr val="FF0000"/>
                </a:solidFill>
              </a:rPr>
              <a:t>a </a:t>
            </a:r>
            <a:r>
              <a:rPr lang="zh-CN" altLang="en-US" sz="3100" b="1" dirty="0"/>
              <a:t>和 </a:t>
            </a:r>
            <a:r>
              <a:rPr lang="en-US" altLang="zh-CN" sz="3100" b="1" dirty="0">
                <a:solidFill>
                  <a:srgbClr val="FF0000"/>
                </a:solidFill>
              </a:rPr>
              <a:t>c </a:t>
            </a:r>
            <a:r>
              <a:rPr lang="en-US" altLang="en-US" sz="3100" b="1" dirty="0"/>
              <a:t>：</a:t>
            </a:r>
            <a:endParaRPr lang="en-US" altLang="zh-CN" sz="3100" b="1" dirty="0"/>
          </a:p>
          <a:p>
            <a:pPr>
              <a:lnSpc>
                <a:spcPts val="3000"/>
              </a:lnSpc>
              <a:buFontTx/>
              <a:buNone/>
            </a:pPr>
            <a:r>
              <a:rPr lang="en-US" altLang="zh-CN" sz="3100" b="1" dirty="0"/>
              <a:t>   - </a:t>
            </a:r>
            <a:r>
              <a:rPr lang="zh-CN" altLang="en-US" sz="3100" b="1" dirty="0"/>
              <a:t>融合前，每次计算访问</a:t>
            </a:r>
            <a:r>
              <a:rPr lang="en-US" altLang="zh-CN" sz="3100" b="1" dirty="0"/>
              <a:t>2</a:t>
            </a:r>
            <a:r>
              <a:rPr lang="zh-CN" altLang="en-US" sz="3100" b="1" dirty="0"/>
              <a:t>次缺失；</a:t>
            </a:r>
          </a:p>
          <a:p>
            <a:pPr>
              <a:lnSpc>
                <a:spcPts val="3000"/>
              </a:lnSpc>
              <a:buFontTx/>
              <a:buNone/>
            </a:pPr>
            <a:r>
              <a:rPr lang="zh-CN" altLang="en-US" sz="3100" b="1" dirty="0"/>
              <a:t>   </a:t>
            </a:r>
            <a:r>
              <a:rPr lang="en-US" altLang="zh-CN" sz="3100" b="1" dirty="0"/>
              <a:t>- </a:t>
            </a:r>
            <a:r>
              <a:rPr lang="zh-CN" altLang="en-US" sz="3100" b="1" dirty="0"/>
              <a:t>融合后，平均每次计算访问</a:t>
            </a:r>
            <a:r>
              <a:rPr lang="en-US" altLang="zh-CN" sz="3100" b="1" dirty="0"/>
              <a:t>1</a:t>
            </a:r>
            <a:r>
              <a:rPr lang="zh-CN" altLang="en-US" sz="3100" b="1" dirty="0"/>
              <a:t>次缺失。改善了空间局部性。</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a:solidFill>
                  <a:schemeClr val="hlink"/>
                </a:solidFill>
                <a:latin typeface="Comic Sans MS" panose="030F0702030302020204" pitchFamily="66" charset="0"/>
                <a:ea typeface="宋体" panose="02010600030101010101" pitchFamily="2" charset="-122"/>
              </a:rPr>
              <a:t>第</a:t>
            </a:r>
            <a:r>
              <a:rPr lang="en-US" altLang="zh-CN" sz="4000" b="1" dirty="0">
                <a:solidFill>
                  <a:schemeClr val="hlink"/>
                </a:solidFill>
                <a:latin typeface="Comic Sans MS" panose="030F0702030302020204" pitchFamily="66" charset="0"/>
                <a:ea typeface="宋体" panose="02010600030101010101" pitchFamily="2" charset="-122"/>
              </a:rPr>
              <a:t>5</a:t>
            </a:r>
            <a:r>
              <a:rPr lang="zh-CN" altLang="en-US" sz="4000" b="1" dirty="0">
                <a:solidFill>
                  <a:schemeClr val="hlink"/>
                </a:solidFill>
                <a:latin typeface="Comic Sans MS" panose="030F0702030302020204" pitchFamily="66" charset="0"/>
                <a:ea typeface="宋体" panose="02010600030101010101" pitchFamily="2" charset="-122"/>
              </a:rPr>
              <a:t>章 存储器</a:t>
            </a:r>
            <a:r>
              <a:rPr lang="en-US" altLang="zh-CN" sz="4000" b="1" dirty="0">
                <a:solidFill>
                  <a:schemeClr val="hlink"/>
                </a:solidFill>
                <a:latin typeface="Comic Sans MS" panose="030F0702030302020204" pitchFamily="66" charset="0"/>
                <a:ea typeface="宋体" panose="02010600030101010101" pitchFamily="2" charset="-122"/>
              </a:rPr>
              <a:t>-</a:t>
            </a:r>
            <a:r>
              <a:rPr lang="zh-CN" altLang="en-US" sz="4000" b="1" dirty="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a:latin typeface="Comic Sans MS" panose="030F0702030302020204" pitchFamily="66" charset="0"/>
                <a:ea typeface="宋体" panose="02010600030101010101" pitchFamily="2" charset="-122"/>
              </a:rPr>
              <a:t>引言</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Caches</a:t>
            </a:r>
            <a:r>
              <a:rPr lang="zh-CN" altLang="en-US" sz="2600" b="1" dirty="0">
                <a:latin typeface="Comic Sans MS" panose="030F0702030302020204" pitchFamily="66" charset="0"/>
                <a:ea typeface="宋体" panose="02010600030101010101" pitchFamily="2" charset="-122"/>
              </a:rPr>
              <a:t>基本原理复习</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5.3	Cache </a:t>
            </a:r>
            <a:r>
              <a:rPr lang="zh-CN" altLang="en-US" sz="2600" b="1" dirty="0">
                <a:latin typeface="Comic Sans MS" panose="030F0702030302020204" pitchFamily="66" charset="0"/>
                <a:ea typeface="宋体" panose="02010600030101010101" pitchFamily="2" charset="-122"/>
              </a:rPr>
              <a:t>性能</a:t>
            </a:r>
            <a:r>
              <a:rPr lang="en-US" altLang="zh-CN" sz="2600" b="1" dirty="0">
                <a:latin typeface="Comic Sans MS" panose="030F0702030302020204" pitchFamily="66" charset="0"/>
                <a:ea typeface="宋体" panose="02010600030101010101" pitchFamily="2" charset="-122"/>
              </a:rPr>
              <a:t> 			</a:t>
            </a: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5.5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 Cache </a:t>
            </a:r>
            <a:r>
              <a:rPr lang="zh-CN" altLang="en-US" sz="2600" b="1" dirty="0">
                <a:solidFill>
                  <a:srgbClr val="FF0000"/>
                </a:solidFill>
                <a:latin typeface="Comic Sans MS" panose="030F0702030302020204" pitchFamily="66" charset="0"/>
                <a:ea typeface="宋体" panose="02010600030101010101" pitchFamily="2" charset="-122"/>
              </a:rPr>
              <a:t>缺失代价</a:t>
            </a:r>
            <a:r>
              <a:rPr altLang="en-US" sz="2600" b="1" dirty="0">
                <a:solidFill>
                  <a:srgbClr val="FF0000"/>
                </a:solidFill>
                <a:latin typeface="宋体" panose="02010600030101010101" pitchFamily="2" charset="-122"/>
                <a:sym typeface="+mn-ea"/>
              </a:rPr>
              <a:t>√</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命中时间</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chemeClr val="tx1"/>
                </a:solidFill>
                <a:latin typeface="Comic Sans MS" panose="030F0702030302020204" pitchFamily="66" charset="0"/>
                <a:ea typeface="宋体" panose="02010600030101010101" pitchFamily="2" charset="-122"/>
              </a:rPr>
              <a:t>5.7  虚拟存储器</a:t>
            </a:r>
          </a:p>
          <a:p>
            <a:pPr>
              <a:spcBef>
                <a:spcPts val="0"/>
              </a:spcBef>
            </a:pPr>
            <a:r>
              <a:rPr lang="en-US" altLang="zh-CN" sz="2600" b="1" dirty="0">
                <a:solidFill>
                  <a:schemeClr val="tx1"/>
                </a:solidFill>
                <a:latin typeface="Comic Sans MS" panose="030F0702030302020204" pitchFamily="66" charset="0"/>
                <a:ea typeface="宋体" panose="02010600030101010101" pitchFamily="2" charset="-122"/>
              </a:rPr>
              <a:t>5.8  </a:t>
            </a:r>
            <a:r>
              <a:rPr lang="en-US" altLang="zh-CN" sz="2600" b="1" dirty="0">
                <a:solidFill>
                  <a:schemeClr val="tx1"/>
                </a:solidFill>
                <a:latin typeface="Comic Sans MS" panose="030F0702030302020204" pitchFamily="66" charset="0"/>
                <a:ea typeface="宋体" panose="02010600030101010101" pitchFamily="2" charset="-122"/>
                <a:sym typeface="+mn-ea"/>
              </a:rPr>
              <a:t>加快地址转换：TLB</a:t>
            </a:r>
          </a:p>
          <a:p>
            <a:pPr>
              <a:spcBef>
                <a:spcPts val="0"/>
              </a:spcBef>
            </a:pPr>
            <a:r>
              <a:rPr lang="en-US" altLang="zh-CN" sz="2600" b="1" dirty="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t>25</a:t>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25</a:t>
            </a:fld>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1 </a:t>
            </a:r>
            <a:r>
              <a:rPr lang="zh-CN" altLang="en-US" dirty="0">
                <a:solidFill>
                  <a:srgbClr val="C00000"/>
                </a:solidFill>
              </a:rPr>
              <a:t>采用两级</a:t>
            </a:r>
            <a:r>
              <a:rPr lang="en-US" altLang="zh-CN" dirty="0">
                <a:solidFill>
                  <a:srgbClr val="C00000"/>
                </a:solidFill>
              </a:rPr>
              <a:t>Cache</a:t>
            </a:r>
          </a:p>
        </p:txBody>
      </p:sp>
      <p:sp>
        <p:nvSpPr>
          <p:cNvPr id="4" name="Rectangle 2"/>
          <p:cNvSpPr>
            <a:spLocks noChangeArrowheads="1"/>
          </p:cNvSpPr>
          <p:nvPr/>
        </p:nvSpPr>
        <p:spPr bwMode="auto">
          <a:xfrm>
            <a:off x="144463" y="1421259"/>
            <a:ext cx="8821737"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sz="2000" b="0" dirty="0">
                <a:latin typeface="华文中宋" panose="02010600040101010101" pitchFamily="2" charset="-122"/>
                <a:ea typeface="华文中宋" panose="02010600040101010101" pitchFamily="2" charset="-122"/>
              </a:rPr>
              <a:t>        </a:t>
            </a:r>
            <a:r>
              <a:rPr lang="zh-CN" altLang="en-US" b="0" dirty="0">
                <a:latin typeface="华文中宋" panose="02010600040101010101" pitchFamily="2" charset="-122"/>
                <a:ea typeface="华文中宋" panose="02010600040101010101" pitchFamily="2" charset="-122"/>
              </a:rPr>
              <a:t>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和存储器之间增加另一级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，构成两级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：第一级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的容量相对较小，使其速度和快速</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的时钟周期相匹配；而第二级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的容量相对较大，使它能捕获更多本来需要到主存去的访问，从而降低实际失效开销。</a:t>
            </a:r>
          </a:p>
        </p:txBody>
      </p:sp>
      <p:pic>
        <p:nvPicPr>
          <p:cNvPr id="5" name="Picture 4" descr="211-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90688" y="4665315"/>
            <a:ext cx="57626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211-2"/>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971600" y="6021288"/>
            <a:ext cx="7419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250825" y="3230736"/>
            <a:ext cx="871537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       尽管增加一级存储层次在概念上直观、简单，但性能分析却变得复杂了。用下标</a:t>
            </a:r>
            <a:r>
              <a:rPr lang="en-US" altLang="zh-CN" b="0" dirty="0" err="1">
                <a:latin typeface="华文中宋" panose="02010600040101010101" pitchFamily="2" charset="-122"/>
                <a:ea typeface="华文中宋" panose="02010600040101010101" pitchFamily="2" charset="-122"/>
                <a:cs typeface="Times New Roman" panose="02020603050405020304" pitchFamily="18" charset="0"/>
              </a:rPr>
              <a:t>Ll</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和</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L2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分别表示第一级和第二级</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，原有的公式就变为：</a:t>
            </a:r>
          </a:p>
        </p:txBody>
      </p:sp>
      <p:sp>
        <p:nvSpPr>
          <p:cNvPr id="8" name="Rectangle 7"/>
          <p:cNvSpPr>
            <a:spLocks noChangeArrowheads="1"/>
          </p:cNvSpPr>
          <p:nvPr/>
        </p:nvSpPr>
        <p:spPr bwMode="auto">
          <a:xfrm>
            <a:off x="413296" y="5517232"/>
            <a:ext cx="14224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所以，有</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26</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4"/>
          <p:cNvSpPr>
            <a:spLocks noChangeArrowheads="1"/>
          </p:cNvSpPr>
          <p:nvPr/>
        </p:nvSpPr>
        <p:spPr bwMode="auto">
          <a:xfrm>
            <a:off x="232356" y="980728"/>
            <a:ext cx="88761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下面我们对于两级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系统采用以下术语：</a:t>
            </a:r>
          </a:p>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① 局部失效率：对于某一级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来说，其计算公式为</a:t>
            </a:r>
          </a:p>
          <a:p>
            <a:pPr indent="0"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局部失效率</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的失效次数</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到达该级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的访存次数</a:t>
            </a:r>
            <a:endParaRPr lang="zh-CN" altLang="en-US" b="0" dirty="0">
              <a:latin typeface="华文中宋" panose="02010600040101010101" pitchFamily="2" charset="-122"/>
              <a:ea typeface="华文中宋" panose="02010600040101010101" pitchFamily="2" charset="-122"/>
            </a:endParaRPr>
          </a:p>
          <a:p>
            <a:pPr indent="0"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② 全局失效率：对于某一级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来说，其计算公式为</a:t>
            </a:r>
          </a:p>
          <a:p>
            <a:pPr indent="0"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全局失效率</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该级</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的失效次数</a:t>
            </a:r>
            <a:r>
              <a:rPr lang="en-US" altLang="zh-CN" dirty="0">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发出的访存总次数 </a:t>
            </a:r>
          </a:p>
        </p:txBody>
      </p:sp>
      <p:sp>
        <p:nvSpPr>
          <p:cNvPr id="4" name="Rectangle 5"/>
          <p:cNvSpPr>
            <a:spLocks noChangeArrowheads="1"/>
          </p:cNvSpPr>
          <p:nvPr/>
        </p:nvSpPr>
        <p:spPr bwMode="auto">
          <a:xfrm>
            <a:off x="179512" y="3356992"/>
            <a:ext cx="8824913"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20000"/>
              </a:lnSpc>
              <a:defRPr/>
            </a:pPr>
            <a:r>
              <a:rPr lang="zh-CN" altLang="en-US" sz="2400" b="0" dirty="0">
                <a:latin typeface="华文中宋" panose="02010600040101010101" pitchFamily="2" charset="-122"/>
                <a:ea typeface="华文中宋" panose="02010600040101010101" pitchFamily="2" charset="-122"/>
              </a:rPr>
              <a:t>例</a:t>
            </a:r>
            <a:r>
              <a:rPr lang="en-US" altLang="zh-CN" sz="2400" b="0" dirty="0">
                <a:latin typeface="华文中宋" panose="02010600040101010101" pitchFamily="2" charset="-122"/>
                <a:ea typeface="华文中宋" panose="02010600040101010101" pitchFamily="2" charset="-122"/>
              </a:rPr>
              <a:t>5.12  </a:t>
            </a:r>
            <a:r>
              <a:rPr lang="zh-CN" altLang="en-US" sz="2400" b="0" dirty="0">
                <a:latin typeface="华文中宋" panose="02010600040101010101" pitchFamily="2" charset="-122"/>
                <a:ea typeface="华文中宋" panose="02010600040101010101" pitchFamily="2" charset="-122"/>
              </a:rPr>
              <a:t>假设在</a:t>
            </a:r>
            <a:r>
              <a:rPr lang="en-US" altLang="zh-CN" sz="2400" b="0" dirty="0">
                <a:latin typeface="华文中宋" panose="02010600040101010101" pitchFamily="2" charset="-122"/>
                <a:ea typeface="华文中宋" panose="02010600040101010101" pitchFamily="2" charset="-122"/>
              </a:rPr>
              <a:t>1000</a:t>
            </a:r>
            <a:r>
              <a:rPr lang="zh-CN" altLang="en-US" sz="2400" b="0" dirty="0">
                <a:latin typeface="华文中宋" panose="02010600040101010101" pitchFamily="2" charset="-122"/>
                <a:ea typeface="华文中宋" panose="02010600040101010101" pitchFamily="2" charset="-122"/>
              </a:rPr>
              <a:t>次访存中，</a:t>
            </a:r>
            <a:r>
              <a:rPr lang="en-US" altLang="zh-CN" sz="2400" b="0" dirty="0">
                <a:latin typeface="华文中宋" panose="02010600040101010101" pitchFamily="2" charset="-122"/>
                <a:ea typeface="华文中宋" panose="02010600040101010101" pitchFamily="2" charset="-122"/>
              </a:rPr>
              <a:t>L1</a:t>
            </a:r>
            <a:r>
              <a:rPr lang="zh-CN" altLang="en-US" sz="2400" b="0" dirty="0">
                <a:latin typeface="华文中宋" panose="02010600040101010101" pitchFamily="2" charset="-122"/>
                <a:ea typeface="华文中宋" panose="02010600040101010101" pitchFamily="2" charset="-122"/>
              </a:rPr>
              <a:t>失效</a:t>
            </a:r>
            <a:r>
              <a:rPr lang="en-US" altLang="zh-CN" sz="2400" b="0" dirty="0">
                <a:latin typeface="华文中宋" panose="02010600040101010101" pitchFamily="2" charset="-122"/>
                <a:ea typeface="华文中宋" panose="02010600040101010101" pitchFamily="2" charset="-122"/>
              </a:rPr>
              <a:t>40</a:t>
            </a:r>
            <a:r>
              <a:rPr lang="zh-CN" altLang="en-US" sz="2400" b="0" dirty="0">
                <a:latin typeface="华文中宋" panose="02010600040101010101" pitchFamily="2" charset="-122"/>
                <a:ea typeface="华文中宋" panose="02010600040101010101" pitchFamily="2" charset="-122"/>
              </a:rPr>
              <a:t>次，</a:t>
            </a: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失效</a:t>
            </a:r>
            <a:r>
              <a:rPr lang="en-US" altLang="zh-CN" sz="2400" b="0" dirty="0">
                <a:latin typeface="华文中宋" panose="02010600040101010101" pitchFamily="2" charset="-122"/>
                <a:ea typeface="华文中宋" panose="02010600040101010101" pitchFamily="2" charset="-122"/>
              </a:rPr>
              <a:t>20</a:t>
            </a:r>
            <a:r>
              <a:rPr lang="zh-CN" altLang="en-US" sz="2400" b="0" dirty="0">
                <a:latin typeface="华文中宋" panose="02010600040101010101" pitchFamily="2" charset="-122"/>
                <a:ea typeface="华文中宋" panose="02010600040101010101" pitchFamily="2" charset="-122"/>
              </a:rPr>
              <a:t>次。试问：在这种情况下，该</a:t>
            </a:r>
            <a:r>
              <a:rPr lang="en-US" altLang="zh-CN" sz="2400" b="0" dirty="0">
                <a:latin typeface="华文中宋" panose="02010600040101010101" pitchFamily="2" charset="-122"/>
                <a:ea typeface="华文中宋" panose="02010600040101010101" pitchFamily="2" charset="-122"/>
              </a:rPr>
              <a:t>Cache</a:t>
            </a:r>
            <a:r>
              <a:rPr lang="zh-CN" altLang="en-US" sz="2400" b="0" dirty="0">
                <a:latin typeface="华文中宋" panose="02010600040101010101" pitchFamily="2" charset="-122"/>
                <a:ea typeface="华文中宋" panose="02010600040101010101" pitchFamily="2" charset="-122"/>
              </a:rPr>
              <a:t>系统的局部失效率和全局失效率各是多少？</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zh-CN" altLang="en-US" sz="2400" b="0" dirty="0">
                <a:latin typeface="华文中宋" panose="02010600040101010101" pitchFamily="2" charset="-122"/>
                <a:ea typeface="华文中宋" panose="02010600040101010101" pitchFamily="2" charset="-122"/>
              </a:rPr>
              <a:t>解 ：</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en-US" altLang="zh-CN" sz="2400" b="0" dirty="0">
                <a:latin typeface="华文中宋" panose="02010600040101010101" pitchFamily="2" charset="-122"/>
                <a:ea typeface="华文中宋" panose="02010600040101010101" pitchFamily="2" charset="-122"/>
              </a:rPr>
              <a:t>L1</a:t>
            </a:r>
            <a:r>
              <a:rPr lang="zh-CN" altLang="en-US" sz="2400" b="0" dirty="0">
                <a:latin typeface="华文中宋" panose="02010600040101010101" pitchFamily="2" charset="-122"/>
                <a:ea typeface="华文中宋" panose="02010600040101010101" pitchFamily="2" charset="-122"/>
              </a:rPr>
              <a:t>的失效率（全局和局部）是</a:t>
            </a:r>
            <a:r>
              <a:rPr lang="en-US" altLang="zh-CN" sz="2400" b="0" dirty="0">
                <a:latin typeface="华文中宋" panose="02010600040101010101" pitchFamily="2" charset="-122"/>
                <a:ea typeface="华文中宋" panose="02010600040101010101" pitchFamily="2" charset="-122"/>
              </a:rPr>
              <a:t>40/1000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4%</a:t>
            </a:r>
            <a:r>
              <a:rPr lang="zh-CN" altLang="en-US" sz="2400" b="0" dirty="0">
                <a:latin typeface="华文中宋" panose="02010600040101010101" pitchFamily="2" charset="-122"/>
                <a:ea typeface="华文中宋" panose="02010600040101010101" pitchFamily="2" charset="-122"/>
              </a:rPr>
              <a:t>；</a:t>
            </a:r>
            <a:endParaRPr lang="en-US" altLang="zh-CN" sz="2400" b="0" dirty="0">
              <a:latin typeface="华文中宋" panose="02010600040101010101" pitchFamily="2" charset="-122"/>
              <a:ea typeface="华文中宋" panose="02010600040101010101" pitchFamily="2" charset="-122"/>
            </a:endParaRPr>
          </a:p>
          <a:p>
            <a:pPr algn="just">
              <a:lnSpc>
                <a:spcPct val="120000"/>
              </a:lnSpc>
              <a:defRPr/>
            </a:pP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的局部失效率是</a:t>
            </a:r>
            <a:r>
              <a:rPr lang="en-US" altLang="zh-CN" sz="2400" b="0" dirty="0">
                <a:latin typeface="华文中宋" panose="02010600040101010101" pitchFamily="2" charset="-122"/>
                <a:ea typeface="华文中宋" panose="02010600040101010101" pitchFamily="2" charset="-122"/>
              </a:rPr>
              <a:t>20/40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50%</a:t>
            </a:r>
            <a:r>
              <a:rPr lang="zh-CN" altLang="en-US" sz="2400" b="0" dirty="0">
                <a:latin typeface="华文中宋" panose="02010600040101010101" pitchFamily="2" charset="-122"/>
                <a:ea typeface="华文中宋" panose="02010600040101010101" pitchFamily="2" charset="-122"/>
              </a:rPr>
              <a:t>，</a:t>
            </a:r>
            <a:r>
              <a:rPr lang="en-US" altLang="zh-CN" sz="2400" b="0" dirty="0">
                <a:latin typeface="华文中宋" panose="02010600040101010101" pitchFamily="2" charset="-122"/>
                <a:ea typeface="华文中宋" panose="02010600040101010101" pitchFamily="2" charset="-122"/>
              </a:rPr>
              <a:t>L2</a:t>
            </a:r>
            <a:r>
              <a:rPr lang="zh-CN" altLang="en-US" sz="2400" b="0" dirty="0">
                <a:latin typeface="华文中宋" panose="02010600040101010101" pitchFamily="2" charset="-122"/>
                <a:ea typeface="华文中宋" panose="02010600040101010101" pitchFamily="2" charset="-122"/>
              </a:rPr>
              <a:t>的全局失效率是</a:t>
            </a:r>
            <a:r>
              <a:rPr lang="en-US" altLang="zh-CN" sz="2400" b="0" dirty="0">
                <a:latin typeface="华文中宋" panose="02010600040101010101" pitchFamily="2" charset="-122"/>
                <a:ea typeface="华文中宋" panose="02010600040101010101" pitchFamily="2" charset="-122"/>
              </a:rPr>
              <a:t>20/1000</a:t>
            </a:r>
            <a:r>
              <a:rPr lang="zh-CN" altLang="en-US" sz="2400" b="0" dirty="0">
                <a:latin typeface="华文中宋" panose="02010600040101010101" pitchFamily="2" charset="-122"/>
                <a:ea typeface="华文中宋" panose="02010600040101010101" pitchFamily="2" charset="-122"/>
              </a:rPr>
              <a:t>，即</a:t>
            </a:r>
            <a:r>
              <a:rPr lang="en-US" altLang="zh-CN" sz="2400" b="0" dirty="0">
                <a:latin typeface="华文中宋" panose="02010600040101010101" pitchFamily="2" charset="-122"/>
                <a:ea typeface="华文中宋" panose="02010600040101010101" pitchFamily="2" charset="-122"/>
              </a:rPr>
              <a:t>2%</a:t>
            </a:r>
            <a:r>
              <a:rPr lang="zh-CN" altLang="en-US" sz="2400" b="0" dirty="0">
                <a:latin typeface="华文中宋" panose="02010600040101010101" pitchFamily="2" charset="-122"/>
                <a:ea typeface="华文中宋" panose="02010600040101010101" pitchFamily="2" charset="-122"/>
              </a:rPr>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27</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4"/>
          <p:cNvSpPr>
            <a:spLocks noChangeArrowheads="1"/>
          </p:cNvSpPr>
          <p:nvPr/>
        </p:nvSpPr>
        <p:spPr bwMode="auto">
          <a:xfrm>
            <a:off x="179512" y="836712"/>
            <a:ext cx="8716963" cy="5806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和</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之间的首要区别是</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的速度会影响</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的时钟频率和失效开销，而</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的速度只影响</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的失效开销。因此，对于</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，我们在设计时可以有更多的考虑空间，许多不适合于</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的方案对于</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却可以使用。</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的设计中有两个问题需要权衡：它能否降低平均访存时间部分？它的成本是多少？</a:t>
            </a:r>
          </a:p>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       首先看</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的容量。因为</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中的所有信息都会出现在</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中，</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的容量应比</a:t>
            </a:r>
            <a:r>
              <a:rPr lang="en-US" altLang="zh-CN" b="0" dirty="0">
                <a:latin typeface="华文中宋" panose="02010600040101010101" pitchFamily="2" charset="-122"/>
                <a:ea typeface="华文中宋" panose="02010600040101010101" pitchFamily="2" charset="-122"/>
              </a:rPr>
              <a:t>L1</a:t>
            </a:r>
            <a:r>
              <a:rPr lang="zh-CN" altLang="en-US" b="0" dirty="0">
                <a:latin typeface="华文中宋" panose="02010600040101010101" pitchFamily="2" charset="-122"/>
                <a:ea typeface="华文中宋" panose="02010600040101010101" pitchFamily="2" charset="-122"/>
              </a:rPr>
              <a:t>大许多。如果</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只是稍大一点，局部失效率将很高。因此，</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的容量一般很大，比如</a:t>
            </a:r>
            <a:r>
              <a:rPr lang="en-US" altLang="zh-CN" b="0" dirty="0">
                <a:latin typeface="华文中宋" panose="02010600040101010101" pitchFamily="2" charset="-122"/>
                <a:ea typeface="华文中宋" panose="02010600040101010101" pitchFamily="2" charset="-122"/>
              </a:rPr>
              <a:t>Cortex A9</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可达到</a:t>
            </a:r>
            <a:r>
              <a:rPr lang="en-US" altLang="zh-CN" b="0" dirty="0">
                <a:latin typeface="华文中宋" panose="02010600040101010101" pitchFamily="2" charset="-122"/>
                <a:ea typeface="华文中宋" panose="02010600040101010101" pitchFamily="2" charset="-122"/>
              </a:rPr>
              <a:t>8MB</a:t>
            </a:r>
            <a:r>
              <a:rPr lang="zh-CN" altLang="en-US" b="0" dirty="0">
                <a:latin typeface="华文中宋" panose="02010600040101010101" pitchFamily="2" charset="-122"/>
                <a:ea typeface="华文中宋" panose="02010600040101010101" pitchFamily="2" charset="-122"/>
              </a:rPr>
              <a:t>。大容量意味着</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实际上没有太多的容量失效，只剩下一些强制性失效和冲突失效。</a:t>
            </a:r>
            <a:endParaRPr lang="en-US" altLang="zh-CN" b="0" dirty="0">
              <a:latin typeface="华文中宋" panose="02010600040101010101" pitchFamily="2" charset="-122"/>
              <a:ea typeface="华文中宋" panose="02010600040101010101" pitchFamily="2" charset="-122"/>
            </a:endParaRPr>
          </a:p>
          <a:p>
            <a:pPr algn="just" eaLnBrk="1" hangingPunct="1">
              <a:lnSpc>
                <a:spcPct val="130000"/>
              </a:lnSpc>
              <a:spcBef>
                <a:spcPts val="0"/>
              </a:spcBef>
              <a:buClrTx/>
              <a:buSzTx/>
              <a:buFontTx/>
              <a:buNone/>
            </a:pPr>
            <a:r>
              <a:rPr lang="zh-CN" altLang="en-US" b="0" dirty="0">
                <a:latin typeface="华文中宋" panose="02010600040101010101" pitchFamily="2" charset="-122"/>
                <a:ea typeface="华文中宋" panose="02010600040101010101" pitchFamily="2" charset="-122"/>
              </a:rPr>
              <a:t>现在的问题是：相联度（组相联中的路数）对</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的作用是否会更大？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28</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7"/>
          <p:cNvSpPr>
            <a:spLocks noChangeArrowheads="1"/>
          </p:cNvSpPr>
          <p:nvPr/>
        </p:nvSpPr>
        <p:spPr bwMode="auto">
          <a:xfrm>
            <a:off x="106363" y="888221"/>
            <a:ext cx="8931275" cy="5493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例</a:t>
            </a:r>
            <a:r>
              <a:rPr lang="en-US" altLang="zh-CN" sz="2200" b="0" dirty="0">
                <a:latin typeface="华文中宋" panose="02010600040101010101" pitchFamily="2" charset="-122"/>
                <a:ea typeface="华文中宋" panose="02010600040101010101" pitchFamily="2" charset="-122"/>
              </a:rPr>
              <a:t>5.13  </a:t>
            </a:r>
            <a:r>
              <a:rPr lang="zh-CN" altLang="en-US" sz="2200" b="0" dirty="0">
                <a:latin typeface="华文中宋" panose="02010600040101010101" pitchFamily="2" charset="-122"/>
                <a:ea typeface="华文中宋" panose="02010600040101010101" pitchFamily="2" charset="-122"/>
              </a:rPr>
              <a:t>给出有</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的以下数据：</a:t>
            </a: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① </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为直接映象，命中时间</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=10</a:t>
            </a:r>
            <a:r>
              <a:rPr lang="zh-CN" altLang="en-US" sz="2200" b="0" dirty="0">
                <a:latin typeface="华文中宋" panose="02010600040101010101" pitchFamily="2" charset="-122"/>
                <a:ea typeface="华文中宋" panose="02010600040101010101" pitchFamily="2" charset="-122"/>
              </a:rPr>
              <a:t>个时钟周期。</a:t>
            </a:r>
            <a:endParaRPr lang="en-US" altLang="zh-CN" sz="2200" b="0" dirty="0">
              <a:latin typeface="华文中宋" panose="02010600040101010101" pitchFamily="2" charset="-122"/>
              <a:ea typeface="华文中宋" panose="02010600040101010101" pitchFamily="2" charset="-122"/>
            </a:endParaRPr>
          </a:p>
          <a:p>
            <a:pPr eaLnBrk="1" hangingPunct="1">
              <a:lnSpc>
                <a:spcPct val="120000"/>
              </a:lnSpc>
              <a:spcBef>
                <a:spcPct val="0"/>
              </a:spcBef>
              <a:buClrTx/>
              <a:buSzTx/>
              <a:buFont typeface="Arial" panose="020B0604020202020204" pitchFamily="34" charset="0"/>
              <a:buNone/>
            </a:pPr>
            <a:r>
              <a:rPr lang="zh-CN" altLang="en-US" sz="2200" b="0" dirty="0">
                <a:latin typeface="华文中宋" panose="02010600040101010101" pitchFamily="2" charset="-122"/>
                <a:ea typeface="华文中宋" panose="02010600040101010101" pitchFamily="2" charset="-122"/>
              </a:rPr>
              <a:t>② 在</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不变的情况下，</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变为两路组相联使命中时间增加：</a:t>
            </a:r>
            <a:r>
              <a:rPr lang="en-US" altLang="zh-CN" sz="2200" b="0" dirty="0">
                <a:latin typeface="华文中宋" panose="02010600040101010101" pitchFamily="2" charset="-122"/>
                <a:ea typeface="华文中宋" panose="02010600040101010101" pitchFamily="2" charset="-122"/>
              </a:rPr>
              <a:t>10%×CPU</a:t>
            </a:r>
            <a:r>
              <a:rPr lang="zh-CN" altLang="en-US" sz="2200" b="0" dirty="0">
                <a:latin typeface="华文中宋" panose="02010600040101010101" pitchFamily="2" charset="-122"/>
                <a:ea typeface="华文中宋" panose="02010600040101010101" pitchFamily="2" charset="-122"/>
              </a:rPr>
              <a:t>时钟周期。</a:t>
            </a: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③ 对于直接映象，局部失效率</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=25%</a:t>
            </a:r>
            <a:r>
              <a:rPr lang="zh-CN" altLang="en-US" sz="2200" b="0" dirty="0">
                <a:latin typeface="华文中宋" panose="02010600040101010101" pitchFamily="2" charset="-122"/>
                <a:ea typeface="华文中宋" panose="02010600040101010101" pitchFamily="2" charset="-122"/>
              </a:rPr>
              <a:t>。</a:t>
            </a: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④ 对于两路组相联，局部失效率</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=20%</a:t>
            </a:r>
            <a:r>
              <a:rPr lang="zh-CN" altLang="en-US" sz="2200" b="0" dirty="0">
                <a:latin typeface="华文中宋" panose="02010600040101010101" pitchFamily="2" charset="-122"/>
                <a:ea typeface="华文中宋" panose="02010600040101010101" pitchFamily="2" charset="-122"/>
              </a:rPr>
              <a:t>。</a:t>
            </a: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⑤ 失效开销</a:t>
            </a:r>
            <a:r>
              <a:rPr lang="en-US" altLang="zh-CN" sz="2200" b="0" baseline="-25000" dirty="0">
                <a:latin typeface="华文中宋" panose="02010600040101010101" pitchFamily="2" charset="-122"/>
                <a:ea typeface="华文中宋" panose="02010600040101010101" pitchFamily="2" charset="-122"/>
              </a:rPr>
              <a:t>L2</a:t>
            </a:r>
            <a:r>
              <a:rPr lang="en-US" altLang="zh-CN" sz="2200" b="0" dirty="0">
                <a:latin typeface="华文中宋" panose="02010600040101010101" pitchFamily="2" charset="-122"/>
                <a:ea typeface="华文中宋" panose="02010600040101010101" pitchFamily="2" charset="-122"/>
              </a:rPr>
              <a:t>=50</a:t>
            </a:r>
            <a:r>
              <a:rPr lang="zh-CN" altLang="en-US" sz="2200" b="0" dirty="0">
                <a:latin typeface="华文中宋" panose="02010600040101010101" pitchFamily="2" charset="-122"/>
                <a:ea typeface="华文中宋" panose="02010600040101010101" pitchFamily="2" charset="-122"/>
              </a:rPr>
              <a:t>个时钟周期。</a:t>
            </a:r>
          </a:p>
          <a:p>
            <a:pPr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试问</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的相联度对失效开销的影响如何？</a:t>
            </a:r>
          </a:p>
          <a:p>
            <a:pPr algn="just" eaLnBrk="1" hangingPunct="1">
              <a:lnSpc>
                <a:spcPct val="120000"/>
              </a:lnSpc>
              <a:spcBef>
                <a:spcPts val="1200"/>
              </a:spcBef>
              <a:buClrTx/>
              <a:buSzTx/>
              <a:buFontTx/>
              <a:buNone/>
            </a:pPr>
            <a:r>
              <a:rPr lang="zh-CN" altLang="en-US" sz="2200" b="0" dirty="0">
                <a:latin typeface="华文中宋" panose="02010600040101010101" pitchFamily="2" charset="-122"/>
                <a:ea typeface="华文中宋" panose="02010600040101010101" pitchFamily="2" charset="-122"/>
              </a:rPr>
              <a:t>解  对一个直接映象的</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来说，</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的失效开销为：</a:t>
            </a: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失效开销</a:t>
            </a:r>
            <a:r>
              <a:rPr lang="zh-CN" altLang="en-US" sz="2200" b="0" baseline="-25000" dirty="0">
                <a:latin typeface="华文中宋" panose="02010600040101010101" pitchFamily="2" charset="-122"/>
                <a:ea typeface="华文中宋" panose="02010600040101010101" pitchFamily="2" charset="-122"/>
              </a:rPr>
              <a:t>直接映象，</a:t>
            </a:r>
            <a:r>
              <a:rPr lang="en-US" altLang="zh-CN" sz="2200" b="0" baseline="-25000" dirty="0">
                <a:latin typeface="华文中宋" panose="02010600040101010101" pitchFamily="2" charset="-122"/>
                <a:ea typeface="华文中宋" panose="02010600040101010101" pitchFamily="2" charset="-122"/>
              </a:rPr>
              <a:t>L1</a:t>
            </a:r>
            <a:r>
              <a:rPr lang="en-US" altLang="zh-CN" sz="2200" b="0" dirty="0">
                <a:latin typeface="华文中宋" panose="02010600040101010101" pitchFamily="2" charset="-122"/>
                <a:ea typeface="华文中宋" panose="02010600040101010101" pitchFamily="2" charset="-122"/>
              </a:rPr>
              <a:t>=10+25%×50</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=22.5</a:t>
            </a:r>
            <a:r>
              <a:rPr lang="zh-CN" altLang="en-US" sz="2200" b="0" dirty="0">
                <a:latin typeface="华文中宋" panose="02010600040101010101" pitchFamily="2" charset="-122"/>
                <a:ea typeface="华文中宋" panose="02010600040101010101" pitchFamily="2" charset="-122"/>
              </a:rPr>
              <a:t>个时钟周期</a:t>
            </a: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对于两路组相联</a:t>
            </a:r>
            <a:r>
              <a:rPr lang="en-US" altLang="zh-CN" sz="2200" b="0" dirty="0">
                <a:latin typeface="华文中宋" panose="02010600040101010101" pitchFamily="2" charset="-122"/>
                <a:ea typeface="华文中宋" panose="02010600040101010101" pitchFamily="2" charset="-122"/>
              </a:rPr>
              <a:t>L2</a:t>
            </a:r>
            <a:r>
              <a:rPr lang="zh-CN" altLang="en-US" sz="2200" b="0" dirty="0">
                <a:latin typeface="华文中宋" panose="02010600040101010101" pitchFamily="2" charset="-122"/>
                <a:ea typeface="华文中宋" panose="02010600040101010101" pitchFamily="2" charset="-122"/>
              </a:rPr>
              <a:t>来说，命中时间增加了</a:t>
            </a:r>
            <a:r>
              <a:rPr lang="en-US" altLang="zh-CN" sz="2200" b="0" dirty="0">
                <a:latin typeface="华文中宋" panose="02010600040101010101" pitchFamily="2" charset="-122"/>
                <a:ea typeface="华文中宋" panose="02010600040101010101" pitchFamily="2" charset="-122"/>
              </a:rPr>
              <a:t>10%</a:t>
            </a:r>
            <a:r>
              <a:rPr lang="zh-CN" altLang="en-US" sz="2200" b="0" dirty="0">
                <a:latin typeface="华文中宋" panose="02010600040101010101" pitchFamily="2" charset="-122"/>
                <a:ea typeface="华文中宋" panose="02010600040101010101" pitchFamily="2" charset="-122"/>
              </a:rPr>
              <a:t>个时钟周期，故</a:t>
            </a:r>
            <a:r>
              <a:rPr lang="en-US" altLang="zh-CN" sz="2200" b="0" dirty="0">
                <a:latin typeface="华文中宋" panose="02010600040101010101" pitchFamily="2" charset="-122"/>
                <a:ea typeface="华文中宋" panose="02010600040101010101" pitchFamily="2" charset="-122"/>
              </a:rPr>
              <a:t>L1</a:t>
            </a:r>
            <a:r>
              <a:rPr lang="zh-CN" altLang="en-US" sz="2200" b="0" dirty="0">
                <a:latin typeface="华文中宋" panose="02010600040101010101" pitchFamily="2" charset="-122"/>
                <a:ea typeface="华文中宋" panose="02010600040101010101" pitchFamily="2" charset="-122"/>
              </a:rPr>
              <a:t>的失效开销为：</a:t>
            </a:r>
          </a:p>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失效开销</a:t>
            </a:r>
            <a:r>
              <a:rPr lang="zh-CN" altLang="en-US" sz="2200" b="0" baseline="-25000" dirty="0">
                <a:latin typeface="华文中宋" panose="02010600040101010101" pitchFamily="2" charset="-122"/>
                <a:ea typeface="华文中宋" panose="02010600040101010101" pitchFamily="2" charset="-122"/>
              </a:rPr>
              <a:t>两路组相联，</a:t>
            </a:r>
            <a:r>
              <a:rPr lang="en-US" altLang="zh-CN" sz="2200" b="0" baseline="-25000" dirty="0">
                <a:latin typeface="华文中宋" panose="02010600040101010101" pitchFamily="2" charset="-122"/>
                <a:ea typeface="华文中宋" panose="02010600040101010101" pitchFamily="2" charset="-122"/>
              </a:rPr>
              <a:t>L1</a:t>
            </a:r>
            <a:r>
              <a:rPr lang="en-US" altLang="zh-CN" sz="2200" b="0" dirty="0">
                <a:latin typeface="华文中宋" panose="02010600040101010101" pitchFamily="2" charset="-122"/>
                <a:ea typeface="华文中宋" panose="02010600040101010101" pitchFamily="2" charset="-122"/>
              </a:rPr>
              <a:t>=10.1</a:t>
            </a:r>
            <a:r>
              <a:rPr lang="zh-CN" altLang="en-US" sz="2200" b="0" dirty="0">
                <a:latin typeface="华文中宋" panose="02010600040101010101" pitchFamily="2" charset="-122"/>
                <a:ea typeface="华文中宋" panose="02010600040101010101" pitchFamily="2" charset="-122"/>
              </a:rPr>
              <a:t>十</a:t>
            </a:r>
            <a:r>
              <a:rPr lang="en-US" altLang="zh-CN" sz="2200" b="0" dirty="0">
                <a:latin typeface="华文中宋" panose="02010600040101010101" pitchFamily="2" charset="-122"/>
                <a:ea typeface="华文中宋" panose="02010600040101010101" pitchFamily="2" charset="-122"/>
              </a:rPr>
              <a:t>20%×50</a:t>
            </a:r>
            <a:r>
              <a:rPr lang="zh-CN" altLang="en-US" sz="2200" b="0" dirty="0">
                <a:latin typeface="华文中宋" panose="02010600040101010101" pitchFamily="2" charset="-122"/>
                <a:ea typeface="华文中宋" panose="02010600040101010101" pitchFamily="2" charset="-122"/>
              </a:rPr>
              <a:t>个时钟周期</a:t>
            </a:r>
            <a:r>
              <a:rPr lang="en-US" altLang="zh-CN" sz="2200" b="0" dirty="0">
                <a:latin typeface="华文中宋" panose="02010600040101010101" pitchFamily="2" charset="-122"/>
                <a:ea typeface="华文中宋" panose="02010600040101010101" pitchFamily="2" charset="-122"/>
              </a:rPr>
              <a:t>=20.1</a:t>
            </a:r>
            <a:r>
              <a:rPr lang="zh-CN" altLang="en-US" sz="2200" b="0" dirty="0">
                <a:latin typeface="华文中宋" panose="02010600040101010101" pitchFamily="2" charset="-122"/>
                <a:ea typeface="华文中宋" panose="02010600040101010101" pitchFamily="2" charset="-122"/>
              </a:rPr>
              <a:t>个时钟周期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29</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a:solidFill>
                  <a:schemeClr val="hlink"/>
                </a:solidFill>
                <a:latin typeface="Comic Sans MS" panose="030F0702030302020204" pitchFamily="66" charset="0"/>
                <a:ea typeface="宋体" panose="02010600030101010101" pitchFamily="2" charset="-122"/>
              </a:rPr>
              <a:t>第</a:t>
            </a:r>
            <a:r>
              <a:rPr lang="en-US" altLang="zh-CN" sz="4000" b="1" dirty="0">
                <a:solidFill>
                  <a:schemeClr val="hlink"/>
                </a:solidFill>
                <a:latin typeface="Comic Sans MS" panose="030F0702030302020204" pitchFamily="66" charset="0"/>
                <a:ea typeface="宋体" panose="02010600030101010101" pitchFamily="2" charset="-122"/>
              </a:rPr>
              <a:t>5</a:t>
            </a:r>
            <a:r>
              <a:rPr lang="zh-CN" altLang="en-US" sz="4000" b="1" dirty="0">
                <a:solidFill>
                  <a:schemeClr val="hlink"/>
                </a:solidFill>
                <a:latin typeface="Comic Sans MS" panose="030F0702030302020204" pitchFamily="66" charset="0"/>
                <a:ea typeface="宋体" panose="02010600030101010101" pitchFamily="2" charset="-122"/>
              </a:rPr>
              <a:t>章 存储器</a:t>
            </a:r>
            <a:r>
              <a:rPr lang="en-US" altLang="zh-CN" sz="4000" b="1" dirty="0">
                <a:solidFill>
                  <a:schemeClr val="hlink"/>
                </a:solidFill>
                <a:latin typeface="Comic Sans MS" panose="030F0702030302020204" pitchFamily="66" charset="0"/>
                <a:ea typeface="宋体" panose="02010600030101010101" pitchFamily="2" charset="-122"/>
              </a:rPr>
              <a:t>-</a:t>
            </a:r>
            <a:r>
              <a:rPr lang="zh-CN" altLang="en-US" sz="4000" b="1" dirty="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a:latin typeface="Comic Sans MS" panose="030F0702030302020204" pitchFamily="66" charset="0"/>
                <a:ea typeface="宋体" panose="02010600030101010101" pitchFamily="2" charset="-122"/>
              </a:rPr>
              <a:t>引言</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Caches</a:t>
            </a:r>
            <a:r>
              <a:rPr lang="zh-CN" altLang="en-US" sz="2600" b="1" dirty="0">
                <a:latin typeface="Comic Sans MS" panose="030F0702030302020204" pitchFamily="66" charset="0"/>
                <a:ea typeface="宋体" panose="02010600030101010101" pitchFamily="2" charset="-122"/>
              </a:rPr>
              <a:t>基本原理复习</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5.3	Cache </a:t>
            </a:r>
            <a:r>
              <a:rPr lang="zh-CN" altLang="en-US" sz="2600" b="1" dirty="0">
                <a:latin typeface="Comic Sans MS" panose="030F0702030302020204" pitchFamily="66" charset="0"/>
                <a:ea typeface="宋体" panose="02010600030101010101" pitchFamily="2" charset="-122"/>
              </a:rPr>
              <a:t>性能</a:t>
            </a:r>
            <a:r>
              <a:rPr lang="en-US" altLang="zh-CN" sz="2600" b="1" dirty="0">
                <a:latin typeface="Comic Sans MS" panose="030F0702030302020204" pitchFamily="66" charset="0"/>
                <a:ea typeface="宋体" panose="02010600030101010101" pitchFamily="2" charset="-122"/>
              </a:rPr>
              <a:t> 			</a:t>
            </a:r>
          </a:p>
          <a:p>
            <a:pPr>
              <a:lnSpc>
                <a:spcPts val="3400"/>
              </a:lnSpc>
              <a:spcBef>
                <a:spcPct val="20000"/>
              </a:spcBef>
              <a:buClr>
                <a:schemeClr val="folHlink"/>
              </a:buClr>
              <a:buSzPct val="90000"/>
            </a:pPr>
            <a:r>
              <a:rPr lang="en-US" altLang="zh-CN" sz="2600" b="1" dirty="0">
                <a:solidFill>
                  <a:schemeClr val="tx1"/>
                </a:solidFill>
                <a:latin typeface="Comic Sans MS" panose="030F0702030302020204" pitchFamily="66" charset="0"/>
                <a:ea typeface="宋体" panose="02010600030101010101" pitchFamily="2" charset="-122"/>
              </a:rPr>
              <a:t>5.4	</a:t>
            </a:r>
            <a:r>
              <a:rPr lang="zh-CN" altLang="en-US" sz="2600" b="1" dirty="0">
                <a:solidFill>
                  <a:schemeClr val="tx1"/>
                </a:solidFill>
                <a:latin typeface="Comic Sans MS" panose="030F0702030302020204" pitchFamily="66" charset="0"/>
                <a:ea typeface="宋体" panose="02010600030101010101" pitchFamily="2" charset="-122"/>
              </a:rPr>
              <a:t>减少 </a:t>
            </a:r>
            <a:r>
              <a:rPr lang="en-US" altLang="zh-CN" sz="2600" b="1" dirty="0">
                <a:solidFill>
                  <a:schemeClr val="tx1"/>
                </a:solidFill>
                <a:latin typeface="Comic Sans MS" panose="030F0702030302020204" pitchFamily="66" charset="0"/>
                <a:ea typeface="宋体" panose="02010600030101010101" pitchFamily="2" charset="-122"/>
              </a:rPr>
              <a:t>Cache</a:t>
            </a:r>
            <a:r>
              <a:rPr lang="zh-CN" altLang="en-US" sz="2600" b="1" dirty="0">
                <a:solidFill>
                  <a:schemeClr val="tx1"/>
                </a:solidFill>
                <a:latin typeface="Comic Sans MS" panose="030F0702030302020204" pitchFamily="66" charset="0"/>
                <a:ea typeface="宋体" panose="02010600030101010101" pitchFamily="2" charset="-122"/>
              </a:rPr>
              <a:t>缺失率</a:t>
            </a:r>
            <a:r>
              <a:rPr altLang="en-US" sz="2600" b="1" dirty="0">
                <a:solidFill>
                  <a:schemeClr val="tx1"/>
                </a:solidFill>
                <a:latin typeface="宋体" panose="02010600030101010101" pitchFamily="2" charset="-122"/>
                <a:sym typeface="+mn-ea"/>
              </a:rPr>
              <a:t>√</a:t>
            </a:r>
            <a:endParaRPr lang="en-US" altLang="zh-CN" sz="2600" b="1" dirty="0">
              <a:solidFill>
                <a:schemeClr val="tx1"/>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solidFill>
                  <a:schemeClr val="tx1"/>
                </a:solidFill>
                <a:latin typeface="Comic Sans MS" panose="030F0702030302020204" pitchFamily="66" charset="0"/>
                <a:ea typeface="宋体" panose="02010600030101010101" pitchFamily="2" charset="-122"/>
              </a:rPr>
              <a:t>5.5   </a:t>
            </a:r>
            <a:r>
              <a:rPr lang="zh-CN" altLang="en-US" sz="2600" b="1" dirty="0">
                <a:solidFill>
                  <a:schemeClr val="tx1"/>
                </a:solidFill>
                <a:latin typeface="Comic Sans MS" panose="030F0702030302020204" pitchFamily="66" charset="0"/>
                <a:ea typeface="宋体" panose="02010600030101010101" pitchFamily="2" charset="-122"/>
              </a:rPr>
              <a:t>减少</a:t>
            </a:r>
            <a:r>
              <a:rPr lang="en-US" altLang="zh-CN" sz="2600" b="1" dirty="0">
                <a:solidFill>
                  <a:schemeClr val="tx1"/>
                </a:solidFill>
                <a:latin typeface="Comic Sans MS" panose="030F0702030302020204" pitchFamily="66" charset="0"/>
                <a:ea typeface="宋体" panose="02010600030101010101" pitchFamily="2" charset="-122"/>
              </a:rPr>
              <a:t> Cache </a:t>
            </a:r>
            <a:r>
              <a:rPr lang="zh-CN" altLang="en-US" sz="2600" b="1" dirty="0">
                <a:solidFill>
                  <a:schemeClr val="tx1"/>
                </a:solidFill>
                <a:latin typeface="Comic Sans MS" panose="030F0702030302020204" pitchFamily="66" charset="0"/>
                <a:ea typeface="宋体" panose="02010600030101010101" pitchFamily="2" charset="-122"/>
              </a:rPr>
              <a:t>缺失代价</a:t>
            </a:r>
            <a:endParaRPr lang="en-US" altLang="zh-CN" sz="2600" b="1" dirty="0">
              <a:solidFill>
                <a:schemeClr val="tx1"/>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chemeClr val="tx1"/>
                </a:solidFill>
                <a:latin typeface="Comic Sans MS" panose="030F0702030302020204" pitchFamily="66" charset="0"/>
                <a:ea typeface="宋体" panose="02010600030101010101" pitchFamily="2" charset="-122"/>
              </a:rPr>
              <a:t>5.6	</a:t>
            </a:r>
            <a:r>
              <a:rPr lang="zh-CN" altLang="en-US" sz="2600" b="1" dirty="0">
                <a:solidFill>
                  <a:schemeClr val="tx1"/>
                </a:solidFill>
                <a:latin typeface="Comic Sans MS" panose="030F0702030302020204" pitchFamily="66" charset="0"/>
                <a:ea typeface="宋体" panose="02010600030101010101" pitchFamily="2" charset="-122"/>
              </a:rPr>
              <a:t>减少</a:t>
            </a:r>
            <a:r>
              <a:rPr lang="en-US" altLang="zh-CN" sz="2600" b="1" dirty="0">
                <a:solidFill>
                  <a:schemeClr val="tx1"/>
                </a:solidFill>
                <a:latin typeface="Comic Sans MS" panose="030F0702030302020204" pitchFamily="66" charset="0"/>
                <a:ea typeface="宋体" panose="02010600030101010101" pitchFamily="2" charset="-122"/>
              </a:rPr>
              <a:t>Cache</a:t>
            </a:r>
            <a:r>
              <a:rPr lang="zh-CN" altLang="en-US" sz="2600" b="1" dirty="0">
                <a:solidFill>
                  <a:schemeClr val="tx1"/>
                </a:solidFill>
                <a:latin typeface="Comic Sans MS" panose="030F0702030302020204" pitchFamily="66" charset="0"/>
                <a:ea typeface="宋体" panose="02010600030101010101" pitchFamily="2" charset="-122"/>
              </a:rPr>
              <a:t>命中时间</a:t>
            </a:r>
            <a:endParaRPr lang="en-US" altLang="zh-CN" sz="2600" b="1" dirty="0">
              <a:solidFill>
                <a:schemeClr val="tx1"/>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chemeClr val="tx1"/>
                </a:solidFill>
                <a:latin typeface="Comic Sans MS" panose="030F0702030302020204" pitchFamily="66" charset="0"/>
                <a:ea typeface="宋体" panose="02010600030101010101" pitchFamily="2" charset="-122"/>
              </a:rPr>
              <a:t>5.7  虚拟存储器</a:t>
            </a:r>
          </a:p>
          <a:p>
            <a:pPr>
              <a:spcBef>
                <a:spcPts val="0"/>
              </a:spcBef>
            </a:pPr>
            <a:r>
              <a:rPr lang="en-US" altLang="zh-CN" sz="2600" b="1" dirty="0">
                <a:solidFill>
                  <a:schemeClr val="tx1"/>
                </a:solidFill>
                <a:latin typeface="Comic Sans MS" panose="030F0702030302020204" pitchFamily="66" charset="0"/>
                <a:ea typeface="宋体" panose="02010600030101010101" pitchFamily="2" charset="-122"/>
              </a:rPr>
              <a:t>5.8  </a:t>
            </a:r>
            <a:r>
              <a:rPr lang="en-US" altLang="zh-CN" sz="2600" b="1" dirty="0">
                <a:solidFill>
                  <a:schemeClr val="tx1"/>
                </a:solidFill>
                <a:latin typeface="Comic Sans MS" panose="030F0702030302020204" pitchFamily="66" charset="0"/>
                <a:ea typeface="宋体" panose="02010600030101010101" pitchFamily="2" charset="-122"/>
                <a:sym typeface="+mn-ea"/>
              </a:rPr>
              <a:t>加快地址转换：TLB</a:t>
            </a:r>
          </a:p>
          <a:p>
            <a:pPr>
              <a:spcBef>
                <a:spcPts val="0"/>
              </a:spcBef>
            </a:pPr>
            <a:r>
              <a:rPr lang="en-US" altLang="zh-CN" sz="2600" b="1" dirty="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t>3</a:t>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3</a:t>
            </a:fld>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4"/>
          <p:cNvSpPr>
            <a:spLocks noChangeArrowheads="1"/>
          </p:cNvSpPr>
          <p:nvPr/>
        </p:nvSpPr>
        <p:spPr bwMode="auto">
          <a:xfrm>
            <a:off x="322263" y="1131826"/>
            <a:ext cx="85725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还可以采用增加</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块大小的方法来减少失效。对于大容量的</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来说，增加块大小对冲突失效影响不大。而且由于访存时间相对来说较长，所以</a:t>
            </a:r>
            <a:r>
              <a:rPr lang="en-US" altLang="zh-CN" b="0" dirty="0">
                <a:latin typeface="华文中宋" panose="02010600040101010101" pitchFamily="2" charset="-122"/>
                <a:ea typeface="华文中宋" panose="02010600040101010101" pitchFamily="2" charset="-122"/>
              </a:rPr>
              <a:t>64 B</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128 B</a:t>
            </a:r>
            <a:r>
              <a:rPr lang="zh-CN" altLang="en-US" b="0" dirty="0">
                <a:latin typeface="华文中宋" panose="02010600040101010101" pitchFamily="2" charset="-122"/>
                <a:ea typeface="华文中宋" panose="02010600040101010101" pitchFamily="2" charset="-122"/>
              </a:rPr>
              <a:t>、甚至</a:t>
            </a:r>
            <a:r>
              <a:rPr lang="en-US" altLang="zh-CN" b="0" dirty="0">
                <a:latin typeface="华文中宋" panose="02010600040101010101" pitchFamily="2" charset="-122"/>
                <a:ea typeface="华文中宋" panose="02010600040101010101" pitchFamily="2" charset="-122"/>
              </a:rPr>
              <a:t>256 B</a:t>
            </a:r>
            <a:r>
              <a:rPr lang="zh-CN" altLang="en-US" b="0" dirty="0">
                <a:latin typeface="华文中宋" panose="02010600040101010101" pitchFamily="2" charset="-122"/>
                <a:ea typeface="华文中宋" panose="02010600040101010101" pitchFamily="2" charset="-122"/>
              </a:rPr>
              <a:t>的块大小都是</a:t>
            </a:r>
            <a:r>
              <a:rPr lang="en-US" altLang="zh-CN" b="0" dirty="0">
                <a:latin typeface="华文中宋" panose="02010600040101010101" pitchFamily="2" charset="-122"/>
                <a:ea typeface="华文中宋" panose="02010600040101010101" pitchFamily="2" charset="-122"/>
              </a:rPr>
              <a:t>L2</a:t>
            </a:r>
            <a:r>
              <a:rPr lang="zh-CN" altLang="en-US" b="0" dirty="0">
                <a:latin typeface="华文中宋" panose="02010600040101010101" pitchFamily="2" charset="-122"/>
                <a:ea typeface="华文中宋" panose="02010600040101010101" pitchFamily="2" charset="-122"/>
              </a:rPr>
              <a:t>经常使用的。</a:t>
            </a:r>
          </a:p>
        </p:txBody>
      </p:sp>
      <p:sp>
        <p:nvSpPr>
          <p:cNvPr id="4" name="Rectangle 4"/>
          <p:cNvSpPr>
            <a:spLocks noChangeArrowheads="1"/>
          </p:cNvSpPr>
          <p:nvPr/>
        </p:nvSpPr>
        <p:spPr bwMode="auto">
          <a:xfrm>
            <a:off x="415925" y="3148384"/>
            <a:ext cx="8383588" cy="94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综上考虑，</a:t>
            </a:r>
            <a:r>
              <a:rPr lang="zh-CN" altLang="en-US" dirty="0">
                <a:latin typeface="华文中宋" panose="02010600040101010101" pitchFamily="2" charset="-122"/>
                <a:ea typeface="华文中宋" panose="02010600040101010101" pitchFamily="2" charset="-122"/>
              </a:rPr>
              <a:t>更大容量、更高相联度和块更大的</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能够减少平均访存时间。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30</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7" name="Text Box 9"/>
          <p:cNvSpPr txBox="1">
            <a:spLocks noChangeArrowheads="1"/>
          </p:cNvSpPr>
          <p:nvPr/>
        </p:nvSpPr>
        <p:spPr bwMode="auto">
          <a:xfrm>
            <a:off x="344351" y="8922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2 </a:t>
            </a:r>
            <a:r>
              <a:rPr lang="zh-CN" altLang="en-US" dirty="0">
                <a:solidFill>
                  <a:srgbClr val="C00000"/>
                </a:solidFill>
              </a:rPr>
              <a:t>关键字优先和提前重启动</a:t>
            </a:r>
            <a:endParaRPr lang="en-US" altLang="zh-CN" dirty="0">
              <a:solidFill>
                <a:srgbClr val="C00000"/>
              </a:solidFill>
            </a:endParaRPr>
          </a:p>
        </p:txBody>
      </p:sp>
      <p:sp>
        <p:nvSpPr>
          <p:cNvPr id="9" name="Rectangle 8"/>
          <p:cNvSpPr>
            <a:spLocks noChangeArrowheads="1"/>
          </p:cNvSpPr>
          <p:nvPr/>
        </p:nvSpPr>
        <p:spPr bwMode="auto">
          <a:xfrm>
            <a:off x="0" y="37307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31</a:t>
            </a:fld>
            <a:endParaRPr kumimoji="0" lang="zh-CN" altLang="en-US"/>
          </a:p>
        </p:txBody>
      </p:sp>
      <p:sp>
        <p:nvSpPr>
          <p:cNvPr id="13" name="Rectangle 3"/>
          <p:cNvSpPr txBox="1">
            <a:spLocks noChangeArrowheads="1"/>
          </p:cNvSpPr>
          <p:nvPr/>
        </p:nvSpPr>
        <p:spPr>
          <a:xfrm>
            <a:off x="280893" y="1484784"/>
            <a:ext cx="8382000" cy="4492095"/>
          </a:xfrm>
          <a:prstGeom prst="rect">
            <a:avLst/>
          </a:prstGeom>
          <a:noFill/>
        </p:spPr>
        <p:txBody>
          <a:bodyPr vert="horz" lIns="90488" tIns="45720" rIns="90488" bIns="45720" rtlCol="0">
            <a:normAutofit/>
          </a:bodyPr>
          <a:lstStyle>
            <a:lvl1pPr marL="342900" indent="-342900" algn="l" defTabSz="914400" rtl="0" eaLnBrk="1" latinLnBrk="0" hangingPunct="1">
              <a:spcBef>
                <a:spcPct val="20000"/>
              </a:spcBef>
              <a:buFont typeface="Arial" panose="020B0604020202020204" pitchFamily="34" charset="0"/>
              <a:buChar char="•"/>
              <a:defRPr kumimoji="0" lang="zh-CN"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0" lang="zh-CN"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0" lang="zh-CN"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0" lang="zh-CN"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0" lang="zh-CN" sz="2000" kern="1200">
                <a:solidFill>
                  <a:schemeClr val="tx1"/>
                </a:solidFill>
                <a:latin typeface="+mn-lt"/>
                <a:ea typeface="+mn-ea"/>
                <a:cs typeface="+mn-cs"/>
              </a:defRPr>
            </a:lvl9pPr>
          </a:lstStyle>
          <a:p>
            <a:pPr marL="457200" indent="-457200">
              <a:lnSpc>
                <a:spcPts val="3000"/>
              </a:lnSpc>
              <a:spcBef>
                <a:spcPct val="0"/>
              </a:spcBef>
              <a:buFontTx/>
              <a:buNone/>
            </a:pPr>
            <a:r>
              <a:rPr lang="zh-CN" altLang="en-US" sz="3000" b="1">
                <a:solidFill>
                  <a:schemeClr val="hlink"/>
                </a:solidFill>
                <a:ea typeface="宋体" panose="02010600030101010101" pitchFamily="2" charset="-122"/>
              </a:rPr>
              <a:t>方法 ：</a:t>
            </a:r>
            <a:r>
              <a:rPr lang="en-US" altLang="zh-CN" sz="2400" b="1">
                <a:solidFill>
                  <a:schemeClr val="hlink"/>
                </a:solidFill>
                <a:ea typeface="宋体" panose="02010600030101010101" pitchFamily="2" charset="-122"/>
              </a:rPr>
              <a:t>CPU</a:t>
            </a:r>
            <a:r>
              <a:rPr lang="zh-CN" altLang="en-US" sz="2400" b="1">
                <a:solidFill>
                  <a:schemeClr val="hlink"/>
                </a:solidFill>
                <a:ea typeface="宋体" panose="02010600030101010101" pitchFamily="2" charset="-122"/>
              </a:rPr>
              <a:t>只需要块中的一个字</a:t>
            </a:r>
          </a:p>
          <a:p>
            <a:pPr marL="457200" indent="-457200">
              <a:lnSpc>
                <a:spcPts val="3000"/>
              </a:lnSpc>
            </a:pPr>
            <a:r>
              <a:rPr lang="zh-CN" altLang="en-US" sz="2400" b="1"/>
              <a:t>不要等到取到整个块后才重新启动</a:t>
            </a:r>
            <a:r>
              <a:rPr lang="en-US" altLang="zh-CN" sz="2400" b="1"/>
              <a:t>CPU</a:t>
            </a:r>
            <a:endParaRPr lang="zh-CN" altLang="en-US" sz="2400" b="1"/>
          </a:p>
          <a:p>
            <a:pPr marL="800100" lvl="1" indent="-342900">
              <a:lnSpc>
                <a:spcPts val="3000"/>
              </a:lnSpc>
            </a:pPr>
            <a:r>
              <a:rPr lang="zh-CN" altLang="en-US" sz="2400" b="1" i="1" u="sng">
                <a:solidFill>
                  <a:schemeClr val="hlink"/>
                </a:solidFill>
              </a:rPr>
              <a:t>关键字优先</a:t>
            </a:r>
            <a:r>
              <a:rPr lang="en-US" altLang="zh-CN" sz="2400" b="1"/>
              <a:t>—</a:t>
            </a:r>
            <a:r>
              <a:rPr lang="zh-CN" altLang="en-US" sz="2400" b="1"/>
              <a:t>首先从存储器请求缺失的字并尽可能快地送到</a:t>
            </a:r>
            <a:r>
              <a:rPr lang="en-US" altLang="zh-CN" sz="2400" b="1"/>
              <a:t>CPU</a:t>
            </a:r>
            <a:r>
              <a:rPr lang="zh-CN" altLang="en-US" sz="2400" b="1"/>
              <a:t>；让</a:t>
            </a:r>
            <a:r>
              <a:rPr lang="en-US" altLang="zh-CN" sz="2400" b="1"/>
              <a:t>CPU</a:t>
            </a:r>
            <a:r>
              <a:rPr lang="zh-CN" altLang="en-US" sz="2400" b="1"/>
              <a:t>继续执行</a:t>
            </a:r>
            <a:r>
              <a:rPr lang="zh-CN" altLang="en-US" sz="2400" b="1">
                <a:solidFill>
                  <a:srgbClr val="FF0000"/>
                </a:solidFill>
              </a:rPr>
              <a:t>同时</a:t>
            </a:r>
            <a:r>
              <a:rPr lang="zh-CN" altLang="en-US" sz="2400" b="1"/>
              <a:t>填放块中的其余字。 也称为 </a:t>
            </a:r>
            <a:r>
              <a:rPr lang="en-US" altLang="zh-CN" sz="2400" b="1" i="1">
                <a:solidFill>
                  <a:schemeClr val="hlink"/>
                </a:solidFill>
              </a:rPr>
              <a:t>wrapped fetch</a:t>
            </a:r>
            <a:r>
              <a:rPr lang="zh-CN" altLang="en-US" sz="2400" b="1"/>
              <a:t> 和</a:t>
            </a:r>
            <a:r>
              <a:rPr lang="en-US" altLang="zh-CN" sz="2400" b="1" i="1">
                <a:solidFill>
                  <a:schemeClr val="hlink"/>
                </a:solidFill>
              </a:rPr>
              <a:t>requested word  first</a:t>
            </a:r>
          </a:p>
          <a:p>
            <a:pPr marL="800100" lvl="1" indent="-342900">
              <a:lnSpc>
                <a:spcPts val="3000"/>
              </a:lnSpc>
            </a:pPr>
            <a:r>
              <a:rPr lang="zh-CN" altLang="en-US" sz="2400" b="1" i="1" u="sng">
                <a:solidFill>
                  <a:schemeClr val="hlink"/>
                </a:solidFill>
              </a:rPr>
              <a:t>提前重启动</a:t>
            </a:r>
            <a:r>
              <a:rPr lang="en-US" altLang="zh-CN" sz="2400" b="1"/>
              <a:t>— </a:t>
            </a:r>
            <a:r>
              <a:rPr lang="zh-CN" altLang="en-US" sz="2400" b="1"/>
              <a:t>以正常顺序取块，只要块中所请求的字到达，就送到</a:t>
            </a:r>
            <a:r>
              <a:rPr lang="en-US" altLang="zh-CN" sz="2400" b="1"/>
              <a:t>CPU</a:t>
            </a:r>
            <a:r>
              <a:rPr lang="zh-CN" altLang="en-US" sz="2400" b="1"/>
              <a:t>，让</a:t>
            </a:r>
            <a:r>
              <a:rPr lang="en-US" altLang="zh-CN" sz="2400" b="1"/>
              <a:t>CPU</a:t>
            </a:r>
            <a:r>
              <a:rPr lang="zh-CN" altLang="en-US" sz="2400" b="1"/>
              <a:t>继续执行。</a:t>
            </a:r>
          </a:p>
          <a:p>
            <a:pPr marL="457200" indent="-457200">
              <a:lnSpc>
                <a:spcPts val="3000"/>
              </a:lnSpc>
            </a:pPr>
            <a:r>
              <a:rPr lang="zh-CN" altLang="en-US" sz="2400" b="1"/>
              <a:t>通常用在大块中 </a:t>
            </a:r>
          </a:p>
          <a:p>
            <a:pPr marL="457200" indent="-457200">
              <a:lnSpc>
                <a:spcPts val="3000"/>
              </a:lnSpc>
            </a:pPr>
            <a:r>
              <a:rPr lang="zh-CN" altLang="en-US" sz="2400" b="1"/>
              <a:t>空间局部性 </a:t>
            </a:r>
            <a:r>
              <a:rPr lang="en-US" altLang="zh-CN" sz="2400" b="1"/>
              <a:t>=&gt; </a:t>
            </a:r>
            <a:r>
              <a:rPr lang="zh-CN" altLang="en-US" sz="2400" b="1"/>
              <a:t>趋向于将需要下一个连续的字，应该说提前重启动是有利的</a:t>
            </a:r>
          </a:p>
          <a:p>
            <a:pPr marL="457200" indent="-457200">
              <a:spcBef>
                <a:spcPct val="0"/>
              </a:spcBef>
            </a:pPr>
            <a:endParaRPr lang="zh-CN" altLang="en-US" dirty="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7" name="Text Box 9"/>
          <p:cNvSpPr txBox="1">
            <a:spLocks noChangeArrowheads="1"/>
          </p:cNvSpPr>
          <p:nvPr/>
        </p:nvSpPr>
        <p:spPr bwMode="auto">
          <a:xfrm>
            <a:off x="344351" y="8922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3 </a:t>
            </a:r>
            <a:r>
              <a:rPr lang="zh-CN" altLang="en-US" dirty="0">
                <a:solidFill>
                  <a:srgbClr val="C00000"/>
                </a:solidFill>
              </a:rPr>
              <a:t>让读失效优先于写 </a:t>
            </a:r>
            <a:endParaRPr lang="en-US" altLang="zh-CN" dirty="0">
              <a:solidFill>
                <a:srgbClr val="C00000"/>
              </a:solidFill>
            </a:endParaRPr>
          </a:p>
        </p:txBody>
      </p:sp>
      <p:sp>
        <p:nvSpPr>
          <p:cNvPr id="8" name="Rectangle 2"/>
          <p:cNvSpPr>
            <a:spLocks noChangeArrowheads="1"/>
          </p:cNvSpPr>
          <p:nvPr/>
        </p:nvSpPr>
        <p:spPr bwMode="auto">
          <a:xfrm>
            <a:off x="179512" y="1563836"/>
            <a:ext cx="8821737"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提高写直达</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性能的一个方法是使用一个大小适中的写缓冲器。然而，写缓冲器却导致对存储器的访问复杂化了，因为在读失效时，写缓冲器中可能保存所读单元的最新值。</a:t>
            </a:r>
          </a:p>
          <a:p>
            <a:pPr eaLnBrk="1" hangingPunct="1">
              <a:lnSpc>
                <a:spcPct val="120000"/>
              </a:lnSpc>
              <a:spcBef>
                <a:spcPts val="600"/>
              </a:spcBef>
              <a:buClrTx/>
              <a:buSzTx/>
              <a:buFontTx/>
              <a:buNone/>
            </a:pPr>
            <a:r>
              <a:rPr lang="zh-CN" altLang="en-US" b="0" dirty="0">
                <a:latin typeface="华文中宋" panose="02010600040101010101" pitchFamily="2" charset="-122"/>
                <a:ea typeface="华文中宋" panose="02010600040101010101" pitchFamily="2" charset="-122"/>
              </a:rPr>
              <a:t>       例</a:t>
            </a:r>
            <a:r>
              <a:rPr lang="en-US" altLang="zh-CN" b="0" dirty="0">
                <a:latin typeface="华文中宋" panose="02010600040101010101" pitchFamily="2" charset="-122"/>
                <a:ea typeface="华文中宋" panose="02010600040101010101" pitchFamily="2" charset="-122"/>
              </a:rPr>
              <a:t>5.10  </a:t>
            </a:r>
            <a:r>
              <a:rPr lang="zh-CN" altLang="en-US" b="0" dirty="0">
                <a:latin typeface="华文中宋" panose="02010600040101010101" pitchFamily="2" charset="-122"/>
                <a:ea typeface="华文中宋" panose="02010600040101010101" pitchFamily="2" charset="-122"/>
              </a:rPr>
              <a:t>考虑以下指令序列： </a:t>
            </a:r>
          </a:p>
        </p:txBody>
      </p:sp>
      <p:sp>
        <p:nvSpPr>
          <p:cNvPr id="9" name="Rectangle 8"/>
          <p:cNvSpPr>
            <a:spLocks noChangeArrowheads="1"/>
          </p:cNvSpPr>
          <p:nvPr/>
        </p:nvSpPr>
        <p:spPr bwMode="auto">
          <a:xfrm>
            <a:off x="0" y="37307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sp>
        <p:nvSpPr>
          <p:cNvPr id="11" name="Rectangle 9"/>
          <p:cNvSpPr>
            <a:spLocks noChangeArrowheads="1"/>
          </p:cNvSpPr>
          <p:nvPr/>
        </p:nvSpPr>
        <p:spPr bwMode="auto">
          <a:xfrm>
            <a:off x="395536" y="4941168"/>
            <a:ext cx="85328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假设</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Cache</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采用写直达法（不按写分配）和直接映象，并且地址</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512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和</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1024</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映射到同一块，写缓冲器为</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4</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个字，那么寄存器</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R2</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的值总等于</a:t>
            </a:r>
            <a:r>
              <a:rPr lang="en-US" altLang="zh-CN" b="0" dirty="0">
                <a:latin typeface="华文中宋" panose="02010600040101010101" pitchFamily="2" charset="-122"/>
                <a:ea typeface="华文中宋" panose="02010600040101010101" pitchFamily="2" charset="-122"/>
                <a:cs typeface="Times New Roman" panose="02020603050405020304" pitchFamily="18" charset="0"/>
              </a:rPr>
              <a:t>R3</a:t>
            </a:r>
            <a:r>
              <a:rPr lang="zh-CN" altLang="en-US" b="0" dirty="0">
                <a:latin typeface="华文中宋" panose="02010600040101010101" pitchFamily="2" charset="-122"/>
                <a:ea typeface="华文中宋" panose="02010600040101010101" pitchFamily="2" charset="-122"/>
                <a:cs typeface="Times New Roman" panose="02020603050405020304" pitchFamily="18" charset="0"/>
              </a:rPr>
              <a:t>的值吗？</a:t>
            </a:r>
          </a:p>
        </p:txBody>
      </p:sp>
      <p:pic>
        <p:nvPicPr>
          <p:cNvPr id="1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871" y="3643461"/>
            <a:ext cx="7348537" cy="1268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t>32</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2"/>
          <p:cNvSpPr>
            <a:spLocks noChangeArrowheads="1"/>
          </p:cNvSpPr>
          <p:nvPr/>
        </p:nvSpPr>
        <p:spPr bwMode="auto">
          <a:xfrm>
            <a:off x="179512" y="2112775"/>
            <a:ext cx="8821738" cy="453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解  ：这是一个存储器写后读数据相关。下面分析发生的情况：</a:t>
            </a:r>
          </a:p>
          <a:p>
            <a:pPr algn="just" eaLnBrk="1" hangingPunct="1">
              <a:lnSpc>
                <a:spcPct val="120000"/>
              </a:lnSpc>
              <a:spcBef>
                <a:spcPts val="600"/>
              </a:spcBef>
              <a:spcAft>
                <a:spcPts val="600"/>
              </a:spcAft>
              <a:buClrTx/>
              <a:buSzTx/>
              <a:buFontTx/>
              <a:buChar char="•"/>
            </a:pPr>
            <a:r>
              <a:rPr lang="zh-CN" altLang="en-US" sz="2200" b="0" dirty="0">
                <a:latin typeface="华文中宋" panose="02010600040101010101" pitchFamily="2" charset="-122"/>
                <a:ea typeface="华文中宋" panose="02010600040101010101" pitchFamily="2" charset="-122"/>
              </a:rPr>
              <a:t> 假设</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写失效，且在执行</a:t>
            </a:r>
            <a:r>
              <a:rPr lang="en-US" altLang="zh-CN" sz="2200" b="0" dirty="0">
                <a:latin typeface="华文中宋" panose="02010600040101010101" pitchFamily="2" charset="-122"/>
                <a:ea typeface="华文中宋" panose="02010600040101010101" pitchFamily="2" charset="-122"/>
              </a:rPr>
              <a:t>SW</a:t>
            </a:r>
            <a:r>
              <a:rPr lang="zh-CN" altLang="en-US" sz="2200" b="0" dirty="0">
                <a:latin typeface="华文中宋" panose="02010600040101010101" pitchFamily="2" charset="-122"/>
                <a:ea typeface="华文中宋" panose="02010600040101010101" pitchFamily="2" charset="-122"/>
              </a:rPr>
              <a:t>指令之后，</a:t>
            </a:r>
            <a:r>
              <a:rPr lang="en-US" altLang="zh-CN" sz="2200" b="0" dirty="0">
                <a:latin typeface="华文中宋" panose="02010600040101010101" pitchFamily="2" charset="-122"/>
                <a:ea typeface="华文中宋" panose="02010600040101010101" pitchFamily="2" charset="-122"/>
              </a:rPr>
              <a:t>R3</a:t>
            </a:r>
            <a:r>
              <a:rPr lang="zh-CN" altLang="en-US" sz="2200" b="0" dirty="0">
                <a:latin typeface="华文中宋" panose="02010600040101010101" pitchFamily="2" charset="-122"/>
                <a:ea typeface="华文中宋" panose="02010600040101010101" pitchFamily="2" charset="-122"/>
              </a:rPr>
              <a:t>中的数据被放入写缓冲器。</a:t>
            </a:r>
            <a:endParaRPr lang="en-US" altLang="zh-CN" sz="2200" b="0" dirty="0">
              <a:latin typeface="华文中宋" panose="02010600040101010101" pitchFamily="2" charset="-122"/>
              <a:ea typeface="华文中宋" panose="02010600040101010101" pitchFamily="2" charset="-122"/>
            </a:endParaRPr>
          </a:p>
          <a:p>
            <a:pPr algn="just" eaLnBrk="1" hangingPunct="1">
              <a:lnSpc>
                <a:spcPct val="120000"/>
              </a:lnSpc>
              <a:spcBef>
                <a:spcPts val="600"/>
              </a:spcBef>
              <a:spcAft>
                <a:spcPts val="600"/>
              </a:spcAft>
              <a:buClrTx/>
              <a:buSzTx/>
              <a:buFontTx/>
              <a:buChar char="•"/>
            </a:pPr>
            <a:r>
              <a:rPr lang="zh-CN" altLang="en-US" sz="2200" b="0" dirty="0">
                <a:latin typeface="华文中宋" panose="02010600040101010101" pitchFamily="2" charset="-122"/>
                <a:ea typeface="华文中宋" panose="02010600040101010101" pitchFamily="2" charset="-122"/>
              </a:rPr>
              <a:t> 第一个</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指令使用了相同的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索引，造成读缺失，然后更新</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块。</a:t>
            </a:r>
          </a:p>
          <a:p>
            <a:pPr algn="just" eaLnBrk="1" hangingPunct="1">
              <a:lnSpc>
                <a:spcPct val="120000"/>
              </a:lnSpc>
              <a:spcBef>
                <a:spcPts val="600"/>
              </a:spcBef>
              <a:buClrTx/>
              <a:buSzTx/>
              <a:buFontTx/>
              <a:buChar char="•"/>
            </a:pPr>
            <a:r>
              <a:rPr lang="zh-CN" altLang="en-US" sz="2200" b="0" dirty="0">
                <a:latin typeface="华文中宋" panose="02010600040101010101" pitchFamily="2" charset="-122"/>
                <a:ea typeface="华文中宋" panose="02010600040101010101" pitchFamily="2" charset="-122"/>
              </a:rPr>
              <a:t> 第二个</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指令欲把地址为</a:t>
            </a:r>
            <a:r>
              <a:rPr lang="en-US" altLang="zh-CN" sz="2200" b="0" dirty="0">
                <a:latin typeface="华文中宋" panose="02010600040101010101" pitchFamily="2" charset="-122"/>
                <a:ea typeface="华文中宋" panose="02010600040101010101" pitchFamily="2" charset="-122"/>
              </a:rPr>
              <a:t>512</a:t>
            </a:r>
            <a:r>
              <a:rPr lang="zh-CN" altLang="en-US" sz="2200" b="0" dirty="0">
                <a:latin typeface="华文中宋" panose="02010600040101010101" pitchFamily="2" charset="-122"/>
                <a:ea typeface="华文中宋" panose="02010600040101010101" pitchFamily="2" charset="-122"/>
              </a:rPr>
              <a:t>的存储单元的值读入寄存器</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中，由于使用相同的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索引，也造成一次读失效。如果此时写缓冲器还未将数据写入存储单元</a:t>
            </a:r>
            <a:r>
              <a:rPr lang="en-US" altLang="zh-CN" sz="2200" b="0" dirty="0">
                <a:latin typeface="华文中宋" panose="02010600040101010101" pitchFamily="2" charset="-122"/>
                <a:ea typeface="华文中宋" panose="02010600040101010101" pitchFamily="2" charset="-122"/>
              </a:rPr>
              <a:t>512</a:t>
            </a:r>
            <a:r>
              <a:rPr lang="zh-CN" altLang="en-US" sz="2200" b="0" dirty="0">
                <a:latin typeface="华文中宋" panose="02010600040101010101" pitchFamily="2" charset="-122"/>
                <a:ea typeface="华文中宋" panose="02010600040101010101" pitchFamily="2" charset="-122"/>
              </a:rPr>
              <a:t>中，那么第二条</a:t>
            </a:r>
            <a:r>
              <a:rPr lang="en-US" altLang="zh-CN" sz="2200" b="0" dirty="0">
                <a:latin typeface="华文中宋" panose="02010600040101010101" pitchFamily="2" charset="-122"/>
                <a:ea typeface="华文中宋" panose="02010600040101010101" pitchFamily="2" charset="-122"/>
              </a:rPr>
              <a:t>LW</a:t>
            </a:r>
            <a:r>
              <a:rPr lang="zh-CN" altLang="en-US" sz="2200" b="0" dirty="0">
                <a:latin typeface="华文中宋" panose="02010600040101010101" pitchFamily="2" charset="-122"/>
                <a:ea typeface="华文中宋" panose="02010600040101010101" pitchFamily="2" charset="-122"/>
              </a:rPr>
              <a:t>指令将把错误的旧值读入</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和寄存器</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。如果不采取适当的预防措施，</a:t>
            </a:r>
            <a:r>
              <a:rPr lang="en-US" altLang="zh-CN" sz="2200" b="0" dirty="0">
                <a:latin typeface="华文中宋" panose="02010600040101010101" pitchFamily="2" charset="-122"/>
                <a:ea typeface="华文中宋" panose="02010600040101010101" pitchFamily="2" charset="-122"/>
              </a:rPr>
              <a:t>R2</a:t>
            </a:r>
            <a:r>
              <a:rPr lang="zh-CN" altLang="en-US" sz="2200" b="0" dirty="0">
                <a:latin typeface="华文中宋" panose="02010600040101010101" pitchFamily="2" charset="-122"/>
                <a:ea typeface="华文中宋" panose="02010600040101010101" pitchFamily="2" charset="-122"/>
              </a:rPr>
              <a:t>的值就不会等于</a:t>
            </a:r>
            <a:r>
              <a:rPr lang="en-US" altLang="zh-CN" sz="2200" b="0" dirty="0">
                <a:latin typeface="华文中宋" panose="02010600040101010101" pitchFamily="2" charset="-122"/>
                <a:ea typeface="华文中宋" panose="02010600040101010101" pitchFamily="2" charset="-122"/>
              </a:rPr>
              <a:t>R3</a:t>
            </a:r>
            <a:r>
              <a:rPr lang="zh-CN" altLang="en-US" sz="2200" b="0" dirty="0">
                <a:latin typeface="华文中宋" panose="02010600040101010101" pitchFamily="2" charset="-122"/>
                <a:ea typeface="华文中宋" panose="02010600040101010101" pitchFamily="2" charset="-122"/>
              </a:rPr>
              <a:t>的值。</a:t>
            </a:r>
          </a:p>
        </p:txBody>
      </p:sp>
      <p:sp>
        <p:nvSpPr>
          <p:cNvPr id="4" name="Rectangle 4"/>
          <p:cNvSpPr>
            <a:spLocks noChangeArrowheads="1"/>
          </p:cNvSpPr>
          <p:nvPr/>
        </p:nvSpPr>
        <p:spPr bwMode="auto">
          <a:xfrm>
            <a:off x="0" y="2463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5429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spcBef>
                <a:spcPct val="0"/>
              </a:spcBef>
              <a:buClrTx/>
              <a:buSzTx/>
              <a:buFontTx/>
              <a:buNone/>
            </a:pPr>
            <a:endParaRPr lang="zh-CN" altLang="en-US" sz="1800" b="0">
              <a:latin typeface="Arial" panose="020B0604020202020204" pitchFamily="34" charset="0"/>
            </a:endParaRP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66031"/>
            <a:ext cx="7348537"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t>33</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2"/>
          <p:cNvSpPr>
            <a:spLocks noChangeArrowheads="1"/>
          </p:cNvSpPr>
          <p:nvPr/>
        </p:nvSpPr>
        <p:spPr bwMode="auto">
          <a:xfrm>
            <a:off x="144463" y="1268760"/>
            <a:ext cx="8821737" cy="403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解决这一问题的方法：</a:t>
            </a:r>
          </a:p>
          <a:p>
            <a:pPr algn="just"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推迟对读失效的处理，直至写缓冲器清空。</a:t>
            </a:r>
            <a:r>
              <a:rPr lang="zh-CN" altLang="en-US" b="0" dirty="0">
                <a:latin typeface="华文中宋" panose="02010600040101010101" pitchFamily="2" charset="-122"/>
                <a:ea typeface="华文中宋" panose="02010600040101010101" pitchFamily="2" charset="-122"/>
              </a:rPr>
              <a:t>但是在写直达</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中，一个大小只有几个字的写缓冲器在发生读失效时几乎总有数据，这就增加了读失效的开销。据</a:t>
            </a:r>
            <a:r>
              <a:rPr lang="en-US" altLang="zh-CN" b="0" dirty="0">
                <a:latin typeface="华文中宋" panose="02010600040101010101" pitchFamily="2" charset="-122"/>
                <a:ea typeface="华文中宋" panose="02010600040101010101" pitchFamily="2" charset="-122"/>
              </a:rPr>
              <a:t>MIPS M/1000</a:t>
            </a:r>
            <a:r>
              <a:rPr lang="zh-CN" altLang="en-US" b="0" dirty="0">
                <a:latin typeface="华文中宋" panose="02010600040101010101" pitchFamily="2" charset="-122"/>
                <a:ea typeface="华文中宋" panose="02010600040101010101" pitchFamily="2" charset="-122"/>
              </a:rPr>
              <a:t>的设计者估计，等待一个大小为</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个字的缓冲器清空，会使读失效的平均开销增加</a:t>
            </a:r>
            <a:r>
              <a:rPr lang="en-US" altLang="zh-CN" b="0" dirty="0">
                <a:latin typeface="华文中宋" panose="02010600040101010101" pitchFamily="2" charset="-122"/>
                <a:ea typeface="华文中宋" panose="02010600040101010101" pitchFamily="2" charset="-122"/>
              </a:rPr>
              <a:t>50%</a:t>
            </a:r>
            <a:r>
              <a:rPr lang="zh-CN" altLang="en-US" b="0" dirty="0">
                <a:latin typeface="华文中宋" panose="02010600040101010101" pitchFamily="2" charset="-122"/>
                <a:ea typeface="华文中宋" panose="02010600040101010101" pitchFamily="2" charset="-122"/>
              </a:rPr>
              <a:t>。</a:t>
            </a:r>
          </a:p>
          <a:p>
            <a:pPr algn="just" eaLnBrk="1" hangingPunct="1">
              <a:lnSpc>
                <a:spcPct val="120000"/>
              </a:lnSpc>
              <a:spcBef>
                <a:spcPct val="0"/>
              </a:spcBef>
              <a:buClrTx/>
              <a:buSzTx/>
              <a:buFontTx/>
              <a:buChar char="•"/>
            </a:pPr>
            <a:r>
              <a:rPr lang="zh-CN" altLang="en-US"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在读失效时检查写缓冲器的内容，如果没有冲突而且存储器可访问，就可继续处理读失效。有冲突则只有延迟读失效处理。 </a:t>
            </a:r>
            <a:endParaRPr lang="en-US" altLang="zh-CN"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34</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2"/>
          <p:cNvSpPr>
            <a:spLocks noChangeArrowheads="1"/>
          </p:cNvSpPr>
          <p:nvPr/>
        </p:nvSpPr>
        <p:spPr bwMode="auto">
          <a:xfrm>
            <a:off x="144463" y="1556792"/>
            <a:ext cx="8821737" cy="3145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在写回法</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也能够减少处理器写回操作的开销。假定读失效将替换一个“脏”的存储块。我们可以不像往常那样先把“脏”块写回存储器，然后再读存储器，而是先把被替换的“脏”块拷人一个缓冲器，然后读存储器，最后再写存储器。这样</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的读访问就能更快地完成。和上面的情况类似，发生读失效时，处理器既可以采用等待缓冲区清空的方法，也可以采用检查缓冲区中各字的地址是否有冲突的方法。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35</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4 Victim Cache(</a:t>
            </a:r>
            <a:r>
              <a:rPr lang="zh-CN" altLang="en-US" dirty="0">
                <a:solidFill>
                  <a:srgbClr val="C00000"/>
                </a:solidFill>
              </a:rPr>
              <a:t>牺牲缓存</a:t>
            </a:r>
            <a:r>
              <a:rPr lang="en-US" altLang="zh-CN" dirty="0">
                <a:solidFill>
                  <a:srgbClr val="C00000"/>
                </a:solidFill>
              </a:rPr>
              <a:t>)</a:t>
            </a:r>
          </a:p>
        </p:txBody>
      </p:sp>
      <p:sp>
        <p:nvSpPr>
          <p:cNvPr id="4" name="Rectangle 5"/>
          <p:cNvSpPr>
            <a:spLocks noChangeArrowheads="1"/>
          </p:cNvSpPr>
          <p:nvPr/>
        </p:nvSpPr>
        <p:spPr bwMode="auto">
          <a:xfrm>
            <a:off x="255744" y="1575024"/>
            <a:ext cx="878075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一种能减少冲突失效次数而又不影响时钟频率的方法是：在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和它与下一级存储器的数据通路之间增设一个全相联的小</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，称为</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。图</a:t>
            </a:r>
            <a:r>
              <a:rPr lang="en-US" altLang="zh-CN" b="0" dirty="0">
                <a:latin typeface="华文中宋" panose="02010600040101010101" pitchFamily="2" charset="-122"/>
                <a:ea typeface="华文中宋" panose="02010600040101010101" pitchFamily="2" charset="-122"/>
              </a:rPr>
              <a:t>5.13</a:t>
            </a:r>
            <a:r>
              <a:rPr lang="zh-CN" altLang="en-US" b="0" dirty="0">
                <a:latin typeface="华文中宋" panose="02010600040101010101" pitchFamily="2" charset="-122"/>
                <a:ea typeface="华文中宋" panose="02010600040101010101" pitchFamily="2" charset="-122"/>
              </a:rPr>
              <a:t>为其结构框图。</a:t>
            </a:r>
          </a:p>
        </p:txBody>
      </p:sp>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396" y="2943126"/>
            <a:ext cx="4610100" cy="3078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6"/>
          <p:cNvSpPr>
            <a:spLocks noChangeArrowheads="1"/>
          </p:cNvSpPr>
          <p:nvPr/>
        </p:nvSpPr>
        <p:spPr bwMode="auto">
          <a:xfrm>
            <a:off x="289049" y="3031441"/>
            <a:ext cx="4138935"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Victim Cache</a:t>
            </a:r>
            <a:r>
              <a:rPr lang="zh-CN" altLang="en-US" b="0" dirty="0">
                <a:latin typeface="华文中宋" panose="02010600040101010101" pitchFamily="2" charset="-122"/>
                <a:ea typeface="华文中宋" panose="02010600040101010101" pitchFamily="2" charset="-122"/>
              </a:rPr>
              <a:t>中存放由于失效而被丢弃（替换）的那些块（即</a:t>
            </a:r>
            <a:r>
              <a:rPr lang="en-US" altLang="zh-CN" b="0" dirty="0">
                <a:latin typeface="华文中宋" panose="02010600040101010101" pitchFamily="2" charset="-122"/>
                <a:ea typeface="华文中宋" panose="02010600040101010101" pitchFamily="2" charset="-122"/>
              </a:rPr>
              <a:t>victim</a:t>
            </a:r>
            <a:r>
              <a:rPr lang="zh-CN" altLang="en-US" b="0" dirty="0">
                <a:latin typeface="华文中宋" panose="02010600040101010101" pitchFamily="2" charset="-122"/>
                <a:ea typeface="华文中宋" panose="02010600040101010101" pitchFamily="2" charset="-122"/>
              </a:rPr>
              <a:t>）。每当发生失效时，在访问下一级存储器之前，先检查</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中是否含有所需的块。如果有，就将该块与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中某个块做交换。</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36</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10"/>
          <p:cNvSpPr>
            <a:spLocks noChangeArrowheads="1"/>
          </p:cNvSpPr>
          <p:nvPr/>
        </p:nvSpPr>
        <p:spPr bwMode="auto">
          <a:xfrm>
            <a:off x="517525" y="3573016"/>
            <a:ext cx="8232775"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的层次来看，</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可以看成位于</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和存储器之间的又一级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，采用命中率较高的全相联策略，容量小，而且仅仅在替换时发生作用。 </a:t>
            </a:r>
          </a:p>
        </p:txBody>
      </p:sp>
      <p:sp>
        <p:nvSpPr>
          <p:cNvPr id="4" name="Rectangle 11"/>
          <p:cNvSpPr>
            <a:spLocks noChangeArrowheads="1"/>
          </p:cNvSpPr>
          <p:nvPr/>
        </p:nvSpPr>
        <p:spPr bwMode="auto">
          <a:xfrm>
            <a:off x="517525" y="1124744"/>
            <a:ext cx="8088313" cy="225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en-US" altLang="zh-CN" b="0" dirty="0">
                <a:latin typeface="华文中宋" panose="02010600040101010101" pitchFamily="2" charset="-122"/>
                <a:ea typeface="华文中宋" panose="02010600040101010101" pitchFamily="2" charset="-122"/>
              </a:rPr>
              <a:t>       </a:t>
            </a:r>
            <a:r>
              <a:rPr lang="en-US" altLang="zh-CN" b="0" dirty="0" err="1">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于</a:t>
            </a:r>
            <a:r>
              <a:rPr lang="en-US" altLang="zh-CN" b="0" dirty="0">
                <a:latin typeface="华文中宋" panose="02010600040101010101" pitchFamily="2" charset="-122"/>
                <a:ea typeface="华文中宋" panose="02010600040101010101" pitchFamily="2" charset="-122"/>
              </a:rPr>
              <a:t>1990</a:t>
            </a:r>
            <a:r>
              <a:rPr lang="zh-CN" altLang="en-US" b="0" dirty="0">
                <a:latin typeface="华文中宋" panose="02010600040101010101" pitchFamily="2" charset="-122"/>
                <a:ea typeface="华文中宋" panose="02010600040101010101" pitchFamily="2" charset="-122"/>
              </a:rPr>
              <a:t>年发现，含</a:t>
            </a:r>
            <a:r>
              <a:rPr lang="en-US" altLang="zh-CN" b="0" dirty="0">
                <a:latin typeface="华文中宋" panose="02010600040101010101" pitchFamily="2" charset="-122"/>
                <a:ea typeface="华文中宋" panose="02010600040101010101" pitchFamily="2" charset="-122"/>
              </a:rPr>
              <a:t>1~5</a:t>
            </a:r>
            <a:r>
              <a:rPr lang="zh-CN" altLang="en-US" b="0" dirty="0">
                <a:latin typeface="华文中宋" panose="02010600040101010101" pitchFamily="2" charset="-122"/>
                <a:ea typeface="华文中宋" panose="02010600040101010101" pitchFamily="2" charset="-122"/>
              </a:rPr>
              <a:t>项的</a:t>
            </a:r>
            <a:r>
              <a:rPr lang="en-US" altLang="zh-CN" b="0" dirty="0" err="1">
                <a:latin typeface="华文中宋" panose="02010600040101010101" pitchFamily="2" charset="-122"/>
                <a:ea typeface="华文中宋" panose="02010600040101010101" pitchFamily="2" charset="-122"/>
              </a:rPr>
              <a:t>VictimCache</a:t>
            </a:r>
            <a:r>
              <a:rPr lang="zh-CN" altLang="en-US" b="0" dirty="0">
                <a:latin typeface="华文中宋" panose="02010600040101010101" pitchFamily="2" charset="-122"/>
                <a:ea typeface="华文中宋" panose="02010600040101010101" pitchFamily="2" charset="-122"/>
              </a:rPr>
              <a:t>对减少冲突失效很有效，尤其是对于那些小型的直接映象数据</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更是如此。对于不同的程序，一个项数为</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Victim Cache</a:t>
            </a:r>
            <a:r>
              <a:rPr lang="zh-CN" altLang="en-US" b="0" dirty="0">
                <a:latin typeface="华文中宋" panose="02010600040101010101" pitchFamily="2" charset="-122"/>
                <a:ea typeface="华文中宋" panose="02010600040101010101" pitchFamily="2" charset="-122"/>
              </a:rPr>
              <a:t>能使一个</a:t>
            </a:r>
            <a:r>
              <a:rPr lang="en-US" altLang="zh-CN" b="0" dirty="0">
                <a:latin typeface="华文中宋" panose="02010600040101010101" pitchFamily="2" charset="-122"/>
                <a:ea typeface="华文中宋" panose="02010600040101010101" pitchFamily="2" charset="-122"/>
              </a:rPr>
              <a:t>4KB</a:t>
            </a:r>
            <a:r>
              <a:rPr lang="zh-CN" altLang="en-US" b="0" dirty="0">
                <a:latin typeface="华文中宋" panose="02010600040101010101" pitchFamily="2" charset="-122"/>
                <a:ea typeface="华文中宋" panose="02010600040101010101" pitchFamily="2" charset="-122"/>
              </a:rPr>
              <a:t>直接映象数据</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的冲突失效减少</a:t>
            </a:r>
            <a:r>
              <a:rPr lang="en-US" altLang="zh-CN" b="0" dirty="0">
                <a:latin typeface="华文中宋" panose="02010600040101010101" pitchFamily="2" charset="-122"/>
                <a:ea typeface="华文中宋" panose="02010600040101010101" pitchFamily="2" charset="-122"/>
              </a:rPr>
              <a:t>20%~90%</a:t>
            </a:r>
            <a:r>
              <a:rPr lang="zh-CN" altLang="en-US" b="0" dirty="0">
                <a:latin typeface="华文中宋" panose="02010600040101010101" pitchFamily="2" charset="-122"/>
                <a:ea typeface="华文中宋" panose="02010600040101010101" pitchFamily="2" charset="-122"/>
              </a:rPr>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37</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Text Box 9"/>
          <p:cNvSpPr txBox="1">
            <a:spLocks noChangeArrowheads="1"/>
          </p:cNvSpPr>
          <p:nvPr/>
        </p:nvSpPr>
        <p:spPr bwMode="auto">
          <a:xfrm>
            <a:off x="344351" y="103630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5 </a:t>
            </a:r>
            <a:r>
              <a:rPr lang="zh-CN" altLang="en-US" dirty="0">
                <a:solidFill>
                  <a:srgbClr val="C00000"/>
                </a:solidFill>
              </a:rPr>
              <a:t>非阻塞</a:t>
            </a:r>
            <a:r>
              <a:rPr lang="en-US" altLang="zh-CN" dirty="0">
                <a:solidFill>
                  <a:srgbClr val="C00000"/>
                </a:solidFill>
              </a:rPr>
              <a:t>Cache</a:t>
            </a:r>
          </a:p>
        </p:txBody>
      </p:sp>
      <p:sp>
        <p:nvSpPr>
          <p:cNvPr id="8" name="Rectangle 2"/>
          <p:cNvSpPr>
            <a:spLocks noChangeArrowheads="1"/>
          </p:cNvSpPr>
          <p:nvPr/>
        </p:nvSpPr>
        <p:spPr bwMode="auto">
          <a:xfrm>
            <a:off x="218091" y="1813519"/>
            <a:ext cx="8674389" cy="327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ts val="600"/>
              </a:spcBef>
              <a:buClrTx/>
              <a:buSzTx/>
              <a:buFontTx/>
              <a:buNone/>
            </a:pPr>
            <a:r>
              <a:rPr lang="zh-CN" altLang="en-US" b="0" dirty="0">
                <a:latin typeface="华文中宋" panose="02010600040101010101" pitchFamily="2" charset="-122"/>
                <a:ea typeface="华文中宋" panose="02010600040101010101" pitchFamily="2" charset="-122"/>
              </a:rPr>
              <a:t>      非阻塞</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或非锁定</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技术：</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在失效时仍允许</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进行其他的命中访问。这种“失效下命中”（</a:t>
            </a:r>
            <a:r>
              <a:rPr lang="en-US" altLang="zh-CN" b="0" dirty="0">
                <a:latin typeface="华文中宋" panose="02010600040101010101" pitchFamily="2" charset="-122"/>
                <a:ea typeface="华文中宋" panose="02010600040101010101" pitchFamily="2" charset="-122"/>
              </a:rPr>
              <a:t>hit under miss</a:t>
            </a:r>
            <a:r>
              <a:rPr lang="zh-CN" altLang="en-US" b="0" dirty="0">
                <a:latin typeface="华文中宋" panose="02010600040101010101" pitchFamily="2" charset="-122"/>
                <a:ea typeface="华文中宋" panose="02010600040101010101" pitchFamily="2" charset="-122"/>
              </a:rPr>
              <a:t>）的优化措施在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失效时，不是完全拒绝</a:t>
            </a:r>
            <a:r>
              <a:rPr lang="en-US" altLang="zh-CN" b="0" dirty="0">
                <a:latin typeface="华文中宋" panose="02010600040101010101" pitchFamily="2" charset="-122"/>
                <a:ea typeface="华文中宋" panose="02010600040101010101" pitchFamily="2" charset="-122"/>
              </a:rPr>
              <a:t>CPU</a:t>
            </a:r>
            <a:r>
              <a:rPr lang="zh-CN" altLang="en-US" b="0" dirty="0">
                <a:latin typeface="华文中宋" panose="02010600040101010101" pitchFamily="2" charset="-122"/>
                <a:ea typeface="华文中宋" panose="02010600040101010101" pitchFamily="2" charset="-122"/>
              </a:rPr>
              <a:t>的访问，而是能处理部分访问，从而减少了实际失效开销。如果进一步允许多个失效重叠，可进一步减少失效开销。</a:t>
            </a:r>
          </a:p>
          <a:p>
            <a:pPr algn="just" eaLnBrk="1" hangingPunct="1">
              <a:lnSpc>
                <a:spcPct val="120000"/>
              </a:lnSpc>
              <a:spcBef>
                <a:spcPts val="600"/>
              </a:spcBef>
              <a:buClrTx/>
              <a:buSzTx/>
              <a:buFontTx/>
              <a:buNone/>
            </a:pPr>
            <a:r>
              <a:rPr lang="zh-CN" altLang="en-US" b="0" dirty="0">
                <a:latin typeface="华文中宋" panose="02010600040101010101" pitchFamily="2" charset="-122"/>
                <a:ea typeface="华文中宋" panose="02010600040101010101" pitchFamily="2" charset="-122"/>
              </a:rPr>
              <a:t>      但是，“失效下命中”措施大大增加了</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控制器的复杂度，因为这时可能有多个访存同时进行。</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38</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2"/>
          <p:cNvSpPr>
            <a:spLocks noChangeArrowheads="1"/>
          </p:cNvSpPr>
          <p:nvPr/>
        </p:nvSpPr>
        <p:spPr bwMode="auto">
          <a:xfrm>
            <a:off x="144463" y="980728"/>
            <a:ext cx="8821737" cy="207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sz="2200" b="0" dirty="0">
                <a:latin typeface="华文中宋" panose="02010600040101010101" pitchFamily="2" charset="-122"/>
                <a:ea typeface="华文中宋" panose="02010600040101010101" pitchFamily="2" charset="-122"/>
              </a:rPr>
              <a:t>可以同时处理的失效个数越多，所能带来的性能上的提高就越大。对于</a:t>
            </a:r>
            <a:r>
              <a:rPr lang="en-US" altLang="zh-CN" sz="2200" b="0" dirty="0">
                <a:latin typeface="华文中宋" panose="02010600040101010101" pitchFamily="2" charset="-122"/>
                <a:ea typeface="华文中宋" panose="02010600040101010101" pitchFamily="2" charset="-122"/>
              </a:rPr>
              <a:t>SPEC92</a:t>
            </a:r>
            <a:r>
              <a:rPr lang="zh-CN" altLang="en-US" sz="2200" b="0" dirty="0">
                <a:latin typeface="华文中宋" panose="02010600040101010101" pitchFamily="2" charset="-122"/>
                <a:ea typeface="华文中宋" panose="02010600040101010101" pitchFamily="2" charset="-122"/>
              </a:rPr>
              <a:t>典型程序，下图给出了对于不同的重叠失效个数，数据</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的平均存储器等待时间（以周期为单位）与阻塞</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平均存储器等待时间的比值。所考虑的</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采用直接映象，容量为</a:t>
            </a:r>
            <a:r>
              <a:rPr lang="en-US" altLang="zh-CN" sz="2200" b="0" dirty="0">
                <a:latin typeface="华文中宋" panose="02010600040101010101" pitchFamily="2" charset="-122"/>
                <a:ea typeface="华文中宋" panose="02010600040101010101" pitchFamily="2" charset="-122"/>
              </a:rPr>
              <a:t>8KB</a:t>
            </a:r>
            <a:r>
              <a:rPr lang="zh-CN" altLang="en-US" sz="2200" b="0" dirty="0">
                <a:latin typeface="华文中宋" panose="02010600040101010101" pitchFamily="2" charset="-122"/>
                <a:ea typeface="华文中宋" panose="02010600040101010101" pitchFamily="2" charset="-122"/>
              </a:rPr>
              <a:t>，块大小为</a:t>
            </a:r>
            <a:r>
              <a:rPr lang="en-US" altLang="zh-CN" sz="2200" b="0" dirty="0">
                <a:latin typeface="华文中宋" panose="02010600040101010101" pitchFamily="2" charset="-122"/>
                <a:ea typeface="华文中宋" panose="02010600040101010101" pitchFamily="2" charset="-122"/>
              </a:rPr>
              <a:t>32B</a:t>
            </a:r>
            <a:r>
              <a:rPr lang="zh-CN" altLang="en-US" sz="2200" b="0" dirty="0">
                <a:latin typeface="华文中宋" panose="02010600040101010101" pitchFamily="2" charset="-122"/>
                <a:ea typeface="华文中宋" panose="02010600040101010101" pitchFamily="2" charset="-122"/>
              </a:rPr>
              <a:t>。</a:t>
            </a:r>
          </a:p>
        </p:txBody>
      </p:sp>
      <p:pic>
        <p:nvPicPr>
          <p:cNvPr id="4" name="Picture 5" descr="图5-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87624" y="3036981"/>
            <a:ext cx="6909519" cy="377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t>39</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3" name="Rectangle 5"/>
          <p:cNvSpPr>
            <a:spLocks noChangeArrowheads="1"/>
          </p:cNvSpPr>
          <p:nvPr/>
        </p:nvSpPr>
        <p:spPr bwMode="auto">
          <a:xfrm>
            <a:off x="228475" y="908720"/>
            <a:ext cx="8736013"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按照产生失效的原因不同，可以把失效分为以下</a:t>
            </a:r>
            <a:r>
              <a:rPr lang="en-US" altLang="zh-CN" b="0" dirty="0">
                <a:latin typeface="华文中宋" panose="02010600040101010101" pitchFamily="2" charset="-122"/>
                <a:ea typeface="华文中宋" panose="02010600040101010101" pitchFamily="2" charset="-122"/>
              </a:rPr>
              <a:t>3</a:t>
            </a:r>
            <a:r>
              <a:rPr lang="zh-CN" altLang="en-US" b="0" dirty="0">
                <a:latin typeface="华文中宋" panose="02010600040101010101" pitchFamily="2" charset="-122"/>
                <a:ea typeface="华文中宋" panose="02010600040101010101" pitchFamily="2" charset="-122"/>
              </a:rPr>
              <a:t>类（简称为“</a:t>
            </a:r>
            <a:r>
              <a:rPr lang="en-US" altLang="zh-CN" dirty="0">
                <a:latin typeface="华文中宋" panose="02010600040101010101" pitchFamily="2" charset="-122"/>
                <a:ea typeface="华文中宋" panose="02010600040101010101" pitchFamily="2" charset="-122"/>
              </a:rPr>
              <a:t>3C</a:t>
            </a:r>
            <a:r>
              <a:rPr lang="en-US" altLang="zh-CN" b="0" dirty="0">
                <a:latin typeface="华文中宋" panose="02010600040101010101" pitchFamily="2" charset="-122"/>
                <a:ea typeface="华文中宋" panose="02010600040101010101" pitchFamily="2" charset="-122"/>
              </a:rPr>
              <a:t>”</a:t>
            </a:r>
            <a:r>
              <a:rPr lang="zh-CN" altLang="en-US" b="0" dirty="0">
                <a:latin typeface="华文中宋" panose="02010600040101010101" pitchFamily="2" charset="-122"/>
                <a:ea typeface="华文中宋" panose="02010600040101010101" pitchFamily="2" charset="-122"/>
              </a:rPr>
              <a:t>）：</a:t>
            </a: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① 强制性失效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Compulsory Miss</a:t>
            </a:r>
            <a:r>
              <a:rPr lang="zh-CN" altLang="en-US" b="0" dirty="0">
                <a:latin typeface="华文中宋" panose="02010600040101010101" pitchFamily="2" charset="-122"/>
                <a:ea typeface="华文中宋" panose="02010600040101010101" pitchFamily="2" charset="-122"/>
              </a:rPr>
              <a:t>）：当第一次访问一个块时，该块不在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中，需从下一级存储器中调入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，这就是强制性失效。这种失效也称为首次访问失效。</a:t>
            </a: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② 容量失效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Capacity Miss</a:t>
            </a:r>
            <a:r>
              <a:rPr lang="zh-CN" altLang="en-US" b="0" dirty="0">
                <a:latin typeface="华文中宋" panose="02010600040101010101" pitchFamily="2" charset="-122"/>
                <a:ea typeface="华文中宋" panose="02010600040101010101" pitchFamily="2" charset="-122"/>
              </a:rPr>
              <a:t>）：如果</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容纳不了一个程序执行所需要的所有块，将会发生容量失效（还会发生强制失效），某些块将被丢弃，随后再被调入。</a:t>
            </a:r>
          </a:p>
          <a:p>
            <a:pPr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③ 冲突失效</a:t>
            </a:r>
            <a:r>
              <a:rPr lang="zh-CN" altLang="en-US" b="0" dirty="0">
                <a:latin typeface="华文中宋" panose="02010600040101010101" pitchFamily="2" charset="-122"/>
                <a:ea typeface="华文中宋" panose="02010600040101010101" pitchFamily="2" charset="-122"/>
              </a:rPr>
              <a:t>（</a:t>
            </a:r>
            <a:r>
              <a:rPr lang="en-US" altLang="zh-CN" b="0" dirty="0">
                <a:latin typeface="华文中宋" panose="02010600040101010101" pitchFamily="2" charset="-122"/>
                <a:ea typeface="华文中宋" panose="02010600040101010101" pitchFamily="2" charset="-122"/>
              </a:rPr>
              <a:t>Conflict Miss</a:t>
            </a:r>
            <a:r>
              <a:rPr lang="zh-CN" altLang="en-US" b="0" dirty="0">
                <a:latin typeface="华文中宋" panose="02010600040101010101" pitchFamily="2" charset="-122"/>
                <a:ea typeface="华文中宋" panose="02010600040101010101" pitchFamily="2" charset="-122"/>
              </a:rPr>
              <a:t>）：在组相联或直接映象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中，若太多的块映象到同一组（块）中，则某一个块被放弃，之后再重新调入，这时发生了冲突失效。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Text Box 9"/>
          <p:cNvSpPr txBox="1">
            <a:spLocks noChangeArrowheads="1"/>
          </p:cNvSpPr>
          <p:nvPr/>
        </p:nvSpPr>
        <p:spPr bwMode="auto">
          <a:xfrm>
            <a:off x="637881" y="964291"/>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6 </a:t>
            </a:r>
            <a:r>
              <a:rPr lang="zh-CN" altLang="en-US" dirty="0">
                <a:solidFill>
                  <a:srgbClr val="C00000"/>
                </a:solidFill>
              </a:rPr>
              <a:t>预取技术</a:t>
            </a:r>
            <a:endParaRPr lang="en-US" altLang="zh-CN" dirty="0">
              <a:solidFill>
                <a:srgbClr val="C00000"/>
              </a:solidFill>
            </a:endParaRPr>
          </a:p>
        </p:txBody>
      </p:sp>
      <p:sp>
        <p:nvSpPr>
          <p:cNvPr id="4" name="Rectangle 5"/>
          <p:cNvSpPr>
            <a:spLocks noChangeArrowheads="1"/>
          </p:cNvSpPr>
          <p:nvPr/>
        </p:nvSpPr>
        <p:spPr bwMode="auto">
          <a:xfrm>
            <a:off x="92521" y="1556792"/>
            <a:ext cx="8943975"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1800" b="0"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指令和数据都可在处理器提出访问请求之前进行预取。</a:t>
            </a:r>
            <a:r>
              <a:rPr lang="zh-CN" altLang="en-US" b="0" dirty="0">
                <a:latin typeface="华文中宋" panose="02010600040101010101" pitchFamily="2" charset="-122"/>
                <a:ea typeface="华文中宋" panose="02010600040101010101" pitchFamily="2" charset="-122"/>
              </a:rPr>
              <a:t>预取内容可以直接放入</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，也可以放在一个访问速度比主存快的外部缓冲器中。指令预取通常由</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之外的硬件完成。</a:t>
            </a: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a:t>
            </a:r>
            <a:r>
              <a:rPr lang="zh-CN" altLang="en-US" sz="2200" b="0" dirty="0">
                <a:latin typeface="华文中宋" panose="02010600040101010101" pitchFamily="2" charset="-122"/>
                <a:ea typeface="华文中宋" panose="02010600040101010101" pitchFamily="2" charset="-122"/>
              </a:rPr>
              <a:t>例如，</a:t>
            </a:r>
            <a:r>
              <a:rPr lang="en-US" altLang="zh-CN" sz="2200" b="0" dirty="0">
                <a:latin typeface="华文中宋" panose="02010600040101010101" pitchFamily="2" charset="-122"/>
                <a:ea typeface="华文中宋" panose="02010600040101010101" pitchFamily="2" charset="-122"/>
              </a:rPr>
              <a:t>Alpha AXP 21064</a:t>
            </a:r>
            <a:r>
              <a:rPr lang="zh-CN" altLang="en-US" sz="2200" b="0" dirty="0">
                <a:latin typeface="华文中宋" panose="02010600040101010101" pitchFamily="2" charset="-122"/>
                <a:ea typeface="华文中宋" panose="02010600040101010101" pitchFamily="2" charset="-122"/>
              </a:rPr>
              <a:t>微处理器在发生指令失效时取两个块：被请求指令块和顺序的下一指令块。被请求指令块返回时放入</a:t>
            </a:r>
            <a:r>
              <a:rPr lang="en-US" altLang="zh-CN" sz="2200" b="0" dirty="0">
                <a:latin typeface="华文中宋" panose="02010600040101010101" pitchFamily="2" charset="-122"/>
                <a:ea typeface="华文中宋" panose="02010600040101010101" pitchFamily="2" charset="-122"/>
              </a:rPr>
              <a:t>Cache</a:t>
            </a:r>
            <a:r>
              <a:rPr lang="zh-CN" altLang="en-US" sz="2200" b="0" dirty="0">
                <a:latin typeface="华文中宋" panose="02010600040101010101" pitchFamily="2" charset="-122"/>
                <a:ea typeface="华文中宋" panose="02010600040101010101" pitchFamily="2" charset="-122"/>
              </a:rPr>
              <a:t>，而预取指令块则放在缓冲器中；如果某次被请求的指令块正好在缓冲器里，则取消对该块的访存请求，直接从缓冲器中读出这一块，同时发出对下一指令块的预取访存请求。</a:t>
            </a:r>
            <a:r>
              <a:rPr lang="en-US" altLang="zh-CN" sz="2200" b="0" dirty="0">
                <a:latin typeface="华文中宋" panose="02010600040101010101" pitchFamily="2" charset="-122"/>
                <a:ea typeface="华文中宋" panose="02010600040101010101" pitchFamily="2" charset="-122"/>
              </a:rPr>
              <a:t>21064</a:t>
            </a:r>
            <a:r>
              <a:rPr lang="zh-CN" altLang="en-US" sz="2200" b="0" dirty="0">
                <a:latin typeface="华文中宋" panose="02010600040101010101" pitchFamily="2" charset="-122"/>
                <a:ea typeface="华文中宋" panose="02010600040101010101" pitchFamily="2" charset="-122"/>
              </a:rPr>
              <a:t>的指令缓冲器中只含一个</a:t>
            </a:r>
            <a:r>
              <a:rPr lang="en-US" altLang="zh-CN" sz="2200" b="0" dirty="0">
                <a:latin typeface="华文中宋" panose="02010600040101010101" pitchFamily="2" charset="-122"/>
                <a:ea typeface="华文中宋" panose="02010600040101010101" pitchFamily="2" charset="-122"/>
              </a:rPr>
              <a:t>32 B</a:t>
            </a:r>
            <a:r>
              <a:rPr lang="zh-CN" altLang="en-US" sz="2200" b="0" dirty="0">
                <a:latin typeface="华文中宋" panose="02010600040101010101" pitchFamily="2" charset="-122"/>
                <a:ea typeface="华文中宋" panose="02010600040101010101" pitchFamily="2" charset="-122"/>
              </a:rPr>
              <a:t>的块</a:t>
            </a:r>
            <a:r>
              <a:rPr lang="zh-CN" altLang="en-US" sz="2200" dirty="0">
                <a:latin typeface="华文中宋" panose="02010600040101010101" pitchFamily="2" charset="-122"/>
                <a:ea typeface="华文中宋" panose="02010600040101010101" pitchFamily="2" charset="-122"/>
              </a:rPr>
              <a:t>。</a:t>
            </a:r>
            <a:endParaRPr lang="zh-CN" altLang="en-US" sz="22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40</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5.5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失效开销</a:t>
            </a:r>
          </a:p>
        </p:txBody>
      </p:sp>
      <p:sp>
        <p:nvSpPr>
          <p:cNvPr id="3" name="Rectangle 5"/>
          <p:cNvSpPr>
            <a:spLocks noChangeArrowheads="1"/>
          </p:cNvSpPr>
          <p:nvPr/>
        </p:nvSpPr>
        <p:spPr bwMode="auto">
          <a:xfrm>
            <a:off x="325470" y="3641055"/>
            <a:ext cx="8639018"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硬件预取的一种替代方法是在编译时加入预取指令，在数据被用到之前发出预取请求。预取有以下两种类型：</a:t>
            </a: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① 寄存器预取（</a:t>
            </a:r>
            <a:r>
              <a:rPr lang="en-US" altLang="zh-CN" b="0" dirty="0">
                <a:latin typeface="华文中宋" panose="02010600040101010101" pitchFamily="2" charset="-122"/>
                <a:ea typeface="华文中宋" panose="02010600040101010101" pitchFamily="2" charset="-122"/>
              </a:rPr>
              <a:t>register </a:t>
            </a:r>
            <a:r>
              <a:rPr lang="en-US" altLang="zh-CN" b="0" dirty="0" err="1">
                <a:latin typeface="华文中宋" panose="02010600040101010101" pitchFamily="2" charset="-122"/>
                <a:ea typeface="华文中宋" panose="02010600040101010101" pitchFamily="2" charset="-122"/>
              </a:rPr>
              <a:t>prefetch</a:t>
            </a:r>
            <a:r>
              <a:rPr lang="zh-CN" altLang="en-US" b="0" dirty="0">
                <a:latin typeface="华文中宋" panose="02010600040101010101" pitchFamily="2" charset="-122"/>
                <a:ea typeface="华文中宋" panose="02010600040101010101" pitchFamily="2" charset="-122"/>
              </a:rPr>
              <a:t>）：把数据取到寄存器中。</a:t>
            </a: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② </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预取（</a:t>
            </a:r>
            <a:r>
              <a:rPr lang="en-US" altLang="zh-CN" b="0" dirty="0">
                <a:latin typeface="华文中宋" panose="02010600040101010101" pitchFamily="2" charset="-122"/>
                <a:ea typeface="华文中宋" panose="02010600040101010101" pitchFamily="2" charset="-122"/>
              </a:rPr>
              <a:t>Cache </a:t>
            </a:r>
            <a:r>
              <a:rPr lang="en-US" altLang="zh-CN" b="0" dirty="0" err="1">
                <a:latin typeface="华文中宋" panose="02010600040101010101" pitchFamily="2" charset="-122"/>
                <a:ea typeface="华文中宋" panose="02010600040101010101" pitchFamily="2" charset="-122"/>
              </a:rPr>
              <a:t>prefetch</a:t>
            </a:r>
            <a:r>
              <a:rPr lang="zh-CN" altLang="en-US" b="0" dirty="0">
                <a:latin typeface="华文中宋" panose="02010600040101010101" pitchFamily="2" charset="-122"/>
                <a:ea typeface="华文中宋" panose="02010600040101010101" pitchFamily="2" charset="-122"/>
              </a:rPr>
              <a:t>）：只将数据取到</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中，不放入寄存器。</a:t>
            </a:r>
          </a:p>
        </p:txBody>
      </p:sp>
      <p:sp>
        <p:nvSpPr>
          <p:cNvPr id="4" name="Rectangle 5"/>
          <p:cNvSpPr>
            <a:spLocks noChangeArrowheads="1"/>
          </p:cNvSpPr>
          <p:nvPr/>
        </p:nvSpPr>
        <p:spPr bwMode="auto">
          <a:xfrm>
            <a:off x="217074" y="932163"/>
            <a:ext cx="8747414"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76225"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en-US" altLang="zh-CN" b="0" dirty="0" err="1">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的研究结果表明：对于块大小为</a:t>
            </a:r>
            <a:r>
              <a:rPr lang="en-US" altLang="zh-CN" b="0" dirty="0">
                <a:latin typeface="华文中宋" panose="02010600040101010101" pitchFamily="2" charset="-122"/>
                <a:ea typeface="华文中宋" panose="02010600040101010101" pitchFamily="2" charset="-122"/>
              </a:rPr>
              <a:t>16 B</a:t>
            </a:r>
            <a:r>
              <a:rPr lang="zh-CN" altLang="en-US" b="0" dirty="0">
                <a:latin typeface="华文中宋" panose="02010600040101010101" pitchFamily="2" charset="-122"/>
                <a:ea typeface="华文中宋" panose="02010600040101010101" pitchFamily="2" charset="-122"/>
              </a:rPr>
              <a:t>、容量为</a:t>
            </a:r>
            <a:r>
              <a:rPr lang="en-US" altLang="zh-CN" b="0" dirty="0">
                <a:latin typeface="华文中宋" panose="02010600040101010101" pitchFamily="2" charset="-122"/>
                <a:ea typeface="华文中宋" panose="02010600040101010101" pitchFamily="2" charset="-122"/>
              </a:rPr>
              <a:t>4 KB</a:t>
            </a:r>
            <a:r>
              <a:rPr lang="zh-CN" altLang="en-US" b="0" dirty="0">
                <a:latin typeface="华文中宋" panose="02010600040101010101" pitchFamily="2" charset="-122"/>
                <a:ea typeface="华文中宋" panose="02010600040101010101" pitchFamily="2" charset="-122"/>
              </a:rPr>
              <a:t>的直接映象指令</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，一个块的指令缓冲器就可以捕获</a:t>
            </a:r>
            <a:r>
              <a:rPr lang="en-US" altLang="zh-CN" b="0" dirty="0">
                <a:latin typeface="华文中宋" panose="02010600040101010101" pitchFamily="2" charset="-122"/>
                <a:ea typeface="华文中宋" panose="02010600040101010101" pitchFamily="2" charset="-122"/>
              </a:rPr>
              <a:t>15%~25%</a:t>
            </a:r>
            <a:r>
              <a:rPr lang="zh-CN" altLang="en-US" b="0" dirty="0">
                <a:latin typeface="华文中宋" panose="02010600040101010101" pitchFamily="2" charset="-122"/>
                <a:ea typeface="华文中宋" panose="02010600040101010101" pitchFamily="2" charset="-122"/>
              </a:rPr>
              <a:t>的失效，</a:t>
            </a:r>
            <a:r>
              <a:rPr lang="en-US" altLang="zh-CN" b="0" dirty="0">
                <a:latin typeface="华文中宋" panose="02010600040101010101" pitchFamily="2" charset="-122"/>
                <a:ea typeface="华文中宋" panose="02010600040101010101" pitchFamily="2" charset="-122"/>
              </a:rPr>
              <a:t>4</a:t>
            </a:r>
            <a:r>
              <a:rPr lang="zh-CN" altLang="en-US" b="0" dirty="0">
                <a:latin typeface="华文中宋" panose="02010600040101010101" pitchFamily="2" charset="-122"/>
                <a:ea typeface="华文中宋" panose="02010600040101010101" pitchFamily="2" charset="-122"/>
              </a:rPr>
              <a:t>个块的指令缓冲器可以捕获大约</a:t>
            </a:r>
            <a:r>
              <a:rPr lang="en-US" altLang="zh-CN" b="0" dirty="0">
                <a:latin typeface="华文中宋" panose="02010600040101010101" pitchFamily="2" charset="-122"/>
                <a:ea typeface="华文中宋" panose="02010600040101010101" pitchFamily="2" charset="-122"/>
              </a:rPr>
              <a:t>50%</a:t>
            </a:r>
            <a:r>
              <a:rPr lang="zh-CN" altLang="en-US" b="0" dirty="0">
                <a:latin typeface="华文中宋" panose="02010600040101010101" pitchFamily="2" charset="-122"/>
                <a:ea typeface="华文中宋" panose="02010600040101010101" pitchFamily="2" charset="-122"/>
              </a:rPr>
              <a:t>的失效，而</a:t>
            </a:r>
            <a:r>
              <a:rPr lang="en-US" altLang="zh-CN" b="0" dirty="0">
                <a:latin typeface="华文中宋" panose="02010600040101010101" pitchFamily="2" charset="-122"/>
                <a:ea typeface="华文中宋" panose="02010600040101010101" pitchFamily="2" charset="-122"/>
              </a:rPr>
              <a:t>16</a:t>
            </a:r>
            <a:r>
              <a:rPr lang="zh-CN" altLang="en-US" b="0" dirty="0">
                <a:latin typeface="华文中宋" panose="02010600040101010101" pitchFamily="2" charset="-122"/>
                <a:ea typeface="华文中宋" panose="02010600040101010101" pitchFamily="2" charset="-122"/>
              </a:rPr>
              <a:t>个块的缓冲器则可以捕获</a:t>
            </a:r>
            <a:r>
              <a:rPr lang="en-US" altLang="zh-CN" b="0" dirty="0">
                <a:latin typeface="华文中宋" panose="02010600040101010101" pitchFamily="2" charset="-122"/>
                <a:ea typeface="华文中宋" panose="02010600040101010101" pitchFamily="2" charset="-122"/>
              </a:rPr>
              <a:t>72%</a:t>
            </a:r>
            <a:r>
              <a:rPr lang="zh-CN" altLang="en-US" b="0" dirty="0">
                <a:latin typeface="华文中宋" panose="02010600040101010101" pitchFamily="2" charset="-122"/>
                <a:ea typeface="华文中宋" panose="02010600040101010101" pitchFamily="2" charset="-122"/>
              </a:rPr>
              <a:t>的失效。我们可以用相似的技术预取数据。经</a:t>
            </a:r>
            <a:r>
              <a:rPr lang="en-US" altLang="zh-CN" b="0" dirty="0" err="1">
                <a:latin typeface="华文中宋" panose="02010600040101010101" pitchFamily="2" charset="-122"/>
                <a:ea typeface="华文中宋" panose="02010600040101010101" pitchFamily="2" charset="-122"/>
              </a:rPr>
              <a:t>Jouppi</a:t>
            </a:r>
            <a:r>
              <a:rPr lang="zh-CN" altLang="en-US" b="0" dirty="0">
                <a:latin typeface="华文中宋" panose="02010600040101010101" pitchFamily="2" charset="-122"/>
                <a:ea typeface="华文中宋" panose="02010600040101010101" pitchFamily="2" charset="-122"/>
              </a:rPr>
              <a:t>统计，一个数据流缓冲器大约可以捕获</a:t>
            </a:r>
            <a:r>
              <a:rPr lang="en-US" altLang="zh-CN" b="0" dirty="0">
                <a:latin typeface="华文中宋" panose="02010600040101010101" pitchFamily="2" charset="-122"/>
                <a:ea typeface="华文中宋" panose="02010600040101010101" pitchFamily="2" charset="-122"/>
              </a:rPr>
              <a:t>4 KB</a:t>
            </a:r>
            <a:r>
              <a:rPr lang="zh-CN" altLang="en-US" b="0" dirty="0">
                <a:latin typeface="华文中宋" panose="02010600040101010101" pitchFamily="2" charset="-122"/>
                <a:ea typeface="华文中宋" panose="02010600040101010101" pitchFamily="2" charset="-122"/>
              </a:rPr>
              <a:t>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a:t>
            </a:r>
            <a:r>
              <a:rPr lang="en-US" altLang="zh-CN" b="0" dirty="0">
                <a:latin typeface="华文中宋" panose="02010600040101010101" pitchFamily="2" charset="-122"/>
                <a:ea typeface="华文中宋" panose="02010600040101010101" pitchFamily="2" charset="-122"/>
              </a:rPr>
              <a:t>25%</a:t>
            </a:r>
            <a:r>
              <a:rPr lang="zh-CN" altLang="en-US" b="0" dirty="0">
                <a:latin typeface="华文中宋" panose="02010600040101010101" pitchFamily="2" charset="-122"/>
                <a:ea typeface="华文中宋" panose="02010600040101010101" pitchFamily="2" charset="-122"/>
              </a:rPr>
              <a:t>的失效。</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41</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a:solidFill>
                  <a:schemeClr val="hlink"/>
                </a:solidFill>
                <a:latin typeface="Comic Sans MS" panose="030F0702030302020204" pitchFamily="66" charset="0"/>
                <a:ea typeface="宋体" panose="02010600030101010101" pitchFamily="2" charset="-122"/>
              </a:rPr>
              <a:t>第</a:t>
            </a:r>
            <a:r>
              <a:rPr lang="en-US" altLang="zh-CN" sz="4000" b="1" dirty="0">
                <a:solidFill>
                  <a:schemeClr val="hlink"/>
                </a:solidFill>
                <a:latin typeface="Comic Sans MS" panose="030F0702030302020204" pitchFamily="66" charset="0"/>
                <a:ea typeface="宋体" panose="02010600030101010101" pitchFamily="2" charset="-122"/>
              </a:rPr>
              <a:t>5</a:t>
            </a:r>
            <a:r>
              <a:rPr lang="zh-CN" altLang="en-US" sz="4000" b="1" dirty="0">
                <a:solidFill>
                  <a:schemeClr val="hlink"/>
                </a:solidFill>
                <a:latin typeface="Comic Sans MS" panose="030F0702030302020204" pitchFamily="66" charset="0"/>
                <a:ea typeface="宋体" panose="02010600030101010101" pitchFamily="2" charset="-122"/>
              </a:rPr>
              <a:t>章 存储器</a:t>
            </a:r>
            <a:r>
              <a:rPr lang="en-US" altLang="zh-CN" sz="4000" b="1" dirty="0">
                <a:solidFill>
                  <a:schemeClr val="hlink"/>
                </a:solidFill>
                <a:latin typeface="Comic Sans MS" panose="030F0702030302020204" pitchFamily="66" charset="0"/>
                <a:ea typeface="宋体" panose="02010600030101010101" pitchFamily="2" charset="-122"/>
              </a:rPr>
              <a:t>-</a:t>
            </a:r>
            <a:r>
              <a:rPr lang="zh-CN" altLang="en-US" sz="4000" b="1" dirty="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a:latin typeface="Comic Sans MS" panose="030F0702030302020204" pitchFamily="66" charset="0"/>
                <a:ea typeface="宋体" panose="02010600030101010101" pitchFamily="2" charset="-122"/>
              </a:rPr>
              <a:t>引言</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Caches</a:t>
            </a:r>
            <a:r>
              <a:rPr lang="zh-CN" altLang="en-US" sz="2600" b="1" dirty="0">
                <a:latin typeface="Comic Sans MS" panose="030F0702030302020204" pitchFamily="66" charset="0"/>
                <a:ea typeface="宋体" panose="02010600030101010101" pitchFamily="2" charset="-122"/>
              </a:rPr>
              <a:t>基本原理复习</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5.3	Cache </a:t>
            </a:r>
            <a:r>
              <a:rPr lang="zh-CN" altLang="en-US" sz="2600" b="1" dirty="0">
                <a:latin typeface="Comic Sans MS" panose="030F0702030302020204" pitchFamily="66" charset="0"/>
                <a:ea typeface="宋体" panose="02010600030101010101" pitchFamily="2" charset="-122"/>
              </a:rPr>
              <a:t>性能</a:t>
            </a:r>
            <a:r>
              <a:rPr lang="en-US" altLang="zh-CN" sz="2600" b="1" dirty="0">
                <a:latin typeface="Comic Sans MS" panose="030F0702030302020204" pitchFamily="66" charset="0"/>
                <a:ea typeface="宋体" panose="02010600030101010101" pitchFamily="2" charset="-122"/>
              </a:rPr>
              <a:t> 			</a:t>
            </a: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5.5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 Cache </a:t>
            </a:r>
            <a:r>
              <a:rPr lang="zh-CN" altLang="en-US" sz="2600" b="1" dirty="0">
                <a:solidFill>
                  <a:srgbClr val="FF0000"/>
                </a:solidFill>
                <a:latin typeface="Comic Sans MS" panose="030F0702030302020204" pitchFamily="66" charset="0"/>
                <a:ea typeface="宋体" panose="02010600030101010101" pitchFamily="2" charset="-122"/>
              </a:rPr>
              <a:t>缺失代价</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命中时间</a:t>
            </a:r>
            <a:r>
              <a:rPr altLang="en-US" sz="2600" b="1" dirty="0">
                <a:solidFill>
                  <a:srgbClr val="FF0000"/>
                </a:solidFill>
                <a:latin typeface="宋体" panose="02010600030101010101" pitchFamily="2" charset="-122"/>
                <a:sym typeface="+mn-ea"/>
              </a:rPr>
              <a:t>√</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chemeClr val="tx1"/>
                </a:solidFill>
                <a:latin typeface="Comic Sans MS" panose="030F0702030302020204" pitchFamily="66" charset="0"/>
                <a:ea typeface="宋体" panose="02010600030101010101" pitchFamily="2" charset="-122"/>
              </a:rPr>
              <a:t>5.7  虚拟存储器</a:t>
            </a:r>
          </a:p>
          <a:p>
            <a:pPr>
              <a:spcBef>
                <a:spcPts val="0"/>
              </a:spcBef>
            </a:pPr>
            <a:r>
              <a:rPr lang="en-US" altLang="zh-CN" sz="2600" b="1" dirty="0">
                <a:solidFill>
                  <a:schemeClr val="tx1"/>
                </a:solidFill>
                <a:latin typeface="Comic Sans MS" panose="030F0702030302020204" pitchFamily="66" charset="0"/>
                <a:ea typeface="宋体" panose="02010600030101010101" pitchFamily="2" charset="-122"/>
              </a:rPr>
              <a:t>5.8  </a:t>
            </a:r>
            <a:r>
              <a:rPr lang="en-US" altLang="zh-CN" sz="2600" b="1" dirty="0">
                <a:solidFill>
                  <a:schemeClr val="tx1"/>
                </a:solidFill>
                <a:latin typeface="Comic Sans MS" panose="030F0702030302020204" pitchFamily="66" charset="0"/>
                <a:ea typeface="宋体" panose="02010600030101010101" pitchFamily="2" charset="-122"/>
                <a:sym typeface="+mn-ea"/>
              </a:rPr>
              <a:t>加快地址转换：TLB</a:t>
            </a:r>
          </a:p>
          <a:p>
            <a:pPr>
              <a:spcBef>
                <a:spcPts val="0"/>
              </a:spcBef>
            </a:pPr>
            <a:r>
              <a:rPr lang="en-US" altLang="zh-CN" sz="2600" b="1" dirty="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t>42</a:t>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42</a:t>
            </a:fld>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5.6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命中时间</a:t>
            </a:r>
          </a:p>
        </p:txBody>
      </p:sp>
      <p:sp>
        <p:nvSpPr>
          <p:cNvPr id="3" name="Rectangle 6"/>
          <p:cNvSpPr>
            <a:spLocks noChangeArrowheads="1"/>
          </p:cNvSpPr>
          <p:nvPr/>
        </p:nvSpPr>
        <p:spPr bwMode="auto">
          <a:xfrm>
            <a:off x="177800" y="1340617"/>
            <a:ext cx="8715375" cy="404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前面讨论了通过减少失效次数和减少失效开销来改进</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性能的办法，下面来讨论减少命中时间的技术，命中时间也是平均访存时间的</a:t>
            </a:r>
            <a:r>
              <a:rPr lang="en-US" altLang="zh-CN" b="0" dirty="0">
                <a:latin typeface="华文中宋" panose="02010600040101010101" pitchFamily="2" charset="-122"/>
                <a:ea typeface="华文中宋" panose="02010600040101010101" pitchFamily="2" charset="-122"/>
              </a:rPr>
              <a:t>3</a:t>
            </a:r>
            <a:r>
              <a:rPr lang="zh-CN" altLang="en-US" b="0" dirty="0">
                <a:latin typeface="华文中宋" panose="02010600040101010101" pitchFamily="2" charset="-122"/>
                <a:ea typeface="华文中宋" panose="02010600040101010101" pitchFamily="2" charset="-122"/>
              </a:rPr>
              <a:t>个组成部分之一。</a:t>
            </a:r>
            <a:endParaRPr lang="en-US" altLang="zh-CN"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命中时间的重要性在于它影响到处理器的时钟频率。在实际机器中，往往是</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的访问时间限制了处理器系统的时钟频率，即使在</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访问时间为几个时钟周期的机器中亦是如此。因此减少命中时间不仅对于减小平均访存时间很重要，而且对于其他许多方面也是非常重要的。</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43</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5.6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命中时间</a:t>
            </a: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1 </a:t>
            </a:r>
            <a:r>
              <a:rPr lang="zh-CN" altLang="en-US" dirty="0">
                <a:solidFill>
                  <a:srgbClr val="C00000"/>
                </a:solidFill>
              </a:rPr>
              <a:t>容量小、结构简单的</a:t>
            </a:r>
            <a:r>
              <a:rPr lang="en-US" altLang="zh-CN" dirty="0">
                <a:solidFill>
                  <a:srgbClr val="C00000"/>
                </a:solidFill>
              </a:rPr>
              <a:t>Cache </a:t>
            </a:r>
          </a:p>
        </p:txBody>
      </p:sp>
      <p:sp>
        <p:nvSpPr>
          <p:cNvPr id="4" name="Rectangle 3"/>
          <p:cNvSpPr>
            <a:spLocks noChangeArrowheads="1"/>
          </p:cNvSpPr>
          <p:nvPr/>
        </p:nvSpPr>
        <p:spPr bwMode="auto">
          <a:xfrm>
            <a:off x="177800" y="1557338"/>
            <a:ext cx="871537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a:t>
            </a:r>
            <a:r>
              <a:rPr lang="zh-CN" altLang="en-US" dirty="0">
                <a:solidFill>
                  <a:srgbClr val="0070C0"/>
                </a:solidFill>
                <a:latin typeface="华文中宋" panose="02010600040101010101" pitchFamily="2" charset="-122"/>
                <a:ea typeface="华文中宋" panose="02010600040101010101" pitchFamily="2" charset="-122"/>
              </a:rPr>
              <a:t>用地址的索引部分访问</a:t>
            </a:r>
            <a:r>
              <a:rPr lang="en-US" altLang="zh-CN" dirty="0">
                <a:solidFill>
                  <a:srgbClr val="0070C0"/>
                </a:solidFill>
                <a:latin typeface="华文中宋" panose="02010600040101010101" pitchFamily="2" charset="-122"/>
                <a:ea typeface="华文中宋" panose="02010600040101010101" pitchFamily="2" charset="-122"/>
              </a:rPr>
              <a:t>Cache</a:t>
            </a:r>
            <a:r>
              <a:rPr lang="zh-CN" altLang="en-US" dirty="0">
                <a:solidFill>
                  <a:srgbClr val="0070C0"/>
                </a:solidFill>
                <a:latin typeface="华文中宋" panose="02010600040101010101" pitchFamily="2" charset="-122"/>
                <a:ea typeface="华文中宋" panose="02010600040101010101" pitchFamily="2" charset="-122"/>
              </a:rPr>
              <a:t>，读出标识并与地址进行比较，是</a:t>
            </a:r>
            <a:r>
              <a:rPr lang="en-US" altLang="zh-CN" dirty="0">
                <a:solidFill>
                  <a:srgbClr val="0070C0"/>
                </a:solidFill>
                <a:latin typeface="华文中宋" panose="02010600040101010101" pitchFamily="2" charset="-122"/>
                <a:ea typeface="华文中宋" panose="02010600040101010101" pitchFamily="2" charset="-122"/>
              </a:rPr>
              <a:t>Cache</a:t>
            </a:r>
            <a:r>
              <a:rPr lang="zh-CN" altLang="en-US" dirty="0">
                <a:solidFill>
                  <a:srgbClr val="0070C0"/>
                </a:solidFill>
                <a:latin typeface="华文中宋" panose="02010600040101010101" pitchFamily="2" charset="-122"/>
                <a:ea typeface="华文中宋" panose="02010600040101010101" pitchFamily="2" charset="-122"/>
              </a:rPr>
              <a:t>命中过程中最耗时的部分。</a:t>
            </a:r>
            <a:endParaRPr lang="en-US" altLang="zh-CN" dirty="0">
              <a:solidFill>
                <a:srgbClr val="0070C0"/>
              </a:solidFill>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dirty="0">
                <a:latin typeface="华文中宋" panose="02010600040101010101" pitchFamily="2" charset="-122"/>
                <a:ea typeface="华文中宋" panose="02010600040101010101" pitchFamily="2" charset="-122"/>
              </a:rPr>
              <a:t>       小容量</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应使</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容量足够小，以便可以与处理器做在同一芯片上，</a:t>
            </a:r>
            <a:r>
              <a:rPr lang="zh-CN" altLang="en-US" b="0" dirty="0">
                <a:latin typeface="华文中宋" panose="02010600040101010101" pitchFamily="2" charset="-122"/>
                <a:ea typeface="华文中宋" panose="02010600040101010101" pitchFamily="2" charset="-122"/>
              </a:rPr>
              <a:t>以避免因芯片外访问而增加时间开销。</a:t>
            </a:r>
            <a:r>
              <a:rPr lang="zh-CN" altLang="en-US" dirty="0">
                <a:latin typeface="华文中宋" panose="02010600040101010101" pitchFamily="2" charset="-122"/>
                <a:ea typeface="华文中宋" panose="02010600040101010101" pitchFamily="2" charset="-122"/>
              </a:rPr>
              <a:t>另一个建议是要保持</a:t>
            </a:r>
            <a:r>
              <a:rPr lang="en-US" altLang="zh-CN" dirty="0">
                <a:latin typeface="华文中宋" panose="02010600040101010101" pitchFamily="2" charset="-122"/>
                <a:ea typeface="华文中宋" panose="02010600040101010101" pitchFamily="2" charset="-122"/>
              </a:rPr>
              <a:t>Cache</a:t>
            </a:r>
            <a:r>
              <a:rPr lang="zh-CN" altLang="en-US" dirty="0">
                <a:latin typeface="华文中宋" panose="02010600040101010101" pitchFamily="2" charset="-122"/>
                <a:ea typeface="华文中宋" panose="02010600040101010101" pitchFamily="2" charset="-122"/>
              </a:rPr>
              <a:t>结构简单</a:t>
            </a:r>
            <a:r>
              <a:rPr lang="zh-CN" altLang="en-US" b="0" dirty="0">
                <a:latin typeface="华文中宋" panose="02010600040101010101" pitchFamily="2" charset="-122"/>
                <a:ea typeface="华文中宋" panose="02010600040101010101" pitchFamily="2" charset="-122"/>
              </a:rPr>
              <a:t>，例如采用直接映象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。直接映象</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的主要优点是可以让标识检测和数据传送重叠进行，这样可以有效地减少命中时间。</a:t>
            </a:r>
            <a:endParaRPr lang="en-US" altLang="zh-CN"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endParaRPr lang="zh-CN" altLang="en-US" b="0" dirty="0">
              <a:latin typeface="华文中宋" panose="02010600040101010101" pitchFamily="2" charset="-122"/>
              <a:ea typeface="华文中宋" panose="02010600040101010101" pitchFamily="2" charset="-122"/>
            </a:endParaRPr>
          </a:p>
          <a:p>
            <a:pPr algn="just" eaLnBrk="1" hangingPunct="1">
              <a:lnSpc>
                <a:spcPct val="120000"/>
              </a:lnSpc>
              <a:spcBef>
                <a:spcPct val="0"/>
              </a:spcBef>
              <a:buClrTx/>
              <a:buSzTx/>
              <a:buFontTx/>
              <a:buNone/>
            </a:pPr>
            <a:r>
              <a:rPr lang="zh-CN" altLang="en-US" b="0" dirty="0">
                <a:latin typeface="华文中宋" panose="02010600040101010101" pitchFamily="2" charset="-122"/>
                <a:ea typeface="华文中宋" panose="02010600040101010101" pitchFamily="2" charset="-122"/>
              </a:rPr>
              <a:t>       所以，为了得到高速的系统时钟频率，第一级</a:t>
            </a:r>
            <a:r>
              <a:rPr lang="en-US" altLang="zh-CN" b="0" dirty="0">
                <a:latin typeface="华文中宋" panose="02010600040101010101" pitchFamily="2" charset="-122"/>
                <a:ea typeface="华文中宋" panose="02010600040101010101" pitchFamily="2" charset="-122"/>
              </a:rPr>
              <a:t>Cache</a:t>
            </a:r>
            <a:r>
              <a:rPr lang="zh-CN" altLang="en-US" b="0" dirty="0">
                <a:latin typeface="华文中宋" panose="02010600040101010101" pitchFamily="2" charset="-122"/>
                <a:ea typeface="华文中宋" panose="02010600040101010101" pitchFamily="2" charset="-122"/>
              </a:rPr>
              <a:t>应选用容量小且结构简单的设计方案。</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44</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5.6 </a:t>
            </a:r>
            <a:r>
              <a:rPr lang="zh-CN" altLang="en-US" sz="3200" b="1" dirty="0">
                <a:solidFill>
                  <a:srgbClr val="0000FF"/>
                </a:solidFill>
                <a:latin typeface="华文中宋" panose="02010600040101010101" pitchFamily="2" charset="-122"/>
                <a:ea typeface="华文中宋" panose="02010600040101010101" pitchFamily="2" charset="-122"/>
              </a:rPr>
              <a:t>减小</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命中时间</a:t>
            </a:r>
          </a:p>
        </p:txBody>
      </p:sp>
      <p:sp>
        <p:nvSpPr>
          <p:cNvPr id="3" name="Text Box 9"/>
          <p:cNvSpPr txBox="1">
            <a:spLocks noChangeArrowheads="1"/>
          </p:cNvSpPr>
          <p:nvPr/>
        </p:nvSpPr>
        <p:spPr bwMode="auto">
          <a:xfrm>
            <a:off x="344351" y="908720"/>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en-US" altLang="zh-CN" dirty="0">
                <a:solidFill>
                  <a:srgbClr val="C00000"/>
                </a:solidFill>
              </a:rPr>
              <a:t>2 </a:t>
            </a:r>
            <a:r>
              <a:rPr lang="zh-CN" altLang="en-US" dirty="0">
                <a:solidFill>
                  <a:srgbClr val="C00000"/>
                </a:solidFill>
              </a:rPr>
              <a:t>写操作流水化</a:t>
            </a:r>
            <a:r>
              <a:rPr lang="en-US" altLang="zh-CN" dirty="0">
                <a:solidFill>
                  <a:srgbClr val="C00000"/>
                </a:solidFill>
              </a:rPr>
              <a:t> </a:t>
            </a:r>
          </a:p>
        </p:txBody>
      </p:sp>
      <p:sp>
        <p:nvSpPr>
          <p:cNvPr id="4" name="Rectangle 2"/>
          <p:cNvSpPr>
            <a:spLocks noChangeArrowheads="1"/>
          </p:cNvSpPr>
          <p:nvPr/>
        </p:nvSpPr>
        <p:spPr bwMode="auto">
          <a:xfrm>
            <a:off x="177800" y="1412776"/>
            <a:ext cx="87153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zh-CN" altLang="en-US" sz="1800" b="0" dirty="0">
                <a:latin typeface="华文中宋" panose="02010600040101010101" pitchFamily="2" charset="-122"/>
                <a:ea typeface="华文中宋" panose="02010600040101010101" pitchFamily="2" charset="-122"/>
              </a:rPr>
              <a:t>       </a:t>
            </a:r>
            <a:r>
              <a:rPr lang="zh-CN" altLang="en-US" sz="2200" b="0" dirty="0">
                <a:latin typeface="华文中宋" panose="02010600040101010101" pitchFamily="2" charset="-122"/>
                <a:ea typeface="华文中宋" panose="02010600040101010101" pitchFamily="2" charset="-122"/>
              </a:rPr>
              <a:t>写命中通常比读命中花费更多的时间，因为在写入数据之前必须先检测</a:t>
            </a:r>
            <a:r>
              <a:rPr lang="en-US" altLang="zh-CN" sz="2200" b="0" dirty="0">
                <a:latin typeface="华文中宋" panose="02010600040101010101" pitchFamily="2" charset="-122"/>
                <a:ea typeface="华文中宋" panose="02010600040101010101" pitchFamily="2" charset="-122"/>
              </a:rPr>
              <a:t>Tag</a:t>
            </a:r>
            <a:r>
              <a:rPr lang="zh-CN" altLang="en-US" sz="2200" b="0" dirty="0">
                <a:latin typeface="华文中宋" panose="02010600040101010101" pitchFamily="2" charset="-122"/>
                <a:ea typeface="华文中宋" panose="02010600040101010101" pitchFamily="2" charset="-122"/>
              </a:rPr>
              <a:t>，可以通过把写操作流水化来提高写命中的速度。</a:t>
            </a:r>
          </a:p>
        </p:txBody>
      </p:sp>
      <p:sp>
        <p:nvSpPr>
          <p:cNvPr id="5" name="Rectangle 4"/>
          <p:cNvSpPr>
            <a:spLocks noChangeArrowheads="1"/>
          </p:cNvSpPr>
          <p:nvPr/>
        </p:nvSpPr>
        <p:spPr bwMode="auto">
          <a:xfrm>
            <a:off x="106363" y="2276872"/>
            <a:ext cx="48260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ct val="0"/>
              </a:spcBef>
              <a:buClrTx/>
              <a:buSzTx/>
              <a:buFontTx/>
              <a:buNone/>
            </a:pPr>
            <a:r>
              <a:rPr lang="en-US" altLang="zh-CN" sz="2000" b="0" dirty="0">
                <a:latin typeface="华文中宋" panose="02010600040101010101" pitchFamily="2" charset="-122"/>
                <a:ea typeface="华文中宋" panose="02010600040101010101" pitchFamily="2" charset="-122"/>
              </a:rPr>
              <a:t>Alpha  AXP 21064</a:t>
            </a:r>
            <a:r>
              <a:rPr lang="zh-CN" altLang="en-US" sz="2000" b="0" dirty="0">
                <a:latin typeface="华文中宋" panose="02010600040101010101" pitchFamily="2" charset="-122"/>
                <a:ea typeface="华文中宋" panose="02010600040101010101" pitchFamily="2" charset="-122"/>
              </a:rPr>
              <a:t>采用了这种技术，如图</a:t>
            </a:r>
            <a:r>
              <a:rPr lang="en-US" altLang="zh-CN" sz="2000" b="0" dirty="0">
                <a:latin typeface="华文中宋" panose="02010600040101010101" pitchFamily="2" charset="-122"/>
                <a:ea typeface="华文中宋" panose="02010600040101010101" pitchFamily="2" charset="-122"/>
              </a:rPr>
              <a:t>5.22</a:t>
            </a:r>
            <a:r>
              <a:rPr lang="zh-CN" altLang="en-US" sz="2000" b="0" dirty="0">
                <a:latin typeface="华文中宋" panose="02010600040101010101" pitchFamily="2" charset="-122"/>
                <a:ea typeface="华文中宋" panose="02010600040101010101" pitchFamily="2" charset="-122"/>
              </a:rPr>
              <a:t>。</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和数据是分开存放的，因而能分别独立地访问。</a:t>
            </a: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每个写操作被分为两个阶段来完成：</a:t>
            </a:r>
          </a:p>
          <a:p>
            <a:pPr eaLnBrk="1" hangingPunct="1">
              <a:lnSpc>
                <a:spcPct val="120000"/>
              </a:lnSpc>
              <a:spcBef>
                <a:spcPct val="0"/>
              </a:spcBef>
              <a:buClrTx/>
              <a:buSzTx/>
              <a:buFontTx/>
              <a:buChar char="•"/>
            </a:pPr>
            <a:r>
              <a:rPr lang="zh-CN" altLang="en-US" sz="2000" b="0" dirty="0">
                <a:latin typeface="华文中宋" panose="02010600040101010101" pitchFamily="2" charset="-122"/>
                <a:ea typeface="华文中宋" panose="02010600040101010101" pitchFamily="2" charset="-122"/>
              </a:rPr>
              <a:t>  第一阶段进行</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比较，并把</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和数据存入延迟写缓冲器中；</a:t>
            </a:r>
          </a:p>
          <a:p>
            <a:pPr eaLnBrk="1" hangingPunct="1">
              <a:lnSpc>
                <a:spcPct val="120000"/>
              </a:lnSpc>
              <a:spcBef>
                <a:spcPct val="0"/>
              </a:spcBef>
              <a:buClrTx/>
              <a:buSzTx/>
              <a:buFontTx/>
              <a:buChar char="•"/>
            </a:pPr>
            <a:r>
              <a:rPr lang="zh-CN" altLang="en-US" sz="2000" b="0" dirty="0">
                <a:latin typeface="华文中宋" panose="02010600040101010101" pitchFamily="2" charset="-122"/>
                <a:ea typeface="华文中宋" panose="02010600040101010101" pitchFamily="2" charset="-122"/>
              </a:rPr>
              <a:t>  第二阶段再进行数据的写入（若命中的话）。</a:t>
            </a:r>
          </a:p>
          <a:p>
            <a:pPr eaLnBrk="1" hangingPunct="1">
              <a:lnSpc>
                <a:spcPct val="120000"/>
              </a:lnSpc>
              <a:spcBef>
                <a:spcPct val="0"/>
              </a:spcBef>
              <a:buClrTx/>
              <a:buSzTx/>
              <a:buFontTx/>
              <a:buNone/>
            </a:pPr>
            <a:r>
              <a:rPr lang="zh-CN" altLang="en-US" sz="2000" b="0" dirty="0">
                <a:latin typeface="华文中宋" panose="02010600040101010101" pitchFamily="2" charset="-122"/>
                <a:ea typeface="华文中宋" panose="02010600040101010101" pitchFamily="2" charset="-122"/>
              </a:rPr>
              <a:t>      这两个阶段按流水方式工作。这样，当前“写”的</a:t>
            </a:r>
            <a:r>
              <a:rPr lang="en-US" altLang="zh-CN" sz="2000" b="0" dirty="0">
                <a:latin typeface="华文中宋" panose="02010600040101010101" pitchFamily="2" charset="-122"/>
                <a:ea typeface="华文中宋" panose="02010600040101010101" pitchFamily="2" charset="-122"/>
              </a:rPr>
              <a:t>Tag</a:t>
            </a:r>
            <a:r>
              <a:rPr lang="zh-CN" altLang="en-US" sz="2000" b="0" dirty="0">
                <a:latin typeface="华文中宋" panose="02010600040101010101" pitchFamily="2" charset="-122"/>
                <a:ea typeface="华文中宋" panose="02010600040101010101" pitchFamily="2" charset="-122"/>
              </a:rPr>
              <a:t>比较就可以和上一个“写”的数据写入并行起来，实现每个时钟周期完成一个写操作（从</a:t>
            </a:r>
            <a:r>
              <a:rPr lang="en-US" altLang="zh-CN" sz="2000" b="0" dirty="0">
                <a:latin typeface="华文中宋" panose="02010600040101010101" pitchFamily="2" charset="-122"/>
                <a:ea typeface="华文中宋" panose="02010600040101010101" pitchFamily="2" charset="-122"/>
              </a:rPr>
              <a:t>CPU</a:t>
            </a:r>
            <a:r>
              <a:rPr lang="zh-CN" altLang="en-US" sz="2000" b="0" dirty="0">
                <a:latin typeface="华文中宋" panose="02010600040101010101" pitchFamily="2" charset="-122"/>
                <a:ea typeface="华文中宋" panose="02010600040101010101" pitchFamily="2" charset="-122"/>
              </a:rPr>
              <a:t>的角度）。</a:t>
            </a: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492896"/>
            <a:ext cx="4033837"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t>45</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a:solidFill>
                  <a:schemeClr val="hlink"/>
                </a:solidFill>
                <a:latin typeface="Comic Sans MS" panose="030F0702030302020204" pitchFamily="66" charset="0"/>
                <a:ea typeface="宋体" panose="02010600030101010101" pitchFamily="2" charset="-122"/>
              </a:rPr>
              <a:t>第</a:t>
            </a:r>
            <a:r>
              <a:rPr lang="en-US" altLang="zh-CN" sz="4000" b="1" dirty="0">
                <a:solidFill>
                  <a:schemeClr val="hlink"/>
                </a:solidFill>
                <a:latin typeface="Comic Sans MS" panose="030F0702030302020204" pitchFamily="66" charset="0"/>
                <a:ea typeface="宋体" panose="02010600030101010101" pitchFamily="2" charset="-122"/>
              </a:rPr>
              <a:t>5</a:t>
            </a:r>
            <a:r>
              <a:rPr lang="zh-CN" altLang="en-US" sz="4000" b="1" dirty="0">
                <a:solidFill>
                  <a:schemeClr val="hlink"/>
                </a:solidFill>
                <a:latin typeface="Comic Sans MS" panose="030F0702030302020204" pitchFamily="66" charset="0"/>
                <a:ea typeface="宋体" panose="02010600030101010101" pitchFamily="2" charset="-122"/>
              </a:rPr>
              <a:t>章 存储器</a:t>
            </a:r>
            <a:r>
              <a:rPr lang="en-US" altLang="zh-CN" sz="4000" b="1" dirty="0">
                <a:solidFill>
                  <a:schemeClr val="hlink"/>
                </a:solidFill>
                <a:latin typeface="Comic Sans MS" panose="030F0702030302020204" pitchFamily="66" charset="0"/>
                <a:ea typeface="宋体" panose="02010600030101010101" pitchFamily="2" charset="-122"/>
              </a:rPr>
              <a:t>-</a:t>
            </a:r>
            <a:r>
              <a:rPr lang="zh-CN" altLang="en-US" sz="4000" b="1" dirty="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a:latin typeface="Comic Sans MS" panose="030F0702030302020204" pitchFamily="66" charset="0"/>
                <a:ea typeface="宋体" panose="02010600030101010101" pitchFamily="2" charset="-122"/>
              </a:rPr>
              <a:t>引言</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Caches</a:t>
            </a:r>
            <a:r>
              <a:rPr lang="zh-CN" altLang="en-US" sz="2600" b="1" dirty="0">
                <a:latin typeface="Comic Sans MS" panose="030F0702030302020204" pitchFamily="66" charset="0"/>
                <a:ea typeface="宋体" panose="02010600030101010101" pitchFamily="2" charset="-122"/>
              </a:rPr>
              <a:t>基本原理复习</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5.3	Cache </a:t>
            </a:r>
            <a:r>
              <a:rPr lang="zh-CN" altLang="en-US" sz="2600" b="1" dirty="0">
                <a:latin typeface="Comic Sans MS" panose="030F0702030302020204" pitchFamily="66" charset="0"/>
                <a:ea typeface="宋体" panose="02010600030101010101" pitchFamily="2" charset="-122"/>
              </a:rPr>
              <a:t>性能</a:t>
            </a:r>
            <a:r>
              <a:rPr lang="en-US" altLang="zh-CN" sz="2600" b="1" dirty="0">
                <a:latin typeface="Comic Sans MS" panose="030F0702030302020204" pitchFamily="66" charset="0"/>
                <a:ea typeface="宋体" panose="02010600030101010101" pitchFamily="2" charset="-122"/>
              </a:rPr>
              <a:t> 			</a:t>
            </a: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5.5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 Cache </a:t>
            </a:r>
            <a:r>
              <a:rPr lang="zh-CN" altLang="en-US" sz="2600" b="1" dirty="0">
                <a:solidFill>
                  <a:srgbClr val="FF0000"/>
                </a:solidFill>
                <a:latin typeface="Comic Sans MS" panose="030F0702030302020204" pitchFamily="66" charset="0"/>
                <a:ea typeface="宋体" panose="02010600030101010101" pitchFamily="2" charset="-122"/>
              </a:rPr>
              <a:t>缺失代价</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命中时间</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chemeClr val="tx1"/>
                </a:solidFill>
                <a:latin typeface="Comic Sans MS" panose="030F0702030302020204" pitchFamily="66" charset="0"/>
                <a:ea typeface="宋体" panose="02010600030101010101" pitchFamily="2" charset="-122"/>
              </a:rPr>
              <a:t>5.7  虚拟存储器</a:t>
            </a:r>
            <a:r>
              <a:rPr altLang="en-US" sz="2600" b="1" dirty="0">
                <a:solidFill>
                  <a:srgbClr val="FF0000"/>
                </a:solidFill>
                <a:latin typeface="宋体" panose="02010600030101010101" pitchFamily="2" charset="-122"/>
                <a:sym typeface="+mn-ea"/>
              </a:rPr>
              <a:t>√</a:t>
            </a:r>
            <a:endParaRPr lang="en-US" altLang="zh-CN" sz="2600" b="1" dirty="0">
              <a:solidFill>
                <a:schemeClr val="tx1"/>
              </a:solidFill>
              <a:latin typeface="Comic Sans MS" panose="030F0702030302020204" pitchFamily="66" charset="0"/>
              <a:ea typeface="宋体" panose="02010600030101010101" pitchFamily="2" charset="-122"/>
            </a:endParaRPr>
          </a:p>
          <a:p>
            <a:pPr>
              <a:spcBef>
                <a:spcPts val="0"/>
              </a:spcBef>
            </a:pPr>
            <a:r>
              <a:rPr lang="en-US" altLang="zh-CN" sz="2600" b="1" dirty="0">
                <a:solidFill>
                  <a:schemeClr val="tx1"/>
                </a:solidFill>
                <a:latin typeface="Comic Sans MS" panose="030F0702030302020204" pitchFamily="66" charset="0"/>
                <a:ea typeface="宋体" panose="02010600030101010101" pitchFamily="2" charset="-122"/>
              </a:rPr>
              <a:t>5.8  </a:t>
            </a:r>
            <a:r>
              <a:rPr lang="en-US" altLang="zh-CN" sz="2600" b="1" dirty="0">
                <a:solidFill>
                  <a:schemeClr val="tx1"/>
                </a:solidFill>
                <a:latin typeface="Comic Sans MS" panose="030F0702030302020204" pitchFamily="66" charset="0"/>
                <a:ea typeface="宋体" panose="02010600030101010101" pitchFamily="2" charset="-122"/>
                <a:sym typeface="+mn-ea"/>
              </a:rPr>
              <a:t>加快地址转换：TLB</a:t>
            </a:r>
          </a:p>
          <a:p>
            <a:pPr>
              <a:spcBef>
                <a:spcPts val="0"/>
              </a:spcBef>
            </a:pPr>
            <a:r>
              <a:rPr lang="en-US" altLang="zh-CN" sz="2600" b="1" dirty="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t>46</a:t>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46</a:t>
            </a:fld>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2"/>
          <p:cNvSpPr>
            <a:spLocks noChangeArrowheads="1"/>
          </p:cNvSpPr>
          <p:nvPr/>
        </p:nvSpPr>
        <p:spPr bwMode="auto">
          <a:xfrm>
            <a:off x="588580" y="908720"/>
            <a:ext cx="6111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n"/>
            </a:pPr>
            <a:r>
              <a:rPr lang="zh-CN" altLang="en-US" sz="2800" b="1" dirty="0">
                <a:latin typeface="+mn-ea"/>
              </a:rPr>
              <a:t>虚拟存储器</a:t>
            </a:r>
            <a:endParaRPr lang="zh-CN" altLang="en-US" sz="2800" b="1" baseline="30000" dirty="0">
              <a:latin typeface="+mn-ea"/>
            </a:endParaRPr>
          </a:p>
        </p:txBody>
      </p:sp>
      <p:sp>
        <p:nvSpPr>
          <p:cNvPr id="58" name="Rectangle 2"/>
          <p:cNvSpPr>
            <a:spLocks noChangeArrowheads="1"/>
          </p:cNvSpPr>
          <p:nvPr/>
        </p:nvSpPr>
        <p:spPr bwMode="auto">
          <a:xfrm>
            <a:off x="755576" y="1493495"/>
            <a:ext cx="7704856" cy="1634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2800" b="1" dirty="0">
                <a:latin typeface="+mn-ea"/>
              </a:rPr>
              <a:t>又称虚拟内存，将主存的用作辅助存储器</a:t>
            </a:r>
            <a:r>
              <a:rPr lang="en-US" altLang="zh-CN" sz="2800" b="1" dirty="0">
                <a:latin typeface="+mn-ea"/>
              </a:rPr>
              <a:t>(</a:t>
            </a:r>
            <a:r>
              <a:rPr lang="zh-CN" altLang="en-US" sz="2800" b="1" dirty="0">
                <a:latin typeface="+mn-ea"/>
              </a:rPr>
              <a:t>磁盘</a:t>
            </a:r>
            <a:r>
              <a:rPr lang="en-US" altLang="zh-CN" sz="2800" b="1" dirty="0">
                <a:latin typeface="+mn-ea"/>
              </a:rPr>
              <a:t>)</a:t>
            </a:r>
            <a:r>
              <a:rPr lang="zh-CN" altLang="en-US" sz="2800" b="1" dirty="0">
                <a:latin typeface="+mn-ea"/>
              </a:rPr>
              <a:t>高速缓存的技术。</a:t>
            </a:r>
            <a:endParaRPr lang="en-US" altLang="zh-CN" sz="2800" b="1" dirty="0">
              <a:latin typeface="+mn-ea"/>
            </a:endParaRPr>
          </a:p>
          <a:p>
            <a:pPr indent="361950">
              <a:lnSpc>
                <a:spcPct val="125000"/>
              </a:lnSpc>
            </a:pPr>
            <a:r>
              <a:rPr lang="zh-CN" altLang="en-US" sz="2800" b="1" dirty="0">
                <a:latin typeface="+mn-ea"/>
              </a:rPr>
              <a:t>即将磁盘的一部分当作内存使用。</a:t>
            </a:r>
          </a:p>
        </p:txBody>
      </p:sp>
      <p:sp>
        <p:nvSpPr>
          <p:cNvPr id="12" name="Rectangle 2"/>
          <p:cNvSpPr>
            <a:spLocks noChangeArrowheads="1"/>
          </p:cNvSpPr>
          <p:nvPr/>
        </p:nvSpPr>
        <p:spPr bwMode="auto">
          <a:xfrm>
            <a:off x="595840" y="3252137"/>
            <a:ext cx="6111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n"/>
            </a:pPr>
            <a:r>
              <a:rPr lang="zh-CN" altLang="en-US" sz="2800" b="1" dirty="0">
                <a:latin typeface="+mn-ea"/>
              </a:rPr>
              <a:t>采用虚拟存储器的目的</a:t>
            </a:r>
          </a:p>
        </p:txBody>
      </p:sp>
      <p:sp>
        <p:nvSpPr>
          <p:cNvPr id="13" name="Rectangle 3"/>
          <p:cNvSpPr>
            <a:spLocks noChangeArrowheads="1"/>
          </p:cNvSpPr>
          <p:nvPr/>
        </p:nvSpPr>
        <p:spPr bwMode="auto">
          <a:xfrm>
            <a:off x="1050868" y="3917683"/>
            <a:ext cx="6662738" cy="1095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25000"/>
              </a:lnSpc>
              <a:buFont typeface="Wingdings" panose="05000000000000000000" pitchFamily="2" charset="2"/>
              <a:buChar char="Ø"/>
            </a:pPr>
            <a:r>
              <a:rPr lang="zh-CN" altLang="en-US" sz="2800" b="1" dirty="0">
                <a:latin typeface="+mn-ea"/>
              </a:rPr>
              <a:t>更有效地共享处理器和主存</a:t>
            </a:r>
            <a:endParaRPr lang="en-US" altLang="zh-CN" sz="2800" b="1" dirty="0">
              <a:latin typeface="+mn-ea"/>
            </a:endParaRPr>
          </a:p>
          <a:p>
            <a:pPr marL="457200" indent="-457200">
              <a:lnSpc>
                <a:spcPct val="125000"/>
              </a:lnSpc>
              <a:buFont typeface="Wingdings" panose="05000000000000000000" pitchFamily="2" charset="2"/>
              <a:buChar char="Ø"/>
            </a:pPr>
            <a:r>
              <a:rPr lang="zh-CN" altLang="en-US" sz="2800" b="1" dirty="0">
                <a:latin typeface="+mn-ea"/>
              </a:rPr>
              <a:t>可以运行超过主存容量的程序</a:t>
            </a:r>
          </a:p>
        </p:txBody>
      </p:sp>
      <p:sp>
        <p:nvSpPr>
          <p:cNvPr id="7"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8" name="Rectangle 2"/>
          <p:cNvSpPr>
            <a:spLocks noChangeArrowheads="1"/>
          </p:cNvSpPr>
          <p:nvPr/>
        </p:nvSpPr>
        <p:spPr bwMode="auto">
          <a:xfrm>
            <a:off x="620365" y="5085184"/>
            <a:ext cx="7840067"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800" b="1" dirty="0">
                <a:latin typeface="+mn-ea"/>
              </a:rPr>
              <a:t>虚拟存储器中，处理器产生了一个虚拟地址，再转换成一个物理地址，然后就可以访问主存了。</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47</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2"/>
          <p:cNvSpPr txBox="1">
            <a:spLocks noChangeArrowheads="1"/>
          </p:cNvSpPr>
          <p:nvPr/>
        </p:nvSpPr>
        <p:spPr bwMode="auto">
          <a:xfrm>
            <a:off x="2060443" y="2060848"/>
            <a:ext cx="6482435" cy="10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indent="361950" algn="l">
              <a:spcBef>
                <a:spcPct val="50000"/>
              </a:spcBef>
            </a:pPr>
            <a:r>
              <a:rPr lang="zh-CN" altLang="en-US" sz="3000" dirty="0">
                <a:solidFill>
                  <a:srgbClr val="C00000"/>
                </a:solidFill>
                <a:latin typeface="Times New Roman" panose="02020603050405020304" pitchFamily="18" charset="0"/>
              </a:rPr>
              <a:t>要运行的程序必须先调进内存，然后才能能运行。</a:t>
            </a:r>
          </a:p>
        </p:txBody>
      </p:sp>
      <p:sp>
        <p:nvSpPr>
          <p:cNvPr id="12" name="Text Box 17"/>
          <p:cNvSpPr txBox="1">
            <a:spLocks noChangeArrowheads="1"/>
          </p:cNvSpPr>
          <p:nvPr/>
        </p:nvSpPr>
        <p:spPr bwMode="auto">
          <a:xfrm>
            <a:off x="2060443" y="1481893"/>
            <a:ext cx="5861050" cy="56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l" eaLnBrk="1" hangingPunct="1">
              <a:buClr>
                <a:srgbClr val="FF0000"/>
              </a:buClr>
            </a:pPr>
            <a:r>
              <a:rPr kumimoji="1" lang="zh-CN" altLang="en-US" sz="3000" dirty="0">
                <a:solidFill>
                  <a:srgbClr val="0000FF"/>
                </a:solidFill>
                <a:latin typeface="华文行楷" panose="02010800040101010101" pitchFamily="2" charset="-122"/>
                <a:ea typeface="华文行楷" panose="02010800040101010101" pitchFamily="2" charset="-122"/>
              </a:rPr>
              <a:t>冯</a:t>
            </a:r>
            <a:r>
              <a:rPr kumimoji="1" lang="en-US" altLang="zh-CN" sz="3000" dirty="0">
                <a:solidFill>
                  <a:srgbClr val="0000FF"/>
                </a:solidFill>
                <a:latin typeface="Times New Roman" panose="02020603050405020304" pitchFamily="18" charset="0"/>
                <a:ea typeface="华文行楷" panose="02010800040101010101" pitchFamily="2" charset="-122"/>
              </a:rPr>
              <a:t>·</a:t>
            </a:r>
            <a:r>
              <a:rPr kumimoji="1" lang="zh-CN" altLang="en-US" sz="3000" dirty="0">
                <a:solidFill>
                  <a:srgbClr val="0000FF"/>
                </a:solidFill>
                <a:latin typeface="华文行楷" panose="02010800040101010101" pitchFamily="2" charset="-122"/>
                <a:ea typeface="华文行楷" panose="02010800040101010101" pitchFamily="2" charset="-122"/>
              </a:rPr>
              <a:t>若依曼</a:t>
            </a:r>
            <a:r>
              <a:rPr kumimoji="1" lang="en-US" altLang="zh-CN" sz="3000" dirty="0">
                <a:solidFill>
                  <a:srgbClr val="0000FF"/>
                </a:solidFill>
                <a:latin typeface="Arial" panose="020B0604020202020204" pitchFamily="34" charset="0"/>
                <a:ea typeface="华文行楷" panose="02010800040101010101" pitchFamily="2" charset="-122"/>
              </a:rPr>
              <a:t>(</a:t>
            </a:r>
            <a:r>
              <a:rPr kumimoji="1" lang="en-US" altLang="zh-CN" sz="3000" i="1" dirty="0">
                <a:solidFill>
                  <a:srgbClr val="0000FF"/>
                </a:solidFill>
                <a:latin typeface="Arial" panose="020B0604020202020204" pitchFamily="34" charset="0"/>
                <a:ea typeface="华文行楷" panose="02010800040101010101" pitchFamily="2" charset="-122"/>
              </a:rPr>
              <a:t>Von ·</a:t>
            </a:r>
            <a:r>
              <a:rPr kumimoji="1" lang="en-US" altLang="zh-CN" sz="3000" i="1" dirty="0" err="1">
                <a:solidFill>
                  <a:srgbClr val="0000FF"/>
                </a:solidFill>
                <a:latin typeface="Arial" panose="020B0604020202020204" pitchFamily="34" charset="0"/>
                <a:ea typeface="华文行楷" panose="02010800040101010101" pitchFamily="2" charset="-122"/>
              </a:rPr>
              <a:t>Nouma</a:t>
            </a:r>
            <a:r>
              <a:rPr kumimoji="1" lang="en-US" altLang="zh-CN" sz="3000" dirty="0">
                <a:solidFill>
                  <a:srgbClr val="0000FF"/>
                </a:solidFill>
                <a:latin typeface="Arial" panose="020B0604020202020204" pitchFamily="34" charset="0"/>
                <a:ea typeface="华文行楷" panose="02010800040101010101" pitchFamily="2" charset="-122"/>
              </a:rPr>
              <a:t>)</a:t>
            </a:r>
            <a:endParaRPr kumimoji="1" lang="en-US" altLang="zh-CN" sz="3000" dirty="0">
              <a:latin typeface="宋体" panose="02010600030101010101" pitchFamily="2" charset="-122"/>
            </a:endParaRPr>
          </a:p>
        </p:txBody>
      </p:sp>
      <p:pic>
        <p:nvPicPr>
          <p:cNvPr id="13" name="Picture 18" descr="1169279747843592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5705" y="1371669"/>
            <a:ext cx="1251634" cy="167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a:spLocks noChangeArrowheads="1"/>
          </p:cNvSpPr>
          <p:nvPr/>
        </p:nvSpPr>
        <p:spPr bwMode="auto">
          <a:xfrm>
            <a:off x="1511366" y="4108187"/>
            <a:ext cx="1296634" cy="937461"/>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t>CPU</a:t>
            </a:r>
            <a:endParaRPr lang="zh-CN" altLang="en-US" sz="2400" b="1" dirty="0"/>
          </a:p>
        </p:txBody>
      </p:sp>
      <p:sp>
        <p:nvSpPr>
          <p:cNvPr id="15" name="Rectangle 2"/>
          <p:cNvSpPr>
            <a:spLocks noChangeArrowheads="1"/>
          </p:cNvSpPr>
          <p:nvPr/>
        </p:nvSpPr>
        <p:spPr bwMode="auto">
          <a:xfrm>
            <a:off x="3924198" y="3800833"/>
            <a:ext cx="1368152" cy="1552169"/>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dirty="0"/>
          </a:p>
        </p:txBody>
      </p:sp>
      <p:sp>
        <p:nvSpPr>
          <p:cNvPr id="2" name="流程图: 磁盘 1"/>
          <p:cNvSpPr/>
          <p:nvPr/>
        </p:nvSpPr>
        <p:spPr>
          <a:xfrm>
            <a:off x="6372200" y="4157946"/>
            <a:ext cx="1728192" cy="837943"/>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chemeClr val="tx1"/>
                </a:solidFill>
              </a:rPr>
              <a:t>Disk</a:t>
            </a:r>
            <a:endParaRPr lang="zh-CN" altLang="en-US" sz="2400" b="1" dirty="0">
              <a:solidFill>
                <a:schemeClr val="tx1"/>
              </a:solidFill>
            </a:endParaRPr>
          </a:p>
        </p:txBody>
      </p:sp>
      <p:sp>
        <p:nvSpPr>
          <p:cNvPr id="17" name="Rectangle 2"/>
          <p:cNvSpPr>
            <a:spLocks noChangeArrowheads="1"/>
          </p:cNvSpPr>
          <p:nvPr/>
        </p:nvSpPr>
        <p:spPr bwMode="auto">
          <a:xfrm>
            <a:off x="3923928" y="4108187"/>
            <a:ext cx="1368152" cy="623684"/>
          </a:xfrm>
          <a:prstGeom prst="rect">
            <a:avLst/>
          </a:prstGeom>
          <a:solidFill>
            <a:schemeClr val="accent1">
              <a:lumMod val="60000"/>
              <a:lumOff val="40000"/>
            </a:schemeClr>
          </a:solidFill>
          <a:ln w="25400">
            <a:solidFill>
              <a:schemeClr val="tx1"/>
            </a:solidFill>
            <a:miter lim="800000"/>
          </a:ln>
          <a:effectLst/>
        </p:spPr>
        <p:txBody>
          <a:bodyPr wrap="none" anchor="ctr"/>
          <a:lstStyle/>
          <a:p>
            <a:pPr algn="ctr"/>
            <a:r>
              <a:rPr lang="en-US" altLang="zh-CN" sz="2000" b="1" dirty="0"/>
              <a:t>program</a:t>
            </a:r>
            <a:endParaRPr lang="zh-CN" altLang="en-US" sz="2000" b="1" dirty="0"/>
          </a:p>
        </p:txBody>
      </p:sp>
      <p:cxnSp>
        <p:nvCxnSpPr>
          <p:cNvPr id="18" name="直接箭头连接符 17"/>
          <p:cNvCxnSpPr>
            <a:stCxn id="2" idx="2"/>
            <a:endCxn id="15" idx="3"/>
          </p:cNvCxnSpPr>
          <p:nvPr/>
        </p:nvCxnSpPr>
        <p:spPr>
          <a:xfrm flipH="1">
            <a:off x="5292350" y="4576918"/>
            <a:ext cx="1079850" cy="0"/>
          </a:xfrm>
          <a:prstGeom prst="straightConnector1">
            <a:avLst/>
          </a:prstGeom>
          <a:ln w="381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1"/>
            <a:endCxn id="14" idx="3"/>
          </p:cNvCxnSpPr>
          <p:nvPr/>
        </p:nvCxnSpPr>
        <p:spPr>
          <a:xfrm flipH="1">
            <a:off x="2808000" y="4576918"/>
            <a:ext cx="1116198" cy="0"/>
          </a:xfrm>
          <a:prstGeom prst="straightConnector1">
            <a:avLst/>
          </a:prstGeom>
          <a:ln w="381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5292080" y="4571109"/>
            <a:ext cx="1079849" cy="0"/>
          </a:xfrm>
          <a:prstGeom prst="straightConnector1">
            <a:avLst/>
          </a:prstGeom>
          <a:ln w="50800">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2807731" y="4576918"/>
            <a:ext cx="1116197" cy="0"/>
          </a:xfrm>
          <a:prstGeom prst="straightConnector1">
            <a:avLst/>
          </a:prstGeom>
          <a:ln w="50800">
            <a:tailEnd type="triangle" w="med" len="lg"/>
          </a:ln>
        </p:spPr>
        <p:style>
          <a:lnRef idx="1">
            <a:schemeClr val="accent1"/>
          </a:lnRef>
          <a:fillRef idx="0">
            <a:schemeClr val="accent1"/>
          </a:fillRef>
          <a:effectRef idx="0">
            <a:schemeClr val="accent1"/>
          </a:effectRef>
          <a:fontRef idx="minor">
            <a:schemeClr val="tx1"/>
          </a:fontRef>
        </p:style>
      </p:cxnSp>
      <p:sp>
        <p:nvSpPr>
          <p:cNvPr id="34" name="Text Box 17"/>
          <p:cNvSpPr txBox="1">
            <a:spLocks noChangeArrowheads="1"/>
          </p:cNvSpPr>
          <p:nvPr/>
        </p:nvSpPr>
        <p:spPr bwMode="auto">
          <a:xfrm>
            <a:off x="3874991" y="3208197"/>
            <a:ext cx="146602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en-US" altLang="zh-CN" sz="2400" dirty="0">
                <a:solidFill>
                  <a:srgbClr val="0000FF"/>
                </a:solidFill>
                <a:latin typeface="+mn-lt"/>
                <a:ea typeface="华文行楷" panose="02010800040101010101" pitchFamily="2" charset="-122"/>
              </a:rPr>
              <a:t>Memory</a:t>
            </a:r>
            <a:endParaRPr kumimoji="1" lang="en-US" altLang="zh-CN" sz="2400" dirty="0">
              <a:latin typeface="+mn-lt"/>
            </a:endParaRPr>
          </a:p>
        </p:txBody>
      </p:sp>
      <p:sp>
        <p:nvSpPr>
          <p:cNvPr id="35" name="Text Box 17"/>
          <p:cNvSpPr txBox="1">
            <a:spLocks noChangeArrowheads="1"/>
          </p:cNvSpPr>
          <p:nvPr/>
        </p:nvSpPr>
        <p:spPr bwMode="auto">
          <a:xfrm>
            <a:off x="5451750" y="3566138"/>
            <a:ext cx="92045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zh-CN" altLang="en-US" sz="2400" dirty="0">
                <a:latin typeface="+mn-ea"/>
                <a:ea typeface="+mn-ea"/>
              </a:rPr>
              <a:t>调入</a:t>
            </a:r>
            <a:endParaRPr kumimoji="1" lang="en-US" altLang="zh-CN" sz="2400" dirty="0">
              <a:latin typeface="+mn-ea"/>
              <a:ea typeface="+mn-ea"/>
            </a:endParaRPr>
          </a:p>
        </p:txBody>
      </p:sp>
      <p:sp>
        <p:nvSpPr>
          <p:cNvPr id="36" name="Text Box 17"/>
          <p:cNvSpPr txBox="1">
            <a:spLocks noChangeArrowheads="1"/>
          </p:cNvSpPr>
          <p:nvPr/>
        </p:nvSpPr>
        <p:spPr bwMode="auto">
          <a:xfrm>
            <a:off x="2905604" y="3548942"/>
            <a:ext cx="92045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anose="020B0604030504040204" pitchFamily="34" charset="0"/>
                <a:ea typeface="宋体" panose="02010600030101010101" pitchFamily="2" charset="-122"/>
              </a:defRPr>
            </a:lvl1pPr>
            <a:lvl2pPr marL="742950" indent="-285750">
              <a:defRPr sz="2600" b="1">
                <a:solidFill>
                  <a:schemeClr val="tx1"/>
                </a:solidFill>
                <a:latin typeface="Tahoma" panose="020B0604030504040204" pitchFamily="34" charset="0"/>
                <a:ea typeface="宋体" panose="02010600030101010101" pitchFamily="2" charset="-122"/>
              </a:defRPr>
            </a:lvl2pPr>
            <a:lvl3pPr marL="1143000" indent="-228600">
              <a:defRPr sz="2600" b="1">
                <a:solidFill>
                  <a:schemeClr val="tx1"/>
                </a:solidFill>
                <a:latin typeface="Tahoma" panose="020B0604030504040204" pitchFamily="34" charset="0"/>
                <a:ea typeface="宋体" panose="02010600030101010101" pitchFamily="2" charset="-122"/>
              </a:defRPr>
            </a:lvl3pPr>
            <a:lvl4pPr marL="1600200" indent="-228600">
              <a:defRPr sz="2600" b="1">
                <a:solidFill>
                  <a:schemeClr val="tx1"/>
                </a:solidFill>
                <a:latin typeface="Tahoma" panose="020B0604030504040204" pitchFamily="34" charset="0"/>
                <a:ea typeface="宋体" panose="02010600030101010101" pitchFamily="2" charset="-122"/>
              </a:defRPr>
            </a:lvl4pPr>
            <a:lvl5pPr marL="2057400" indent="-228600">
              <a:defRPr sz="2600"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solidFill>
                  <a:schemeClr val="tx1"/>
                </a:solidFill>
                <a:latin typeface="Tahoma" panose="020B0604030504040204" pitchFamily="34" charset="0"/>
                <a:ea typeface="宋体" panose="02010600030101010101" pitchFamily="2" charset="-122"/>
              </a:defRPr>
            </a:lvl9pPr>
          </a:lstStyle>
          <a:p>
            <a:pPr algn="ctr" eaLnBrk="1" hangingPunct="1">
              <a:buClr>
                <a:srgbClr val="FF0000"/>
              </a:buClr>
            </a:pPr>
            <a:r>
              <a:rPr kumimoji="1" lang="zh-CN" altLang="en-US" sz="2400" dirty="0">
                <a:latin typeface="+mn-ea"/>
                <a:ea typeface="+mn-ea"/>
              </a:rPr>
              <a:t>运行</a:t>
            </a:r>
            <a:endParaRPr kumimoji="1" lang="en-US" altLang="zh-CN" sz="2400" dirty="0">
              <a:latin typeface="+mn-ea"/>
              <a:ea typeface="+mn-ea"/>
            </a:endParaRPr>
          </a:p>
        </p:txBody>
      </p:sp>
      <p:sp>
        <p:nvSpPr>
          <p:cNvPr id="1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48</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1000"/>
                                        <p:tgtEl>
                                          <p:spTgt spid="4"/>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childTnLst>
                          </p:cTn>
                        </p:par>
                        <p:par>
                          <p:cTn id="17" fill="hold">
                            <p:stCondLst>
                              <p:cond delay="2000"/>
                            </p:stCondLst>
                            <p:childTnLst>
                              <p:par>
                                <p:cTn id="18" presetID="22" presetClass="exit" presetSubtype="2" fill="hold" nodeType="afterEffect">
                                  <p:stCondLst>
                                    <p:cond delay="0"/>
                                  </p:stCondLst>
                                  <p:childTnLst>
                                    <p:animEffect transition="out" filter="wipe(right)">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p:bldP spid="3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851790" y="1157746"/>
            <a:ext cx="59524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n"/>
            </a:pPr>
            <a:r>
              <a:rPr lang="zh-CN" altLang="en-US" sz="3200" b="1" dirty="0">
                <a:latin typeface="+mn-ea"/>
              </a:rPr>
              <a:t>虚拟地址 </a:t>
            </a:r>
            <a:r>
              <a:rPr lang="en-US" altLang="zh-CN" sz="3200" b="1" dirty="0">
                <a:latin typeface="+mn-ea"/>
              </a:rPr>
              <a:t>(</a:t>
            </a:r>
            <a:r>
              <a:rPr lang="en-US" altLang="zh-CN" sz="3200" b="1" dirty="0">
                <a:solidFill>
                  <a:srgbClr val="C00000"/>
                </a:solidFill>
              </a:rPr>
              <a:t>virtual address</a:t>
            </a:r>
            <a:r>
              <a:rPr lang="en-US" altLang="zh-CN" sz="3200" b="1" dirty="0">
                <a:latin typeface="+mn-ea"/>
              </a:rPr>
              <a:t>)</a:t>
            </a:r>
            <a:endParaRPr lang="zh-CN" altLang="en-US" sz="3200" b="1" dirty="0">
              <a:latin typeface="+mn-ea"/>
            </a:endParaRPr>
          </a:p>
        </p:txBody>
      </p:sp>
      <p:sp>
        <p:nvSpPr>
          <p:cNvPr id="19" name="Rectangle 2"/>
          <p:cNvSpPr>
            <a:spLocks noChangeArrowheads="1"/>
          </p:cNvSpPr>
          <p:nvPr/>
        </p:nvSpPr>
        <p:spPr bwMode="auto">
          <a:xfrm>
            <a:off x="1018786" y="1742521"/>
            <a:ext cx="7704856" cy="59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3000" b="1" dirty="0">
                <a:latin typeface="+mn-ea"/>
              </a:rPr>
              <a:t>用户编程的地址空间，又称逻辑地址。</a:t>
            </a:r>
          </a:p>
        </p:txBody>
      </p:sp>
      <p:sp>
        <p:nvSpPr>
          <p:cNvPr id="22" name="Rectangle 2"/>
          <p:cNvSpPr>
            <a:spLocks noChangeArrowheads="1"/>
          </p:cNvSpPr>
          <p:nvPr/>
        </p:nvSpPr>
        <p:spPr bwMode="auto">
          <a:xfrm>
            <a:off x="1401047" y="2487587"/>
            <a:ext cx="1656184" cy="51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5000"/>
              </a:lnSpc>
            </a:pPr>
            <a:r>
              <a:rPr lang="zh-CN" altLang="en-US" sz="2400" b="1" dirty="0">
                <a:latin typeface="+mn-ea"/>
              </a:rPr>
              <a:t>程序</a:t>
            </a:r>
            <a:r>
              <a:rPr lang="en-US" altLang="zh-CN" sz="2400" b="1" dirty="0"/>
              <a:t>A</a:t>
            </a:r>
            <a:endParaRPr lang="zh-CN" altLang="en-US" sz="2400" b="1" dirty="0"/>
          </a:p>
        </p:txBody>
      </p:sp>
      <p:sp>
        <p:nvSpPr>
          <p:cNvPr id="23" name="Rectangle 2"/>
          <p:cNvSpPr>
            <a:spLocks noChangeArrowheads="1"/>
          </p:cNvSpPr>
          <p:nvPr/>
        </p:nvSpPr>
        <p:spPr bwMode="auto">
          <a:xfrm>
            <a:off x="1430088" y="3001446"/>
            <a:ext cx="1512168" cy="230425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t>……</a:t>
            </a:r>
          </a:p>
          <a:p>
            <a:pPr algn="ctr"/>
            <a:r>
              <a:rPr lang="en-US" altLang="zh-CN" sz="2400" b="1" dirty="0"/>
              <a:t>……</a:t>
            </a:r>
          </a:p>
          <a:p>
            <a:pPr algn="ctr"/>
            <a:r>
              <a:rPr lang="en-US" altLang="zh-CN" sz="2400" b="1" dirty="0"/>
              <a:t>……</a:t>
            </a:r>
          </a:p>
          <a:p>
            <a:pPr algn="ctr"/>
            <a:r>
              <a:rPr lang="en-US" altLang="zh-CN" sz="2400" b="1" dirty="0"/>
              <a:t>……</a:t>
            </a:r>
          </a:p>
          <a:p>
            <a:pPr algn="ctr"/>
            <a:r>
              <a:rPr lang="en-US" altLang="zh-CN" sz="2400" b="1" dirty="0"/>
              <a:t>……</a:t>
            </a:r>
          </a:p>
          <a:p>
            <a:pPr algn="ctr"/>
            <a:r>
              <a:rPr lang="en-US" altLang="zh-CN" sz="2400" b="1" dirty="0"/>
              <a:t>……</a:t>
            </a:r>
          </a:p>
          <a:p>
            <a:pPr algn="ctr"/>
            <a:endParaRPr lang="zh-CN" altLang="en-US" sz="2400" b="1" dirty="0"/>
          </a:p>
        </p:txBody>
      </p:sp>
      <p:sp>
        <p:nvSpPr>
          <p:cNvPr id="25" name="Rectangle 2"/>
          <p:cNvSpPr>
            <a:spLocks noChangeArrowheads="1"/>
          </p:cNvSpPr>
          <p:nvPr/>
        </p:nvSpPr>
        <p:spPr bwMode="auto">
          <a:xfrm>
            <a:off x="723791" y="2941705"/>
            <a:ext cx="828092" cy="242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a:t>0</a:t>
            </a:r>
          </a:p>
          <a:p>
            <a:pPr algn="ctr">
              <a:lnSpc>
                <a:spcPct val="125000"/>
              </a:lnSpc>
            </a:pPr>
            <a:r>
              <a:rPr lang="en-US" altLang="zh-CN" b="1" dirty="0"/>
              <a:t>1</a:t>
            </a:r>
          </a:p>
          <a:p>
            <a:pPr algn="ctr">
              <a:lnSpc>
                <a:spcPct val="125000"/>
              </a:lnSpc>
            </a:pPr>
            <a:r>
              <a:rPr lang="en-US" altLang="zh-CN" b="1" dirty="0"/>
              <a:t>2</a:t>
            </a:r>
          </a:p>
          <a:p>
            <a:pPr algn="ctr">
              <a:lnSpc>
                <a:spcPct val="125000"/>
              </a:lnSpc>
            </a:pPr>
            <a:r>
              <a:rPr lang="en-US" altLang="zh-CN" b="1" dirty="0"/>
              <a:t>3</a:t>
            </a:r>
          </a:p>
          <a:p>
            <a:pPr algn="ctr">
              <a:lnSpc>
                <a:spcPct val="125000"/>
              </a:lnSpc>
            </a:pPr>
            <a:r>
              <a:rPr lang="en-US" altLang="zh-CN" b="1" dirty="0"/>
              <a:t>…</a:t>
            </a:r>
          </a:p>
          <a:p>
            <a:pPr algn="ctr">
              <a:lnSpc>
                <a:spcPct val="125000"/>
              </a:lnSpc>
            </a:pPr>
            <a:endParaRPr lang="en-US" altLang="zh-CN" b="1" dirty="0"/>
          </a:p>
          <a:p>
            <a:pPr algn="ctr">
              <a:lnSpc>
                <a:spcPct val="125000"/>
              </a:lnSpc>
            </a:pPr>
            <a:r>
              <a:rPr lang="en-US" altLang="zh-CN" b="1" dirty="0"/>
              <a:t>n</a:t>
            </a:r>
            <a:endParaRPr lang="zh-CN" altLang="en-US" b="1" dirty="0"/>
          </a:p>
        </p:txBody>
      </p:sp>
      <p:sp>
        <p:nvSpPr>
          <p:cNvPr id="27" name="Rectangle 2"/>
          <p:cNvSpPr>
            <a:spLocks noChangeArrowheads="1"/>
          </p:cNvSpPr>
          <p:nvPr/>
        </p:nvSpPr>
        <p:spPr bwMode="auto">
          <a:xfrm>
            <a:off x="4739406" y="2507507"/>
            <a:ext cx="1656184" cy="513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25000"/>
              </a:lnSpc>
            </a:pPr>
            <a:r>
              <a:rPr lang="zh-CN" altLang="en-US" sz="2400" b="1" dirty="0">
                <a:latin typeface="+mn-ea"/>
              </a:rPr>
              <a:t>程序</a:t>
            </a:r>
            <a:r>
              <a:rPr lang="en-US" altLang="zh-CN" sz="2400" b="1" dirty="0"/>
              <a:t>B</a:t>
            </a:r>
            <a:endParaRPr lang="zh-CN" altLang="en-US" sz="2400" b="1" dirty="0"/>
          </a:p>
        </p:txBody>
      </p:sp>
      <p:sp>
        <p:nvSpPr>
          <p:cNvPr id="28" name="Rectangle 2"/>
          <p:cNvSpPr>
            <a:spLocks noChangeArrowheads="1"/>
          </p:cNvSpPr>
          <p:nvPr/>
        </p:nvSpPr>
        <p:spPr bwMode="auto">
          <a:xfrm>
            <a:off x="4768447" y="3021367"/>
            <a:ext cx="1512168" cy="200421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t>……</a:t>
            </a:r>
          </a:p>
          <a:p>
            <a:pPr algn="ctr"/>
            <a:r>
              <a:rPr lang="en-US" altLang="zh-CN" sz="2400" b="1" dirty="0"/>
              <a:t>……</a:t>
            </a:r>
          </a:p>
          <a:p>
            <a:pPr algn="ctr"/>
            <a:r>
              <a:rPr lang="en-US" altLang="zh-CN" sz="2400" b="1" dirty="0"/>
              <a:t>……</a:t>
            </a:r>
          </a:p>
          <a:p>
            <a:pPr algn="ctr"/>
            <a:r>
              <a:rPr lang="en-US" altLang="zh-CN" sz="2400" b="1" dirty="0"/>
              <a:t>……</a:t>
            </a:r>
          </a:p>
          <a:p>
            <a:pPr algn="ctr"/>
            <a:r>
              <a:rPr lang="en-US" altLang="zh-CN" sz="2400" b="1" dirty="0"/>
              <a:t>……</a:t>
            </a:r>
          </a:p>
          <a:p>
            <a:pPr algn="ctr"/>
            <a:endParaRPr lang="zh-CN" altLang="en-US" sz="2400" b="1" dirty="0"/>
          </a:p>
        </p:txBody>
      </p:sp>
      <p:sp>
        <p:nvSpPr>
          <p:cNvPr id="29" name="Rectangle 2"/>
          <p:cNvSpPr>
            <a:spLocks noChangeArrowheads="1"/>
          </p:cNvSpPr>
          <p:nvPr/>
        </p:nvSpPr>
        <p:spPr bwMode="auto">
          <a:xfrm>
            <a:off x="4062150" y="2961625"/>
            <a:ext cx="828092"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a:t>0</a:t>
            </a:r>
          </a:p>
          <a:p>
            <a:pPr algn="ctr">
              <a:lnSpc>
                <a:spcPct val="125000"/>
              </a:lnSpc>
            </a:pPr>
            <a:r>
              <a:rPr lang="en-US" altLang="zh-CN" b="1" dirty="0"/>
              <a:t>1</a:t>
            </a:r>
          </a:p>
          <a:p>
            <a:pPr algn="ctr">
              <a:lnSpc>
                <a:spcPct val="125000"/>
              </a:lnSpc>
            </a:pPr>
            <a:r>
              <a:rPr lang="en-US" altLang="zh-CN" b="1" dirty="0"/>
              <a:t>2</a:t>
            </a:r>
          </a:p>
          <a:p>
            <a:pPr algn="ctr">
              <a:lnSpc>
                <a:spcPct val="125000"/>
              </a:lnSpc>
            </a:pPr>
            <a:r>
              <a:rPr lang="en-US" altLang="zh-CN" b="1" dirty="0"/>
              <a:t>3</a:t>
            </a:r>
          </a:p>
          <a:p>
            <a:pPr algn="ctr">
              <a:lnSpc>
                <a:spcPct val="125000"/>
              </a:lnSpc>
            </a:pPr>
            <a:r>
              <a:rPr lang="en-US" altLang="zh-CN" b="1" dirty="0"/>
              <a:t>…</a:t>
            </a:r>
          </a:p>
          <a:p>
            <a:pPr algn="ctr">
              <a:lnSpc>
                <a:spcPct val="125000"/>
              </a:lnSpc>
            </a:pPr>
            <a:r>
              <a:rPr lang="en-US" altLang="zh-CN" b="1" dirty="0"/>
              <a:t>m</a:t>
            </a:r>
            <a:endParaRPr lang="zh-CN" altLang="en-US" b="1" dirty="0"/>
          </a:p>
        </p:txBody>
      </p:sp>
      <p:cxnSp>
        <p:nvCxnSpPr>
          <p:cNvPr id="5" name="肘形连接符 4"/>
          <p:cNvCxnSpPr>
            <a:stCxn id="8" idx="3"/>
            <a:endCxn id="25" idx="2"/>
          </p:cNvCxnSpPr>
          <p:nvPr/>
        </p:nvCxnSpPr>
        <p:spPr>
          <a:xfrm flipH="1">
            <a:off x="1137837" y="1450134"/>
            <a:ext cx="5666411" cy="3915311"/>
          </a:xfrm>
          <a:prstGeom prst="bentConnector4">
            <a:avLst>
              <a:gd name="adj1" fmla="val -31021"/>
              <a:gd name="adj2" fmla="val 105839"/>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8" idx="3"/>
            <a:endCxn id="29" idx="2"/>
          </p:cNvCxnSpPr>
          <p:nvPr/>
        </p:nvCxnSpPr>
        <p:spPr>
          <a:xfrm flipH="1">
            <a:off x="4476196" y="1450134"/>
            <a:ext cx="2328052" cy="3588983"/>
          </a:xfrm>
          <a:prstGeom prst="bentConnector4">
            <a:avLst>
              <a:gd name="adj1" fmla="val -55191"/>
              <a:gd name="adj2" fmla="val 10636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49</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72023"/>
            <a:ext cx="7778130" cy="514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4"/>
          <p:cNvSpPr>
            <a:spLocks noChangeArrowheads="1"/>
          </p:cNvSpPr>
          <p:nvPr/>
        </p:nvSpPr>
        <p:spPr bwMode="auto">
          <a:xfrm>
            <a:off x="35496" y="901230"/>
            <a:ext cx="9240837" cy="79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1"/>
              </a:buClr>
              <a:buSzPct val="85000"/>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1pPr>
            <a:lvl2pPr marL="742950" indent="-285750" eaLnBrk="0" hangingPunct="0">
              <a:spcBef>
                <a:spcPct val="20000"/>
              </a:spcBef>
              <a:buClr>
                <a:schemeClr val="accent1"/>
              </a:buClr>
              <a:buSzPct val="85000"/>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2pPr>
            <a:lvl3pPr marL="1143000" indent="-228600" eaLnBrk="0" hangingPunct="0">
              <a:spcBef>
                <a:spcPct val="20000"/>
              </a:spcBef>
              <a:buClr>
                <a:schemeClr val="accent1"/>
              </a:buClr>
              <a:buSzPct val="90000"/>
              <a:buFont typeface="Arial" panose="020B0604020202020204" pitchFamily="34" charset="0"/>
              <a:buChar char="•"/>
              <a:defRPr>
                <a:solidFill>
                  <a:schemeClr val="tx1"/>
                </a:solidFill>
                <a:latin typeface="Calibri" panose="020F0502020204030204" charset="0"/>
                <a:ea typeface="宋体" panose="02010600030101010101" pitchFamily="2" charset="-122"/>
              </a:defRPr>
            </a:lvl3pPr>
            <a:lvl4pPr marL="1600200" indent="-228600" eaLnBrk="0" hangingPunct="0">
              <a:spcBef>
                <a:spcPct val="20000"/>
              </a:spcBef>
              <a:buClr>
                <a:schemeClr val="accent1"/>
              </a:buClr>
              <a:buFont typeface="Arial" panose="020B0604020202020204" pitchFamily="34" charset="0"/>
              <a:buChar char="•"/>
              <a:defRPr sz="1600">
                <a:solidFill>
                  <a:schemeClr val="tx1"/>
                </a:solidFill>
                <a:latin typeface="Calibri" panose="020F0502020204030204" charset="0"/>
                <a:ea typeface="宋体" panose="02010600030101010101" pitchFamily="2" charset="-122"/>
              </a:defRPr>
            </a:lvl4pPr>
            <a:lvl5pPr marL="2057400" indent="-228600" eaLnBrk="0" hangingPunct="0">
              <a:spcBef>
                <a:spcPct val="20000"/>
              </a:spcBef>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Calibri" panose="020F0502020204030204" charset="0"/>
                <a:ea typeface="宋体" panose="02010600030101010101" pitchFamily="2" charset="-122"/>
              </a:defRPr>
            </a:lvl9pPr>
          </a:lstStyle>
          <a:p>
            <a:pPr eaLnBrk="1" hangingPunct="1">
              <a:lnSpc>
                <a:spcPct val="120000"/>
              </a:lnSpc>
              <a:spcBef>
                <a:spcPts val="600"/>
              </a:spcBef>
              <a:buClrTx/>
              <a:buSzTx/>
              <a:buFontTx/>
              <a:buNone/>
            </a:pPr>
            <a:r>
              <a:rPr lang="zh-CN" altLang="en-US" sz="2000" dirty="0">
                <a:latin typeface="华文中宋" panose="02010600040101010101" pitchFamily="2" charset="-122"/>
                <a:ea typeface="华文中宋" panose="02010600040101010101" pitchFamily="2" charset="-122"/>
              </a:rPr>
              <a:t>表</a:t>
            </a:r>
            <a:r>
              <a:rPr lang="en-US" altLang="zh-CN" sz="2000" dirty="0">
                <a:latin typeface="华文中宋" panose="02010600040101010101" pitchFamily="2" charset="-122"/>
                <a:ea typeface="华文中宋" panose="02010600040101010101" pitchFamily="2" charset="-122"/>
              </a:rPr>
              <a:t>5.5</a:t>
            </a:r>
            <a:r>
              <a:rPr lang="zh-CN" altLang="en-US" sz="2000" dirty="0">
                <a:latin typeface="华文中宋" panose="02010600040101010101" pitchFamily="2" charset="-122"/>
                <a:ea typeface="华文中宋" panose="02010600040101010101" pitchFamily="2" charset="-122"/>
              </a:rPr>
              <a:t>针对</a:t>
            </a:r>
            <a:r>
              <a:rPr lang="en-US" altLang="zh-CN" sz="2000" dirty="0">
                <a:latin typeface="华文中宋" panose="02010600040101010101" pitchFamily="2" charset="-122"/>
                <a:ea typeface="华文中宋" panose="02010600040101010101" pitchFamily="2" charset="-122"/>
              </a:rPr>
              <a:t>SPEC92</a:t>
            </a:r>
            <a:r>
              <a:rPr lang="zh-CN" altLang="en-US" sz="2000" dirty="0">
                <a:latin typeface="华文中宋" panose="02010600040101010101" pitchFamily="2" charset="-122"/>
                <a:ea typeface="华文中宋" panose="02010600040101010101" pitchFamily="2" charset="-122"/>
              </a:rPr>
              <a:t>典型程序给出了上述</a:t>
            </a:r>
            <a:r>
              <a:rPr lang="en-US" altLang="zh-CN" sz="2000" dirty="0">
                <a:latin typeface="华文中宋" panose="02010600040101010101" pitchFamily="2" charset="-122"/>
                <a:ea typeface="华文中宋" panose="02010600040101010101" pitchFamily="2" charset="-122"/>
              </a:rPr>
              <a:t>3</a:t>
            </a:r>
            <a:r>
              <a:rPr lang="zh-CN" altLang="en-US" sz="2000" dirty="0">
                <a:latin typeface="华文中宋" panose="02010600040101010101" pitchFamily="2" charset="-122"/>
                <a:ea typeface="华文中宋" panose="02010600040101010101" pitchFamily="2" charset="-122"/>
              </a:rPr>
              <a:t>种失效所占的比例（这些数据是在</a:t>
            </a:r>
            <a:r>
              <a:rPr lang="en-US" altLang="zh-CN" sz="2000" dirty="0" err="1">
                <a:latin typeface="华文中宋" panose="02010600040101010101" pitchFamily="2" charset="-122"/>
                <a:ea typeface="华文中宋" panose="02010600040101010101" pitchFamily="2" charset="-122"/>
              </a:rPr>
              <a:t>DECstation</a:t>
            </a:r>
            <a:r>
              <a:rPr lang="en-US" altLang="zh-CN" sz="2000" dirty="0">
                <a:latin typeface="华文中宋" panose="02010600040101010101" pitchFamily="2" charset="-122"/>
                <a:ea typeface="华文中宋" panose="02010600040101010101" pitchFamily="2" charset="-122"/>
              </a:rPr>
              <a:t> 5000</a:t>
            </a:r>
            <a:r>
              <a:rPr lang="zh-CN" altLang="en-US" sz="2000" dirty="0">
                <a:latin typeface="华文中宋" panose="02010600040101010101" pitchFamily="2" charset="-122"/>
                <a:ea typeface="华文中宋" panose="02010600040101010101" pitchFamily="2" charset="-122"/>
              </a:rPr>
              <a:t>上测得的。假设</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的块大小为</a:t>
            </a:r>
            <a:r>
              <a:rPr lang="en-US" altLang="zh-CN" sz="2000" dirty="0">
                <a:latin typeface="华文中宋" panose="02010600040101010101" pitchFamily="2" charset="-122"/>
                <a:ea typeface="华文中宋" panose="02010600040101010101" pitchFamily="2" charset="-122"/>
              </a:rPr>
              <a:t>32 B</a:t>
            </a:r>
            <a:r>
              <a:rPr lang="zh-CN" altLang="en-US" sz="2000" dirty="0">
                <a:latin typeface="华文中宋" panose="02010600040101010101" pitchFamily="2" charset="-122"/>
                <a:ea typeface="华文中宋" panose="02010600040101010101" pitchFamily="2" charset="-122"/>
              </a:rPr>
              <a:t>，并采用</a:t>
            </a:r>
            <a:r>
              <a:rPr lang="en-US" altLang="zh-CN" sz="2000" dirty="0">
                <a:latin typeface="华文中宋" panose="02010600040101010101" pitchFamily="2" charset="-122"/>
                <a:ea typeface="华文中宋" panose="02010600040101010101" pitchFamily="2" charset="-122"/>
              </a:rPr>
              <a:t>LRU</a:t>
            </a:r>
            <a:r>
              <a:rPr lang="zh-CN" altLang="en-US" sz="2000" dirty="0">
                <a:latin typeface="华文中宋" panose="02010600040101010101" pitchFamily="2" charset="-122"/>
                <a:ea typeface="华文中宋" panose="02010600040101010101" pitchFamily="2" charset="-122"/>
              </a:rPr>
              <a:t>算法）。</a:t>
            </a:r>
            <a:endParaRPr lang="zh-CN" altLang="en-US" sz="2000" b="0" dirty="0">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851790" y="1157746"/>
            <a:ext cx="57836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Wingdings" panose="05000000000000000000" pitchFamily="2" charset="2"/>
              <a:buChar char="n"/>
            </a:pPr>
            <a:r>
              <a:rPr lang="zh-CN" altLang="en-US" sz="3200" b="1" dirty="0">
                <a:latin typeface="+mn-ea"/>
              </a:rPr>
              <a:t>物理地址</a:t>
            </a:r>
            <a:r>
              <a:rPr lang="en-US" altLang="zh-CN" sz="3200" b="1" dirty="0">
                <a:latin typeface="+mn-ea"/>
              </a:rPr>
              <a:t>(</a:t>
            </a:r>
            <a:r>
              <a:rPr lang="en-US" altLang="zh-CN" sz="3200" b="1" dirty="0">
                <a:solidFill>
                  <a:srgbClr val="C00000"/>
                </a:solidFill>
              </a:rPr>
              <a:t>physical address</a:t>
            </a:r>
            <a:r>
              <a:rPr lang="en-US" altLang="zh-CN" sz="3200" b="1" dirty="0">
                <a:latin typeface="+mn-ea"/>
              </a:rPr>
              <a:t>)</a:t>
            </a:r>
            <a:endParaRPr lang="zh-CN" altLang="en-US" sz="3200" b="1" dirty="0">
              <a:latin typeface="+mn-ea"/>
            </a:endParaRPr>
          </a:p>
        </p:txBody>
      </p:sp>
      <p:sp>
        <p:nvSpPr>
          <p:cNvPr id="19" name="Rectangle 2"/>
          <p:cNvSpPr>
            <a:spLocks noChangeArrowheads="1"/>
          </p:cNvSpPr>
          <p:nvPr/>
        </p:nvSpPr>
        <p:spPr bwMode="auto">
          <a:xfrm>
            <a:off x="1018786" y="1742521"/>
            <a:ext cx="7704856" cy="66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361950">
              <a:lnSpc>
                <a:spcPct val="125000"/>
              </a:lnSpc>
            </a:pPr>
            <a:r>
              <a:rPr lang="zh-CN" altLang="en-US" sz="3000" b="1" dirty="0">
                <a:latin typeface="+mn-ea"/>
              </a:rPr>
              <a:t>物理内存的地址空间。</a:t>
            </a:r>
          </a:p>
        </p:txBody>
      </p:sp>
      <p:sp>
        <p:nvSpPr>
          <p:cNvPr id="23" name="Rectangle 2"/>
          <p:cNvSpPr>
            <a:spLocks noChangeArrowheads="1"/>
          </p:cNvSpPr>
          <p:nvPr/>
        </p:nvSpPr>
        <p:spPr bwMode="auto">
          <a:xfrm>
            <a:off x="3203848" y="3069676"/>
            <a:ext cx="1512168" cy="230425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t>memory</a:t>
            </a:r>
            <a:endParaRPr lang="zh-CN" altLang="en-US" sz="2400" b="1" dirty="0"/>
          </a:p>
        </p:txBody>
      </p:sp>
      <p:sp>
        <p:nvSpPr>
          <p:cNvPr id="25" name="Rectangle 2"/>
          <p:cNvSpPr>
            <a:spLocks noChangeArrowheads="1"/>
          </p:cNvSpPr>
          <p:nvPr/>
        </p:nvSpPr>
        <p:spPr bwMode="auto">
          <a:xfrm>
            <a:off x="2497551" y="3009935"/>
            <a:ext cx="828092" cy="242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125000"/>
              </a:lnSpc>
            </a:pPr>
            <a:r>
              <a:rPr lang="en-US" altLang="zh-CN" b="1" dirty="0"/>
              <a:t>0</a:t>
            </a:r>
          </a:p>
          <a:p>
            <a:pPr algn="ctr">
              <a:lnSpc>
                <a:spcPct val="125000"/>
              </a:lnSpc>
            </a:pPr>
            <a:r>
              <a:rPr lang="en-US" altLang="zh-CN" b="1" dirty="0"/>
              <a:t>1</a:t>
            </a:r>
          </a:p>
          <a:p>
            <a:pPr algn="ctr">
              <a:lnSpc>
                <a:spcPct val="125000"/>
              </a:lnSpc>
            </a:pPr>
            <a:r>
              <a:rPr lang="en-US" altLang="zh-CN" b="1" dirty="0"/>
              <a:t>2</a:t>
            </a:r>
          </a:p>
          <a:p>
            <a:pPr algn="ctr">
              <a:lnSpc>
                <a:spcPct val="125000"/>
              </a:lnSpc>
            </a:pPr>
            <a:r>
              <a:rPr lang="en-US" altLang="zh-CN" b="1" dirty="0"/>
              <a:t>3</a:t>
            </a:r>
          </a:p>
          <a:p>
            <a:pPr algn="ctr">
              <a:lnSpc>
                <a:spcPct val="125000"/>
              </a:lnSpc>
            </a:pPr>
            <a:r>
              <a:rPr lang="en-US" altLang="zh-CN" b="1" dirty="0"/>
              <a:t>…</a:t>
            </a:r>
          </a:p>
          <a:p>
            <a:pPr algn="ctr">
              <a:lnSpc>
                <a:spcPct val="125000"/>
              </a:lnSpc>
            </a:pPr>
            <a:endParaRPr lang="en-US" altLang="zh-CN" b="1" dirty="0"/>
          </a:p>
          <a:p>
            <a:pPr algn="ctr">
              <a:lnSpc>
                <a:spcPct val="125000"/>
              </a:lnSpc>
            </a:pPr>
            <a:r>
              <a:rPr lang="en-US" altLang="zh-CN" b="1" dirty="0"/>
              <a:t>n</a:t>
            </a:r>
            <a:endParaRPr lang="zh-CN" altLang="en-US" b="1" dirty="0"/>
          </a:p>
        </p:txBody>
      </p:sp>
      <p:cxnSp>
        <p:nvCxnSpPr>
          <p:cNvPr id="13" name="肘形连接符 12"/>
          <p:cNvCxnSpPr>
            <a:stCxn id="8" idx="3"/>
            <a:endCxn id="25" idx="2"/>
          </p:cNvCxnSpPr>
          <p:nvPr/>
        </p:nvCxnSpPr>
        <p:spPr>
          <a:xfrm flipH="1">
            <a:off x="2911597" y="1450134"/>
            <a:ext cx="3723813" cy="3983541"/>
          </a:xfrm>
          <a:prstGeom prst="bentConnector4">
            <a:avLst>
              <a:gd name="adj1" fmla="val -6139"/>
              <a:gd name="adj2" fmla="val 105739"/>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50</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7136266" y="170093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6" name="Rectangle 2"/>
          <p:cNvSpPr>
            <a:spLocks noChangeArrowheads="1"/>
          </p:cNvSpPr>
          <p:nvPr/>
        </p:nvSpPr>
        <p:spPr bwMode="auto">
          <a:xfrm>
            <a:off x="7315672" y="1270858"/>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en-US" altLang="zh-CN" sz="2400" b="1" dirty="0">
                <a:solidFill>
                  <a:srgbClr val="0000FF"/>
                </a:solidFill>
              </a:rPr>
              <a:t>Memory</a:t>
            </a:r>
            <a:endParaRPr lang="zh-CN" altLang="en-US" sz="2400" b="1" dirty="0">
              <a:solidFill>
                <a:srgbClr val="0000FF"/>
              </a:solidFill>
            </a:endParaRPr>
          </a:p>
        </p:txBody>
      </p:sp>
      <p:sp>
        <p:nvSpPr>
          <p:cNvPr id="17" name="Rectangle 2"/>
          <p:cNvSpPr>
            <a:spLocks noChangeArrowheads="1"/>
          </p:cNvSpPr>
          <p:nvPr/>
        </p:nvSpPr>
        <p:spPr bwMode="auto">
          <a:xfrm>
            <a:off x="7136266" y="2060323"/>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8" name="Rectangle 2"/>
          <p:cNvSpPr>
            <a:spLocks noChangeArrowheads="1"/>
          </p:cNvSpPr>
          <p:nvPr/>
        </p:nvSpPr>
        <p:spPr bwMode="auto">
          <a:xfrm>
            <a:off x="7136266" y="242167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19" name="Rectangle 2"/>
          <p:cNvSpPr>
            <a:spLocks noChangeArrowheads="1"/>
          </p:cNvSpPr>
          <p:nvPr/>
        </p:nvSpPr>
        <p:spPr bwMode="auto">
          <a:xfrm>
            <a:off x="7136266" y="278105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0" name="Rectangle 2"/>
          <p:cNvSpPr>
            <a:spLocks noChangeArrowheads="1"/>
          </p:cNvSpPr>
          <p:nvPr/>
        </p:nvSpPr>
        <p:spPr bwMode="auto">
          <a:xfrm>
            <a:off x="7136266" y="3141099"/>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1" name="Rectangle 2"/>
          <p:cNvSpPr>
            <a:spLocks noChangeArrowheads="1"/>
          </p:cNvSpPr>
          <p:nvPr/>
        </p:nvSpPr>
        <p:spPr bwMode="auto">
          <a:xfrm>
            <a:off x="7136266" y="3500483"/>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24" name="流程图: 磁盘 23"/>
          <p:cNvSpPr/>
          <p:nvPr/>
        </p:nvSpPr>
        <p:spPr>
          <a:xfrm>
            <a:off x="6228184" y="4391257"/>
            <a:ext cx="1728192" cy="837943"/>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chemeClr val="tx1"/>
                </a:solidFill>
              </a:rPr>
              <a:t>Disk</a:t>
            </a:r>
            <a:endParaRPr lang="zh-CN" altLang="en-US" sz="2400" b="1" dirty="0">
              <a:solidFill>
                <a:schemeClr val="tx1"/>
              </a:solidFill>
            </a:endParaRPr>
          </a:p>
        </p:txBody>
      </p:sp>
      <p:sp>
        <p:nvSpPr>
          <p:cNvPr id="25" name="Rectangle 2"/>
          <p:cNvSpPr>
            <a:spLocks noChangeArrowheads="1"/>
          </p:cNvSpPr>
          <p:nvPr/>
        </p:nvSpPr>
        <p:spPr bwMode="auto">
          <a:xfrm>
            <a:off x="3283224" y="148478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26" name="Rectangle 2"/>
          <p:cNvSpPr>
            <a:spLocks noChangeArrowheads="1"/>
          </p:cNvSpPr>
          <p:nvPr/>
        </p:nvSpPr>
        <p:spPr bwMode="auto">
          <a:xfrm>
            <a:off x="3275856" y="1052736"/>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400" b="1" dirty="0">
                <a:solidFill>
                  <a:srgbClr val="0000FF"/>
                </a:solidFill>
              </a:rPr>
              <a:t>虚拟地址</a:t>
            </a:r>
          </a:p>
        </p:txBody>
      </p:sp>
      <p:sp>
        <p:nvSpPr>
          <p:cNvPr id="27" name="Rectangle 2"/>
          <p:cNvSpPr>
            <a:spLocks noChangeArrowheads="1"/>
          </p:cNvSpPr>
          <p:nvPr/>
        </p:nvSpPr>
        <p:spPr bwMode="auto">
          <a:xfrm>
            <a:off x="3283224" y="1844169"/>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28" name="Rectangle 2"/>
          <p:cNvSpPr>
            <a:spLocks noChangeArrowheads="1"/>
          </p:cNvSpPr>
          <p:nvPr/>
        </p:nvSpPr>
        <p:spPr bwMode="auto">
          <a:xfrm>
            <a:off x="3283224" y="2205521"/>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29" name="Rectangle 2"/>
          <p:cNvSpPr>
            <a:spLocks noChangeArrowheads="1"/>
          </p:cNvSpPr>
          <p:nvPr/>
        </p:nvSpPr>
        <p:spPr bwMode="auto">
          <a:xfrm>
            <a:off x="3283224" y="256490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30" name="Rectangle 2"/>
          <p:cNvSpPr>
            <a:spLocks noChangeArrowheads="1"/>
          </p:cNvSpPr>
          <p:nvPr/>
        </p:nvSpPr>
        <p:spPr bwMode="auto">
          <a:xfrm>
            <a:off x="3283224" y="2924945"/>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31" name="Rectangle 2"/>
          <p:cNvSpPr>
            <a:spLocks noChangeArrowheads="1"/>
          </p:cNvSpPr>
          <p:nvPr/>
        </p:nvSpPr>
        <p:spPr bwMode="auto">
          <a:xfrm>
            <a:off x="3283224" y="3284329"/>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sp>
        <p:nvSpPr>
          <p:cNvPr id="32" name="Rectangle 2"/>
          <p:cNvSpPr>
            <a:spLocks noChangeArrowheads="1"/>
          </p:cNvSpPr>
          <p:nvPr/>
        </p:nvSpPr>
        <p:spPr bwMode="auto">
          <a:xfrm>
            <a:off x="3283224" y="3645681"/>
            <a:ext cx="1486746" cy="359384"/>
          </a:xfrm>
          <a:prstGeom prst="rect">
            <a:avLst/>
          </a:prstGeom>
          <a:solidFill>
            <a:schemeClr val="accent6">
              <a:lumMod val="60000"/>
              <a:lumOff val="40000"/>
            </a:schemeClr>
          </a:solidFill>
          <a:ln w="25400">
            <a:solidFill>
              <a:schemeClr val="tx1"/>
            </a:solidFill>
            <a:miter lim="800000"/>
          </a:ln>
          <a:effectLst/>
        </p:spPr>
        <p:txBody>
          <a:bodyPr wrap="none" anchor="ctr"/>
          <a:lstStyle/>
          <a:p>
            <a:pPr algn="ctr"/>
            <a:endParaRPr lang="zh-CN" altLang="en-US" sz="1000" b="1" dirty="0"/>
          </a:p>
        </p:txBody>
      </p:sp>
      <p:sp>
        <p:nvSpPr>
          <p:cNvPr id="33" name="Rectangle 2"/>
          <p:cNvSpPr>
            <a:spLocks noChangeArrowheads="1"/>
          </p:cNvSpPr>
          <p:nvPr/>
        </p:nvSpPr>
        <p:spPr bwMode="auto">
          <a:xfrm>
            <a:off x="3283224" y="4005065"/>
            <a:ext cx="1486746" cy="359384"/>
          </a:xfrm>
          <a:prstGeom prst="rect">
            <a:avLst/>
          </a:prstGeom>
          <a:solidFill>
            <a:schemeClr val="accent2">
              <a:lumMod val="40000"/>
              <a:lumOff val="60000"/>
            </a:schemeClr>
          </a:solidFill>
          <a:ln w="25400">
            <a:solidFill>
              <a:schemeClr val="tx1"/>
            </a:solidFill>
            <a:miter lim="800000"/>
          </a:ln>
          <a:effectLst/>
        </p:spPr>
        <p:txBody>
          <a:bodyPr wrap="none" anchor="ctr"/>
          <a:lstStyle/>
          <a:p>
            <a:pPr algn="ctr"/>
            <a:endParaRPr lang="zh-CN" altLang="en-US" sz="1000" b="1" dirty="0"/>
          </a:p>
        </p:txBody>
      </p:sp>
      <p:cxnSp>
        <p:nvCxnSpPr>
          <p:cNvPr id="5" name="直接箭头连接符 4"/>
          <p:cNvCxnSpPr>
            <a:stCxn id="25" idx="3"/>
            <a:endCxn id="18" idx="1"/>
          </p:cNvCxnSpPr>
          <p:nvPr/>
        </p:nvCxnSpPr>
        <p:spPr>
          <a:xfrm>
            <a:off x="4769970" y="1664477"/>
            <a:ext cx="2366296" cy="937874"/>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3"/>
            <a:endCxn id="7" idx="1"/>
          </p:cNvCxnSpPr>
          <p:nvPr/>
        </p:nvCxnSpPr>
        <p:spPr>
          <a:xfrm flipV="1">
            <a:off x="4769970" y="1881615"/>
            <a:ext cx="2366296" cy="142246"/>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3"/>
            <a:endCxn id="20" idx="1"/>
          </p:cNvCxnSpPr>
          <p:nvPr/>
        </p:nvCxnSpPr>
        <p:spPr>
          <a:xfrm>
            <a:off x="4769970" y="2744597"/>
            <a:ext cx="2366296" cy="57717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1" idx="3"/>
            <a:endCxn id="17" idx="1"/>
          </p:cNvCxnSpPr>
          <p:nvPr/>
        </p:nvCxnSpPr>
        <p:spPr>
          <a:xfrm flipV="1">
            <a:off x="4769970" y="2240999"/>
            <a:ext cx="2366296" cy="1223022"/>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3" idx="3"/>
            <a:endCxn id="21" idx="1"/>
          </p:cNvCxnSpPr>
          <p:nvPr/>
        </p:nvCxnSpPr>
        <p:spPr>
          <a:xfrm flipV="1">
            <a:off x="4769970" y="3681159"/>
            <a:ext cx="2366296" cy="503598"/>
          </a:xfrm>
          <a:prstGeom prst="straightConnector1">
            <a:avLst/>
          </a:prstGeom>
          <a:ln w="15875">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28" idx="3"/>
          </p:cNvCxnSpPr>
          <p:nvPr/>
        </p:nvCxnSpPr>
        <p:spPr>
          <a:xfrm>
            <a:off x="4769970" y="2385213"/>
            <a:ext cx="2185662" cy="1979236"/>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0" idx="3"/>
          </p:cNvCxnSpPr>
          <p:nvPr/>
        </p:nvCxnSpPr>
        <p:spPr>
          <a:xfrm>
            <a:off x="4769970" y="3104637"/>
            <a:ext cx="1897630" cy="1259812"/>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32" idx="3"/>
          </p:cNvCxnSpPr>
          <p:nvPr/>
        </p:nvCxnSpPr>
        <p:spPr>
          <a:xfrm>
            <a:off x="4769970" y="3825373"/>
            <a:ext cx="1609598" cy="691476"/>
          </a:xfrm>
          <a:prstGeom prst="straightConnector1">
            <a:avLst/>
          </a:prstGeom>
          <a:ln w="15875">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3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37" name="Text Box 9"/>
          <p:cNvSpPr txBox="1">
            <a:spLocks noChangeArrowheads="1"/>
          </p:cNvSpPr>
          <p:nvPr/>
        </p:nvSpPr>
        <p:spPr bwMode="auto">
          <a:xfrm>
            <a:off x="107504" y="1033392"/>
            <a:ext cx="2952328" cy="333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a:latin typeface="华文中宋" panose="02010600040101010101" pitchFamily="2" charset="-122"/>
              </a:rPr>
              <a:t>虚拟存储器和</a:t>
            </a:r>
            <a:r>
              <a:rPr lang="en-US" altLang="zh-CN" sz="2400" dirty="0">
                <a:latin typeface="华文中宋" panose="02010600040101010101" pitchFamily="2" charset="-122"/>
              </a:rPr>
              <a:t>Cache</a:t>
            </a:r>
            <a:r>
              <a:rPr lang="zh-CN" altLang="en-US" sz="2400" dirty="0">
                <a:latin typeface="华文中宋" panose="02010600040101010101" pitchFamily="2" charset="-122"/>
              </a:rPr>
              <a:t>的工作原理是一样的，但不同的历史决定他们使用不同的术语。</a:t>
            </a:r>
            <a:endParaRPr lang="en-US" altLang="zh-CN" sz="2400" dirty="0">
              <a:latin typeface="华文中宋" panose="02010600040101010101" pitchFamily="2" charset="-122"/>
            </a:endParaRPr>
          </a:p>
          <a:p>
            <a:pPr marL="0" indent="0">
              <a:lnSpc>
                <a:spcPct val="125000"/>
              </a:lnSpc>
              <a:buNone/>
            </a:pPr>
            <a:r>
              <a:rPr lang="zh-CN" altLang="en-US" sz="2400" dirty="0">
                <a:latin typeface="华文中宋" panose="02010600040101010101" pitchFamily="2" charset="-122"/>
              </a:rPr>
              <a:t>虚拟存储器中，块被称为页，访问缺失被称为缺页。</a:t>
            </a:r>
            <a:endParaRPr lang="en-US" altLang="zh-CN" sz="2400" dirty="0">
              <a:latin typeface="华文中宋" panose="02010600040101010101" pitchFamily="2" charset="-122"/>
            </a:endParaRPr>
          </a:p>
        </p:txBody>
      </p:sp>
      <p:sp>
        <p:nvSpPr>
          <p:cNvPr id="38" name="Text Box 9"/>
          <p:cNvSpPr txBox="1">
            <a:spLocks noChangeArrowheads="1"/>
          </p:cNvSpPr>
          <p:nvPr/>
        </p:nvSpPr>
        <p:spPr bwMode="auto">
          <a:xfrm>
            <a:off x="107504" y="4434611"/>
            <a:ext cx="6120680" cy="194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a:latin typeface="华文中宋" panose="02010600040101010101" pitchFamily="2" charset="-122"/>
              </a:rPr>
              <a:t>虚存还提供重定位来简化执行时的程序加载过程。在用地址访存前，重定位将程序所用的虚拟地址映射到不同的物理地址。重定位允许我们将程序加载到主存中的任何位置。</a:t>
            </a:r>
            <a:endParaRPr lang="en-US" altLang="zh-CN" sz="2400" dirty="0">
              <a:latin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51</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7151772"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a:t>虚拟地址到物理地址的转换</a:t>
            </a:r>
          </a:p>
        </p:txBody>
      </p:sp>
      <p:sp>
        <p:nvSpPr>
          <p:cNvPr id="28" name="矩形 27"/>
          <p:cNvSpPr/>
          <p:nvPr/>
        </p:nvSpPr>
        <p:spPr>
          <a:xfrm>
            <a:off x="4838352" y="1688925"/>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a:solidFill>
                  <a:srgbClr val="C00000"/>
                </a:solidFill>
              </a:rPr>
              <a:t>虚拟地址</a:t>
            </a:r>
          </a:p>
        </p:txBody>
      </p:sp>
      <p:grpSp>
        <p:nvGrpSpPr>
          <p:cNvPr id="3" name="组合 2"/>
          <p:cNvGrpSpPr/>
          <p:nvPr/>
        </p:nvGrpSpPr>
        <p:grpSpPr>
          <a:xfrm>
            <a:off x="2588369" y="2179450"/>
            <a:ext cx="6448127" cy="842916"/>
            <a:chOff x="1115616" y="1603386"/>
            <a:chExt cx="6448127" cy="842916"/>
          </a:xfrm>
        </p:grpSpPr>
        <p:sp>
          <p:nvSpPr>
            <p:cNvPr id="8" name="矩形 7"/>
            <p:cNvSpPr/>
            <p:nvPr/>
          </p:nvSpPr>
          <p:spPr>
            <a:xfrm>
              <a:off x="5508105" y="1942246"/>
              <a:ext cx="205563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chemeClr val="tx1"/>
                  </a:solidFill>
                </a:rPr>
                <a:t>页内偏移</a:t>
              </a:r>
            </a:p>
          </p:txBody>
        </p:sp>
        <p:sp>
          <p:nvSpPr>
            <p:cNvPr id="15" name="矩形 14"/>
            <p:cNvSpPr/>
            <p:nvPr/>
          </p:nvSpPr>
          <p:spPr>
            <a:xfrm>
              <a:off x="1115616" y="1942246"/>
              <a:ext cx="4392489"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chemeClr val="tx1"/>
                  </a:solidFill>
                </a:rPr>
                <a:t>虚拟页号</a:t>
              </a:r>
            </a:p>
          </p:txBody>
        </p:sp>
        <p:sp>
          <p:nvSpPr>
            <p:cNvPr id="17" name="矩形 16"/>
            <p:cNvSpPr/>
            <p:nvPr/>
          </p:nvSpPr>
          <p:spPr>
            <a:xfrm>
              <a:off x="5508105" y="161691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tx1"/>
                  </a:solidFill>
                </a:rPr>
                <a:t>11                            0</a:t>
              </a:r>
              <a:endParaRPr lang="zh-CN" altLang="en-US" sz="2000" b="1" dirty="0">
                <a:solidFill>
                  <a:schemeClr val="tx1"/>
                </a:solidFill>
              </a:endParaRPr>
            </a:p>
          </p:txBody>
        </p:sp>
        <p:sp>
          <p:nvSpPr>
            <p:cNvPr id="29" name="矩形 28"/>
            <p:cNvSpPr/>
            <p:nvPr/>
          </p:nvSpPr>
          <p:spPr>
            <a:xfrm>
              <a:off x="1136177" y="1603386"/>
              <a:ext cx="437192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tx1"/>
                  </a:solidFill>
                </a:rPr>
                <a:t>31                                                                 12</a:t>
              </a:r>
              <a:endParaRPr lang="zh-CN" altLang="en-US" sz="2000" b="1" dirty="0">
                <a:solidFill>
                  <a:schemeClr val="tx1"/>
                </a:solidFill>
              </a:endParaRPr>
            </a:p>
          </p:txBody>
        </p:sp>
      </p:grpSp>
      <p:sp>
        <p:nvSpPr>
          <p:cNvPr id="33" name="矩形 32"/>
          <p:cNvSpPr/>
          <p:nvPr/>
        </p:nvSpPr>
        <p:spPr>
          <a:xfrm>
            <a:off x="5637219" y="5733256"/>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400" b="1" dirty="0">
                <a:solidFill>
                  <a:srgbClr val="C00000"/>
                </a:solidFill>
              </a:rPr>
              <a:t>物理地址</a:t>
            </a:r>
          </a:p>
        </p:txBody>
      </p:sp>
      <p:grpSp>
        <p:nvGrpSpPr>
          <p:cNvPr id="2" name="组合 1"/>
          <p:cNvGrpSpPr/>
          <p:nvPr/>
        </p:nvGrpSpPr>
        <p:grpSpPr>
          <a:xfrm>
            <a:off x="4046799" y="4530299"/>
            <a:ext cx="4989697" cy="842917"/>
            <a:chOff x="2627784" y="3954235"/>
            <a:chExt cx="4989697" cy="842917"/>
          </a:xfrm>
        </p:grpSpPr>
        <p:sp>
          <p:nvSpPr>
            <p:cNvPr id="30" name="矩形 29"/>
            <p:cNvSpPr/>
            <p:nvPr/>
          </p:nvSpPr>
          <p:spPr>
            <a:xfrm>
              <a:off x="5561843" y="4293096"/>
              <a:ext cx="2055638"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chemeClr val="tx1"/>
                  </a:solidFill>
                </a:rPr>
                <a:t>页内偏移</a:t>
              </a:r>
            </a:p>
          </p:txBody>
        </p:sp>
        <p:sp>
          <p:nvSpPr>
            <p:cNvPr id="31" name="矩形 30"/>
            <p:cNvSpPr/>
            <p:nvPr/>
          </p:nvSpPr>
          <p:spPr>
            <a:xfrm>
              <a:off x="2627784" y="4293096"/>
              <a:ext cx="2934059"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chemeClr val="tx1"/>
                  </a:solidFill>
                </a:rPr>
                <a:t>物理页号</a:t>
              </a:r>
            </a:p>
          </p:txBody>
        </p:sp>
        <p:sp>
          <p:nvSpPr>
            <p:cNvPr id="32" name="矩形 31"/>
            <p:cNvSpPr/>
            <p:nvPr/>
          </p:nvSpPr>
          <p:spPr>
            <a:xfrm>
              <a:off x="5561843" y="396776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tx1"/>
                  </a:solidFill>
                </a:rPr>
                <a:t>11                            0</a:t>
              </a:r>
              <a:endParaRPr lang="zh-CN" altLang="en-US" sz="2000" b="1" dirty="0">
                <a:solidFill>
                  <a:schemeClr val="tx1"/>
                </a:solidFill>
              </a:endParaRPr>
            </a:p>
          </p:txBody>
        </p:sp>
        <p:sp>
          <p:nvSpPr>
            <p:cNvPr id="34" name="矩形 33"/>
            <p:cNvSpPr/>
            <p:nvPr/>
          </p:nvSpPr>
          <p:spPr>
            <a:xfrm>
              <a:off x="2627784" y="3954235"/>
              <a:ext cx="2934058" cy="352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tx1"/>
                  </a:solidFill>
                </a:rPr>
                <a:t>29                                        12</a:t>
              </a:r>
              <a:endParaRPr lang="zh-CN" altLang="en-US" sz="2000" b="1" dirty="0">
                <a:solidFill>
                  <a:schemeClr val="tx1"/>
                </a:solidFill>
              </a:endParaRPr>
            </a:p>
          </p:txBody>
        </p:sp>
      </p:grpSp>
      <p:sp>
        <p:nvSpPr>
          <p:cNvPr id="5" name="流程图: 准备 4"/>
          <p:cNvSpPr/>
          <p:nvPr/>
        </p:nvSpPr>
        <p:spPr>
          <a:xfrm>
            <a:off x="4469712" y="3789040"/>
            <a:ext cx="2088232" cy="504056"/>
          </a:xfrm>
          <a:prstGeom prst="flowChartPreparation">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chemeClr val="tx1"/>
                </a:solidFill>
              </a:rPr>
              <a:t>地址变换</a:t>
            </a:r>
          </a:p>
        </p:txBody>
      </p:sp>
      <p:cxnSp>
        <p:nvCxnSpPr>
          <p:cNvPr id="7" name="直接箭头连接符 6"/>
          <p:cNvCxnSpPr>
            <a:stCxn id="5" idx="2"/>
            <a:endCxn id="34" idx="2"/>
          </p:cNvCxnSpPr>
          <p:nvPr/>
        </p:nvCxnSpPr>
        <p:spPr>
          <a:xfrm>
            <a:off x="5513828" y="4293096"/>
            <a:ext cx="0" cy="58959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513828" y="3022366"/>
            <a:ext cx="0" cy="76667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2"/>
          </p:cNvCxnSpPr>
          <p:nvPr/>
        </p:nvCxnSpPr>
        <p:spPr>
          <a:xfrm>
            <a:off x="7992759" y="3022366"/>
            <a:ext cx="15918" cy="1860325"/>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0" name="Text Box 9"/>
          <p:cNvSpPr txBox="1">
            <a:spLocks noChangeArrowheads="1"/>
          </p:cNvSpPr>
          <p:nvPr/>
        </p:nvSpPr>
        <p:spPr bwMode="auto">
          <a:xfrm>
            <a:off x="35496" y="787332"/>
            <a:ext cx="4352295" cy="1561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600" dirty="0"/>
              <a:t>虚地址空间</a:t>
            </a:r>
            <a:endParaRPr lang="en-US" altLang="zh-CN" sz="2600" dirty="0"/>
          </a:p>
          <a:p>
            <a:pPr indent="-15875">
              <a:lnSpc>
                <a:spcPct val="125000"/>
              </a:lnSpc>
              <a:buFont typeface="Wingdings" panose="05000000000000000000" pitchFamily="2" charset="2"/>
              <a:buChar char="Ø"/>
            </a:pPr>
            <a:r>
              <a:rPr lang="en-US" altLang="zh-CN" sz="2600" dirty="0"/>
              <a:t> </a:t>
            </a:r>
            <a:r>
              <a:rPr lang="zh-CN" altLang="en-US" sz="2600" dirty="0"/>
              <a:t>大小：</a:t>
            </a:r>
            <a:r>
              <a:rPr lang="en-US" altLang="zh-CN" sz="2600" dirty="0"/>
              <a:t>4GB = 2</a:t>
            </a:r>
            <a:r>
              <a:rPr lang="en-US" altLang="zh-CN" sz="2600" baseline="30000" dirty="0"/>
              <a:t>32</a:t>
            </a:r>
            <a:endParaRPr lang="en-US" altLang="zh-CN" sz="2600" dirty="0"/>
          </a:p>
          <a:p>
            <a:pPr indent="-15875">
              <a:lnSpc>
                <a:spcPct val="125000"/>
              </a:lnSpc>
              <a:buFont typeface="Wingdings" panose="05000000000000000000" pitchFamily="2" charset="2"/>
              <a:buChar char="Ø"/>
            </a:pPr>
            <a:r>
              <a:rPr lang="zh-CN" altLang="en-US" sz="2600" dirty="0"/>
              <a:t>页大小：</a:t>
            </a:r>
            <a:r>
              <a:rPr lang="en-US" altLang="zh-CN" sz="2600" dirty="0"/>
              <a:t>4KB = 2</a:t>
            </a:r>
            <a:r>
              <a:rPr lang="en-US" altLang="zh-CN" sz="2600" baseline="30000" dirty="0"/>
              <a:t>12</a:t>
            </a:r>
            <a:endParaRPr lang="en-US" altLang="zh-CN" sz="2600" dirty="0"/>
          </a:p>
        </p:txBody>
      </p:sp>
      <p:sp>
        <p:nvSpPr>
          <p:cNvPr id="21" name="Text Box 9"/>
          <p:cNvSpPr txBox="1">
            <a:spLocks noChangeArrowheads="1"/>
          </p:cNvSpPr>
          <p:nvPr/>
        </p:nvSpPr>
        <p:spPr bwMode="auto">
          <a:xfrm>
            <a:off x="35496" y="5067418"/>
            <a:ext cx="3816424" cy="160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600" dirty="0"/>
              <a:t>物理内存空间</a:t>
            </a:r>
            <a:endParaRPr lang="en-US" altLang="zh-CN" sz="2600" dirty="0"/>
          </a:p>
          <a:p>
            <a:pPr indent="-15875">
              <a:lnSpc>
                <a:spcPct val="125000"/>
              </a:lnSpc>
              <a:buFont typeface="Wingdings" panose="05000000000000000000" pitchFamily="2" charset="2"/>
              <a:buChar char="Ø"/>
            </a:pPr>
            <a:r>
              <a:rPr lang="en-US" altLang="zh-CN" sz="2600" dirty="0"/>
              <a:t> </a:t>
            </a:r>
            <a:r>
              <a:rPr lang="zh-CN" altLang="en-US" sz="2600" dirty="0"/>
              <a:t>大小：</a:t>
            </a:r>
            <a:r>
              <a:rPr lang="en-US" altLang="zh-CN" sz="2600" dirty="0"/>
              <a:t>1GB = 2</a:t>
            </a:r>
            <a:r>
              <a:rPr lang="en-US" altLang="zh-CN" sz="2600" baseline="30000" dirty="0"/>
              <a:t>30</a:t>
            </a:r>
            <a:endParaRPr lang="en-US" altLang="zh-CN" sz="2600" dirty="0"/>
          </a:p>
          <a:p>
            <a:pPr indent="-15875">
              <a:lnSpc>
                <a:spcPct val="125000"/>
              </a:lnSpc>
              <a:buFont typeface="Wingdings" panose="05000000000000000000" pitchFamily="2" charset="2"/>
              <a:buChar char="Ø"/>
            </a:pPr>
            <a:r>
              <a:rPr lang="zh-CN" altLang="en-US" sz="2600" dirty="0"/>
              <a:t>页大小：</a:t>
            </a:r>
            <a:r>
              <a:rPr lang="en-US" altLang="zh-CN" sz="2600" dirty="0"/>
              <a:t>4KB = 2</a:t>
            </a:r>
            <a:r>
              <a:rPr lang="en-US" altLang="zh-CN" sz="2600" baseline="30000" dirty="0"/>
              <a:t>12</a:t>
            </a:r>
            <a:endParaRPr lang="en-US" altLang="zh-CN" sz="2600" dirty="0"/>
          </a:p>
        </p:txBody>
      </p:sp>
      <p:sp>
        <p:nvSpPr>
          <p:cNvPr id="4" name="灯片编号占位符 3"/>
          <p:cNvSpPr>
            <a:spLocks noGrp="1"/>
          </p:cNvSpPr>
          <p:nvPr>
            <p:ph type="sldNum" sz="quarter" idx="12"/>
          </p:nvPr>
        </p:nvSpPr>
        <p:spPr/>
        <p:txBody>
          <a:bodyPr/>
          <a:lstStyle/>
          <a:p>
            <a:fld id="{240D5ECE-8B49-45CD-BE81-EF81920D1969}" type="slidenum">
              <a:rPr lang="en-US" altLang="zh-CN" smtClean="0"/>
              <a:t>52</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395536" y="78904"/>
            <a:ext cx="7148181"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a:t>虚拟地址到物理地址的转换</a:t>
            </a:r>
          </a:p>
        </p:txBody>
      </p:sp>
      <p:sp>
        <p:nvSpPr>
          <p:cNvPr id="23" name="Text Box 9"/>
          <p:cNvSpPr txBox="1">
            <a:spLocks noChangeArrowheads="1"/>
          </p:cNvSpPr>
          <p:nvPr/>
        </p:nvSpPr>
        <p:spPr bwMode="auto">
          <a:xfrm>
            <a:off x="536742" y="1052736"/>
            <a:ext cx="8137166" cy="66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映射过程</a:t>
            </a:r>
            <a:endParaRPr lang="en-US" altLang="zh-CN" dirty="0"/>
          </a:p>
        </p:txBody>
      </p:sp>
      <p:sp>
        <p:nvSpPr>
          <p:cNvPr id="24" name="Text Box 9"/>
          <p:cNvSpPr txBox="1">
            <a:spLocks noChangeArrowheads="1"/>
          </p:cNvSpPr>
          <p:nvPr/>
        </p:nvSpPr>
        <p:spPr bwMode="auto">
          <a:xfrm>
            <a:off x="729102" y="1751212"/>
            <a:ext cx="8137166"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a:t>通过页表进行虚拟存储器</a:t>
            </a:r>
            <a:r>
              <a:rPr lang="en-US" altLang="zh-CN" sz="2800" dirty="0"/>
              <a:t>-</a:t>
            </a:r>
            <a:r>
              <a:rPr lang="zh-CN" altLang="en-US" sz="2800" dirty="0"/>
              <a:t>物理存储器映射</a:t>
            </a:r>
            <a:endParaRPr lang="en-US" altLang="zh-CN" sz="2800" dirty="0"/>
          </a:p>
        </p:txBody>
      </p:sp>
      <p:sp>
        <p:nvSpPr>
          <p:cNvPr id="25" name="Text Box 9"/>
          <p:cNvSpPr txBox="1">
            <a:spLocks noChangeArrowheads="1"/>
          </p:cNvSpPr>
          <p:nvPr/>
        </p:nvSpPr>
        <p:spPr bwMode="auto">
          <a:xfrm>
            <a:off x="881502" y="2347944"/>
            <a:ext cx="8137166"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zh-CN" altLang="en-US" sz="2800" dirty="0"/>
              <a:t>如果页在内存中：进行存取</a:t>
            </a:r>
            <a:endParaRPr lang="en-US" altLang="zh-CN" sz="2800" dirty="0"/>
          </a:p>
          <a:p>
            <a:pPr>
              <a:lnSpc>
                <a:spcPct val="125000"/>
              </a:lnSpc>
              <a:buFont typeface="Arial" panose="020B0604020202020204" pitchFamily="34" charset="0"/>
              <a:buChar char="•"/>
            </a:pPr>
            <a:r>
              <a:rPr lang="zh-CN" altLang="en-US" sz="2800" dirty="0"/>
              <a:t>如果页在磁盘中：</a:t>
            </a:r>
            <a:r>
              <a:rPr lang="zh-CN" altLang="en-US" sz="2800" dirty="0">
                <a:solidFill>
                  <a:srgbClr val="C00000"/>
                </a:solidFill>
              </a:rPr>
              <a:t>缺页</a:t>
            </a:r>
            <a:endParaRPr lang="en-US" altLang="zh-CN" sz="2800" dirty="0">
              <a:solidFill>
                <a:srgbClr val="C00000"/>
              </a:solidFill>
            </a:endParaRPr>
          </a:p>
          <a:p>
            <a:pPr marL="0" indent="0">
              <a:lnSpc>
                <a:spcPct val="125000"/>
              </a:lnSpc>
              <a:buNone/>
            </a:pPr>
            <a:r>
              <a:rPr lang="en-US" altLang="zh-CN" sz="2800" dirty="0">
                <a:solidFill>
                  <a:srgbClr val="C00000"/>
                </a:solidFill>
              </a:rPr>
              <a:t>     (1)  </a:t>
            </a:r>
            <a:r>
              <a:rPr lang="zh-CN" altLang="en-US" sz="2800" dirty="0">
                <a:solidFill>
                  <a:srgbClr val="C00000"/>
                </a:solidFill>
              </a:rPr>
              <a:t>将程序挂起</a:t>
            </a:r>
            <a:endParaRPr lang="en-US" altLang="zh-CN" sz="2800" dirty="0">
              <a:solidFill>
                <a:srgbClr val="C00000"/>
              </a:solidFill>
            </a:endParaRPr>
          </a:p>
          <a:p>
            <a:pPr marL="0" indent="0">
              <a:lnSpc>
                <a:spcPct val="125000"/>
              </a:lnSpc>
              <a:buNone/>
            </a:pPr>
            <a:r>
              <a:rPr lang="en-US" altLang="zh-CN" sz="2800" dirty="0">
                <a:solidFill>
                  <a:srgbClr val="C00000"/>
                </a:solidFill>
              </a:rPr>
              <a:t>     (2)  OS</a:t>
            </a:r>
            <a:r>
              <a:rPr lang="zh-CN" altLang="en-US" sz="2800" dirty="0">
                <a:solidFill>
                  <a:srgbClr val="C00000"/>
                </a:solidFill>
              </a:rPr>
              <a:t>将磁盘中的页换入内存</a:t>
            </a:r>
            <a:endParaRPr lang="en-US" altLang="zh-CN" sz="2800" dirty="0">
              <a:solidFill>
                <a:srgbClr val="C00000"/>
              </a:solidFill>
            </a:endParaRPr>
          </a:p>
          <a:p>
            <a:pPr marL="0" indent="0">
              <a:lnSpc>
                <a:spcPct val="125000"/>
              </a:lnSpc>
              <a:buNone/>
            </a:pPr>
            <a:r>
              <a:rPr lang="en-US" altLang="zh-CN" sz="2800" dirty="0">
                <a:solidFill>
                  <a:srgbClr val="C00000"/>
                </a:solidFill>
              </a:rPr>
              <a:t>    (3)   </a:t>
            </a:r>
            <a:r>
              <a:rPr lang="zh-CN" altLang="en-US" sz="2800" dirty="0">
                <a:solidFill>
                  <a:srgbClr val="C00000"/>
                </a:solidFill>
              </a:rPr>
              <a:t>换页完成后，重起程序</a:t>
            </a:r>
            <a:endParaRPr lang="en-US" altLang="zh-CN" sz="2800" dirty="0">
              <a:solidFill>
                <a:srgbClr val="C00000"/>
              </a:solidFill>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53</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8"/>
          <p:cNvSpPr txBox="1"/>
          <p:nvPr/>
        </p:nvSpPr>
        <p:spPr>
          <a:xfrm>
            <a:off x="395536" y="78904"/>
            <a:ext cx="7148181" cy="685800"/>
          </a:xfrm>
          <a:prstGeom prst="rect">
            <a:avLst/>
          </a:prstGeom>
        </p:spPr>
        <p:txBody>
          <a:bodyPr vert="horz" lIns="91440" tIns="45720" rIns="91440" bIns="45720" rtlCol="0" anchor="ctr" anchorCtr="0">
            <a:normAutofit/>
          </a:bodyPr>
          <a:lstStyle>
            <a:defPPr>
              <a:defRPr lang="zh-CN"/>
            </a:defPPr>
            <a:lvl1pPr>
              <a:spcBef>
                <a:spcPts val="0"/>
              </a:spcBef>
              <a:buNone/>
              <a:defRPr kumimoji="0" sz="3200" b="1">
                <a:solidFill>
                  <a:srgbClr val="0000FF"/>
                </a:solidFill>
                <a:latin typeface="华文中宋" panose="02010600040101010101" pitchFamily="2" charset="-122"/>
                <a:ea typeface="华文中宋" panose="02010600040101010101" pitchFamily="2" charset="-122"/>
                <a:cs typeface="+mj-cs"/>
              </a:defRPr>
            </a:lvl1pPr>
          </a:lstStyle>
          <a:p>
            <a:r>
              <a:rPr lang="zh-CN" altLang="en-US" dirty="0"/>
              <a:t>虚拟存储器设计时需要考虑的问题</a:t>
            </a:r>
          </a:p>
        </p:txBody>
      </p:sp>
      <p:sp>
        <p:nvSpPr>
          <p:cNvPr id="14" name="Text Box 9"/>
          <p:cNvSpPr txBox="1">
            <a:spLocks noChangeArrowheads="1"/>
          </p:cNvSpPr>
          <p:nvPr/>
        </p:nvSpPr>
        <p:spPr bwMode="auto">
          <a:xfrm>
            <a:off x="536742" y="1340768"/>
            <a:ext cx="8137166" cy="256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页的大小设置，典型</a:t>
            </a:r>
            <a:r>
              <a:rPr lang="en-US" altLang="zh-CN" dirty="0"/>
              <a:t>4KB</a:t>
            </a:r>
            <a:r>
              <a:rPr lang="zh-CN" altLang="en-US" dirty="0"/>
              <a:t>～</a:t>
            </a:r>
            <a:r>
              <a:rPr lang="en-US" altLang="zh-CN" dirty="0"/>
              <a:t>16KB</a:t>
            </a:r>
          </a:p>
          <a:p>
            <a:pPr marL="441325" indent="-441325">
              <a:lnSpc>
                <a:spcPct val="125000"/>
              </a:lnSpc>
            </a:pPr>
            <a:r>
              <a:rPr lang="zh-CN" altLang="en-US" dirty="0"/>
              <a:t>降低缺页率，采用组相联或是全相联</a:t>
            </a:r>
            <a:endParaRPr lang="en-US" altLang="zh-CN" dirty="0"/>
          </a:p>
          <a:p>
            <a:pPr marL="441325" indent="-441325">
              <a:lnSpc>
                <a:spcPct val="125000"/>
              </a:lnSpc>
            </a:pPr>
            <a:r>
              <a:rPr lang="zh-CN" altLang="en-US" dirty="0"/>
              <a:t>缺页的替换算法</a:t>
            </a:r>
            <a:endParaRPr lang="en-US" altLang="zh-CN" dirty="0"/>
          </a:p>
          <a:p>
            <a:pPr marL="441325" indent="-441325">
              <a:lnSpc>
                <a:spcPct val="125000"/>
              </a:lnSpc>
            </a:pPr>
            <a:r>
              <a:rPr lang="zh-CN" altLang="en-US" dirty="0"/>
              <a:t>由于写磁盘太长，应采用写回机制</a:t>
            </a:r>
            <a:endParaRPr lang="en-US" altLang="zh-CN"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54</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4" name="Text Box 9"/>
          <p:cNvSpPr txBox="1">
            <a:spLocks noChangeArrowheads="1"/>
          </p:cNvSpPr>
          <p:nvPr/>
        </p:nvSpPr>
        <p:spPr bwMode="auto">
          <a:xfrm>
            <a:off x="536742" y="1052736"/>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本课程对虚拟存储器的讨论主要集中在使用固定大小的块的页式虚拟存储。</a:t>
            </a:r>
            <a:endParaRPr lang="en-US" altLang="zh-CN" dirty="0"/>
          </a:p>
        </p:txBody>
      </p:sp>
      <p:sp>
        <p:nvSpPr>
          <p:cNvPr id="5" name="Text Box 9"/>
          <p:cNvSpPr txBox="1">
            <a:spLocks noChangeArrowheads="1"/>
          </p:cNvSpPr>
          <p:nvPr/>
        </p:nvSpPr>
        <p:spPr bwMode="auto">
          <a:xfrm>
            <a:off x="755314" y="2400220"/>
            <a:ext cx="8137166"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a:t>还有一种可变长度的块机制叫段式。在段式中：地址由段号和段内偏移组成</a:t>
            </a:r>
            <a:endParaRPr lang="en-US" altLang="zh-CN" sz="2800" dirty="0"/>
          </a:p>
          <a:p>
            <a:pPr>
              <a:lnSpc>
                <a:spcPct val="125000"/>
              </a:lnSpc>
              <a:buFont typeface="Wingdings" panose="05000000000000000000" pitchFamily="2" charset="2"/>
              <a:buChar char="Ø"/>
            </a:pPr>
            <a:r>
              <a:rPr lang="zh-CN" altLang="en-US" sz="2800" dirty="0"/>
              <a:t>段寄存器加上段内偏移量得到实际物理地址</a:t>
            </a:r>
            <a:endParaRPr lang="en-US" altLang="zh-CN" sz="2800" dirty="0"/>
          </a:p>
          <a:p>
            <a:pPr>
              <a:lnSpc>
                <a:spcPct val="125000"/>
              </a:lnSpc>
              <a:buFont typeface="Wingdings" panose="05000000000000000000" pitchFamily="2" charset="2"/>
              <a:buChar char="Ø"/>
            </a:pPr>
            <a:r>
              <a:rPr lang="zh-CN" altLang="en-US" sz="2800" dirty="0"/>
              <a:t>缺点：需要程序员管理</a:t>
            </a:r>
            <a:endParaRPr lang="en-US" altLang="zh-CN" sz="2800" dirty="0"/>
          </a:p>
          <a:p>
            <a:pPr>
              <a:lnSpc>
                <a:spcPct val="125000"/>
              </a:lnSpc>
              <a:buFont typeface="Wingdings" panose="05000000000000000000" pitchFamily="2" charset="2"/>
              <a:buChar char="Ø"/>
            </a:pPr>
            <a:endParaRPr lang="en-US" altLang="zh-CN" sz="2800" dirty="0"/>
          </a:p>
        </p:txBody>
      </p:sp>
      <p:sp>
        <p:nvSpPr>
          <p:cNvPr id="7" name="Text Box 9"/>
          <p:cNvSpPr txBox="1">
            <a:spLocks noChangeArrowheads="1"/>
          </p:cNvSpPr>
          <p:nvPr/>
        </p:nvSpPr>
        <p:spPr bwMode="auto">
          <a:xfrm>
            <a:off x="611298" y="4581128"/>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分页使页号和偏移量的界限对于程序员和编译器不可见。</a:t>
            </a:r>
            <a:endParaRPr lang="en-US" altLang="zh-CN"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55</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4" name="Text Box 9"/>
          <p:cNvSpPr txBox="1">
            <a:spLocks noChangeArrowheads="1"/>
          </p:cNvSpPr>
          <p:nvPr/>
        </p:nvSpPr>
        <p:spPr bwMode="auto">
          <a:xfrm>
            <a:off x="536742" y="1052736"/>
            <a:ext cx="8137166" cy="67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页的存放和查找</a:t>
            </a:r>
            <a:endParaRPr lang="en-US" altLang="zh-CN" dirty="0"/>
          </a:p>
        </p:txBody>
      </p:sp>
      <p:sp>
        <p:nvSpPr>
          <p:cNvPr id="5" name="Text Box 9"/>
          <p:cNvSpPr txBox="1">
            <a:spLocks noChangeArrowheads="1"/>
          </p:cNvSpPr>
          <p:nvPr/>
        </p:nvSpPr>
        <p:spPr bwMode="auto">
          <a:xfrm>
            <a:off x="755314" y="1772816"/>
            <a:ext cx="8137166" cy="440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a:t>如果允许一个虚拟页映射到任何一个物理页，当缺页发生时，</a:t>
            </a:r>
            <a:r>
              <a:rPr lang="en-US" altLang="zh-CN" sz="2800" dirty="0"/>
              <a:t>OS</a:t>
            </a:r>
            <a:r>
              <a:rPr lang="zh-CN" altLang="en-US" sz="2800" dirty="0"/>
              <a:t>可以选择任意一个页进行替换</a:t>
            </a:r>
            <a:endParaRPr lang="en-US" altLang="zh-CN" sz="2800" dirty="0"/>
          </a:p>
          <a:p>
            <a:pPr>
              <a:lnSpc>
                <a:spcPct val="125000"/>
              </a:lnSpc>
              <a:buFont typeface="Wingdings" panose="05000000000000000000" pitchFamily="2" charset="2"/>
              <a:buChar char="Ø"/>
            </a:pPr>
            <a:r>
              <a:rPr lang="zh-CN" altLang="en-US" sz="2800" dirty="0"/>
              <a:t>如前节所提到，全相联映射的困难在于定位。全部进行检索是不现实的</a:t>
            </a:r>
            <a:endParaRPr lang="en-US" altLang="zh-CN" sz="2800" dirty="0"/>
          </a:p>
          <a:p>
            <a:pPr>
              <a:lnSpc>
                <a:spcPct val="125000"/>
              </a:lnSpc>
              <a:buFont typeface="Wingdings" panose="05000000000000000000" pitchFamily="2" charset="2"/>
              <a:buChar char="Ø"/>
            </a:pPr>
            <a:r>
              <a:rPr lang="zh-CN" altLang="en-US" sz="2800" dirty="0"/>
              <a:t>在虚拟存储系统中，使用</a:t>
            </a:r>
            <a:r>
              <a:rPr lang="zh-CN" altLang="en-US" sz="2800" dirty="0">
                <a:solidFill>
                  <a:srgbClr val="0000FF"/>
                </a:solidFill>
              </a:rPr>
              <a:t>页表</a:t>
            </a:r>
            <a:r>
              <a:rPr lang="zh-CN" altLang="en-US" sz="2800" dirty="0"/>
              <a:t>来定位页</a:t>
            </a:r>
            <a:endParaRPr lang="en-US" altLang="zh-CN" sz="2800" dirty="0"/>
          </a:p>
          <a:p>
            <a:pPr>
              <a:lnSpc>
                <a:spcPct val="125000"/>
              </a:lnSpc>
              <a:buFont typeface="Wingdings" panose="05000000000000000000" pitchFamily="2" charset="2"/>
              <a:buChar char="Ø"/>
            </a:pPr>
            <a:r>
              <a:rPr lang="zh-CN" altLang="en-US" sz="2800" dirty="0"/>
              <a:t>页表存放在存储器中，每个进程有自己的页表</a:t>
            </a:r>
            <a:endParaRPr lang="en-US" altLang="zh-CN" sz="2800" dirty="0"/>
          </a:p>
          <a:p>
            <a:pPr>
              <a:lnSpc>
                <a:spcPct val="125000"/>
              </a:lnSpc>
              <a:buFont typeface="Wingdings" panose="05000000000000000000" pitchFamily="2" charset="2"/>
              <a:buChar char="Ø"/>
            </a:pPr>
            <a:r>
              <a:rPr lang="zh-CN" altLang="en-US" sz="2800" dirty="0"/>
              <a:t>硬件用一个指向页表首地址的寄存器</a:t>
            </a:r>
            <a:r>
              <a:rPr lang="zh-CN" altLang="en-US" sz="2800" dirty="0">
                <a:solidFill>
                  <a:srgbClr val="0000FF"/>
                </a:solidFill>
              </a:rPr>
              <a:t>（页表寄存器）</a:t>
            </a:r>
            <a:r>
              <a:rPr lang="zh-CN" altLang="en-US" sz="2800" dirty="0"/>
              <a:t>指出页表在存储器中的位置</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56</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415408" y="1592796"/>
            <a:ext cx="6448127" cy="706548"/>
            <a:chOff x="1115616" y="1603386"/>
            <a:chExt cx="6448127" cy="706548"/>
          </a:xfrm>
        </p:grpSpPr>
        <p:sp>
          <p:nvSpPr>
            <p:cNvPr id="31" name="矩形 30"/>
            <p:cNvSpPr/>
            <p:nvPr/>
          </p:nvSpPr>
          <p:spPr>
            <a:xfrm>
              <a:off x="5508105" y="1942246"/>
              <a:ext cx="2055638"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tx1"/>
                  </a:solidFill>
                </a:rPr>
                <a:t>页内偏移</a:t>
              </a:r>
            </a:p>
          </p:txBody>
        </p:sp>
        <p:sp>
          <p:nvSpPr>
            <p:cNvPr id="32" name="矩形 31"/>
            <p:cNvSpPr/>
            <p:nvPr/>
          </p:nvSpPr>
          <p:spPr>
            <a:xfrm>
              <a:off x="1115616" y="1942246"/>
              <a:ext cx="4392489"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tx1"/>
                  </a:solidFill>
                </a:rPr>
                <a:t>虚拟页号</a:t>
              </a:r>
            </a:p>
          </p:txBody>
        </p:sp>
        <p:sp>
          <p:nvSpPr>
            <p:cNvPr id="36" name="矩形 35"/>
            <p:cNvSpPr/>
            <p:nvPr/>
          </p:nvSpPr>
          <p:spPr>
            <a:xfrm>
              <a:off x="5508105" y="1616917"/>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tx1"/>
                  </a:solidFill>
                </a:rPr>
                <a:t>11                            0</a:t>
              </a:r>
              <a:endParaRPr lang="zh-CN" altLang="en-US" sz="2000" b="1" dirty="0">
                <a:solidFill>
                  <a:schemeClr val="tx1"/>
                </a:solidFill>
              </a:endParaRPr>
            </a:p>
          </p:txBody>
        </p:sp>
        <p:sp>
          <p:nvSpPr>
            <p:cNvPr id="37" name="矩形 36"/>
            <p:cNvSpPr/>
            <p:nvPr/>
          </p:nvSpPr>
          <p:spPr>
            <a:xfrm>
              <a:off x="1136177" y="1603386"/>
              <a:ext cx="437192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tx1"/>
                  </a:solidFill>
                </a:rPr>
                <a:t>31                                                                 12</a:t>
              </a:r>
              <a:endParaRPr lang="zh-CN" altLang="en-US" sz="2000" b="1" dirty="0">
                <a:solidFill>
                  <a:schemeClr val="tx1"/>
                </a:solidFill>
              </a:endParaRPr>
            </a:p>
          </p:txBody>
        </p:sp>
      </p:grpSp>
      <p:sp>
        <p:nvSpPr>
          <p:cNvPr id="38" name="矩形 37"/>
          <p:cNvSpPr/>
          <p:nvPr/>
        </p:nvSpPr>
        <p:spPr>
          <a:xfrm>
            <a:off x="4449367" y="1484784"/>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rgbClr val="C00000"/>
                </a:solidFill>
              </a:rPr>
              <a:t>虚拟地址</a:t>
            </a:r>
          </a:p>
        </p:txBody>
      </p:sp>
      <p:grpSp>
        <p:nvGrpSpPr>
          <p:cNvPr id="6" name="组合 5"/>
          <p:cNvGrpSpPr/>
          <p:nvPr/>
        </p:nvGrpSpPr>
        <p:grpSpPr>
          <a:xfrm>
            <a:off x="2366564" y="2780928"/>
            <a:ext cx="5056811" cy="2223780"/>
            <a:chOff x="1059859" y="3335812"/>
            <a:chExt cx="5056811" cy="2223780"/>
          </a:xfrm>
        </p:grpSpPr>
        <p:grpSp>
          <p:nvGrpSpPr>
            <p:cNvPr id="4" name="组合 3"/>
            <p:cNvGrpSpPr/>
            <p:nvPr/>
          </p:nvGrpSpPr>
          <p:grpSpPr>
            <a:xfrm>
              <a:off x="1059859" y="3335812"/>
              <a:ext cx="5056811" cy="367688"/>
              <a:chOff x="1459405" y="3335812"/>
              <a:chExt cx="5056811" cy="367688"/>
            </a:xfrm>
          </p:grpSpPr>
          <p:sp>
            <p:nvSpPr>
              <p:cNvPr id="40" name="矩形 39"/>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41" name="矩形 40"/>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46" name="组合 45"/>
            <p:cNvGrpSpPr/>
            <p:nvPr/>
          </p:nvGrpSpPr>
          <p:grpSpPr>
            <a:xfrm>
              <a:off x="1059859" y="3709384"/>
              <a:ext cx="5056811" cy="367688"/>
              <a:chOff x="1459405" y="3335812"/>
              <a:chExt cx="5056811" cy="367688"/>
            </a:xfrm>
          </p:grpSpPr>
          <p:sp>
            <p:nvSpPr>
              <p:cNvPr id="47" name="矩形 46"/>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48" name="矩形 47"/>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49" name="组合 48"/>
            <p:cNvGrpSpPr/>
            <p:nvPr/>
          </p:nvGrpSpPr>
          <p:grpSpPr>
            <a:xfrm>
              <a:off x="1059859" y="4077072"/>
              <a:ext cx="5056811" cy="367688"/>
              <a:chOff x="1459405" y="3335812"/>
              <a:chExt cx="5056811" cy="367688"/>
            </a:xfrm>
          </p:grpSpPr>
          <p:sp>
            <p:nvSpPr>
              <p:cNvPr id="50" name="矩形 49"/>
              <p:cNvSpPr/>
              <p:nvPr/>
            </p:nvSpPr>
            <p:spPr>
              <a:xfrm>
                <a:off x="2337780" y="3335812"/>
                <a:ext cx="4178436" cy="36768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1" name="矩形 50"/>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2" name="组合 51"/>
            <p:cNvGrpSpPr/>
            <p:nvPr/>
          </p:nvGrpSpPr>
          <p:grpSpPr>
            <a:xfrm>
              <a:off x="1059859" y="4450644"/>
              <a:ext cx="5056811" cy="367688"/>
              <a:chOff x="1459405" y="3335812"/>
              <a:chExt cx="5056811" cy="367688"/>
            </a:xfrm>
          </p:grpSpPr>
          <p:sp>
            <p:nvSpPr>
              <p:cNvPr id="53" name="矩形 52"/>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4" name="矩形 53"/>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5" name="组合 54"/>
            <p:cNvGrpSpPr/>
            <p:nvPr/>
          </p:nvGrpSpPr>
          <p:grpSpPr>
            <a:xfrm>
              <a:off x="1059859" y="4818332"/>
              <a:ext cx="5056811" cy="367688"/>
              <a:chOff x="1459405" y="3335812"/>
              <a:chExt cx="5056811" cy="367688"/>
            </a:xfrm>
          </p:grpSpPr>
          <p:sp>
            <p:nvSpPr>
              <p:cNvPr id="56" name="矩形 55"/>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7" name="矩形 56"/>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8" name="组合 57"/>
            <p:cNvGrpSpPr/>
            <p:nvPr/>
          </p:nvGrpSpPr>
          <p:grpSpPr>
            <a:xfrm>
              <a:off x="1059859" y="5191904"/>
              <a:ext cx="5056811" cy="367688"/>
              <a:chOff x="1459405" y="3335812"/>
              <a:chExt cx="5056811" cy="367688"/>
            </a:xfrm>
          </p:grpSpPr>
          <p:sp>
            <p:nvSpPr>
              <p:cNvPr id="59" name="矩形 58"/>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60" name="矩形 59"/>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sp>
        <p:nvSpPr>
          <p:cNvPr id="61" name="矩形 60"/>
          <p:cNvSpPr/>
          <p:nvPr/>
        </p:nvSpPr>
        <p:spPr>
          <a:xfrm>
            <a:off x="1806751" y="1084034"/>
            <a:ext cx="644812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tx1"/>
                </a:solidFill>
              </a:rPr>
              <a:t>页表寄存器</a:t>
            </a:r>
          </a:p>
        </p:txBody>
      </p:sp>
      <p:cxnSp>
        <p:nvCxnSpPr>
          <p:cNvPr id="62" name="直接箭头连接符 61"/>
          <p:cNvCxnSpPr>
            <a:stCxn id="61" idx="1"/>
            <a:endCxn id="41" idx="1"/>
          </p:cNvCxnSpPr>
          <p:nvPr/>
        </p:nvCxnSpPr>
        <p:spPr>
          <a:xfrm rot="10800000" flipH="1" flipV="1">
            <a:off x="1806750" y="1267878"/>
            <a:ext cx="559813" cy="1696894"/>
          </a:xfrm>
          <a:prstGeom prst="bentConnector3">
            <a:avLst>
              <a:gd name="adj1" fmla="val -4083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2" idx="2"/>
          </p:cNvCxnSpPr>
          <p:nvPr/>
        </p:nvCxnSpPr>
        <p:spPr>
          <a:xfrm flipH="1">
            <a:off x="4611652" y="2299344"/>
            <a:ext cx="1" cy="122284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5297653" y="5002091"/>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rgbClr val="C00000"/>
                </a:solidFill>
              </a:rPr>
              <a:t>物理地址</a:t>
            </a:r>
          </a:p>
        </p:txBody>
      </p:sp>
      <p:cxnSp>
        <p:nvCxnSpPr>
          <p:cNvPr id="72" name="直接箭头连接符 71"/>
          <p:cNvCxnSpPr>
            <a:endCxn id="78" idx="2"/>
          </p:cNvCxnSpPr>
          <p:nvPr/>
        </p:nvCxnSpPr>
        <p:spPr>
          <a:xfrm flipH="1">
            <a:off x="5329908" y="3904645"/>
            <a:ext cx="4250" cy="181983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807897" y="5725608"/>
            <a:ext cx="2055638"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tx1"/>
                </a:solidFill>
              </a:rPr>
              <a:t>页内偏移</a:t>
            </a:r>
          </a:p>
        </p:txBody>
      </p:sp>
      <p:sp>
        <p:nvSpPr>
          <p:cNvPr id="76" name="矩形 75"/>
          <p:cNvSpPr/>
          <p:nvPr/>
        </p:nvSpPr>
        <p:spPr>
          <a:xfrm>
            <a:off x="3505998" y="5725608"/>
            <a:ext cx="3301899"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tx1"/>
                </a:solidFill>
              </a:rPr>
              <a:t>物理页号</a:t>
            </a:r>
          </a:p>
        </p:txBody>
      </p:sp>
      <p:sp>
        <p:nvSpPr>
          <p:cNvPr id="77" name="矩形 76"/>
          <p:cNvSpPr/>
          <p:nvPr/>
        </p:nvSpPr>
        <p:spPr>
          <a:xfrm>
            <a:off x="6980858" y="5385618"/>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tx1"/>
                </a:solidFill>
              </a:rPr>
              <a:t>11                            0</a:t>
            </a:r>
            <a:endParaRPr lang="zh-CN" altLang="en-US" sz="2000" b="1" dirty="0">
              <a:solidFill>
                <a:schemeClr val="tx1"/>
              </a:solidFill>
            </a:endParaRPr>
          </a:p>
        </p:txBody>
      </p:sp>
      <p:sp>
        <p:nvSpPr>
          <p:cNvPr id="78" name="矩形 77"/>
          <p:cNvSpPr/>
          <p:nvPr/>
        </p:nvSpPr>
        <p:spPr>
          <a:xfrm>
            <a:off x="3678958" y="5372086"/>
            <a:ext cx="3301899" cy="352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tx1"/>
                </a:solidFill>
              </a:rPr>
              <a:t>29                                              12</a:t>
            </a:r>
            <a:endParaRPr lang="zh-CN" altLang="en-US" sz="2000" b="1" dirty="0">
              <a:solidFill>
                <a:schemeClr val="tx1"/>
              </a:solidFill>
            </a:endParaRPr>
          </a:p>
        </p:txBody>
      </p:sp>
      <p:cxnSp>
        <p:nvCxnSpPr>
          <p:cNvPr id="82" name="直接箭头连接符 81"/>
          <p:cNvCxnSpPr>
            <a:stCxn id="31" idx="2"/>
            <a:endCxn id="75" idx="0"/>
          </p:cNvCxnSpPr>
          <p:nvPr/>
        </p:nvCxnSpPr>
        <p:spPr>
          <a:xfrm>
            <a:off x="7835716" y="2299344"/>
            <a:ext cx="0" cy="342626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2174918" y="2348880"/>
            <a:ext cx="121600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rPr>
              <a:t>有效位</a:t>
            </a:r>
          </a:p>
        </p:txBody>
      </p:sp>
      <p:sp>
        <p:nvSpPr>
          <p:cNvPr id="91" name="矩形 90"/>
          <p:cNvSpPr/>
          <p:nvPr/>
        </p:nvSpPr>
        <p:spPr>
          <a:xfrm>
            <a:off x="5030814" y="2348880"/>
            <a:ext cx="1777083"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rPr>
              <a:t>物理页号</a:t>
            </a:r>
          </a:p>
        </p:txBody>
      </p:sp>
      <p:sp>
        <p:nvSpPr>
          <p:cNvPr id="42"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43" name="Text Box 9"/>
          <p:cNvSpPr txBox="1">
            <a:spLocks noChangeArrowheads="1"/>
          </p:cNvSpPr>
          <p:nvPr/>
        </p:nvSpPr>
        <p:spPr bwMode="auto">
          <a:xfrm>
            <a:off x="35496" y="2924944"/>
            <a:ext cx="2592288"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000" dirty="0"/>
              <a:t>虚地址空间</a:t>
            </a:r>
            <a:endParaRPr lang="en-US" altLang="zh-CN" sz="2000" dirty="0"/>
          </a:p>
          <a:p>
            <a:pPr marL="0" indent="0">
              <a:lnSpc>
                <a:spcPct val="125000"/>
              </a:lnSpc>
              <a:buNone/>
            </a:pPr>
            <a:r>
              <a:rPr lang="zh-CN" altLang="en-US" sz="2000" dirty="0"/>
              <a:t>大小：</a:t>
            </a:r>
            <a:r>
              <a:rPr lang="en-US" altLang="zh-CN" sz="2000" dirty="0"/>
              <a:t>4GB = 2</a:t>
            </a:r>
            <a:r>
              <a:rPr lang="en-US" altLang="zh-CN" sz="2000" baseline="30000" dirty="0"/>
              <a:t>32</a:t>
            </a:r>
            <a:endParaRPr lang="en-US" altLang="zh-CN" sz="2000" dirty="0"/>
          </a:p>
          <a:p>
            <a:pPr marL="0" indent="0">
              <a:lnSpc>
                <a:spcPct val="125000"/>
              </a:lnSpc>
              <a:buNone/>
            </a:pPr>
            <a:r>
              <a:rPr lang="zh-CN" altLang="en-US" sz="2000" dirty="0"/>
              <a:t>页大小：</a:t>
            </a:r>
            <a:r>
              <a:rPr lang="en-US" altLang="zh-CN" sz="2000" dirty="0"/>
              <a:t>4KB = 2</a:t>
            </a:r>
            <a:r>
              <a:rPr lang="en-US" altLang="zh-CN" sz="2000" baseline="30000" dirty="0"/>
              <a:t>12</a:t>
            </a:r>
            <a:endParaRPr lang="en-US" altLang="zh-CN" sz="2000" dirty="0"/>
          </a:p>
        </p:txBody>
      </p:sp>
      <p:sp>
        <p:nvSpPr>
          <p:cNvPr id="44" name="Text Box 9"/>
          <p:cNvSpPr txBox="1">
            <a:spLocks noChangeArrowheads="1"/>
          </p:cNvSpPr>
          <p:nvPr/>
        </p:nvSpPr>
        <p:spPr bwMode="auto">
          <a:xfrm>
            <a:off x="35496" y="4407028"/>
            <a:ext cx="2592288"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pPr>
            <a:r>
              <a:rPr lang="zh-CN" altLang="en-US" sz="2000" dirty="0"/>
              <a:t>物理内存空间</a:t>
            </a:r>
            <a:endParaRPr lang="en-US" altLang="zh-CN" sz="2000" dirty="0"/>
          </a:p>
          <a:p>
            <a:pPr marL="0" indent="0">
              <a:lnSpc>
                <a:spcPct val="125000"/>
              </a:lnSpc>
              <a:buNone/>
            </a:pPr>
            <a:r>
              <a:rPr lang="zh-CN" altLang="en-US" sz="2000" dirty="0"/>
              <a:t>大小：</a:t>
            </a:r>
            <a:r>
              <a:rPr lang="en-US" altLang="zh-CN" sz="2000" dirty="0"/>
              <a:t>1GB = 2</a:t>
            </a:r>
            <a:r>
              <a:rPr lang="en-US" altLang="zh-CN" sz="2000" baseline="30000" dirty="0"/>
              <a:t>30</a:t>
            </a:r>
            <a:endParaRPr lang="en-US" altLang="zh-CN" sz="2000" dirty="0"/>
          </a:p>
          <a:p>
            <a:pPr marL="0" indent="0">
              <a:lnSpc>
                <a:spcPct val="125000"/>
              </a:lnSpc>
              <a:buNone/>
            </a:pPr>
            <a:r>
              <a:rPr lang="zh-CN" altLang="en-US" sz="2000" dirty="0"/>
              <a:t>页大小：</a:t>
            </a:r>
            <a:r>
              <a:rPr lang="en-US" altLang="zh-CN" sz="2000" dirty="0"/>
              <a:t>4KB = 2</a:t>
            </a:r>
            <a:r>
              <a:rPr lang="en-US" altLang="zh-CN" sz="2000" baseline="30000" dirty="0"/>
              <a:t>12</a:t>
            </a:r>
            <a:endParaRPr lang="en-US" altLang="zh-CN" sz="2000" dirty="0"/>
          </a:p>
        </p:txBody>
      </p:sp>
      <p:cxnSp>
        <p:nvCxnSpPr>
          <p:cNvPr id="45" name="直接箭头连接符 44"/>
          <p:cNvCxnSpPr/>
          <p:nvPr/>
        </p:nvCxnSpPr>
        <p:spPr>
          <a:xfrm>
            <a:off x="2627784" y="4079604"/>
            <a:ext cx="0" cy="224934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899592" y="6309320"/>
            <a:ext cx="475252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zh-CN" altLang="en-US" sz="2000" dirty="0">
                <a:solidFill>
                  <a:schemeClr val="tx1"/>
                </a:solidFill>
                <a:latin typeface="华文中宋" panose="02010600040101010101" pitchFamily="2" charset="-122"/>
                <a:ea typeface="华文中宋" panose="02010600040101010101" pitchFamily="2" charset="-122"/>
              </a:rPr>
              <a:t>如果有效位是</a:t>
            </a:r>
            <a:r>
              <a:rPr lang="en-US" altLang="zh-CN" sz="2000" dirty="0">
                <a:solidFill>
                  <a:schemeClr val="tx1"/>
                </a:solidFill>
                <a:latin typeface="华文中宋" panose="02010600040101010101" pitchFamily="2" charset="-122"/>
                <a:ea typeface="华文中宋" panose="02010600040101010101" pitchFamily="2" charset="-122"/>
              </a:rPr>
              <a:t>0</a:t>
            </a:r>
            <a:r>
              <a:rPr lang="zh-CN" altLang="en-US" sz="2000" dirty="0">
                <a:solidFill>
                  <a:schemeClr val="tx1"/>
                </a:solidFill>
                <a:latin typeface="华文中宋" panose="02010600040101010101" pitchFamily="2" charset="-122"/>
                <a:ea typeface="华文中宋" panose="02010600040101010101" pitchFamily="2" charset="-122"/>
              </a:rPr>
              <a:t>，则这个页不在主存中</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57</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3251257" y="3888503"/>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4" name="矩形 23"/>
          <p:cNvSpPr/>
          <p:nvPr/>
        </p:nvSpPr>
        <p:spPr>
          <a:xfrm>
            <a:off x="2813055" y="388850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1</a:t>
            </a:r>
            <a:endParaRPr lang="zh-CN" altLang="en-US" dirty="0">
              <a:solidFill>
                <a:schemeClr val="tx1"/>
              </a:solidFill>
            </a:endParaRPr>
          </a:p>
        </p:txBody>
      </p:sp>
      <p:sp>
        <p:nvSpPr>
          <p:cNvPr id="21" name="矩形 20"/>
          <p:cNvSpPr/>
          <p:nvPr/>
        </p:nvSpPr>
        <p:spPr>
          <a:xfrm>
            <a:off x="3251257" y="4262075"/>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2" name="矩形 21"/>
          <p:cNvSpPr/>
          <p:nvPr/>
        </p:nvSpPr>
        <p:spPr>
          <a:xfrm>
            <a:off x="2813055" y="426207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1</a:t>
            </a:r>
            <a:endParaRPr lang="zh-CN" altLang="en-US" dirty="0">
              <a:solidFill>
                <a:schemeClr val="tx1"/>
              </a:solidFill>
            </a:endParaRPr>
          </a:p>
        </p:txBody>
      </p:sp>
      <p:sp>
        <p:nvSpPr>
          <p:cNvPr id="18" name="矩形 17"/>
          <p:cNvSpPr/>
          <p:nvPr/>
        </p:nvSpPr>
        <p:spPr>
          <a:xfrm>
            <a:off x="3251257" y="4629763"/>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9" name="矩形 18"/>
          <p:cNvSpPr/>
          <p:nvPr/>
        </p:nvSpPr>
        <p:spPr>
          <a:xfrm>
            <a:off x="2813055" y="462976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0</a:t>
            </a:r>
            <a:endParaRPr lang="zh-CN" altLang="en-US" dirty="0">
              <a:solidFill>
                <a:schemeClr val="tx1"/>
              </a:solidFill>
            </a:endParaRPr>
          </a:p>
        </p:txBody>
      </p:sp>
      <p:sp>
        <p:nvSpPr>
          <p:cNvPr id="16" name="矩形 15"/>
          <p:cNvSpPr/>
          <p:nvPr/>
        </p:nvSpPr>
        <p:spPr>
          <a:xfrm>
            <a:off x="3251257" y="5003335"/>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7" name="矩形 16"/>
          <p:cNvSpPr/>
          <p:nvPr/>
        </p:nvSpPr>
        <p:spPr>
          <a:xfrm>
            <a:off x="2813055" y="500333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0</a:t>
            </a:r>
            <a:endParaRPr lang="zh-CN" altLang="en-US" dirty="0">
              <a:solidFill>
                <a:schemeClr val="tx1"/>
              </a:solidFill>
            </a:endParaRPr>
          </a:p>
        </p:txBody>
      </p:sp>
      <p:sp>
        <p:nvSpPr>
          <p:cNvPr id="14" name="矩形 13"/>
          <p:cNvSpPr/>
          <p:nvPr/>
        </p:nvSpPr>
        <p:spPr>
          <a:xfrm>
            <a:off x="3251257" y="5371023"/>
            <a:ext cx="2234220" cy="3735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5" name="矩形 14"/>
          <p:cNvSpPr/>
          <p:nvPr/>
        </p:nvSpPr>
        <p:spPr>
          <a:xfrm>
            <a:off x="2813055" y="5371023"/>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1</a:t>
            </a:r>
            <a:endParaRPr lang="zh-CN" altLang="en-US" dirty="0">
              <a:solidFill>
                <a:schemeClr val="tx1"/>
              </a:solidFill>
            </a:endParaRPr>
          </a:p>
        </p:txBody>
      </p:sp>
      <p:sp>
        <p:nvSpPr>
          <p:cNvPr id="12" name="矩形 11"/>
          <p:cNvSpPr/>
          <p:nvPr/>
        </p:nvSpPr>
        <p:spPr>
          <a:xfrm>
            <a:off x="3251257" y="5744595"/>
            <a:ext cx="2234220"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13" name="矩形 12"/>
          <p:cNvSpPr/>
          <p:nvPr/>
        </p:nvSpPr>
        <p:spPr>
          <a:xfrm>
            <a:off x="2813055" y="5744595"/>
            <a:ext cx="440174"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rPr>
              <a:t>0</a:t>
            </a:r>
            <a:endParaRPr lang="zh-CN" altLang="en-US" dirty="0">
              <a:solidFill>
                <a:schemeClr val="tx1"/>
              </a:solidFill>
            </a:endParaRPr>
          </a:p>
        </p:txBody>
      </p:sp>
      <p:cxnSp>
        <p:nvCxnSpPr>
          <p:cNvPr id="25" name="直接箭头连接符 24"/>
          <p:cNvCxnSpPr/>
          <p:nvPr/>
        </p:nvCxnSpPr>
        <p:spPr>
          <a:xfrm rot="16200000" flipH="1">
            <a:off x="1657403" y="3116248"/>
            <a:ext cx="1161684" cy="1067109"/>
          </a:xfrm>
          <a:prstGeom prst="bentConnector3">
            <a:avLst>
              <a:gd name="adj1" fmla="val 98856"/>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425137" y="3384447"/>
            <a:ext cx="121600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rPr>
              <a:t>有效位</a:t>
            </a:r>
          </a:p>
        </p:txBody>
      </p:sp>
      <p:sp>
        <p:nvSpPr>
          <p:cNvPr id="27" name="矩形 26"/>
          <p:cNvSpPr/>
          <p:nvPr/>
        </p:nvSpPr>
        <p:spPr>
          <a:xfrm>
            <a:off x="3541261" y="3195299"/>
            <a:ext cx="1777083" cy="678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rPr>
              <a:t>物理页号</a:t>
            </a:r>
            <a:endParaRPr lang="en-US" altLang="zh-CN" sz="2000" dirty="0">
              <a:solidFill>
                <a:schemeClr val="tx1"/>
              </a:solidFill>
            </a:endParaRPr>
          </a:p>
          <a:p>
            <a:pPr algn="ctr"/>
            <a:r>
              <a:rPr lang="zh-CN" altLang="en-US" sz="2000" dirty="0">
                <a:solidFill>
                  <a:schemeClr val="tx1"/>
                </a:solidFill>
              </a:rPr>
              <a:t>或磁盘地址</a:t>
            </a:r>
          </a:p>
        </p:txBody>
      </p:sp>
      <p:sp>
        <p:nvSpPr>
          <p:cNvPr id="28" name="矩形 27"/>
          <p:cNvSpPr/>
          <p:nvPr/>
        </p:nvSpPr>
        <p:spPr>
          <a:xfrm>
            <a:off x="1117836" y="2617045"/>
            <a:ext cx="1446196" cy="3735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29" name="矩形 28"/>
          <p:cNvSpPr/>
          <p:nvPr/>
        </p:nvSpPr>
        <p:spPr>
          <a:xfrm>
            <a:off x="1019008" y="2132856"/>
            <a:ext cx="1725115"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rPr>
              <a:t>虚拟页号</a:t>
            </a:r>
          </a:p>
        </p:txBody>
      </p:sp>
      <p:sp>
        <p:nvSpPr>
          <p:cNvPr id="30" name="Rectangle 2"/>
          <p:cNvSpPr>
            <a:spLocks noChangeArrowheads="1"/>
          </p:cNvSpPr>
          <p:nvPr/>
        </p:nvSpPr>
        <p:spPr bwMode="auto">
          <a:xfrm>
            <a:off x="7182342" y="265243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1" name="Rectangle 2"/>
          <p:cNvSpPr>
            <a:spLocks noChangeArrowheads="1"/>
          </p:cNvSpPr>
          <p:nvPr/>
        </p:nvSpPr>
        <p:spPr bwMode="auto">
          <a:xfrm>
            <a:off x="7361748" y="2222350"/>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000" dirty="0"/>
              <a:t>物理内存</a:t>
            </a:r>
          </a:p>
        </p:txBody>
      </p:sp>
      <p:sp>
        <p:nvSpPr>
          <p:cNvPr id="32" name="Rectangle 2"/>
          <p:cNvSpPr>
            <a:spLocks noChangeArrowheads="1"/>
          </p:cNvSpPr>
          <p:nvPr/>
        </p:nvSpPr>
        <p:spPr bwMode="auto">
          <a:xfrm>
            <a:off x="7182342" y="301181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3" name="Rectangle 2"/>
          <p:cNvSpPr>
            <a:spLocks noChangeArrowheads="1"/>
          </p:cNvSpPr>
          <p:nvPr/>
        </p:nvSpPr>
        <p:spPr bwMode="auto">
          <a:xfrm>
            <a:off x="7182342" y="3373167"/>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4" name="Rectangle 2"/>
          <p:cNvSpPr>
            <a:spLocks noChangeArrowheads="1"/>
          </p:cNvSpPr>
          <p:nvPr/>
        </p:nvSpPr>
        <p:spPr bwMode="auto">
          <a:xfrm>
            <a:off x="7182342" y="373255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5" name="Rectangle 2"/>
          <p:cNvSpPr>
            <a:spLocks noChangeArrowheads="1"/>
          </p:cNvSpPr>
          <p:nvPr/>
        </p:nvSpPr>
        <p:spPr bwMode="auto">
          <a:xfrm>
            <a:off x="7182342" y="4092591"/>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36" name="Rectangle 2"/>
          <p:cNvSpPr>
            <a:spLocks noChangeArrowheads="1"/>
          </p:cNvSpPr>
          <p:nvPr/>
        </p:nvSpPr>
        <p:spPr bwMode="auto">
          <a:xfrm>
            <a:off x="7182342" y="4451975"/>
            <a:ext cx="1782146" cy="36135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cxnSp>
        <p:nvCxnSpPr>
          <p:cNvPr id="37" name="直接箭头连接符 36"/>
          <p:cNvCxnSpPr>
            <a:endCxn id="33" idx="1"/>
          </p:cNvCxnSpPr>
          <p:nvPr/>
        </p:nvCxnSpPr>
        <p:spPr>
          <a:xfrm flipV="1">
            <a:off x="5485477" y="3553843"/>
            <a:ext cx="1696865" cy="70823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1" idx="3"/>
            <a:endCxn id="36" idx="1"/>
          </p:cNvCxnSpPr>
          <p:nvPr/>
        </p:nvCxnSpPr>
        <p:spPr>
          <a:xfrm>
            <a:off x="5485477" y="4448861"/>
            <a:ext cx="1696865" cy="18379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4" idx="3"/>
            <a:endCxn id="34" idx="1"/>
          </p:cNvCxnSpPr>
          <p:nvPr/>
        </p:nvCxnSpPr>
        <p:spPr>
          <a:xfrm flipV="1">
            <a:off x="5485477" y="3913227"/>
            <a:ext cx="1696865" cy="164458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4" name="流程图: 磁盘 43"/>
          <p:cNvSpPr/>
          <p:nvPr/>
        </p:nvSpPr>
        <p:spPr>
          <a:xfrm>
            <a:off x="6785684" y="5101982"/>
            <a:ext cx="1728192" cy="1658798"/>
          </a:xfrm>
          <a:prstGeom prst="flowChartMagneticDisk">
            <a:avLst/>
          </a:prstGeom>
          <a:no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1" dirty="0">
              <a:solidFill>
                <a:schemeClr val="tx1"/>
              </a:solidFill>
            </a:endParaRPr>
          </a:p>
        </p:txBody>
      </p:sp>
      <p:sp>
        <p:nvSpPr>
          <p:cNvPr id="39" name="Rectangle 2"/>
          <p:cNvSpPr>
            <a:spLocks noChangeArrowheads="1"/>
          </p:cNvSpPr>
          <p:nvPr/>
        </p:nvSpPr>
        <p:spPr bwMode="auto">
          <a:xfrm>
            <a:off x="7041775" y="5750705"/>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40" name="Rectangle 2"/>
          <p:cNvSpPr>
            <a:spLocks noChangeArrowheads="1"/>
          </p:cNvSpPr>
          <p:nvPr/>
        </p:nvSpPr>
        <p:spPr bwMode="auto">
          <a:xfrm>
            <a:off x="7041774" y="6027829"/>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sp>
        <p:nvSpPr>
          <p:cNvPr id="42" name="Rectangle 2"/>
          <p:cNvSpPr>
            <a:spLocks noChangeArrowheads="1"/>
          </p:cNvSpPr>
          <p:nvPr/>
        </p:nvSpPr>
        <p:spPr bwMode="auto">
          <a:xfrm>
            <a:off x="7041773" y="6342659"/>
            <a:ext cx="1216009" cy="1806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00" b="1" dirty="0"/>
          </a:p>
        </p:txBody>
      </p:sp>
      <p:cxnSp>
        <p:nvCxnSpPr>
          <p:cNvPr id="43" name="直接箭头连接符 42"/>
          <p:cNvCxnSpPr>
            <a:stCxn id="18" idx="3"/>
            <a:endCxn id="39" idx="1"/>
          </p:cNvCxnSpPr>
          <p:nvPr/>
        </p:nvCxnSpPr>
        <p:spPr>
          <a:xfrm>
            <a:off x="5485477" y="4816549"/>
            <a:ext cx="1556298" cy="102449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6" idx="3"/>
            <a:endCxn id="42" idx="1"/>
          </p:cNvCxnSpPr>
          <p:nvPr/>
        </p:nvCxnSpPr>
        <p:spPr>
          <a:xfrm>
            <a:off x="5485477" y="5190121"/>
            <a:ext cx="1556296" cy="1242876"/>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12" idx="3"/>
            <a:endCxn id="40" idx="1"/>
          </p:cNvCxnSpPr>
          <p:nvPr/>
        </p:nvCxnSpPr>
        <p:spPr>
          <a:xfrm>
            <a:off x="5485477" y="5931381"/>
            <a:ext cx="1556297" cy="186786"/>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47" name="Rectangle 2"/>
          <p:cNvSpPr>
            <a:spLocks noChangeArrowheads="1"/>
          </p:cNvSpPr>
          <p:nvPr/>
        </p:nvSpPr>
        <p:spPr bwMode="auto">
          <a:xfrm>
            <a:off x="6938110" y="5154999"/>
            <a:ext cx="1423334" cy="432048"/>
          </a:xfrm>
          <a:prstGeom prst="rect">
            <a:avLst/>
          </a:prstGeom>
          <a:noFill/>
          <a:ln w="254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r>
              <a:rPr lang="zh-CN" altLang="en-US" sz="2000" dirty="0"/>
              <a:t>磁盘</a:t>
            </a:r>
          </a:p>
        </p:txBody>
      </p:sp>
      <p:sp>
        <p:nvSpPr>
          <p:cNvPr id="48" name="Text Box 9"/>
          <p:cNvSpPr txBox="1">
            <a:spLocks noChangeArrowheads="1"/>
          </p:cNvSpPr>
          <p:nvPr/>
        </p:nvSpPr>
        <p:spPr bwMode="auto">
          <a:xfrm>
            <a:off x="395536" y="814698"/>
            <a:ext cx="8137166"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sz="2800" dirty="0"/>
              <a:t>缺页</a:t>
            </a:r>
            <a:endParaRPr lang="en-US" altLang="zh-CN" sz="2800" dirty="0"/>
          </a:p>
        </p:txBody>
      </p:sp>
      <p:sp>
        <p:nvSpPr>
          <p:cNvPr id="4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50" name="矩形 49"/>
          <p:cNvSpPr/>
          <p:nvPr/>
        </p:nvSpPr>
        <p:spPr>
          <a:xfrm>
            <a:off x="1875416" y="1124744"/>
            <a:ext cx="7017064" cy="95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r>
              <a:rPr lang="zh-CN" altLang="en-US" sz="2200" dirty="0">
                <a:solidFill>
                  <a:schemeClr val="tx1"/>
                </a:solidFill>
                <a:latin typeface="华文中宋" panose="02010600040101010101" pitchFamily="2" charset="-122"/>
                <a:ea typeface="华文中宋" panose="02010600040101010101" pitchFamily="2" charset="-122"/>
              </a:rPr>
              <a:t>如果有效位是</a:t>
            </a:r>
            <a:r>
              <a:rPr lang="en-US" altLang="zh-CN" sz="2200" dirty="0">
                <a:solidFill>
                  <a:schemeClr val="tx1"/>
                </a:solidFill>
                <a:latin typeface="华文中宋" panose="02010600040101010101" pitchFamily="2" charset="-122"/>
                <a:ea typeface="华文中宋" panose="02010600040101010101" pitchFamily="2" charset="-122"/>
              </a:rPr>
              <a:t>0</a:t>
            </a:r>
            <a:r>
              <a:rPr lang="zh-CN" altLang="en-US" sz="2200" dirty="0">
                <a:solidFill>
                  <a:schemeClr val="tx1"/>
                </a:solidFill>
                <a:latin typeface="华文中宋" panose="02010600040101010101" pitchFamily="2" charset="-122"/>
                <a:ea typeface="华文中宋" panose="02010600040101010101" pitchFamily="2" charset="-122"/>
              </a:rPr>
              <a:t>，就发生缺页，由</a:t>
            </a:r>
            <a:r>
              <a:rPr lang="en-US" altLang="zh-CN" sz="2200" dirty="0">
                <a:solidFill>
                  <a:schemeClr val="tx1"/>
                </a:solidFill>
                <a:latin typeface="华文中宋" panose="02010600040101010101" pitchFamily="2" charset="-122"/>
                <a:ea typeface="华文中宋" panose="02010600040101010101" pitchFamily="2" charset="-122"/>
              </a:rPr>
              <a:t>OS</a:t>
            </a:r>
            <a:r>
              <a:rPr lang="zh-CN" altLang="en-US" sz="2200" dirty="0">
                <a:solidFill>
                  <a:schemeClr val="tx1"/>
                </a:solidFill>
                <a:latin typeface="华文中宋" panose="02010600040101010101" pitchFamily="2" charset="-122"/>
                <a:ea typeface="华文中宋" panose="02010600040101010101" pitchFamily="2" charset="-122"/>
              </a:rPr>
              <a:t>获得控制权，控制的转移由异常机制完成。一旦</a:t>
            </a:r>
            <a:r>
              <a:rPr lang="en-US" altLang="zh-CN" sz="2200" dirty="0">
                <a:solidFill>
                  <a:schemeClr val="tx1"/>
                </a:solidFill>
                <a:latin typeface="华文中宋" panose="02010600040101010101" pitchFamily="2" charset="-122"/>
                <a:ea typeface="华文中宋" panose="02010600040101010101" pitchFamily="2" charset="-122"/>
              </a:rPr>
              <a:t>OS</a:t>
            </a:r>
            <a:r>
              <a:rPr lang="zh-CN" altLang="en-US" sz="2200" dirty="0">
                <a:solidFill>
                  <a:schemeClr val="tx1"/>
                </a:solidFill>
                <a:latin typeface="华文中宋" panose="02010600040101010101" pitchFamily="2" charset="-122"/>
                <a:ea typeface="华文中宋" panose="02010600040101010101" pitchFamily="2" charset="-122"/>
              </a:rPr>
              <a:t>获得控制权，它必须在下一级存储层次中找到该页，然后决定将该页放到主存的什么位置。</a:t>
            </a:r>
          </a:p>
        </p:txBody>
      </p:sp>
      <p:sp>
        <p:nvSpPr>
          <p:cNvPr id="51" name="矩形 50"/>
          <p:cNvSpPr/>
          <p:nvPr/>
        </p:nvSpPr>
        <p:spPr>
          <a:xfrm>
            <a:off x="63173" y="4365104"/>
            <a:ext cx="2636619" cy="2272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r>
              <a:rPr lang="zh-CN" altLang="en-US" sz="2200" dirty="0">
                <a:solidFill>
                  <a:schemeClr val="tx1"/>
                </a:solidFill>
                <a:latin typeface="华文中宋" panose="02010600040101010101" pitchFamily="2" charset="-122"/>
                <a:ea typeface="华文中宋" panose="02010600040101010101" pitchFamily="2" charset="-122"/>
              </a:rPr>
              <a:t>有一个数据结构</a:t>
            </a:r>
            <a:r>
              <a:rPr lang="zh-CN" altLang="en-US" sz="2200" dirty="0">
                <a:solidFill>
                  <a:srgbClr val="0000FF"/>
                </a:solidFill>
                <a:latin typeface="华文中宋" panose="02010600040101010101" pitchFamily="2" charset="-122"/>
                <a:ea typeface="华文中宋" panose="02010600040101010101" pitchFamily="2" charset="-122"/>
              </a:rPr>
              <a:t>记录每个虚拟页在磁盘上的存放位置</a:t>
            </a:r>
            <a:r>
              <a:rPr lang="en-US" altLang="zh-CN" sz="2200" dirty="0">
                <a:solidFill>
                  <a:srgbClr val="0000FF"/>
                </a:solidFill>
                <a:latin typeface="华文中宋" panose="02010600040101010101" pitchFamily="2" charset="-122"/>
                <a:ea typeface="华文中宋" panose="02010600040101010101" pitchFamily="2" charset="-122"/>
              </a:rPr>
              <a:t>;</a:t>
            </a:r>
          </a:p>
          <a:p>
            <a:pPr algn="just"/>
            <a:r>
              <a:rPr lang="zh-CN" altLang="en-US" sz="2200" dirty="0">
                <a:solidFill>
                  <a:schemeClr val="tx1"/>
                </a:solidFill>
                <a:latin typeface="华文中宋" panose="02010600040101010101" pitchFamily="2" charset="-122"/>
                <a:ea typeface="华文中宋" panose="02010600040101010101" pitchFamily="2" charset="-122"/>
              </a:rPr>
              <a:t>还有一个数据结构</a:t>
            </a:r>
            <a:r>
              <a:rPr lang="zh-CN" altLang="en-US" sz="2200" dirty="0">
                <a:solidFill>
                  <a:srgbClr val="0000FF"/>
                </a:solidFill>
                <a:latin typeface="华文中宋" panose="02010600040101010101" pitchFamily="2" charset="-122"/>
                <a:ea typeface="华文中宋" panose="02010600040101010101" pitchFamily="2" charset="-122"/>
              </a:rPr>
              <a:t>记录使用每个物理页的是哪些进程；</a:t>
            </a:r>
          </a:p>
        </p:txBody>
      </p:sp>
      <p:sp>
        <p:nvSpPr>
          <p:cNvPr id="6" name="灯片编号占位符 5"/>
          <p:cNvSpPr>
            <a:spLocks noGrp="1"/>
          </p:cNvSpPr>
          <p:nvPr>
            <p:ph type="sldNum" sz="quarter" idx="12"/>
          </p:nvPr>
        </p:nvSpPr>
        <p:spPr/>
        <p:txBody>
          <a:bodyPr/>
          <a:lstStyle/>
          <a:p>
            <a:fld id="{240D5ECE-8B49-45CD-BE81-EF81920D1969}" type="slidenum">
              <a:rPr lang="en-US" altLang="zh-CN" smtClean="0"/>
              <a:t>58</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503417" y="1196752"/>
            <a:ext cx="8137166" cy="3177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缺页页面的调进方法</a:t>
            </a:r>
            <a:endParaRPr lang="en-US" altLang="zh-CN" dirty="0"/>
          </a:p>
          <a:p>
            <a:pPr indent="-15875">
              <a:lnSpc>
                <a:spcPct val="125000"/>
              </a:lnSpc>
              <a:buFont typeface="Wingdings" panose="05000000000000000000" pitchFamily="2" charset="2"/>
              <a:buChar char="Ø"/>
            </a:pPr>
            <a:r>
              <a:rPr lang="zh-CN" altLang="en-US" dirty="0"/>
              <a:t> 预调方式</a:t>
            </a:r>
            <a:endParaRPr lang="en-US" altLang="zh-CN" dirty="0"/>
          </a:p>
          <a:p>
            <a:pPr marL="898525" indent="0">
              <a:lnSpc>
                <a:spcPct val="125000"/>
              </a:lnSpc>
              <a:buNone/>
            </a:pPr>
            <a:r>
              <a:rPr lang="zh-CN" altLang="en-US" dirty="0"/>
              <a:t>把将要用到的页面调入内存</a:t>
            </a:r>
            <a:endParaRPr lang="en-US" altLang="zh-CN" dirty="0"/>
          </a:p>
          <a:p>
            <a:pPr indent="-15875">
              <a:lnSpc>
                <a:spcPct val="125000"/>
              </a:lnSpc>
              <a:buFont typeface="Wingdings" panose="05000000000000000000" pitchFamily="2" charset="2"/>
              <a:buChar char="Ø"/>
            </a:pPr>
            <a:r>
              <a:rPr lang="zh-CN" altLang="en-US" dirty="0"/>
              <a:t>请调方式 </a:t>
            </a:r>
            <a:endParaRPr lang="en-US" altLang="zh-CN" dirty="0"/>
          </a:p>
          <a:p>
            <a:pPr marL="898525" indent="0">
              <a:lnSpc>
                <a:spcPct val="125000"/>
              </a:lnSpc>
              <a:buNone/>
            </a:pPr>
            <a:r>
              <a:rPr lang="zh-CN" altLang="en-US" dirty="0"/>
              <a:t>根据请求将需要的页机调入内存</a:t>
            </a:r>
            <a:endParaRPr lang="en-US" altLang="zh-CN" dirty="0"/>
          </a:p>
        </p:txBody>
      </p:sp>
      <p:sp>
        <p:nvSpPr>
          <p:cNvPr id="4" name="Text Box 9"/>
          <p:cNvSpPr txBox="1">
            <a:spLocks noChangeArrowheads="1"/>
          </p:cNvSpPr>
          <p:nvPr/>
        </p:nvSpPr>
        <p:spPr bwMode="auto">
          <a:xfrm>
            <a:off x="555255" y="4560851"/>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361950">
              <a:lnSpc>
                <a:spcPct val="125000"/>
              </a:lnSpc>
              <a:buNone/>
            </a:pPr>
            <a:r>
              <a:rPr lang="zh-CN" altLang="en-US" dirty="0"/>
              <a:t>由于预测哪些页面将要用到是比较困难的，故多采用请调方式。</a:t>
            </a:r>
            <a:endParaRPr lang="en-US" altLang="zh-CN" dirty="0"/>
          </a:p>
        </p:txBody>
      </p:sp>
      <p:sp>
        <p:nvSpPr>
          <p:cNvPr id="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59</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0" y="6115943"/>
            <a:ext cx="9144000" cy="769441"/>
          </a:xfrm>
          <a:prstGeom prst="rect">
            <a:avLst/>
          </a:prstGeom>
          <a:noFill/>
          <a:ln>
            <a:noFill/>
          </a:ln>
          <a:effectLst/>
        </p:spPr>
        <p:txBody>
          <a:bodyPr anchor="ctr">
            <a:spAutoFit/>
          </a:bodyPr>
          <a:lstStyle/>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① 相联度越高，冲突失效就越少。</a:t>
            </a:r>
          </a:p>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② 强制性失效和容量失效不受相联度的影响。</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6</a:t>
            </a:fld>
            <a:endParaRPr kumimoji="0" lang="zh-CN" altLang="en-US"/>
          </a:p>
        </p:txBody>
      </p:sp>
      <p:sp>
        <p:nvSpPr>
          <p:cNvPr id="73739" name="矩形 10"/>
          <p:cNvSpPr/>
          <p:nvPr/>
        </p:nvSpPr>
        <p:spPr>
          <a:xfrm>
            <a:off x="1618615" y="1891030"/>
            <a:ext cx="865505" cy="1014730"/>
          </a:xfrm>
          <a:prstGeom prst="rect">
            <a:avLst/>
          </a:prstGeom>
          <a:noFill/>
          <a:ln w="25400" cap="flat" cmpd="sng">
            <a:solidFill>
              <a:srgbClr val="FF0000"/>
            </a:solidFill>
            <a:prstDash val="solid"/>
            <a:miter/>
            <a:headEnd type="none" w="med" len="med"/>
            <a:tailEnd type="none" w="med" len="med"/>
          </a:ln>
        </p:spPr>
        <p:txBody>
          <a:bodyPr anchor="ctr"/>
          <a:lstStyle/>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5" name="矩形 10"/>
          <p:cNvSpPr/>
          <p:nvPr/>
        </p:nvSpPr>
        <p:spPr>
          <a:xfrm>
            <a:off x="6983730" y="1874520"/>
            <a:ext cx="865505" cy="1014730"/>
          </a:xfrm>
          <a:prstGeom prst="rect">
            <a:avLst/>
          </a:prstGeom>
          <a:noFill/>
          <a:ln w="25400" cap="flat" cmpd="sng">
            <a:solidFill>
              <a:srgbClr val="FF0000"/>
            </a:solidFill>
            <a:prstDash val="solid"/>
            <a:miter/>
            <a:headEnd type="none" w="med" len="med"/>
            <a:tailEnd type="none" w="med" len="med"/>
          </a:ln>
        </p:spPr>
        <p:txBody>
          <a:bodyPr anchor="ctr"/>
          <a:lstStyle/>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6" name="矩形 10"/>
          <p:cNvSpPr/>
          <p:nvPr/>
        </p:nvSpPr>
        <p:spPr>
          <a:xfrm>
            <a:off x="3395980" y="1874520"/>
            <a:ext cx="865505" cy="1014730"/>
          </a:xfrm>
          <a:prstGeom prst="rect">
            <a:avLst/>
          </a:prstGeom>
          <a:noFill/>
          <a:ln w="25400" cap="flat" cmpd="sng">
            <a:solidFill>
              <a:srgbClr val="FF0000"/>
            </a:solidFill>
            <a:prstDash val="solid"/>
            <a:miter/>
            <a:headEnd type="none" w="med" len="med"/>
            <a:tailEnd type="none" w="med" len="med"/>
          </a:ln>
        </p:spPr>
        <p:txBody>
          <a:bodyPr anchor="ctr"/>
          <a:lstStyle/>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7" name="矩形 10"/>
          <p:cNvSpPr/>
          <p:nvPr/>
        </p:nvSpPr>
        <p:spPr>
          <a:xfrm>
            <a:off x="5189855" y="1874520"/>
            <a:ext cx="865505" cy="1014730"/>
          </a:xfrm>
          <a:prstGeom prst="rect">
            <a:avLst/>
          </a:prstGeom>
          <a:noFill/>
          <a:ln w="25400" cap="flat" cmpd="sng">
            <a:solidFill>
              <a:srgbClr val="FF0000"/>
            </a:solidFill>
            <a:prstDash val="solid"/>
            <a:miter/>
            <a:headEnd type="none" w="med" len="med"/>
            <a:tailEnd type="none" w="med" len="med"/>
          </a:ln>
        </p:spPr>
        <p:txBody>
          <a:bodyPr anchor="ctr"/>
          <a:lstStyle/>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9"/>
                                        </p:tgtEl>
                                        <p:attrNameLst>
                                          <p:attrName>style.visibility</p:attrName>
                                        </p:attrNameLst>
                                      </p:cBhvr>
                                      <p:to>
                                        <p:strVal val="visible"/>
                                      </p:to>
                                    </p:set>
                                    <p:anim calcmode="lin" valueType="num">
                                      <p:cBhvr additive="base">
                                        <p:cTn id="7" dur="500" fill="hold"/>
                                        <p:tgtEl>
                                          <p:spTgt spid="73739"/>
                                        </p:tgtEl>
                                        <p:attrNameLst>
                                          <p:attrName>ppt_x</p:attrName>
                                        </p:attrNameLst>
                                      </p:cBhvr>
                                      <p:tavLst>
                                        <p:tav tm="0">
                                          <p:val>
                                            <p:strVal val="#ppt_x"/>
                                          </p:val>
                                        </p:tav>
                                        <p:tav tm="100000">
                                          <p:val>
                                            <p:strVal val="#ppt_x"/>
                                          </p:val>
                                        </p:tav>
                                      </p:tavLst>
                                    </p:anim>
                                    <p:anim calcmode="lin" valueType="num">
                                      <p:cBhvr additive="base">
                                        <p:cTn id="8" dur="500" fill="hold"/>
                                        <p:tgtEl>
                                          <p:spTgt spid="737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9" grpId="0" bldLvl="0" animBg="1"/>
      <p:bldP spid="5" grpId="0" bldLvl="0" animBg="1"/>
      <p:bldP spid="6" grpId="0" bldLvl="0" animBg="1"/>
      <p:bldP spid="7"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9"/>
          <p:cNvSpPr txBox="1">
            <a:spLocks noChangeArrowheads="1"/>
          </p:cNvSpPr>
          <p:nvPr/>
        </p:nvSpPr>
        <p:spPr bwMode="auto">
          <a:xfrm>
            <a:off x="503417" y="980728"/>
            <a:ext cx="8137166" cy="133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页面的置换方法</a:t>
            </a:r>
            <a:endParaRPr lang="en-US" altLang="zh-CN" dirty="0"/>
          </a:p>
          <a:p>
            <a:pPr marL="441325" indent="0">
              <a:lnSpc>
                <a:spcPct val="125000"/>
              </a:lnSpc>
              <a:buNone/>
            </a:pPr>
            <a:r>
              <a:rPr lang="zh-CN" altLang="en-US" dirty="0"/>
              <a:t>最近最少使用策略</a:t>
            </a:r>
            <a:r>
              <a:rPr lang="en-US" altLang="zh-CN" dirty="0"/>
              <a:t>(LUR)</a:t>
            </a:r>
            <a:r>
              <a:rPr lang="zh-CN" altLang="en-US" dirty="0"/>
              <a:t>。</a:t>
            </a:r>
            <a:endParaRPr lang="en-US" altLang="zh-CN" dirty="0"/>
          </a:p>
        </p:txBody>
      </p:sp>
      <p:sp>
        <p:nvSpPr>
          <p:cNvPr id="11" name="Text Box 9"/>
          <p:cNvSpPr txBox="1">
            <a:spLocks noChangeArrowheads="1"/>
          </p:cNvSpPr>
          <p:nvPr/>
        </p:nvSpPr>
        <p:spPr bwMode="auto">
          <a:xfrm>
            <a:off x="509355" y="2457876"/>
            <a:ext cx="8137166" cy="333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buFont typeface="Wingdings" panose="05000000000000000000" pitchFamily="2" charset="2"/>
              <a:buChar char="Ø"/>
            </a:pPr>
            <a:r>
              <a:rPr lang="zh-CN" altLang="en-US" sz="2800" dirty="0"/>
              <a:t>要完全准确地实现 </a:t>
            </a:r>
            <a:r>
              <a:rPr lang="en-US" altLang="zh-CN" sz="2800" dirty="0"/>
              <a:t>(LUR)</a:t>
            </a:r>
            <a:r>
              <a:rPr lang="zh-CN" altLang="en-US" sz="2800" dirty="0"/>
              <a:t>算法代价较大。</a:t>
            </a:r>
            <a:endParaRPr lang="en-US" altLang="zh-CN" sz="2800" dirty="0"/>
          </a:p>
          <a:p>
            <a:pPr marL="441325" indent="-441325">
              <a:lnSpc>
                <a:spcPct val="125000"/>
              </a:lnSpc>
              <a:buFont typeface="Wingdings" panose="05000000000000000000" pitchFamily="2" charset="2"/>
              <a:buChar char="Ø"/>
            </a:pPr>
            <a:r>
              <a:rPr lang="zh-CN" altLang="en-US" sz="2800" dirty="0"/>
              <a:t>近似的方法：采用</a:t>
            </a:r>
            <a:r>
              <a:rPr lang="zh-CN" altLang="en-US" sz="2800" dirty="0">
                <a:solidFill>
                  <a:srgbClr val="C00000"/>
                </a:solidFill>
              </a:rPr>
              <a:t>引用位</a:t>
            </a:r>
            <a:r>
              <a:rPr lang="en-US" altLang="zh-CN" sz="2800" dirty="0"/>
              <a:t>(</a:t>
            </a:r>
            <a:r>
              <a:rPr lang="zh-CN" altLang="en-US" sz="2800" dirty="0"/>
              <a:t>或</a:t>
            </a:r>
            <a:r>
              <a:rPr lang="zh-CN" altLang="en-US" sz="2800" dirty="0">
                <a:solidFill>
                  <a:srgbClr val="C00000"/>
                </a:solidFill>
              </a:rPr>
              <a:t>使用位</a:t>
            </a:r>
            <a:r>
              <a:rPr lang="en-US" altLang="zh-CN" sz="2800" dirty="0"/>
              <a:t>)</a:t>
            </a:r>
            <a:r>
              <a:rPr lang="zh-CN" altLang="en-US" sz="2800" dirty="0"/>
              <a:t>：当一页被访问时该位被置位。</a:t>
            </a:r>
            <a:r>
              <a:rPr lang="en-US" altLang="zh-CN" sz="2800" dirty="0"/>
              <a:t>OS</a:t>
            </a:r>
            <a:r>
              <a:rPr lang="zh-CN" altLang="en-US" sz="2800" dirty="0"/>
              <a:t>定期将引用位清零，然后再重新记录，这样就可以判断在这段特定时间内哪些页被访问过。有了这个信息，</a:t>
            </a:r>
            <a:r>
              <a:rPr lang="en-US" altLang="zh-CN" sz="2800" dirty="0"/>
              <a:t>OS</a:t>
            </a:r>
            <a:r>
              <a:rPr lang="zh-CN" altLang="en-US" sz="2800" dirty="0"/>
              <a:t>就可以从那些最近没有访问的页中选择一页进行替换。</a:t>
            </a:r>
            <a:endParaRPr lang="en-US" altLang="zh-CN" sz="2800" dirty="0"/>
          </a:p>
        </p:txBody>
      </p:sp>
      <p:sp>
        <p:nvSpPr>
          <p:cNvPr id="5"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60</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a:spLocks noChangeArrowheads="1"/>
          </p:cNvSpPr>
          <p:nvPr/>
        </p:nvSpPr>
        <p:spPr bwMode="auto">
          <a:xfrm>
            <a:off x="572450" y="2041684"/>
            <a:ext cx="794229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dirty="0">
                <a:solidFill>
                  <a:srgbClr val="0000FF"/>
                </a:solidFill>
              </a:rPr>
              <a:t>设：</a:t>
            </a:r>
          </a:p>
        </p:txBody>
      </p:sp>
      <p:sp>
        <p:nvSpPr>
          <p:cNvPr id="7" name="Text Box 9"/>
          <p:cNvSpPr txBox="1">
            <a:spLocks noChangeArrowheads="1"/>
          </p:cNvSpPr>
          <p:nvPr/>
        </p:nvSpPr>
        <p:spPr bwMode="auto">
          <a:xfrm>
            <a:off x="719456" y="2673464"/>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a:t>虚拟地址为</a:t>
            </a:r>
            <a:r>
              <a:rPr lang="en-US" altLang="zh-CN" sz="2800" dirty="0"/>
              <a:t>32</a:t>
            </a:r>
            <a:r>
              <a:rPr lang="zh-CN" altLang="en-US" sz="2800" dirty="0"/>
              <a:t>，页大小</a:t>
            </a:r>
            <a:r>
              <a:rPr lang="en-US" altLang="zh-CN" sz="2800" dirty="0"/>
              <a:t>4KB</a:t>
            </a:r>
            <a:r>
              <a:rPr lang="zh-CN" altLang="en-US" sz="2800" dirty="0"/>
              <a:t>，页表每一项</a:t>
            </a:r>
            <a:r>
              <a:rPr lang="en-US" altLang="zh-CN" sz="2800" dirty="0"/>
              <a:t>4</a:t>
            </a:r>
            <a:r>
              <a:rPr lang="zh-CN" altLang="en-US" sz="2800" dirty="0"/>
              <a:t>字节</a:t>
            </a:r>
          </a:p>
        </p:txBody>
      </p:sp>
      <mc:AlternateContent xmlns:mc="http://schemas.openxmlformats.org/markup-compatibility/2006" xmlns:a14="http://schemas.microsoft.com/office/drawing/2010/main">
        <mc:Choice Requires="a14">
          <p:sp>
            <p:nvSpPr>
              <p:cNvPr id="2" name="TextBox 1"/>
              <p:cNvSpPr txBox="1"/>
              <p:nvPr/>
            </p:nvSpPr>
            <p:spPr>
              <a:xfrm>
                <a:off x="2033866" y="3623757"/>
                <a:ext cx="501946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800" dirty="0"/>
                        <m:t>页表项数</m:t>
                      </m:r>
                      <m:r>
                        <a:rPr lang="en-US" altLang="zh-CN" sz="2800" i="1" smtClean="0">
                          <a:latin typeface="Cambria Math"/>
                        </a:rPr>
                        <m:t>=</m:t>
                      </m:r>
                      <m:sSup>
                        <m:sSupPr>
                          <m:ctrlPr>
                            <a:rPr lang="en-US" altLang="zh-CN" sz="2800" i="1" smtClean="0">
                              <a:latin typeface="Cambria Math" panose="02040503050406030204" pitchFamily="18" charset="0"/>
                            </a:rPr>
                          </m:ctrlPr>
                        </m:sSupPr>
                        <m:e>
                          <m:r>
                            <a:rPr lang="en-US" altLang="zh-CN" sz="2800" b="0" i="1" smtClean="0">
                              <a:latin typeface="Cambria Math"/>
                            </a:rPr>
                            <m:t>2</m:t>
                          </m:r>
                        </m:e>
                        <m:sup>
                          <m:r>
                            <a:rPr lang="en-US" altLang="zh-CN" sz="2800" b="0" i="1" smtClean="0">
                              <a:latin typeface="Cambria Math"/>
                            </a:rPr>
                            <m:t>3</m:t>
                          </m:r>
                          <m:r>
                            <a:rPr lang="en-US" altLang="zh-CN" sz="2800" i="1" smtClean="0">
                              <a:latin typeface="Cambria Math"/>
                            </a:rPr>
                            <m:t>2</m:t>
                          </m:r>
                        </m:sup>
                      </m:sSup>
                      <m:r>
                        <a:rPr lang="en-US" altLang="zh-CN" sz="2800" i="1" smtClean="0">
                          <a:latin typeface="Cambria Math"/>
                          <a:ea typeface="Cambria Math"/>
                        </a:rPr>
                        <m:t>÷</m:t>
                      </m:r>
                      <m:sSup>
                        <m:sSupPr>
                          <m:ctrlPr>
                            <a:rPr lang="en-US" altLang="zh-CN" sz="2800" i="1">
                              <a:latin typeface="Cambria Math" panose="02040503050406030204" pitchFamily="18" charset="0"/>
                            </a:rPr>
                          </m:ctrlPr>
                        </m:sSupPr>
                        <m:e>
                          <m:r>
                            <a:rPr lang="en-US" altLang="zh-CN" sz="2800" i="1">
                              <a:latin typeface="Cambria Math"/>
                            </a:rPr>
                            <m:t>2</m:t>
                          </m:r>
                        </m:e>
                        <m:sup>
                          <m:r>
                            <a:rPr lang="en-US" altLang="zh-CN" sz="2800" b="0" i="1" smtClean="0">
                              <a:latin typeface="Cambria Math"/>
                            </a:rPr>
                            <m:t>1</m:t>
                          </m:r>
                          <m:r>
                            <a:rPr lang="en-US" altLang="zh-CN" sz="2800" i="1">
                              <a:latin typeface="Cambria Math"/>
                            </a:rPr>
                            <m:t>2</m:t>
                          </m:r>
                        </m:sup>
                      </m:sSup>
                      <m:r>
                        <a:rPr lang="en-US" altLang="zh-CN" sz="2800" b="0" i="1" smtClean="0">
                          <a:latin typeface="Cambria Math"/>
                        </a:rPr>
                        <m:t>=</m:t>
                      </m:r>
                      <m:sSup>
                        <m:sSupPr>
                          <m:ctrlPr>
                            <a:rPr lang="en-US" altLang="zh-CN" sz="2800" i="1">
                              <a:latin typeface="Cambria Math" panose="02040503050406030204" pitchFamily="18" charset="0"/>
                            </a:rPr>
                          </m:ctrlPr>
                        </m:sSupPr>
                        <m:e>
                          <m:r>
                            <a:rPr lang="en-US" altLang="zh-CN" sz="2800" i="1">
                              <a:latin typeface="Cambria Math"/>
                            </a:rPr>
                            <m:t>2</m:t>
                          </m:r>
                        </m:e>
                        <m:sup>
                          <m:r>
                            <a:rPr lang="en-US" altLang="zh-CN" sz="2800" i="1">
                              <a:latin typeface="Cambria Math"/>
                            </a:rPr>
                            <m:t>2</m:t>
                          </m:r>
                          <m:r>
                            <a:rPr lang="en-US" altLang="zh-CN" sz="2800" b="0" i="1" smtClean="0">
                              <a:latin typeface="Cambria Math"/>
                            </a:rPr>
                            <m:t>0</m:t>
                          </m:r>
                        </m:sup>
                      </m:sSup>
                    </m:oMath>
                  </m:oMathPara>
                </a14:m>
                <a:endParaRPr lang="zh-CN" alt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2033866" y="3623757"/>
                <a:ext cx="5019462" cy="52322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174935" y="4417948"/>
                <a:ext cx="501946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zh-CN" altLang="en-US" sz="2800" dirty="0" smtClean="0"/>
                        <m:t>页表</m:t>
                      </m:r>
                      <m:r>
                        <a:rPr lang="zh-CN" altLang="en-US" sz="2800" i="1" dirty="0">
                          <a:latin typeface="Cambria Math"/>
                        </a:rPr>
                        <m:t>容量</m:t>
                      </m:r>
                      <m:r>
                        <a:rPr lang="en-US" altLang="zh-CN" sz="2800" i="1" smtClean="0">
                          <a:latin typeface="Cambria Math"/>
                        </a:rPr>
                        <m:t>=</m:t>
                      </m:r>
                      <m:sSup>
                        <m:sSupPr>
                          <m:ctrlPr>
                            <a:rPr lang="en-US" altLang="zh-CN" sz="2800" i="1" smtClean="0">
                              <a:latin typeface="Cambria Math" panose="02040503050406030204" pitchFamily="18" charset="0"/>
                            </a:rPr>
                          </m:ctrlPr>
                        </m:sSupPr>
                        <m:e>
                          <m:r>
                            <a:rPr lang="en-US" altLang="zh-CN" sz="2800" b="0" i="1" smtClean="0">
                              <a:latin typeface="Cambria Math"/>
                            </a:rPr>
                            <m:t>2</m:t>
                          </m:r>
                        </m:e>
                        <m:sup>
                          <m:r>
                            <a:rPr lang="en-US" altLang="zh-CN" sz="2800" i="1" smtClean="0">
                              <a:latin typeface="Cambria Math"/>
                            </a:rPr>
                            <m:t>2</m:t>
                          </m:r>
                          <m:r>
                            <a:rPr lang="en-US" altLang="zh-CN" sz="2800" b="0" i="1" smtClean="0">
                              <a:latin typeface="Cambria Math"/>
                            </a:rPr>
                            <m:t>0</m:t>
                          </m:r>
                        </m:sup>
                      </m:sSup>
                      <m:r>
                        <a:rPr lang="en-US" altLang="zh-CN" sz="2800" i="1" smtClean="0">
                          <a:latin typeface="Cambria Math"/>
                          <a:ea typeface="Cambria Math"/>
                        </a:rPr>
                        <m:t>×</m:t>
                      </m:r>
                      <m:r>
                        <a:rPr lang="en-US" altLang="zh-CN" sz="2800" b="0" i="1" smtClean="0">
                          <a:latin typeface="Cambria Math"/>
                          <a:ea typeface="Cambria Math"/>
                        </a:rPr>
                        <m:t>4</m:t>
                      </m:r>
                      <m:r>
                        <a:rPr lang="en-US" altLang="zh-CN" sz="2800" b="0" i="1" smtClean="0">
                          <a:latin typeface="Cambria Math"/>
                        </a:rPr>
                        <m:t>=</m:t>
                      </m:r>
                      <m:r>
                        <a:rPr lang="en-US" altLang="zh-CN" sz="2800" i="1" smtClean="0">
                          <a:latin typeface="Cambria Math"/>
                        </a:rPr>
                        <m:t>4</m:t>
                      </m:r>
                      <m:r>
                        <a:rPr lang="en-US" altLang="zh-CN" sz="2800" b="0" i="1" smtClean="0">
                          <a:latin typeface="Cambria Math"/>
                        </a:rPr>
                        <m:t>(</m:t>
                      </m:r>
                      <m:r>
                        <a:rPr lang="en-US" altLang="zh-CN" sz="2800" b="0" i="1" smtClean="0">
                          <a:latin typeface="Cambria Math"/>
                        </a:rPr>
                        <m:t>𝑀𝐵</m:t>
                      </m:r>
                      <m:r>
                        <a:rPr lang="en-US" altLang="zh-CN" sz="2800" b="0" i="1" smtClean="0">
                          <a:latin typeface="Cambria Math"/>
                        </a:rPr>
                        <m:t>)</m:t>
                      </m:r>
                    </m:oMath>
                  </m:oMathPara>
                </a14:m>
                <a:endParaRPr lang="zh-CN" altLang="en-US" sz="28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174935" y="4417948"/>
                <a:ext cx="5019462" cy="5232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14" name="Text Box 9"/>
          <p:cNvSpPr txBox="1">
            <a:spLocks noChangeArrowheads="1"/>
          </p:cNvSpPr>
          <p:nvPr/>
        </p:nvSpPr>
        <p:spPr bwMode="auto">
          <a:xfrm>
            <a:off x="365261" y="1037806"/>
            <a:ext cx="8137166"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页表容量问题</a:t>
            </a:r>
            <a:endParaRPr lang="en-US" altLang="zh-CN" dirty="0"/>
          </a:p>
        </p:txBody>
      </p:sp>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9" name="Text Box 9"/>
          <p:cNvSpPr txBox="1">
            <a:spLocks noChangeArrowheads="1"/>
          </p:cNvSpPr>
          <p:nvPr/>
        </p:nvSpPr>
        <p:spPr bwMode="auto">
          <a:xfrm>
            <a:off x="251520" y="5274319"/>
            <a:ext cx="8568952" cy="1208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gn="just">
              <a:buNone/>
            </a:pPr>
            <a:r>
              <a:rPr lang="zh-CN" altLang="en-US" sz="2400" dirty="0"/>
              <a:t>也就是说，每个程序执行时都需要</a:t>
            </a:r>
            <a:r>
              <a:rPr lang="en-US" altLang="zh-CN" sz="2400" dirty="0"/>
              <a:t>4MB</a:t>
            </a:r>
            <a:r>
              <a:rPr lang="zh-CN" altLang="en-US" sz="2400" dirty="0"/>
              <a:t>的存储空间。如果千百个程序同时执行，每个程序都有一个自己的页表，将会怎样？（思路：多级页表）</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61</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719456" y="1916832"/>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2800" dirty="0"/>
              <a:t>虚拟存储系统必须使用写回机制</a:t>
            </a:r>
          </a:p>
        </p:txBody>
      </p:sp>
      <p:sp>
        <p:nvSpPr>
          <p:cNvPr id="14" name="Text Box 9"/>
          <p:cNvSpPr txBox="1">
            <a:spLocks noChangeArrowheads="1"/>
          </p:cNvSpPr>
          <p:nvPr/>
        </p:nvSpPr>
        <p:spPr bwMode="auto">
          <a:xfrm>
            <a:off x="365261" y="1037806"/>
            <a:ext cx="8137166" cy="670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441325" indent="-441325">
              <a:lnSpc>
                <a:spcPct val="125000"/>
              </a:lnSpc>
            </a:pPr>
            <a:r>
              <a:rPr lang="zh-CN" altLang="en-US" dirty="0"/>
              <a:t>关于写</a:t>
            </a:r>
            <a:endParaRPr lang="en-US" altLang="zh-CN" dirty="0"/>
          </a:p>
        </p:txBody>
      </p:sp>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5.7 </a:t>
            </a:r>
            <a:r>
              <a:rPr lang="zh-CN" altLang="en-US" sz="3200" b="1" dirty="0">
                <a:solidFill>
                  <a:srgbClr val="0000FF"/>
                </a:solidFill>
                <a:latin typeface="华文中宋" panose="02010600040101010101" pitchFamily="2" charset="-122"/>
                <a:ea typeface="华文中宋" panose="02010600040101010101" pitchFamily="2" charset="-122"/>
              </a:rPr>
              <a:t>虚拟存储器</a:t>
            </a:r>
          </a:p>
        </p:txBody>
      </p:sp>
      <p:sp>
        <p:nvSpPr>
          <p:cNvPr id="10" name="Text Box 9"/>
          <p:cNvSpPr txBox="1">
            <a:spLocks noChangeArrowheads="1"/>
          </p:cNvSpPr>
          <p:nvPr/>
        </p:nvSpPr>
        <p:spPr bwMode="auto">
          <a:xfrm>
            <a:off x="683568" y="2610023"/>
            <a:ext cx="7942295"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a:t>把整页复制回磁盘比把单个字写回要高效很多</a:t>
            </a:r>
          </a:p>
        </p:txBody>
      </p:sp>
      <p:sp>
        <p:nvSpPr>
          <p:cNvPr id="11" name="Text Box 9"/>
          <p:cNvSpPr txBox="1">
            <a:spLocks noChangeArrowheads="1"/>
          </p:cNvSpPr>
          <p:nvPr/>
        </p:nvSpPr>
        <p:spPr bwMode="auto">
          <a:xfrm>
            <a:off x="734161" y="3258095"/>
            <a:ext cx="7942295"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a:t>当某一页被替换时，我们希望知道该页是否需要被写回。</a:t>
            </a:r>
          </a:p>
        </p:txBody>
      </p:sp>
      <p:sp>
        <p:nvSpPr>
          <p:cNvPr id="12" name="Text Box 9"/>
          <p:cNvSpPr txBox="1">
            <a:spLocks noChangeArrowheads="1"/>
          </p:cNvSpPr>
          <p:nvPr/>
        </p:nvSpPr>
        <p:spPr bwMode="auto">
          <a:xfrm>
            <a:off x="734161" y="4267368"/>
            <a:ext cx="7942295" cy="9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a:t>为了追踪页是否被写过，可在页表中增加一个重写位，当页中任何字被写时就置位。</a:t>
            </a:r>
          </a:p>
        </p:txBody>
      </p:sp>
      <p:sp>
        <p:nvSpPr>
          <p:cNvPr id="3" name="灯片编号占位符 2"/>
          <p:cNvSpPr>
            <a:spLocks noGrp="1"/>
          </p:cNvSpPr>
          <p:nvPr>
            <p:ph type="sldNum" sz="quarter" idx="12"/>
          </p:nvPr>
        </p:nvSpPr>
        <p:spPr/>
        <p:txBody>
          <a:bodyPr/>
          <a:lstStyle/>
          <a:p>
            <a:fld id="{240D5ECE-8B49-45CD-BE81-EF81920D1969}" type="slidenum">
              <a:rPr lang="en-US" altLang="zh-CN" smtClean="0"/>
              <a:t>62</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a:solidFill>
                  <a:schemeClr val="hlink"/>
                </a:solidFill>
                <a:latin typeface="Comic Sans MS" panose="030F0702030302020204" pitchFamily="66" charset="0"/>
                <a:ea typeface="宋体" panose="02010600030101010101" pitchFamily="2" charset="-122"/>
              </a:rPr>
              <a:t>第</a:t>
            </a:r>
            <a:r>
              <a:rPr lang="en-US" altLang="zh-CN" sz="4000" b="1" dirty="0">
                <a:solidFill>
                  <a:schemeClr val="hlink"/>
                </a:solidFill>
                <a:latin typeface="Comic Sans MS" panose="030F0702030302020204" pitchFamily="66" charset="0"/>
                <a:ea typeface="宋体" panose="02010600030101010101" pitchFamily="2" charset="-122"/>
              </a:rPr>
              <a:t>5</a:t>
            </a:r>
            <a:r>
              <a:rPr lang="zh-CN" altLang="en-US" sz="4000" b="1" dirty="0">
                <a:solidFill>
                  <a:schemeClr val="hlink"/>
                </a:solidFill>
                <a:latin typeface="Comic Sans MS" panose="030F0702030302020204" pitchFamily="66" charset="0"/>
                <a:ea typeface="宋体" panose="02010600030101010101" pitchFamily="2" charset="-122"/>
              </a:rPr>
              <a:t>章 存储器</a:t>
            </a:r>
            <a:r>
              <a:rPr lang="en-US" altLang="zh-CN" sz="4000" b="1" dirty="0">
                <a:solidFill>
                  <a:schemeClr val="hlink"/>
                </a:solidFill>
                <a:latin typeface="Comic Sans MS" panose="030F0702030302020204" pitchFamily="66" charset="0"/>
                <a:ea typeface="宋体" panose="02010600030101010101" pitchFamily="2" charset="-122"/>
              </a:rPr>
              <a:t>-</a:t>
            </a:r>
            <a:r>
              <a:rPr lang="zh-CN" altLang="en-US" sz="4000" b="1" dirty="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a:latin typeface="Comic Sans MS" panose="030F0702030302020204" pitchFamily="66" charset="0"/>
                <a:ea typeface="宋体" panose="02010600030101010101" pitchFamily="2" charset="-122"/>
              </a:rPr>
              <a:t>引言</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Caches</a:t>
            </a:r>
            <a:r>
              <a:rPr lang="zh-CN" altLang="en-US" sz="2600" b="1" dirty="0">
                <a:latin typeface="Comic Sans MS" panose="030F0702030302020204" pitchFamily="66" charset="0"/>
                <a:ea typeface="宋体" panose="02010600030101010101" pitchFamily="2" charset="-122"/>
              </a:rPr>
              <a:t>基本原理复习</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5.3	Cache </a:t>
            </a:r>
            <a:r>
              <a:rPr lang="zh-CN" altLang="en-US" sz="2600" b="1" dirty="0">
                <a:latin typeface="Comic Sans MS" panose="030F0702030302020204" pitchFamily="66" charset="0"/>
                <a:ea typeface="宋体" panose="02010600030101010101" pitchFamily="2" charset="-122"/>
              </a:rPr>
              <a:t>性能</a:t>
            </a:r>
            <a:r>
              <a:rPr lang="en-US" altLang="zh-CN" sz="2600" b="1" dirty="0">
                <a:latin typeface="Comic Sans MS" panose="030F0702030302020204" pitchFamily="66" charset="0"/>
                <a:ea typeface="宋体" panose="02010600030101010101" pitchFamily="2" charset="-122"/>
              </a:rPr>
              <a:t> 			</a:t>
            </a: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5.5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 Cache </a:t>
            </a:r>
            <a:r>
              <a:rPr lang="zh-CN" altLang="en-US" sz="2600" b="1" dirty="0">
                <a:solidFill>
                  <a:srgbClr val="FF0000"/>
                </a:solidFill>
                <a:latin typeface="Comic Sans MS" panose="030F0702030302020204" pitchFamily="66" charset="0"/>
                <a:ea typeface="宋体" panose="02010600030101010101" pitchFamily="2" charset="-122"/>
              </a:rPr>
              <a:t>缺失代价</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命中时间</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chemeClr val="tx1"/>
                </a:solidFill>
                <a:latin typeface="Comic Sans MS" panose="030F0702030302020204" pitchFamily="66" charset="0"/>
                <a:ea typeface="宋体" panose="02010600030101010101" pitchFamily="2" charset="-122"/>
              </a:rPr>
              <a:t>5.7  虚拟存储器</a:t>
            </a:r>
          </a:p>
          <a:p>
            <a:pPr>
              <a:spcBef>
                <a:spcPts val="0"/>
              </a:spcBef>
            </a:pPr>
            <a:r>
              <a:rPr lang="en-US" altLang="zh-CN" sz="2600" b="1" dirty="0">
                <a:solidFill>
                  <a:schemeClr val="tx1"/>
                </a:solidFill>
                <a:latin typeface="Comic Sans MS" panose="030F0702030302020204" pitchFamily="66" charset="0"/>
                <a:ea typeface="宋体" panose="02010600030101010101" pitchFamily="2" charset="-122"/>
              </a:rPr>
              <a:t>5.8  </a:t>
            </a:r>
            <a:r>
              <a:rPr lang="en-US" altLang="zh-CN" sz="2600" b="1" dirty="0">
                <a:solidFill>
                  <a:schemeClr val="tx1"/>
                </a:solidFill>
                <a:latin typeface="Comic Sans MS" panose="030F0702030302020204" pitchFamily="66" charset="0"/>
                <a:ea typeface="宋体" panose="02010600030101010101" pitchFamily="2" charset="-122"/>
                <a:sym typeface="+mn-ea"/>
              </a:rPr>
              <a:t>加快地址转换：TLB</a:t>
            </a:r>
            <a:r>
              <a:rPr altLang="en-US" sz="2600" b="1" dirty="0">
                <a:solidFill>
                  <a:srgbClr val="FF0000"/>
                </a:solidFill>
                <a:latin typeface="宋体" panose="02010600030101010101" pitchFamily="2" charset="-122"/>
                <a:sym typeface="+mn-ea"/>
              </a:rPr>
              <a:t>√</a:t>
            </a:r>
            <a:endParaRPr lang="en-US" altLang="zh-CN" sz="2600" b="1" dirty="0">
              <a:solidFill>
                <a:schemeClr val="tx1"/>
              </a:solidFill>
              <a:latin typeface="Comic Sans MS" panose="030F0702030302020204" pitchFamily="66" charset="0"/>
              <a:ea typeface="宋体" panose="02010600030101010101" pitchFamily="2" charset="-122"/>
              <a:sym typeface="+mn-ea"/>
            </a:endParaRPr>
          </a:p>
          <a:p>
            <a:pPr>
              <a:spcBef>
                <a:spcPts val="0"/>
              </a:spcBef>
            </a:pPr>
            <a:r>
              <a:rPr lang="en-US" altLang="zh-CN" sz="2600" b="1" dirty="0">
                <a:latin typeface="Comic Sans MS" panose="030F0702030302020204" pitchFamily="66" charset="0"/>
                <a:ea typeface="宋体" panose="02010600030101010101" pitchFamily="2" charset="-122"/>
                <a:sym typeface="+mn-ea"/>
              </a:rPr>
              <a:t>5.9  虚拟存储器的保护</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t>63</a:t>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63</a:t>
            </a:fld>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7" name="Text Box 9"/>
          <p:cNvSpPr txBox="1">
            <a:spLocks noChangeArrowheads="1"/>
          </p:cNvSpPr>
          <p:nvPr/>
        </p:nvSpPr>
        <p:spPr bwMode="auto">
          <a:xfrm>
            <a:off x="636834" y="1196752"/>
            <a:ext cx="7942295"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361950">
              <a:lnSpc>
                <a:spcPct val="125000"/>
              </a:lnSpc>
              <a:buNone/>
            </a:pPr>
            <a:r>
              <a:rPr lang="zh-CN" altLang="en-US" sz="2800" dirty="0"/>
              <a:t>由于页表放在主存中，因此程序每次访存</a:t>
            </a:r>
            <a:r>
              <a:rPr lang="zh-CN" altLang="en-US" sz="2800" dirty="0">
                <a:solidFill>
                  <a:srgbClr val="0000FF"/>
                </a:solidFill>
              </a:rPr>
              <a:t>最少需要</a:t>
            </a:r>
            <a:r>
              <a:rPr lang="en-US" altLang="zh-CN" sz="2800" dirty="0">
                <a:solidFill>
                  <a:srgbClr val="0000FF"/>
                </a:solidFill>
              </a:rPr>
              <a:t>2</a:t>
            </a:r>
            <a:r>
              <a:rPr lang="zh-CN" altLang="en-US" sz="2800" dirty="0">
                <a:solidFill>
                  <a:srgbClr val="0000FF"/>
                </a:solidFill>
              </a:rPr>
              <a:t>次</a:t>
            </a:r>
            <a:r>
              <a:rPr lang="zh-CN" altLang="en-US" sz="2800" dirty="0"/>
              <a:t>：</a:t>
            </a:r>
          </a:p>
        </p:txBody>
      </p:sp>
      <p:sp>
        <p:nvSpPr>
          <p:cNvPr id="11" name="Text Box 9"/>
          <p:cNvSpPr txBox="1">
            <a:spLocks noChangeArrowheads="1"/>
          </p:cNvSpPr>
          <p:nvPr/>
        </p:nvSpPr>
        <p:spPr bwMode="auto">
          <a:xfrm>
            <a:off x="899592" y="2374028"/>
            <a:ext cx="6738785"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a:t>第</a:t>
            </a:r>
            <a:r>
              <a:rPr lang="en-US" altLang="zh-CN" sz="2800" dirty="0"/>
              <a:t>1</a:t>
            </a:r>
            <a:r>
              <a:rPr lang="zh-CN" altLang="en-US" sz="2800" dirty="0"/>
              <a:t>次访存：取得物理地址</a:t>
            </a:r>
            <a:endParaRPr lang="en-US" altLang="zh-CN" sz="2800" dirty="0"/>
          </a:p>
          <a:p>
            <a:pPr>
              <a:lnSpc>
                <a:spcPct val="125000"/>
              </a:lnSpc>
              <a:buFont typeface="Wingdings" panose="05000000000000000000" pitchFamily="2" charset="2"/>
              <a:buChar char="Ø"/>
            </a:pPr>
            <a:r>
              <a:rPr lang="zh-CN" altLang="en-US" sz="2800" dirty="0"/>
              <a:t>每</a:t>
            </a:r>
            <a:r>
              <a:rPr lang="en-US" altLang="zh-CN" sz="2800" dirty="0"/>
              <a:t>2</a:t>
            </a:r>
            <a:r>
              <a:rPr lang="zh-CN" altLang="en-US" sz="2800" dirty="0"/>
              <a:t>次访存：取得数据</a:t>
            </a:r>
          </a:p>
        </p:txBody>
      </p:sp>
      <p:sp>
        <p:nvSpPr>
          <p:cNvPr id="12" name="Text Box 9"/>
          <p:cNvSpPr txBox="1">
            <a:spLocks noChangeArrowheads="1"/>
          </p:cNvSpPr>
          <p:nvPr/>
        </p:nvSpPr>
        <p:spPr bwMode="auto">
          <a:xfrm>
            <a:off x="755576" y="3588151"/>
            <a:ext cx="7560840" cy="715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536575" indent="-536575">
              <a:lnSpc>
                <a:spcPct val="125000"/>
              </a:lnSpc>
            </a:pPr>
            <a:r>
              <a:rPr lang="zh-CN" altLang="en-US" dirty="0"/>
              <a:t>页表访问的局部性</a:t>
            </a:r>
            <a:endParaRPr lang="en-US" altLang="zh-CN" dirty="0"/>
          </a:p>
        </p:txBody>
      </p:sp>
      <p:sp>
        <p:nvSpPr>
          <p:cNvPr id="16" name="Text Box 9"/>
          <p:cNvSpPr txBox="1">
            <a:spLocks noChangeArrowheads="1"/>
          </p:cNvSpPr>
          <p:nvPr/>
        </p:nvSpPr>
        <p:spPr bwMode="auto">
          <a:xfrm>
            <a:off x="899593" y="4318335"/>
            <a:ext cx="7881160" cy="171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441325">
              <a:lnSpc>
                <a:spcPct val="125000"/>
              </a:lnSpc>
              <a:buNone/>
            </a:pPr>
            <a:r>
              <a:rPr lang="zh-CN" altLang="en-US" sz="2800" dirty="0"/>
              <a:t>设置一个特殊的</a:t>
            </a:r>
            <a:r>
              <a:rPr lang="en-US" altLang="zh-CN" sz="2800" dirty="0"/>
              <a:t>cache</a:t>
            </a:r>
            <a:r>
              <a:rPr lang="zh-CN" altLang="en-US" sz="2800" dirty="0"/>
              <a:t>，用于追踪最近使用过的地址变换。它将页表的一部分放入其中，这个放置页表的</a:t>
            </a:r>
            <a:r>
              <a:rPr lang="en-US" altLang="zh-CN" sz="2800" dirty="0"/>
              <a:t>cache</a:t>
            </a:r>
            <a:r>
              <a:rPr lang="zh-CN" altLang="en-US" sz="2800" dirty="0"/>
              <a:t>就称为</a:t>
            </a:r>
            <a:r>
              <a:rPr lang="zh-CN" altLang="en-US" sz="2800" dirty="0">
                <a:solidFill>
                  <a:srgbClr val="C00000"/>
                </a:solidFill>
              </a:rPr>
              <a:t>快表</a:t>
            </a:r>
            <a:r>
              <a:rPr lang="zh-CN" altLang="en-US" sz="2800" dirty="0"/>
              <a:t>（</a:t>
            </a:r>
            <a:r>
              <a:rPr lang="en-US" altLang="zh-CN" sz="2800" dirty="0"/>
              <a:t>TLB</a:t>
            </a:r>
            <a:r>
              <a:rPr lang="zh-CN" altLang="en-US" sz="2800" dirty="0"/>
              <a:t>）。</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64</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f05-23-P37449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1560" y="942057"/>
            <a:ext cx="7920880" cy="558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65</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9" name="Text Box 9"/>
          <p:cNvSpPr txBox="1">
            <a:spLocks noChangeArrowheads="1"/>
          </p:cNvSpPr>
          <p:nvPr/>
        </p:nvSpPr>
        <p:spPr bwMode="auto">
          <a:xfrm>
            <a:off x="608675" y="1340768"/>
            <a:ext cx="7560840" cy="471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536575" indent="-536575">
              <a:lnSpc>
                <a:spcPct val="125000"/>
              </a:lnSpc>
            </a:pPr>
            <a:r>
              <a:rPr lang="en-US" altLang="zh-CN" sz="3000" dirty="0"/>
              <a:t>TLB</a:t>
            </a:r>
            <a:r>
              <a:rPr lang="zh-CN" altLang="en-US" sz="3000" dirty="0"/>
              <a:t>的一些典值</a:t>
            </a:r>
            <a:endParaRPr lang="en-US" altLang="zh-CN" sz="3000" dirty="0"/>
          </a:p>
          <a:p>
            <a:pPr marL="803275" indent="-441325">
              <a:lnSpc>
                <a:spcPct val="125000"/>
              </a:lnSpc>
              <a:buFont typeface="Wingdings" panose="05000000000000000000" pitchFamily="2" charset="2"/>
              <a:buChar char="Ø"/>
            </a:pPr>
            <a:r>
              <a:rPr lang="zh-CN" altLang="en-US" sz="3000" dirty="0"/>
              <a:t>大小：</a:t>
            </a:r>
            <a:r>
              <a:rPr lang="en-US" altLang="zh-CN" sz="3000" dirty="0"/>
              <a:t>16</a:t>
            </a:r>
            <a:r>
              <a:rPr lang="zh-CN" altLang="en-US" sz="3000" dirty="0"/>
              <a:t>～</a:t>
            </a:r>
            <a:r>
              <a:rPr lang="en-US" altLang="zh-CN" sz="3000" dirty="0"/>
              <a:t>512</a:t>
            </a:r>
            <a:r>
              <a:rPr lang="zh-CN" altLang="en-US" sz="3000" dirty="0"/>
              <a:t>个项</a:t>
            </a:r>
            <a:endParaRPr lang="en-US" altLang="zh-CN" sz="3000" dirty="0"/>
          </a:p>
          <a:p>
            <a:pPr marL="803275" indent="-441325">
              <a:lnSpc>
                <a:spcPct val="125000"/>
              </a:lnSpc>
              <a:buFont typeface="Wingdings" panose="05000000000000000000" pitchFamily="2" charset="2"/>
              <a:buChar char="Ø"/>
            </a:pPr>
            <a:r>
              <a:rPr lang="zh-CN" altLang="en-US" sz="3000" dirty="0"/>
              <a:t>块大小：</a:t>
            </a:r>
            <a:r>
              <a:rPr lang="en-US" altLang="zh-CN" sz="3000" dirty="0"/>
              <a:t>1</a:t>
            </a:r>
            <a:r>
              <a:rPr lang="zh-CN" altLang="en-US" sz="3000" dirty="0"/>
              <a:t> ～ </a:t>
            </a:r>
            <a:r>
              <a:rPr lang="en-US" altLang="zh-CN" sz="3000" dirty="0"/>
              <a:t>2</a:t>
            </a:r>
            <a:r>
              <a:rPr lang="zh-CN" altLang="en-US" sz="3000" dirty="0"/>
              <a:t>页表项</a:t>
            </a:r>
            <a:endParaRPr lang="en-US" altLang="zh-CN" sz="3000" dirty="0"/>
          </a:p>
          <a:p>
            <a:pPr marL="803275" indent="-441325">
              <a:lnSpc>
                <a:spcPct val="125000"/>
              </a:lnSpc>
              <a:buFont typeface="Wingdings" panose="05000000000000000000" pitchFamily="2" charset="2"/>
              <a:buChar char="Ø"/>
            </a:pPr>
            <a:r>
              <a:rPr lang="zh-CN" altLang="en-US" sz="3000" dirty="0"/>
              <a:t>命中时间：</a:t>
            </a:r>
            <a:r>
              <a:rPr lang="en-US" altLang="zh-CN" sz="3000" dirty="0"/>
              <a:t> 0.5</a:t>
            </a:r>
            <a:r>
              <a:rPr lang="zh-CN" altLang="en-US" sz="3000" dirty="0"/>
              <a:t> ～ </a:t>
            </a:r>
            <a:r>
              <a:rPr lang="en-US" altLang="zh-CN" sz="3000" dirty="0"/>
              <a:t>1</a:t>
            </a:r>
            <a:r>
              <a:rPr lang="zh-CN" altLang="en-US" sz="3000" dirty="0"/>
              <a:t>个时钟周期</a:t>
            </a:r>
            <a:endParaRPr lang="en-US" altLang="zh-CN" sz="3000" dirty="0"/>
          </a:p>
          <a:p>
            <a:pPr marL="803275" indent="-441325">
              <a:lnSpc>
                <a:spcPct val="125000"/>
              </a:lnSpc>
              <a:buFont typeface="Wingdings" panose="05000000000000000000" pitchFamily="2" charset="2"/>
              <a:buChar char="Ø"/>
            </a:pPr>
            <a:r>
              <a:rPr lang="zh-CN" altLang="en-US" sz="3000" dirty="0"/>
              <a:t>缺失代价：</a:t>
            </a:r>
            <a:r>
              <a:rPr lang="en-US" altLang="zh-CN" sz="3000" dirty="0"/>
              <a:t> 10</a:t>
            </a:r>
            <a:r>
              <a:rPr lang="zh-CN" altLang="en-US" sz="3000" dirty="0"/>
              <a:t> ～ </a:t>
            </a:r>
            <a:r>
              <a:rPr lang="en-US" altLang="zh-CN" sz="3000" dirty="0"/>
              <a:t>100</a:t>
            </a:r>
            <a:r>
              <a:rPr lang="zh-CN" altLang="en-US" sz="3000" dirty="0"/>
              <a:t>个时钟周期</a:t>
            </a:r>
            <a:endParaRPr lang="en-US" altLang="zh-CN" sz="3000" dirty="0"/>
          </a:p>
          <a:p>
            <a:pPr marL="803275" indent="-441325">
              <a:lnSpc>
                <a:spcPct val="125000"/>
              </a:lnSpc>
              <a:buFont typeface="Wingdings" panose="05000000000000000000" pitchFamily="2" charset="2"/>
              <a:buChar char="Ø"/>
            </a:pPr>
            <a:r>
              <a:rPr lang="zh-CN" altLang="en-US" sz="3000" dirty="0"/>
              <a:t>缺失率：</a:t>
            </a:r>
            <a:r>
              <a:rPr lang="en-US" altLang="zh-CN" sz="3000" dirty="0"/>
              <a:t>0.01%</a:t>
            </a:r>
            <a:r>
              <a:rPr lang="zh-CN" altLang="en-US" sz="3000" dirty="0"/>
              <a:t> ～ </a:t>
            </a:r>
            <a:r>
              <a:rPr lang="en-US" altLang="zh-CN" sz="3000" dirty="0"/>
              <a:t>1%</a:t>
            </a:r>
          </a:p>
          <a:p>
            <a:pPr marL="803275" indent="-441325">
              <a:lnSpc>
                <a:spcPct val="125000"/>
              </a:lnSpc>
              <a:buFont typeface="Wingdings" panose="05000000000000000000" pitchFamily="2" charset="2"/>
              <a:buChar char="Ø"/>
            </a:pPr>
            <a:r>
              <a:rPr lang="zh-CN" altLang="en-US" sz="3000" dirty="0"/>
              <a:t>缺失采用硬件或软件处理</a:t>
            </a:r>
            <a:endParaRPr lang="en-US" altLang="zh-CN" sz="3000" dirty="0"/>
          </a:p>
          <a:p>
            <a:pPr marL="803275" indent="-441325">
              <a:lnSpc>
                <a:spcPct val="125000"/>
              </a:lnSpc>
              <a:buFont typeface="Wingdings" panose="05000000000000000000" pitchFamily="2" charset="2"/>
              <a:buChar char="Ø"/>
            </a:pPr>
            <a:r>
              <a:rPr lang="zh-CN" altLang="en-US" sz="3000" dirty="0"/>
              <a:t>替换策略多采随机策略</a:t>
            </a:r>
            <a:endParaRPr lang="en-US" altLang="zh-CN" sz="30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66</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467544" y="908720"/>
            <a:ext cx="2153445"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TLB </a:t>
            </a:r>
            <a:r>
              <a:rPr lang="zh-CN" altLang="en-US" sz="2800" b="1" dirty="0">
                <a:solidFill>
                  <a:schemeClr val="tx1"/>
                </a:solidFill>
                <a:latin typeface="华文中宋" panose="02010600040101010101" pitchFamily="2" charset="-122"/>
                <a:ea typeface="华文中宋" panose="02010600040101010101" pitchFamily="2" charset="-122"/>
              </a:rPr>
              <a:t>缺失</a:t>
            </a:r>
          </a:p>
        </p:txBody>
      </p:sp>
      <p:sp>
        <p:nvSpPr>
          <p:cNvPr id="13" name="Text Box 9"/>
          <p:cNvSpPr txBox="1">
            <a:spLocks noChangeArrowheads="1"/>
          </p:cNvSpPr>
          <p:nvPr/>
        </p:nvSpPr>
        <p:spPr bwMode="auto">
          <a:xfrm>
            <a:off x="504379" y="1628800"/>
            <a:ext cx="8172077" cy="298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3000" dirty="0"/>
              <a:t>当</a:t>
            </a:r>
            <a:r>
              <a:rPr lang="en-US" altLang="zh-CN" sz="3000" dirty="0"/>
              <a:t>TLB</a:t>
            </a:r>
            <a:r>
              <a:rPr lang="zh-CN" altLang="en-US" sz="3000" dirty="0"/>
              <a:t>中没有一个表项能匹配虚拟地址时，</a:t>
            </a:r>
            <a:r>
              <a:rPr lang="en-US" altLang="zh-CN" sz="3000" dirty="0"/>
              <a:t>TLB</a:t>
            </a:r>
            <a:r>
              <a:rPr lang="zh-CN" altLang="en-US" sz="3000" dirty="0"/>
              <a:t>缺失就会发生。</a:t>
            </a:r>
            <a:r>
              <a:rPr lang="en-US" altLang="zh-CN" sz="3000" dirty="0"/>
              <a:t>TLB</a:t>
            </a:r>
            <a:r>
              <a:rPr lang="zh-CN" altLang="en-US" sz="3000" dirty="0"/>
              <a:t>缺失有两种可能：</a:t>
            </a:r>
            <a:endParaRPr lang="en-US" altLang="zh-CN" sz="3000" dirty="0"/>
          </a:p>
          <a:p>
            <a:pPr marL="803275" indent="-441325">
              <a:lnSpc>
                <a:spcPct val="125000"/>
              </a:lnSpc>
              <a:buFont typeface="Wingdings" panose="05000000000000000000" pitchFamily="2" charset="2"/>
              <a:buChar char="Ø"/>
            </a:pPr>
            <a:r>
              <a:rPr lang="zh-CN" altLang="en-US" sz="3000" dirty="0"/>
              <a:t>页在主存中，只需要创建缺失的</a:t>
            </a:r>
            <a:r>
              <a:rPr lang="en-US" altLang="zh-CN" sz="3000" dirty="0"/>
              <a:t>TLB</a:t>
            </a:r>
            <a:r>
              <a:rPr lang="zh-CN" altLang="en-US" sz="3000" dirty="0"/>
              <a:t>表项</a:t>
            </a:r>
            <a:endParaRPr lang="en-US" altLang="zh-CN" sz="3000" dirty="0"/>
          </a:p>
          <a:p>
            <a:pPr marL="803275" indent="-441325">
              <a:lnSpc>
                <a:spcPct val="125000"/>
              </a:lnSpc>
              <a:buFont typeface="Wingdings" panose="05000000000000000000" pitchFamily="2" charset="2"/>
              <a:buChar char="Ø"/>
            </a:pPr>
            <a:r>
              <a:rPr lang="zh-CN" altLang="en-US" sz="3000" dirty="0"/>
              <a:t>页不在主存中，需要将控制权交给</a:t>
            </a:r>
            <a:r>
              <a:rPr lang="en-US" altLang="zh-CN" sz="3000" dirty="0"/>
              <a:t>OS</a:t>
            </a:r>
            <a:r>
              <a:rPr lang="zh-CN" altLang="en-US" sz="3000" dirty="0"/>
              <a:t>来解决缺页</a:t>
            </a:r>
            <a:endParaRPr lang="en-US" altLang="zh-CN" sz="3000" dirty="0"/>
          </a:p>
        </p:txBody>
      </p:sp>
      <p:sp>
        <p:nvSpPr>
          <p:cNvPr id="14" name="Text Box 9"/>
          <p:cNvSpPr txBox="1">
            <a:spLocks noChangeArrowheads="1"/>
          </p:cNvSpPr>
          <p:nvPr/>
        </p:nvSpPr>
        <p:spPr bwMode="auto">
          <a:xfrm>
            <a:off x="432371" y="4509120"/>
            <a:ext cx="8172077" cy="59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800" dirty="0"/>
              <a:t>如何判断是哪种情况？</a:t>
            </a:r>
            <a:endParaRPr lang="en-US" altLang="zh-CN" sz="2800" dirty="0"/>
          </a:p>
        </p:txBody>
      </p:sp>
      <p:sp>
        <p:nvSpPr>
          <p:cNvPr id="15" name="Text Box 9"/>
          <p:cNvSpPr txBox="1">
            <a:spLocks noChangeArrowheads="1"/>
          </p:cNvSpPr>
          <p:nvPr/>
        </p:nvSpPr>
        <p:spPr bwMode="auto">
          <a:xfrm>
            <a:off x="432048" y="5184308"/>
            <a:ext cx="8676456" cy="148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400" dirty="0"/>
              <a:t>当处理缺失时，需要查找页表项，如果匹配的页表项的有效位无效，则该页就不在主存中。如果有效位有效，则取回所需的表项。</a:t>
            </a:r>
            <a:endParaRPr lang="en-US" altLang="zh-CN" sz="24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67</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467544" y="870992"/>
            <a:ext cx="2153445"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TLB </a:t>
            </a:r>
            <a:r>
              <a:rPr lang="zh-CN" altLang="en-US" sz="2800" b="1" dirty="0">
                <a:solidFill>
                  <a:schemeClr val="tx1"/>
                </a:solidFill>
                <a:latin typeface="华文中宋" panose="02010600040101010101" pitchFamily="2" charset="-122"/>
                <a:ea typeface="华文中宋" panose="02010600040101010101" pitchFamily="2" charset="-122"/>
              </a:rPr>
              <a:t>缺失</a:t>
            </a:r>
          </a:p>
        </p:txBody>
      </p:sp>
      <p:sp>
        <p:nvSpPr>
          <p:cNvPr id="13" name="Text Box 9"/>
          <p:cNvSpPr txBox="1">
            <a:spLocks noChangeArrowheads="1"/>
          </p:cNvSpPr>
          <p:nvPr/>
        </p:nvSpPr>
        <p:spPr bwMode="auto">
          <a:xfrm>
            <a:off x="504379" y="1556792"/>
            <a:ext cx="8172077" cy="494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en-US" altLang="zh-CN" sz="2800" dirty="0"/>
              <a:t>MIPS</a:t>
            </a:r>
            <a:r>
              <a:rPr lang="zh-CN" altLang="en-US" sz="2800" dirty="0"/>
              <a:t>通常用软件实现</a:t>
            </a:r>
            <a:r>
              <a:rPr lang="en-US" altLang="zh-CN" sz="2800" dirty="0"/>
              <a:t>TLB</a:t>
            </a:r>
            <a:r>
              <a:rPr lang="zh-CN" altLang="en-US" sz="2800" dirty="0"/>
              <a:t>缺失：从主存中取出页表项装入</a:t>
            </a:r>
            <a:r>
              <a:rPr lang="en-US" altLang="zh-CN" sz="2800" dirty="0"/>
              <a:t>TLB</a:t>
            </a:r>
            <a:r>
              <a:rPr lang="zh-CN" altLang="en-US" sz="2800" dirty="0"/>
              <a:t>中。然后重新执行引起</a:t>
            </a:r>
            <a:r>
              <a:rPr lang="en-US" altLang="zh-CN" sz="2800" dirty="0"/>
              <a:t>TLB</a:t>
            </a:r>
            <a:r>
              <a:rPr lang="zh-CN" altLang="en-US" sz="2800" dirty="0"/>
              <a:t>缺失的那条指令，则</a:t>
            </a:r>
            <a:r>
              <a:rPr lang="en-US" altLang="zh-CN" sz="2800" dirty="0"/>
              <a:t>TLB</a:t>
            </a:r>
            <a:r>
              <a:rPr lang="zh-CN" altLang="en-US" sz="2800" dirty="0"/>
              <a:t>命中。</a:t>
            </a:r>
            <a:endParaRPr lang="en-US" altLang="zh-CN" sz="2800" dirty="0"/>
          </a:p>
          <a:p>
            <a:pPr marL="0" indent="0">
              <a:lnSpc>
                <a:spcPct val="125000"/>
              </a:lnSpc>
              <a:buNone/>
            </a:pPr>
            <a:r>
              <a:rPr lang="zh-CN" altLang="en-US" sz="2800" dirty="0"/>
              <a:t>如果缺页，</a:t>
            </a:r>
            <a:r>
              <a:rPr lang="en-US" altLang="zh-CN" sz="2800" dirty="0"/>
              <a:t>OS</a:t>
            </a:r>
            <a:r>
              <a:rPr lang="zh-CN" altLang="en-US" sz="2800" dirty="0"/>
              <a:t>需要完成以下步骤：</a:t>
            </a:r>
            <a:endParaRPr lang="en-US" altLang="zh-CN" sz="2800" dirty="0"/>
          </a:p>
          <a:p>
            <a:pPr marL="514350" indent="-514350">
              <a:lnSpc>
                <a:spcPct val="125000"/>
              </a:lnSpc>
              <a:buAutoNum type="arabicPeriod"/>
            </a:pPr>
            <a:r>
              <a:rPr lang="zh-CN" altLang="en-US" sz="2800" dirty="0"/>
              <a:t>使用虚拟地址查找页表项，并在磁盘行找到被访问的页；</a:t>
            </a:r>
            <a:endParaRPr lang="en-US" altLang="zh-CN" sz="2800" dirty="0"/>
          </a:p>
          <a:p>
            <a:pPr marL="514350" indent="-514350">
              <a:lnSpc>
                <a:spcPct val="125000"/>
              </a:lnSpc>
              <a:buAutoNum type="arabicPeriod"/>
            </a:pPr>
            <a:r>
              <a:rPr lang="zh-CN" altLang="en-US" sz="2800" dirty="0"/>
              <a:t>选择替换一个物理页，</a:t>
            </a:r>
            <a:endParaRPr lang="en-US" altLang="zh-CN" sz="2800" dirty="0"/>
          </a:p>
          <a:p>
            <a:pPr marL="514350" indent="-514350">
              <a:lnSpc>
                <a:spcPct val="125000"/>
              </a:lnSpc>
              <a:buAutoNum type="arabicPeriod"/>
            </a:pPr>
            <a:r>
              <a:rPr lang="zh-CN" altLang="en-US" sz="2800" dirty="0"/>
              <a:t>启动读操作，将被访问的页从磁盘上取回到物理页上</a:t>
            </a:r>
            <a:endParaRPr lang="en-US" altLang="zh-CN" sz="28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68</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spcBef>
                <a:spcPts val="0"/>
              </a:spcBef>
            </a:pPr>
            <a:r>
              <a:rPr lang="en-US" altLang="zh-CN" sz="3200" b="1" dirty="0">
                <a:solidFill>
                  <a:srgbClr val="0000FF"/>
                </a:solidFill>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4" name="内容占位符 3"/>
          <p:cNvSpPr>
            <a:spLocks noGrp="1"/>
          </p:cNvSpPr>
          <p:nvPr>
            <p:ph idx="1"/>
          </p:nvPr>
        </p:nvSpPr>
        <p:spPr>
          <a:xfrm>
            <a:off x="294198" y="1323497"/>
            <a:ext cx="8516620" cy="4526280"/>
          </a:xfrm>
        </p:spPr>
        <p:txBody>
          <a:bodyPr>
            <a:normAutofit fontScale="97500"/>
          </a:bodyPr>
          <a:lstStyle/>
          <a:p>
            <a:pPr marL="0" indent="0">
              <a:lnSpc>
                <a:spcPct val="125000"/>
              </a:lnSpc>
              <a:buNone/>
            </a:pPr>
            <a:r>
              <a:rPr lang="en-US" altLang="en-US" sz="2800" dirty="0">
                <a:latin typeface="华文中宋" panose="02010600040101010101" pitchFamily="2" charset="-122"/>
                <a:ea typeface="华文中宋" panose="02010600040101010101" pitchFamily="2" charset="-122"/>
                <a:sym typeface="+mn-ea"/>
              </a:rPr>
              <a:t>4. </a:t>
            </a:r>
            <a:r>
              <a:rPr altLang="en-US" sz="2800" dirty="0">
                <a:latin typeface="华文中宋" panose="02010600040101010101" pitchFamily="2" charset="-122"/>
                <a:ea typeface="华文中宋" panose="02010600040101010101" pitchFamily="2" charset="-122"/>
                <a:sym typeface="+mn-ea"/>
              </a:rPr>
              <a:t>当磁盘读页的操作完成后，操作系统可以恢复原先引  起缺页的进程状态，并且执行从异常返回的指令。</a:t>
            </a:r>
          </a:p>
          <a:p>
            <a:pPr>
              <a:lnSpc>
                <a:spcPct val="125000"/>
              </a:lnSpc>
              <a:buFont typeface="Wingdings" panose="05000000000000000000" charset="0"/>
              <a:buChar char="n"/>
            </a:pPr>
            <a:r>
              <a:rPr altLang="en-US" sz="2800" dirty="0">
                <a:latin typeface="华文中宋" panose="02010600040101010101" pitchFamily="2" charset="-122"/>
                <a:ea typeface="华文中宋" panose="02010600040101010101" pitchFamily="2" charset="-122"/>
                <a:sym typeface="+mn-ea"/>
              </a:rPr>
              <a:t>数据访问引起的缺页异常很难处理，这是由于：</a:t>
            </a: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它们发生在指令之间，不同于指令缺页</a:t>
            </a: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在异常处理前指令没有结束</a:t>
            </a:r>
          </a:p>
          <a:p>
            <a:pPr marL="914400" lvl="1" indent="-457200">
              <a:lnSpc>
                <a:spcPct val="125000"/>
              </a:lnSpc>
              <a:buFont typeface="Wingdings" panose="05000000000000000000" charset="0"/>
              <a:buChar char="Ø"/>
            </a:pPr>
            <a:r>
              <a:rPr altLang="en-US" dirty="0">
                <a:latin typeface="华文中宋" panose="02010600040101010101" pitchFamily="2" charset="-122"/>
                <a:ea typeface="华文中宋" panose="02010600040101010101" pitchFamily="2" charset="-122"/>
                <a:sym typeface="+mn-ea"/>
              </a:rPr>
              <a:t>异常处理之后，指令必须重新执行，就好像什么都没有发生一样</a:t>
            </a:r>
          </a:p>
          <a:p>
            <a:pPr marL="914400" lvl="1" indent="-457200">
              <a:lnSpc>
                <a:spcPct val="125000"/>
              </a:lnSpc>
              <a:buFont typeface="Wingdings" panose="05000000000000000000" charset="0"/>
              <a:buChar char="Ø"/>
            </a:pPr>
            <a:endParaRPr altLang="en-US" dirty="0"/>
          </a:p>
        </p:txBody>
      </p:sp>
      <p:sp>
        <p:nvSpPr>
          <p:cNvPr id="2" name="灯片编号占位符 1"/>
          <p:cNvSpPr>
            <a:spLocks noGrp="1"/>
          </p:cNvSpPr>
          <p:nvPr>
            <p:ph type="sldNum" sz="quarter" idx="12"/>
          </p:nvPr>
        </p:nvSpPr>
        <p:spPr/>
        <p:txBody>
          <a:bodyPr/>
          <a:lstStyle/>
          <a:p>
            <a:fld id="{73820FCD-5F4C-4989-BE05-0A8208BCBC21}" type="slidenum">
              <a:rPr/>
              <a:t>69</a:t>
            </a:fld>
            <a:endParaRPr kumimoji="0"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0" y="6393454"/>
            <a:ext cx="9144000" cy="430887"/>
          </a:xfrm>
          <a:prstGeom prst="rect">
            <a:avLst/>
          </a:prstGeom>
          <a:noFill/>
          <a:ln>
            <a:noFill/>
          </a:ln>
          <a:effectLst/>
        </p:spPr>
        <p:txBody>
          <a:bodyPr anchor="ctr">
            <a:spAutoFit/>
          </a:bodyPr>
          <a:lstStyle/>
          <a:p>
            <a:pPr indent="276225">
              <a:lnSpc>
                <a:spcPct val="110000"/>
              </a:lnSpc>
              <a:defRPr/>
            </a:pPr>
            <a:r>
              <a:rPr lang="zh-CN" altLang="en-US" sz="2000" dirty="0">
                <a:solidFill>
                  <a:schemeClr val="tx1">
                    <a:lumMod val="95000"/>
                  </a:schemeClr>
                </a:solidFill>
                <a:latin typeface="华文中宋" panose="02010600040101010101" pitchFamily="2" charset="-122"/>
                <a:ea typeface="华文中宋" panose="02010600040101010101" pitchFamily="2" charset="-122"/>
              </a:rPr>
              <a:t>③ 强制性失效不受</a:t>
            </a:r>
            <a:r>
              <a:rPr lang="en-US" altLang="zh-CN" sz="2000" dirty="0">
                <a:solidFill>
                  <a:schemeClr val="tx1">
                    <a:lumMod val="95000"/>
                  </a:schemeClr>
                </a:solidFill>
                <a:latin typeface="华文中宋" panose="02010600040101010101" pitchFamily="2" charset="-122"/>
                <a:ea typeface="华文中宋" panose="02010600040101010101" pitchFamily="2" charset="-122"/>
              </a:rPr>
              <a:t>Cache</a:t>
            </a:r>
            <a:r>
              <a:rPr lang="zh-CN" altLang="en-US" sz="2000" dirty="0">
                <a:solidFill>
                  <a:schemeClr val="tx1">
                    <a:lumMod val="95000"/>
                  </a:schemeClr>
                </a:solidFill>
                <a:latin typeface="华文中宋" panose="02010600040101010101" pitchFamily="2" charset="-122"/>
                <a:ea typeface="华文中宋" panose="02010600040101010101" pitchFamily="2" charset="-122"/>
              </a:rPr>
              <a:t>容量的影响，但容量失效却随着容量的增加而减少。</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a:t>
            </a:fld>
            <a:endParaRPr kumimoji="0" lang="zh-CN" altLang="en-US"/>
          </a:p>
        </p:txBody>
      </p:sp>
      <p:sp>
        <p:nvSpPr>
          <p:cNvPr id="73740" name="矩形 11"/>
          <p:cNvSpPr/>
          <p:nvPr/>
        </p:nvSpPr>
        <p:spPr>
          <a:xfrm>
            <a:off x="3419475" y="1627505"/>
            <a:ext cx="864870" cy="4410710"/>
          </a:xfrm>
          <a:prstGeom prst="rect">
            <a:avLst/>
          </a:prstGeom>
          <a:noFill/>
          <a:ln w="25400" cap="flat" cmpd="sng">
            <a:solidFill>
              <a:srgbClr val="FF0000"/>
            </a:solidFill>
            <a:prstDash val="solid"/>
            <a:miter/>
            <a:headEnd type="none" w="med" len="med"/>
            <a:tailEnd type="none" w="med" len="med"/>
          </a:ln>
        </p:spPr>
        <p:txBody>
          <a:bodyPr anchor="ctr"/>
          <a:lstStyle/>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5" name="矩形 11"/>
          <p:cNvSpPr/>
          <p:nvPr/>
        </p:nvSpPr>
        <p:spPr>
          <a:xfrm>
            <a:off x="5196840" y="1610995"/>
            <a:ext cx="864870" cy="4410710"/>
          </a:xfrm>
          <a:prstGeom prst="rect">
            <a:avLst/>
          </a:prstGeom>
          <a:noFill/>
          <a:ln w="25400" cap="flat" cmpd="sng">
            <a:solidFill>
              <a:srgbClr val="FF0000"/>
            </a:solidFill>
            <a:prstDash val="solid"/>
            <a:miter/>
            <a:headEnd type="none" w="med" len="med"/>
            <a:tailEnd type="none" w="med" len="med"/>
          </a:ln>
        </p:spPr>
        <p:txBody>
          <a:bodyPr anchor="ctr"/>
          <a:lstStyle/>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40"/>
                                        </p:tgtEl>
                                        <p:attrNameLst>
                                          <p:attrName>style.visibility</p:attrName>
                                        </p:attrNameLst>
                                      </p:cBhvr>
                                      <p:to>
                                        <p:strVal val="visible"/>
                                      </p:to>
                                    </p:set>
                                    <p:anim calcmode="lin" valueType="num">
                                      <p:cBhvr additive="base">
                                        <p:cTn id="7" dur="500" fill="hold"/>
                                        <p:tgtEl>
                                          <p:spTgt spid="73740"/>
                                        </p:tgtEl>
                                        <p:attrNameLst>
                                          <p:attrName>ppt_x</p:attrName>
                                        </p:attrNameLst>
                                      </p:cBhvr>
                                      <p:tavLst>
                                        <p:tav tm="0">
                                          <p:val>
                                            <p:strVal val="#ppt_x"/>
                                          </p:val>
                                        </p:tav>
                                        <p:tav tm="100000">
                                          <p:val>
                                            <p:strVal val="#ppt_x"/>
                                          </p:val>
                                        </p:tav>
                                      </p:tavLst>
                                    </p:anim>
                                    <p:anim calcmode="lin" valueType="num">
                                      <p:cBhvr additive="base">
                                        <p:cTn id="8" dur="500" fill="hold"/>
                                        <p:tgtEl>
                                          <p:spTgt spid="737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0" grpId="0" bldLvl="0" animBg="1"/>
      <p:bldP spid="5"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11" name="Title 8"/>
          <p:cNvSpPr txBox="1"/>
          <p:nvPr/>
        </p:nvSpPr>
        <p:spPr>
          <a:xfrm>
            <a:off x="107504" y="1375048"/>
            <a:ext cx="2880321" cy="685800"/>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chemeClr val="tx1"/>
                </a:solidFill>
                <a:latin typeface="华文中宋" panose="02010600040101010101" pitchFamily="2" charset="-122"/>
                <a:ea typeface="华文中宋" panose="02010600040101010101" pitchFamily="2" charset="-122"/>
              </a:rPr>
              <a:t>TLB </a:t>
            </a:r>
            <a:r>
              <a:rPr lang="zh-CN" altLang="en-US" sz="2800" b="1" dirty="0">
                <a:solidFill>
                  <a:schemeClr val="tx1"/>
                </a:solidFill>
                <a:latin typeface="华文中宋" panose="02010600040101010101" pitchFamily="2" charset="-122"/>
                <a:ea typeface="华文中宋" panose="02010600040101010101" pitchFamily="2" charset="-122"/>
              </a:rPr>
              <a:t>和</a:t>
            </a:r>
            <a:r>
              <a:rPr lang="en-US" altLang="zh-CN" sz="2800" b="1" dirty="0">
                <a:solidFill>
                  <a:schemeClr val="tx1"/>
                </a:solidFill>
                <a:latin typeface="华文中宋" panose="02010600040101010101" pitchFamily="2" charset="-122"/>
                <a:ea typeface="华文中宋" panose="02010600040101010101" pitchFamily="2" charset="-122"/>
              </a:rPr>
              <a:t>Cache</a:t>
            </a:r>
            <a:r>
              <a:rPr lang="zh-CN" altLang="en-US" sz="2800" b="1" dirty="0">
                <a:solidFill>
                  <a:schemeClr val="tx1"/>
                </a:solidFill>
                <a:latin typeface="华文中宋" panose="02010600040101010101" pitchFamily="2" charset="-122"/>
                <a:ea typeface="华文中宋" panose="02010600040101010101" pitchFamily="2" charset="-122"/>
              </a:rPr>
              <a:t>的关系</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5" y="805472"/>
            <a:ext cx="6120680" cy="600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8"/>
          <p:cNvSpPr txBox="1"/>
          <p:nvPr/>
        </p:nvSpPr>
        <p:spPr>
          <a:xfrm>
            <a:off x="107504" y="2527176"/>
            <a:ext cx="2880321"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marL="342900" indent="-342900">
              <a:lnSpc>
                <a:spcPct val="120000"/>
              </a:lnSpc>
              <a:spcBef>
                <a:spcPts val="0"/>
              </a:spcBef>
              <a:buFont typeface="Wingdings" panose="05000000000000000000" pitchFamily="2" charset="2"/>
              <a:buChar char="l"/>
            </a:pPr>
            <a:r>
              <a:rPr lang="zh-CN" altLang="en-US" sz="2400" dirty="0">
                <a:solidFill>
                  <a:schemeClr val="tx1"/>
                </a:solidFill>
                <a:latin typeface="华文中宋" panose="02010600040101010101" pitchFamily="2" charset="-122"/>
                <a:ea typeface="华文中宋" panose="02010600040101010101" pitchFamily="2" charset="-122"/>
              </a:rPr>
              <a:t>页大小</a:t>
            </a:r>
            <a:r>
              <a:rPr lang="en-US" altLang="zh-CN" sz="2400" dirty="0">
                <a:solidFill>
                  <a:schemeClr val="tx1"/>
                </a:solidFill>
                <a:latin typeface="华文中宋" panose="02010600040101010101" pitchFamily="2" charset="-122"/>
                <a:ea typeface="华文中宋" panose="02010600040101010101" pitchFamily="2" charset="-122"/>
              </a:rPr>
              <a:t>4kB</a:t>
            </a:r>
            <a:r>
              <a:rPr lang="zh-CN" altLang="en-US" sz="2400" dirty="0">
                <a:solidFill>
                  <a:schemeClr val="tx1"/>
                </a:solidFill>
                <a:latin typeface="华文中宋" panose="02010600040101010101" pitchFamily="2" charset="-122"/>
                <a:ea typeface="华文中宋" panose="02010600040101010101" pitchFamily="2" charset="-122"/>
              </a:rPr>
              <a:t>；</a:t>
            </a:r>
            <a:endParaRPr lang="en-US" altLang="zh-CN" sz="2400" dirty="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zh-CN" altLang="en-US" sz="2400" dirty="0">
                <a:solidFill>
                  <a:schemeClr val="tx1"/>
                </a:solidFill>
                <a:latin typeface="华文中宋" panose="02010600040101010101" pitchFamily="2" charset="-122"/>
                <a:ea typeface="华文中宋" panose="02010600040101010101" pitchFamily="2" charset="-122"/>
              </a:rPr>
              <a:t>地址空间</a:t>
            </a:r>
            <a:r>
              <a:rPr lang="en-US" altLang="zh-CN" sz="2400" dirty="0">
                <a:solidFill>
                  <a:schemeClr val="tx1"/>
                </a:solidFill>
                <a:latin typeface="华文中宋" panose="02010600040101010101" pitchFamily="2" charset="-122"/>
                <a:ea typeface="华文中宋" panose="02010600040101010101" pitchFamily="2" charset="-122"/>
              </a:rPr>
              <a:t>32</a:t>
            </a:r>
            <a:r>
              <a:rPr lang="zh-CN" altLang="en-US" sz="2400" dirty="0">
                <a:solidFill>
                  <a:schemeClr val="tx1"/>
                </a:solidFill>
                <a:latin typeface="华文中宋" panose="02010600040101010101" pitchFamily="2" charset="-122"/>
                <a:ea typeface="华文中宋" panose="02010600040101010101" pitchFamily="2" charset="-122"/>
              </a:rPr>
              <a:t>位；</a:t>
            </a:r>
            <a:endParaRPr lang="en-US" altLang="zh-CN" sz="2400" dirty="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zh-CN" altLang="en-US" sz="2400" dirty="0">
                <a:solidFill>
                  <a:schemeClr val="tx1"/>
                </a:solidFill>
                <a:latin typeface="华文中宋" panose="02010600040101010101" pitchFamily="2" charset="-122"/>
                <a:ea typeface="华文中宋" panose="02010600040101010101" pitchFamily="2" charset="-122"/>
              </a:rPr>
              <a:t>页号</a:t>
            </a:r>
            <a:r>
              <a:rPr lang="en-US" altLang="zh-CN" sz="2400" dirty="0">
                <a:solidFill>
                  <a:schemeClr val="tx1"/>
                </a:solidFill>
                <a:latin typeface="华文中宋" panose="02010600040101010101" pitchFamily="2" charset="-122"/>
                <a:ea typeface="华文中宋" panose="02010600040101010101" pitchFamily="2" charset="-122"/>
              </a:rPr>
              <a:t>20</a:t>
            </a:r>
            <a:r>
              <a:rPr lang="zh-CN" altLang="en-US" sz="2400" dirty="0">
                <a:solidFill>
                  <a:schemeClr val="tx1"/>
                </a:solidFill>
                <a:latin typeface="华文中宋" panose="02010600040101010101" pitchFamily="2" charset="-122"/>
                <a:ea typeface="华文中宋" panose="02010600040101010101" pitchFamily="2" charset="-122"/>
              </a:rPr>
              <a:t>位；</a:t>
            </a:r>
            <a:endParaRPr lang="en-US" altLang="zh-CN" sz="2400" dirty="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en-US" altLang="zh-CN" sz="2400" dirty="0">
                <a:solidFill>
                  <a:schemeClr val="tx1"/>
                </a:solidFill>
                <a:latin typeface="华文中宋" panose="02010600040101010101" pitchFamily="2" charset="-122"/>
                <a:ea typeface="华文中宋" panose="02010600040101010101" pitchFamily="2" charset="-122"/>
              </a:rPr>
              <a:t>TLB</a:t>
            </a:r>
            <a:r>
              <a:rPr lang="zh-CN" altLang="en-US" sz="2400" dirty="0">
                <a:solidFill>
                  <a:schemeClr val="tx1"/>
                </a:solidFill>
                <a:latin typeface="华文中宋" panose="02010600040101010101" pitchFamily="2" charset="-122"/>
                <a:ea typeface="华文中宋" panose="02010600040101010101" pitchFamily="2" charset="-122"/>
              </a:rPr>
              <a:t>全相联映射；</a:t>
            </a:r>
            <a:endParaRPr lang="en-US" altLang="zh-CN" sz="2400" dirty="0">
              <a:solidFill>
                <a:schemeClr val="tx1"/>
              </a:solidFill>
              <a:latin typeface="华文中宋" panose="02010600040101010101" pitchFamily="2" charset="-122"/>
              <a:ea typeface="华文中宋" panose="02010600040101010101" pitchFamily="2" charset="-122"/>
            </a:endParaRPr>
          </a:p>
          <a:p>
            <a:pPr marL="342900" indent="-342900">
              <a:lnSpc>
                <a:spcPct val="120000"/>
              </a:lnSpc>
              <a:spcBef>
                <a:spcPts val="0"/>
              </a:spcBef>
              <a:buFont typeface="Wingdings" panose="05000000000000000000" pitchFamily="2" charset="2"/>
              <a:buChar char="l"/>
            </a:pPr>
            <a:r>
              <a:rPr lang="en-US" altLang="zh-CN" sz="2400" dirty="0">
                <a:solidFill>
                  <a:schemeClr val="tx1"/>
                </a:solidFill>
                <a:latin typeface="华文中宋" panose="02010600040101010101" pitchFamily="2" charset="-122"/>
                <a:ea typeface="华文中宋" panose="02010600040101010101" pitchFamily="2" charset="-122"/>
              </a:rPr>
              <a:t>Cache</a:t>
            </a:r>
            <a:r>
              <a:rPr lang="zh-CN" altLang="en-US" sz="2400" dirty="0">
                <a:solidFill>
                  <a:schemeClr val="tx1"/>
                </a:solidFill>
                <a:latin typeface="华文中宋" panose="02010600040101010101" pitchFamily="2" charset="-122"/>
                <a:ea typeface="华文中宋" panose="02010600040101010101" pitchFamily="2" charset="-122"/>
              </a:rPr>
              <a:t>是直接映像</a:t>
            </a:r>
            <a:endParaRPr lang="en-US" altLang="zh-CN" sz="2400" dirty="0">
              <a:solidFill>
                <a:schemeClr val="tx1"/>
              </a:solidFill>
              <a:latin typeface="华文中宋" panose="02010600040101010101" pitchFamily="2" charset="-122"/>
              <a:ea typeface="华文中宋" panose="02010600040101010101" pitchFamily="2" charset="-122"/>
            </a:endParaRPr>
          </a:p>
          <a:p>
            <a:pPr>
              <a:lnSpc>
                <a:spcPct val="120000"/>
              </a:lnSpc>
              <a:spcBef>
                <a:spcPts val="0"/>
              </a:spcBef>
            </a:pPr>
            <a:endParaRPr lang="zh-CN" altLang="en-US" sz="2800" b="1"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70</a:t>
            </a:fld>
            <a:endParaRPr kumimoji="0" lang="zh-CN" altLang="en-US"/>
          </a:p>
        </p:txBody>
      </p:sp>
      <p:sp>
        <p:nvSpPr>
          <p:cNvPr id="7" name="Title 8"/>
          <p:cNvSpPr txBox="1"/>
          <p:nvPr/>
        </p:nvSpPr>
        <p:spPr>
          <a:xfrm>
            <a:off x="3131840" y="3284984"/>
            <a:ext cx="237626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1800" dirty="0">
                <a:solidFill>
                  <a:srgbClr val="0000FF"/>
                </a:solidFill>
                <a:latin typeface="华文中宋" panose="02010600040101010101" pitchFamily="2" charset="-122"/>
                <a:ea typeface="华文中宋" panose="02010600040101010101" pitchFamily="2" charset="-122"/>
              </a:rPr>
              <a:t>物理地址访问</a:t>
            </a:r>
            <a:r>
              <a:rPr lang="en-US" altLang="zh-CN" sz="1800" dirty="0">
                <a:solidFill>
                  <a:srgbClr val="0000FF"/>
                </a:solidFill>
                <a:latin typeface="华文中宋" panose="02010600040101010101" pitchFamily="2" charset="-122"/>
                <a:ea typeface="华文中宋" panose="02010600040101010101" pitchFamily="2" charset="-122"/>
              </a:rPr>
              <a:t>Cache</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8" name="Title 8"/>
          <p:cNvSpPr txBox="1"/>
          <p:nvPr/>
        </p:nvSpPr>
        <p:spPr>
          <a:xfrm>
            <a:off x="2987824" y="6093296"/>
            <a:ext cx="2736304" cy="720080"/>
          </a:xfrm>
          <a:prstGeom prst="rect">
            <a:avLst/>
          </a:prstGeom>
        </p:spPr>
        <p:txBody>
          <a:bodyPr vert="horz" lIns="91440" tIns="45720" rIns="91440" bIns="45720" rtlCol="0" anchor="ctr" anchorCtr="0">
            <a:normAutofit lnSpcReduction="100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en-US" altLang="zh-CN" sz="1800" dirty="0">
                <a:solidFill>
                  <a:srgbClr val="0000FF"/>
                </a:solidFill>
                <a:latin typeface="华文中宋" panose="02010600040101010101" pitchFamily="2" charset="-122"/>
                <a:ea typeface="华文中宋" panose="02010600040101010101" pitchFamily="2" charset="-122"/>
              </a:rPr>
              <a:t>Cache</a:t>
            </a:r>
            <a:r>
              <a:rPr lang="zh-CN" altLang="en-US" sz="1800" dirty="0">
                <a:solidFill>
                  <a:srgbClr val="0000FF"/>
                </a:solidFill>
                <a:latin typeface="华文中宋" panose="02010600040101010101" pitchFamily="2" charset="-122"/>
                <a:ea typeface="华文中宋" panose="02010600040101010101" pitchFamily="2" charset="-122"/>
              </a:rPr>
              <a:t>是物理寻址和物理标记</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107505" y="1556792"/>
            <a:ext cx="2345222"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2400" dirty="0">
                <a:solidFill>
                  <a:schemeClr val="tx1"/>
                </a:solidFill>
                <a:latin typeface="华文中宋" panose="02010600040101010101" pitchFamily="2" charset="-122"/>
                <a:ea typeface="华文中宋" panose="02010600040101010101" pitchFamily="2" charset="-122"/>
              </a:rPr>
              <a:t>在</a:t>
            </a:r>
            <a:r>
              <a:rPr lang="en-US" altLang="zh-CN" sz="2400" dirty="0">
                <a:solidFill>
                  <a:schemeClr val="tx1"/>
                </a:solidFill>
                <a:latin typeface="华文中宋" panose="02010600040101010101" pitchFamily="2" charset="-122"/>
                <a:ea typeface="华文中宋" panose="02010600040101010101" pitchFamily="2" charset="-122"/>
              </a:rPr>
              <a:t>TLB</a:t>
            </a:r>
            <a:r>
              <a:rPr lang="zh-CN" altLang="en-US" sz="2400" dirty="0">
                <a:solidFill>
                  <a:schemeClr val="tx1"/>
                </a:solidFill>
                <a:latin typeface="华文中宋" panose="02010600040101010101" pitchFamily="2" charset="-122"/>
                <a:ea typeface="华文中宋" panose="02010600040101010101" pitchFamily="2" charset="-122"/>
              </a:rPr>
              <a:t>和</a:t>
            </a:r>
            <a:r>
              <a:rPr lang="en-US" altLang="zh-CN" sz="2400" dirty="0">
                <a:solidFill>
                  <a:schemeClr val="tx1"/>
                </a:solidFill>
                <a:latin typeface="华文中宋" panose="02010600040101010101" pitchFamily="2" charset="-122"/>
                <a:ea typeface="华文中宋" panose="02010600040101010101" pitchFamily="2" charset="-122"/>
              </a:rPr>
              <a:t>Cache</a:t>
            </a:r>
            <a:r>
              <a:rPr lang="zh-CN" altLang="en-US" sz="2400" dirty="0">
                <a:solidFill>
                  <a:schemeClr val="tx1"/>
                </a:solidFill>
                <a:latin typeface="华文中宋" panose="02010600040101010101" pitchFamily="2" charset="-122"/>
                <a:ea typeface="华文中宋" panose="02010600040101010101" pitchFamily="2" charset="-122"/>
              </a:rPr>
              <a:t>中处理读或者写直达操作</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726" y="908720"/>
            <a:ext cx="6655778"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t>71</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395537" y="1556792"/>
            <a:ext cx="8424935" cy="356612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30000"/>
              </a:lnSpc>
              <a:spcBef>
                <a:spcPts val="0"/>
              </a:spcBef>
            </a:pPr>
            <a:r>
              <a:rPr lang="zh-CN" altLang="en-US" sz="2400" dirty="0">
                <a:solidFill>
                  <a:schemeClr val="tx1"/>
                </a:solidFill>
                <a:latin typeface="华文中宋" panose="02010600040101010101" pitchFamily="2" charset="-122"/>
                <a:ea typeface="华文中宋" panose="02010600040101010101" pitchFamily="2" charset="-122"/>
              </a:rPr>
              <a:t>最好情况：</a:t>
            </a:r>
            <a:endParaRPr lang="en-US" altLang="zh-CN" sz="2400" dirty="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zh-CN" altLang="en-US" sz="2400" dirty="0">
                <a:solidFill>
                  <a:schemeClr val="tx1"/>
                </a:solidFill>
                <a:latin typeface="华文中宋" panose="02010600040101010101" pitchFamily="2" charset="-122"/>
                <a:ea typeface="华文中宋" panose="02010600040101010101" pitchFamily="2" charset="-122"/>
              </a:rPr>
              <a:t>      虚拟地址由</a:t>
            </a:r>
            <a:r>
              <a:rPr lang="en-US" altLang="zh-CN" sz="2400" dirty="0">
                <a:solidFill>
                  <a:schemeClr val="tx1"/>
                </a:solidFill>
                <a:latin typeface="华文中宋" panose="02010600040101010101" pitchFamily="2" charset="-122"/>
                <a:ea typeface="华文中宋" panose="02010600040101010101" pitchFamily="2" charset="-122"/>
              </a:rPr>
              <a:t>TLB</a:t>
            </a:r>
            <a:r>
              <a:rPr lang="zh-CN" altLang="en-US" sz="2400" dirty="0">
                <a:solidFill>
                  <a:schemeClr val="tx1"/>
                </a:solidFill>
                <a:latin typeface="华文中宋" panose="02010600040101010101" pitchFamily="2" charset="-122"/>
                <a:ea typeface="华文中宋" panose="02010600040101010101" pitchFamily="2" charset="-122"/>
              </a:rPr>
              <a:t>转换，然后送到</a:t>
            </a:r>
            <a:r>
              <a:rPr lang="en-US" altLang="zh-CN" sz="2400" dirty="0">
                <a:solidFill>
                  <a:schemeClr val="tx1"/>
                </a:solidFill>
                <a:latin typeface="华文中宋" panose="02010600040101010101" pitchFamily="2" charset="-122"/>
                <a:ea typeface="华文中宋" panose="02010600040101010101" pitchFamily="2" charset="-122"/>
              </a:rPr>
              <a:t>Cache</a:t>
            </a:r>
            <a:r>
              <a:rPr lang="zh-CN" altLang="en-US" sz="2400" dirty="0">
                <a:solidFill>
                  <a:schemeClr val="tx1"/>
                </a:solidFill>
                <a:latin typeface="华文中宋" panose="02010600040101010101" pitchFamily="2" charset="-122"/>
                <a:ea typeface="华文中宋" panose="02010600040101010101" pitchFamily="2" charset="-122"/>
              </a:rPr>
              <a:t>，找到相应的数据，然后取回并送入处理器</a:t>
            </a:r>
            <a:endParaRPr lang="en-US" altLang="zh-CN" sz="2400" dirty="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endParaRPr lang="en-US" altLang="zh-CN" sz="2400" dirty="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zh-CN" altLang="en-US" sz="2400" dirty="0">
                <a:solidFill>
                  <a:schemeClr val="tx1"/>
                </a:solidFill>
                <a:latin typeface="华文中宋" panose="02010600040101010101" pitchFamily="2" charset="-122"/>
                <a:ea typeface="华文中宋" panose="02010600040101010101" pitchFamily="2" charset="-122"/>
              </a:rPr>
              <a:t>最坏情况：</a:t>
            </a:r>
            <a:endParaRPr lang="en-US" altLang="zh-CN" sz="2400" dirty="0">
              <a:solidFill>
                <a:schemeClr val="tx1"/>
              </a:solidFill>
              <a:latin typeface="华文中宋" panose="02010600040101010101" pitchFamily="2" charset="-122"/>
              <a:ea typeface="华文中宋" panose="02010600040101010101" pitchFamily="2" charset="-122"/>
            </a:endParaRPr>
          </a:p>
          <a:p>
            <a:pPr>
              <a:lnSpc>
                <a:spcPct val="130000"/>
              </a:lnSpc>
              <a:spcBef>
                <a:spcPts val="0"/>
              </a:spcBef>
            </a:pPr>
            <a:r>
              <a:rPr lang="en-US" altLang="zh-CN" sz="2400" dirty="0">
                <a:solidFill>
                  <a:schemeClr val="tx1"/>
                </a:solidFill>
                <a:latin typeface="华文中宋" panose="02010600040101010101" pitchFamily="2" charset="-122"/>
                <a:ea typeface="华文中宋" panose="02010600040101010101" pitchFamily="2" charset="-122"/>
              </a:rPr>
              <a:t>       TLB</a:t>
            </a:r>
            <a:r>
              <a:rPr lang="zh-CN" altLang="en-US" sz="2400" dirty="0">
                <a:solidFill>
                  <a:schemeClr val="tx1"/>
                </a:solidFill>
                <a:latin typeface="华文中宋" panose="02010600040101010101" pitchFamily="2" charset="-122"/>
                <a:ea typeface="华文中宋" panose="02010600040101010101" pitchFamily="2" charset="-122"/>
              </a:rPr>
              <a:t>、页表、</a:t>
            </a:r>
            <a:r>
              <a:rPr lang="en-US" altLang="zh-CN" sz="2400" dirty="0">
                <a:solidFill>
                  <a:schemeClr val="tx1"/>
                </a:solidFill>
                <a:latin typeface="华文中宋" panose="02010600040101010101" pitchFamily="2" charset="-122"/>
                <a:ea typeface="华文中宋" panose="02010600040101010101" pitchFamily="2" charset="-122"/>
              </a:rPr>
              <a:t>Cache</a:t>
            </a:r>
            <a:r>
              <a:rPr lang="zh-CN" altLang="en-US" sz="2400" dirty="0">
                <a:solidFill>
                  <a:schemeClr val="tx1"/>
                </a:solidFill>
                <a:latin typeface="华文中宋" panose="02010600040101010101" pitchFamily="2" charset="-122"/>
                <a:ea typeface="华文中宋" panose="02010600040101010101" pitchFamily="2" charset="-122"/>
              </a:rPr>
              <a:t>三个部件都发生缺失。</a:t>
            </a:r>
            <a:endParaRPr lang="en-US" altLang="zh-CN" sz="2400" dirty="0">
              <a:solidFill>
                <a:schemeClr val="tx1"/>
              </a:solidFill>
              <a:latin typeface="华文中宋" panose="02010600040101010101" pitchFamily="2" charset="-122"/>
              <a:ea typeface="华文中宋" panose="02010600040101010101" pitchFamily="2" charset="-122"/>
            </a:endParaRPr>
          </a:p>
          <a:p>
            <a:pPr>
              <a:lnSpc>
                <a:spcPct val="120000"/>
              </a:lnSpc>
              <a:spcBef>
                <a:spcPts val="0"/>
              </a:spcBef>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72</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sp>
        <p:nvSpPr>
          <p:cNvPr id="6" name="Title 8"/>
          <p:cNvSpPr txBox="1"/>
          <p:nvPr/>
        </p:nvSpPr>
        <p:spPr>
          <a:xfrm>
            <a:off x="539552" y="908720"/>
            <a:ext cx="842493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30000"/>
              </a:lnSpc>
              <a:spcBef>
                <a:spcPts val="0"/>
              </a:spcBef>
            </a:pPr>
            <a:r>
              <a:rPr lang="en-US" altLang="zh-CN" sz="2400" dirty="0">
                <a:solidFill>
                  <a:schemeClr val="tx1"/>
                </a:solidFill>
                <a:latin typeface="华文中宋" panose="02010600040101010101" pitchFamily="2" charset="-122"/>
                <a:ea typeface="华文中宋" panose="02010600040101010101" pitchFamily="2" charset="-122"/>
              </a:rPr>
              <a:t>TLB</a:t>
            </a:r>
            <a:r>
              <a:rPr lang="zh-CN" altLang="en-US" sz="2400" dirty="0">
                <a:solidFill>
                  <a:schemeClr val="tx1"/>
                </a:solidFill>
                <a:latin typeface="华文中宋" panose="02010600040101010101" pitchFamily="2" charset="-122"/>
                <a:ea typeface="华文中宋" panose="02010600040101010101" pitchFamily="2" charset="-122"/>
              </a:rPr>
              <a:t>、页表、</a:t>
            </a:r>
            <a:r>
              <a:rPr lang="en-US" altLang="zh-CN" sz="2400" dirty="0">
                <a:solidFill>
                  <a:schemeClr val="tx1"/>
                </a:solidFill>
                <a:latin typeface="华文中宋" panose="02010600040101010101" pitchFamily="2" charset="-122"/>
                <a:ea typeface="华文中宋" panose="02010600040101010101" pitchFamily="2" charset="-122"/>
              </a:rPr>
              <a:t>Cache</a:t>
            </a:r>
            <a:r>
              <a:rPr lang="zh-CN" altLang="en-US" sz="2400" dirty="0">
                <a:solidFill>
                  <a:schemeClr val="tx1"/>
                </a:solidFill>
                <a:latin typeface="华文中宋" panose="02010600040101010101" pitchFamily="2" charset="-122"/>
                <a:ea typeface="华文中宋" panose="02010600040101010101" pitchFamily="2" charset="-122"/>
              </a:rPr>
              <a:t>可能发生的组合和是否真的可能发生？</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73</a:t>
            </a:fld>
            <a:endParaRPr kumimoji="0" lang="zh-CN" altLang="en-US"/>
          </a:p>
        </p:txBody>
      </p:sp>
      <p:graphicFrame>
        <p:nvGraphicFramePr>
          <p:cNvPr id="3" name="表格 2"/>
          <p:cNvGraphicFramePr>
            <a:graphicFrameLocks noGrp="1"/>
          </p:cNvGraphicFramePr>
          <p:nvPr>
            <p:custDataLst>
              <p:tags r:id="rId1"/>
            </p:custDataLst>
          </p:nvPr>
        </p:nvGraphicFramePr>
        <p:xfrm>
          <a:off x="587895" y="1628800"/>
          <a:ext cx="8016553" cy="422148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736600">
                  <a:extLst>
                    <a:ext uri="{9D8B030D-6E8A-4147-A177-3AD203B41FA5}">
                      <a16:colId xmlns:a16="http://schemas.microsoft.com/office/drawing/2014/main" val="20001"/>
                    </a:ext>
                  </a:extLst>
                </a:gridCol>
                <a:gridCol w="929248">
                  <a:extLst>
                    <a:ext uri="{9D8B030D-6E8A-4147-A177-3AD203B41FA5}">
                      <a16:colId xmlns:a16="http://schemas.microsoft.com/office/drawing/2014/main" val="20002"/>
                    </a:ext>
                  </a:extLst>
                </a:gridCol>
                <a:gridCol w="5486609">
                  <a:extLst>
                    <a:ext uri="{9D8B030D-6E8A-4147-A177-3AD203B41FA5}">
                      <a16:colId xmlns:a16="http://schemas.microsoft.com/office/drawing/2014/main" val="20003"/>
                    </a:ext>
                  </a:extLst>
                </a:gridCol>
              </a:tblGrid>
              <a:tr h="370840">
                <a:tc>
                  <a:txBody>
                    <a:bodyPr/>
                    <a:lstStyle/>
                    <a:p>
                      <a:pPr algn="ctr"/>
                      <a:r>
                        <a:rPr lang="en-US" altLang="zh-CN" sz="2000" dirty="0">
                          <a:latin typeface="华文中宋" panose="02010600040101010101" pitchFamily="2" charset="-122"/>
                          <a:ea typeface="华文中宋" panose="02010600040101010101" pitchFamily="2" charset="-122"/>
                        </a:rPr>
                        <a:t>TLB</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c>
                  <a:txBody>
                    <a:bodyPr/>
                    <a:lstStyle/>
                    <a:p>
                      <a:pPr algn="ctr"/>
                      <a:r>
                        <a:rPr lang="zh-CN" altLang="en-US" sz="2000" dirty="0">
                          <a:latin typeface="华文中宋" panose="02010600040101010101" pitchFamily="2" charset="-122"/>
                          <a:ea typeface="华文中宋" panose="02010600040101010101" pitchFamily="2" charset="-122"/>
                        </a:rPr>
                        <a:t>页表</a:t>
                      </a:r>
                    </a:p>
                  </a:txBody>
                  <a:tcPr>
                    <a:solidFill>
                      <a:schemeClr val="bg1">
                        <a:lumMod val="65000"/>
                      </a:schemeClr>
                    </a:solidFill>
                  </a:tcPr>
                </a:tc>
                <a:tc>
                  <a:txBody>
                    <a:bodyPr/>
                    <a:lstStyle/>
                    <a:p>
                      <a:pPr algn="ctr"/>
                      <a:r>
                        <a:rPr lang="en-US" altLang="zh-CN" sz="2000" dirty="0">
                          <a:latin typeface="华文中宋" panose="02010600040101010101" pitchFamily="2" charset="-122"/>
                          <a:ea typeface="华文中宋" panose="02010600040101010101" pitchFamily="2" charset="-122"/>
                        </a:rPr>
                        <a:t>cache</a:t>
                      </a:r>
                      <a:endParaRPr lang="zh-CN" altLang="en-US" sz="2000" dirty="0">
                        <a:latin typeface="华文中宋" panose="02010600040101010101" pitchFamily="2" charset="-122"/>
                        <a:ea typeface="华文中宋" panose="02010600040101010101" pitchFamily="2" charset="-122"/>
                      </a:endParaRPr>
                    </a:p>
                  </a:txBody>
                  <a:tcPr>
                    <a:solidFill>
                      <a:schemeClr val="bg1">
                        <a:lumMod val="65000"/>
                      </a:schemeClr>
                    </a:solidFill>
                  </a:tcPr>
                </a:tc>
                <a:tc>
                  <a:txBody>
                    <a:bodyPr/>
                    <a:lstStyle/>
                    <a:p>
                      <a:pPr algn="ctr"/>
                      <a:r>
                        <a:rPr lang="zh-CN" altLang="en-US" sz="2000" dirty="0">
                          <a:latin typeface="华文中宋" panose="02010600040101010101" pitchFamily="2" charset="-122"/>
                          <a:ea typeface="华文中宋" panose="02010600040101010101" pitchFamily="2" charset="-122"/>
                        </a:rPr>
                        <a:t>可能发生吗？</a:t>
                      </a:r>
                    </a:p>
                  </a:txBody>
                  <a:tcPr>
                    <a:solidFill>
                      <a:schemeClr val="bg1">
                        <a:lumMod val="65000"/>
                      </a:schemeClr>
                    </a:solidFill>
                  </a:tcPr>
                </a:tc>
                <a:extLst>
                  <a:ext uri="{0D108BD9-81ED-4DB2-BD59-A6C34878D82A}">
                    <a16:rowId xmlns:a16="http://schemas.microsoft.com/office/drawing/2014/main" val="10000"/>
                  </a:ext>
                </a:extLst>
              </a:tr>
              <a:tr h="370840">
                <a:tc>
                  <a:txBody>
                    <a:bodyPr/>
                    <a:lstStyle/>
                    <a:p>
                      <a:pPr algn="ctr"/>
                      <a:r>
                        <a:rPr lang="zh-CN" altLang="en-US" sz="1900" dirty="0">
                          <a:latin typeface="华文中宋" panose="02010600040101010101" pitchFamily="2" charset="-122"/>
                          <a:ea typeface="华文中宋" panose="02010600040101010101" pitchFamily="2" charset="-122"/>
                        </a:rPr>
                        <a:t>命中</a:t>
                      </a:r>
                    </a:p>
                  </a:txBody>
                  <a:tcPr>
                    <a:solidFill>
                      <a:schemeClr val="accent2">
                        <a:lumMod val="20000"/>
                        <a:lumOff val="80000"/>
                      </a:schemeClr>
                    </a:solidFill>
                  </a:tcPr>
                </a:tc>
                <a:tc>
                  <a:txBody>
                    <a:bodyPr/>
                    <a:lstStyle/>
                    <a:p>
                      <a:pPr algn="ctr"/>
                      <a:r>
                        <a:rPr lang="zh-CN" altLang="en-US" sz="1900" dirty="0">
                          <a:latin typeface="华文中宋" panose="02010600040101010101" pitchFamily="2" charset="-122"/>
                          <a:ea typeface="华文中宋" panose="02010600040101010101" pitchFamily="2" charset="-122"/>
                        </a:rPr>
                        <a:t>命中</a:t>
                      </a:r>
                    </a:p>
                  </a:txBody>
                  <a:tcPr>
                    <a:solidFill>
                      <a:schemeClr val="accent2">
                        <a:lumMod val="20000"/>
                        <a:lumOff val="80000"/>
                      </a:schemeClr>
                    </a:solidFill>
                  </a:tcPr>
                </a:tc>
                <a:tc>
                  <a:txBody>
                    <a:bodyPr/>
                    <a:lstStyle/>
                    <a:p>
                      <a:pPr algn="ctr"/>
                      <a:r>
                        <a:rPr lang="zh-CN" altLang="en-US" sz="1900" dirty="0">
                          <a:latin typeface="华文中宋" panose="02010600040101010101" pitchFamily="2" charset="-122"/>
                          <a:ea typeface="华文中宋" panose="02010600040101010101" pitchFamily="2" charset="-122"/>
                        </a:rPr>
                        <a:t>缺失</a:t>
                      </a:r>
                    </a:p>
                  </a:txBody>
                  <a:tcPr>
                    <a:solidFill>
                      <a:schemeClr val="accent2">
                        <a:lumMod val="20000"/>
                        <a:lumOff val="80000"/>
                      </a:schemeClr>
                    </a:solidFill>
                  </a:tcPr>
                </a:tc>
                <a:tc>
                  <a:txBody>
                    <a:bodyPr/>
                    <a:lstStyle/>
                    <a:p>
                      <a:r>
                        <a:rPr lang="zh-CN" altLang="en-US" sz="1900" dirty="0">
                          <a:latin typeface="华文中宋" panose="02010600040101010101" pitchFamily="2" charset="-122"/>
                          <a:ea typeface="华文中宋" panose="02010600040101010101" pitchFamily="2" charset="-122"/>
                        </a:rPr>
                        <a:t>可能，但若</a:t>
                      </a:r>
                      <a:r>
                        <a:rPr lang="en-US" altLang="zh-CN" sz="1900" dirty="0">
                          <a:latin typeface="华文中宋" panose="02010600040101010101" pitchFamily="2" charset="-122"/>
                          <a:ea typeface="华文中宋" panose="02010600040101010101" pitchFamily="2" charset="-122"/>
                        </a:rPr>
                        <a:t>TLB</a:t>
                      </a:r>
                      <a:r>
                        <a:rPr lang="zh-CN" altLang="en-US" sz="1900" dirty="0">
                          <a:latin typeface="华文中宋" panose="02010600040101010101" pitchFamily="2" charset="-122"/>
                          <a:ea typeface="华文中宋" panose="02010600040101010101" pitchFamily="2" charset="-122"/>
                        </a:rPr>
                        <a:t>命中就不可能检查页表</a:t>
                      </a:r>
                    </a:p>
                  </a:txBody>
                  <a:tcP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命中</a:t>
                      </a: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命中</a:t>
                      </a:r>
                    </a:p>
                  </a:txBody>
                  <a:tcPr>
                    <a:solidFill>
                      <a:schemeClr val="accent2">
                        <a:lumMod val="20000"/>
                        <a:lumOff val="80000"/>
                      </a:schemeClr>
                    </a:solidFill>
                  </a:tcPr>
                </a:tc>
                <a:tc>
                  <a:txBody>
                    <a:bodyPr/>
                    <a:lstStyle/>
                    <a:p>
                      <a:r>
                        <a:rPr lang="en-US" altLang="zh-CN" sz="1900" dirty="0">
                          <a:latin typeface="华文中宋" panose="02010600040101010101" pitchFamily="2" charset="-122"/>
                          <a:ea typeface="华文中宋" panose="02010600040101010101" pitchFamily="2" charset="-122"/>
                        </a:rPr>
                        <a:t>TLB</a:t>
                      </a:r>
                      <a:r>
                        <a:rPr lang="zh-CN" altLang="en-US" sz="1900" dirty="0">
                          <a:latin typeface="华文中宋" panose="02010600040101010101" pitchFamily="2" charset="-122"/>
                          <a:ea typeface="华文中宋" panose="02010600040101010101" pitchFamily="2" charset="-122"/>
                        </a:rPr>
                        <a:t>缺失，但是页表中找到表项，重试后在</a:t>
                      </a:r>
                      <a:r>
                        <a:rPr lang="en-US" altLang="zh-CN" sz="1900" dirty="0">
                          <a:latin typeface="华文中宋" panose="02010600040101010101" pitchFamily="2" charset="-122"/>
                          <a:ea typeface="华文中宋" panose="02010600040101010101" pitchFamily="2" charset="-122"/>
                        </a:rPr>
                        <a:t>Cache</a:t>
                      </a:r>
                      <a:r>
                        <a:rPr lang="zh-CN" altLang="en-US" sz="1900" dirty="0">
                          <a:latin typeface="华文中宋" panose="02010600040101010101" pitchFamily="2" charset="-122"/>
                          <a:ea typeface="华文中宋" panose="02010600040101010101" pitchFamily="2" charset="-122"/>
                        </a:rPr>
                        <a:t>中找到数据</a:t>
                      </a:r>
                    </a:p>
                  </a:txBody>
                  <a:tcPr>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命中</a:t>
                      </a: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900" dirty="0">
                          <a:latin typeface="华文中宋" panose="02010600040101010101" pitchFamily="2" charset="-122"/>
                          <a:ea typeface="华文中宋" panose="02010600040101010101" pitchFamily="2" charset="-122"/>
                        </a:rPr>
                        <a:t>TLB</a:t>
                      </a:r>
                      <a:r>
                        <a:rPr lang="zh-CN" altLang="en-US" sz="1900" dirty="0">
                          <a:latin typeface="华文中宋" panose="02010600040101010101" pitchFamily="2" charset="-122"/>
                          <a:ea typeface="华文中宋" panose="02010600040101010101" pitchFamily="2" charset="-122"/>
                        </a:rPr>
                        <a:t>缺失，但是页表中找到表项，重试后在</a:t>
                      </a:r>
                      <a:r>
                        <a:rPr lang="en-US" altLang="zh-CN" sz="1900" dirty="0">
                          <a:latin typeface="华文中宋" panose="02010600040101010101" pitchFamily="2" charset="-122"/>
                          <a:ea typeface="华文中宋" panose="02010600040101010101" pitchFamily="2" charset="-122"/>
                        </a:rPr>
                        <a:t>Cache</a:t>
                      </a:r>
                      <a:r>
                        <a:rPr lang="zh-CN" altLang="en-US" sz="1900" dirty="0">
                          <a:latin typeface="华文中宋" panose="02010600040101010101" pitchFamily="2" charset="-122"/>
                          <a:ea typeface="华文中宋" panose="02010600040101010101" pitchFamily="2" charset="-122"/>
                        </a:rPr>
                        <a:t>中没找到数据</a:t>
                      </a:r>
                    </a:p>
                  </a:txBody>
                  <a:tcPr>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900" dirty="0">
                          <a:latin typeface="华文中宋" panose="02010600040101010101" pitchFamily="2" charset="-122"/>
                          <a:ea typeface="华文中宋" panose="02010600040101010101" pitchFamily="2" charset="-122"/>
                        </a:rPr>
                        <a:t>TLB</a:t>
                      </a:r>
                      <a:r>
                        <a:rPr lang="zh-CN" altLang="en-US" sz="1900" dirty="0">
                          <a:latin typeface="华文中宋" panose="02010600040101010101" pitchFamily="2" charset="-122"/>
                          <a:ea typeface="华文中宋" panose="02010600040101010101" pitchFamily="2" charset="-122"/>
                        </a:rPr>
                        <a:t>缺失，然后缺页，重试后在</a:t>
                      </a:r>
                      <a:r>
                        <a:rPr lang="en-US" altLang="zh-CN" sz="1900" dirty="0">
                          <a:latin typeface="华文中宋" panose="02010600040101010101" pitchFamily="2" charset="-122"/>
                          <a:ea typeface="华文中宋" panose="02010600040101010101" pitchFamily="2" charset="-122"/>
                        </a:rPr>
                        <a:t>Cache</a:t>
                      </a:r>
                      <a:r>
                        <a:rPr lang="zh-CN" altLang="en-US" sz="1900" dirty="0">
                          <a:latin typeface="华文中宋" panose="02010600040101010101" pitchFamily="2" charset="-122"/>
                          <a:ea typeface="华文中宋" panose="02010600040101010101" pitchFamily="2" charset="-122"/>
                        </a:rPr>
                        <a:t>中没找到数据</a:t>
                      </a:r>
                    </a:p>
                  </a:txBody>
                  <a:tcPr>
                    <a:solidFill>
                      <a:schemeClr val="accent2">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命中</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6">
                        <a:lumMod val="20000"/>
                        <a:lumOff val="80000"/>
                      </a:schemeClr>
                    </a:solidFill>
                  </a:tcPr>
                </a:tc>
                <a:tc>
                  <a:txBody>
                    <a:bodyPr/>
                    <a:lstStyle/>
                    <a:p>
                      <a:r>
                        <a:rPr lang="zh-CN" altLang="en-US" sz="1900" dirty="0">
                          <a:latin typeface="华文中宋" panose="02010600040101010101" pitchFamily="2" charset="-122"/>
                          <a:ea typeface="华文中宋" panose="02010600040101010101" pitchFamily="2" charset="-122"/>
                        </a:rPr>
                        <a:t>不可能，若页表缺失，则该转换不可能在</a:t>
                      </a:r>
                      <a:r>
                        <a:rPr lang="en-US" altLang="zh-CN" sz="1900" dirty="0">
                          <a:latin typeface="华文中宋" panose="02010600040101010101" pitchFamily="2" charset="-122"/>
                          <a:ea typeface="华文中宋" panose="02010600040101010101" pitchFamily="2" charset="-122"/>
                        </a:rPr>
                        <a:t>TLB</a:t>
                      </a:r>
                      <a:r>
                        <a:rPr lang="zh-CN" altLang="en-US" sz="1900" dirty="0">
                          <a:latin typeface="华文中宋" panose="02010600040101010101" pitchFamily="2" charset="-122"/>
                          <a:ea typeface="华文中宋" panose="02010600040101010101" pitchFamily="2" charset="-122"/>
                        </a:rPr>
                        <a:t>中</a:t>
                      </a:r>
                    </a:p>
                  </a:txBody>
                  <a:tcP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命中</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命中</a:t>
                      </a: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不可能，若页表缺失，则该转换不可能在</a:t>
                      </a:r>
                      <a:r>
                        <a:rPr lang="en-US" altLang="zh-CN" sz="1900" dirty="0">
                          <a:latin typeface="华文中宋" panose="02010600040101010101" pitchFamily="2" charset="-122"/>
                          <a:ea typeface="华文中宋" panose="02010600040101010101" pitchFamily="2" charset="-122"/>
                        </a:rPr>
                        <a:t>TLB</a:t>
                      </a:r>
                      <a:r>
                        <a:rPr lang="zh-CN" altLang="en-US" sz="1900" dirty="0">
                          <a:latin typeface="华文中宋" panose="02010600040101010101" pitchFamily="2" charset="-122"/>
                          <a:ea typeface="华文中宋" panose="02010600040101010101" pitchFamily="2" charset="-122"/>
                        </a:rPr>
                        <a:t>中</a:t>
                      </a:r>
                    </a:p>
                  </a:txBody>
                  <a:tcPr>
                    <a:solidFill>
                      <a:schemeClr val="accent6">
                        <a:lumMod val="20000"/>
                        <a:lumOff val="80000"/>
                      </a:schemeClr>
                    </a:solidFill>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缺失</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900" dirty="0">
                          <a:latin typeface="华文中宋" panose="02010600040101010101" pitchFamily="2" charset="-122"/>
                          <a:ea typeface="华文中宋" panose="02010600040101010101" pitchFamily="2" charset="-122"/>
                        </a:rPr>
                        <a:t>命中</a:t>
                      </a:r>
                    </a:p>
                  </a:txBody>
                  <a:tcPr>
                    <a:solidFill>
                      <a:schemeClr val="accent6">
                        <a:lumMod val="20000"/>
                        <a:lumOff val="80000"/>
                      </a:schemeClr>
                    </a:solidFill>
                  </a:tcPr>
                </a:tc>
                <a:tc>
                  <a:txBody>
                    <a:bodyPr/>
                    <a:lstStyle/>
                    <a:p>
                      <a:r>
                        <a:rPr lang="zh-CN" altLang="en-US" sz="1900" dirty="0">
                          <a:latin typeface="华文中宋" panose="02010600040101010101" pitchFamily="2" charset="-122"/>
                          <a:ea typeface="华文中宋" panose="02010600040101010101" pitchFamily="2" charset="-122"/>
                        </a:rPr>
                        <a:t>不可能，若页不在主存中，数据不会出现在</a:t>
                      </a:r>
                      <a:r>
                        <a:rPr lang="en-US" altLang="zh-CN" sz="1900" dirty="0">
                          <a:latin typeface="华文中宋" panose="02010600040101010101" pitchFamily="2" charset="-122"/>
                          <a:ea typeface="华文中宋" panose="02010600040101010101" pitchFamily="2" charset="-122"/>
                        </a:rPr>
                        <a:t>Cache</a:t>
                      </a:r>
                      <a:r>
                        <a:rPr lang="zh-CN" altLang="en-US" sz="1900" dirty="0">
                          <a:latin typeface="华文中宋" panose="02010600040101010101" pitchFamily="2" charset="-122"/>
                          <a:ea typeface="华文中宋" panose="02010600040101010101" pitchFamily="2" charset="-122"/>
                        </a:rPr>
                        <a:t>中</a:t>
                      </a:r>
                    </a:p>
                  </a:txBody>
                  <a:tcPr>
                    <a:solidFill>
                      <a:schemeClr val="accent6">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5.8</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加快地址转换：</a:t>
            </a:r>
            <a:r>
              <a:rPr lang="en-US" altLang="zh-CN" sz="3200" b="1" dirty="0">
                <a:solidFill>
                  <a:srgbClr val="0000FF"/>
                </a:solidFill>
                <a:latin typeface="华文中宋" panose="02010600040101010101" pitchFamily="2" charset="-122"/>
                <a:ea typeface="华文中宋" panose="02010600040101010101" pitchFamily="2" charset="-122"/>
              </a:rPr>
              <a:t>TLB</a:t>
            </a:r>
            <a:endParaRPr lang="zh-CN" altLang="en-US" sz="3200" b="1" dirty="0">
              <a:solidFill>
                <a:srgbClr val="0000FF"/>
              </a:solidFill>
              <a:latin typeface="华文中宋" panose="02010600040101010101" pitchFamily="2" charset="-122"/>
              <a:ea typeface="华文中宋" panose="02010600040101010101" pitchFamily="2"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5" y="805472"/>
            <a:ext cx="6120680" cy="6007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12"/>
          </p:nvPr>
        </p:nvSpPr>
        <p:spPr/>
        <p:txBody>
          <a:bodyPr/>
          <a:lstStyle/>
          <a:p>
            <a:fld id="{240D5ECE-8B49-45CD-BE81-EF81920D1969}" type="slidenum">
              <a:rPr lang="en-US" altLang="zh-CN" smtClean="0"/>
              <a:t>74</a:t>
            </a:fld>
            <a:endParaRPr kumimoji="0" lang="zh-CN" altLang="en-US"/>
          </a:p>
        </p:txBody>
      </p:sp>
      <p:sp>
        <p:nvSpPr>
          <p:cNvPr id="7" name="Title 8"/>
          <p:cNvSpPr txBox="1"/>
          <p:nvPr/>
        </p:nvSpPr>
        <p:spPr>
          <a:xfrm>
            <a:off x="3131840" y="3284984"/>
            <a:ext cx="2376265" cy="72008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zh-CN" altLang="en-US" sz="1800" dirty="0">
                <a:solidFill>
                  <a:srgbClr val="0000FF"/>
                </a:solidFill>
                <a:latin typeface="华文中宋" panose="02010600040101010101" pitchFamily="2" charset="-122"/>
                <a:ea typeface="华文中宋" panose="02010600040101010101" pitchFamily="2" charset="-122"/>
              </a:rPr>
              <a:t>物理地址访问</a:t>
            </a:r>
            <a:r>
              <a:rPr lang="en-US" altLang="zh-CN" sz="1800" dirty="0">
                <a:solidFill>
                  <a:srgbClr val="0000FF"/>
                </a:solidFill>
                <a:latin typeface="华文中宋" panose="02010600040101010101" pitchFamily="2" charset="-122"/>
                <a:ea typeface="华文中宋" panose="02010600040101010101" pitchFamily="2" charset="-122"/>
              </a:rPr>
              <a:t>Cache</a:t>
            </a:r>
            <a:endParaRPr lang="zh-CN" altLang="en-US" sz="1800" dirty="0">
              <a:solidFill>
                <a:srgbClr val="0000FF"/>
              </a:solidFill>
              <a:latin typeface="华文中宋" panose="02010600040101010101" pitchFamily="2" charset="-122"/>
              <a:ea typeface="华文中宋" panose="02010600040101010101" pitchFamily="2" charset="-122"/>
            </a:endParaRPr>
          </a:p>
        </p:txBody>
      </p:sp>
      <p:sp>
        <p:nvSpPr>
          <p:cNvPr id="8" name="Title 8"/>
          <p:cNvSpPr txBox="1"/>
          <p:nvPr/>
        </p:nvSpPr>
        <p:spPr>
          <a:xfrm>
            <a:off x="2987824" y="6093296"/>
            <a:ext cx="2736304" cy="720080"/>
          </a:xfrm>
          <a:prstGeom prst="rect">
            <a:avLst/>
          </a:prstGeom>
        </p:spPr>
        <p:txBody>
          <a:bodyPr vert="horz" lIns="91440" tIns="45720" rIns="91440" bIns="45720" rtlCol="0" anchor="ctr" anchorCtr="0">
            <a:normAutofit lnSpcReduction="10000"/>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20000"/>
              </a:lnSpc>
              <a:spcBef>
                <a:spcPts val="0"/>
              </a:spcBef>
            </a:pPr>
            <a:r>
              <a:rPr lang="en-US" altLang="zh-CN" sz="1800" dirty="0">
                <a:solidFill>
                  <a:srgbClr val="0000FF"/>
                </a:solidFill>
                <a:latin typeface="华文中宋" panose="02010600040101010101" pitchFamily="2" charset="-122"/>
                <a:ea typeface="华文中宋" panose="02010600040101010101" pitchFamily="2" charset="-122"/>
              </a:rPr>
              <a:t>Cache</a:t>
            </a:r>
            <a:r>
              <a:rPr lang="zh-CN" altLang="en-US" sz="1800" dirty="0">
                <a:solidFill>
                  <a:srgbClr val="0000FF"/>
                </a:solidFill>
                <a:latin typeface="华文中宋" panose="02010600040101010101" pitchFamily="2" charset="-122"/>
                <a:ea typeface="华文中宋" panose="02010600040101010101" pitchFamily="2" charset="-122"/>
              </a:rPr>
              <a:t>是物理寻址和物理标记</a:t>
            </a:r>
          </a:p>
        </p:txBody>
      </p:sp>
      <p:sp>
        <p:nvSpPr>
          <p:cNvPr id="11" name="Title 8"/>
          <p:cNvSpPr txBox="1"/>
          <p:nvPr/>
        </p:nvSpPr>
        <p:spPr>
          <a:xfrm>
            <a:off x="0" y="980728"/>
            <a:ext cx="3528392" cy="2664296"/>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lnSpc>
                <a:spcPct val="150000"/>
              </a:lnSpc>
              <a:spcBef>
                <a:spcPts val="0"/>
              </a:spcBef>
            </a:pPr>
            <a:r>
              <a:rPr lang="zh-CN" altLang="en-US" sz="2400" dirty="0">
                <a:solidFill>
                  <a:schemeClr val="tx1"/>
                </a:solidFill>
                <a:latin typeface="华文中宋" panose="02010600040101010101" pitchFamily="2" charset="-122"/>
                <a:ea typeface="华文中宋" panose="02010600040101010101" pitchFamily="2" charset="-122"/>
              </a:rPr>
              <a:t>操作是否有并行的可能？</a:t>
            </a:r>
            <a:endParaRPr lang="en-US" altLang="zh-CN" sz="2400" dirty="0">
              <a:solidFill>
                <a:schemeClr val="tx1"/>
              </a:solidFill>
              <a:latin typeface="华文中宋" panose="02010600040101010101" pitchFamily="2" charset="-122"/>
              <a:ea typeface="华文中宋" panose="02010600040101010101" pitchFamily="2" charset="-122"/>
            </a:endParaRPr>
          </a:p>
          <a:p>
            <a:pPr>
              <a:lnSpc>
                <a:spcPct val="150000"/>
              </a:lnSpc>
              <a:spcBef>
                <a:spcPts val="0"/>
              </a:spcBef>
            </a:pPr>
            <a:r>
              <a:rPr lang="zh-CN" altLang="en-US" sz="2200" dirty="0">
                <a:solidFill>
                  <a:schemeClr val="tx1"/>
                </a:solidFill>
                <a:latin typeface="华文中宋" panose="02010600040101010101" pitchFamily="2" charset="-122"/>
                <a:ea typeface="华文中宋" panose="02010600040101010101" pitchFamily="2" charset="-122"/>
              </a:rPr>
              <a:t>考虑处理器用完整的或者部分的虚拟地址来索引</a:t>
            </a:r>
            <a:r>
              <a:rPr lang="en-US" altLang="zh-CN" sz="2200" dirty="0">
                <a:solidFill>
                  <a:schemeClr val="tx1"/>
                </a:solidFill>
                <a:latin typeface="华文中宋" panose="02010600040101010101" pitchFamily="2" charset="-122"/>
                <a:ea typeface="华文中宋" panose="02010600040101010101" pitchFamily="2" charset="-122"/>
              </a:rPr>
              <a:t>Cache</a:t>
            </a:r>
            <a:r>
              <a:rPr lang="zh-CN" altLang="en-US" sz="2200" dirty="0">
                <a:solidFill>
                  <a:schemeClr val="tx1"/>
                </a:solidFill>
                <a:latin typeface="华文中宋" panose="02010600040101010101" pitchFamily="2" charset="-122"/>
                <a:ea typeface="华文中宋" panose="02010600040101010101" pitchFamily="2" charset="-122"/>
              </a:rPr>
              <a:t>，如何实现？</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6629" name="Rectangle 5"/>
          <p:cNvSpPr>
            <a:spLocks noChangeArrowheads="1"/>
          </p:cNvSpPr>
          <p:nvPr/>
        </p:nvSpPr>
        <p:spPr bwMode="auto">
          <a:xfrm>
            <a:off x="990600" y="757862"/>
            <a:ext cx="7696200" cy="5336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ts val="3400"/>
              </a:lnSpc>
            </a:pPr>
            <a:r>
              <a:rPr lang="zh-CN" altLang="en-US" sz="4000" b="1" dirty="0">
                <a:solidFill>
                  <a:schemeClr val="hlink"/>
                </a:solidFill>
                <a:latin typeface="Comic Sans MS" panose="030F0702030302020204" pitchFamily="66" charset="0"/>
                <a:ea typeface="宋体" panose="02010600030101010101" pitchFamily="2" charset="-122"/>
              </a:rPr>
              <a:t>第</a:t>
            </a:r>
            <a:r>
              <a:rPr lang="en-US" altLang="zh-CN" sz="4000" b="1" dirty="0">
                <a:solidFill>
                  <a:schemeClr val="hlink"/>
                </a:solidFill>
                <a:latin typeface="Comic Sans MS" panose="030F0702030302020204" pitchFamily="66" charset="0"/>
                <a:ea typeface="宋体" panose="02010600030101010101" pitchFamily="2" charset="-122"/>
              </a:rPr>
              <a:t>5</a:t>
            </a:r>
            <a:r>
              <a:rPr lang="zh-CN" altLang="en-US" sz="4000" b="1" dirty="0">
                <a:solidFill>
                  <a:schemeClr val="hlink"/>
                </a:solidFill>
                <a:latin typeface="Comic Sans MS" panose="030F0702030302020204" pitchFamily="66" charset="0"/>
                <a:ea typeface="宋体" panose="02010600030101010101" pitchFamily="2" charset="-122"/>
              </a:rPr>
              <a:t>章 存储器</a:t>
            </a:r>
            <a:r>
              <a:rPr lang="en-US" altLang="zh-CN" sz="4000" b="1" dirty="0">
                <a:solidFill>
                  <a:schemeClr val="hlink"/>
                </a:solidFill>
                <a:latin typeface="Comic Sans MS" panose="030F0702030302020204" pitchFamily="66" charset="0"/>
                <a:ea typeface="宋体" panose="02010600030101010101" pitchFamily="2" charset="-122"/>
              </a:rPr>
              <a:t>-</a:t>
            </a:r>
            <a:r>
              <a:rPr lang="zh-CN" altLang="en-US" sz="4000" b="1" dirty="0">
                <a:solidFill>
                  <a:schemeClr val="hlink"/>
                </a:solidFill>
                <a:latin typeface="Comic Sans MS" panose="030F0702030302020204" pitchFamily="66" charset="0"/>
                <a:ea typeface="宋体" panose="02010600030101010101" pitchFamily="2" charset="-122"/>
              </a:rPr>
              <a:t>层次结构设计</a:t>
            </a:r>
            <a:endParaRPr lang="en-US" altLang="zh-CN" sz="4000" b="1" dirty="0">
              <a:solidFill>
                <a:schemeClr val="hlink"/>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latin typeface="Comic Sans MS" panose="030F0702030302020204" pitchFamily="66" charset="0"/>
                <a:ea typeface="宋体" panose="02010600030101010101" pitchFamily="2" charset="-122"/>
              </a:rPr>
              <a:t>5.1	</a:t>
            </a:r>
            <a:r>
              <a:rPr lang="zh-CN" altLang="en-US" sz="2600" b="1" dirty="0">
                <a:latin typeface="Comic Sans MS" panose="030F0702030302020204" pitchFamily="66" charset="0"/>
                <a:ea typeface="宋体" panose="02010600030101010101" pitchFamily="2" charset="-122"/>
              </a:rPr>
              <a:t>引言</a:t>
            </a:r>
            <a:r>
              <a:rPr lang="en-US" altLang="zh-CN" sz="2600" b="1" dirty="0">
                <a:latin typeface="Comic Sans MS" panose="030F0702030302020204" pitchFamily="66" charset="0"/>
                <a:ea typeface="宋体" panose="02010600030101010101" pitchFamily="2" charset="-122"/>
              </a:rPr>
              <a:t> 	</a:t>
            </a:r>
            <a:r>
              <a:rPr lang="zh-CN" altLang="en-US" sz="2600" b="1" dirty="0">
                <a:solidFill>
                  <a:srgbClr val="FF0000"/>
                </a:solidFill>
                <a:latin typeface="宋体" panose="02010600030101010101" pitchFamily="2" charset="-122"/>
              </a:rPr>
              <a:t>  </a:t>
            </a:r>
            <a:r>
              <a:rPr lang="en-US" altLang="zh-CN" sz="2600" b="1" dirty="0">
                <a:latin typeface="Comic Sans MS" panose="030F0702030302020204" pitchFamily="66" charset="0"/>
                <a:ea typeface="宋体" panose="02010600030101010101" pitchFamily="2" charset="-122"/>
              </a:rPr>
              <a:t>			</a:t>
            </a: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5.2	Caches</a:t>
            </a:r>
            <a:r>
              <a:rPr lang="zh-CN" altLang="en-US" sz="2600" b="1" dirty="0">
                <a:latin typeface="Comic Sans MS" panose="030F0702030302020204" pitchFamily="66" charset="0"/>
                <a:ea typeface="宋体" panose="02010600030101010101" pitchFamily="2" charset="-122"/>
              </a:rPr>
              <a:t>基本原理复习</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latin typeface="Comic Sans MS" panose="030F0702030302020204" pitchFamily="66" charset="0"/>
                <a:ea typeface="宋体" panose="02010600030101010101" pitchFamily="2" charset="-122"/>
              </a:rPr>
              <a:t>5.3	Cache </a:t>
            </a:r>
            <a:r>
              <a:rPr lang="zh-CN" altLang="en-US" sz="2600" b="1" dirty="0">
                <a:latin typeface="Comic Sans MS" panose="030F0702030302020204" pitchFamily="66" charset="0"/>
                <a:ea typeface="宋体" panose="02010600030101010101" pitchFamily="2" charset="-122"/>
              </a:rPr>
              <a:t>性能</a:t>
            </a:r>
            <a:r>
              <a:rPr lang="en-US" altLang="zh-CN" sz="2600" b="1" dirty="0">
                <a:latin typeface="Comic Sans MS" panose="030F0702030302020204" pitchFamily="66" charset="0"/>
                <a:ea typeface="宋体" panose="02010600030101010101" pitchFamily="2" charset="-122"/>
              </a:rPr>
              <a:t> 			</a:t>
            </a: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5.4	</a:t>
            </a:r>
            <a:r>
              <a:rPr lang="zh-CN" altLang="en-US" sz="2600" b="1" dirty="0">
                <a:solidFill>
                  <a:srgbClr val="FF0000"/>
                </a:solidFill>
                <a:latin typeface="Comic Sans MS" panose="030F0702030302020204" pitchFamily="66" charset="0"/>
                <a:ea typeface="宋体" panose="02010600030101010101" pitchFamily="2" charset="-122"/>
              </a:rPr>
              <a:t>减少 </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缺失率</a:t>
            </a:r>
            <a:endParaRPr lang="en-US" altLang="zh-CN" sz="2600" b="1" dirty="0">
              <a:solidFill>
                <a:srgbClr val="FF0000"/>
              </a:solidFill>
              <a:latin typeface="Comic Sans MS" panose="030F0702030302020204" pitchFamily="66" charset="0"/>
              <a:ea typeface="宋体" panose="02010600030101010101" pitchFamily="2" charset="-122"/>
            </a:endParaRPr>
          </a:p>
          <a:p>
            <a:pPr>
              <a:lnSpc>
                <a:spcPts val="3400"/>
              </a:lnSpc>
              <a:spcBef>
                <a:spcPct val="20000"/>
              </a:spcBef>
              <a:buClr>
                <a:schemeClr val="folHlink"/>
              </a:buClr>
              <a:buSzPct val="90000"/>
            </a:pPr>
            <a:r>
              <a:rPr lang="en-US" altLang="zh-CN" sz="2600" b="1" dirty="0">
                <a:solidFill>
                  <a:srgbClr val="FF0000"/>
                </a:solidFill>
                <a:latin typeface="Comic Sans MS" panose="030F0702030302020204" pitchFamily="66" charset="0"/>
                <a:ea typeface="宋体" panose="02010600030101010101" pitchFamily="2" charset="-122"/>
              </a:rPr>
              <a:t>5.5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 Cache </a:t>
            </a:r>
            <a:r>
              <a:rPr lang="zh-CN" altLang="en-US" sz="2600" b="1" dirty="0">
                <a:solidFill>
                  <a:srgbClr val="FF0000"/>
                </a:solidFill>
                <a:latin typeface="Comic Sans MS" panose="030F0702030302020204" pitchFamily="66" charset="0"/>
                <a:ea typeface="宋体" panose="02010600030101010101" pitchFamily="2" charset="-122"/>
              </a:rPr>
              <a:t>缺失代价</a:t>
            </a:r>
            <a:endParaRPr lang="en-US" altLang="zh-CN" sz="2600" b="1" dirty="0">
              <a:solidFill>
                <a:srgbClr val="FF0000"/>
              </a:solidFill>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rgbClr val="FF0000"/>
                </a:solidFill>
                <a:latin typeface="Comic Sans MS" panose="030F0702030302020204" pitchFamily="66" charset="0"/>
                <a:ea typeface="宋体" panose="02010600030101010101" pitchFamily="2" charset="-122"/>
              </a:rPr>
              <a:t>5.6	</a:t>
            </a:r>
            <a:r>
              <a:rPr lang="zh-CN" altLang="en-US" sz="2600" b="1" dirty="0">
                <a:solidFill>
                  <a:srgbClr val="FF0000"/>
                </a:solidFill>
                <a:latin typeface="Comic Sans MS" panose="030F0702030302020204" pitchFamily="66" charset="0"/>
                <a:ea typeface="宋体" panose="02010600030101010101" pitchFamily="2" charset="-122"/>
              </a:rPr>
              <a:t>减少</a:t>
            </a:r>
            <a:r>
              <a:rPr lang="en-US" altLang="zh-CN" sz="2600" b="1" dirty="0">
                <a:solidFill>
                  <a:srgbClr val="FF0000"/>
                </a:solidFill>
                <a:latin typeface="Comic Sans MS" panose="030F0702030302020204" pitchFamily="66" charset="0"/>
                <a:ea typeface="宋体" panose="02010600030101010101" pitchFamily="2" charset="-122"/>
              </a:rPr>
              <a:t>Cache</a:t>
            </a:r>
            <a:r>
              <a:rPr lang="zh-CN" altLang="en-US" sz="2600" b="1" dirty="0">
                <a:solidFill>
                  <a:srgbClr val="FF0000"/>
                </a:solidFill>
                <a:latin typeface="Comic Sans MS" panose="030F0702030302020204" pitchFamily="66" charset="0"/>
                <a:ea typeface="宋体" panose="02010600030101010101" pitchFamily="2" charset="-122"/>
              </a:rPr>
              <a:t>命中时间</a:t>
            </a:r>
            <a:endParaRPr lang="en-US" altLang="zh-CN" sz="2600" b="1" dirty="0">
              <a:latin typeface="Comic Sans MS" panose="030F0702030302020204" pitchFamily="66" charset="0"/>
              <a:ea typeface="宋体" panose="02010600030101010101" pitchFamily="2" charset="-122"/>
            </a:endParaRPr>
          </a:p>
          <a:p>
            <a:pPr algn="l">
              <a:lnSpc>
                <a:spcPts val="3400"/>
              </a:lnSpc>
              <a:spcBef>
                <a:spcPct val="20000"/>
              </a:spcBef>
              <a:buClr>
                <a:schemeClr val="folHlink"/>
              </a:buClr>
              <a:buSzPct val="90000"/>
              <a:buFont typeface="Monotype Sorts" pitchFamily="2" charset="2"/>
              <a:buNone/>
            </a:pPr>
            <a:r>
              <a:rPr lang="en-US" altLang="zh-CN" sz="2600" b="1" dirty="0">
                <a:solidFill>
                  <a:schemeClr val="tx1"/>
                </a:solidFill>
                <a:latin typeface="Comic Sans MS" panose="030F0702030302020204" pitchFamily="66" charset="0"/>
                <a:ea typeface="宋体" panose="02010600030101010101" pitchFamily="2" charset="-122"/>
              </a:rPr>
              <a:t>5.7  虚拟存储器</a:t>
            </a:r>
          </a:p>
          <a:p>
            <a:pPr>
              <a:spcBef>
                <a:spcPts val="0"/>
              </a:spcBef>
            </a:pPr>
            <a:r>
              <a:rPr lang="en-US" altLang="zh-CN" sz="2600" b="1" dirty="0">
                <a:solidFill>
                  <a:schemeClr val="tx1"/>
                </a:solidFill>
                <a:latin typeface="Comic Sans MS" panose="030F0702030302020204" pitchFamily="66" charset="0"/>
                <a:ea typeface="宋体" panose="02010600030101010101" pitchFamily="2" charset="-122"/>
              </a:rPr>
              <a:t>5.8  </a:t>
            </a:r>
            <a:r>
              <a:rPr lang="en-US" altLang="zh-CN" sz="2600" b="1" dirty="0">
                <a:solidFill>
                  <a:schemeClr val="tx1"/>
                </a:solidFill>
                <a:latin typeface="Comic Sans MS" panose="030F0702030302020204" pitchFamily="66" charset="0"/>
                <a:ea typeface="宋体" panose="02010600030101010101" pitchFamily="2" charset="-122"/>
                <a:sym typeface="+mn-ea"/>
              </a:rPr>
              <a:t>加快地址转换：TLB</a:t>
            </a:r>
          </a:p>
          <a:p>
            <a:pPr>
              <a:spcBef>
                <a:spcPts val="0"/>
              </a:spcBef>
            </a:pPr>
            <a:r>
              <a:rPr lang="en-US" altLang="zh-CN" sz="2600" b="1" dirty="0">
                <a:latin typeface="Comic Sans MS" panose="030F0702030302020204" pitchFamily="66" charset="0"/>
                <a:ea typeface="宋体" panose="02010600030101010101" pitchFamily="2" charset="-122"/>
                <a:sym typeface="+mn-ea"/>
              </a:rPr>
              <a:t>5.9  虚拟存储器的保护</a:t>
            </a:r>
            <a:r>
              <a:rPr altLang="en-US" sz="2600" b="1" dirty="0">
                <a:solidFill>
                  <a:srgbClr val="FF0000"/>
                </a:solidFill>
                <a:latin typeface="宋体" panose="02010600030101010101" pitchFamily="2" charset="-122"/>
                <a:sym typeface="+mn-ea"/>
              </a:rPr>
              <a:t>√</a:t>
            </a:r>
            <a:endParaRPr lang="zh-CN" altLang="en-US" sz="2600" b="1" dirty="0">
              <a:solidFill>
                <a:srgbClr val="0000FF"/>
              </a:solidFill>
              <a:latin typeface="华文中宋" panose="02010600040101010101" pitchFamily="2" charset="-122"/>
              <a:ea typeface="华文中宋" panose="02010600040101010101" pitchFamily="2" charset="-122"/>
            </a:endParaRPr>
          </a:p>
          <a:p>
            <a:pPr>
              <a:spcBef>
                <a:spcPts val="0"/>
              </a:spcBef>
            </a:pPr>
            <a:endParaRPr lang="en-US" altLang="zh-CN" sz="2600" b="1" dirty="0">
              <a:solidFill>
                <a:schemeClr val="tx1"/>
              </a:solidFill>
              <a:latin typeface="华文中宋" panose="02010600040101010101" pitchFamily="2" charset="-122"/>
              <a:ea typeface="华文中宋" panose="02010600040101010101" pitchFamily="2" charset="-122"/>
              <a:sym typeface="+mn-ea"/>
            </a:endParaRPr>
          </a:p>
        </p:txBody>
      </p:sp>
      <p:sp>
        <p:nvSpPr>
          <p:cNvPr id="666630" name="Rectangle 6"/>
          <p:cNvSpPr>
            <a:spLocks noChangeArrowheads="1"/>
          </p:cNvSpPr>
          <p:nvPr/>
        </p:nvSpPr>
        <p:spPr bwMode="auto">
          <a:xfrm>
            <a:off x="6019800" y="6248400"/>
            <a:ext cx="2971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r" eaLnBrk="1" hangingPunct="1">
              <a:spcBef>
                <a:spcPct val="50000"/>
              </a:spcBef>
            </a:pPr>
            <a:fld id="{2C3203D5-1EA2-49AB-9258-C778C0065C39}" type="slidenum">
              <a:rPr lang="zh-CN" altLang="en-US" sz="2000">
                <a:solidFill>
                  <a:schemeClr val="bg1"/>
                </a:solidFill>
                <a:latin typeface="Times New Roman" panose="02020603050405020304" pitchFamily="18" charset="0"/>
                <a:ea typeface="宋体" panose="02010600030101010101" pitchFamily="2" charset="-122"/>
              </a:rPr>
              <a:t>75</a:t>
            </a:fld>
            <a:endParaRPr lang="en-US" altLang="zh-CN" sz="2000">
              <a:solidFill>
                <a:schemeClr val="bg1"/>
              </a:solidFill>
              <a:latin typeface="Times New Roman" panose="02020603050405020304" pitchFamily="18" charset="0"/>
              <a:ea typeface="宋体" panose="02010600030101010101" pitchFamily="2" charset="-122"/>
            </a:endParaRPr>
          </a:p>
        </p:txBody>
      </p:sp>
      <p:sp>
        <p:nvSpPr>
          <p:cNvPr id="8" name="灯片编号占位符 7"/>
          <p:cNvSpPr>
            <a:spLocks noGrp="1"/>
          </p:cNvSpPr>
          <p:nvPr>
            <p:ph type="sldNum" sz="quarter" idx="12"/>
          </p:nvPr>
        </p:nvSpPr>
        <p:spPr/>
        <p:txBody>
          <a:bodyPr/>
          <a:lstStyle/>
          <a:p>
            <a:fld id="{0C913308-F349-4B6D-A68A-DD1791B4A57B}" type="slidenum">
              <a:rPr lang="zh-CN" altLang="en-US" smtClean="0"/>
              <a:t>75</a:t>
            </a:fld>
            <a:endParaRPr lang="zh-CN" alt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5.9</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虚拟存储器的保护</a:t>
            </a:r>
          </a:p>
        </p:txBody>
      </p:sp>
      <p:sp>
        <p:nvSpPr>
          <p:cNvPr id="6" name="Text Box 9"/>
          <p:cNvSpPr txBox="1">
            <a:spLocks noChangeArrowheads="1"/>
          </p:cNvSpPr>
          <p:nvPr/>
        </p:nvSpPr>
        <p:spPr bwMode="auto">
          <a:xfrm>
            <a:off x="467544" y="1124744"/>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a:t>虚拟存储器的重要功能：保护</a:t>
            </a:r>
          </a:p>
        </p:txBody>
      </p:sp>
      <p:sp>
        <p:nvSpPr>
          <p:cNvPr id="7" name="Text Box 9"/>
          <p:cNvSpPr txBox="1">
            <a:spLocks noChangeArrowheads="1"/>
          </p:cNvSpPr>
          <p:nvPr/>
        </p:nvSpPr>
        <p:spPr bwMode="auto">
          <a:xfrm>
            <a:off x="770216" y="1844824"/>
            <a:ext cx="8010536" cy="183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a:t>允许多个进程共享一个单一的主存；</a:t>
            </a:r>
            <a:endParaRPr lang="en-US" altLang="zh-CN" sz="3000" dirty="0"/>
          </a:p>
          <a:p>
            <a:pPr>
              <a:lnSpc>
                <a:spcPct val="125000"/>
              </a:lnSpc>
              <a:buFont typeface="Wingdings" panose="05000000000000000000" pitchFamily="2" charset="2"/>
              <a:buChar char="Ø"/>
            </a:pPr>
            <a:r>
              <a:rPr lang="zh-CN" altLang="en-US" sz="3000" dirty="0"/>
              <a:t>为每个进程提供运行空间；</a:t>
            </a:r>
            <a:endParaRPr lang="en-US" altLang="zh-CN" sz="3000" dirty="0"/>
          </a:p>
          <a:p>
            <a:pPr>
              <a:lnSpc>
                <a:spcPct val="125000"/>
              </a:lnSpc>
              <a:buFont typeface="Wingdings" panose="05000000000000000000" pitchFamily="2" charset="2"/>
              <a:buChar char="Ø"/>
            </a:pPr>
            <a:r>
              <a:rPr lang="zh-CN" altLang="en-US" sz="3000" dirty="0"/>
              <a:t>保护每个进程的空间不被另外的进程访问；</a:t>
            </a:r>
          </a:p>
        </p:txBody>
      </p:sp>
      <p:sp>
        <p:nvSpPr>
          <p:cNvPr id="9" name="Text Box 9"/>
          <p:cNvSpPr txBox="1">
            <a:spLocks noChangeArrowheads="1"/>
          </p:cNvSpPr>
          <p:nvPr/>
        </p:nvSpPr>
        <p:spPr bwMode="auto">
          <a:xfrm>
            <a:off x="467544" y="3780822"/>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a:t>基本原理：</a:t>
            </a:r>
            <a:r>
              <a:rPr lang="en-US" altLang="zh-CN" dirty="0"/>
              <a:t>2</a:t>
            </a:r>
            <a:r>
              <a:rPr lang="zh-CN" altLang="en-US" dirty="0"/>
              <a:t>种模式</a:t>
            </a:r>
          </a:p>
        </p:txBody>
      </p:sp>
      <p:sp>
        <p:nvSpPr>
          <p:cNvPr id="11" name="Text Box 9"/>
          <p:cNvSpPr txBox="1">
            <a:spLocks noChangeArrowheads="1"/>
          </p:cNvSpPr>
          <p:nvPr/>
        </p:nvSpPr>
        <p:spPr bwMode="auto">
          <a:xfrm>
            <a:off x="770216" y="4373805"/>
            <a:ext cx="8010536" cy="1254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a:t>用户模式（</a:t>
            </a:r>
            <a:r>
              <a:rPr lang="zh-CN" altLang="en-US" sz="3000" dirty="0">
                <a:solidFill>
                  <a:srgbClr val="C00000"/>
                </a:solidFill>
              </a:rPr>
              <a:t>用户态</a:t>
            </a:r>
            <a:r>
              <a:rPr lang="zh-CN" altLang="en-US" sz="3000" dirty="0"/>
              <a:t>）：</a:t>
            </a:r>
            <a:endParaRPr lang="en-US" altLang="zh-CN" sz="3000" dirty="0"/>
          </a:p>
          <a:p>
            <a:pPr marL="0" indent="0">
              <a:lnSpc>
                <a:spcPct val="125000"/>
              </a:lnSpc>
              <a:buNone/>
            </a:pPr>
            <a:r>
              <a:rPr lang="zh-CN" altLang="en-US" sz="3000" dirty="0"/>
              <a:t>      只能访问用户自己的地址空间；</a:t>
            </a:r>
            <a:endParaRPr lang="en-US" altLang="zh-CN" sz="30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76</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mn-lt"/>
                <a:ea typeface="华文中宋" panose="02010600040101010101" pitchFamily="2" charset="-122"/>
              </a:rPr>
              <a:t>5.9</a:t>
            </a:r>
            <a:r>
              <a:rPr lang="en-US" altLang="zh-CN" sz="3200" b="1" dirty="0">
                <a:solidFill>
                  <a:srgbClr val="0000FF"/>
                </a:solidFill>
                <a:latin typeface="华文中宋" panose="02010600040101010101" pitchFamily="2" charset="-122"/>
                <a:ea typeface="华文中宋" panose="02010600040101010101" pitchFamily="2" charset="-122"/>
              </a:rPr>
              <a:t> </a:t>
            </a:r>
            <a:r>
              <a:rPr lang="zh-CN" altLang="en-US" sz="3200" b="1" dirty="0">
                <a:solidFill>
                  <a:srgbClr val="0000FF"/>
                </a:solidFill>
                <a:latin typeface="华文中宋" panose="02010600040101010101" pitchFamily="2" charset="-122"/>
                <a:ea typeface="华文中宋" panose="02010600040101010101" pitchFamily="2" charset="-122"/>
              </a:rPr>
              <a:t>虚拟存储器的保护</a:t>
            </a:r>
          </a:p>
        </p:txBody>
      </p:sp>
      <p:sp>
        <p:nvSpPr>
          <p:cNvPr id="11" name="Text Box 9"/>
          <p:cNvSpPr txBox="1">
            <a:spLocks noChangeArrowheads="1"/>
          </p:cNvSpPr>
          <p:nvPr/>
        </p:nvSpPr>
        <p:spPr bwMode="auto">
          <a:xfrm>
            <a:off x="679398" y="1124744"/>
            <a:ext cx="8010536" cy="183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a:t>超级用户管理模式（</a:t>
            </a:r>
            <a:r>
              <a:rPr lang="zh-CN" altLang="en-US" sz="3000" dirty="0">
                <a:solidFill>
                  <a:srgbClr val="C00000"/>
                </a:solidFill>
              </a:rPr>
              <a:t>核心态或管态</a:t>
            </a:r>
            <a:r>
              <a:rPr lang="zh-CN" altLang="en-US" sz="3000" dirty="0"/>
              <a:t>）：</a:t>
            </a:r>
            <a:endParaRPr lang="en-US" altLang="zh-CN" sz="3000" dirty="0"/>
          </a:p>
          <a:p>
            <a:pPr marL="0" indent="0">
              <a:lnSpc>
                <a:spcPct val="125000"/>
              </a:lnSpc>
              <a:buNone/>
            </a:pPr>
            <a:r>
              <a:rPr lang="zh-CN" altLang="en-US" sz="3000" dirty="0"/>
              <a:t>      允许访问</a:t>
            </a:r>
            <a:r>
              <a:rPr lang="en-US" altLang="zh-CN" sz="3000" dirty="0"/>
              <a:t>OS</a:t>
            </a:r>
            <a:r>
              <a:rPr lang="zh-CN" altLang="en-US" sz="3000" dirty="0"/>
              <a:t>的地址空间、页表和其它状态信息；</a:t>
            </a:r>
            <a:endParaRPr lang="en-US" altLang="zh-CN" sz="3000" dirty="0"/>
          </a:p>
        </p:txBody>
      </p:sp>
      <p:sp>
        <p:nvSpPr>
          <p:cNvPr id="14" name="Text Box 9"/>
          <p:cNvSpPr txBox="1">
            <a:spLocks noChangeArrowheads="1"/>
          </p:cNvSpPr>
          <p:nvPr/>
        </p:nvSpPr>
        <p:spPr bwMode="auto">
          <a:xfrm>
            <a:off x="588580" y="3068960"/>
            <a:ext cx="782890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a:t>系统调用</a:t>
            </a:r>
          </a:p>
        </p:txBody>
      </p:sp>
      <p:sp>
        <p:nvSpPr>
          <p:cNvPr id="15" name="Text Box 9"/>
          <p:cNvSpPr txBox="1">
            <a:spLocks noChangeArrowheads="1"/>
          </p:cNvSpPr>
          <p:nvPr/>
        </p:nvSpPr>
        <p:spPr bwMode="auto">
          <a:xfrm>
            <a:off x="811780" y="3699352"/>
            <a:ext cx="8010536" cy="276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a:t>将控制权从用户模式转换到管理员模式的特殊指令</a:t>
            </a:r>
          </a:p>
          <a:p>
            <a:pPr>
              <a:lnSpc>
                <a:spcPct val="125000"/>
              </a:lnSpc>
              <a:buFont typeface="Wingdings" panose="05000000000000000000" pitchFamily="2" charset="2"/>
              <a:buChar char="Ø"/>
            </a:pPr>
            <a:r>
              <a:rPr altLang="en-US" sz="2800" dirty="0"/>
              <a:t>和其他异常处理一样，系统调用处的程序计数器中的值被保存在异常程序计数器中（</a:t>
            </a:r>
            <a:r>
              <a:rPr lang="en-US" altLang="zh-CN" sz="2800" dirty="0"/>
              <a:t>EPC</a:t>
            </a:r>
            <a:r>
              <a:rPr altLang="en-US" sz="2800" dirty="0"/>
              <a:t>），处理器被置于管理态。</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77</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标题 349187"/>
          <p:cNvSpPr>
            <a:spLocks noGrp="1"/>
          </p:cNvSpPr>
          <p:nvPr>
            <p:ph type="title"/>
          </p:nvPr>
        </p:nvSpPr>
        <p:spPr>
          <a:xfrm>
            <a:off x="436180" y="209550"/>
            <a:ext cx="8403020" cy="552450"/>
          </a:xfrm>
        </p:spPr>
        <p:txBody>
          <a:bodyPr anchor="b">
            <a:spAutoFit/>
          </a:bodyPr>
          <a:lstStyle/>
          <a:p>
            <a:r>
              <a:rPr lang="en-US" altLang="zh-CN" b="1" dirty="0">
                <a:solidFill>
                  <a:srgbClr val="0000FF"/>
                </a:solidFill>
                <a:latin typeface="+mn-lt"/>
                <a:ea typeface="华文中宋" panose="02010600040101010101" pitchFamily="2" charset="-122"/>
                <a:sym typeface="+mn-ea"/>
              </a:rPr>
              <a:t>5.9</a:t>
            </a:r>
            <a:r>
              <a:rPr lang="en-US" altLang="zh-CN" b="1" dirty="0">
                <a:solidFill>
                  <a:srgbClr val="0000FF"/>
                </a:solidFill>
                <a:latin typeface="华文中宋" panose="02010600040101010101" pitchFamily="2" charset="-122"/>
                <a:ea typeface="华文中宋" panose="02010600040101010101" pitchFamily="2" charset="-122"/>
                <a:sym typeface="+mn-ea"/>
              </a:rPr>
              <a:t> </a:t>
            </a:r>
            <a:r>
              <a:rPr altLang="en-US" b="1" dirty="0">
                <a:solidFill>
                  <a:srgbClr val="0000FF"/>
                </a:solidFill>
                <a:latin typeface="华文中宋" panose="02010600040101010101" pitchFamily="2" charset="-122"/>
                <a:ea typeface="华文中宋" panose="02010600040101010101" pitchFamily="2" charset="-122"/>
                <a:sym typeface="+mn-ea"/>
              </a:rPr>
              <a:t>虚拟存储器的保护</a:t>
            </a:r>
            <a:endParaRPr lang="en-US" altLang="zh-CN"/>
          </a:p>
        </p:txBody>
      </p:sp>
      <p:sp>
        <p:nvSpPr>
          <p:cNvPr id="349189" name="文本占位符 349188"/>
          <p:cNvSpPr>
            <a:spLocks noGrp="1"/>
          </p:cNvSpPr>
          <p:nvPr>
            <p:ph type="body" idx="1"/>
          </p:nvPr>
        </p:nvSpPr>
        <p:spPr>
          <a:xfrm>
            <a:off x="457200" y="1384935"/>
            <a:ext cx="8659495" cy="4526280"/>
          </a:xfrm>
        </p:spPr>
        <p:txBody>
          <a:bodyPr>
            <a:noAutofit/>
          </a:bodyPr>
          <a:lstStyle/>
          <a:p>
            <a:pPr>
              <a:buFont typeface="Wingdings" panose="05000000000000000000" charset="0"/>
              <a:buChar char="n"/>
            </a:pPr>
            <a:r>
              <a:rPr altLang="en-US" sz="2800">
                <a:latin typeface="华文中宋" panose="02010600040101010101" pitchFamily="2" charset="-122"/>
                <a:ea typeface="华文中宋" panose="02010600040101010101" pitchFamily="2" charset="-122"/>
              </a:rPr>
              <a:t>每个进程有自己的虚拟地址空间，不同进程能够共享他们虚拟地址空间中的一部分</a:t>
            </a:r>
            <a:endParaRPr lang="en-US" altLang="en-US">
              <a:latin typeface="华文中宋" panose="02010600040101010101" pitchFamily="2" charset="-122"/>
              <a:ea typeface="华文中宋" panose="02010600040101010101" pitchFamily="2" charset="-122"/>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但是需要赋予进程保护数据防止被其他进程读或写的能力，即防止一个进程读取另外一个进程的数据</a:t>
            </a: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需要操作系统的保护或协助（操作系统管理页表的组织，使独立的虚拟页映射到不相交的物理页上，就能使一个进程无法访问另外一个进程的数据。同时，</a:t>
            </a:r>
            <a:r>
              <a:rPr altLang="en-US" sz="2400">
                <a:latin typeface="华文中宋" panose="02010600040101010101" pitchFamily="2" charset="-122"/>
                <a:ea typeface="华文中宋" panose="02010600040101010101" pitchFamily="2" charset="-122"/>
                <a:sym typeface="+mn-ea"/>
              </a:rPr>
              <a:t>由操作系统负责修改页表，</a:t>
            </a:r>
            <a:r>
              <a:rPr altLang="en-US" sz="2400">
                <a:latin typeface="华文中宋" panose="02010600040101010101" pitchFamily="2" charset="-122"/>
                <a:ea typeface="华文中宋" panose="02010600040101010101" pitchFamily="2" charset="-122"/>
              </a:rPr>
              <a:t>防止用户进程更改自己的页表，通过将页表放在操作系统的保护地址空间）</a:t>
            </a:r>
            <a:endParaRPr lang="en-US" altLang="en-US" sz="2400">
              <a:latin typeface="华文中宋" panose="02010600040101010101" pitchFamily="2" charset="-122"/>
              <a:ea typeface="华文中宋" panose="0201060004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8" name="标题 349187"/>
          <p:cNvSpPr>
            <a:spLocks noGrp="1"/>
          </p:cNvSpPr>
          <p:nvPr>
            <p:ph type="title"/>
          </p:nvPr>
        </p:nvSpPr>
        <p:spPr>
          <a:xfrm>
            <a:off x="436180" y="209550"/>
            <a:ext cx="8403020" cy="552450"/>
          </a:xfrm>
        </p:spPr>
        <p:txBody>
          <a:bodyPr anchor="b">
            <a:spAutoFit/>
          </a:bodyPr>
          <a:lstStyle/>
          <a:p>
            <a:r>
              <a:rPr lang="en-US" altLang="zh-CN" b="1" dirty="0">
                <a:solidFill>
                  <a:srgbClr val="0000FF"/>
                </a:solidFill>
                <a:latin typeface="+mn-lt"/>
                <a:ea typeface="华文中宋" panose="02010600040101010101" pitchFamily="2" charset="-122"/>
                <a:sym typeface="+mn-ea"/>
              </a:rPr>
              <a:t>5.9</a:t>
            </a:r>
            <a:r>
              <a:rPr lang="en-US" altLang="zh-CN" b="1" dirty="0">
                <a:solidFill>
                  <a:srgbClr val="0000FF"/>
                </a:solidFill>
                <a:latin typeface="华文中宋" panose="02010600040101010101" pitchFamily="2" charset="-122"/>
                <a:ea typeface="华文中宋" panose="02010600040101010101" pitchFamily="2" charset="-122"/>
                <a:sym typeface="+mn-ea"/>
              </a:rPr>
              <a:t> </a:t>
            </a:r>
            <a:r>
              <a:rPr altLang="en-US" b="1" dirty="0">
                <a:solidFill>
                  <a:srgbClr val="0000FF"/>
                </a:solidFill>
                <a:latin typeface="华文中宋" panose="02010600040101010101" pitchFamily="2" charset="-122"/>
                <a:ea typeface="华文中宋" panose="02010600040101010101" pitchFamily="2" charset="-122"/>
                <a:sym typeface="+mn-ea"/>
              </a:rPr>
              <a:t>虚拟存储器的保护</a:t>
            </a:r>
            <a:endParaRPr lang="en-US" altLang="zh-CN"/>
          </a:p>
        </p:txBody>
      </p:sp>
      <p:sp>
        <p:nvSpPr>
          <p:cNvPr id="349189" name="文本占位符 349188"/>
          <p:cNvSpPr>
            <a:spLocks noGrp="1"/>
          </p:cNvSpPr>
          <p:nvPr>
            <p:ph type="body" idx="1"/>
          </p:nvPr>
        </p:nvSpPr>
        <p:spPr>
          <a:xfrm>
            <a:off x="457200" y="1026160"/>
            <a:ext cx="8659495" cy="4526280"/>
          </a:xfrm>
        </p:spPr>
        <p:txBody>
          <a:bodyPr>
            <a:noAutofit/>
          </a:bodyPr>
          <a:lstStyle/>
          <a:p>
            <a:pPr>
              <a:buFont typeface="Wingdings" panose="05000000000000000000" charset="0"/>
              <a:buChar char="n"/>
            </a:pPr>
            <a:endParaRPr lang="en-US" altLang="en-US">
              <a:latin typeface="华文中宋" panose="02010600040101010101" pitchFamily="2" charset="-122"/>
              <a:ea typeface="华文中宋" panose="02010600040101010101" pitchFamily="2" charset="-122"/>
            </a:endParaRPr>
          </a:p>
          <a:p>
            <a:pPr>
              <a:buFont typeface="Wingdings" panose="05000000000000000000" charset="0"/>
              <a:buChar char="n"/>
            </a:pPr>
            <a:r>
              <a:rPr altLang="en-US" sz="2800">
                <a:latin typeface="华文中宋" panose="02010600040101010101" pitchFamily="2" charset="-122"/>
                <a:ea typeface="华文中宋" panose="02010600040101010101" pitchFamily="2" charset="-122"/>
              </a:rPr>
              <a:t>硬件支持操作系统对虚拟地址空间的保护</a:t>
            </a:r>
            <a:endParaRPr lang="en-US" altLang="en-US">
              <a:latin typeface="华文中宋" panose="02010600040101010101" pitchFamily="2" charset="-122"/>
              <a:ea typeface="华文中宋" panose="02010600040101010101" pitchFamily="2" charset="-122"/>
            </a:endParaRPr>
          </a:p>
          <a:p>
            <a:pPr marL="800100" lvl="1" indent="-342900">
              <a:buFont typeface="Wingdings" panose="05000000000000000000" charset="0"/>
              <a:buChar char="Ø"/>
            </a:pPr>
            <a:r>
              <a:rPr altLang="en-US" sz="2400" dirty="0">
                <a:latin typeface="华文中宋" panose="02010600040101010101" pitchFamily="2" charset="-122"/>
                <a:ea typeface="华文中宋" panose="02010600040101010101" pitchFamily="2" charset="-122"/>
                <a:sym typeface="+mn-ea"/>
              </a:rPr>
              <a:t>指示处理器被置于超级用户管理模式（即</a:t>
            </a:r>
            <a:r>
              <a:rPr altLang="en-US" sz="2400" dirty="0">
                <a:solidFill>
                  <a:srgbClr val="C00000"/>
                </a:solidFill>
                <a:latin typeface="华文中宋" panose="02010600040101010101" pitchFamily="2" charset="-122"/>
                <a:ea typeface="华文中宋" panose="02010600040101010101" pitchFamily="2" charset="-122"/>
                <a:sym typeface="+mn-ea"/>
              </a:rPr>
              <a:t>核心态或管态</a:t>
            </a:r>
            <a:r>
              <a:rPr altLang="en-US" sz="2400" dirty="0">
                <a:latin typeface="华文中宋" panose="02010600040101010101" pitchFamily="2" charset="-122"/>
                <a:ea typeface="华文中宋" panose="02010600040101010101" pitchFamily="2" charset="-122"/>
                <a:sym typeface="+mn-ea"/>
              </a:rPr>
              <a:t>）</a:t>
            </a:r>
            <a:endParaRPr lang="en-US" altLang="en-US" dirty="0">
              <a:latin typeface="华文中宋" panose="02010600040101010101" pitchFamily="2" charset="-122"/>
              <a:ea typeface="华文中宋" panose="02010600040101010101" pitchFamily="2" charset="-122"/>
              <a:sym typeface="+mn-ea"/>
            </a:endParaRP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sym typeface="+mn-ea"/>
              </a:rPr>
              <a:t>系统调用异常处理完成</a:t>
            </a:r>
          </a:p>
          <a:p>
            <a:pPr marL="800100" lvl="1" indent="-342900">
              <a:buFont typeface="Wingdings" panose="05000000000000000000" charset="0"/>
              <a:buChar char="Ø"/>
            </a:pPr>
            <a:r>
              <a:rPr altLang="en-US" sz="2400">
                <a:latin typeface="华文中宋" panose="02010600040101010101" pitchFamily="2" charset="-122"/>
                <a:ea typeface="华文中宋" panose="02010600040101010101" pitchFamily="2" charset="-122"/>
              </a:rPr>
              <a:t>用特殊指令（如</a:t>
            </a:r>
            <a:r>
              <a:rPr lang="en-US" altLang="zh-CN" sz="2400">
                <a:latin typeface="华文中宋" panose="02010600040101010101" pitchFamily="2" charset="-122"/>
                <a:ea typeface="华文中宋" panose="02010600040101010101" pitchFamily="2" charset="-122"/>
              </a:rPr>
              <a:t>MIPS</a:t>
            </a:r>
            <a:r>
              <a:rPr altLang="en-US" sz="2400">
                <a:latin typeface="华文中宋" panose="02010600040101010101" pitchFamily="2" charset="-122"/>
                <a:ea typeface="华文中宋" panose="02010600040101010101" pitchFamily="2" charset="-122"/>
              </a:rPr>
              <a:t>指令集中的</a:t>
            </a:r>
            <a:r>
              <a:rPr lang="en-US" altLang="zh-CN" sz="2400">
                <a:latin typeface="华文中宋" panose="02010600040101010101" pitchFamily="2" charset="-122"/>
                <a:ea typeface="华文中宋" panose="02010600040101010101" pitchFamily="2" charset="-122"/>
              </a:rPr>
              <a:t>syscall</a:t>
            </a:r>
            <a:r>
              <a:rPr altLang="en-US" sz="2400">
                <a:latin typeface="华文中宋" panose="02010600040101010101" pitchFamily="2" charset="-122"/>
                <a:ea typeface="华文中宋" panose="02010600040101010101" pitchFamily="2" charset="-122"/>
              </a:rPr>
              <a:t>）将控制权传到管理代码空间的指令位置</a:t>
            </a:r>
            <a:endParaRPr lang="en-US" altLang="en-US" sz="2400">
              <a:latin typeface="华文中宋" panose="02010600040101010101" pitchFamily="2" charset="-122"/>
              <a:ea typeface="华文中宋"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908720"/>
            <a:ext cx="8605838" cy="523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5"/>
          <p:cNvSpPr>
            <a:spLocks noChangeArrowheads="1"/>
          </p:cNvSpPr>
          <p:nvPr/>
        </p:nvSpPr>
        <p:spPr bwMode="auto">
          <a:xfrm>
            <a:off x="251520" y="6082332"/>
            <a:ext cx="8714235" cy="769441"/>
          </a:xfrm>
          <a:prstGeom prst="rect">
            <a:avLst/>
          </a:prstGeom>
          <a:noFill/>
          <a:ln>
            <a:noFill/>
          </a:ln>
          <a:effectLst/>
        </p:spPr>
        <p:txBody>
          <a:bodyPr wrap="square" anchor="ctr">
            <a:spAutoFit/>
          </a:bodyPr>
          <a:lstStyle/>
          <a:p>
            <a:pPr>
              <a:lnSpc>
                <a:spcPct val="110000"/>
              </a:lnSpc>
              <a:defRPr/>
            </a:pPr>
            <a:r>
              <a:rPr lang="zh-CN" altLang="en-US" sz="2000" dirty="0">
                <a:latin typeface="华文中宋" panose="02010600040101010101" pitchFamily="2" charset="-122"/>
                <a:ea typeface="华文中宋" panose="02010600040101010101" pitchFamily="2" charset="-122"/>
              </a:rPr>
              <a:t>④ 表中的数据符合</a:t>
            </a:r>
            <a:r>
              <a:rPr lang="en-US" altLang="zh-CN" sz="2000" dirty="0">
                <a:latin typeface="华文中宋" panose="02010600040101010101" pitchFamily="2" charset="-122"/>
                <a:ea typeface="华文中宋" panose="02010600040101010101" pitchFamily="2" charset="-122"/>
              </a:rPr>
              <a:t>2:1</a:t>
            </a:r>
            <a:r>
              <a:rPr lang="zh-CN" altLang="en-US" sz="2000" dirty="0">
                <a:latin typeface="华文中宋" panose="02010600040101010101" pitchFamily="2" charset="-122"/>
                <a:ea typeface="华文中宋" panose="02010600040101010101" pitchFamily="2" charset="-122"/>
              </a:rPr>
              <a:t>的</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经验规则，即大小为</a:t>
            </a:r>
            <a:r>
              <a:rPr lang="en-US" altLang="zh-CN" sz="2000" i="1" dirty="0">
                <a:latin typeface="华文中宋" panose="02010600040101010101" pitchFamily="2" charset="-122"/>
                <a:ea typeface="华文中宋" panose="02010600040101010101" pitchFamily="2" charset="-122"/>
              </a:rPr>
              <a:t>N</a:t>
            </a:r>
            <a:r>
              <a:rPr lang="zh-CN" altLang="en-US" sz="2000" dirty="0">
                <a:latin typeface="华文中宋" panose="02010600040101010101" pitchFamily="2" charset="-122"/>
                <a:ea typeface="华文中宋" panose="02010600040101010101" pitchFamily="2" charset="-122"/>
              </a:rPr>
              <a:t>的直接映象</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的失效率约等于大小为</a:t>
            </a:r>
            <a:r>
              <a:rPr lang="en-US" altLang="zh-CN" sz="2000" i="1" dirty="0">
                <a:latin typeface="华文中宋" panose="02010600040101010101" pitchFamily="2" charset="-122"/>
                <a:ea typeface="华文中宋" panose="02010600040101010101" pitchFamily="2" charset="-122"/>
              </a:rPr>
              <a:t>N/</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的两路组相联</a:t>
            </a:r>
            <a:r>
              <a:rPr lang="en-US" altLang="zh-CN" sz="2000" dirty="0">
                <a:latin typeface="华文中宋" panose="02010600040101010101" pitchFamily="2" charset="-122"/>
                <a:ea typeface="华文中宋" panose="02010600040101010101" pitchFamily="2" charset="-122"/>
              </a:rPr>
              <a:t>Cache</a:t>
            </a:r>
            <a:r>
              <a:rPr lang="zh-CN" altLang="en-US" sz="2000" dirty="0">
                <a:latin typeface="华文中宋" panose="02010600040101010101" pitchFamily="2" charset="-122"/>
                <a:ea typeface="华文中宋" panose="02010600040101010101" pitchFamily="2" charset="-122"/>
              </a:rPr>
              <a:t>的失效率。 </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a:t>
            </a:fld>
            <a:endParaRPr kumimoji="0" lang="zh-CN" altLang="en-US"/>
          </a:p>
        </p:txBody>
      </p:sp>
      <p:sp>
        <p:nvSpPr>
          <p:cNvPr id="73734" name="矩形 5"/>
          <p:cNvSpPr/>
          <p:nvPr/>
        </p:nvSpPr>
        <p:spPr>
          <a:xfrm>
            <a:off x="2555558" y="3209925"/>
            <a:ext cx="863600" cy="215900"/>
          </a:xfrm>
          <a:prstGeom prst="rect">
            <a:avLst/>
          </a:prstGeom>
          <a:noFill/>
          <a:ln w="25400" cap="flat" cmpd="sng">
            <a:solidFill>
              <a:srgbClr val="FF0000"/>
            </a:solidFill>
            <a:prstDash val="solid"/>
            <a:miter/>
            <a:headEnd type="none" w="med" len="med"/>
            <a:tailEnd type="none" w="med" len="med"/>
          </a:ln>
        </p:spPr>
        <p:txBody>
          <a:bodyPr anchor="ctr"/>
          <a:lstStyle/>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
        <p:nvSpPr>
          <p:cNvPr id="5" name="矩形 5"/>
          <p:cNvSpPr/>
          <p:nvPr/>
        </p:nvSpPr>
        <p:spPr>
          <a:xfrm>
            <a:off x="2555558" y="3999230"/>
            <a:ext cx="863600" cy="215900"/>
          </a:xfrm>
          <a:prstGeom prst="rect">
            <a:avLst/>
          </a:prstGeom>
          <a:noFill/>
          <a:ln w="25400" cap="flat" cmpd="sng">
            <a:solidFill>
              <a:srgbClr val="FF0000"/>
            </a:solidFill>
            <a:prstDash val="solid"/>
            <a:miter/>
            <a:headEnd type="none" w="med" len="med"/>
            <a:tailEnd type="none" w="med" len="med"/>
          </a:ln>
        </p:spPr>
        <p:txBody>
          <a:bodyPr anchor="ctr"/>
          <a:lstStyle/>
          <a:p>
            <a:pPr lvl="0" algn="ctr"/>
            <a:endParaRPr lang="zh-CN" altLang="en-US" dirty="0">
              <a:solidFill>
                <a:srgbClr val="FFFFFF"/>
              </a:solidFill>
              <a:latin typeface="Goudy Old Style" panose="02020502050305020303" pitchFamily="2"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 calcmode="lin" valueType="num">
                                      <p:cBhvr additive="base">
                                        <p:cTn id="7" dur="500" fill="hold"/>
                                        <p:tgtEl>
                                          <p:spTgt spid="73734"/>
                                        </p:tgtEl>
                                        <p:attrNameLst>
                                          <p:attrName>ppt_x</p:attrName>
                                        </p:attrNameLst>
                                      </p:cBhvr>
                                      <p:tavLst>
                                        <p:tav tm="0">
                                          <p:val>
                                            <p:strVal val="#ppt_x"/>
                                          </p:val>
                                        </p:tav>
                                        <p:tav tm="100000">
                                          <p:val>
                                            <p:strVal val="#ppt_x"/>
                                          </p:val>
                                        </p:tav>
                                      </p:tavLst>
                                    </p:anim>
                                    <p:anim calcmode="lin" valueType="num">
                                      <p:cBhvr additive="base">
                                        <p:cTn id="8"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ldLvl="0" animBg="1"/>
      <p:bldP spid="5"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tLang="en-US">
                <a:sym typeface="+mn-ea"/>
              </a:rPr>
              <a:t>虚拟存储器</a:t>
            </a:r>
            <a:r>
              <a:rPr lang="zh-CN" altLang="en-US"/>
              <a:t>小结</a:t>
            </a:r>
          </a:p>
        </p:txBody>
      </p:sp>
      <p:sp>
        <p:nvSpPr>
          <p:cNvPr id="4" name="内容占位符 3"/>
          <p:cNvSpPr>
            <a:spLocks noGrp="1"/>
          </p:cNvSpPr>
          <p:nvPr>
            <p:ph idx="1"/>
          </p:nvPr>
        </p:nvSpPr>
        <p:spPr>
          <a:xfrm>
            <a:off x="274320" y="1026160"/>
            <a:ext cx="8856345" cy="4526280"/>
          </a:xfrm>
        </p:spPr>
        <p:txBody>
          <a:bodyPr>
            <a:noAutofit/>
          </a:bodyPr>
          <a:lstStyle/>
          <a:p>
            <a:pPr>
              <a:buFont typeface="Wingdings" panose="05000000000000000000" charset="0"/>
              <a:buChar char="n"/>
            </a:pPr>
            <a:r>
              <a:rPr lang="zh-CN" altLang="en-US" sz="2400">
                <a:latin typeface="华文中宋" panose="02010600040101010101" pitchFamily="2" charset="-122"/>
                <a:ea typeface="华文中宋" panose="02010600040101010101" pitchFamily="2" charset="-122"/>
              </a:rPr>
              <a:t>虚拟存储器是管理主存和磁盘的之间数据缓存的一级存储层次</a:t>
            </a:r>
          </a:p>
          <a:p>
            <a:pPr>
              <a:buFont typeface="Wingdings" panose="05000000000000000000" charset="0"/>
              <a:buChar char="n"/>
            </a:pPr>
            <a:r>
              <a:rPr lang="zh-CN" altLang="en-US" sz="2400">
                <a:latin typeface="华文中宋" panose="02010600040101010101" pitchFamily="2" charset="-122"/>
                <a:ea typeface="华文中宋" panose="02010600040101010101" pitchFamily="2" charset="-122"/>
              </a:rPr>
              <a:t>虚拟存储器允许单个程序在主存有限的范围内扩展地址空间。</a:t>
            </a: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虚拟存储器以一种保护的方式，支持多个同时活跃的进程共享主存。</a:t>
            </a: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管理主存和磁盘之间的存储层次结构由于缺页的代价很高。</a:t>
            </a: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虚拟存储器机制提供了从被程序使用的虚拟地址到用来访问主存的物理地址空间之间的转换。对于页表，</a:t>
            </a:r>
            <a:r>
              <a:rPr lang="en-US" altLang="zh-CN" sz="2400">
                <a:latin typeface="华文中宋" panose="02010600040101010101" pitchFamily="2" charset="-122"/>
                <a:ea typeface="华文中宋" panose="02010600040101010101" pitchFamily="2" charset="-122"/>
                <a:sym typeface="+mn-ea"/>
              </a:rPr>
              <a:t>TLB</a:t>
            </a:r>
            <a:r>
              <a:rPr altLang="en-US" sz="2400">
                <a:latin typeface="华文中宋" panose="02010600040101010101" pitchFamily="2" charset="-122"/>
                <a:ea typeface="华文中宋" panose="02010600040101010101" pitchFamily="2" charset="-122"/>
                <a:sym typeface="+mn-ea"/>
              </a:rPr>
              <a:t>扮演了地址转换</a:t>
            </a:r>
            <a:r>
              <a:rPr lang="en-US" altLang="zh-CN" sz="2400">
                <a:latin typeface="华文中宋" panose="02010600040101010101" pitchFamily="2" charset="-122"/>
                <a:ea typeface="华文中宋" panose="02010600040101010101" pitchFamily="2" charset="-122"/>
                <a:sym typeface="+mn-ea"/>
              </a:rPr>
              <a:t>cache</a:t>
            </a:r>
            <a:r>
              <a:rPr altLang="en-US" sz="2400">
                <a:latin typeface="华文中宋" panose="02010600040101010101" pitchFamily="2" charset="-122"/>
                <a:ea typeface="华文中宋" panose="02010600040101010101" pitchFamily="2" charset="-122"/>
                <a:sym typeface="+mn-ea"/>
              </a:rPr>
              <a:t>的角色，利用</a:t>
            </a:r>
            <a:r>
              <a:rPr lang="en-US" altLang="zh-CN" sz="2400">
                <a:latin typeface="华文中宋" panose="02010600040101010101" pitchFamily="2" charset="-122"/>
                <a:ea typeface="华文中宋" panose="02010600040101010101" pitchFamily="2" charset="-122"/>
                <a:sym typeface="+mn-ea"/>
              </a:rPr>
              <a:t>TLB</a:t>
            </a:r>
            <a:r>
              <a:rPr altLang="en-US" sz="2400">
                <a:latin typeface="华文中宋" panose="02010600040101010101" pitchFamily="2" charset="-122"/>
                <a:ea typeface="华文中宋" panose="02010600040101010101" pitchFamily="2" charset="-122"/>
                <a:sym typeface="+mn-ea"/>
              </a:rPr>
              <a:t>中的变换，将虚拟地址转换为物理地址</a:t>
            </a:r>
          </a:p>
          <a:p>
            <a:pPr>
              <a:buFont typeface="Wingdings" panose="05000000000000000000" charset="0"/>
              <a:buChar char="n"/>
            </a:pPr>
            <a:r>
              <a:rPr altLang="en-US" sz="2400">
                <a:latin typeface="华文中宋" panose="02010600040101010101" pitchFamily="2" charset="-122"/>
                <a:ea typeface="华文中宋" panose="02010600040101010101" pitchFamily="2" charset="-122"/>
                <a:sym typeface="+mn-ea"/>
              </a:rPr>
              <a:t>这个地址转换允许对主存进行受保护的共享。进程之间受控制地共享页可以在操作系统的协助完成。为了保证进程间受到保护，要求只有操作系统才能改变地址变换，防止用户程序更改页表。</a:t>
            </a:r>
            <a:endParaRPr lang="zh-CN" altLang="en-US" sz="2400">
              <a:latin typeface="华文中宋" panose="02010600040101010101" pitchFamily="2" charset="-122"/>
              <a:ea typeface="华文中宋" panose="02010600040101010101" pitchFamily="2" charset="-122"/>
              <a:sym typeface="+mn-ea"/>
            </a:endParaRPr>
          </a:p>
        </p:txBody>
      </p:sp>
      <p:sp>
        <p:nvSpPr>
          <p:cNvPr id="2" name="灯片编号占位符 1"/>
          <p:cNvSpPr>
            <a:spLocks noGrp="1"/>
          </p:cNvSpPr>
          <p:nvPr>
            <p:ph type="sldNum" sz="quarter" idx="12"/>
          </p:nvPr>
        </p:nvSpPr>
        <p:spPr/>
        <p:txBody>
          <a:bodyPr/>
          <a:lstStyle/>
          <a:p>
            <a:fld id="{73820FCD-5F4C-4989-BE05-0A8208BCBC21}" type="slidenum">
              <a:rPr/>
              <a:t>80</a:t>
            </a:fld>
            <a:endParaRPr kumimoji="0" 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p>
        </p:txBody>
      </p:sp>
      <p:sp>
        <p:nvSpPr>
          <p:cNvPr id="11" name="Text Box 9"/>
          <p:cNvSpPr txBox="1">
            <a:spLocks noChangeArrowheads="1"/>
          </p:cNvSpPr>
          <p:nvPr/>
        </p:nvSpPr>
        <p:spPr bwMode="auto">
          <a:xfrm>
            <a:off x="611560" y="1124744"/>
            <a:ext cx="8010536" cy="475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3000" dirty="0"/>
              <a:t>虚拟机（</a:t>
            </a:r>
            <a:r>
              <a:rPr lang="en-US" altLang="zh-CN" sz="3000" dirty="0"/>
              <a:t>Virtual Machine, VM</a:t>
            </a:r>
            <a:r>
              <a:rPr lang="zh-CN" altLang="en-US" sz="3000" dirty="0"/>
              <a:t>）</a:t>
            </a:r>
            <a:endParaRPr lang="en-US" altLang="zh-CN" sz="3000" dirty="0"/>
          </a:p>
          <a:p>
            <a:pPr marL="0" indent="0">
              <a:lnSpc>
                <a:spcPct val="125000"/>
              </a:lnSpc>
              <a:buNone/>
            </a:pPr>
            <a:r>
              <a:rPr lang="zh-CN" altLang="en-US" sz="2600" dirty="0"/>
              <a:t>      从</a:t>
            </a:r>
            <a:r>
              <a:rPr lang="en-US" altLang="zh-CN" sz="2600" dirty="0"/>
              <a:t>20</a:t>
            </a:r>
            <a:r>
              <a:rPr lang="zh-CN" altLang="en-US" sz="2600" dirty="0"/>
              <a:t>世纪</a:t>
            </a:r>
            <a:r>
              <a:rPr lang="en-US" altLang="zh-CN" sz="2600" dirty="0"/>
              <a:t>60</a:t>
            </a:r>
            <a:r>
              <a:rPr lang="zh-CN" altLang="en-US" sz="2600" dirty="0"/>
              <a:t>年代到现在，一直是大型机的重要组成部分。</a:t>
            </a:r>
            <a:endParaRPr lang="en-US" altLang="zh-CN" sz="2600" dirty="0"/>
          </a:p>
          <a:p>
            <a:pPr>
              <a:lnSpc>
                <a:spcPct val="125000"/>
              </a:lnSpc>
              <a:buFont typeface="Wingdings" panose="05000000000000000000" pitchFamily="2" charset="2"/>
              <a:buChar char="Ø"/>
            </a:pPr>
            <a:r>
              <a:rPr lang="zh-CN" altLang="en-US" sz="3000" dirty="0"/>
              <a:t>近年来受到关注的原因：</a:t>
            </a:r>
            <a:endParaRPr lang="en-US" altLang="zh-CN" sz="3000" dirty="0"/>
          </a:p>
          <a:p>
            <a:pPr>
              <a:lnSpc>
                <a:spcPct val="125000"/>
              </a:lnSpc>
              <a:buFont typeface="Arial" panose="020B0604020202020204" pitchFamily="34" charset="0"/>
              <a:buChar char="•"/>
            </a:pPr>
            <a:r>
              <a:rPr lang="zh-CN" altLang="en-US" sz="2600" dirty="0"/>
              <a:t>隔离性和安全性的重要性日益增长；</a:t>
            </a:r>
            <a:endParaRPr lang="en-US" altLang="zh-CN" sz="2600" dirty="0"/>
          </a:p>
          <a:p>
            <a:pPr>
              <a:lnSpc>
                <a:spcPct val="125000"/>
              </a:lnSpc>
              <a:buFont typeface="Arial" panose="020B0604020202020204" pitchFamily="34" charset="0"/>
              <a:buChar char="•"/>
            </a:pPr>
            <a:r>
              <a:rPr lang="zh-CN" altLang="en-US" sz="2600" dirty="0"/>
              <a:t>标准操作系统在安全性和可靠性方面的缺陷；</a:t>
            </a:r>
            <a:endParaRPr lang="en-US" altLang="zh-CN" sz="2600" dirty="0"/>
          </a:p>
          <a:p>
            <a:pPr>
              <a:lnSpc>
                <a:spcPct val="125000"/>
              </a:lnSpc>
              <a:buFont typeface="Arial" panose="020B0604020202020204" pitchFamily="34" charset="0"/>
              <a:buChar char="•"/>
            </a:pPr>
            <a:r>
              <a:rPr lang="zh-CN" altLang="en-US" sz="2600" dirty="0"/>
              <a:t>多个不相关的用户间共享计算机；</a:t>
            </a:r>
            <a:endParaRPr lang="en-US" altLang="zh-CN" sz="2600" dirty="0"/>
          </a:p>
          <a:p>
            <a:pPr>
              <a:lnSpc>
                <a:spcPct val="125000"/>
              </a:lnSpc>
              <a:buFont typeface="Arial" panose="020B0604020202020204" pitchFamily="34" charset="0"/>
              <a:buChar char="•"/>
            </a:pPr>
            <a:r>
              <a:rPr lang="zh-CN" altLang="en-US" sz="2600" dirty="0"/>
              <a:t>硬件能力大幅增加，虚拟机的开销将至可接受范围内；</a:t>
            </a:r>
            <a:endParaRPr lang="en-US" altLang="zh-CN" sz="26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81</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p>
        </p:txBody>
      </p:sp>
      <p:sp>
        <p:nvSpPr>
          <p:cNvPr id="11" name="Text Box 9"/>
          <p:cNvSpPr txBox="1">
            <a:spLocks noChangeArrowheads="1"/>
          </p:cNvSpPr>
          <p:nvPr/>
        </p:nvSpPr>
        <p:spPr bwMode="auto">
          <a:xfrm>
            <a:off x="611560" y="980728"/>
            <a:ext cx="8010536" cy="1061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en-US" altLang="zh-CN" sz="2600" dirty="0"/>
              <a:t>VMware</a:t>
            </a:r>
            <a:r>
              <a:rPr lang="zh-CN" altLang="zh-CN" sz="2600" dirty="0"/>
              <a:t>虚拟化平台上为多个操作系统（可以是相同的或不同的操作系统）虚拟出相应硬件环境</a:t>
            </a:r>
            <a:r>
              <a:rPr lang="zh-CN" altLang="en-US" sz="2600" dirty="0"/>
              <a:t>。</a:t>
            </a:r>
            <a:endParaRPr lang="en-US" altLang="zh-CN" sz="26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82</a:t>
            </a:fld>
            <a:endParaRPr kumimoji="0" lang="zh-CN" altLang="en-US"/>
          </a:p>
        </p:txBody>
      </p:sp>
      <p:pic>
        <p:nvPicPr>
          <p:cNvPr id="5" name="图片 4"/>
          <p:cNvPicPr/>
          <p:nvPr/>
        </p:nvPicPr>
        <p:blipFill>
          <a:blip r:embed="rId3"/>
          <a:stretch>
            <a:fillRect/>
          </a:stretch>
        </p:blipFill>
        <p:spPr>
          <a:xfrm>
            <a:off x="1403648" y="2348880"/>
            <a:ext cx="6136133" cy="34449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p>
        </p:txBody>
      </p:sp>
      <p:sp>
        <p:nvSpPr>
          <p:cNvPr id="11" name="Text Box 9"/>
          <p:cNvSpPr txBox="1">
            <a:spLocks noChangeArrowheads="1"/>
          </p:cNvSpPr>
          <p:nvPr/>
        </p:nvSpPr>
        <p:spPr bwMode="auto">
          <a:xfrm>
            <a:off x="611560" y="980728"/>
            <a:ext cx="8010536" cy="517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3000" dirty="0"/>
              <a:t>虚拟机分类</a:t>
            </a:r>
            <a:endParaRPr lang="en-US" altLang="zh-CN" sz="3000" dirty="0"/>
          </a:p>
          <a:p>
            <a:pPr>
              <a:lnSpc>
                <a:spcPct val="125000"/>
              </a:lnSpc>
              <a:buFont typeface="Arial" panose="020B0604020202020204" pitchFamily="34" charset="0"/>
              <a:buChar char="•"/>
            </a:pPr>
            <a:r>
              <a:rPr lang="zh-CN" altLang="en-US" sz="2600" dirty="0"/>
              <a:t>应用级虚拟机：</a:t>
            </a:r>
            <a:r>
              <a:rPr lang="en-US" altLang="zh-CN" sz="2600" dirty="0"/>
              <a:t>Java</a:t>
            </a:r>
            <a:r>
              <a:rPr lang="zh-CN" altLang="en-US" sz="2600" dirty="0"/>
              <a:t>虚拟机</a:t>
            </a:r>
            <a:endParaRPr lang="en-US" altLang="zh-CN" sz="2600" dirty="0"/>
          </a:p>
          <a:p>
            <a:pPr>
              <a:lnSpc>
                <a:spcPct val="125000"/>
              </a:lnSpc>
              <a:buFont typeface="Arial" panose="020B0604020202020204" pitchFamily="34" charset="0"/>
              <a:buChar char="•"/>
            </a:pPr>
            <a:r>
              <a:rPr lang="zh-CN" altLang="en-US" sz="2600" dirty="0"/>
              <a:t>系统级虚拟机：</a:t>
            </a:r>
            <a:r>
              <a:rPr lang="en-US" altLang="zh-CN" sz="2600" dirty="0" err="1"/>
              <a:t>Xen</a:t>
            </a:r>
            <a:r>
              <a:rPr lang="zh-CN" altLang="en-US" sz="2600" dirty="0"/>
              <a:t>，</a:t>
            </a:r>
            <a:r>
              <a:rPr lang="en-US" altLang="zh-CN" sz="2600" dirty="0"/>
              <a:t>IBM VM/370</a:t>
            </a:r>
          </a:p>
          <a:p>
            <a:pPr marL="0" indent="0">
              <a:lnSpc>
                <a:spcPct val="125000"/>
              </a:lnSpc>
              <a:buNone/>
            </a:pPr>
            <a:endParaRPr lang="en-US" altLang="zh-CN" sz="2600" dirty="0"/>
          </a:p>
          <a:p>
            <a:pPr marL="0" indent="0">
              <a:lnSpc>
                <a:spcPct val="125000"/>
              </a:lnSpc>
              <a:buNone/>
            </a:pPr>
            <a:r>
              <a:rPr lang="zh-CN" altLang="en-US" sz="2600" dirty="0"/>
              <a:t>系统级虚拟机让用户觉得自己独享计算机，一台运行多个虚拟机的计算机可以支持多个不同的</a:t>
            </a:r>
            <a:r>
              <a:rPr lang="en-US" altLang="zh-CN" sz="2600" dirty="0"/>
              <a:t>OS</a:t>
            </a:r>
            <a:r>
              <a:rPr lang="zh-CN" altLang="en-US" sz="2600" dirty="0"/>
              <a:t>，因此多个不同的</a:t>
            </a:r>
            <a:r>
              <a:rPr lang="en-US" altLang="zh-CN" sz="2600" dirty="0"/>
              <a:t>OS</a:t>
            </a:r>
            <a:r>
              <a:rPr lang="zh-CN" altLang="en-US" sz="2600" dirty="0"/>
              <a:t>也共享硬件资源。</a:t>
            </a:r>
            <a:endParaRPr lang="en-US" altLang="zh-CN" sz="2600" dirty="0"/>
          </a:p>
          <a:p>
            <a:pPr marL="0" indent="0">
              <a:lnSpc>
                <a:spcPct val="125000"/>
              </a:lnSpc>
              <a:buNone/>
            </a:pPr>
            <a:endParaRPr lang="en-US" altLang="zh-CN" sz="2600" dirty="0"/>
          </a:p>
          <a:p>
            <a:pPr marL="0" indent="0">
              <a:lnSpc>
                <a:spcPct val="125000"/>
              </a:lnSpc>
              <a:buNone/>
            </a:pPr>
            <a:r>
              <a:rPr lang="zh-CN" altLang="en-US" sz="2600" dirty="0"/>
              <a:t>管理虚拟机的软件被称为虚拟机管理器（</a:t>
            </a:r>
            <a:r>
              <a:rPr lang="en-US" altLang="zh-CN" sz="2600" dirty="0"/>
              <a:t>Virtual Machine Monitor</a:t>
            </a:r>
            <a:r>
              <a:rPr lang="zh-CN" altLang="en-US" sz="2600" dirty="0"/>
              <a:t>，</a:t>
            </a:r>
            <a:r>
              <a:rPr lang="en-US" altLang="zh-CN" sz="2600" dirty="0"/>
              <a:t>VMM</a:t>
            </a:r>
            <a:r>
              <a:rPr lang="zh-CN" altLang="en-US" sz="2600" dirty="0"/>
              <a:t>），或管理程序（</a:t>
            </a:r>
            <a:r>
              <a:rPr lang="en-US" altLang="zh-CN" sz="2600" dirty="0"/>
              <a:t>Hypervisor</a:t>
            </a:r>
            <a:r>
              <a:rPr lang="zh-CN" altLang="en-US" sz="2600" dirty="0"/>
              <a:t>）</a:t>
            </a:r>
            <a:endParaRPr lang="en-US" altLang="zh-CN" sz="26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83</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p>
        </p:txBody>
      </p:sp>
      <p:sp>
        <p:nvSpPr>
          <p:cNvPr id="11" name="Text Box 9"/>
          <p:cNvSpPr txBox="1">
            <a:spLocks noChangeArrowheads="1"/>
          </p:cNvSpPr>
          <p:nvPr/>
        </p:nvSpPr>
        <p:spPr bwMode="auto">
          <a:xfrm>
            <a:off x="611560" y="980728"/>
            <a:ext cx="8010536" cy="517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lnSpc>
                <a:spcPct val="125000"/>
              </a:lnSpc>
              <a:buNone/>
            </a:pPr>
            <a:r>
              <a:rPr lang="zh-CN" altLang="en-US" sz="2800" dirty="0"/>
              <a:t>虚拟机管理器（</a:t>
            </a:r>
            <a:r>
              <a:rPr lang="en-US" altLang="zh-CN" sz="2800" dirty="0"/>
              <a:t>Virtual Machine Monitor</a:t>
            </a:r>
            <a:r>
              <a:rPr lang="zh-CN" altLang="en-US" sz="2800" dirty="0"/>
              <a:t>，</a:t>
            </a:r>
            <a:r>
              <a:rPr lang="en-US" altLang="zh-CN" sz="2800" dirty="0"/>
              <a:t>VMM</a:t>
            </a:r>
            <a:r>
              <a:rPr lang="zh-CN" altLang="en-US" sz="2800" dirty="0"/>
              <a:t>）能管理每个虚拟机状态的必备条件</a:t>
            </a:r>
            <a:endParaRPr lang="en-US" altLang="zh-CN" sz="2800" dirty="0"/>
          </a:p>
          <a:p>
            <a:pPr>
              <a:lnSpc>
                <a:spcPct val="125000"/>
              </a:lnSpc>
              <a:buFont typeface="Arial" panose="020B0604020202020204" pitchFamily="34" charset="0"/>
              <a:buChar char="•"/>
            </a:pPr>
            <a:r>
              <a:rPr lang="zh-CN" altLang="en-US" sz="2600" dirty="0"/>
              <a:t>使客户软件在虚拟机中的运行和本地硬件上的运行效果完全相同（相同和不同的指令集结构）；</a:t>
            </a:r>
            <a:endParaRPr lang="en-US" altLang="zh-CN" sz="2600" dirty="0"/>
          </a:p>
          <a:p>
            <a:pPr>
              <a:lnSpc>
                <a:spcPct val="125000"/>
              </a:lnSpc>
              <a:buFont typeface="Arial" panose="020B0604020202020204" pitchFamily="34" charset="0"/>
              <a:buChar char="•"/>
            </a:pPr>
            <a:r>
              <a:rPr lang="zh-CN" altLang="en-US" sz="2600" dirty="0"/>
              <a:t>客户软件不能直接改变系统的资源分配；</a:t>
            </a:r>
            <a:endParaRPr lang="en-US" altLang="zh-CN" sz="2600" dirty="0"/>
          </a:p>
          <a:p>
            <a:pPr>
              <a:lnSpc>
                <a:spcPct val="125000"/>
              </a:lnSpc>
              <a:buFont typeface="Arial" panose="020B0604020202020204" pitchFamily="34" charset="0"/>
              <a:buChar char="•"/>
            </a:pPr>
            <a:r>
              <a:rPr lang="en-US" altLang="zh-CN" sz="2600" dirty="0"/>
              <a:t>VMM</a:t>
            </a:r>
            <a:r>
              <a:rPr lang="zh-CN" altLang="en-US" sz="2600" dirty="0"/>
              <a:t>能在必要时控制一切，包括访问特权状态，地址转换，</a:t>
            </a:r>
            <a:r>
              <a:rPr lang="en-US" altLang="zh-CN" sz="2600" dirty="0"/>
              <a:t>I/O</a:t>
            </a:r>
            <a:r>
              <a:rPr lang="zh-CN" altLang="en-US" sz="2600" dirty="0"/>
              <a:t>，异常和中断等，还能决定由哪个客户虚拟机运行；</a:t>
            </a:r>
            <a:endParaRPr lang="en-US" altLang="zh-CN" sz="2600" dirty="0"/>
          </a:p>
          <a:p>
            <a:pPr>
              <a:lnSpc>
                <a:spcPct val="125000"/>
              </a:lnSpc>
              <a:buFont typeface="Arial" panose="020B0604020202020204" pitchFamily="34" charset="0"/>
              <a:buChar char="•"/>
            </a:pPr>
            <a:r>
              <a:rPr lang="en-US" altLang="zh-CN" sz="2600" dirty="0"/>
              <a:t>VMM</a:t>
            </a:r>
            <a:r>
              <a:rPr lang="zh-CN" altLang="en-US" sz="2600" dirty="0"/>
              <a:t>比客户虚拟机的特权态更高；</a:t>
            </a:r>
            <a:endParaRPr lang="en-US" altLang="zh-CN" sz="2600" dirty="0"/>
          </a:p>
          <a:p>
            <a:pPr>
              <a:lnSpc>
                <a:spcPct val="125000"/>
              </a:lnSpc>
              <a:buFont typeface="Arial" panose="020B0604020202020204" pitchFamily="34" charset="0"/>
              <a:buChar char="•"/>
            </a:pPr>
            <a:endParaRPr lang="en-US" altLang="zh-CN" sz="26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84</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虚拟机</a:t>
            </a:r>
          </a:p>
        </p:txBody>
      </p:sp>
      <p:sp>
        <p:nvSpPr>
          <p:cNvPr id="11" name="Text Box 9"/>
          <p:cNvSpPr txBox="1">
            <a:spLocks noChangeArrowheads="1"/>
          </p:cNvSpPr>
          <p:nvPr/>
        </p:nvSpPr>
        <p:spPr bwMode="auto">
          <a:xfrm>
            <a:off x="611560" y="980728"/>
            <a:ext cx="8010536" cy="4562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en-US" altLang="zh-CN" sz="2600" dirty="0"/>
              <a:t>VMM</a:t>
            </a:r>
            <a:r>
              <a:rPr lang="zh-CN" altLang="en-US" sz="2600" dirty="0"/>
              <a:t>必须保证客户系统只能和虚拟资源交互。如果客户</a:t>
            </a:r>
            <a:r>
              <a:rPr lang="en-US" altLang="zh-CN" sz="2600" dirty="0"/>
              <a:t>OS</a:t>
            </a:r>
            <a:r>
              <a:rPr lang="zh-CN" altLang="en-US" sz="2600" dirty="0"/>
              <a:t>试图直接通过特权指令访问或者修改相关硬件资源，如写一个页表指针，它会向</a:t>
            </a:r>
            <a:r>
              <a:rPr lang="en-US" altLang="zh-CN" sz="2600" dirty="0"/>
              <a:t>VMM</a:t>
            </a:r>
            <a:r>
              <a:rPr lang="zh-CN" altLang="en-US" sz="2600" dirty="0"/>
              <a:t>发出中断，然后由</a:t>
            </a:r>
            <a:r>
              <a:rPr lang="en-US" altLang="zh-CN" sz="2600" dirty="0"/>
              <a:t>VMM</a:t>
            </a:r>
            <a:r>
              <a:rPr lang="zh-CN" altLang="en-US" sz="2600" dirty="0"/>
              <a:t>来处理。</a:t>
            </a:r>
            <a:endParaRPr lang="en-US" altLang="zh-CN" sz="2600" dirty="0"/>
          </a:p>
          <a:p>
            <a:pPr>
              <a:lnSpc>
                <a:spcPct val="125000"/>
              </a:lnSpc>
              <a:buFont typeface="Arial" panose="020B0604020202020204" pitchFamily="34" charset="0"/>
              <a:buChar char="•"/>
            </a:pPr>
            <a:r>
              <a:rPr lang="zh-CN" altLang="en-US" sz="2600" dirty="0"/>
              <a:t>因此，任何试图在用户模式下读</a:t>
            </a:r>
            <a:r>
              <a:rPr lang="en-US" altLang="zh-CN" sz="2600" dirty="0"/>
              <a:t>/</a:t>
            </a:r>
            <a:r>
              <a:rPr lang="zh-CN" altLang="en-US" sz="2600" dirty="0"/>
              <a:t>写这样的敏感信息的指令都应被</a:t>
            </a:r>
            <a:r>
              <a:rPr lang="en-US" altLang="zh-CN" sz="2600" dirty="0"/>
              <a:t>VMM</a:t>
            </a:r>
            <a:r>
              <a:rPr lang="zh-CN" altLang="en-US" sz="2600" dirty="0"/>
              <a:t>截获并处理。（需要处理器硬件支持）。</a:t>
            </a:r>
            <a:endParaRPr lang="en-US" altLang="zh-CN" sz="2600" dirty="0"/>
          </a:p>
          <a:p>
            <a:pPr>
              <a:lnSpc>
                <a:spcPct val="125000"/>
              </a:lnSpc>
              <a:buFont typeface="Arial" panose="020B0604020202020204" pitchFamily="34" charset="0"/>
              <a:buChar char="•"/>
            </a:pPr>
            <a:r>
              <a:rPr lang="zh-CN" altLang="en-US" sz="2600" dirty="0"/>
              <a:t>不幸的是，大部分指令集在创建时都没有考虑对虚拟化的支持。</a:t>
            </a:r>
            <a:endParaRPr lang="en-US" altLang="zh-CN" sz="2600" dirty="0"/>
          </a:p>
        </p:txBody>
      </p:sp>
      <p:sp>
        <p:nvSpPr>
          <p:cNvPr id="2" name="灯片编号占位符 1"/>
          <p:cNvSpPr>
            <a:spLocks noGrp="1"/>
          </p:cNvSpPr>
          <p:nvPr>
            <p:ph type="sldNum" sz="quarter" idx="12"/>
          </p:nvPr>
        </p:nvSpPr>
        <p:spPr/>
        <p:txBody>
          <a:bodyPr/>
          <a:lstStyle/>
          <a:p>
            <a:fld id="{240D5ECE-8B49-45CD-BE81-EF81920D1969}" type="slidenum">
              <a:rPr lang="en-US" altLang="zh-CN" smtClean="0"/>
              <a:t>85</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23189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a:solidFill>
                  <a:srgbClr val="0000FF"/>
                </a:solidFill>
                <a:latin typeface="华文中宋" panose="02010600040101010101" pitchFamily="2" charset="-122"/>
                <a:ea typeface="华文中宋" panose="02010600040101010101" pitchFamily="2" charset="-122"/>
              </a:rPr>
              <a:t>补充：并行与存储器层次结构：</a:t>
            </a:r>
            <a:r>
              <a:rPr lang="en-US" altLang="zh-CN" sz="2800" b="1" dirty="0">
                <a:solidFill>
                  <a:srgbClr val="0000FF"/>
                </a:solidFill>
                <a:latin typeface="华文中宋" panose="02010600040101010101" pitchFamily="2" charset="-122"/>
                <a:ea typeface="华文中宋" panose="02010600040101010101" pitchFamily="2" charset="-122"/>
              </a:rPr>
              <a:t>Cache</a:t>
            </a:r>
            <a:r>
              <a:rPr lang="zh-CN" altLang="en-US" sz="2800" b="1" dirty="0">
                <a:solidFill>
                  <a:srgbClr val="0000FF"/>
                </a:solidFill>
                <a:latin typeface="华文中宋" panose="02010600040101010101" pitchFamily="2" charset="-122"/>
                <a:ea typeface="华文中宋" panose="02010600040101010101" pitchFamily="2" charset="-122"/>
              </a:rPr>
              <a:t>的一致性</a:t>
            </a:r>
          </a:p>
        </p:txBody>
      </p:sp>
      <p:sp>
        <p:nvSpPr>
          <p:cNvPr id="4" name="Text Box 3"/>
          <p:cNvSpPr txBox="1">
            <a:spLocks noChangeArrowheads="1"/>
          </p:cNvSpPr>
          <p:nvPr/>
        </p:nvSpPr>
        <p:spPr bwMode="auto">
          <a:xfrm>
            <a:off x="395536" y="1268760"/>
            <a:ext cx="8280920"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marL="457200" indent="-457200" algn="l">
              <a:buFont typeface="Wingdings" panose="05000000000000000000" pitchFamily="2" charset="2"/>
              <a:buChar char="n"/>
            </a:pPr>
            <a:r>
              <a:rPr lang="zh-CN" altLang="en-US" sz="3200" dirty="0"/>
              <a:t>支持多处理器</a:t>
            </a:r>
            <a:r>
              <a:rPr lang="en-US" altLang="zh-CN" sz="3200" dirty="0"/>
              <a:t>(</a:t>
            </a:r>
            <a:r>
              <a:rPr lang="zh-CN" altLang="en-US" sz="3200" dirty="0"/>
              <a:t>核</a:t>
            </a:r>
            <a:r>
              <a:rPr lang="en-US" altLang="zh-CN" sz="3200" dirty="0"/>
              <a:t>)</a:t>
            </a:r>
            <a:r>
              <a:rPr lang="zh-CN" altLang="en-US" sz="3200" dirty="0"/>
              <a:t>共享一个物理地址空间</a:t>
            </a:r>
          </a:p>
        </p:txBody>
      </p:sp>
      <p:graphicFrame>
        <p:nvGraphicFramePr>
          <p:cNvPr id="5" name="Group 46"/>
          <p:cNvGraphicFramePr>
            <a:graphicFrameLocks noGrp="1"/>
          </p:cNvGraphicFramePr>
          <p:nvPr/>
        </p:nvGraphicFramePr>
        <p:xfrm>
          <a:off x="613283" y="2348880"/>
          <a:ext cx="8207188" cy="3171307"/>
        </p:xfrm>
        <a:graphic>
          <a:graphicData uri="http://schemas.openxmlformats.org/drawingml/2006/table">
            <a:tbl>
              <a:tblPr/>
              <a:tblGrid>
                <a:gridCol w="1052795">
                  <a:extLst>
                    <a:ext uri="{9D8B030D-6E8A-4147-A177-3AD203B41FA5}">
                      <a16:colId xmlns:a16="http://schemas.microsoft.com/office/drawing/2014/main" val="20000"/>
                    </a:ext>
                  </a:extLst>
                </a:gridCol>
                <a:gridCol w="2486160">
                  <a:extLst>
                    <a:ext uri="{9D8B030D-6E8A-4147-A177-3AD203B41FA5}">
                      <a16:colId xmlns:a16="http://schemas.microsoft.com/office/drawing/2014/main" val="20001"/>
                    </a:ext>
                  </a:extLst>
                </a:gridCol>
                <a:gridCol w="164389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440159">
                  <a:extLst>
                    <a:ext uri="{9D8B030D-6E8A-4147-A177-3AD203B41FA5}">
                      <a16:colId xmlns:a16="http://schemas.microsoft.com/office/drawing/2014/main" val="20004"/>
                    </a:ext>
                  </a:extLst>
                </a:gridCol>
              </a:tblGrid>
              <a:tr h="640004">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dirty="0">
                          <a:ln>
                            <a:noFill/>
                          </a:ln>
                          <a:solidFill>
                            <a:schemeClr val="tx1"/>
                          </a:solidFill>
                          <a:effectLst/>
                          <a:latin typeface="Helvetica" pitchFamily="-108" charset="0"/>
                          <a:ea typeface="MS PGothic" panose="020B0600070205080204" pitchFamily="-108" charset="-128"/>
                        </a:rPr>
                        <a:t>Time step</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a:ln>
                            <a:noFill/>
                          </a:ln>
                          <a:solidFill>
                            <a:schemeClr val="tx1"/>
                          </a:solidFill>
                          <a:effectLst/>
                          <a:latin typeface="Helvetica" pitchFamily="-108" charset="0"/>
                          <a:ea typeface="MS PGothic" panose="020B0600070205080204" pitchFamily="-108" charset="-128"/>
                        </a:rPr>
                        <a:t>Event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a:ln>
                            <a:noFill/>
                          </a:ln>
                          <a:solidFill>
                            <a:schemeClr val="tx1"/>
                          </a:solidFill>
                          <a:effectLst/>
                          <a:latin typeface="Helvetica" pitchFamily="-108" charset="0"/>
                          <a:ea typeface="MS PGothic" panose="020B0600070205080204" pitchFamily="-108" charset="-128"/>
                        </a:rPr>
                        <a:t>CPU A’s cache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a:ln>
                            <a:noFill/>
                          </a:ln>
                          <a:solidFill>
                            <a:schemeClr val="tx1"/>
                          </a:solidFill>
                          <a:effectLst/>
                          <a:latin typeface="Helvetica" pitchFamily="-108" charset="0"/>
                          <a:ea typeface="MS PGothic" panose="020B0600070205080204" pitchFamily="-108" charset="-128"/>
                        </a:rPr>
                        <a:t>CPU B’s cache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dirty="0">
                          <a:ln>
                            <a:noFill/>
                          </a:ln>
                          <a:solidFill>
                            <a:schemeClr val="tx1"/>
                          </a:solidFill>
                          <a:effectLst/>
                          <a:latin typeface="Helvetica" pitchFamily="-108" charset="0"/>
                          <a:ea typeface="MS PGothic" panose="020B0600070205080204" pitchFamily="-108" charset="-128"/>
                        </a:rPr>
                        <a:t>Memory</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a:ln>
                            <a:noFill/>
                          </a:ln>
                          <a:solidFill>
                            <a:schemeClr val="tx1"/>
                          </a:solidFill>
                          <a:effectLst/>
                          <a:latin typeface="Helvetica" pitchFamily="-108" charset="0"/>
                          <a:ea typeface="MS PGothic" panose="020B0600070205080204" pitchFamily="-108" charset="-128"/>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1" i="0" u="none" strike="noStrike" cap="none" normalizeH="0" baseline="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a:ln>
                            <a:noFill/>
                          </a:ln>
                          <a:solidFill>
                            <a:schemeClr val="tx1"/>
                          </a:solidFill>
                          <a:effectLst/>
                          <a:latin typeface="Helvetica" pitchFamily="-108" charset="0"/>
                          <a:ea typeface="MS PGothic" panose="020B0600070205080204" pitchFamily="-108" charset="-128"/>
                        </a:rPr>
                        <a:t>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a:ln>
                            <a:noFill/>
                          </a:ln>
                          <a:solidFill>
                            <a:schemeClr val="tx1"/>
                          </a:solidFill>
                          <a:effectLst/>
                          <a:latin typeface="Helvetica" pitchFamily="-108" charset="0"/>
                          <a:ea typeface="MS PGothic" panose="020B0600070205080204" pitchFamily="-108" charset="-128"/>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a:ln>
                            <a:noFill/>
                          </a:ln>
                          <a:solidFill>
                            <a:schemeClr val="tx1"/>
                          </a:solidFill>
                          <a:effectLst/>
                          <a:latin typeface="Helvetica" pitchFamily="-108" charset="0"/>
                          <a:ea typeface="MS PGothic" panose="020B0600070205080204" pitchFamily="-108" charset="-128"/>
                        </a:rPr>
                        <a:t>CPU A reads 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a:ln>
                            <a:noFill/>
                          </a:ln>
                          <a:solidFill>
                            <a:schemeClr val="tx1"/>
                          </a:solidFill>
                          <a:effectLst/>
                          <a:latin typeface="Helvetica" pitchFamily="-108" charset="0"/>
                          <a:ea typeface="MS PGothic" panose="020B0600070205080204" pitchFamily="-108" charset="-128"/>
                        </a:rPr>
                        <a:t>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2400" b="0" i="0" u="none" strike="noStrike" cap="none" normalizeH="0" baseline="0">
                        <a:ln>
                          <a:noFill/>
                        </a:ln>
                        <a:solidFill>
                          <a:schemeClr val="tx1"/>
                        </a:solidFill>
                        <a:effectLst/>
                        <a:latin typeface="Helvetica" pitchFamily="-108" charset="0"/>
                        <a:ea typeface="MS PGothic" panose="020B0600070205080204" pitchFamily="-108" charset="-128"/>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a:ln>
                            <a:noFill/>
                          </a:ln>
                          <a:solidFill>
                            <a:schemeClr val="tx1"/>
                          </a:solidFill>
                          <a:effectLst/>
                          <a:latin typeface="Helvetica" pitchFamily="-108" charset="0"/>
                          <a:ea typeface="MS PGothic" panose="020B0600070205080204" pitchFamily="-108" charset="-128"/>
                        </a:rPr>
                        <a:t>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9527">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a:ln>
                            <a:noFill/>
                          </a:ln>
                          <a:solidFill>
                            <a:schemeClr val="tx1"/>
                          </a:solidFill>
                          <a:effectLst/>
                          <a:latin typeface="Helvetica" pitchFamily="-108" charset="0"/>
                          <a:ea typeface="MS PGothic" panose="020B0600070205080204" pitchFamily="-108" charset="-128"/>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a:ln>
                            <a:noFill/>
                          </a:ln>
                          <a:solidFill>
                            <a:schemeClr val="tx1"/>
                          </a:solidFill>
                          <a:effectLst/>
                          <a:latin typeface="Helvetica" pitchFamily="-108" charset="0"/>
                          <a:ea typeface="MS PGothic" panose="020B0600070205080204" pitchFamily="-108" charset="-128"/>
                        </a:rPr>
                        <a:t>CPU B reads 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a:ln>
                            <a:noFill/>
                          </a:ln>
                          <a:solidFill>
                            <a:schemeClr val="tx1"/>
                          </a:solidFill>
                          <a:effectLst/>
                          <a:latin typeface="Helvetica" pitchFamily="-108" charset="0"/>
                          <a:ea typeface="MS PGothic" panose="020B0600070205080204" pitchFamily="-108" charset="-128"/>
                        </a:rPr>
                        <a:t>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a:ln>
                            <a:noFill/>
                          </a:ln>
                          <a:solidFill>
                            <a:schemeClr val="tx1"/>
                          </a:solidFill>
                          <a:effectLst/>
                          <a:latin typeface="Helvetica" pitchFamily="-108" charset="0"/>
                          <a:ea typeface="MS PGothic" panose="020B0600070205080204" pitchFamily="-108" charset="-128"/>
                        </a:rPr>
                        <a:t>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a:ln>
                            <a:noFill/>
                          </a:ln>
                          <a:solidFill>
                            <a:schemeClr val="tx1"/>
                          </a:solidFill>
                          <a:effectLst/>
                          <a:latin typeface="Helvetica" pitchFamily="-108" charset="0"/>
                          <a:ea typeface="MS PGothic" panose="020B0600070205080204" pitchFamily="-108" charset="-128"/>
                        </a:rPr>
                        <a:t>0</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794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1" i="0" u="none" strike="noStrike" cap="none" normalizeH="0" baseline="0">
                          <a:ln>
                            <a:noFill/>
                          </a:ln>
                          <a:solidFill>
                            <a:schemeClr val="tx1"/>
                          </a:solidFill>
                          <a:effectLst/>
                          <a:latin typeface="Helvetica" pitchFamily="-108" charset="0"/>
                          <a:ea typeface="MS PGothic" panose="020B0600070205080204" pitchFamily="-108" charset="-128"/>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a:ln>
                            <a:noFill/>
                          </a:ln>
                          <a:solidFill>
                            <a:schemeClr val="tx1"/>
                          </a:solidFill>
                          <a:effectLst/>
                          <a:latin typeface="Helvetica" pitchFamily="-108" charset="0"/>
                          <a:ea typeface="MS PGothic" panose="020B0600070205080204" pitchFamily="-108" charset="-128"/>
                        </a:rPr>
                        <a:t>CPU A writes 1 to 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a:ln>
                            <a:noFill/>
                          </a:ln>
                          <a:solidFill>
                            <a:schemeClr val="tx1"/>
                          </a:solidFill>
                          <a:effectLst/>
                          <a:latin typeface="Helvetica" pitchFamily="-108" charset="0"/>
                          <a:ea typeface="MS PGothic" panose="020B0600070205080204" pitchFamily="-108" charset="-128"/>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a:ln>
                            <a:noFill/>
                          </a:ln>
                          <a:solidFill>
                            <a:srgbClr val="FF0000"/>
                          </a:solidFill>
                          <a:effectLst/>
                          <a:latin typeface="Helvetica" pitchFamily="-108" charset="0"/>
                          <a:ea typeface="MS PGothic" panose="020B0600070205080204" pitchFamily="-108" charset="-128"/>
                        </a:rPr>
                        <a:t>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2400" b="0" i="0" u="none" strike="noStrike" cap="none" normalizeH="0" baseline="0" dirty="0">
                          <a:ln>
                            <a:noFill/>
                          </a:ln>
                          <a:solidFill>
                            <a:schemeClr val="tx1"/>
                          </a:solidFill>
                          <a:effectLst/>
                          <a:latin typeface="Helvetica" pitchFamily="-108" charset="0"/>
                          <a:ea typeface="MS PGothic" panose="020B0600070205080204" pitchFamily="-108" charset="-128"/>
                        </a:rPr>
                        <a:t>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Text Box 3"/>
          <p:cNvSpPr txBox="1">
            <a:spLocks noChangeArrowheads="1"/>
          </p:cNvSpPr>
          <p:nvPr/>
        </p:nvSpPr>
        <p:spPr bwMode="auto">
          <a:xfrm>
            <a:off x="547936" y="5661248"/>
            <a:ext cx="8280920"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algn="ctr" latinLnBrk="1">
              <a:defRPr sz="2800" b="0">
                <a:ea typeface="华文中宋" panose="02010600040101010101" pitchFamily="2" charset="-122"/>
              </a:defRPr>
            </a:lvl1pPr>
            <a:lvl2pPr marL="742950" indent="-285750">
              <a:defRPr sz="2600" b="1">
                <a:latin typeface="Tahoma" panose="020B0604030504040204" pitchFamily="34" charset="0"/>
                <a:ea typeface="宋体" panose="02010600030101010101" pitchFamily="2" charset="-122"/>
              </a:defRPr>
            </a:lvl2pPr>
            <a:lvl3pPr marL="1143000" indent="-228600">
              <a:defRPr sz="2600" b="1">
                <a:latin typeface="Tahoma" panose="020B0604030504040204" pitchFamily="34" charset="0"/>
                <a:ea typeface="宋体" panose="02010600030101010101" pitchFamily="2" charset="-122"/>
              </a:defRPr>
            </a:lvl3pPr>
            <a:lvl4pPr marL="1600200" indent="-228600">
              <a:defRPr sz="2600" b="1">
                <a:latin typeface="Tahoma" panose="020B0604030504040204" pitchFamily="34" charset="0"/>
                <a:ea typeface="宋体" panose="02010600030101010101" pitchFamily="2" charset="-122"/>
              </a:defRPr>
            </a:lvl4pPr>
            <a:lvl5pPr marL="2057400" indent="-228600">
              <a:defRPr sz="2600" b="1">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sz="2600" b="1">
                <a:latin typeface="Tahoma" panose="020B0604030504040204" pitchFamily="34" charset="0"/>
                <a:ea typeface="宋体" panose="02010600030101010101" pitchFamily="2" charset="-122"/>
              </a:defRPr>
            </a:lvl9pPr>
          </a:lstStyle>
          <a:p>
            <a:pPr algn="l"/>
            <a:r>
              <a:rPr lang="zh-CN" altLang="en-US" dirty="0"/>
              <a:t>假设是写直达法，如果是写回法，情况更复杂</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86</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5783620"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a:solidFill>
                  <a:srgbClr val="0000FF"/>
                </a:solidFill>
                <a:latin typeface="华文中宋" panose="02010600040101010101" pitchFamily="2" charset="-122"/>
                <a:ea typeface="华文中宋" panose="02010600040101010101" pitchFamily="2" charset="-122"/>
              </a:rPr>
              <a:t>一致性（</a:t>
            </a:r>
            <a:r>
              <a:rPr lang="en-US" altLang="zh-CN" sz="2800" b="1" dirty="0">
                <a:solidFill>
                  <a:srgbClr val="0000FF"/>
                </a:solidFill>
                <a:latin typeface="华文中宋" panose="02010600040101010101" pitchFamily="2" charset="-122"/>
                <a:ea typeface="华文中宋" panose="02010600040101010101" pitchFamily="2" charset="-122"/>
              </a:rPr>
              <a:t>coherence</a:t>
            </a:r>
            <a:r>
              <a:rPr lang="zh-CN" altLang="en-US" sz="2800" b="1" dirty="0">
                <a:solidFill>
                  <a:srgbClr val="0000FF"/>
                </a:solidFill>
                <a:latin typeface="华文中宋" panose="02010600040101010101" pitchFamily="2" charset="-122"/>
                <a:ea typeface="华文中宋" panose="02010600040101010101" pitchFamily="2" charset="-122"/>
              </a:rPr>
              <a:t>）的定义</a:t>
            </a:r>
          </a:p>
        </p:txBody>
      </p:sp>
      <p:sp>
        <p:nvSpPr>
          <p:cNvPr id="12" name="Text Box 9"/>
          <p:cNvSpPr txBox="1">
            <a:spLocks noChangeArrowheads="1"/>
          </p:cNvSpPr>
          <p:nvPr/>
        </p:nvSpPr>
        <p:spPr bwMode="auto">
          <a:xfrm>
            <a:off x="590035" y="980728"/>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a:t>通俗的定义</a:t>
            </a:r>
          </a:p>
        </p:txBody>
      </p:sp>
      <p:sp>
        <p:nvSpPr>
          <p:cNvPr id="314" name="Text Box 9"/>
          <p:cNvSpPr txBox="1">
            <a:spLocks noChangeArrowheads="1"/>
          </p:cNvSpPr>
          <p:nvPr/>
        </p:nvSpPr>
        <p:spPr bwMode="auto">
          <a:xfrm>
            <a:off x="683568" y="1601911"/>
            <a:ext cx="6965904" cy="53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buFont typeface="Wingdings" panose="05000000000000000000" pitchFamily="2" charset="2"/>
              <a:buChar char="Ø"/>
            </a:pPr>
            <a:r>
              <a:rPr lang="zh-CN" altLang="en-US" sz="2800" dirty="0"/>
              <a:t>读操作时总是返回最近写 的值。</a:t>
            </a:r>
          </a:p>
        </p:txBody>
      </p:sp>
      <p:sp>
        <p:nvSpPr>
          <p:cNvPr id="9" name="Text Box 9"/>
          <p:cNvSpPr txBox="1">
            <a:spLocks noChangeArrowheads="1"/>
          </p:cNvSpPr>
          <p:nvPr/>
        </p:nvSpPr>
        <p:spPr bwMode="auto">
          <a:xfrm>
            <a:off x="586894" y="2188428"/>
            <a:ext cx="5972175"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a:t>正式的定义</a:t>
            </a:r>
          </a:p>
        </p:txBody>
      </p:sp>
      <p:sp>
        <p:nvSpPr>
          <p:cNvPr id="11" name="Text Box 9"/>
          <p:cNvSpPr txBox="1">
            <a:spLocks noChangeArrowheads="1"/>
          </p:cNvSpPr>
          <p:nvPr/>
        </p:nvSpPr>
        <p:spPr bwMode="auto">
          <a:xfrm>
            <a:off x="683568" y="2780928"/>
            <a:ext cx="696590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a:t>P</a:t>
            </a:r>
            <a:r>
              <a:rPr lang="zh-CN" altLang="en-US" sz="2800" dirty="0"/>
              <a:t>写入</a:t>
            </a:r>
            <a:r>
              <a:rPr lang="en-US" altLang="zh-CN" sz="2800" dirty="0"/>
              <a:t>X</a:t>
            </a:r>
            <a:r>
              <a:rPr lang="zh-CN" altLang="en-US" sz="2800" dirty="0"/>
              <a:t>；</a:t>
            </a:r>
            <a:r>
              <a:rPr lang="en-US" altLang="zh-CN" sz="2800" dirty="0"/>
              <a:t>P</a:t>
            </a:r>
            <a:r>
              <a:rPr lang="zh-CN" altLang="en-US" sz="2800" dirty="0"/>
              <a:t>读</a:t>
            </a:r>
            <a:r>
              <a:rPr lang="en-US" altLang="zh-CN" sz="2800" dirty="0"/>
              <a:t>X(</a:t>
            </a:r>
            <a:r>
              <a:rPr lang="zh-CN" altLang="en-US" sz="2800" dirty="0"/>
              <a:t>之间无其它写操作</a:t>
            </a:r>
            <a:r>
              <a:rPr lang="en-US" altLang="zh-CN" sz="2800" dirty="0"/>
              <a:t>)</a:t>
            </a:r>
          </a:p>
          <a:p>
            <a:pPr marL="0" indent="0">
              <a:lnSpc>
                <a:spcPct val="125000"/>
              </a:lnSpc>
              <a:buNone/>
            </a:pPr>
            <a:r>
              <a:rPr lang="en-US" altLang="zh-CN" sz="2800" dirty="0"/>
              <a:t>     </a:t>
            </a:r>
            <a:r>
              <a:rPr lang="en-AU" altLang="zh-CN" sz="2800" dirty="0">
                <a:ea typeface="MS PGothic" panose="020B0600070205080204" pitchFamily="-108" charset="-128"/>
                <a:sym typeface="Symbol" panose="05050102010706020507" pitchFamily="1" charset="2"/>
              </a:rPr>
              <a:t></a:t>
            </a:r>
            <a:r>
              <a:rPr lang="zh-CN" altLang="en-US" sz="2800" dirty="0"/>
              <a:t>读出的</a:t>
            </a:r>
            <a:r>
              <a:rPr lang="en-US" altLang="zh-CN" sz="2800" dirty="0"/>
              <a:t>X</a:t>
            </a:r>
            <a:r>
              <a:rPr lang="zh-CN" altLang="en-US" sz="2800" dirty="0"/>
              <a:t>是最近写入的值 </a:t>
            </a:r>
          </a:p>
        </p:txBody>
      </p:sp>
      <p:sp>
        <p:nvSpPr>
          <p:cNvPr id="13" name="Text Box 9"/>
          <p:cNvSpPr txBox="1">
            <a:spLocks noChangeArrowheads="1"/>
          </p:cNvSpPr>
          <p:nvPr/>
        </p:nvSpPr>
        <p:spPr bwMode="auto">
          <a:xfrm>
            <a:off x="683568" y="4005064"/>
            <a:ext cx="696590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a:t>P1</a:t>
            </a:r>
            <a:r>
              <a:rPr lang="zh-CN" altLang="en-US" sz="2800" dirty="0"/>
              <a:t>写入</a:t>
            </a:r>
            <a:r>
              <a:rPr lang="en-US" altLang="zh-CN" sz="2800" dirty="0"/>
              <a:t>X</a:t>
            </a:r>
            <a:r>
              <a:rPr lang="zh-CN" altLang="en-US" sz="2800" dirty="0"/>
              <a:t>，其他处理器与</a:t>
            </a:r>
            <a:r>
              <a:rPr lang="en-US" altLang="zh-CN" sz="2800" dirty="0"/>
              <a:t>X</a:t>
            </a:r>
            <a:r>
              <a:rPr lang="zh-CN" altLang="en-US" sz="2800" dirty="0"/>
              <a:t>相对应的</a:t>
            </a:r>
            <a:r>
              <a:rPr lang="en-US" altLang="zh-CN" sz="2800" dirty="0"/>
              <a:t>cache</a:t>
            </a:r>
            <a:r>
              <a:rPr lang="zh-CN" altLang="en-US" sz="2800" dirty="0"/>
              <a:t>被更新</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87</a:t>
            </a:fld>
            <a:endParaRPr kumimoji="0" lang="zh-CN" altLang="en-US"/>
          </a:p>
        </p:txBody>
      </p:sp>
      <p:sp>
        <p:nvSpPr>
          <p:cNvPr id="14" name="Text Box 9"/>
          <p:cNvSpPr txBox="1">
            <a:spLocks noChangeArrowheads="1"/>
          </p:cNvSpPr>
          <p:nvPr/>
        </p:nvSpPr>
        <p:spPr bwMode="auto">
          <a:xfrm>
            <a:off x="683568" y="5097491"/>
            <a:ext cx="7632848" cy="171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en-US" altLang="zh-CN" sz="2800" dirty="0"/>
              <a:t>P1</a:t>
            </a:r>
            <a:r>
              <a:rPr lang="zh-CN" altLang="en-US" sz="2800" dirty="0"/>
              <a:t>写入</a:t>
            </a:r>
            <a:r>
              <a:rPr lang="en-US" altLang="zh-CN" sz="2800" dirty="0"/>
              <a:t>X</a:t>
            </a:r>
            <a:r>
              <a:rPr lang="zh-CN" altLang="en-US" sz="2800" dirty="0"/>
              <a:t>；</a:t>
            </a:r>
            <a:r>
              <a:rPr lang="en-US" altLang="zh-CN" sz="2800" dirty="0"/>
              <a:t>P2</a:t>
            </a:r>
            <a:r>
              <a:rPr lang="zh-CN" altLang="en-US" sz="2800" dirty="0"/>
              <a:t>写入</a:t>
            </a:r>
            <a:r>
              <a:rPr lang="en-US" altLang="zh-CN" sz="2800" dirty="0"/>
              <a:t>X</a:t>
            </a:r>
          </a:p>
          <a:p>
            <a:pPr marL="725805" indent="-725805">
              <a:lnSpc>
                <a:spcPct val="125000"/>
              </a:lnSpc>
              <a:buNone/>
            </a:pPr>
            <a:r>
              <a:rPr lang="en-US" altLang="zh-CN" sz="2800" dirty="0"/>
              <a:t>     </a:t>
            </a:r>
            <a:r>
              <a:rPr lang="en-AU" altLang="zh-CN" sz="2800" dirty="0">
                <a:ea typeface="MS PGothic" panose="020B0600070205080204" pitchFamily="-108" charset="-128"/>
                <a:sym typeface="Symbol" panose="05050102010706020507" pitchFamily="1" charset="2"/>
              </a:rPr>
              <a:t></a:t>
            </a:r>
            <a:r>
              <a:rPr lang="zh-CN" altLang="en-US" sz="2800" dirty="0"/>
              <a:t>所有处理器看到的都是相同的写入顺序（</a:t>
            </a:r>
            <a:r>
              <a:rPr lang="zh-CN" altLang="en-US" sz="2800" dirty="0">
                <a:solidFill>
                  <a:srgbClr val="C00000"/>
                </a:solidFill>
              </a:rPr>
              <a:t>串行化写入</a:t>
            </a:r>
            <a:r>
              <a:rPr lang="zh-CN" altLang="en-US" sz="2800" dirty="0"/>
              <a:t>） </a:t>
            </a:r>
          </a:p>
        </p:txBody>
      </p:sp>
      <p:sp>
        <p:nvSpPr>
          <p:cNvPr id="15" name="Text Box 9"/>
          <p:cNvSpPr txBox="1">
            <a:spLocks noChangeArrowheads="1"/>
          </p:cNvSpPr>
          <p:nvPr/>
        </p:nvSpPr>
        <p:spPr bwMode="auto">
          <a:xfrm>
            <a:off x="6607096" y="3356992"/>
            <a:ext cx="278944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1800" dirty="0">
                <a:solidFill>
                  <a:srgbClr val="FF0000"/>
                </a:solidFill>
              </a:rPr>
              <a:t>保证程序的顺序</a:t>
            </a:r>
          </a:p>
        </p:txBody>
      </p:sp>
      <p:sp>
        <p:nvSpPr>
          <p:cNvPr id="16" name="Text Box 9"/>
          <p:cNvSpPr txBox="1">
            <a:spLocks noChangeArrowheads="1"/>
          </p:cNvSpPr>
          <p:nvPr/>
        </p:nvSpPr>
        <p:spPr bwMode="auto">
          <a:xfrm>
            <a:off x="5959024" y="4564111"/>
            <a:ext cx="2789440" cy="37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marL="0" indent="0">
              <a:buNone/>
            </a:pPr>
            <a:r>
              <a:rPr lang="zh-CN" altLang="en-US" sz="1800" dirty="0">
                <a:solidFill>
                  <a:srgbClr val="FF0000"/>
                </a:solidFill>
              </a:rPr>
              <a:t>定义了存储器的一致性</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6647716"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最常用的</a:t>
            </a:r>
            <a:r>
              <a:rPr lang="en-US" altLang="zh-CN" sz="3200" b="1" dirty="0">
                <a:solidFill>
                  <a:srgbClr val="0000FF"/>
                </a:solidFill>
                <a:latin typeface="华文中宋" panose="02010600040101010101" pitchFamily="2" charset="-122"/>
                <a:ea typeface="华文中宋" panose="02010600040101010101" pitchFamily="2" charset="-122"/>
              </a:rPr>
              <a:t>cache</a:t>
            </a:r>
            <a:r>
              <a:rPr lang="zh-CN" altLang="en-US" sz="3200" b="1" dirty="0">
                <a:solidFill>
                  <a:srgbClr val="0000FF"/>
                </a:solidFill>
                <a:latin typeface="华文中宋" panose="02010600040101010101" pitchFamily="2" charset="-122"/>
                <a:ea typeface="华文中宋" panose="02010600040101010101" pitchFamily="2" charset="-122"/>
              </a:rPr>
              <a:t>一致性协议</a:t>
            </a:r>
          </a:p>
        </p:txBody>
      </p:sp>
      <p:sp>
        <p:nvSpPr>
          <p:cNvPr id="26" name="Text Box 9"/>
          <p:cNvSpPr txBox="1">
            <a:spLocks noChangeArrowheads="1"/>
          </p:cNvSpPr>
          <p:nvPr/>
        </p:nvSpPr>
        <p:spPr bwMode="auto">
          <a:xfrm>
            <a:off x="590035" y="1226084"/>
            <a:ext cx="7366341" cy="5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r>
              <a:rPr lang="zh-CN" altLang="en-US" dirty="0"/>
              <a:t>监听（</a:t>
            </a:r>
            <a:r>
              <a:rPr lang="en-US" altLang="zh-CN" dirty="0">
                <a:solidFill>
                  <a:srgbClr val="C00000"/>
                </a:solidFill>
              </a:rPr>
              <a:t>snooping</a:t>
            </a:r>
            <a:r>
              <a:rPr lang="zh-CN" altLang="en-US" dirty="0"/>
              <a:t>）协议</a:t>
            </a:r>
          </a:p>
        </p:txBody>
      </p:sp>
      <p:sp>
        <p:nvSpPr>
          <p:cNvPr id="27" name="Text Box 9"/>
          <p:cNvSpPr txBox="1">
            <a:spLocks noChangeArrowheads="1"/>
          </p:cNvSpPr>
          <p:nvPr/>
        </p:nvSpPr>
        <p:spPr bwMode="auto">
          <a:xfrm>
            <a:off x="941049" y="1988840"/>
            <a:ext cx="6965904" cy="27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Wingdings" panose="05000000000000000000" pitchFamily="2" charset="2"/>
              <a:buChar char="Ø"/>
            </a:pPr>
            <a:r>
              <a:rPr lang="zh-CN" altLang="en-US" sz="2800" dirty="0"/>
              <a:t>每个</a:t>
            </a:r>
            <a:r>
              <a:rPr lang="en-US" altLang="zh-CN" sz="2800" dirty="0"/>
              <a:t>cache</a:t>
            </a:r>
            <a:r>
              <a:rPr lang="zh-CN" altLang="en-US" sz="2800" dirty="0"/>
              <a:t>都监听总线上的读</a:t>
            </a:r>
            <a:r>
              <a:rPr lang="en-US" altLang="zh-CN" sz="2800" dirty="0"/>
              <a:t>/</a:t>
            </a:r>
            <a:r>
              <a:rPr lang="zh-CN" altLang="en-US" sz="2800" dirty="0"/>
              <a:t>写操作</a:t>
            </a:r>
            <a:endParaRPr lang="en-US" altLang="zh-CN" sz="2800" dirty="0"/>
          </a:p>
          <a:p>
            <a:pPr>
              <a:lnSpc>
                <a:spcPct val="125000"/>
              </a:lnSpc>
              <a:buFont typeface="Wingdings" panose="05000000000000000000" pitchFamily="2" charset="2"/>
              <a:buChar char="Ø"/>
            </a:pPr>
            <a:r>
              <a:rPr lang="zh-CN" altLang="en-US" sz="2800" dirty="0"/>
              <a:t>每个</a:t>
            </a:r>
            <a:r>
              <a:rPr lang="en-US" altLang="zh-CN" sz="2800" dirty="0"/>
              <a:t>cache</a:t>
            </a:r>
            <a:r>
              <a:rPr lang="zh-CN" altLang="en-US" sz="2800" dirty="0"/>
              <a:t>和主存都在一个目录中记录数据块的共享状态</a:t>
            </a:r>
            <a:endParaRPr lang="en-US" altLang="zh-CN" sz="2800" dirty="0"/>
          </a:p>
          <a:p>
            <a:pPr>
              <a:lnSpc>
                <a:spcPct val="125000"/>
              </a:lnSpc>
              <a:buFont typeface="Wingdings" panose="05000000000000000000" pitchFamily="2" charset="2"/>
              <a:buChar char="Ø"/>
            </a:pPr>
            <a:r>
              <a:rPr lang="zh-CN" altLang="en-US" sz="2800" dirty="0"/>
              <a:t>当处理器要写数据时，以独占方式对该数据块进行写：</a:t>
            </a:r>
          </a:p>
        </p:txBody>
      </p:sp>
      <p:sp>
        <p:nvSpPr>
          <p:cNvPr id="28" name="Text Box 9"/>
          <p:cNvSpPr txBox="1">
            <a:spLocks noChangeArrowheads="1"/>
          </p:cNvSpPr>
          <p:nvPr/>
        </p:nvSpPr>
        <p:spPr bwMode="auto">
          <a:xfrm>
            <a:off x="1278906" y="4769570"/>
            <a:ext cx="6416314" cy="117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anose="05000000000000000000" pitchFamily="2" charset="2"/>
              <a:buChar char="n"/>
              <a:defRPr sz="3200">
                <a:ea typeface="华文中宋" panose="02010600040101010101" pitchFamily="2" charset="-122"/>
              </a:defRPr>
            </a:lvl1pPr>
          </a:lstStyle>
          <a:p>
            <a:pPr>
              <a:lnSpc>
                <a:spcPct val="125000"/>
              </a:lnSpc>
              <a:buFont typeface="Arial" panose="020B0604020202020204" pitchFamily="34" charset="0"/>
              <a:buChar char="•"/>
            </a:pPr>
            <a:r>
              <a:rPr lang="zh-CN" altLang="en-US" sz="2800" dirty="0"/>
              <a:t>在总线上广播“</a:t>
            </a:r>
            <a:r>
              <a:rPr lang="zh-CN" altLang="en-US" sz="2800" dirty="0">
                <a:solidFill>
                  <a:srgbClr val="C00000"/>
                </a:solidFill>
              </a:rPr>
              <a:t>写无效</a:t>
            </a:r>
            <a:r>
              <a:rPr lang="zh-CN" altLang="en-US" sz="2800" dirty="0"/>
              <a:t>”信息</a:t>
            </a:r>
            <a:endParaRPr lang="en-US" altLang="zh-CN" sz="2800" dirty="0"/>
          </a:p>
          <a:p>
            <a:pPr>
              <a:lnSpc>
                <a:spcPct val="125000"/>
              </a:lnSpc>
              <a:buFont typeface="Arial" panose="020B0604020202020204" pitchFamily="34" charset="0"/>
              <a:buChar char="•"/>
            </a:pPr>
            <a:r>
              <a:rPr lang="zh-CN" altLang="en-US" sz="2800" dirty="0"/>
              <a:t>随后在另一个读</a:t>
            </a:r>
            <a:r>
              <a:rPr lang="en-US" altLang="zh-CN" sz="2800" dirty="0"/>
              <a:t>cache</a:t>
            </a:r>
            <a:r>
              <a:rPr lang="zh-CN" altLang="en-US" sz="2800" dirty="0"/>
              <a:t>缺失时更新</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88</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477550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rgbClr val="0000FF"/>
                </a:solidFill>
                <a:latin typeface="华文中宋" panose="02010600040101010101" pitchFamily="2" charset="-122"/>
                <a:ea typeface="华文中宋" panose="02010600040101010101" pitchFamily="2" charset="-122"/>
              </a:rPr>
              <a:t>Cache</a:t>
            </a:r>
            <a:r>
              <a:rPr lang="zh-CN" altLang="en-US" sz="2800" b="1" dirty="0">
                <a:solidFill>
                  <a:srgbClr val="0000FF"/>
                </a:solidFill>
                <a:latin typeface="华文中宋" panose="02010600040101010101" pitchFamily="2" charset="-122"/>
                <a:ea typeface="华文中宋" panose="02010600040101010101" pitchFamily="2" charset="-122"/>
              </a:rPr>
              <a:t>的原理</a:t>
            </a:r>
          </a:p>
        </p:txBody>
      </p:sp>
      <p:graphicFrame>
        <p:nvGraphicFramePr>
          <p:cNvPr id="48" name="Group 49"/>
          <p:cNvGraphicFramePr>
            <a:graphicFrameLocks noGrp="1"/>
          </p:cNvGraphicFramePr>
          <p:nvPr/>
        </p:nvGraphicFramePr>
        <p:xfrm>
          <a:off x="971600" y="1556792"/>
          <a:ext cx="7593131" cy="3840552"/>
        </p:xfrm>
        <a:graphic>
          <a:graphicData uri="http://schemas.openxmlformats.org/drawingml/2006/table">
            <a:tbl>
              <a:tblPr/>
              <a:tblGrid>
                <a:gridCol w="2046376">
                  <a:extLst>
                    <a:ext uri="{9D8B030D-6E8A-4147-A177-3AD203B41FA5}">
                      <a16:colId xmlns:a16="http://schemas.microsoft.com/office/drawing/2014/main" val="20000"/>
                    </a:ext>
                  </a:extLst>
                </a:gridCol>
                <a:gridCol w="1782937">
                  <a:extLst>
                    <a:ext uri="{9D8B030D-6E8A-4147-A177-3AD203B41FA5}">
                      <a16:colId xmlns:a16="http://schemas.microsoft.com/office/drawing/2014/main" val="20001"/>
                    </a:ext>
                  </a:extLst>
                </a:gridCol>
                <a:gridCol w="1019658">
                  <a:extLst>
                    <a:ext uri="{9D8B030D-6E8A-4147-A177-3AD203B41FA5}">
                      <a16:colId xmlns:a16="http://schemas.microsoft.com/office/drawing/2014/main" val="20002"/>
                    </a:ext>
                  </a:extLst>
                </a:gridCol>
                <a:gridCol w="924262">
                  <a:extLst>
                    <a:ext uri="{9D8B030D-6E8A-4147-A177-3AD203B41FA5}">
                      <a16:colId xmlns:a16="http://schemas.microsoft.com/office/drawing/2014/main" val="20003"/>
                    </a:ext>
                  </a:extLst>
                </a:gridCol>
                <a:gridCol w="1819898">
                  <a:extLst>
                    <a:ext uri="{9D8B030D-6E8A-4147-A177-3AD203B41FA5}">
                      <a16:colId xmlns:a16="http://schemas.microsoft.com/office/drawing/2014/main" val="20004"/>
                    </a:ext>
                  </a:extLst>
                </a:gridCol>
              </a:tblGrid>
              <a:tr h="57920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CPU activity</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Bus activity</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CPU A’s cache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CPU B’s cache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Memory</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72">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0</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CPU A reads X</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Cache miss for 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0</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0</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CPU B reads X</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Cache miss for 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0</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0</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0</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CPU A writes 1 to X</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Invalidate for 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endParaRPr kumimoji="0" lang="zh-CN" altLang="zh-CN" sz="1800" b="1" i="0" u="none" strike="noStrike" cap="none" normalizeH="0" baseline="0" dirty="0">
                        <a:ln>
                          <a:noFill/>
                        </a:ln>
                        <a:solidFill>
                          <a:schemeClr val="tx1"/>
                        </a:solidFill>
                        <a:effectLst/>
                        <a:latin typeface="Helvetica" pitchFamily="-108" charset="0"/>
                        <a:ea typeface="MS PGothic" panose="020B0600070205080204" pitchFamily="-108" charset="-128"/>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0</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1360">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CPU B read X</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Cache miss for 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a:ln>
                            <a:noFill/>
                          </a:ln>
                          <a:solidFill>
                            <a:schemeClr val="tx1"/>
                          </a:solidFill>
                          <a:effectLst/>
                          <a:latin typeface="Helvetica" pitchFamily="-108" charset="0"/>
                          <a:ea typeface="MS PGothic" panose="020B0600070205080204" pitchFamily="-108" charset="-128"/>
                        </a:rPr>
                        <a:t>1</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990000"/>
                        </a:buClr>
                        <a:buSzPct val="100000"/>
                        <a:buFont typeface="Webdings" panose="05030102010509060703" pitchFamily="1" charset="2"/>
                        <a:buNone/>
                      </a:pPr>
                      <a:r>
                        <a:rPr kumimoji="0" lang="en-AU" sz="1800" b="1" i="0" u="none" strike="noStrike" cap="none" normalizeH="0" baseline="0" dirty="0">
                          <a:ln>
                            <a:noFill/>
                          </a:ln>
                          <a:solidFill>
                            <a:schemeClr val="tx1"/>
                          </a:solidFill>
                          <a:effectLst/>
                          <a:latin typeface="Helvetica" pitchFamily="-108" charset="0"/>
                          <a:ea typeface="MS PGothic" panose="020B0600070205080204" pitchFamily="-108" charset="-128"/>
                        </a:rPr>
                        <a:t>1</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灯片编号占位符 1"/>
          <p:cNvSpPr>
            <a:spLocks noGrp="1"/>
          </p:cNvSpPr>
          <p:nvPr>
            <p:ph type="sldNum" sz="quarter" idx="12"/>
          </p:nvPr>
        </p:nvSpPr>
        <p:spPr/>
        <p:txBody>
          <a:bodyPr/>
          <a:lstStyle/>
          <a:p>
            <a:fld id="{240D5ECE-8B49-45CD-BE81-EF81920D1969}" type="slidenum">
              <a:rPr lang="en-US" altLang="zh-CN" smtClean="0"/>
              <a:t>89</a:t>
            </a:fld>
            <a:endParaRPr kumimoji="0" lang="zh-CN" altLang="en-US"/>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819217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3200" b="1" dirty="0">
                <a:solidFill>
                  <a:srgbClr val="0000FF"/>
                </a:solidFill>
                <a:latin typeface="华文中宋" panose="02010600040101010101" pitchFamily="2" charset="-122"/>
                <a:ea typeface="华文中宋" panose="02010600040101010101" pitchFamily="2" charset="-122"/>
              </a:rPr>
              <a:t>5.4 </a:t>
            </a:r>
            <a:r>
              <a:rPr lang="zh-CN" altLang="en-US" sz="3200" b="1" dirty="0">
                <a:solidFill>
                  <a:srgbClr val="0000FF"/>
                </a:solidFill>
                <a:latin typeface="华文中宋" panose="02010600040101010101" pitchFamily="2" charset="-122"/>
                <a:ea typeface="华文中宋" panose="02010600040101010101" pitchFamily="2" charset="-122"/>
              </a:rPr>
              <a:t>降低</a:t>
            </a:r>
            <a:r>
              <a:rPr lang="en-US" altLang="zh-CN" sz="3200" b="1" dirty="0">
                <a:solidFill>
                  <a:srgbClr val="0000FF"/>
                </a:solidFill>
                <a:latin typeface="华文中宋" panose="02010600040101010101" pitchFamily="2" charset="-122"/>
                <a:ea typeface="华文中宋" panose="02010600040101010101" pitchFamily="2" charset="-122"/>
              </a:rPr>
              <a:t>Cache </a:t>
            </a:r>
            <a:r>
              <a:rPr lang="zh-CN" altLang="en-US" sz="3200" b="1" dirty="0">
                <a:solidFill>
                  <a:srgbClr val="0000FF"/>
                </a:solidFill>
                <a:latin typeface="华文中宋" panose="02010600040101010101" pitchFamily="2" charset="-122"/>
                <a:ea typeface="华文中宋" panose="02010600040101010101" pitchFamily="2" charset="-122"/>
              </a:rPr>
              <a:t>失效率的方法</a:t>
            </a:r>
          </a:p>
        </p:txBody>
      </p:sp>
      <p:sp>
        <p:nvSpPr>
          <p:cNvPr id="2" name="灯片编号占位符 1"/>
          <p:cNvSpPr>
            <a:spLocks noGrp="1"/>
          </p:cNvSpPr>
          <p:nvPr>
            <p:ph type="sldNum" sz="quarter" idx="12"/>
          </p:nvPr>
        </p:nvSpPr>
        <p:spPr/>
        <p:txBody>
          <a:bodyPr/>
          <a:lstStyle/>
          <a:p>
            <a:fld id="{240D5ECE-8B49-45CD-BE81-EF81920D1969}" type="slidenum">
              <a:rPr lang="en-US" altLang="zh-CN" smtClean="0"/>
              <a:t>9</a:t>
            </a:fld>
            <a:endParaRPr kumimoji="0" lang="zh-CN" altLang="en-US"/>
          </a:p>
        </p:txBody>
      </p:sp>
      <p:pic>
        <p:nvPicPr>
          <p:cNvPr id="4"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900" y="1417638"/>
            <a:ext cx="7442200" cy="510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4933042" y="2062163"/>
            <a:ext cx="1327150"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sz="2400">
                <a:latin typeface="Arial" panose="020B0604020202020204" pitchFamily="34" charset="0"/>
              </a:rPr>
              <a:t>Conflict</a:t>
            </a:r>
          </a:p>
        </p:txBody>
      </p:sp>
      <p:sp>
        <p:nvSpPr>
          <p:cNvPr id="6" name="Line 5"/>
          <p:cNvSpPr>
            <a:spLocks noChangeShapeType="1"/>
          </p:cNvSpPr>
          <p:nvPr/>
        </p:nvSpPr>
        <p:spPr bwMode="auto">
          <a:xfrm>
            <a:off x="3855129" y="1993900"/>
            <a:ext cx="11303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
          <p:cNvSpPr>
            <a:spLocks noChangeShapeType="1"/>
          </p:cNvSpPr>
          <p:nvPr/>
        </p:nvSpPr>
        <p:spPr bwMode="auto">
          <a:xfrm>
            <a:off x="5131479" y="2432050"/>
            <a:ext cx="311150" cy="8826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8" name="直接连接符 7"/>
          <p:cNvCxnSpPr/>
          <p:nvPr/>
        </p:nvCxnSpPr>
        <p:spPr>
          <a:xfrm flipV="1">
            <a:off x="3738299" y="3024634"/>
            <a:ext cx="0" cy="201622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Rectangle 3"/>
          <p:cNvSpPr>
            <a:spLocks noGrp="1" noChangeArrowheads="1"/>
          </p:cNvSpPr>
          <p:nvPr>
            <p:ph type="title"/>
          </p:nvPr>
        </p:nvSpPr>
        <p:spPr>
          <a:xfrm>
            <a:off x="2717177" y="832967"/>
            <a:ext cx="4536504" cy="1143000"/>
          </a:xfrm>
          <a:noFill/>
        </p:spPr>
        <p:txBody>
          <a:bodyPr lIns="90488" rIns="90488">
            <a:normAutofit/>
          </a:bodyPr>
          <a:lstStyle/>
          <a:p>
            <a:r>
              <a:rPr lang="en-US" sz="2800" dirty="0">
                <a:solidFill>
                  <a:srgbClr val="FF0000"/>
                </a:solidFill>
              </a:rPr>
              <a:t>3Cs </a:t>
            </a:r>
            <a:r>
              <a:rPr lang="zh-CN" altLang="en-US" sz="2800" b="1" dirty="0">
                <a:solidFill>
                  <a:srgbClr val="FF0000"/>
                </a:solidFill>
              </a:rPr>
              <a:t>绝对缺失率</a:t>
            </a:r>
            <a:r>
              <a:rPr lang="zh-CN" altLang="en-US" sz="2800" dirty="0"/>
              <a:t> </a:t>
            </a:r>
            <a:r>
              <a:rPr lang="en-US" sz="2800" dirty="0"/>
              <a:t>(SPEC92)</a:t>
            </a:r>
          </a:p>
        </p:txBody>
      </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p:nvPr/>
        </p:nvSpPr>
        <p:spPr>
          <a:xfrm>
            <a:off x="588580" y="78904"/>
            <a:ext cx="7655828"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en-US" altLang="zh-CN" sz="2800" b="1" dirty="0">
                <a:solidFill>
                  <a:srgbClr val="0000FF"/>
                </a:solidFill>
                <a:latin typeface="华文中宋" panose="02010600040101010101" pitchFamily="2" charset="-122"/>
                <a:ea typeface="华文中宋" panose="02010600040101010101" pitchFamily="2" charset="-122"/>
              </a:rPr>
              <a:t>Example: Cache in the Pentium 4</a:t>
            </a:r>
            <a:endParaRPr lang="zh-CN" altLang="en-US" sz="2800" b="1" dirty="0">
              <a:solidFill>
                <a:srgbClr val="0000FF"/>
              </a:solidFill>
              <a:latin typeface="华文中宋" panose="02010600040101010101" pitchFamily="2" charset="-122"/>
              <a:ea typeface="华文中宋" panose="02010600040101010101" pitchFamily="2" charset="-122"/>
            </a:endParaRPr>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46200"/>
            <a:ext cx="62611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pSp>
        <p:nvGrpSpPr>
          <p:cNvPr id="17" name="Group 5"/>
          <p:cNvGrpSpPr/>
          <p:nvPr/>
        </p:nvGrpSpPr>
        <p:grpSpPr bwMode="auto">
          <a:xfrm>
            <a:off x="7327900" y="4227513"/>
            <a:ext cx="1809750" cy="1004887"/>
            <a:chOff x="4512" y="2823"/>
            <a:chExt cx="1140" cy="633"/>
          </a:xfrm>
        </p:grpSpPr>
        <p:sp>
          <p:nvSpPr>
            <p:cNvPr id="20" name="Line 6"/>
            <p:cNvSpPr>
              <a:spLocks noChangeShapeType="1"/>
            </p:cNvSpPr>
            <p:nvPr/>
          </p:nvSpPr>
          <p:spPr bwMode="auto">
            <a:xfrm flipH="1">
              <a:off x="4512" y="3120"/>
              <a:ext cx="336" cy="96"/>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7"/>
            <p:cNvSpPr txBox="1">
              <a:spLocks noChangeArrowheads="1"/>
            </p:cNvSpPr>
            <p:nvPr/>
          </p:nvSpPr>
          <p:spPr bwMode="auto">
            <a:xfrm>
              <a:off x="4848" y="2823"/>
              <a:ext cx="80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L2 Cache:</a:t>
              </a:r>
              <a:endParaRPr lang="en-US" altLang="zh-CN">
                <a:solidFill>
                  <a:srgbClr val="990000"/>
                </a:solidFill>
              </a:endParaRPr>
            </a:p>
            <a:p>
              <a:pPr algn="l"/>
              <a:r>
                <a:rPr lang="en-US" altLang="zh-CN">
                  <a:solidFill>
                    <a:srgbClr val="990000"/>
                  </a:solidFill>
                </a:rPr>
                <a:t>128-byte</a:t>
              </a:r>
            </a:p>
            <a:p>
              <a:pPr algn="l"/>
              <a:r>
                <a:rPr lang="en-US" altLang="zh-CN">
                  <a:solidFill>
                    <a:srgbClr val="990000"/>
                  </a:solidFill>
                </a:rPr>
                <a:t>block size</a:t>
              </a:r>
            </a:p>
            <a:p>
              <a:pPr algn="l"/>
              <a:r>
                <a:rPr lang="en-US" altLang="zh-CN">
                  <a:solidFill>
                    <a:srgbClr val="990000"/>
                  </a:solidFill>
                </a:rPr>
                <a:t>Write Back</a:t>
              </a:r>
              <a:endParaRPr lang="en-US" altLang="zh-CN">
                <a:latin typeface="Times New Roman" panose="02020603050405020304" pitchFamily="18" charset="0"/>
              </a:endParaRPr>
            </a:p>
          </p:txBody>
        </p:sp>
      </p:grpSp>
      <p:grpSp>
        <p:nvGrpSpPr>
          <p:cNvPr id="22" name="Group 8"/>
          <p:cNvGrpSpPr/>
          <p:nvPr/>
        </p:nvGrpSpPr>
        <p:grpSpPr bwMode="auto">
          <a:xfrm>
            <a:off x="165100" y="3983038"/>
            <a:ext cx="1398588" cy="1249362"/>
            <a:chOff x="0" y="2669"/>
            <a:chExt cx="881" cy="787"/>
          </a:xfrm>
        </p:grpSpPr>
        <p:sp>
          <p:nvSpPr>
            <p:cNvPr id="23" name="Line 9"/>
            <p:cNvSpPr>
              <a:spLocks noChangeShapeType="1"/>
            </p:cNvSpPr>
            <p:nvPr/>
          </p:nvSpPr>
          <p:spPr bwMode="auto">
            <a:xfrm>
              <a:off x="432" y="3264"/>
              <a:ext cx="288" cy="192"/>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0"/>
            <p:cNvSpPr txBox="1">
              <a:spLocks noChangeArrowheads="1"/>
            </p:cNvSpPr>
            <p:nvPr/>
          </p:nvSpPr>
          <p:spPr bwMode="auto">
            <a:xfrm>
              <a:off x="0" y="2669"/>
              <a:ext cx="881"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L1 Data :</a:t>
              </a:r>
              <a:endParaRPr lang="en-US" altLang="zh-CN">
                <a:solidFill>
                  <a:srgbClr val="990000"/>
                </a:solidFill>
              </a:endParaRPr>
            </a:p>
            <a:p>
              <a:pPr algn="l"/>
              <a:r>
                <a:rPr lang="en-US" altLang="zh-CN">
                  <a:solidFill>
                    <a:srgbClr val="990000"/>
                  </a:solidFill>
                </a:rPr>
                <a:t>64-byte</a:t>
              </a:r>
            </a:p>
            <a:p>
              <a:pPr algn="l"/>
              <a:r>
                <a:rPr lang="en-US" altLang="zh-CN">
                  <a:solidFill>
                    <a:srgbClr val="990000"/>
                  </a:solidFill>
                </a:rPr>
                <a:t>block size</a:t>
              </a:r>
            </a:p>
            <a:p>
              <a:pPr algn="l"/>
              <a:r>
                <a:rPr lang="en-US" altLang="zh-CN">
                  <a:solidFill>
                    <a:srgbClr val="990000"/>
                  </a:solidFill>
                </a:rPr>
                <a:t>Write Through</a:t>
              </a:r>
              <a:endParaRPr lang="en-US" altLang="zh-CN">
                <a:latin typeface="Times New Roman" panose="02020603050405020304" pitchFamily="18" charset="0"/>
              </a:endParaRPr>
            </a:p>
          </p:txBody>
        </p:sp>
      </p:grpSp>
      <p:grpSp>
        <p:nvGrpSpPr>
          <p:cNvPr id="25" name="Group 11"/>
          <p:cNvGrpSpPr/>
          <p:nvPr/>
        </p:nvGrpSpPr>
        <p:grpSpPr bwMode="auto">
          <a:xfrm>
            <a:off x="165100" y="1757363"/>
            <a:ext cx="3200400" cy="579437"/>
            <a:chOff x="0" y="1267"/>
            <a:chExt cx="2016" cy="365"/>
          </a:xfrm>
        </p:grpSpPr>
        <p:sp>
          <p:nvSpPr>
            <p:cNvPr id="26" name="Line 12"/>
            <p:cNvSpPr>
              <a:spLocks noChangeShapeType="1"/>
            </p:cNvSpPr>
            <p:nvPr/>
          </p:nvSpPr>
          <p:spPr bwMode="auto">
            <a:xfrm>
              <a:off x="624" y="1440"/>
              <a:ext cx="1392" cy="192"/>
            </a:xfrm>
            <a:prstGeom prst="line">
              <a:avLst/>
            </a:prstGeom>
            <a:noFill/>
            <a:ln w="38100">
              <a:solidFill>
                <a:srgbClr val="99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Text Box 13"/>
            <p:cNvSpPr txBox="1">
              <a:spLocks noChangeArrowheads="1"/>
            </p:cNvSpPr>
            <p:nvPr/>
          </p:nvSpPr>
          <p:spPr bwMode="auto">
            <a:xfrm>
              <a:off x="0" y="1267"/>
              <a:ext cx="88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sz="1400" b="1">
                  <a:solidFill>
                    <a:schemeClr val="tx1"/>
                  </a:solidFill>
                  <a:latin typeface="Helvetica" pitchFamily="-108" charset="0"/>
                  <a:ea typeface="MS PGothic" panose="020B0600070205080204" pitchFamily="-108" charset="-128"/>
                </a:defRPr>
              </a:lvl1pPr>
              <a:lvl2pPr marL="742950" indent="-285750">
                <a:defRPr sz="1400" b="1">
                  <a:solidFill>
                    <a:schemeClr val="tx1"/>
                  </a:solidFill>
                  <a:latin typeface="Helvetica" pitchFamily="-108" charset="0"/>
                  <a:ea typeface="MS PGothic" panose="020B0600070205080204" pitchFamily="-108" charset="-128"/>
                </a:defRPr>
              </a:lvl2pPr>
              <a:lvl3pPr marL="1143000" indent="-228600">
                <a:defRPr sz="1400" b="1">
                  <a:solidFill>
                    <a:schemeClr val="tx1"/>
                  </a:solidFill>
                  <a:latin typeface="Helvetica" pitchFamily="-108" charset="0"/>
                  <a:ea typeface="MS PGothic" panose="020B0600070205080204" pitchFamily="-108" charset="-128"/>
                </a:defRPr>
              </a:lvl3pPr>
              <a:lvl4pPr marL="1600200" indent="-228600">
                <a:defRPr sz="1400" b="1">
                  <a:solidFill>
                    <a:schemeClr val="tx1"/>
                  </a:solidFill>
                  <a:latin typeface="Helvetica" pitchFamily="-108" charset="0"/>
                  <a:ea typeface="MS PGothic" panose="020B0600070205080204" pitchFamily="-108" charset="-128"/>
                </a:defRPr>
              </a:lvl4pPr>
              <a:lvl5pPr marL="2057400" indent="-228600">
                <a:defRPr sz="1400" b="1">
                  <a:solidFill>
                    <a:schemeClr val="tx1"/>
                  </a:solidFill>
                  <a:latin typeface="Helvetica" pitchFamily="-108" charset="0"/>
                  <a:ea typeface="MS PGothic" panose="020B0600070205080204" pitchFamily="-108" charset="-128"/>
                </a:defRPr>
              </a:lvl5pPr>
              <a:lvl6pPr marL="25146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6pPr>
              <a:lvl7pPr marL="29718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7pPr>
              <a:lvl8pPr marL="34290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8pPr>
              <a:lvl9pPr marL="3886200" indent="-228600" algn="ctr" eaLnBrk="0" fontAlgn="base" hangingPunct="0">
                <a:spcBef>
                  <a:spcPct val="0"/>
                </a:spcBef>
                <a:spcAft>
                  <a:spcPct val="0"/>
                </a:spcAft>
                <a:defRPr sz="1400" b="1">
                  <a:solidFill>
                    <a:schemeClr val="tx1"/>
                  </a:solidFill>
                  <a:latin typeface="Helvetica" pitchFamily="-108" charset="0"/>
                  <a:ea typeface="MS PGothic" panose="020B0600070205080204" pitchFamily="-108" charset="-128"/>
                </a:defRPr>
              </a:lvl9pPr>
            </a:lstStyle>
            <a:p>
              <a:pPr algn="l"/>
              <a:r>
                <a:rPr lang="en-US" altLang="zh-CN" sz="1800">
                  <a:solidFill>
                    <a:srgbClr val="990000"/>
                  </a:solidFill>
                </a:rPr>
                <a:t>L1 Trace:</a:t>
              </a:r>
              <a:endParaRPr lang="en-US" altLang="zh-CN">
                <a:solidFill>
                  <a:srgbClr val="990000"/>
                </a:solidFill>
              </a:endParaRPr>
            </a:p>
            <a:p>
              <a:pPr algn="l"/>
              <a:r>
                <a:rPr lang="en-US" altLang="zh-CN">
                  <a:solidFill>
                    <a:srgbClr val="990000"/>
                  </a:solidFill>
                </a:rPr>
                <a:t>decoded instr.</a:t>
              </a:r>
              <a:endParaRPr lang="en-US" altLang="zh-CN">
                <a:latin typeface="Times New Roman" panose="02020603050405020304" pitchFamily="18"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矩形 2"/>
          <p:cNvSpPr>
            <a:spLocks noChangeArrowheads="1"/>
          </p:cNvSpPr>
          <p:nvPr/>
        </p:nvSpPr>
        <p:spPr bwMode="auto">
          <a:xfrm>
            <a:off x="285750" y="1643063"/>
            <a:ext cx="814387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150000"/>
              </a:lnSpc>
            </a:pPr>
            <a:r>
              <a:rPr lang="en-US" altLang="zh-CN" sz="2400"/>
              <a:t>5.1   </a:t>
            </a:r>
            <a:r>
              <a:rPr lang="zh-CN" altLang="en-US" sz="2400"/>
              <a:t>某个计算机系统有</a:t>
            </a:r>
            <a:r>
              <a:rPr lang="en-US" altLang="zh-CN" sz="2400"/>
              <a:t>128</a:t>
            </a:r>
            <a:r>
              <a:rPr lang="zh-CN" altLang="en-US" sz="2400"/>
              <a:t>字节的高速缓存。它采用每块有</a:t>
            </a:r>
            <a:r>
              <a:rPr lang="en-US" altLang="zh-CN" sz="2400"/>
              <a:t>8</a:t>
            </a:r>
            <a:r>
              <a:rPr lang="zh-CN" altLang="en-US" sz="2400"/>
              <a:t>个字节的</a:t>
            </a:r>
            <a:r>
              <a:rPr lang="en-US" altLang="zh-CN" sz="2400"/>
              <a:t>4</a:t>
            </a:r>
            <a:r>
              <a:rPr lang="zh-CN" altLang="en-US" sz="2400"/>
              <a:t>路组相联映射。物理地址大小是</a:t>
            </a:r>
            <a:r>
              <a:rPr lang="en-US" altLang="zh-CN" sz="2400"/>
              <a:t>32</a:t>
            </a:r>
            <a:r>
              <a:rPr lang="zh-CN" altLang="en-US" sz="2400"/>
              <a:t>位，最小可寻址单位是</a:t>
            </a:r>
            <a:r>
              <a:rPr lang="en-US" altLang="zh-CN" sz="2400"/>
              <a:t>1</a:t>
            </a:r>
            <a:r>
              <a:rPr lang="zh-CN" altLang="en-US" sz="2400"/>
              <a:t>个字节。（</a:t>
            </a:r>
            <a:r>
              <a:rPr lang="en-US" altLang="zh-CN" sz="2400"/>
              <a:t>1</a:t>
            </a:r>
            <a:r>
              <a:rPr lang="zh-CN" altLang="en-US" sz="2400"/>
              <a:t>）画图说明高速缓存的组织并指明物理地址与高速缓存地址的关系；（</a:t>
            </a:r>
            <a:r>
              <a:rPr lang="en-US" altLang="zh-CN" sz="2400"/>
              <a:t>2</a:t>
            </a:r>
            <a:r>
              <a:rPr lang="zh-CN" altLang="en-US" sz="2400"/>
              <a:t>）可以将地址</a:t>
            </a:r>
            <a:r>
              <a:rPr lang="en-US" altLang="zh-CN" sz="2400"/>
              <a:t>000010AFH</a:t>
            </a:r>
            <a:r>
              <a:rPr lang="zh-CN" altLang="en-US" sz="2400"/>
              <a:t>分配给高速缓存的哪一组？（</a:t>
            </a:r>
            <a:r>
              <a:rPr lang="en-US" altLang="zh-CN" sz="2400"/>
              <a:t>3</a:t>
            </a:r>
            <a:r>
              <a:rPr lang="zh-CN" altLang="en-US" sz="2400"/>
              <a:t>）假如地址</a:t>
            </a:r>
            <a:r>
              <a:rPr lang="en-US" altLang="zh-CN" sz="2400"/>
              <a:t>000010AFH</a:t>
            </a:r>
            <a:r>
              <a:rPr lang="zh-CN" altLang="en-US" sz="2400"/>
              <a:t>和</a:t>
            </a:r>
            <a:r>
              <a:rPr lang="en-US" altLang="zh-CN" sz="2400"/>
              <a:t>FFFF7AxyH</a:t>
            </a:r>
            <a:r>
              <a:rPr lang="zh-CN" altLang="en-US" sz="2400"/>
              <a:t>可以同时分配给同一个高速缓存组，地址中的</a:t>
            </a:r>
            <a:r>
              <a:rPr lang="en-US" altLang="zh-CN" sz="2400"/>
              <a:t>x</a:t>
            </a:r>
            <a:r>
              <a:rPr lang="zh-CN" altLang="en-US" sz="2400"/>
              <a:t>与</a:t>
            </a:r>
            <a:r>
              <a:rPr lang="en-US" altLang="zh-CN" sz="2400"/>
              <a:t>y</a:t>
            </a:r>
            <a:r>
              <a:rPr lang="zh-CN" altLang="en-US" sz="2400"/>
              <a:t>的值为多少？</a:t>
            </a:r>
          </a:p>
        </p:txBody>
      </p:sp>
      <p:sp>
        <p:nvSpPr>
          <p:cNvPr id="117764" name="TextBox 3"/>
          <p:cNvSpPr txBox="1">
            <a:spLocks noChangeArrowheads="1"/>
          </p:cNvSpPr>
          <p:nvPr/>
        </p:nvSpPr>
        <p:spPr bwMode="auto">
          <a:xfrm>
            <a:off x="428625" y="428625"/>
            <a:ext cx="2643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2800"/>
              <a:t>第五章 作业</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685800" y="1219200"/>
            <a:ext cx="8229600" cy="3581400"/>
          </a:xfrm>
          <a:prstGeom prst="rect">
            <a:avLst/>
          </a:prstGeom>
          <a:noFill/>
          <a:ln>
            <a:noFill/>
          </a:ln>
          <a:effectLst/>
        </p:spPr>
        <p:txBody>
          <a:bodyPr/>
          <a:lstStyle/>
          <a:p>
            <a:pPr>
              <a:lnSpc>
                <a:spcPct val="115000"/>
              </a:lnSpc>
              <a:buClr>
                <a:schemeClr val="hlink"/>
              </a:buClr>
              <a:buSzPct val="65000"/>
              <a:buFont typeface="Wingdings" panose="05000000000000000000" pitchFamily="2" charset="2"/>
              <a:buNone/>
              <a:defRPr/>
            </a:pPr>
            <a:endParaRPr lang="en-US" altLang="zh-CN" sz="2400" b="0">
              <a:effectLst>
                <a:outerShdw blurRad="38100" dist="38100" dir="2700000" algn="tl">
                  <a:srgbClr val="000000"/>
                </a:outerShdw>
              </a:effectLst>
              <a:latin typeface="宋体" panose="02010600030101010101" pitchFamily="2" charset="-122"/>
            </a:endParaRPr>
          </a:p>
        </p:txBody>
      </p:sp>
      <p:sp>
        <p:nvSpPr>
          <p:cNvPr id="118788" name="Text Box 3"/>
          <p:cNvSpPr txBox="1">
            <a:spLocks noChangeArrowheads="1"/>
          </p:cNvSpPr>
          <p:nvPr/>
        </p:nvSpPr>
        <p:spPr bwMode="auto">
          <a:xfrm>
            <a:off x="250825" y="908050"/>
            <a:ext cx="8716963"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accent2"/>
              </a:buClr>
              <a:buSzPct val="75000"/>
              <a:buFont typeface="Monotype Sorts" pitchFamily="2" charset="2"/>
              <a:buNone/>
            </a:pPr>
            <a:r>
              <a:rPr kumimoji="1" lang="zh-CN" altLang="en-US"/>
              <a:t>			</a:t>
            </a:r>
            <a:endParaRPr kumimoji="1" lang="en-US" altLang="zh-CN"/>
          </a:p>
          <a:p>
            <a:pPr eaLnBrk="1" hangingPunct="1">
              <a:lnSpc>
                <a:spcPct val="120000"/>
              </a:lnSpc>
            </a:pPr>
            <a:r>
              <a:rPr kumimoji="1" lang="en-US" altLang="zh-CN" sz="2400"/>
              <a:t>5.2  </a:t>
            </a:r>
            <a:r>
              <a:rPr kumimoji="1" lang="zh-CN" altLang="en-US" sz="2400"/>
              <a:t>假设对指令</a:t>
            </a:r>
            <a:r>
              <a:rPr kumimoji="1" lang="en-US" altLang="zh-CN" sz="2400"/>
              <a:t>Cache</a:t>
            </a:r>
            <a:r>
              <a:rPr kumimoji="1" lang="zh-CN" altLang="en-US" sz="2400"/>
              <a:t>的访问占全部访问的</a:t>
            </a:r>
            <a:r>
              <a:rPr kumimoji="1" lang="en-US" altLang="zh-CN" sz="2400"/>
              <a:t>75%</a:t>
            </a:r>
            <a:r>
              <a:rPr kumimoji="1" lang="zh-CN" altLang="en-US" sz="2400"/>
              <a:t>，而对数据</a:t>
            </a:r>
            <a:r>
              <a:rPr kumimoji="1" lang="en-US" altLang="zh-CN" sz="2400"/>
              <a:t>Cache</a:t>
            </a:r>
            <a:r>
              <a:rPr kumimoji="1" lang="zh-CN" altLang="en-US" sz="2400"/>
              <a:t>的访问占全部访问的</a:t>
            </a:r>
            <a:r>
              <a:rPr kumimoji="1" lang="en-US" altLang="zh-CN" sz="2400"/>
              <a:t>25%</a:t>
            </a:r>
            <a:r>
              <a:rPr kumimoji="1" lang="zh-CN" altLang="en-US" sz="2400"/>
              <a:t>。</a:t>
            </a:r>
            <a:r>
              <a:rPr kumimoji="1" lang="en-US" altLang="zh-CN" sz="2400"/>
              <a:t>Cache</a:t>
            </a:r>
            <a:r>
              <a:rPr kumimoji="1" lang="zh-CN" altLang="en-US" sz="2400"/>
              <a:t>的命中时间为</a:t>
            </a:r>
            <a:r>
              <a:rPr kumimoji="1" lang="en-US" altLang="zh-CN" sz="2400"/>
              <a:t>1</a:t>
            </a:r>
            <a:r>
              <a:rPr kumimoji="1" lang="zh-CN" altLang="en-US" sz="2400"/>
              <a:t>个时钟周期，失效开销为</a:t>
            </a:r>
            <a:r>
              <a:rPr kumimoji="1" lang="en-US" altLang="zh-CN" sz="2400"/>
              <a:t>50</a:t>
            </a:r>
            <a:r>
              <a:rPr kumimoji="1" lang="zh-CN" altLang="en-US" sz="2400"/>
              <a:t>个时钟周期，在混合</a:t>
            </a:r>
            <a:r>
              <a:rPr kumimoji="1" lang="en-US" altLang="zh-CN" sz="2400"/>
              <a:t>Cache</a:t>
            </a:r>
            <a:r>
              <a:rPr kumimoji="1" lang="zh-CN" altLang="en-US" sz="2400"/>
              <a:t>中一次</a:t>
            </a:r>
            <a:r>
              <a:rPr kumimoji="1" lang="en-US" altLang="zh-CN" sz="2400"/>
              <a:t>LOAD</a:t>
            </a:r>
            <a:r>
              <a:rPr kumimoji="1" lang="zh-CN" altLang="en-US" sz="2400"/>
              <a:t>或</a:t>
            </a:r>
            <a:r>
              <a:rPr kumimoji="1" lang="en-US" altLang="zh-CN" sz="2400"/>
              <a:t>STORE</a:t>
            </a:r>
            <a:r>
              <a:rPr kumimoji="1" lang="zh-CN" altLang="en-US" sz="2400"/>
              <a:t>操作访问</a:t>
            </a:r>
            <a:r>
              <a:rPr kumimoji="1" lang="en-US" altLang="zh-CN" sz="2400"/>
              <a:t>Cache</a:t>
            </a:r>
            <a:r>
              <a:rPr kumimoji="1" lang="zh-CN" altLang="en-US" sz="2400"/>
              <a:t>的命中时间都要增加一个时钟周期，</a:t>
            </a:r>
            <a:r>
              <a:rPr kumimoji="1" lang="en-US" altLang="zh-CN" sz="2400"/>
              <a:t>32KB</a:t>
            </a:r>
            <a:r>
              <a:rPr kumimoji="1" lang="zh-CN" altLang="en-US" sz="2400"/>
              <a:t>的指令</a:t>
            </a:r>
            <a:r>
              <a:rPr kumimoji="1" lang="en-US" altLang="zh-CN" sz="2400"/>
              <a:t>Cache</a:t>
            </a:r>
            <a:r>
              <a:rPr kumimoji="1" lang="zh-CN" altLang="en-US" sz="2400"/>
              <a:t>的失效率为</a:t>
            </a:r>
            <a:r>
              <a:rPr kumimoji="1" lang="en-US" altLang="zh-CN" sz="2400"/>
              <a:t>0.39%</a:t>
            </a:r>
            <a:r>
              <a:rPr kumimoji="1" lang="zh-CN" altLang="en-US" sz="2400"/>
              <a:t>，</a:t>
            </a:r>
            <a:r>
              <a:rPr kumimoji="1" lang="en-US" altLang="zh-CN" sz="2400"/>
              <a:t>32 KB</a:t>
            </a:r>
            <a:r>
              <a:rPr kumimoji="1" lang="zh-CN" altLang="en-US" sz="2400"/>
              <a:t>的数据</a:t>
            </a:r>
            <a:r>
              <a:rPr kumimoji="1" lang="en-US" altLang="zh-CN" sz="2400"/>
              <a:t>Cache</a:t>
            </a:r>
            <a:r>
              <a:rPr kumimoji="1" lang="zh-CN" altLang="en-US" sz="2400"/>
              <a:t>的失效率为</a:t>
            </a:r>
            <a:r>
              <a:rPr kumimoji="1" lang="en-US" altLang="zh-CN" sz="2400"/>
              <a:t>4.82%</a:t>
            </a:r>
            <a:r>
              <a:rPr kumimoji="1" lang="zh-CN" altLang="en-US" sz="2400"/>
              <a:t>，</a:t>
            </a:r>
            <a:r>
              <a:rPr kumimoji="1" lang="en-US" altLang="zh-CN" sz="2400"/>
              <a:t>64 KB</a:t>
            </a:r>
            <a:r>
              <a:rPr kumimoji="1" lang="zh-CN" altLang="en-US" sz="2400"/>
              <a:t>的混合</a:t>
            </a:r>
            <a:r>
              <a:rPr kumimoji="1" lang="en-US" altLang="zh-CN" sz="2400"/>
              <a:t>Cache</a:t>
            </a:r>
            <a:r>
              <a:rPr kumimoji="1" lang="zh-CN" altLang="en-US" sz="2400"/>
              <a:t>的失效率为</a:t>
            </a:r>
            <a:r>
              <a:rPr kumimoji="1" lang="en-US" altLang="zh-CN" sz="2400"/>
              <a:t>1.35%</a:t>
            </a:r>
            <a:r>
              <a:rPr kumimoji="1" lang="zh-CN" altLang="en-US" sz="2400"/>
              <a:t>。又假设采用写直达策略，且有一个写缓冲器，并且忽略写缓冲器引起的等待。试问指令</a:t>
            </a:r>
            <a:r>
              <a:rPr kumimoji="1" lang="en-US" altLang="zh-CN" sz="2400"/>
              <a:t>Cache</a:t>
            </a:r>
            <a:r>
              <a:rPr kumimoji="1" lang="zh-CN" altLang="en-US" sz="2400"/>
              <a:t>和数据</a:t>
            </a:r>
            <a:r>
              <a:rPr kumimoji="1" lang="en-US" altLang="zh-CN" sz="2400"/>
              <a:t>Cache</a:t>
            </a:r>
            <a:r>
              <a:rPr kumimoji="1" lang="zh-CN" altLang="en-US" sz="2400"/>
              <a:t>容量均为</a:t>
            </a:r>
            <a:r>
              <a:rPr kumimoji="1" lang="en-US" altLang="zh-CN" sz="2400"/>
              <a:t>32 KB</a:t>
            </a:r>
            <a:r>
              <a:rPr kumimoji="1" lang="zh-CN" altLang="en-US" sz="2400"/>
              <a:t>的分离</a:t>
            </a:r>
            <a:r>
              <a:rPr kumimoji="1" lang="en-US" altLang="zh-CN" sz="2400"/>
              <a:t>Cache</a:t>
            </a:r>
            <a:r>
              <a:rPr kumimoji="1" lang="zh-CN" altLang="en-US" sz="2400"/>
              <a:t>和容量为</a:t>
            </a:r>
            <a:r>
              <a:rPr kumimoji="1" lang="en-US" altLang="zh-CN" sz="2400"/>
              <a:t>64 KB</a:t>
            </a:r>
            <a:r>
              <a:rPr kumimoji="1" lang="zh-CN" altLang="en-US" sz="2400"/>
              <a:t>的混合</a:t>
            </a:r>
            <a:r>
              <a:rPr kumimoji="1" lang="en-US" altLang="zh-CN" sz="2400"/>
              <a:t>Cache</a:t>
            </a:r>
            <a:r>
              <a:rPr kumimoji="1" lang="zh-CN" altLang="en-US" sz="2400"/>
              <a:t>相比，哪种</a:t>
            </a:r>
            <a:r>
              <a:rPr kumimoji="1" lang="en-US" altLang="zh-CN" sz="2400"/>
              <a:t>Cache</a:t>
            </a:r>
            <a:r>
              <a:rPr kumimoji="1" lang="zh-CN" altLang="en-US" sz="2400"/>
              <a:t>的失效率更低？两种情况下平均访存时间各是多少？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auto">
          <a:xfrm>
            <a:off x="685800" y="1219200"/>
            <a:ext cx="8229600" cy="3581400"/>
          </a:xfrm>
          <a:prstGeom prst="rect">
            <a:avLst/>
          </a:prstGeom>
          <a:noFill/>
          <a:ln>
            <a:noFill/>
          </a:ln>
          <a:effectLst/>
        </p:spPr>
        <p:txBody>
          <a:bodyPr/>
          <a:lstStyle/>
          <a:p>
            <a:pPr>
              <a:lnSpc>
                <a:spcPct val="115000"/>
              </a:lnSpc>
              <a:buClr>
                <a:schemeClr val="hlink"/>
              </a:buClr>
              <a:buSzPct val="65000"/>
              <a:buFont typeface="Wingdings" panose="05000000000000000000" pitchFamily="2" charset="2"/>
              <a:buNone/>
              <a:defRPr/>
            </a:pPr>
            <a:endParaRPr lang="en-US" altLang="zh-CN" sz="2400" b="0">
              <a:effectLst>
                <a:outerShdw blurRad="38100" dist="38100" dir="2700000" algn="tl">
                  <a:srgbClr val="000000"/>
                </a:outerShdw>
              </a:effectLst>
              <a:latin typeface="宋体" panose="02010600030101010101" pitchFamily="2" charset="-122"/>
            </a:endParaRPr>
          </a:p>
        </p:txBody>
      </p:sp>
      <p:sp>
        <p:nvSpPr>
          <p:cNvPr id="119812" name="Text Box 3"/>
          <p:cNvSpPr txBox="1">
            <a:spLocks noChangeArrowheads="1"/>
          </p:cNvSpPr>
          <p:nvPr/>
        </p:nvSpPr>
        <p:spPr bwMode="auto">
          <a:xfrm>
            <a:off x="177800" y="260350"/>
            <a:ext cx="8716963" cy="536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20000"/>
              </a:spcBef>
              <a:buClr>
                <a:schemeClr val="accent2"/>
              </a:buClr>
              <a:buSzPct val="75000"/>
              <a:buFont typeface="Monotype Sorts" pitchFamily="2" charset="2"/>
              <a:buNone/>
            </a:pPr>
            <a:r>
              <a:rPr kumimoji="1" lang="en-US" altLang="zh-CN" sz="2400"/>
              <a:t>5.3  </a:t>
            </a:r>
            <a:r>
              <a:rPr kumimoji="1" lang="zh-CN" altLang="en-US" sz="2400"/>
              <a:t>给定以下的假设，试计算直接映象</a:t>
            </a:r>
            <a:r>
              <a:rPr kumimoji="1" lang="en-US" altLang="zh-CN" sz="2400"/>
              <a:t>Cache</a:t>
            </a:r>
            <a:r>
              <a:rPr kumimoji="1" lang="zh-CN" altLang="en-US" sz="2400"/>
              <a:t>和两路组相联</a:t>
            </a:r>
            <a:r>
              <a:rPr kumimoji="1" lang="en-US" altLang="zh-CN" sz="2400"/>
              <a:t>Cache</a:t>
            </a:r>
            <a:r>
              <a:rPr kumimoji="1" lang="zh-CN" altLang="en-US" sz="2400"/>
              <a:t>的平均访问时间以及</a:t>
            </a:r>
            <a:r>
              <a:rPr kumimoji="1" lang="en-US" altLang="zh-CN" sz="2400"/>
              <a:t>CPU</a:t>
            </a:r>
            <a:r>
              <a:rPr kumimoji="1" lang="zh-CN" altLang="en-US" sz="2400"/>
              <a:t>的性能。由计算结果能得出什么结论？</a:t>
            </a:r>
          </a:p>
          <a:p>
            <a:pPr eaLnBrk="1" hangingPunct="1">
              <a:lnSpc>
                <a:spcPct val="120000"/>
              </a:lnSpc>
            </a:pPr>
            <a:r>
              <a:rPr kumimoji="1" lang="zh-CN" altLang="en-US" sz="2400"/>
              <a:t>（</a:t>
            </a:r>
            <a:r>
              <a:rPr kumimoji="1" lang="en-US" altLang="zh-CN" sz="2400"/>
              <a:t>1</a:t>
            </a:r>
            <a:r>
              <a:rPr kumimoji="1" lang="zh-CN" altLang="en-US" sz="2400"/>
              <a:t>）理想</a:t>
            </a:r>
            <a:r>
              <a:rPr kumimoji="1" lang="en-US" altLang="zh-CN" sz="2400"/>
              <a:t>Cache</a:t>
            </a:r>
            <a:r>
              <a:rPr kumimoji="1" lang="zh-CN" altLang="en-US" sz="2400"/>
              <a:t>情况下的</a:t>
            </a:r>
            <a:r>
              <a:rPr kumimoji="1" lang="en-US" altLang="zh-CN" sz="2400"/>
              <a:t>CPI</a:t>
            </a:r>
            <a:r>
              <a:rPr kumimoji="1" lang="zh-CN" altLang="en-US" sz="2400"/>
              <a:t>为</a:t>
            </a:r>
            <a:r>
              <a:rPr kumimoji="1" lang="en-US" altLang="zh-CN" sz="2400"/>
              <a:t>2.0</a:t>
            </a:r>
            <a:r>
              <a:rPr kumimoji="1" lang="zh-CN" altLang="en-US" sz="2400"/>
              <a:t>，时钟周期为</a:t>
            </a:r>
            <a:r>
              <a:rPr kumimoji="1" lang="en-US" altLang="zh-CN" sz="2400"/>
              <a:t>2 ns</a:t>
            </a:r>
            <a:r>
              <a:rPr kumimoji="1" lang="zh-CN" altLang="en-US" sz="2400"/>
              <a:t>，平均每条指令访存</a:t>
            </a:r>
            <a:r>
              <a:rPr kumimoji="1" lang="en-US" altLang="zh-CN" sz="2400"/>
              <a:t>1.2</a:t>
            </a:r>
            <a:r>
              <a:rPr kumimoji="1" lang="zh-CN" altLang="en-US" sz="2400"/>
              <a:t>次。</a:t>
            </a:r>
          </a:p>
          <a:p>
            <a:pPr eaLnBrk="1" hangingPunct="1">
              <a:lnSpc>
                <a:spcPct val="120000"/>
              </a:lnSpc>
            </a:pPr>
            <a:r>
              <a:rPr kumimoji="1" lang="zh-CN" altLang="en-US" sz="2400"/>
              <a:t>（</a:t>
            </a:r>
            <a:r>
              <a:rPr kumimoji="1" lang="en-US" altLang="zh-CN" sz="2400"/>
              <a:t>2</a:t>
            </a:r>
            <a:r>
              <a:rPr kumimoji="1" lang="zh-CN" altLang="en-US" sz="2400"/>
              <a:t>）两者</a:t>
            </a:r>
            <a:r>
              <a:rPr kumimoji="1" lang="en-US" altLang="zh-CN" sz="2400"/>
              <a:t>Cache</a:t>
            </a:r>
            <a:r>
              <a:rPr kumimoji="1" lang="zh-CN" altLang="en-US" sz="2400"/>
              <a:t>容量均为</a:t>
            </a:r>
            <a:r>
              <a:rPr kumimoji="1" lang="en-US" altLang="zh-CN" sz="2400"/>
              <a:t>64KB</a:t>
            </a:r>
            <a:r>
              <a:rPr kumimoji="1" lang="zh-CN" altLang="en-US" sz="2400"/>
              <a:t>，块大小都是</a:t>
            </a:r>
            <a:r>
              <a:rPr kumimoji="1" lang="en-US" altLang="zh-CN" sz="2400"/>
              <a:t>32B</a:t>
            </a:r>
            <a:r>
              <a:rPr kumimoji="1" lang="zh-CN" altLang="en-US" sz="2400"/>
              <a:t>。</a:t>
            </a:r>
          </a:p>
          <a:p>
            <a:pPr eaLnBrk="1" hangingPunct="1">
              <a:lnSpc>
                <a:spcPct val="120000"/>
              </a:lnSpc>
            </a:pPr>
            <a:r>
              <a:rPr kumimoji="1" lang="zh-CN" altLang="en-US" sz="2400"/>
              <a:t>（</a:t>
            </a:r>
            <a:r>
              <a:rPr kumimoji="1" lang="en-US" altLang="zh-CN" sz="2400"/>
              <a:t>3</a:t>
            </a:r>
            <a:r>
              <a:rPr kumimoji="1" lang="zh-CN" altLang="en-US" sz="2400"/>
              <a:t>）组相联</a:t>
            </a:r>
            <a:r>
              <a:rPr kumimoji="1" lang="en-US" altLang="zh-CN" sz="2400"/>
              <a:t>Cache</a:t>
            </a:r>
            <a:r>
              <a:rPr kumimoji="1" lang="zh-CN" altLang="en-US" sz="2400"/>
              <a:t>中的多路选择器使</a:t>
            </a:r>
            <a:r>
              <a:rPr kumimoji="1" lang="en-US" altLang="zh-CN" sz="2400"/>
              <a:t>CPU</a:t>
            </a:r>
            <a:r>
              <a:rPr kumimoji="1" lang="zh-CN" altLang="en-US" sz="2400"/>
              <a:t>的时钟周期增加了</a:t>
            </a:r>
            <a:r>
              <a:rPr kumimoji="1" lang="en-US" altLang="zh-CN" sz="2400"/>
              <a:t>10%</a:t>
            </a:r>
            <a:r>
              <a:rPr kumimoji="1" lang="zh-CN" altLang="en-US" sz="2400"/>
              <a:t>。</a:t>
            </a:r>
          </a:p>
          <a:p>
            <a:pPr eaLnBrk="1" hangingPunct="1">
              <a:lnSpc>
                <a:spcPct val="120000"/>
              </a:lnSpc>
            </a:pPr>
            <a:r>
              <a:rPr kumimoji="1" lang="zh-CN" altLang="en-US" sz="2400"/>
              <a:t>（</a:t>
            </a:r>
            <a:r>
              <a:rPr kumimoji="1" lang="en-US" altLang="zh-CN" sz="2400"/>
              <a:t>4</a:t>
            </a:r>
            <a:r>
              <a:rPr kumimoji="1" lang="zh-CN" altLang="en-US" sz="2400"/>
              <a:t>）这两种</a:t>
            </a:r>
            <a:r>
              <a:rPr kumimoji="1" lang="en-US" altLang="zh-CN" sz="2400"/>
              <a:t>Cache</a:t>
            </a:r>
            <a:r>
              <a:rPr kumimoji="1" lang="zh-CN" altLang="en-US" sz="2400"/>
              <a:t>的失效开销都是</a:t>
            </a:r>
            <a:r>
              <a:rPr kumimoji="1" lang="en-US" altLang="zh-CN" sz="2400"/>
              <a:t>80 ns</a:t>
            </a:r>
            <a:r>
              <a:rPr kumimoji="1" lang="zh-CN" altLang="en-US" sz="2400"/>
              <a:t>。</a:t>
            </a:r>
          </a:p>
          <a:p>
            <a:pPr eaLnBrk="1" hangingPunct="1">
              <a:lnSpc>
                <a:spcPct val="120000"/>
              </a:lnSpc>
            </a:pPr>
            <a:r>
              <a:rPr kumimoji="1" lang="zh-CN" altLang="en-US" sz="2400"/>
              <a:t>（</a:t>
            </a:r>
            <a:r>
              <a:rPr kumimoji="1" lang="en-US" altLang="zh-CN" sz="2400"/>
              <a:t>5</a:t>
            </a:r>
            <a:r>
              <a:rPr kumimoji="1" lang="zh-CN" altLang="en-US" sz="2400"/>
              <a:t>）命中时间为</a:t>
            </a:r>
            <a:r>
              <a:rPr kumimoji="1" lang="en-US" altLang="zh-CN" sz="2400"/>
              <a:t>1</a:t>
            </a:r>
            <a:r>
              <a:rPr kumimoji="1" lang="zh-CN" altLang="en-US" sz="2400"/>
              <a:t>个时钟周期。</a:t>
            </a:r>
          </a:p>
          <a:p>
            <a:pPr eaLnBrk="1" hangingPunct="1">
              <a:lnSpc>
                <a:spcPct val="120000"/>
              </a:lnSpc>
            </a:pPr>
            <a:r>
              <a:rPr kumimoji="1" lang="zh-CN" altLang="en-US" sz="2400"/>
              <a:t>（</a:t>
            </a:r>
            <a:r>
              <a:rPr kumimoji="1" lang="en-US" altLang="zh-CN" sz="2400"/>
              <a:t>6</a:t>
            </a:r>
            <a:r>
              <a:rPr kumimoji="1" lang="zh-CN" altLang="en-US" sz="2400"/>
              <a:t>）</a:t>
            </a:r>
            <a:r>
              <a:rPr kumimoji="1" lang="en-US" altLang="zh-CN" sz="2400"/>
              <a:t>64 KB</a:t>
            </a:r>
            <a:r>
              <a:rPr kumimoji="1" lang="zh-CN" altLang="en-US" sz="2400"/>
              <a:t>直接映象</a:t>
            </a:r>
            <a:r>
              <a:rPr kumimoji="1" lang="en-US" altLang="zh-CN" sz="2400"/>
              <a:t>Cache</a:t>
            </a:r>
            <a:r>
              <a:rPr kumimoji="1" lang="zh-CN" altLang="en-US" sz="2400"/>
              <a:t>的失效率为</a:t>
            </a:r>
            <a:r>
              <a:rPr kumimoji="1" lang="en-US" altLang="zh-CN" sz="2400"/>
              <a:t>1.4%</a:t>
            </a:r>
            <a:r>
              <a:rPr kumimoji="1" lang="zh-CN" altLang="en-US" sz="2400"/>
              <a:t>，</a:t>
            </a:r>
            <a:r>
              <a:rPr kumimoji="1" lang="en-US" altLang="zh-CN" sz="2400"/>
              <a:t>64 KB</a:t>
            </a:r>
            <a:r>
              <a:rPr kumimoji="1" lang="zh-CN" altLang="en-US" sz="2400"/>
              <a:t>两路组相联</a:t>
            </a:r>
            <a:r>
              <a:rPr kumimoji="1" lang="en-US" altLang="zh-CN" sz="2400"/>
              <a:t>Cache</a:t>
            </a:r>
            <a:r>
              <a:rPr kumimoji="1" lang="zh-CN" altLang="en-US" sz="2400"/>
              <a:t>的失效率为</a:t>
            </a:r>
            <a:r>
              <a:rPr kumimoji="1" lang="en-US" altLang="zh-CN" sz="2400"/>
              <a:t>1.0%</a:t>
            </a:r>
            <a:r>
              <a:rPr kumimoji="1" lang="zh-CN" altLang="en-US" sz="240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a5ce9bff-9743-464d-879b-f6bf438feecb}"/>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5f71195-5e95-4c44-950c-139c88df32db}"/>
</p:tagLst>
</file>

<file path=ppt/theme/theme1.xml><?xml version="1.0" encoding="utf-8"?>
<a:theme xmlns:a="http://schemas.openxmlformats.org/drawingml/2006/main" name="PowerPoint 2010 简介">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8325</Words>
  <Application>Microsoft Office PowerPoint</Application>
  <PresentationFormat>全屏显示(4:3)</PresentationFormat>
  <Paragraphs>920</Paragraphs>
  <Slides>93</Slides>
  <Notes>86</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93</vt:i4>
      </vt:variant>
    </vt:vector>
  </HeadingPairs>
  <TitlesOfParts>
    <vt:vector size="111" baseType="lpstr">
      <vt:lpstr>Monotype Sorts</vt:lpstr>
      <vt:lpstr>MS PGothic</vt:lpstr>
      <vt:lpstr>华文行楷</vt:lpstr>
      <vt:lpstr>华文中宋</vt:lpstr>
      <vt:lpstr>宋体</vt:lpstr>
      <vt:lpstr>Arial</vt:lpstr>
      <vt:lpstr>Calibri</vt:lpstr>
      <vt:lpstr>Cambria Math</vt:lpstr>
      <vt:lpstr>Comic Sans MS</vt:lpstr>
      <vt:lpstr>Courier New</vt:lpstr>
      <vt:lpstr>Goudy Old Style</vt:lpstr>
      <vt:lpstr>Helvetica</vt:lpstr>
      <vt:lpstr>Times New Roman</vt:lpstr>
      <vt:lpstr>Webdings</vt:lpstr>
      <vt:lpstr>Wingdings</vt:lpstr>
      <vt:lpstr>PowerPoint 2010 简介</vt:lpstr>
      <vt:lpstr>Office 主题</vt:lpstr>
      <vt:lpstr>公式</vt:lpstr>
      <vt:lpstr>PowerPoint 演示文稿</vt:lpstr>
      <vt:lpstr>怎样改善cache性能</vt:lpstr>
      <vt:lpstr>PowerPoint 演示文稿</vt:lpstr>
      <vt:lpstr>PowerPoint 演示文稿</vt:lpstr>
      <vt:lpstr>PowerPoint 演示文稿</vt:lpstr>
      <vt:lpstr>PowerPoint 演示文稿</vt:lpstr>
      <vt:lpstr>PowerPoint 演示文稿</vt:lpstr>
      <vt:lpstr>PowerPoint 演示文稿</vt:lpstr>
      <vt:lpstr>3Cs 绝对缺失率 (SPEC92)</vt:lpstr>
      <vt:lpstr>3Cs 相对缺失率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① 合并数组（merged arrays）</vt:lpstr>
      <vt:lpstr>② 循环交换（loop interchange）</vt:lpstr>
      <vt:lpstr>③ 循环融合（loop fusion）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5.8 加快地址转换：TLB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5.9 虚拟存储器的保护</vt:lpstr>
      <vt:lpstr>5.9 虚拟存储器的保护</vt:lpstr>
      <vt:lpstr>虚拟存储器小结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cp:revision>
  <dcterms:created xsi:type="dcterms:W3CDTF">2013-12-20T03:00:00Z</dcterms:created>
  <dcterms:modified xsi:type="dcterms:W3CDTF">2025-09-23T06:18:30Z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