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36"/>
  </p:notesMasterIdLst>
  <p:sldIdLst>
    <p:sldId id="256" r:id="rId5"/>
    <p:sldId id="843" r:id="rId6"/>
    <p:sldId id="259" r:id="rId7"/>
    <p:sldId id="260" r:id="rId8"/>
    <p:sldId id="815" r:id="rId9"/>
    <p:sldId id="814" r:id="rId10"/>
    <p:sldId id="800" r:id="rId11"/>
    <p:sldId id="801" r:id="rId12"/>
    <p:sldId id="803" r:id="rId13"/>
    <p:sldId id="262" r:id="rId14"/>
    <p:sldId id="807" r:id="rId15"/>
    <p:sldId id="806" r:id="rId16"/>
    <p:sldId id="808" r:id="rId17"/>
    <p:sldId id="263" r:id="rId18"/>
    <p:sldId id="810" r:id="rId19"/>
    <p:sldId id="826" r:id="rId20"/>
    <p:sldId id="853" r:id="rId21"/>
    <p:sldId id="847" r:id="rId22"/>
    <p:sldId id="848" r:id="rId23"/>
    <p:sldId id="812" r:id="rId24"/>
    <p:sldId id="813" r:id="rId25"/>
    <p:sldId id="829" r:id="rId26"/>
    <p:sldId id="833" r:id="rId27"/>
    <p:sldId id="827" r:id="rId28"/>
    <p:sldId id="844" r:id="rId29"/>
    <p:sldId id="845" r:id="rId30"/>
    <p:sldId id="850" r:id="rId31"/>
    <p:sldId id="851" r:id="rId32"/>
    <p:sldId id="852" r:id="rId33"/>
    <p:sldId id="854" r:id="rId34"/>
    <p:sldId id="290" r:id="rId35"/>
  </p:sldIdLst>
  <p:sldSz cx="9144000" cy="5143500" type="screen16x9"/>
  <p:notesSz cx="6858000" cy="9144000"/>
  <p:embeddedFontLst>
    <p:embeddedFont>
      <p:font typeface="Didact Gothic" panose="020B0604020202020204" charset="0"/>
      <p:regular r:id="rId37"/>
    </p:embeddedFont>
    <p:embeddedFont>
      <p:font typeface="DM Serif Display" panose="020B060402020202020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49CD6-50C9-4F67-BB9D-DB19A82DD80C}" v="3046" dt="2022-03-03T09:07:26.149"/>
    <p1510:client id="{024FC404-546D-6218-3F84-3B5F7210312A}" v="199" dt="2022-03-03T05:38:30.583"/>
    <p1510:client id="{0E6F4353-9DE8-BD47-830F-4D0C51DC842B}" v="10" dt="2022-03-03T05:39:07.678"/>
    <p1510:client id="{2FDA14DB-1596-CEF5-1F51-7F5E8C83DD61}" v="67" dt="2022-03-02T12:35:43.313"/>
    <p1510:client id="{61BECF32-ACD6-D74E-7203-590E330A9F9C}" v="19" dt="2022-03-03T08:44:34.325"/>
    <p1510:client id="{8D73D11F-0042-7F47-A594-17294B6E2756}" v="6557" dt="2022-03-03T06:36:26.880"/>
    <p1510:client id="{94A0CC9C-266D-489A-B4BF-A7EF467E6633}" v="2383" dt="2022-03-03T06:25:33.446"/>
    <p1510:client id="{FF04DC09-0C75-492F-A62E-77644C2B2DE6}" v="531" dt="2022-03-02T12:45:52.673"/>
  </p1510:revLst>
</p1510:revInfo>
</file>

<file path=ppt/tableStyles.xml><?xml version="1.0" encoding="utf-8"?>
<a:tblStyleLst xmlns:a="http://schemas.openxmlformats.org/drawingml/2006/main" def="{0481671C-BF79-4836-A2B4-2B132D2FF979}">
  <a:tblStyle styleId="{0481671C-BF79-4836-A2B4-2B132D2FF9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795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a:t>What analytical tools you used to perform the analysis and why you chose them</a:t>
            </a:r>
          </a:p>
          <a:p>
            <a:pPr marL="171450" indent="-171450"/>
            <a:r>
              <a:rPr lang="en-US"/>
              <a:t>R</a:t>
            </a:r>
          </a:p>
          <a:p>
            <a:pPr marL="1085850" lvl="1" indent="-171450"/>
            <a:r>
              <a:rPr lang="en-US"/>
              <a:t>Accessible for everyone  (Open Source </a:t>
            </a:r>
            <a:r>
              <a:rPr lang="en-US" err="1"/>
              <a:t>Programme</a:t>
            </a:r>
            <a:r>
              <a:rPr lang="en-US"/>
              <a:t>)</a:t>
            </a:r>
          </a:p>
          <a:p>
            <a:pPr marL="1085850" lvl="1" indent="-171450"/>
            <a:r>
              <a:rPr lang="en-US"/>
              <a:t>Ability to use </a:t>
            </a:r>
            <a:r>
              <a:rPr lang="en-US" err="1"/>
              <a:t>dataframe</a:t>
            </a:r>
            <a:r>
              <a:rPr lang="en-US"/>
              <a:t>, SQL, statistical tools and eventually build machine learning model for solutions</a:t>
            </a:r>
          </a:p>
          <a:p>
            <a:pPr marL="171450" indent="-171450"/>
            <a:r>
              <a:rPr lang="en-US"/>
              <a:t>SQL</a:t>
            </a:r>
          </a:p>
          <a:p>
            <a:pPr marL="1085850" lvl="1" indent="-171450"/>
            <a:r>
              <a:rPr lang="en-US"/>
              <a:t>Easy to understand</a:t>
            </a:r>
          </a:p>
          <a:p>
            <a:pPr marL="1085850" lvl="1" indent="-171450"/>
            <a:r>
              <a:rPr lang="en-US"/>
              <a:t>Easy to use</a:t>
            </a:r>
          </a:p>
          <a:p>
            <a:pPr marL="1085850" lvl="1" indent="-171450"/>
            <a:r>
              <a:rPr lang="en-US"/>
              <a:t>Structures and data are kept very safe as it is not easily changed.</a:t>
            </a:r>
          </a:p>
          <a:p>
            <a:pPr marL="1085850" lvl="1" indent="-171450"/>
            <a:r>
              <a:rPr lang="en-US"/>
              <a:t>Can be used within other programming language like R and Python</a:t>
            </a:r>
          </a:p>
          <a:p>
            <a:pPr marL="171450" indent="-171450"/>
            <a:r>
              <a:rPr lang="en-US" err="1"/>
              <a:t>PowerBI</a:t>
            </a:r>
            <a:endParaRPr lang="en-US"/>
          </a:p>
          <a:p>
            <a:pPr marL="1085850" lvl="1" indent="-171450"/>
            <a:r>
              <a:rPr lang="en-US" err="1"/>
              <a:t>powerBi</a:t>
            </a:r>
            <a:r>
              <a:rPr lang="en-US"/>
              <a:t> is the most commonly used in practice.</a:t>
            </a:r>
          </a:p>
          <a:p>
            <a:pPr marL="1085850" lvl="1" indent="-171450"/>
            <a:r>
              <a:rPr lang="en-US" err="1"/>
              <a:t>PowerBI</a:t>
            </a:r>
            <a:r>
              <a:rPr lang="en-US"/>
              <a:t> is also highly accessible to everyone.</a:t>
            </a:r>
          </a:p>
          <a:p>
            <a:pPr marL="1085850" lvl="1" indent="-171450"/>
            <a:r>
              <a:rPr lang="en-US"/>
              <a:t>Trending dashboarding tool. </a:t>
            </a:r>
          </a:p>
          <a:p>
            <a:pPr marL="0" lvl="0" indent="0" algn="l">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425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8725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734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19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475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3082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355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MAS NOTICE 626 – Prevention of Money Laundering and Countering The Financing of Terrorism</a:t>
            </a:r>
          </a:p>
          <a:p>
            <a:endParaRPr lang="en-US"/>
          </a:p>
        </p:txBody>
      </p:sp>
    </p:spTree>
    <p:extLst>
      <p:ext uri="{BB962C8B-B14F-4D97-AF65-F5344CB8AC3E}">
        <p14:creationId xmlns:p14="http://schemas.microsoft.com/office/powerpoint/2010/main" val="79913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a:t>Qing Rui</a:t>
            </a:r>
          </a:p>
        </p:txBody>
      </p:sp>
    </p:spTree>
    <p:extLst>
      <p:ext uri="{BB962C8B-B14F-4D97-AF65-F5344CB8AC3E}">
        <p14:creationId xmlns:p14="http://schemas.microsoft.com/office/powerpoint/2010/main" val="23429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708556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121212"/>
                </a:solidFill>
                <a:effectLst/>
                <a:latin typeface="N26"/>
              </a:rPr>
              <a:t>Know Your Customer policies require banks to verify the customer’s name, date of birth, address, and occasionally additional information, such as occupation. Banks typically ask customers to verify their identity with ID documents when opening an account. More recently, banks are using biometric identification, such as face or voice recognition, and fingerprint scans.</a:t>
            </a:r>
          </a:p>
          <a:p>
            <a:r>
              <a:rPr lang="en-US"/>
              <a:t>Those false positive alarms are estimated to constitute more than 90% of the total alerts generated by the traditional </a:t>
            </a:r>
            <a:r>
              <a:rPr lang="en-US" err="1"/>
              <a:t>rulebased</a:t>
            </a:r>
            <a:r>
              <a:rPr lang="en-US"/>
              <a:t> systems commonly adopted by banks (Breslow et al., 2017). </a:t>
            </a:r>
            <a:endParaRPr lang="en-US" b="0" i="0">
              <a:solidFill>
                <a:srgbClr val="121212"/>
              </a:solidFill>
              <a:effectLst/>
              <a:latin typeface="N26"/>
            </a:endParaRPr>
          </a:p>
          <a:p>
            <a:endParaRPr lang="en-SG"/>
          </a:p>
        </p:txBody>
      </p:sp>
    </p:spTree>
    <p:extLst>
      <p:ext uri="{BB962C8B-B14F-4D97-AF65-F5344CB8AC3E}">
        <p14:creationId xmlns:p14="http://schemas.microsoft.com/office/powerpoint/2010/main" val="2501591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8be8e0107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8be8e0107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7f6452186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7f6452186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71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94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370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f2a75a668_0_30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2a75a668_0_30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932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
          <p:cNvSpPr txBox="1">
            <a:spLocks noGrp="1"/>
          </p:cNvSpPr>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l="59" r="59"/>
          <a:stretch/>
        </p:blipFill>
        <p:spPr>
          <a:xfrm>
            <a:off x="0" y="572"/>
            <a:ext cx="9144001" cy="514235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t="59" b="59"/>
          <a:stretch/>
        </p:blipFill>
        <p:spPr>
          <a:xfrm>
            <a:off x="0" y="3622"/>
            <a:ext cx="9144001" cy="51362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24" name="Google Shape;24;p5"/>
          <p:cNvSpPr txBox="1">
            <a:spLocks noGrp="1"/>
          </p:cNvSpPr>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txBox="1">
            <a:spLocks noGrp="1"/>
          </p:cNvSpPr>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t="29" b="19"/>
          <a:stretch/>
        </p:blipFill>
        <p:spPr>
          <a:xfrm>
            <a:off x="0" y="3622"/>
            <a:ext cx="9144000" cy="5136258"/>
          </a:xfrm>
          <a:prstGeom prst="rect">
            <a:avLst/>
          </a:prstGeom>
          <a:noFill/>
          <a:ln>
            <a:noFill/>
          </a:ln>
        </p:spPr>
      </p:pic>
      <p:sp>
        <p:nvSpPr>
          <p:cNvPr id="31" name="Google Shape;31;p6"/>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l="89" r="99"/>
          <a:stretch/>
        </p:blipFill>
        <p:spPr>
          <a:xfrm>
            <a:off x="0" y="572"/>
            <a:ext cx="9144000" cy="5142357"/>
          </a:xfrm>
          <a:prstGeom prst="rect">
            <a:avLst/>
          </a:prstGeom>
          <a:noFill/>
          <a:ln>
            <a:noFill/>
          </a:ln>
        </p:spPr>
      </p:pic>
      <p:sp>
        <p:nvSpPr>
          <p:cNvPr id="41" name="Google Shape;41;p9"/>
          <p:cNvSpPr txBox="1">
            <a:spLocks noGrp="1"/>
          </p:cNvSpPr>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a:stretch/>
        </p:blipFill>
        <p:spPr>
          <a:xfrm flipH="1">
            <a:off x="0" y="3622"/>
            <a:ext cx="9144001" cy="5136257"/>
          </a:xfrm>
          <a:prstGeom prst="rect">
            <a:avLst/>
          </a:prstGeom>
          <a:noFill/>
          <a:ln>
            <a:noFill/>
          </a:ln>
        </p:spPr>
      </p:pic>
      <p:sp>
        <p:nvSpPr>
          <p:cNvPr id="74" name="Google Shape;74;p14"/>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a:endParaRPr/>
          </a:p>
        </p:txBody>
      </p:sp>
      <p:sp>
        <p:nvSpPr>
          <p:cNvPr id="75" name="Google Shape;75;p14"/>
          <p:cNvSpPr txBox="1">
            <a:spLocks noGrp="1"/>
          </p:cNvSpPr>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13"/>
        <p:cNvGrpSpPr/>
        <p:nvPr/>
      </p:nvGrpSpPr>
      <p:grpSpPr>
        <a:xfrm>
          <a:off x="0" y="0"/>
          <a:ext cx="0" cy="0"/>
          <a:chOff x="0" y="0"/>
          <a:chExt cx="0" cy="0"/>
        </a:xfrm>
      </p:grpSpPr>
      <p:pic>
        <p:nvPicPr>
          <p:cNvPr id="114" name="Google Shape;114;p21"/>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115" name="Google Shape;115;p21"/>
          <p:cNvSpPr txBox="1">
            <a:spLocks noGrp="1"/>
          </p:cNvSpPr>
          <p:nvPr>
            <p:ph type="title"/>
          </p:nvPr>
        </p:nvSpPr>
        <p:spPr>
          <a:xfrm>
            <a:off x="696325" y="493500"/>
            <a:ext cx="77514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6" name="Google Shape;116;p21"/>
          <p:cNvSpPr txBox="1">
            <a:spLocks noGrp="1"/>
          </p:cNvSpPr>
          <p:nvPr>
            <p:ph type="title" idx="2"/>
          </p:nvPr>
        </p:nvSpPr>
        <p:spPr>
          <a:xfrm>
            <a:off x="2108352" y="1605920"/>
            <a:ext cx="2047200" cy="492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117" name="Google Shape;117;p21"/>
          <p:cNvSpPr txBox="1">
            <a:spLocks noGrp="1"/>
          </p:cNvSpPr>
          <p:nvPr>
            <p:ph type="subTitle" idx="1"/>
          </p:nvPr>
        </p:nvSpPr>
        <p:spPr>
          <a:xfrm>
            <a:off x="2108325" y="2007259"/>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18" name="Google Shape;118;p21"/>
          <p:cNvSpPr txBox="1">
            <a:spLocks noGrp="1"/>
          </p:cNvSpPr>
          <p:nvPr>
            <p:ph type="title" idx="3"/>
          </p:nvPr>
        </p:nvSpPr>
        <p:spPr>
          <a:xfrm>
            <a:off x="4988537" y="1605912"/>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9" name="Google Shape;119;p21"/>
          <p:cNvSpPr txBox="1">
            <a:spLocks noGrp="1"/>
          </p:cNvSpPr>
          <p:nvPr>
            <p:ph type="subTitle" idx="4"/>
          </p:nvPr>
        </p:nvSpPr>
        <p:spPr>
          <a:xfrm>
            <a:off x="4988537" y="2007259"/>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20" name="Google Shape;120;p21"/>
          <p:cNvSpPr txBox="1">
            <a:spLocks noGrp="1"/>
          </p:cNvSpPr>
          <p:nvPr>
            <p:ph type="title" idx="5"/>
          </p:nvPr>
        </p:nvSpPr>
        <p:spPr>
          <a:xfrm>
            <a:off x="2108352" y="3148678"/>
            <a:ext cx="2047200" cy="49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121" name="Google Shape;121;p21"/>
          <p:cNvSpPr txBox="1">
            <a:spLocks noGrp="1"/>
          </p:cNvSpPr>
          <p:nvPr>
            <p:ph type="subTitle" idx="6"/>
          </p:nvPr>
        </p:nvSpPr>
        <p:spPr>
          <a:xfrm>
            <a:off x="2108325" y="3559111"/>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22" name="Google Shape;122;p21"/>
          <p:cNvSpPr txBox="1">
            <a:spLocks noGrp="1"/>
          </p:cNvSpPr>
          <p:nvPr>
            <p:ph type="title" idx="7"/>
          </p:nvPr>
        </p:nvSpPr>
        <p:spPr>
          <a:xfrm>
            <a:off x="4988537" y="3145934"/>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3" name="Google Shape;123;p21"/>
          <p:cNvSpPr txBox="1">
            <a:spLocks noGrp="1"/>
          </p:cNvSpPr>
          <p:nvPr>
            <p:ph type="subTitle" idx="8"/>
          </p:nvPr>
        </p:nvSpPr>
        <p:spPr>
          <a:xfrm>
            <a:off x="4988537" y="3559111"/>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 name="Shape 147"/>
        <p:cNvGrpSpPr/>
        <p:nvPr/>
      </p:nvGrpSpPr>
      <p:grpSpPr>
        <a:xfrm>
          <a:off x="0" y="0"/>
          <a:ext cx="0" cy="0"/>
          <a:chOff x="0" y="0"/>
          <a:chExt cx="0" cy="0"/>
        </a:xfrm>
      </p:grpSpPr>
      <p:pic>
        <p:nvPicPr>
          <p:cNvPr id="148" name="Google Shape;148;p25"/>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49" name="Google Shape;149;p25"/>
          <p:cNvSpPr txBox="1">
            <a:spLocks noGrp="1"/>
          </p:cNvSpPr>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0" name="Google Shape;150;p25"/>
          <p:cNvSpPr txBox="1">
            <a:spLocks noGrp="1"/>
          </p:cNvSpPr>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60" r:id="rId6"/>
    <p:sldLayoutId id="2147483667" r:id="rId7"/>
    <p:sldLayoutId id="2147483671" r:id="rId8"/>
    <p:sldLayoutId id="2147483675" r:id="rId9"/>
    <p:sldLayoutId id="2147483676"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jpeg"/><Relationship Id="rId10" Type="http://schemas.openxmlformats.org/officeDocument/2006/relationships/image" Target="../media/image45.png"/><Relationship Id="rId4" Type="http://schemas.openxmlformats.org/officeDocument/2006/relationships/image" Target="../media/image39.jpeg"/><Relationship Id="rId9" Type="http://schemas.openxmlformats.org/officeDocument/2006/relationships/image" Target="../media/image44.jpe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8.png"/><Relationship Id="rId5" Type="http://schemas.microsoft.com/office/2007/relationships/hdphoto" Target="../media/hdphoto1.wdp"/><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hyperlink" Target="https://www.accountingtools.com/articles/types-of-payroll-fraud" TargetMode="External"/><Relationship Id="rId13" Type="http://schemas.openxmlformats.org/officeDocument/2006/relationships/hyperlink" Target="https://www.mom.gov.sg/employment-practices/salary/paying-salary#:~:text=In%20accordance%20to%20the%20Employment,without%20notice%20and%20other%20situations" TargetMode="External"/><Relationship Id="rId3" Type="http://schemas.openxmlformats.org/officeDocument/2006/relationships/hyperlink" Target="https://www.stampli.com/blog/accounts-payable-fraud/types-of-accounts-payable-fraud/" TargetMode="External"/><Relationship Id="rId7" Type="http://schemas.openxmlformats.org/officeDocument/2006/relationships/hyperlink" Target="https://www.stpaulschambers.com/most-common-types-of-payroll-fraud/" TargetMode="External"/><Relationship Id="rId12" Type="http://schemas.openxmlformats.org/officeDocument/2006/relationships/hyperlink" Target="https://www.mas.gov.sg/-/media/MAS-Media-Library/regulation/notices/AMLD/notice-626/MAS-Notice-626---Banks.pdf" TargetMode="External"/><Relationship Id="rId2" Type="http://schemas.openxmlformats.org/officeDocument/2006/relationships/notesSlide" Target="../notesSlides/notesSlide22.xml"/><Relationship Id="rId16" Type="http://schemas.openxmlformats.org/officeDocument/2006/relationships/hyperlink" Target="https://shuftipro.com/blog/singapores-digital-payment-token-and-aml-regulations-2022-updates/#Singapores-AMLCFT-Laws-With-Respect-to-DPT-Services" TargetMode="External"/><Relationship Id="rId1" Type="http://schemas.openxmlformats.org/officeDocument/2006/relationships/slideLayout" Target="../slideLayouts/slideLayout8.xml"/><Relationship Id="rId6" Type="http://schemas.openxmlformats.org/officeDocument/2006/relationships/hyperlink" Target="https://www.forbes.com/sites/edwardsegal/2020/12/14/how-to-guard-against-corporate-credit-card-and-expense-report-fraud/?sh=3650b8d7f85f" TargetMode="External"/><Relationship Id="rId11" Type="http://schemas.openxmlformats.org/officeDocument/2006/relationships/hyperlink" Target="https://www.dowjones.com/professional/risk/glossary/anti-money-laundering/singapore/#:~:text=AML%20legislation%20in%20Singapore,money%20laundering%20and%20its%20criminalization" TargetMode="External"/><Relationship Id="rId5" Type="http://schemas.openxmlformats.org/officeDocument/2006/relationships/hyperlink" Target="https://thepaypers.com/expert-opinion/trust-is-hard-to-gain-but-easy-to-lose-a-banks-reputation--1249891" TargetMode="External"/><Relationship Id="rId15" Type="http://schemas.openxmlformats.org/officeDocument/2006/relationships/hyperlink" Target="https://www.mha.gov.sg/mediaroom/speeches/association-of-banks-in-singapore-financial-crime-seminar-2021-deepening-partnerships-to-combat-financial-crime/" TargetMode="External"/><Relationship Id="rId10" Type="http://schemas.openxmlformats.org/officeDocument/2006/relationships/hyperlink" Target="https://blog.spendesk.com/en/expense-report-process" TargetMode="External"/><Relationship Id="rId4" Type="http://schemas.openxmlformats.org/officeDocument/2006/relationships/hyperlink" Target="https://bestaccountingsoftware.com/accounts-payable-scams/" TargetMode="External"/><Relationship Id="rId9" Type="http://schemas.openxmlformats.org/officeDocument/2006/relationships/hyperlink" Target="https://stonebridgebp.com/library/uncategorized/expense-reimbursement-fraud-ten-ways-to-protect-your-organization/" TargetMode="External"/><Relationship Id="rId14" Type="http://schemas.openxmlformats.org/officeDocument/2006/relationships/hyperlink" Target="https://www.mas.gov.sg/news/media-releases/2021/mas-and-financial-industry-to-use-new-digital-platform-to-fight-money-launde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1257300" y="2008985"/>
            <a:ext cx="6629400" cy="7750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Team FinHack</a:t>
            </a:r>
            <a:endParaRPr/>
          </a:p>
        </p:txBody>
      </p:sp>
      <p:sp>
        <p:nvSpPr>
          <p:cNvPr id="194" name="Google Shape;194;p35"/>
          <p:cNvSpPr txBox="1">
            <a:spLocks noGrp="1"/>
          </p:cNvSpPr>
          <p:nvPr>
            <p:ph type="subTitle" idx="1"/>
          </p:nvPr>
        </p:nvSpPr>
        <p:spPr>
          <a:xfrm>
            <a:off x="1150814" y="3293444"/>
            <a:ext cx="6842022" cy="50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a:t>NBS BAC x Deloitte Business Analytics Hackathon 2022</a:t>
            </a:r>
            <a:endParaRPr/>
          </a:p>
        </p:txBody>
      </p:sp>
      <p:pic>
        <p:nvPicPr>
          <p:cNvPr id="1026" name="Picture 2" descr="Nanyang Business School - Postgrad">
            <a:extLst>
              <a:ext uri="{FF2B5EF4-FFF2-40B4-BE49-F238E27FC236}">
                <a16:creationId xmlns:a16="http://schemas.microsoft.com/office/drawing/2014/main" id="{4BBEB329-1AA5-4382-9110-E8B0685E8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27" t="36893" r="11316" b="34754"/>
          <a:stretch/>
        </p:blipFill>
        <p:spPr bwMode="auto">
          <a:xfrm>
            <a:off x="547007" y="4082143"/>
            <a:ext cx="3077936" cy="7301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loitte Launches Unlimited Reality: An Experience and Impact Offering for  Virtual Worlds">
            <a:extLst>
              <a:ext uri="{FF2B5EF4-FFF2-40B4-BE49-F238E27FC236}">
                <a16:creationId xmlns:a16="http://schemas.microsoft.com/office/drawing/2014/main" id="{86D122F5-D731-4053-852B-7ADF98A30F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70" t="17653" r="8236" b="17653"/>
          <a:stretch/>
        </p:blipFill>
        <p:spPr bwMode="auto">
          <a:xfrm>
            <a:off x="5732261" y="4082143"/>
            <a:ext cx="2367644" cy="73016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NBS BUSINESS ANALYTICS CLUB - NBS Business Analytics Club">
            <a:extLst>
              <a:ext uri="{FF2B5EF4-FFF2-40B4-BE49-F238E27FC236}">
                <a16:creationId xmlns:a16="http://schemas.microsoft.com/office/drawing/2014/main" id="{0B730574-EBED-41C2-9BF8-9D8A4B610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4236" y="4082143"/>
            <a:ext cx="1448732" cy="7301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p>
            <a:r>
              <a:rPr lang="en"/>
              <a:t>Analysis Process</a:t>
            </a:r>
            <a:endParaRPr lang="en-US"/>
          </a:p>
        </p:txBody>
      </p:sp>
      <p:sp>
        <p:nvSpPr>
          <p:cNvPr id="247" name="Google Shape;247;p41"/>
          <p:cNvSpPr txBox="1">
            <a:spLocks noGrp="1"/>
          </p:cNvSpPr>
          <p:nvPr>
            <p:ph type="subTitle" idx="4294967295"/>
          </p:nvPr>
        </p:nvSpPr>
        <p:spPr>
          <a:xfrm>
            <a:off x="285963" y="3365161"/>
            <a:ext cx="1449900" cy="79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100" b="0"/>
              <a:t>List potential frauds identifiable from the given data. </a:t>
            </a:r>
            <a:endParaRPr sz="1100" b="0"/>
          </a:p>
          <a:p>
            <a:pPr marL="0" lvl="0" indent="0" algn="ctr" rtl="0">
              <a:lnSpc>
                <a:spcPct val="100000"/>
              </a:lnSpc>
              <a:spcBef>
                <a:spcPts val="1600"/>
              </a:spcBef>
              <a:spcAft>
                <a:spcPts val="1600"/>
              </a:spcAft>
              <a:buNone/>
            </a:pPr>
            <a:endParaRPr sz="1100" b="0"/>
          </a:p>
        </p:txBody>
      </p:sp>
      <p:sp>
        <p:nvSpPr>
          <p:cNvPr id="248" name="Google Shape;248;p41"/>
          <p:cNvSpPr txBox="1">
            <a:spLocks noGrp="1"/>
          </p:cNvSpPr>
          <p:nvPr>
            <p:ph type="subTitle" idx="4294967295"/>
          </p:nvPr>
        </p:nvSpPr>
        <p:spPr>
          <a:xfrm>
            <a:off x="1897919" y="3334889"/>
            <a:ext cx="1449900" cy="79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100" b="0"/>
              <a:t>Clean data to ensure easier and consistent analysis</a:t>
            </a:r>
            <a:endParaRPr sz="1100" b="0"/>
          </a:p>
          <a:p>
            <a:pPr marL="0" lvl="0" indent="0" algn="ctr" rtl="0">
              <a:lnSpc>
                <a:spcPct val="100000"/>
              </a:lnSpc>
              <a:spcBef>
                <a:spcPts val="1600"/>
              </a:spcBef>
              <a:spcAft>
                <a:spcPts val="0"/>
              </a:spcAft>
              <a:buNone/>
            </a:pPr>
            <a:endParaRPr sz="1100" b="0"/>
          </a:p>
          <a:p>
            <a:pPr marL="0" lvl="0" indent="0" algn="ctr" rtl="0">
              <a:lnSpc>
                <a:spcPct val="100000"/>
              </a:lnSpc>
              <a:spcBef>
                <a:spcPts val="1600"/>
              </a:spcBef>
              <a:spcAft>
                <a:spcPts val="1600"/>
              </a:spcAft>
              <a:buNone/>
            </a:pPr>
            <a:endParaRPr sz="1100" b="0"/>
          </a:p>
        </p:txBody>
      </p:sp>
      <p:sp>
        <p:nvSpPr>
          <p:cNvPr id="249" name="Google Shape;249;p41"/>
          <p:cNvSpPr txBox="1">
            <a:spLocks noGrp="1"/>
          </p:cNvSpPr>
          <p:nvPr>
            <p:ph type="subTitle" idx="4294967295"/>
          </p:nvPr>
        </p:nvSpPr>
        <p:spPr>
          <a:xfrm>
            <a:off x="4817895" y="3365161"/>
            <a:ext cx="1449900" cy="79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050" b="0"/>
              <a:t>Quantify cost of fraudulent activity found.</a:t>
            </a:r>
            <a:endParaRPr sz="1050" b="0"/>
          </a:p>
        </p:txBody>
      </p:sp>
      <p:sp>
        <p:nvSpPr>
          <p:cNvPr id="250" name="Google Shape;250;p41"/>
          <p:cNvSpPr txBox="1">
            <a:spLocks noGrp="1"/>
          </p:cNvSpPr>
          <p:nvPr>
            <p:ph type="subTitle" idx="4294967295"/>
          </p:nvPr>
        </p:nvSpPr>
        <p:spPr>
          <a:xfrm>
            <a:off x="77433" y="2833081"/>
            <a:ext cx="189266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b="0">
                <a:solidFill>
                  <a:schemeClr val="accent2"/>
                </a:solidFill>
                <a:latin typeface="DM Serif Display"/>
                <a:ea typeface="DM Serif Display"/>
                <a:cs typeface="DM Serif Display"/>
                <a:sym typeface="DM Serif Display"/>
              </a:rPr>
              <a:t>Shortlist Potential Frauds</a:t>
            </a:r>
            <a:endParaRPr sz="1200" b="0">
              <a:solidFill>
                <a:schemeClr val="accent2"/>
              </a:solidFill>
              <a:latin typeface="DM Serif Display"/>
              <a:ea typeface="DM Serif Display"/>
              <a:cs typeface="DM Serif Display"/>
              <a:sym typeface="DM Serif Display"/>
            </a:endParaRPr>
          </a:p>
        </p:txBody>
      </p:sp>
      <p:sp>
        <p:nvSpPr>
          <p:cNvPr id="251" name="Google Shape;251;p41"/>
          <p:cNvSpPr txBox="1">
            <a:spLocks noGrp="1"/>
          </p:cNvSpPr>
          <p:nvPr>
            <p:ph type="subTitle" idx="4294967295"/>
          </p:nvPr>
        </p:nvSpPr>
        <p:spPr>
          <a:xfrm>
            <a:off x="1725465" y="2886661"/>
            <a:ext cx="180557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b="0">
                <a:solidFill>
                  <a:schemeClr val="accent2"/>
                </a:solidFill>
                <a:latin typeface="DM Serif Display"/>
                <a:ea typeface="DM Serif Display"/>
                <a:cs typeface="DM Serif Display"/>
                <a:sym typeface="DM Serif Display"/>
              </a:rPr>
              <a:t>Data Cleaning</a:t>
            </a:r>
            <a:endParaRPr sz="1200" b="0">
              <a:solidFill>
                <a:schemeClr val="accent2"/>
              </a:solidFill>
              <a:latin typeface="DM Serif Display"/>
              <a:ea typeface="DM Serif Display"/>
              <a:cs typeface="DM Serif Display"/>
              <a:sym typeface="DM Serif Display"/>
            </a:endParaRPr>
          </a:p>
        </p:txBody>
      </p:sp>
      <p:sp>
        <p:nvSpPr>
          <p:cNvPr id="252" name="Google Shape;252;p41"/>
          <p:cNvSpPr txBox="1">
            <a:spLocks noGrp="1"/>
          </p:cNvSpPr>
          <p:nvPr>
            <p:ph type="subTitle" idx="4294967295"/>
          </p:nvPr>
        </p:nvSpPr>
        <p:spPr>
          <a:xfrm>
            <a:off x="3511202" y="2872324"/>
            <a:ext cx="14499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b="0">
                <a:solidFill>
                  <a:schemeClr val="accent2"/>
                </a:solidFill>
                <a:latin typeface="DM Serif Display"/>
                <a:ea typeface="DM Serif Display"/>
                <a:cs typeface="DM Serif Display"/>
                <a:sym typeface="DM Serif Display"/>
              </a:rPr>
              <a:t>Data Exploration</a:t>
            </a:r>
            <a:endParaRPr sz="1200" b="0">
              <a:solidFill>
                <a:schemeClr val="accent2"/>
              </a:solidFill>
              <a:latin typeface="DM Serif Display"/>
              <a:ea typeface="DM Serif Display"/>
              <a:cs typeface="DM Serif Display"/>
              <a:sym typeface="DM Serif Display"/>
            </a:endParaRPr>
          </a:p>
        </p:txBody>
      </p:sp>
      <p:sp>
        <p:nvSpPr>
          <p:cNvPr id="253" name="Google Shape;253;p41"/>
          <p:cNvSpPr txBox="1">
            <a:spLocks noGrp="1"/>
          </p:cNvSpPr>
          <p:nvPr>
            <p:ph type="subTitle" idx="4294967295"/>
          </p:nvPr>
        </p:nvSpPr>
        <p:spPr>
          <a:xfrm>
            <a:off x="3511202" y="3315295"/>
            <a:ext cx="1449900" cy="79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050" b="0"/>
              <a:t>Explore data to identify potential frauds listed previously.</a:t>
            </a:r>
            <a:endParaRPr sz="1050" b="0"/>
          </a:p>
          <a:p>
            <a:pPr marL="0" lvl="0" indent="0" algn="ctr" rtl="0">
              <a:lnSpc>
                <a:spcPct val="100000"/>
              </a:lnSpc>
              <a:spcBef>
                <a:spcPts val="1600"/>
              </a:spcBef>
              <a:spcAft>
                <a:spcPts val="1600"/>
              </a:spcAft>
              <a:buNone/>
            </a:pPr>
            <a:endParaRPr sz="1050" b="0"/>
          </a:p>
        </p:txBody>
      </p:sp>
      <p:sp>
        <p:nvSpPr>
          <p:cNvPr id="254" name="Google Shape;254;p41"/>
          <p:cNvSpPr txBox="1">
            <a:spLocks noGrp="1"/>
          </p:cNvSpPr>
          <p:nvPr>
            <p:ph type="subTitle" idx="4294967295"/>
          </p:nvPr>
        </p:nvSpPr>
        <p:spPr>
          <a:xfrm>
            <a:off x="4828795" y="2887195"/>
            <a:ext cx="14499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b="0">
                <a:solidFill>
                  <a:schemeClr val="accent2"/>
                </a:solidFill>
                <a:latin typeface="DM Serif Display"/>
                <a:ea typeface="DM Serif Display"/>
                <a:cs typeface="DM Serif Display"/>
                <a:sym typeface="DM Serif Display"/>
              </a:rPr>
              <a:t>Quantify Cost</a:t>
            </a:r>
            <a:endParaRPr sz="1200" b="0">
              <a:solidFill>
                <a:schemeClr val="accent2"/>
              </a:solidFill>
              <a:latin typeface="DM Serif Display"/>
              <a:ea typeface="DM Serif Display"/>
              <a:cs typeface="DM Serif Display"/>
              <a:sym typeface="DM Serif Display"/>
            </a:endParaRPr>
          </a:p>
        </p:txBody>
      </p:sp>
      <p:cxnSp>
        <p:nvCxnSpPr>
          <p:cNvPr id="255" name="Google Shape;255;p41"/>
          <p:cNvCxnSpPr>
            <a:cxnSpLocks/>
          </p:cNvCxnSpPr>
          <p:nvPr/>
        </p:nvCxnSpPr>
        <p:spPr>
          <a:xfrm>
            <a:off x="1137684" y="2644958"/>
            <a:ext cx="1339702" cy="0"/>
          </a:xfrm>
          <a:prstGeom prst="straightConnector1">
            <a:avLst/>
          </a:prstGeom>
          <a:noFill/>
          <a:ln w="38100" cap="flat" cmpd="sng">
            <a:solidFill>
              <a:schemeClr val="accent2"/>
            </a:solidFill>
            <a:prstDash val="solid"/>
            <a:round/>
            <a:headEnd type="none" w="med" len="med"/>
            <a:tailEnd type="none" w="med" len="med"/>
          </a:ln>
        </p:spPr>
      </p:cxnSp>
      <p:grpSp>
        <p:nvGrpSpPr>
          <p:cNvPr id="256" name="Google Shape;256;p41"/>
          <p:cNvGrpSpPr/>
          <p:nvPr/>
        </p:nvGrpSpPr>
        <p:grpSpPr>
          <a:xfrm>
            <a:off x="5332702" y="2443354"/>
            <a:ext cx="443342" cy="443307"/>
            <a:chOff x="-65131525" y="1914325"/>
            <a:chExt cx="316650" cy="316625"/>
          </a:xfrm>
        </p:grpSpPr>
        <p:sp>
          <p:nvSpPr>
            <p:cNvPr id="257" name="Google Shape;257;p41"/>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41"/>
          <p:cNvGrpSpPr/>
          <p:nvPr/>
        </p:nvGrpSpPr>
        <p:grpSpPr>
          <a:xfrm>
            <a:off x="6590949" y="2443354"/>
            <a:ext cx="443342" cy="447752"/>
            <a:chOff x="-64764500" y="2280550"/>
            <a:chExt cx="316650" cy="319800"/>
          </a:xfrm>
        </p:grpSpPr>
        <p:sp>
          <p:nvSpPr>
            <p:cNvPr id="277" name="Google Shape;277;p41"/>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250;p41">
            <a:extLst>
              <a:ext uri="{FF2B5EF4-FFF2-40B4-BE49-F238E27FC236}">
                <a16:creationId xmlns:a16="http://schemas.microsoft.com/office/drawing/2014/main" id="{C0747C64-9AC2-CF4D-A0D6-F22FD843714D}"/>
              </a:ext>
            </a:extLst>
          </p:cNvPr>
          <p:cNvSpPr txBox="1">
            <a:spLocks/>
          </p:cNvSpPr>
          <p:nvPr/>
        </p:nvSpPr>
        <p:spPr>
          <a:xfrm>
            <a:off x="5852182" y="2886661"/>
            <a:ext cx="1892660" cy="47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spcAft>
                <a:spcPts val="1600"/>
              </a:spcAft>
              <a:buFont typeface="Didact Gothic"/>
              <a:buNone/>
            </a:pPr>
            <a:r>
              <a:rPr lang="en-SG" sz="1200" b="0">
                <a:solidFill>
                  <a:schemeClr val="accent2"/>
                </a:solidFill>
                <a:latin typeface="DM Serif Display"/>
                <a:ea typeface="DM Serif Display"/>
                <a:cs typeface="DM Serif Display"/>
                <a:sym typeface="DM Serif Display"/>
              </a:rPr>
              <a:t>Data Visualisation</a:t>
            </a:r>
          </a:p>
        </p:txBody>
      </p:sp>
      <p:sp>
        <p:nvSpPr>
          <p:cNvPr id="35" name="Google Shape;250;p41">
            <a:extLst>
              <a:ext uri="{FF2B5EF4-FFF2-40B4-BE49-F238E27FC236}">
                <a16:creationId xmlns:a16="http://schemas.microsoft.com/office/drawing/2014/main" id="{713E6AD9-775A-7646-B1B9-AEAD247069B4}"/>
              </a:ext>
            </a:extLst>
          </p:cNvPr>
          <p:cNvSpPr txBox="1">
            <a:spLocks/>
          </p:cNvSpPr>
          <p:nvPr/>
        </p:nvSpPr>
        <p:spPr>
          <a:xfrm>
            <a:off x="7251340" y="2900632"/>
            <a:ext cx="1892660" cy="47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spcAft>
                <a:spcPts val="1600"/>
              </a:spcAft>
              <a:buFont typeface="Didact Gothic"/>
              <a:buNone/>
            </a:pPr>
            <a:r>
              <a:rPr lang="en-SG" sz="1200" b="0">
                <a:solidFill>
                  <a:schemeClr val="accent2"/>
                </a:solidFill>
                <a:latin typeface="DM Serif Display"/>
                <a:ea typeface="DM Serif Display"/>
                <a:cs typeface="DM Serif Display"/>
                <a:sym typeface="DM Serif Display"/>
              </a:rPr>
              <a:t>Devise Solutions</a:t>
            </a:r>
          </a:p>
        </p:txBody>
      </p:sp>
      <p:sp>
        <p:nvSpPr>
          <p:cNvPr id="41" name="Google Shape;249;p41">
            <a:extLst>
              <a:ext uri="{FF2B5EF4-FFF2-40B4-BE49-F238E27FC236}">
                <a16:creationId xmlns:a16="http://schemas.microsoft.com/office/drawing/2014/main" id="{763CD9B9-E77A-1041-BF8F-2889D5DB06FF}"/>
              </a:ext>
            </a:extLst>
          </p:cNvPr>
          <p:cNvSpPr txBox="1">
            <a:spLocks/>
          </p:cNvSpPr>
          <p:nvPr/>
        </p:nvSpPr>
        <p:spPr>
          <a:xfrm>
            <a:off x="6073562" y="3287998"/>
            <a:ext cx="1449900" cy="79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lnSpc>
                <a:spcPct val="100000"/>
              </a:lnSpc>
              <a:spcAft>
                <a:spcPts val="1600"/>
              </a:spcAft>
              <a:buFont typeface="Didact Gothic"/>
              <a:buNone/>
            </a:pPr>
            <a:r>
              <a:rPr lang="en-SG" sz="1050" b="0"/>
              <a:t>Visualisation for clarity and presentation</a:t>
            </a:r>
          </a:p>
        </p:txBody>
      </p:sp>
      <p:sp>
        <p:nvSpPr>
          <p:cNvPr id="42" name="Google Shape;249;p41">
            <a:extLst>
              <a:ext uri="{FF2B5EF4-FFF2-40B4-BE49-F238E27FC236}">
                <a16:creationId xmlns:a16="http://schemas.microsoft.com/office/drawing/2014/main" id="{D5CDC526-FBFC-954A-90AE-0C1D2B54F123}"/>
              </a:ext>
            </a:extLst>
          </p:cNvPr>
          <p:cNvSpPr txBox="1">
            <a:spLocks/>
          </p:cNvSpPr>
          <p:nvPr/>
        </p:nvSpPr>
        <p:spPr>
          <a:xfrm>
            <a:off x="7407402" y="3287998"/>
            <a:ext cx="1449900" cy="79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lnSpc>
                <a:spcPct val="100000"/>
              </a:lnSpc>
              <a:spcAft>
                <a:spcPts val="1600"/>
              </a:spcAft>
              <a:buFont typeface="Didact Gothic"/>
              <a:buNone/>
            </a:pPr>
            <a:r>
              <a:rPr lang="en-SG" sz="1050" b="0"/>
              <a:t>Create long-term solutions to deter the identified fraudulent activity in the future.</a:t>
            </a:r>
          </a:p>
        </p:txBody>
      </p:sp>
      <p:pic>
        <p:nvPicPr>
          <p:cNvPr id="7" name="Graphic 6" descr="Magnifying glass with solid fill">
            <a:extLst>
              <a:ext uri="{FF2B5EF4-FFF2-40B4-BE49-F238E27FC236}">
                <a16:creationId xmlns:a16="http://schemas.microsoft.com/office/drawing/2014/main" id="{1A6011EE-1E19-7544-92CB-FA424C1498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374" y="2386388"/>
            <a:ext cx="517140" cy="517140"/>
          </a:xfrm>
          <a:prstGeom prst="rect">
            <a:avLst/>
          </a:prstGeom>
        </p:spPr>
      </p:pic>
      <p:pic>
        <p:nvPicPr>
          <p:cNvPr id="9" name="Graphic 8" descr="Mop and bucket outline">
            <a:extLst>
              <a:ext uri="{FF2B5EF4-FFF2-40B4-BE49-F238E27FC236}">
                <a16:creationId xmlns:a16="http://schemas.microsoft.com/office/drawing/2014/main" id="{1F4973F4-ED2A-BB43-B06D-82886E99F0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99068" y="2326320"/>
            <a:ext cx="548687" cy="548687"/>
          </a:xfrm>
          <a:prstGeom prst="rect">
            <a:avLst/>
          </a:prstGeom>
        </p:spPr>
      </p:pic>
      <p:pic>
        <p:nvPicPr>
          <p:cNvPr id="11" name="Graphic 10" descr="Treasure Map outline">
            <a:extLst>
              <a:ext uri="{FF2B5EF4-FFF2-40B4-BE49-F238E27FC236}">
                <a16:creationId xmlns:a16="http://schemas.microsoft.com/office/drawing/2014/main" id="{173EE7C2-5957-E94B-B5E4-DC395B219F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62696" y="2382204"/>
            <a:ext cx="548688" cy="548688"/>
          </a:xfrm>
          <a:prstGeom prst="rect">
            <a:avLst/>
          </a:prstGeom>
        </p:spPr>
      </p:pic>
      <p:pic>
        <p:nvPicPr>
          <p:cNvPr id="13" name="Graphic 12" descr="Lights On with solid fill">
            <a:extLst>
              <a:ext uri="{FF2B5EF4-FFF2-40B4-BE49-F238E27FC236}">
                <a16:creationId xmlns:a16="http://schemas.microsoft.com/office/drawing/2014/main" id="{E50CA70B-33A8-E749-A606-EFC55101B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5265" y="2388327"/>
            <a:ext cx="544810" cy="544810"/>
          </a:xfrm>
          <a:prstGeom prst="rect">
            <a:avLst/>
          </a:prstGeom>
        </p:spPr>
      </p:pic>
      <p:cxnSp>
        <p:nvCxnSpPr>
          <p:cNvPr id="56" name="Google Shape;255;p41">
            <a:extLst>
              <a:ext uri="{FF2B5EF4-FFF2-40B4-BE49-F238E27FC236}">
                <a16:creationId xmlns:a16="http://schemas.microsoft.com/office/drawing/2014/main" id="{93134534-8CA6-324E-AD9F-38FBED878B1C}"/>
              </a:ext>
            </a:extLst>
          </p:cNvPr>
          <p:cNvCxnSpPr>
            <a:cxnSpLocks/>
          </p:cNvCxnSpPr>
          <p:nvPr/>
        </p:nvCxnSpPr>
        <p:spPr>
          <a:xfrm>
            <a:off x="2839457" y="2641452"/>
            <a:ext cx="1191298" cy="3449"/>
          </a:xfrm>
          <a:prstGeom prst="straightConnector1">
            <a:avLst/>
          </a:prstGeom>
          <a:noFill/>
          <a:ln w="38100" cap="flat" cmpd="sng">
            <a:solidFill>
              <a:schemeClr val="accent2"/>
            </a:solidFill>
            <a:prstDash val="solid"/>
            <a:round/>
            <a:headEnd type="none" w="med" len="med"/>
            <a:tailEnd type="none" w="med" len="med"/>
          </a:ln>
        </p:spPr>
      </p:cxnSp>
      <p:cxnSp>
        <p:nvCxnSpPr>
          <p:cNvPr id="58" name="Google Shape;255;p41">
            <a:extLst>
              <a:ext uri="{FF2B5EF4-FFF2-40B4-BE49-F238E27FC236}">
                <a16:creationId xmlns:a16="http://schemas.microsoft.com/office/drawing/2014/main" id="{214DA505-0202-354E-B1FD-553BE535D271}"/>
              </a:ext>
            </a:extLst>
          </p:cNvPr>
          <p:cNvCxnSpPr>
            <a:cxnSpLocks/>
          </p:cNvCxnSpPr>
          <p:nvPr/>
        </p:nvCxnSpPr>
        <p:spPr>
          <a:xfrm>
            <a:off x="4449535" y="2662738"/>
            <a:ext cx="883167" cy="0"/>
          </a:xfrm>
          <a:prstGeom prst="straightConnector1">
            <a:avLst/>
          </a:prstGeom>
          <a:noFill/>
          <a:ln w="38100" cap="flat" cmpd="sng">
            <a:solidFill>
              <a:schemeClr val="accent2"/>
            </a:solidFill>
            <a:prstDash val="solid"/>
            <a:round/>
            <a:headEnd type="none" w="med" len="med"/>
            <a:tailEnd type="none" w="med" len="med"/>
          </a:ln>
        </p:spPr>
      </p:cxnSp>
      <p:cxnSp>
        <p:nvCxnSpPr>
          <p:cNvPr id="62" name="Google Shape;255;p41">
            <a:extLst>
              <a:ext uri="{FF2B5EF4-FFF2-40B4-BE49-F238E27FC236}">
                <a16:creationId xmlns:a16="http://schemas.microsoft.com/office/drawing/2014/main" id="{9D528CDA-5C2D-3B46-A532-8A22FC4882D9}"/>
              </a:ext>
            </a:extLst>
          </p:cNvPr>
          <p:cNvCxnSpPr>
            <a:cxnSpLocks/>
          </p:cNvCxnSpPr>
          <p:nvPr/>
        </p:nvCxnSpPr>
        <p:spPr>
          <a:xfrm>
            <a:off x="5776044" y="2641253"/>
            <a:ext cx="873928" cy="12962"/>
          </a:xfrm>
          <a:prstGeom prst="straightConnector1">
            <a:avLst/>
          </a:prstGeom>
          <a:noFill/>
          <a:ln w="38100" cap="flat" cmpd="sng">
            <a:solidFill>
              <a:schemeClr val="accent2"/>
            </a:solidFill>
            <a:prstDash val="solid"/>
            <a:round/>
            <a:headEnd type="none" w="med" len="med"/>
            <a:tailEnd type="none" w="med" len="med"/>
          </a:ln>
        </p:spPr>
      </p:cxnSp>
      <p:cxnSp>
        <p:nvCxnSpPr>
          <p:cNvPr id="64" name="Google Shape;255;p41">
            <a:extLst>
              <a:ext uri="{FF2B5EF4-FFF2-40B4-BE49-F238E27FC236}">
                <a16:creationId xmlns:a16="http://schemas.microsoft.com/office/drawing/2014/main" id="{DC60C5DE-7D8F-A049-AA03-26E226F4B037}"/>
              </a:ext>
            </a:extLst>
          </p:cNvPr>
          <p:cNvCxnSpPr>
            <a:cxnSpLocks/>
          </p:cNvCxnSpPr>
          <p:nvPr/>
        </p:nvCxnSpPr>
        <p:spPr>
          <a:xfrm>
            <a:off x="6968489" y="2692508"/>
            <a:ext cx="1069732" cy="19901"/>
          </a:xfrm>
          <a:prstGeom prst="straightConnector1">
            <a:avLst/>
          </a:prstGeom>
          <a:noFill/>
          <a:ln w="38100" cap="flat" cmpd="sng">
            <a:solidFill>
              <a:schemeClr val="accent2"/>
            </a:solidFill>
            <a:prstDash val="solid"/>
            <a:round/>
            <a:headEnd type="none" w="med" len="med"/>
            <a:tailEnd type="none" w="med" len="med"/>
          </a:ln>
        </p:spPr>
      </p:cxnSp>
      <p:cxnSp>
        <p:nvCxnSpPr>
          <p:cNvPr id="72" name="Elbow Connector 71">
            <a:extLst>
              <a:ext uri="{FF2B5EF4-FFF2-40B4-BE49-F238E27FC236}">
                <a16:creationId xmlns:a16="http://schemas.microsoft.com/office/drawing/2014/main" id="{DA003B95-45BC-094D-BC46-1C62D42EAE68}"/>
              </a:ext>
            </a:extLst>
          </p:cNvPr>
          <p:cNvCxnSpPr>
            <a:cxnSpLocks/>
            <a:stCxn id="9" idx="0"/>
            <a:endCxn id="11" idx="0"/>
          </p:cNvCxnSpPr>
          <p:nvPr/>
        </p:nvCxnSpPr>
        <p:spPr>
          <a:xfrm rot="16200000" flipH="1">
            <a:off x="3427284" y="1572448"/>
            <a:ext cx="55884" cy="1563628"/>
          </a:xfrm>
          <a:prstGeom prst="bentConnector3">
            <a:avLst>
              <a:gd name="adj1" fmla="val -40906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Data in analysis and Limitations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242370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4905407" y="438121"/>
            <a:ext cx="3871200" cy="772200"/>
          </a:xfrm>
        </p:spPr>
        <p:txBody>
          <a:bodyPr/>
          <a:lstStyle/>
          <a:p>
            <a:r>
              <a:rPr lang="en-SG" sz="3200"/>
              <a:t>Limitations</a:t>
            </a:r>
          </a:p>
        </p:txBody>
      </p:sp>
      <p:sp>
        <p:nvSpPr>
          <p:cNvPr id="3" name="Subtitle 2">
            <a:extLst>
              <a:ext uri="{FF2B5EF4-FFF2-40B4-BE49-F238E27FC236}">
                <a16:creationId xmlns:a16="http://schemas.microsoft.com/office/drawing/2014/main" id="{F5AAE183-279B-442A-85E8-78E85374DF7C}"/>
              </a:ext>
            </a:extLst>
          </p:cNvPr>
          <p:cNvSpPr>
            <a:spLocks noGrp="1"/>
          </p:cNvSpPr>
          <p:nvPr>
            <p:ph type="subTitle" idx="1"/>
          </p:nvPr>
        </p:nvSpPr>
        <p:spPr>
          <a:xfrm>
            <a:off x="356506" y="1076249"/>
            <a:ext cx="4068527" cy="3629129"/>
          </a:xfrm>
        </p:spPr>
        <p:txBody>
          <a:bodyPr/>
          <a:lstStyle/>
          <a:p>
            <a:r>
              <a:rPr lang="en-US"/>
              <a:t>Payroll Data:</a:t>
            </a:r>
          </a:p>
          <a:p>
            <a:pPr>
              <a:buFont typeface="Arial" panose="020B0604020202020204" pitchFamily="34" charset="0"/>
              <a:buChar char="•"/>
            </a:pPr>
            <a:r>
              <a:rPr lang="en-US"/>
              <a:t>Employee Master &amp; </a:t>
            </a:r>
            <a:r>
              <a:rPr lang="en-US" err="1"/>
              <a:t>Payslip</a:t>
            </a:r>
            <a:r>
              <a:rPr lang="en-US"/>
              <a:t> sheets</a:t>
            </a:r>
          </a:p>
          <a:p>
            <a:endParaRPr lang="en-US"/>
          </a:p>
          <a:p>
            <a:r>
              <a:rPr lang="en-US"/>
              <a:t>Credit Card Data:</a:t>
            </a:r>
          </a:p>
          <a:p>
            <a:pPr>
              <a:buFont typeface="Arial" panose="020B0604020202020204" pitchFamily="34" charset="0"/>
              <a:buChar char="•"/>
            </a:pPr>
            <a:r>
              <a:rPr lang="en-US"/>
              <a:t>Leave &amp; Transactions sheets</a:t>
            </a:r>
          </a:p>
          <a:p>
            <a:endParaRPr lang="en-US"/>
          </a:p>
          <a:p>
            <a:r>
              <a:rPr lang="en-US"/>
              <a:t>Accounts Payable Data:</a:t>
            </a:r>
          </a:p>
          <a:p>
            <a:pPr>
              <a:buFont typeface="Arial" panose="020B0604020202020204" pitchFamily="34" charset="0"/>
              <a:buChar char="•"/>
            </a:pPr>
            <a:r>
              <a:rPr lang="en-US"/>
              <a:t>Invoice and Vendor Master sheets</a:t>
            </a:r>
          </a:p>
          <a:p>
            <a:pPr>
              <a:buFont typeface="Arial" panose="020B0604020202020204" pitchFamily="34" charset="0"/>
              <a:buChar char="•"/>
            </a:pPr>
            <a:endParaRPr lang="en-US"/>
          </a:p>
          <a:p>
            <a:endParaRPr lang="en-SG"/>
          </a:p>
        </p:txBody>
      </p:sp>
      <p:sp>
        <p:nvSpPr>
          <p:cNvPr id="4" name="Title 1">
            <a:extLst>
              <a:ext uri="{FF2B5EF4-FFF2-40B4-BE49-F238E27FC236}">
                <a16:creationId xmlns:a16="http://schemas.microsoft.com/office/drawing/2014/main" id="{1BE3DEB2-D421-4AD9-9E2C-1AEAC3273A4C}"/>
              </a:ext>
            </a:extLst>
          </p:cNvPr>
          <p:cNvSpPr txBox="1">
            <a:spLocks/>
          </p:cNvSpPr>
          <p:nvPr/>
        </p:nvSpPr>
        <p:spPr>
          <a:xfrm>
            <a:off x="542957" y="438121"/>
            <a:ext cx="4176000" cy="77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DM Serif Display"/>
              <a:buNone/>
              <a:defRPr sz="45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9pPr>
          </a:lstStyle>
          <a:p>
            <a:r>
              <a:rPr lang="en-SG" sz="3200"/>
              <a:t>Data used in analysis</a:t>
            </a:r>
          </a:p>
        </p:txBody>
      </p:sp>
      <p:cxnSp>
        <p:nvCxnSpPr>
          <p:cNvPr id="6" name="Straight Connector 5">
            <a:extLst>
              <a:ext uri="{FF2B5EF4-FFF2-40B4-BE49-F238E27FC236}">
                <a16:creationId xmlns:a16="http://schemas.microsoft.com/office/drawing/2014/main" id="{2A92E9B7-20D9-4874-837C-D5057ECB73D8}"/>
              </a:ext>
            </a:extLst>
          </p:cNvPr>
          <p:cNvCxnSpPr/>
          <p:nvPr/>
        </p:nvCxnSpPr>
        <p:spPr>
          <a:xfrm>
            <a:off x="4718957" y="595993"/>
            <a:ext cx="0" cy="42209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5BD13197-1A03-4052-AEAF-29C350C4DE66}"/>
              </a:ext>
            </a:extLst>
          </p:cNvPr>
          <p:cNvSpPr txBox="1">
            <a:spLocks/>
          </p:cNvSpPr>
          <p:nvPr/>
        </p:nvSpPr>
        <p:spPr>
          <a:xfrm>
            <a:off x="4718957" y="1139592"/>
            <a:ext cx="3871200" cy="3337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a:buFont typeface="Wingdings" panose="05000000000000000000" pitchFamily="2" charset="2"/>
              <a:buChar char="Ø"/>
            </a:pPr>
            <a:r>
              <a:rPr lang="en-US"/>
              <a:t>No documentation of data (Data Dictionary unavailable)</a:t>
            </a:r>
          </a:p>
          <a:p>
            <a:pPr marL="127000" indent="0"/>
            <a:endParaRPr lang="en-US"/>
          </a:p>
          <a:p>
            <a:pPr>
              <a:buFont typeface="Wingdings" panose="05000000000000000000" pitchFamily="2" charset="2"/>
              <a:buChar char="Ø"/>
            </a:pPr>
            <a:r>
              <a:rPr lang="en-US"/>
              <a:t>Lack of several confidential employee information (E.g. names to identify if employee has promoted since employee id changed from XXXXXX to XXXXXA)</a:t>
            </a:r>
          </a:p>
          <a:p>
            <a:pPr marL="127000" indent="0"/>
            <a:endParaRPr lang="en-US"/>
          </a:p>
          <a:p>
            <a:pPr marL="412750" indent="-285750">
              <a:buFont typeface="Wingdings" panose="05000000000000000000" pitchFamily="2" charset="2"/>
              <a:buChar char="Ø"/>
            </a:pPr>
            <a:r>
              <a:rPr lang="en-US"/>
              <a:t>Missing vendor and employee information (Inability to reconciliate data across datasets and join tables)</a:t>
            </a:r>
          </a:p>
          <a:p>
            <a:pPr marL="412750" indent="-285750">
              <a:buFont typeface="Wingdings" panose="05000000000000000000" pitchFamily="2" charset="2"/>
              <a:buChar char="Ø"/>
            </a:pPr>
            <a:endParaRPr lang="en-US"/>
          </a:p>
          <a:p>
            <a:pPr marL="412750" indent="-285750">
              <a:buFont typeface="Wingdings" panose="05000000000000000000" pitchFamily="2" charset="2"/>
              <a:buChar char="Ø"/>
            </a:pPr>
            <a:r>
              <a:rPr lang="en-US"/>
              <a:t>Missing information in timeframe (November Month)</a:t>
            </a:r>
          </a:p>
          <a:p>
            <a:endParaRPr lang="en-SG"/>
          </a:p>
        </p:txBody>
      </p:sp>
    </p:spTree>
    <p:extLst>
      <p:ext uri="{BB962C8B-B14F-4D97-AF65-F5344CB8AC3E}">
        <p14:creationId xmlns:p14="http://schemas.microsoft.com/office/powerpoint/2010/main" val="416780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The Team’s Analytical tools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Tree>
    <p:extLst>
      <p:ext uri="{BB962C8B-B14F-4D97-AF65-F5344CB8AC3E}">
        <p14:creationId xmlns:p14="http://schemas.microsoft.com/office/powerpoint/2010/main" val="428929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p:nvPr/>
        </p:nvSpPr>
        <p:spPr>
          <a:xfrm>
            <a:off x="2261225" y="1155514"/>
            <a:ext cx="1413900" cy="12228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2"/>
          <p:cNvSpPr/>
          <p:nvPr/>
        </p:nvSpPr>
        <p:spPr>
          <a:xfrm>
            <a:off x="5469100" y="1155514"/>
            <a:ext cx="1413900" cy="12228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2"/>
          <p:cNvSpPr txBox="1">
            <a:spLocks noGrp="1"/>
          </p:cNvSpPr>
          <p:nvPr>
            <p:ph type="title"/>
          </p:nvPr>
        </p:nvSpPr>
        <p:spPr>
          <a:xfrm>
            <a:off x="1596653" y="2496722"/>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Mining and Discovery</a:t>
            </a:r>
            <a:endParaRPr/>
          </a:p>
        </p:txBody>
      </p:sp>
      <p:sp>
        <p:nvSpPr>
          <p:cNvPr id="286" name="Google Shape;286;p42"/>
          <p:cNvSpPr txBox="1">
            <a:spLocks noGrp="1"/>
          </p:cNvSpPr>
          <p:nvPr>
            <p:ph type="title" idx="2"/>
          </p:nvPr>
        </p:nvSpPr>
        <p:spPr>
          <a:xfrm>
            <a:off x="4794748" y="2479990"/>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Database storage</a:t>
            </a:r>
            <a:endParaRPr/>
          </a:p>
        </p:txBody>
      </p:sp>
      <p:sp>
        <p:nvSpPr>
          <p:cNvPr id="294" name="Google Shape;294;p42"/>
          <p:cNvSpPr txBox="1">
            <a:spLocks noGrp="1"/>
          </p:cNvSpPr>
          <p:nvPr>
            <p:ph type="title" idx="4"/>
          </p:nvPr>
        </p:nvSpPr>
        <p:spPr>
          <a:xfrm>
            <a:off x="700800" y="491825"/>
            <a:ext cx="7742400" cy="656400"/>
          </a:xfrm>
          <a:prstGeom prst="rect">
            <a:avLst/>
          </a:prstGeom>
        </p:spPr>
        <p:txBody>
          <a:bodyPr spcFirstLastPara="1" wrap="square" lIns="91425" tIns="91425" rIns="91425" bIns="91425" anchor="t" anchorCtr="0">
            <a:noAutofit/>
          </a:bodyPr>
          <a:lstStyle/>
          <a:p>
            <a:r>
              <a:rPr lang="en"/>
              <a:t>Analytical Tools</a:t>
            </a:r>
            <a:endParaRPr/>
          </a:p>
        </p:txBody>
      </p:sp>
      <p:pic>
        <p:nvPicPr>
          <p:cNvPr id="1026" name="Picture 2" descr="R (programming language) - Wikipedia">
            <a:extLst>
              <a:ext uri="{FF2B5EF4-FFF2-40B4-BE49-F238E27FC236}">
                <a16:creationId xmlns:a16="http://schemas.microsoft.com/office/drawing/2014/main" id="{BA66F501-3D90-4932-BD65-578721A17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562" y="1733785"/>
            <a:ext cx="554781" cy="4299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8871662-5F05-48DD-9D32-4B77031EBAD8}"/>
              </a:ext>
            </a:extLst>
          </p:cNvPr>
          <p:cNvPicPr>
            <a:picLocks noChangeAspect="1"/>
          </p:cNvPicPr>
          <p:nvPr/>
        </p:nvPicPr>
        <p:blipFill>
          <a:blip r:embed="rId4"/>
          <a:stretch>
            <a:fillRect/>
          </a:stretch>
        </p:blipFill>
        <p:spPr>
          <a:xfrm>
            <a:off x="5646427" y="1634294"/>
            <a:ext cx="1039242" cy="545602"/>
          </a:xfrm>
          <a:prstGeom prst="rect">
            <a:avLst/>
          </a:prstGeom>
        </p:spPr>
      </p:pic>
      <p:sp>
        <p:nvSpPr>
          <p:cNvPr id="20" name="Google Shape;283;p42">
            <a:extLst>
              <a:ext uri="{FF2B5EF4-FFF2-40B4-BE49-F238E27FC236}">
                <a16:creationId xmlns:a16="http://schemas.microsoft.com/office/drawing/2014/main" id="{4B32AC26-B639-461B-AF4C-52EEEC18E9C7}"/>
              </a:ext>
            </a:extLst>
          </p:cNvPr>
          <p:cNvSpPr/>
          <p:nvPr/>
        </p:nvSpPr>
        <p:spPr>
          <a:xfrm>
            <a:off x="3766035" y="3169456"/>
            <a:ext cx="1413900" cy="1222800"/>
          </a:xfrm>
          <a:prstGeom prst="triangle">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5;p42">
            <a:extLst>
              <a:ext uri="{FF2B5EF4-FFF2-40B4-BE49-F238E27FC236}">
                <a16:creationId xmlns:a16="http://schemas.microsoft.com/office/drawing/2014/main" id="{C725AD82-D09B-4C21-9C36-A770897F1B3C}"/>
              </a:ext>
            </a:extLst>
          </p:cNvPr>
          <p:cNvSpPr txBox="1">
            <a:spLocks/>
          </p:cNvSpPr>
          <p:nvPr/>
        </p:nvSpPr>
        <p:spPr>
          <a:xfrm>
            <a:off x="3074458" y="4338807"/>
            <a:ext cx="2742600" cy="5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DM Serif Display"/>
              <a:buNone/>
              <a:defRPr sz="2300" b="0" i="0" u="none" strike="noStrike" cap="none">
                <a:solidFill>
                  <a:schemeClr val="accent2"/>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9pPr>
          </a:lstStyle>
          <a:p>
            <a:r>
              <a:rPr lang="en-SG"/>
              <a:t>Data Visualisation and Storyboarding</a:t>
            </a:r>
          </a:p>
        </p:txBody>
      </p:sp>
      <p:pic>
        <p:nvPicPr>
          <p:cNvPr id="23" name="Picture 2" descr="Is the Tableau Era Over | A Look into the Future of Tableau">
            <a:extLst>
              <a:ext uri="{FF2B5EF4-FFF2-40B4-BE49-F238E27FC236}">
                <a16:creationId xmlns:a16="http://schemas.microsoft.com/office/drawing/2014/main" id="{D620D8BB-F0A4-4CE7-A282-BE9F4714588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7302" b="24127"/>
          <a:stretch/>
        </p:blipFill>
        <p:spPr bwMode="auto">
          <a:xfrm>
            <a:off x="4138059" y="3929733"/>
            <a:ext cx="669852" cy="3923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t>Outcomes from Data Mining and Analysis</a:t>
            </a:r>
            <a:endParaRPr/>
          </a:p>
        </p:txBody>
      </p:sp>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Key Insights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Tree>
    <p:extLst>
      <p:ext uri="{BB962C8B-B14F-4D97-AF65-F5344CB8AC3E}">
        <p14:creationId xmlns:p14="http://schemas.microsoft.com/office/powerpoint/2010/main" val="167290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472198" y="73448"/>
            <a:ext cx="7561457" cy="617154"/>
          </a:xfrm>
        </p:spPr>
        <p:txBody>
          <a:bodyPr/>
          <a:lstStyle/>
          <a:p>
            <a:r>
              <a:rPr lang="en-SG" sz="2600"/>
              <a:t>Accounts Payable Fraud</a:t>
            </a:r>
          </a:p>
        </p:txBody>
      </p:sp>
      <p:cxnSp>
        <p:nvCxnSpPr>
          <p:cNvPr id="4" name="Straight Connector 3">
            <a:extLst>
              <a:ext uri="{FF2B5EF4-FFF2-40B4-BE49-F238E27FC236}">
                <a16:creationId xmlns:a16="http://schemas.microsoft.com/office/drawing/2014/main" id="{5E09665C-9387-4F62-B609-CC47C2850228}"/>
              </a:ext>
            </a:extLst>
          </p:cNvPr>
          <p:cNvCxnSpPr>
            <a:cxnSpLocks/>
          </p:cNvCxnSpPr>
          <p:nvPr/>
        </p:nvCxnSpPr>
        <p:spPr>
          <a:xfrm>
            <a:off x="149500" y="707575"/>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4FE1A6F7-4276-4E4F-A207-5878A4FCF9C1}"/>
              </a:ext>
            </a:extLst>
          </p:cNvPr>
          <p:cNvSpPr/>
          <p:nvPr/>
        </p:nvSpPr>
        <p:spPr>
          <a:xfrm>
            <a:off x="4482226" y="3974381"/>
            <a:ext cx="4642497" cy="1087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900" b="1" u="sng"/>
              <a:t>Vendor S0040</a:t>
            </a:r>
          </a:p>
          <a:p>
            <a:pPr marL="171450" indent="-171450" algn="just">
              <a:buFont typeface="Arial" panose="020B0604020202020204" pitchFamily="34" charset="0"/>
              <a:buChar char="•"/>
            </a:pPr>
            <a:r>
              <a:rPr lang="en-SG" sz="900" b="1"/>
              <a:t>Percentage overpayment: 50%</a:t>
            </a:r>
          </a:p>
          <a:p>
            <a:pPr marL="171450" indent="-171450" algn="just">
              <a:buFont typeface="Arial" panose="020B0604020202020204" pitchFamily="34" charset="0"/>
              <a:buChar char="•"/>
            </a:pPr>
            <a:r>
              <a:rPr lang="en-SG" sz="900" b="1"/>
              <a:t>Duplicated transactional sum: </a:t>
            </a:r>
            <a:r>
              <a:rPr lang="en-SG" sz="900" b="1">
                <a:solidFill>
                  <a:srgbClr val="C00000"/>
                </a:solidFill>
              </a:rPr>
              <a:t>SGD$2,306,389 </a:t>
            </a:r>
            <a:r>
              <a:rPr lang="en-SG" sz="900" b="1">
                <a:solidFill>
                  <a:schemeClr val="bg1"/>
                </a:solidFill>
              </a:rPr>
              <a:t>Overpaid</a:t>
            </a:r>
          </a:p>
          <a:p>
            <a:pPr algn="just"/>
            <a:r>
              <a:rPr lang="en-SG" sz="900" b="1" u="sng">
                <a:solidFill>
                  <a:schemeClr val="bg1"/>
                </a:solidFill>
              </a:rPr>
              <a:t>Vendor NBSZ</a:t>
            </a:r>
          </a:p>
          <a:p>
            <a:pPr marL="171450" indent="-171450" algn="just">
              <a:buFont typeface="Arial" panose="020B0604020202020204" pitchFamily="34" charset="0"/>
              <a:buChar char="•"/>
            </a:pPr>
            <a:r>
              <a:rPr lang="en-SG" sz="900" b="1">
                <a:solidFill>
                  <a:srgbClr val="C00000"/>
                </a:solidFill>
              </a:rPr>
              <a:t>SGD$352,238.6 </a:t>
            </a:r>
            <a:r>
              <a:rPr lang="en-SG" sz="900" b="1">
                <a:solidFill>
                  <a:schemeClr val="bg1"/>
                </a:solidFill>
              </a:rPr>
              <a:t>overpaid</a:t>
            </a:r>
            <a:r>
              <a:rPr lang="en-SG" sz="900" b="1">
                <a:solidFill>
                  <a:srgbClr val="C00000"/>
                </a:solidFill>
              </a:rPr>
              <a:t> , 68.56% </a:t>
            </a:r>
            <a:r>
              <a:rPr lang="en-SG" sz="900" b="1">
                <a:solidFill>
                  <a:schemeClr val="bg1"/>
                </a:solidFill>
              </a:rPr>
              <a:t>overpaid</a:t>
            </a:r>
          </a:p>
          <a:p>
            <a:pPr marL="171450" indent="-171450" algn="just">
              <a:buFont typeface="Arial" panose="020B0604020202020204" pitchFamily="34" charset="0"/>
              <a:buChar char="•"/>
            </a:pPr>
            <a:r>
              <a:rPr lang="en-SG" sz="900" b="1">
                <a:solidFill>
                  <a:schemeClr val="bg1"/>
                </a:solidFill>
              </a:rPr>
              <a:t>Employee’s bank account was disguised as a vendor</a:t>
            </a:r>
            <a:r>
              <a:rPr lang="en-SG" sz="900" b="1">
                <a:solidFill>
                  <a:schemeClr val="bg1"/>
                </a:solidFill>
                <a:sym typeface="Wingdings" panose="05000000000000000000" pitchFamily="2" charset="2"/>
              </a:rPr>
              <a:t> </a:t>
            </a:r>
            <a:r>
              <a:rPr lang="en-SG" sz="900" b="1">
                <a:solidFill>
                  <a:schemeClr val="bg1"/>
                </a:solidFill>
              </a:rPr>
              <a:t>statistical correlation of Fraud.</a:t>
            </a:r>
            <a:endParaRPr lang="en-SG" sz="900" b="1">
              <a:solidFill>
                <a:srgbClr val="C00000"/>
              </a:solidFill>
            </a:endParaRPr>
          </a:p>
        </p:txBody>
      </p:sp>
      <p:cxnSp>
        <p:nvCxnSpPr>
          <p:cNvPr id="9" name="Straight Connector 8">
            <a:extLst>
              <a:ext uri="{FF2B5EF4-FFF2-40B4-BE49-F238E27FC236}">
                <a16:creationId xmlns:a16="http://schemas.microsoft.com/office/drawing/2014/main" id="{6525B608-0B7F-494E-8FFA-2DDA4482E9F7}"/>
              </a:ext>
            </a:extLst>
          </p:cNvPr>
          <p:cNvCxnSpPr>
            <a:cxnSpLocks/>
          </p:cNvCxnSpPr>
          <p:nvPr/>
        </p:nvCxnSpPr>
        <p:spPr>
          <a:xfrm flipV="1">
            <a:off x="4296957" y="808264"/>
            <a:ext cx="0" cy="425359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3213F6CD-4C41-4084-B349-93049E1C1408}"/>
              </a:ext>
            </a:extLst>
          </p:cNvPr>
          <p:cNvSpPr txBox="1">
            <a:spLocks/>
          </p:cNvSpPr>
          <p:nvPr/>
        </p:nvSpPr>
        <p:spPr>
          <a:xfrm>
            <a:off x="3853559" y="996042"/>
            <a:ext cx="4727106" cy="1018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hangingPunct="0"/>
            <a:r>
              <a:rPr lang="en-SG" sz="900"/>
              <a:t>Fictitious payments for items that were never purchased. or expenses that may be overstated to external vendors or external accounts. Data investigation made</a:t>
            </a:r>
            <a:r>
              <a:rPr lang="en-US" sz="900"/>
              <a:t> based on percentage overstatement of the transaction flow figures (in SGD$) relative to actual transactional details (Unique data that appeared once). The top 6 vendors for percentage overstatement and  duplicated transaction sum are as follows:</a:t>
            </a:r>
          </a:p>
        </p:txBody>
      </p:sp>
      <p:sp>
        <p:nvSpPr>
          <p:cNvPr id="15" name="Rectangle 14">
            <a:extLst>
              <a:ext uri="{FF2B5EF4-FFF2-40B4-BE49-F238E27FC236}">
                <a16:creationId xmlns:a16="http://schemas.microsoft.com/office/drawing/2014/main" id="{E55649CB-5CDE-4FBC-94B6-C80872DD0AB8}"/>
              </a:ext>
            </a:extLst>
          </p:cNvPr>
          <p:cNvSpPr/>
          <p:nvPr/>
        </p:nvSpPr>
        <p:spPr>
          <a:xfrm>
            <a:off x="5054210" y="4126325"/>
            <a:ext cx="3799782" cy="617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SG" sz="900"/>
              <a:t>The accounting discrepancies and fictitious payments can signal possible money laundering within the bank involving external transaction accounts.</a:t>
            </a:r>
          </a:p>
        </p:txBody>
      </p:sp>
      <p:sp>
        <p:nvSpPr>
          <p:cNvPr id="18" name="Rectangle: Rounded Corners 17">
            <a:extLst>
              <a:ext uri="{FF2B5EF4-FFF2-40B4-BE49-F238E27FC236}">
                <a16:creationId xmlns:a16="http://schemas.microsoft.com/office/drawing/2014/main" id="{053AFE64-6024-4F6C-9E8B-F305EE6952B4}"/>
              </a:ext>
            </a:extLst>
          </p:cNvPr>
          <p:cNvSpPr/>
          <p:nvPr/>
        </p:nvSpPr>
        <p:spPr>
          <a:xfrm>
            <a:off x="4362269" y="1782166"/>
            <a:ext cx="2591832" cy="479341"/>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a:t>Sum of Duplicated Flow Transaction:</a:t>
            </a:r>
          </a:p>
          <a:p>
            <a:pPr algn="ctr"/>
            <a:r>
              <a:rPr lang="en-SG" sz="900" b="1">
                <a:solidFill>
                  <a:srgbClr val="C00000"/>
                </a:solidFill>
              </a:rPr>
              <a:t>SGD$ 6,079,815</a:t>
            </a:r>
          </a:p>
          <a:p>
            <a:pPr algn="ctr"/>
            <a:r>
              <a:rPr lang="en-SG" sz="900" b="1"/>
              <a:t>(16.88% of total transactions)</a:t>
            </a:r>
          </a:p>
        </p:txBody>
      </p:sp>
      <p:sp>
        <p:nvSpPr>
          <p:cNvPr id="21" name="Rectangle: Rounded Corners 20">
            <a:extLst>
              <a:ext uri="{FF2B5EF4-FFF2-40B4-BE49-F238E27FC236}">
                <a16:creationId xmlns:a16="http://schemas.microsoft.com/office/drawing/2014/main" id="{F04E5579-D6D8-4707-9E21-C457189BA65C}"/>
              </a:ext>
            </a:extLst>
          </p:cNvPr>
          <p:cNvSpPr/>
          <p:nvPr/>
        </p:nvSpPr>
        <p:spPr>
          <a:xfrm>
            <a:off x="6954101" y="1782166"/>
            <a:ext cx="2170622" cy="479341"/>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a:t>Duplicated Accounts: </a:t>
            </a:r>
            <a:r>
              <a:rPr lang="en-SG" sz="900" b="1">
                <a:solidFill>
                  <a:srgbClr val="C00000"/>
                </a:solidFill>
              </a:rPr>
              <a:t>125</a:t>
            </a:r>
            <a:endParaRPr lang="en-SG" sz="900" b="1">
              <a:solidFill>
                <a:schemeClr val="bg1"/>
              </a:solidFill>
            </a:endParaRPr>
          </a:p>
          <a:p>
            <a:pPr algn="ctr"/>
            <a:r>
              <a:rPr lang="en-SG" sz="900" b="1">
                <a:solidFill>
                  <a:schemeClr val="bg1"/>
                </a:solidFill>
              </a:rPr>
              <a:t>(&gt; than 50% of Vendor accounts (53.65%))</a:t>
            </a:r>
            <a:endParaRPr lang="en-SG" sz="900" b="1">
              <a:solidFill>
                <a:srgbClr val="C00000"/>
              </a:solidFill>
            </a:endParaRPr>
          </a:p>
        </p:txBody>
      </p:sp>
      <p:pic>
        <p:nvPicPr>
          <p:cNvPr id="24" name="Picture 23">
            <a:extLst>
              <a:ext uri="{FF2B5EF4-FFF2-40B4-BE49-F238E27FC236}">
                <a16:creationId xmlns:a16="http://schemas.microsoft.com/office/drawing/2014/main" id="{536C9B49-7B3C-453E-8DB5-A7EE72F7CBC8}"/>
              </a:ext>
            </a:extLst>
          </p:cNvPr>
          <p:cNvPicPr>
            <a:picLocks noChangeAspect="1"/>
          </p:cNvPicPr>
          <p:nvPr/>
        </p:nvPicPr>
        <p:blipFill rotWithShape="1">
          <a:blip r:embed="rId2"/>
          <a:srcRect r="13750"/>
          <a:stretch/>
        </p:blipFill>
        <p:spPr>
          <a:xfrm>
            <a:off x="4362269" y="2361825"/>
            <a:ext cx="2389886" cy="1454713"/>
          </a:xfrm>
          <a:prstGeom prst="rect">
            <a:avLst/>
          </a:prstGeom>
        </p:spPr>
      </p:pic>
      <p:sp>
        <p:nvSpPr>
          <p:cNvPr id="26" name="Rectangle: Rounded Corners 3">
            <a:extLst>
              <a:ext uri="{FF2B5EF4-FFF2-40B4-BE49-F238E27FC236}">
                <a16:creationId xmlns:a16="http://schemas.microsoft.com/office/drawing/2014/main" id="{2EC08205-4CC0-4FDA-873F-F049014D9076}"/>
              </a:ext>
            </a:extLst>
          </p:cNvPr>
          <p:cNvSpPr/>
          <p:nvPr/>
        </p:nvSpPr>
        <p:spPr>
          <a:xfrm>
            <a:off x="4408436" y="752228"/>
            <a:ext cx="4584377" cy="322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Duplicate Invoice Payments</a:t>
            </a:r>
          </a:p>
        </p:txBody>
      </p:sp>
      <p:sp>
        <p:nvSpPr>
          <p:cNvPr id="27" name="Rectangle: Rounded Corners 3">
            <a:extLst>
              <a:ext uri="{FF2B5EF4-FFF2-40B4-BE49-F238E27FC236}">
                <a16:creationId xmlns:a16="http://schemas.microsoft.com/office/drawing/2014/main" id="{113481C5-9697-4753-A192-195CB12B842A}"/>
              </a:ext>
            </a:extLst>
          </p:cNvPr>
          <p:cNvSpPr/>
          <p:nvPr/>
        </p:nvSpPr>
        <p:spPr>
          <a:xfrm>
            <a:off x="1157224" y="724549"/>
            <a:ext cx="2284187" cy="279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Billing Fraud</a:t>
            </a:r>
          </a:p>
        </p:txBody>
      </p:sp>
      <p:cxnSp>
        <p:nvCxnSpPr>
          <p:cNvPr id="28" name="Straight Connector 27">
            <a:extLst>
              <a:ext uri="{FF2B5EF4-FFF2-40B4-BE49-F238E27FC236}">
                <a16:creationId xmlns:a16="http://schemas.microsoft.com/office/drawing/2014/main" id="{A63B13E8-5368-4366-BB9C-FA994080F10D}"/>
              </a:ext>
            </a:extLst>
          </p:cNvPr>
          <p:cNvCxnSpPr>
            <a:cxnSpLocks/>
          </p:cNvCxnSpPr>
          <p:nvPr/>
        </p:nvCxnSpPr>
        <p:spPr>
          <a:xfrm>
            <a:off x="165828" y="2903767"/>
            <a:ext cx="40796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Rectangle: Rounded Corners 3">
            <a:extLst>
              <a:ext uri="{FF2B5EF4-FFF2-40B4-BE49-F238E27FC236}">
                <a16:creationId xmlns:a16="http://schemas.microsoft.com/office/drawing/2014/main" id="{CBDD7B87-A8A2-4A33-82C5-CA7E22D57C55}"/>
              </a:ext>
            </a:extLst>
          </p:cNvPr>
          <p:cNvSpPr/>
          <p:nvPr/>
        </p:nvSpPr>
        <p:spPr>
          <a:xfrm>
            <a:off x="628689" y="2949800"/>
            <a:ext cx="3341258" cy="300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Overpayments/ Overbilling</a:t>
            </a:r>
          </a:p>
        </p:txBody>
      </p:sp>
      <p:sp>
        <p:nvSpPr>
          <p:cNvPr id="33" name="Subtitle 2">
            <a:extLst>
              <a:ext uri="{FF2B5EF4-FFF2-40B4-BE49-F238E27FC236}">
                <a16:creationId xmlns:a16="http://schemas.microsoft.com/office/drawing/2014/main" id="{FC5DCE95-C879-4AB5-A2C8-56BB808B8A36}"/>
              </a:ext>
            </a:extLst>
          </p:cNvPr>
          <p:cNvSpPr>
            <a:spLocks noGrp="1"/>
          </p:cNvSpPr>
          <p:nvPr>
            <p:ph type="subTitle" idx="1"/>
          </p:nvPr>
        </p:nvSpPr>
        <p:spPr>
          <a:xfrm>
            <a:off x="-402844" y="955222"/>
            <a:ext cx="4648287" cy="682803"/>
          </a:xfrm>
          <a:ln w="28575"/>
        </p:spPr>
        <p:txBody>
          <a:bodyPr/>
          <a:lstStyle/>
          <a:p>
            <a:pPr indent="0" algn="just" hangingPunct="0"/>
            <a:r>
              <a:rPr lang="en-SG" sz="1000"/>
              <a:t>Accounts creation for invoices for goods and services that were either not delivered, or payment were taken for the individuals themselves. Anomalies in Billing Information, where the postal code and country reflected were different</a:t>
            </a:r>
          </a:p>
        </p:txBody>
      </p:sp>
      <p:pic>
        <p:nvPicPr>
          <p:cNvPr id="34" name="Picture 33">
            <a:extLst>
              <a:ext uri="{FF2B5EF4-FFF2-40B4-BE49-F238E27FC236}">
                <a16:creationId xmlns:a16="http://schemas.microsoft.com/office/drawing/2014/main" id="{540B7321-ABC4-47C1-B194-7699A8D04D1E}"/>
              </a:ext>
            </a:extLst>
          </p:cNvPr>
          <p:cNvPicPr>
            <a:picLocks noChangeAspect="1"/>
          </p:cNvPicPr>
          <p:nvPr/>
        </p:nvPicPr>
        <p:blipFill rotWithShape="1">
          <a:blip r:embed="rId3"/>
          <a:srcRect b="48554"/>
          <a:stretch/>
        </p:blipFill>
        <p:spPr>
          <a:xfrm>
            <a:off x="149500" y="1804263"/>
            <a:ext cx="2266028" cy="932620"/>
          </a:xfrm>
          <a:prstGeom prst="rect">
            <a:avLst/>
          </a:prstGeom>
        </p:spPr>
      </p:pic>
      <p:sp>
        <p:nvSpPr>
          <p:cNvPr id="35" name="Rectangle 34">
            <a:extLst>
              <a:ext uri="{FF2B5EF4-FFF2-40B4-BE49-F238E27FC236}">
                <a16:creationId xmlns:a16="http://schemas.microsoft.com/office/drawing/2014/main" id="{4E2B7673-A71F-47AB-A98F-4E93A59C1340}"/>
              </a:ext>
            </a:extLst>
          </p:cNvPr>
          <p:cNvSpPr/>
          <p:nvPr/>
        </p:nvSpPr>
        <p:spPr>
          <a:xfrm>
            <a:off x="219452" y="2165292"/>
            <a:ext cx="2115534" cy="542627"/>
          </a:xfrm>
          <a:prstGeom prst="rect">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8" name="TextBox 37">
            <a:extLst>
              <a:ext uri="{FF2B5EF4-FFF2-40B4-BE49-F238E27FC236}">
                <a16:creationId xmlns:a16="http://schemas.microsoft.com/office/drawing/2014/main" id="{F6BCA2AD-232E-4D77-944F-0BF2FB7D537A}"/>
              </a:ext>
            </a:extLst>
          </p:cNvPr>
          <p:cNvSpPr txBox="1"/>
          <p:nvPr/>
        </p:nvSpPr>
        <p:spPr>
          <a:xfrm>
            <a:off x="2474678" y="1641654"/>
            <a:ext cx="1770766"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171450" indent="-171450" algn="just">
              <a:buFont typeface="Arial" panose="020B0604020202020204" pitchFamily="34" charset="0"/>
              <a:buChar char="•"/>
            </a:pPr>
            <a:r>
              <a:rPr lang="en-SG" sz="900">
                <a:solidFill>
                  <a:schemeClr val="bg1"/>
                </a:solidFill>
              </a:rPr>
              <a:t>Cash outflows reached areas highly related to </a:t>
            </a:r>
            <a:r>
              <a:rPr lang="en-SG" sz="900" b="1">
                <a:solidFill>
                  <a:schemeClr val="bg1"/>
                </a:solidFill>
              </a:rPr>
              <a:t>Terrorism and Tax-Sensitive areas, </a:t>
            </a:r>
            <a:r>
              <a:rPr lang="en-SG" sz="900">
                <a:solidFill>
                  <a:schemeClr val="bg1"/>
                </a:solidFill>
              </a:rPr>
              <a:t>such as Middle East and Americas</a:t>
            </a:r>
          </a:p>
          <a:p>
            <a:pPr marL="171450" indent="-171450" algn="just">
              <a:buFont typeface="Arial" panose="020B0604020202020204" pitchFamily="34" charset="0"/>
              <a:buChar char="•"/>
            </a:pPr>
            <a:r>
              <a:rPr lang="en-SG" sz="900" b="1">
                <a:solidFill>
                  <a:schemeClr val="bg1"/>
                </a:solidFill>
              </a:rPr>
              <a:t>Possible layering and placement of cash </a:t>
            </a:r>
            <a:r>
              <a:rPr lang="en-SG" sz="900">
                <a:solidFill>
                  <a:schemeClr val="bg1"/>
                </a:solidFill>
              </a:rPr>
              <a:t>in Anti-Money Laundering</a:t>
            </a:r>
          </a:p>
        </p:txBody>
      </p:sp>
      <p:cxnSp>
        <p:nvCxnSpPr>
          <p:cNvPr id="36" name="Straight Arrow Connector 35">
            <a:extLst>
              <a:ext uri="{FF2B5EF4-FFF2-40B4-BE49-F238E27FC236}">
                <a16:creationId xmlns:a16="http://schemas.microsoft.com/office/drawing/2014/main" id="{1555661C-C0E6-4289-9C59-3DF8CF083305}"/>
              </a:ext>
            </a:extLst>
          </p:cNvPr>
          <p:cNvCxnSpPr>
            <a:cxnSpLocks/>
          </p:cNvCxnSpPr>
          <p:nvPr/>
        </p:nvCxnSpPr>
        <p:spPr>
          <a:xfrm>
            <a:off x="2334986" y="2318018"/>
            <a:ext cx="326571"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3C9B0B4A-D911-406E-BB25-A1058109B962}"/>
              </a:ext>
            </a:extLst>
          </p:cNvPr>
          <p:cNvPicPr>
            <a:picLocks noChangeAspect="1"/>
          </p:cNvPicPr>
          <p:nvPr/>
        </p:nvPicPr>
        <p:blipFill rotWithShape="1">
          <a:blip r:embed="rId4"/>
          <a:srcRect r="14794"/>
          <a:stretch/>
        </p:blipFill>
        <p:spPr>
          <a:xfrm>
            <a:off x="6752154" y="2360148"/>
            <a:ext cx="2363690" cy="1456390"/>
          </a:xfrm>
          <a:prstGeom prst="rect">
            <a:avLst/>
          </a:prstGeom>
        </p:spPr>
      </p:pic>
      <p:pic>
        <p:nvPicPr>
          <p:cNvPr id="43" name="Picture 42">
            <a:extLst>
              <a:ext uri="{FF2B5EF4-FFF2-40B4-BE49-F238E27FC236}">
                <a16:creationId xmlns:a16="http://schemas.microsoft.com/office/drawing/2014/main" id="{D4E09201-9840-461D-B890-B9482043F285}"/>
              </a:ext>
            </a:extLst>
          </p:cNvPr>
          <p:cNvPicPr>
            <a:picLocks noChangeAspect="1"/>
          </p:cNvPicPr>
          <p:nvPr/>
        </p:nvPicPr>
        <p:blipFill rotWithShape="1">
          <a:blip r:embed="rId5"/>
          <a:srcRect r="25360"/>
          <a:stretch/>
        </p:blipFill>
        <p:spPr>
          <a:xfrm>
            <a:off x="51982" y="3354766"/>
            <a:ext cx="1946598" cy="1717348"/>
          </a:xfrm>
          <a:prstGeom prst="rect">
            <a:avLst/>
          </a:prstGeom>
        </p:spPr>
      </p:pic>
      <p:sp>
        <p:nvSpPr>
          <p:cNvPr id="47" name="Rectangle: Rounded Corners 46">
            <a:extLst>
              <a:ext uri="{FF2B5EF4-FFF2-40B4-BE49-F238E27FC236}">
                <a16:creationId xmlns:a16="http://schemas.microsoft.com/office/drawing/2014/main" id="{CFC9B03A-210E-4C0B-96D4-2E137CED289D}"/>
              </a:ext>
            </a:extLst>
          </p:cNvPr>
          <p:cNvSpPr/>
          <p:nvPr/>
        </p:nvSpPr>
        <p:spPr>
          <a:xfrm>
            <a:off x="2063890" y="3352704"/>
            <a:ext cx="2181547" cy="1717347"/>
          </a:xfrm>
          <a:prstGeom prst="roundRect">
            <a:avLst/>
          </a:prstGeom>
        </p:spPr>
        <p:style>
          <a:lnRef idx="3">
            <a:schemeClr val="lt1"/>
          </a:lnRef>
          <a:fillRef idx="1">
            <a:schemeClr val="accent2"/>
          </a:fillRef>
          <a:effectRef idx="1">
            <a:schemeClr val="accent2"/>
          </a:effectRef>
          <a:fontRef idx="minor">
            <a:schemeClr val="lt1"/>
          </a:fontRef>
        </p:style>
        <p:txBody>
          <a:bodyPr rtlCol="0" anchor="t"/>
          <a:lstStyle/>
          <a:p>
            <a:pPr algn="just"/>
            <a:r>
              <a:rPr lang="en-SG" sz="900"/>
              <a:t>Bank account H10712100365 reflected the </a:t>
            </a:r>
            <a:r>
              <a:rPr lang="en-SG" sz="900" b="1"/>
              <a:t>highest percentage overpayment for settled transactions (71.46%) </a:t>
            </a:r>
            <a:r>
              <a:rPr lang="en-SG" sz="900"/>
              <a:t>and </a:t>
            </a:r>
            <a:r>
              <a:rPr lang="en-SG" sz="900" b="1"/>
              <a:t>highest transaction sum of $ 19,874,175.59.</a:t>
            </a:r>
          </a:p>
          <a:p>
            <a:pPr algn="just"/>
            <a:endParaRPr lang="en-SG" sz="900" b="1"/>
          </a:p>
          <a:p>
            <a:pPr algn="just"/>
            <a:r>
              <a:rPr lang="en-SG" sz="900"/>
              <a:t>As these financial figures are obtained from the “Payments” Sheet, they will be deemed as </a:t>
            </a:r>
            <a:r>
              <a:rPr lang="en-SG" sz="900" b="1">
                <a:solidFill>
                  <a:srgbClr val="FF0000"/>
                </a:solidFill>
              </a:rPr>
              <a:t>“Unrecoverable/Bad payments”</a:t>
            </a:r>
            <a:r>
              <a:rPr lang="en-SG" sz="900"/>
              <a:t>.</a:t>
            </a:r>
          </a:p>
        </p:txBody>
      </p:sp>
    </p:spTree>
    <p:extLst>
      <p:ext uri="{BB962C8B-B14F-4D97-AF65-F5344CB8AC3E}">
        <p14:creationId xmlns:p14="http://schemas.microsoft.com/office/powerpoint/2010/main" val="8007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5" grpId="0" animBg="1"/>
      <p:bldP spid="18" grpId="0" animBg="1"/>
      <p:bldP spid="21" grpId="0" animBg="1"/>
      <p:bldP spid="26" grpId="0" animBg="1"/>
      <p:bldP spid="27" grpId="0" animBg="1"/>
      <p:bldP spid="32" grpId="0" animBg="1"/>
      <p:bldP spid="33" grpId="0" build="p"/>
      <p:bldP spid="35" grpId="0" animBg="1"/>
      <p:bldP spid="38" grpId="0" animBg="1"/>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Credit Card Fraud</a:t>
            </a:r>
          </a:p>
        </p:txBody>
      </p:sp>
      <p:sp>
        <p:nvSpPr>
          <p:cNvPr id="5" name="Rectangle: Rounded Corners 3">
            <a:extLst>
              <a:ext uri="{FF2B5EF4-FFF2-40B4-BE49-F238E27FC236}">
                <a16:creationId xmlns:a16="http://schemas.microsoft.com/office/drawing/2014/main" id="{161E3D4E-5DF5-7146-9B5E-6C71ABD55E26}"/>
              </a:ext>
            </a:extLst>
          </p:cNvPr>
          <p:cNvSpPr/>
          <p:nvPr/>
        </p:nvSpPr>
        <p:spPr>
          <a:xfrm>
            <a:off x="489523" y="1054492"/>
            <a:ext cx="3107244" cy="279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a:latin typeface="Didact Gothic"/>
              </a:rPr>
              <a:t>Duplicated Transactions</a:t>
            </a:r>
            <a:endParaRPr lang="en-SG" b="1">
              <a:latin typeface="Didact Gothic" pitchFamily="2" charset="0"/>
            </a:endParaRPr>
          </a:p>
        </p:txBody>
      </p:sp>
      <p:cxnSp>
        <p:nvCxnSpPr>
          <p:cNvPr id="11" name="Straight Connector 10">
            <a:extLst>
              <a:ext uri="{FF2B5EF4-FFF2-40B4-BE49-F238E27FC236}">
                <a16:creationId xmlns:a16="http://schemas.microsoft.com/office/drawing/2014/main" id="{CF46802F-2699-4F48-AD3B-9428B3323AD4}"/>
              </a:ext>
            </a:extLst>
          </p:cNvPr>
          <p:cNvCxnSpPr>
            <a:cxnSpLocks/>
          </p:cNvCxnSpPr>
          <p:nvPr/>
        </p:nvCxnSpPr>
        <p:spPr>
          <a:xfrm>
            <a:off x="489857" y="938894"/>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5107FBA-7978-FA4A-9742-3C6C88BAEB76}"/>
              </a:ext>
            </a:extLst>
          </p:cNvPr>
          <p:cNvCxnSpPr>
            <a:cxnSpLocks/>
          </p:cNvCxnSpPr>
          <p:nvPr/>
        </p:nvCxnSpPr>
        <p:spPr>
          <a:xfrm>
            <a:off x="4310743" y="991968"/>
            <a:ext cx="0" cy="22915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Rectangle: Rounded Corners 3">
            <a:extLst>
              <a:ext uri="{FF2B5EF4-FFF2-40B4-BE49-F238E27FC236}">
                <a16:creationId xmlns:a16="http://schemas.microsoft.com/office/drawing/2014/main" id="{38EA1D2C-72AC-4D44-858E-34BCA5191D09}"/>
              </a:ext>
            </a:extLst>
          </p:cNvPr>
          <p:cNvSpPr/>
          <p:nvPr/>
        </p:nvSpPr>
        <p:spPr>
          <a:xfrm>
            <a:off x="4970111" y="1054492"/>
            <a:ext cx="3161518" cy="279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a:latin typeface="Didact Gothic"/>
              </a:rPr>
              <a:t>Personal Expenses</a:t>
            </a:r>
            <a:endParaRPr lang="en-SG" b="1">
              <a:latin typeface="Didact Gothic" pitchFamily="2" charset="0"/>
            </a:endParaRPr>
          </a:p>
        </p:txBody>
      </p:sp>
      <p:sp>
        <p:nvSpPr>
          <p:cNvPr id="8" name="Subtitle 2">
            <a:extLst>
              <a:ext uri="{FF2B5EF4-FFF2-40B4-BE49-F238E27FC236}">
                <a16:creationId xmlns:a16="http://schemas.microsoft.com/office/drawing/2014/main" id="{60420428-98A5-44F2-9200-C70D53A2A779}"/>
              </a:ext>
            </a:extLst>
          </p:cNvPr>
          <p:cNvSpPr>
            <a:spLocks noGrp="1"/>
          </p:cNvSpPr>
          <p:nvPr>
            <p:ph type="subTitle" idx="1"/>
          </p:nvPr>
        </p:nvSpPr>
        <p:spPr>
          <a:xfrm>
            <a:off x="2454" y="1345878"/>
            <a:ext cx="3735616" cy="1670241"/>
          </a:xfrm>
        </p:spPr>
        <p:txBody>
          <a:bodyPr/>
          <a:lstStyle/>
          <a:p>
            <a:pPr indent="0" algn="just"/>
            <a:r>
              <a:rPr lang="en-US" sz="800">
                <a:solidFill>
                  <a:srgbClr val="FF0000"/>
                </a:solidFill>
              </a:rPr>
              <a:t>3524</a:t>
            </a:r>
            <a:r>
              <a:rPr lang="en-US" sz="800">
                <a:solidFill>
                  <a:srgbClr val="FFFFFF"/>
                </a:solidFill>
              </a:rPr>
              <a:t> instances of duplicated transactions amounting to </a:t>
            </a:r>
            <a:r>
              <a:rPr lang="en-US" sz="800">
                <a:solidFill>
                  <a:srgbClr val="FF0000"/>
                </a:solidFill>
              </a:rPr>
              <a:t>$418,477.7 </a:t>
            </a:r>
            <a:r>
              <a:rPr lang="en-US" sz="800">
                <a:solidFill>
                  <a:srgbClr val="FFFFFF"/>
                </a:solidFill>
              </a:rPr>
              <a:t> were found .The duplicated transactions involved multiple employees as well as vendors.</a:t>
            </a:r>
          </a:p>
          <a:p>
            <a:pPr indent="0" algn="just"/>
            <a:endParaRPr lang="en-SG" sz="800"/>
          </a:p>
          <a:p>
            <a:pPr indent="0" algn="just"/>
            <a:r>
              <a:rPr lang="en-SG" sz="800">
                <a:solidFill>
                  <a:srgbClr val="FFC000"/>
                </a:solidFill>
              </a:rPr>
              <a:t>Assumption: </a:t>
            </a:r>
          </a:p>
          <a:p>
            <a:pPr marL="685800" indent="-228600" algn="just">
              <a:buSzPct val="100000"/>
              <a:buFont typeface="+mj-lt"/>
              <a:buAutoNum type="arabicParenR"/>
            </a:pPr>
            <a:r>
              <a:rPr lang="en-SG" sz="800">
                <a:solidFill>
                  <a:schemeClr val="tx1"/>
                </a:solidFill>
              </a:rPr>
              <a:t>The team considers all duplicated transactions to be relevant in our fraud analysis</a:t>
            </a:r>
          </a:p>
          <a:p>
            <a:pPr marL="685800" indent="-228600" algn="just">
              <a:buSzPct val="100000"/>
              <a:buFont typeface="+mj-lt"/>
              <a:buAutoNum type="arabicParenR"/>
            </a:pPr>
            <a:r>
              <a:rPr lang="en-SG" sz="800">
                <a:solidFill>
                  <a:schemeClr val="tx1"/>
                </a:solidFill>
              </a:rPr>
              <a:t>No data entry error that would cause duplicates</a:t>
            </a:r>
          </a:p>
          <a:p>
            <a:pPr indent="0" algn="just"/>
            <a:endParaRPr lang="en-SG" sz="800"/>
          </a:p>
        </p:txBody>
      </p:sp>
      <p:sp>
        <p:nvSpPr>
          <p:cNvPr id="9" name="TextBox 8">
            <a:extLst>
              <a:ext uri="{FF2B5EF4-FFF2-40B4-BE49-F238E27FC236}">
                <a16:creationId xmlns:a16="http://schemas.microsoft.com/office/drawing/2014/main" id="{8C6A6D3E-E9D6-475C-BF5B-D9484F31B634}"/>
              </a:ext>
            </a:extLst>
          </p:cNvPr>
          <p:cNvSpPr txBox="1"/>
          <p:nvPr/>
        </p:nvSpPr>
        <p:spPr>
          <a:xfrm>
            <a:off x="421058" y="2565966"/>
            <a:ext cx="3244174" cy="584775"/>
          </a:xfrm>
          <a:prstGeom prst="rect">
            <a:avLst/>
          </a:prstGeom>
          <a:noFill/>
        </p:spPr>
        <p:txBody>
          <a:bodyPr wrap="square">
            <a:spAutoFit/>
          </a:bodyPr>
          <a:lstStyle/>
          <a:p>
            <a:pPr algn="just"/>
            <a:r>
              <a:rPr lang="en-SG" sz="800" b="1" u="sng">
                <a:solidFill>
                  <a:srgbClr val="C00000"/>
                </a:solidFill>
                <a:latin typeface="Didact Gothic" pitchFamily="2" charset="0"/>
              </a:rPr>
              <a:t>Instances</a:t>
            </a:r>
          </a:p>
          <a:p>
            <a:pPr algn="just"/>
            <a:r>
              <a:rPr lang="en-SG" sz="800">
                <a:solidFill>
                  <a:srgbClr val="FF0000"/>
                </a:solidFill>
                <a:latin typeface="Didact Gothic" pitchFamily="2" charset="0"/>
              </a:rPr>
              <a:t>401 </a:t>
            </a:r>
            <a:r>
              <a:rPr lang="en-SG" sz="800">
                <a:solidFill>
                  <a:schemeClr val="tx1"/>
                </a:solidFill>
                <a:latin typeface="Didact Gothic" pitchFamily="2" charset="0"/>
              </a:rPr>
              <a:t>employees and  </a:t>
            </a:r>
            <a:r>
              <a:rPr lang="en-SG" sz="800">
                <a:solidFill>
                  <a:srgbClr val="FF0000"/>
                </a:solidFill>
                <a:latin typeface="Didact Gothic" pitchFamily="2" charset="0"/>
              </a:rPr>
              <a:t>568 </a:t>
            </a:r>
            <a:r>
              <a:rPr lang="en-SG" sz="800">
                <a:solidFill>
                  <a:schemeClr val="tx1"/>
                </a:solidFill>
                <a:latin typeface="Didact Gothic" pitchFamily="2" charset="0"/>
              </a:rPr>
              <a:t>vendors involved in potential fraud.</a:t>
            </a:r>
          </a:p>
          <a:p>
            <a:pPr algn="just"/>
            <a:r>
              <a:rPr lang="en-SG" sz="800" b="1">
                <a:solidFill>
                  <a:srgbClr val="FF0000"/>
                </a:solidFill>
                <a:latin typeface="Didact Gothic" pitchFamily="2" charset="0"/>
              </a:rPr>
              <a:t>103 </a:t>
            </a:r>
            <a:r>
              <a:rPr lang="en-SG" sz="800" b="1">
                <a:solidFill>
                  <a:schemeClr val="tx1"/>
                </a:solidFill>
                <a:latin typeface="Didact Gothic" pitchFamily="2" charset="0"/>
              </a:rPr>
              <a:t>instances of unsubmitted claims for credit card transactions were also present. </a:t>
            </a:r>
            <a:endParaRPr lang="en-SG" sz="800">
              <a:solidFill>
                <a:schemeClr val="tx1"/>
              </a:solidFill>
              <a:latin typeface="Didact Gothic" pitchFamily="2" charset="0"/>
            </a:endParaRPr>
          </a:p>
        </p:txBody>
      </p:sp>
      <p:sp>
        <p:nvSpPr>
          <p:cNvPr id="13" name="TextBox 12">
            <a:extLst>
              <a:ext uri="{FF2B5EF4-FFF2-40B4-BE49-F238E27FC236}">
                <a16:creationId xmlns:a16="http://schemas.microsoft.com/office/drawing/2014/main" id="{22E7B7AA-5837-4248-B99D-046AAFA98758}"/>
              </a:ext>
            </a:extLst>
          </p:cNvPr>
          <p:cNvSpPr txBox="1"/>
          <p:nvPr/>
        </p:nvSpPr>
        <p:spPr>
          <a:xfrm>
            <a:off x="4569546" y="1392889"/>
            <a:ext cx="4572000" cy="338554"/>
          </a:xfrm>
          <a:prstGeom prst="rect">
            <a:avLst/>
          </a:prstGeom>
          <a:noFill/>
        </p:spPr>
        <p:txBody>
          <a:bodyPr wrap="square">
            <a:spAutoFit/>
          </a:bodyPr>
          <a:lstStyle/>
          <a:p>
            <a:r>
              <a:rPr lang="en-SG" sz="800" b="1">
                <a:solidFill>
                  <a:srgbClr val="FF0000"/>
                </a:solidFill>
                <a:latin typeface="Didact Gothic"/>
              </a:rPr>
              <a:t>4,617</a:t>
            </a:r>
            <a:r>
              <a:rPr lang="en-SG" sz="800" b="1">
                <a:solidFill>
                  <a:schemeClr val="tx1"/>
                </a:solidFill>
                <a:latin typeface="Didact Gothic"/>
              </a:rPr>
              <a:t> instances</a:t>
            </a:r>
            <a:r>
              <a:rPr lang="en-SG" sz="800">
                <a:solidFill>
                  <a:schemeClr val="tx1"/>
                </a:solidFill>
                <a:latin typeface="Didact Gothic"/>
              </a:rPr>
              <a:t> of credit card spending was done during leave days. The suspected personal expenses amount to</a:t>
            </a:r>
            <a:r>
              <a:rPr lang="en-SG" sz="800">
                <a:solidFill>
                  <a:srgbClr val="FF0000"/>
                </a:solidFill>
                <a:latin typeface="Didact Gothic"/>
              </a:rPr>
              <a:t> </a:t>
            </a:r>
            <a:r>
              <a:rPr lang="en-SG" sz="800">
                <a:solidFill>
                  <a:srgbClr val="FF0000"/>
                </a:solidFill>
                <a:latin typeface="Didact Gothic"/>
                <a:ea typeface="+mn-lt"/>
                <a:cs typeface="+mn-lt"/>
              </a:rPr>
              <a:t>$1,433,525.70 </a:t>
            </a:r>
            <a:r>
              <a:rPr lang="en-SG" sz="800">
                <a:solidFill>
                  <a:schemeClr val="tx1"/>
                </a:solidFill>
                <a:latin typeface="Didact Gothic"/>
              </a:rPr>
              <a:t>and involved multiple employees.</a:t>
            </a:r>
          </a:p>
        </p:txBody>
      </p:sp>
      <p:sp>
        <p:nvSpPr>
          <p:cNvPr id="17" name="TextBox 16">
            <a:extLst>
              <a:ext uri="{FF2B5EF4-FFF2-40B4-BE49-F238E27FC236}">
                <a16:creationId xmlns:a16="http://schemas.microsoft.com/office/drawing/2014/main" id="{EED3EA46-14AB-4984-AE18-6435E21775B2}"/>
              </a:ext>
            </a:extLst>
          </p:cNvPr>
          <p:cNvSpPr txBox="1"/>
          <p:nvPr/>
        </p:nvSpPr>
        <p:spPr>
          <a:xfrm>
            <a:off x="4109936" y="1950165"/>
            <a:ext cx="4572000" cy="584775"/>
          </a:xfrm>
          <a:prstGeom prst="rect">
            <a:avLst/>
          </a:prstGeom>
          <a:noFill/>
        </p:spPr>
        <p:txBody>
          <a:bodyPr wrap="square">
            <a:spAutoFit/>
          </a:bodyPr>
          <a:lstStyle/>
          <a:p>
            <a:pPr marL="457200" marR="0" lvl="0" indent="0" algn="just" defTabSz="914400" rtl="0" eaLnBrk="1" fontAlgn="auto" latinLnBrk="0" hangingPunct="1">
              <a:lnSpc>
                <a:spcPct val="100000"/>
              </a:lnSpc>
              <a:spcBef>
                <a:spcPts val="0"/>
              </a:spcBef>
              <a:spcAft>
                <a:spcPts val="0"/>
              </a:spcAft>
              <a:buClr>
                <a:srgbClr val="FFFFFF"/>
              </a:buClr>
              <a:buSzPts val="2800"/>
              <a:buFont typeface="Didact Gothic"/>
              <a:buNone/>
              <a:tabLst/>
              <a:defRPr/>
            </a:pPr>
            <a:r>
              <a:rPr kumimoji="0" lang="en-SG" sz="800" b="0" i="0" u="none" strike="noStrike" kern="0" cap="none" spc="0" normalizeH="0" baseline="0" noProof="0">
                <a:ln>
                  <a:noFill/>
                </a:ln>
                <a:solidFill>
                  <a:srgbClr val="FFC000"/>
                </a:solidFill>
                <a:effectLst/>
                <a:uLnTx/>
                <a:uFillTx/>
                <a:latin typeface="Didact Gothic"/>
                <a:sym typeface="Didact Gothic"/>
              </a:rPr>
              <a:t>Assumption: </a:t>
            </a:r>
          </a:p>
          <a:p>
            <a:pPr marL="685800" marR="0" lvl="0" indent="-228600" algn="just" defTabSz="914400" rtl="0" eaLnBrk="1" fontAlgn="auto" latinLnBrk="0" hangingPunct="1">
              <a:lnSpc>
                <a:spcPct val="100000"/>
              </a:lnSpc>
              <a:spcBef>
                <a:spcPts val="0"/>
              </a:spcBef>
              <a:spcAft>
                <a:spcPts val="0"/>
              </a:spcAft>
              <a:buClr>
                <a:srgbClr val="FFFFFF"/>
              </a:buClr>
              <a:buSzPct val="100000"/>
              <a:buFont typeface="+mj-lt"/>
              <a:buAutoNum type="arabicParenR"/>
              <a:tabLst/>
              <a:defRPr/>
            </a:pPr>
            <a:r>
              <a:rPr lang="en-SG" sz="800">
                <a:solidFill>
                  <a:srgbClr val="FFFFFF"/>
                </a:solidFill>
                <a:latin typeface="Didact Gothic"/>
                <a:sym typeface="Didact Gothic"/>
              </a:rPr>
              <a:t>All employees are not allowed to use their corporate card while on leave</a:t>
            </a:r>
          </a:p>
          <a:p>
            <a:pPr marL="685800" marR="0" lvl="0" indent="-228600" algn="just" defTabSz="914400" rtl="0" eaLnBrk="1" fontAlgn="auto" latinLnBrk="0" hangingPunct="1">
              <a:lnSpc>
                <a:spcPct val="100000"/>
              </a:lnSpc>
              <a:spcBef>
                <a:spcPts val="0"/>
              </a:spcBef>
              <a:spcAft>
                <a:spcPts val="0"/>
              </a:spcAft>
              <a:buClr>
                <a:srgbClr val="FFFFFF"/>
              </a:buClr>
              <a:buSzPct val="100000"/>
              <a:buFont typeface="+mj-lt"/>
              <a:buAutoNum type="arabicParenR"/>
              <a:tabLst/>
              <a:defRPr/>
            </a:pPr>
            <a:r>
              <a:rPr kumimoji="0" lang="en-SG" sz="800" b="0" i="0" u="none" strike="noStrike" kern="0" cap="none" spc="0" normalizeH="0" baseline="0" noProof="0">
                <a:ln>
                  <a:noFill/>
                </a:ln>
                <a:solidFill>
                  <a:srgbClr val="FFFFFF"/>
                </a:solidFill>
                <a:effectLst/>
                <a:uLnTx/>
                <a:uFillTx/>
                <a:latin typeface="Didact Gothic"/>
                <a:sym typeface="Didact Gothic"/>
              </a:rPr>
              <a:t>No permission granted for employees to override assumption 1</a:t>
            </a:r>
          </a:p>
          <a:p>
            <a:pPr marL="685800" marR="0" lvl="0" indent="-228600" algn="just" defTabSz="914400" rtl="0" eaLnBrk="1" fontAlgn="auto" latinLnBrk="0" hangingPunct="1">
              <a:lnSpc>
                <a:spcPct val="100000"/>
              </a:lnSpc>
              <a:spcBef>
                <a:spcPts val="0"/>
              </a:spcBef>
              <a:spcAft>
                <a:spcPts val="0"/>
              </a:spcAft>
              <a:buClr>
                <a:srgbClr val="FFFFFF"/>
              </a:buClr>
              <a:buSzPct val="100000"/>
              <a:buFont typeface="+mj-lt"/>
              <a:buAutoNum type="arabicParenR"/>
              <a:tabLst/>
              <a:defRPr/>
            </a:pPr>
            <a:r>
              <a:rPr lang="en-SG" sz="800" noProof="0">
                <a:solidFill>
                  <a:srgbClr val="FFFFFF"/>
                </a:solidFill>
                <a:latin typeface="Didact Gothic"/>
                <a:sym typeface="Didact Gothic"/>
              </a:rPr>
              <a:t>No Transaction Time – All spending on leave days are relevant</a:t>
            </a:r>
            <a:endParaRPr kumimoji="0" lang="en-SG" sz="800" b="0" i="0" u="none" strike="noStrike" kern="0" cap="none" spc="0" normalizeH="0" baseline="0" noProof="0">
              <a:ln>
                <a:noFill/>
              </a:ln>
              <a:solidFill>
                <a:srgbClr val="FFFFFF"/>
              </a:solidFill>
              <a:effectLst/>
              <a:uLnTx/>
              <a:uFillTx/>
              <a:latin typeface="Didact Gothic"/>
              <a:sym typeface="Didact Gothic"/>
            </a:endParaRPr>
          </a:p>
        </p:txBody>
      </p:sp>
      <p:sp>
        <p:nvSpPr>
          <p:cNvPr id="18" name="TextBox 17">
            <a:extLst>
              <a:ext uri="{FF2B5EF4-FFF2-40B4-BE49-F238E27FC236}">
                <a16:creationId xmlns:a16="http://schemas.microsoft.com/office/drawing/2014/main" id="{F7ADF981-F442-47BB-8269-AB19F9EDFF42}"/>
              </a:ext>
            </a:extLst>
          </p:cNvPr>
          <p:cNvSpPr txBox="1"/>
          <p:nvPr/>
        </p:nvSpPr>
        <p:spPr>
          <a:xfrm>
            <a:off x="4527752" y="2565965"/>
            <a:ext cx="3244174" cy="338554"/>
          </a:xfrm>
          <a:prstGeom prst="rect">
            <a:avLst/>
          </a:prstGeom>
          <a:noFill/>
        </p:spPr>
        <p:txBody>
          <a:bodyPr wrap="square">
            <a:spAutoFit/>
          </a:bodyPr>
          <a:lstStyle/>
          <a:p>
            <a:pPr algn="just"/>
            <a:r>
              <a:rPr lang="en-SG" sz="800" b="1" u="sng">
                <a:solidFill>
                  <a:srgbClr val="C00000"/>
                </a:solidFill>
                <a:latin typeface="Didact Gothic" pitchFamily="2" charset="0"/>
              </a:rPr>
              <a:t>Instances</a:t>
            </a:r>
          </a:p>
          <a:p>
            <a:pPr algn="just"/>
            <a:r>
              <a:rPr lang="en-SG" sz="800">
                <a:solidFill>
                  <a:srgbClr val="FF0000"/>
                </a:solidFill>
                <a:latin typeface="Didact Gothic" pitchFamily="2" charset="0"/>
              </a:rPr>
              <a:t>847</a:t>
            </a:r>
            <a:r>
              <a:rPr lang="en-SG" sz="800">
                <a:solidFill>
                  <a:schemeClr val="tx1"/>
                </a:solidFill>
                <a:latin typeface="Didact Gothic" pitchFamily="2" charset="0"/>
              </a:rPr>
              <a:t> Employees</a:t>
            </a:r>
          </a:p>
        </p:txBody>
      </p:sp>
      <p:pic>
        <p:nvPicPr>
          <p:cNvPr id="14" name="Picture 13">
            <a:extLst>
              <a:ext uri="{FF2B5EF4-FFF2-40B4-BE49-F238E27FC236}">
                <a16:creationId xmlns:a16="http://schemas.microsoft.com/office/drawing/2014/main" id="{5FA0BC59-0830-4769-8AAE-05D5DEFF4CAB}"/>
              </a:ext>
            </a:extLst>
          </p:cNvPr>
          <p:cNvPicPr>
            <a:picLocks noChangeAspect="1"/>
          </p:cNvPicPr>
          <p:nvPr/>
        </p:nvPicPr>
        <p:blipFill>
          <a:blip r:embed="rId3"/>
          <a:stretch>
            <a:fillRect/>
          </a:stretch>
        </p:blipFill>
        <p:spPr>
          <a:xfrm>
            <a:off x="173076" y="3527298"/>
            <a:ext cx="3936860" cy="1234256"/>
          </a:xfrm>
          <a:prstGeom prst="rect">
            <a:avLst/>
          </a:prstGeom>
        </p:spPr>
      </p:pic>
      <p:pic>
        <p:nvPicPr>
          <p:cNvPr id="16" name="Picture 15">
            <a:extLst>
              <a:ext uri="{FF2B5EF4-FFF2-40B4-BE49-F238E27FC236}">
                <a16:creationId xmlns:a16="http://schemas.microsoft.com/office/drawing/2014/main" id="{11131CD6-64DE-451F-A260-7D391FE73DB4}"/>
              </a:ext>
            </a:extLst>
          </p:cNvPr>
          <p:cNvPicPr>
            <a:picLocks noChangeAspect="1"/>
          </p:cNvPicPr>
          <p:nvPr/>
        </p:nvPicPr>
        <p:blipFill>
          <a:blip r:embed="rId4"/>
          <a:stretch>
            <a:fillRect/>
          </a:stretch>
        </p:blipFill>
        <p:spPr>
          <a:xfrm>
            <a:off x="4501291" y="3527298"/>
            <a:ext cx="4343063" cy="1234256"/>
          </a:xfrm>
          <a:prstGeom prst="rect">
            <a:avLst/>
          </a:prstGeom>
        </p:spPr>
      </p:pic>
      <p:cxnSp>
        <p:nvCxnSpPr>
          <p:cNvPr id="15" name="Straight Connector 14">
            <a:extLst>
              <a:ext uri="{FF2B5EF4-FFF2-40B4-BE49-F238E27FC236}">
                <a16:creationId xmlns:a16="http://schemas.microsoft.com/office/drawing/2014/main" id="{CD2EFE2F-7E98-CB48-8853-6020ABCD1A90}"/>
              </a:ext>
            </a:extLst>
          </p:cNvPr>
          <p:cNvCxnSpPr>
            <a:cxnSpLocks/>
          </p:cNvCxnSpPr>
          <p:nvPr/>
        </p:nvCxnSpPr>
        <p:spPr>
          <a:xfrm flipH="1">
            <a:off x="4310743" y="3283527"/>
            <a:ext cx="463929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31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5" grpId="0" animBg="1"/>
      <p:bldP spid="8" grpId="0" build="p"/>
      <p:bldP spid="9" grpId="0"/>
      <p:bldP spid="13"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Payroll Fraud</a:t>
            </a:r>
          </a:p>
        </p:txBody>
      </p:sp>
      <p:sp>
        <p:nvSpPr>
          <p:cNvPr id="4" name="Subtitle 2">
            <a:extLst>
              <a:ext uri="{FF2B5EF4-FFF2-40B4-BE49-F238E27FC236}">
                <a16:creationId xmlns:a16="http://schemas.microsoft.com/office/drawing/2014/main" id="{94D56352-EC86-A149-B6A4-EBD54C759A1B}"/>
              </a:ext>
            </a:extLst>
          </p:cNvPr>
          <p:cNvSpPr>
            <a:spLocks noGrp="1"/>
          </p:cNvSpPr>
          <p:nvPr>
            <p:ph type="subTitle" idx="1"/>
          </p:nvPr>
        </p:nvSpPr>
        <p:spPr>
          <a:xfrm>
            <a:off x="-418651" y="1220549"/>
            <a:ext cx="6496746" cy="391887"/>
          </a:xfrm>
        </p:spPr>
        <p:txBody>
          <a:bodyPr/>
          <a:lstStyle/>
          <a:p>
            <a:pPr indent="0" algn="just"/>
            <a:r>
              <a:rPr lang="en-SG" sz="800"/>
              <a:t>Ghost Employees are non-existent employees entered into the payroll where another employee receives income from. In this section, 3 key identifiers of each employee is looked into to highlight potential ghost employees. </a:t>
            </a:r>
          </a:p>
          <a:p>
            <a:pPr indent="0" algn="just"/>
            <a:endParaRPr lang="en-SG" sz="800"/>
          </a:p>
        </p:txBody>
      </p:sp>
      <p:sp>
        <p:nvSpPr>
          <p:cNvPr id="5" name="Rectangle: Rounded Corners 3">
            <a:extLst>
              <a:ext uri="{FF2B5EF4-FFF2-40B4-BE49-F238E27FC236}">
                <a16:creationId xmlns:a16="http://schemas.microsoft.com/office/drawing/2014/main" id="{161E3D4E-5DF5-7146-9B5E-6C71ABD55E26}"/>
              </a:ext>
            </a:extLst>
          </p:cNvPr>
          <p:cNvSpPr/>
          <p:nvPr/>
        </p:nvSpPr>
        <p:spPr>
          <a:xfrm>
            <a:off x="83457" y="1004360"/>
            <a:ext cx="6008356" cy="279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Ghost Employee Fraud</a:t>
            </a:r>
          </a:p>
        </p:txBody>
      </p:sp>
      <p:sp>
        <p:nvSpPr>
          <p:cNvPr id="7" name="Rectangle: Rounded Corners 3">
            <a:extLst>
              <a:ext uri="{FF2B5EF4-FFF2-40B4-BE49-F238E27FC236}">
                <a16:creationId xmlns:a16="http://schemas.microsoft.com/office/drawing/2014/main" id="{8CC97B87-D4F9-CA4C-B25E-C1D3A3EF4E49}"/>
              </a:ext>
            </a:extLst>
          </p:cNvPr>
          <p:cNvSpPr/>
          <p:nvPr/>
        </p:nvSpPr>
        <p:spPr>
          <a:xfrm>
            <a:off x="3133500" y="1628239"/>
            <a:ext cx="2958314" cy="1777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a:latin typeface="Didact Gothic" pitchFamily="2" charset="0"/>
              </a:rPr>
              <a:t>Home Phone</a:t>
            </a:r>
          </a:p>
        </p:txBody>
      </p:sp>
      <p:cxnSp>
        <p:nvCxnSpPr>
          <p:cNvPr id="11" name="Straight Connector 10">
            <a:extLst>
              <a:ext uri="{FF2B5EF4-FFF2-40B4-BE49-F238E27FC236}">
                <a16:creationId xmlns:a16="http://schemas.microsoft.com/office/drawing/2014/main" id="{CF46802F-2699-4F48-AD3B-9428B3323AD4}"/>
              </a:ext>
            </a:extLst>
          </p:cNvPr>
          <p:cNvCxnSpPr>
            <a:cxnSpLocks/>
          </p:cNvCxnSpPr>
          <p:nvPr/>
        </p:nvCxnSpPr>
        <p:spPr>
          <a:xfrm>
            <a:off x="489857" y="938894"/>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Rounded Corners 3">
            <a:extLst>
              <a:ext uri="{FF2B5EF4-FFF2-40B4-BE49-F238E27FC236}">
                <a16:creationId xmlns:a16="http://schemas.microsoft.com/office/drawing/2014/main" id="{AF7340C2-201C-ED45-9233-F9E135265377}"/>
              </a:ext>
            </a:extLst>
          </p:cNvPr>
          <p:cNvSpPr/>
          <p:nvPr/>
        </p:nvSpPr>
        <p:spPr>
          <a:xfrm>
            <a:off x="89358" y="1612436"/>
            <a:ext cx="2756581" cy="179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a:latin typeface="Didact Gothic" pitchFamily="2" charset="0"/>
              </a:rPr>
              <a:t>Bank Account &amp; Mobile Number</a:t>
            </a:r>
          </a:p>
        </p:txBody>
      </p:sp>
      <p:pic>
        <p:nvPicPr>
          <p:cNvPr id="14" name="Picture 13">
            <a:extLst>
              <a:ext uri="{FF2B5EF4-FFF2-40B4-BE49-F238E27FC236}">
                <a16:creationId xmlns:a16="http://schemas.microsoft.com/office/drawing/2014/main" id="{0C74725F-826B-5649-90F1-D55BE5FD12DC}"/>
              </a:ext>
            </a:extLst>
          </p:cNvPr>
          <p:cNvPicPr>
            <a:picLocks noChangeAspect="1"/>
          </p:cNvPicPr>
          <p:nvPr/>
        </p:nvPicPr>
        <p:blipFill>
          <a:blip r:embed="rId3"/>
          <a:stretch>
            <a:fillRect/>
          </a:stretch>
        </p:blipFill>
        <p:spPr>
          <a:xfrm>
            <a:off x="89356" y="1934108"/>
            <a:ext cx="2756574" cy="637642"/>
          </a:xfrm>
          <a:prstGeom prst="rect">
            <a:avLst/>
          </a:prstGeom>
        </p:spPr>
      </p:pic>
      <p:pic>
        <p:nvPicPr>
          <p:cNvPr id="15" name="Picture 14">
            <a:extLst>
              <a:ext uri="{FF2B5EF4-FFF2-40B4-BE49-F238E27FC236}">
                <a16:creationId xmlns:a16="http://schemas.microsoft.com/office/drawing/2014/main" id="{691C07BD-AFD3-FF48-8DCF-D55F857DBFA1}"/>
              </a:ext>
            </a:extLst>
          </p:cNvPr>
          <p:cNvPicPr>
            <a:picLocks noChangeAspect="1"/>
          </p:cNvPicPr>
          <p:nvPr/>
        </p:nvPicPr>
        <p:blipFill rotWithShape="1">
          <a:blip r:embed="rId4"/>
          <a:srcRect b="46834"/>
          <a:stretch/>
        </p:blipFill>
        <p:spPr>
          <a:xfrm>
            <a:off x="3161277" y="1882653"/>
            <a:ext cx="1448543" cy="1162004"/>
          </a:xfrm>
          <a:prstGeom prst="rect">
            <a:avLst/>
          </a:prstGeom>
        </p:spPr>
      </p:pic>
      <p:grpSp>
        <p:nvGrpSpPr>
          <p:cNvPr id="18" name="Group 17">
            <a:extLst>
              <a:ext uri="{FF2B5EF4-FFF2-40B4-BE49-F238E27FC236}">
                <a16:creationId xmlns:a16="http://schemas.microsoft.com/office/drawing/2014/main" id="{C8378040-7FB1-AD42-95F3-8A64BCDB2406}"/>
              </a:ext>
            </a:extLst>
          </p:cNvPr>
          <p:cNvGrpSpPr/>
          <p:nvPr/>
        </p:nvGrpSpPr>
        <p:grpSpPr>
          <a:xfrm>
            <a:off x="4609820" y="1882653"/>
            <a:ext cx="1468274" cy="1162004"/>
            <a:chOff x="1852384" y="3640370"/>
            <a:chExt cx="1674676" cy="1341168"/>
          </a:xfrm>
        </p:grpSpPr>
        <p:pic>
          <p:nvPicPr>
            <p:cNvPr id="16" name="Picture 15">
              <a:extLst>
                <a:ext uri="{FF2B5EF4-FFF2-40B4-BE49-F238E27FC236}">
                  <a16:creationId xmlns:a16="http://schemas.microsoft.com/office/drawing/2014/main" id="{D4ECEAD0-750D-2E44-980E-398FD2E49D8A}"/>
                </a:ext>
              </a:extLst>
            </p:cNvPr>
            <p:cNvPicPr>
              <a:picLocks noChangeAspect="1"/>
            </p:cNvPicPr>
            <p:nvPr/>
          </p:nvPicPr>
          <p:blipFill rotWithShape="1">
            <a:blip r:embed="rId4"/>
            <a:srcRect t="53356"/>
            <a:stretch/>
          </p:blipFill>
          <p:spPr>
            <a:xfrm>
              <a:off x="1852384" y="3802944"/>
              <a:ext cx="1674676" cy="1178594"/>
            </a:xfrm>
            <a:prstGeom prst="rect">
              <a:avLst/>
            </a:prstGeom>
          </p:spPr>
        </p:pic>
        <p:pic>
          <p:nvPicPr>
            <p:cNvPr id="17" name="Picture 16">
              <a:extLst>
                <a:ext uri="{FF2B5EF4-FFF2-40B4-BE49-F238E27FC236}">
                  <a16:creationId xmlns:a16="http://schemas.microsoft.com/office/drawing/2014/main" id="{C6D4824F-0B91-AF44-9B9C-EAE6B56245D4}"/>
                </a:ext>
              </a:extLst>
            </p:cNvPr>
            <p:cNvPicPr>
              <a:picLocks noChangeAspect="1"/>
            </p:cNvPicPr>
            <p:nvPr/>
          </p:nvPicPr>
          <p:blipFill rotWithShape="1">
            <a:blip r:embed="rId4"/>
            <a:srcRect b="92967"/>
            <a:stretch/>
          </p:blipFill>
          <p:spPr>
            <a:xfrm>
              <a:off x="1852384" y="3640370"/>
              <a:ext cx="1674676" cy="177716"/>
            </a:xfrm>
            <a:prstGeom prst="rect">
              <a:avLst/>
            </a:prstGeom>
          </p:spPr>
        </p:pic>
      </p:grpSp>
      <p:sp>
        <p:nvSpPr>
          <p:cNvPr id="19" name="Rectangle: Rounded Corners 8">
            <a:extLst>
              <a:ext uri="{FF2B5EF4-FFF2-40B4-BE49-F238E27FC236}">
                <a16:creationId xmlns:a16="http://schemas.microsoft.com/office/drawing/2014/main" id="{56550DB4-C39E-9844-AC0F-81BB17123065}"/>
              </a:ext>
            </a:extLst>
          </p:cNvPr>
          <p:cNvSpPr/>
          <p:nvPr/>
        </p:nvSpPr>
        <p:spPr>
          <a:xfrm>
            <a:off x="89356" y="2052164"/>
            <a:ext cx="2756574" cy="257733"/>
          </a:xfrm>
          <a:prstGeom prst="roundRect">
            <a:avLst/>
          </a:prstGeom>
          <a:noFill/>
          <a:ln>
            <a:solidFill>
              <a:srgbClr val="007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a:solidFill>
                <a:srgbClr val="007033"/>
              </a:solidFill>
              <a:latin typeface="Didact Gothic" pitchFamily="2" charset="0"/>
            </a:endParaRPr>
          </a:p>
        </p:txBody>
      </p:sp>
      <p:sp>
        <p:nvSpPr>
          <p:cNvPr id="20" name="Rectangle: Rounded Corners 5">
            <a:extLst>
              <a:ext uri="{FF2B5EF4-FFF2-40B4-BE49-F238E27FC236}">
                <a16:creationId xmlns:a16="http://schemas.microsoft.com/office/drawing/2014/main" id="{039153DC-18D6-4D48-8A4A-FCB88DEC61FE}"/>
              </a:ext>
            </a:extLst>
          </p:cNvPr>
          <p:cNvSpPr/>
          <p:nvPr/>
        </p:nvSpPr>
        <p:spPr>
          <a:xfrm>
            <a:off x="89357" y="2309898"/>
            <a:ext cx="2756572" cy="26185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a:solidFill>
                <a:srgbClr val="C00000"/>
              </a:solidFill>
              <a:latin typeface="Didact Gothic" pitchFamily="2" charset="0"/>
            </a:endParaRPr>
          </a:p>
        </p:txBody>
      </p:sp>
      <p:sp>
        <p:nvSpPr>
          <p:cNvPr id="23" name="Rectangle: Rounded Corners 8">
            <a:extLst>
              <a:ext uri="{FF2B5EF4-FFF2-40B4-BE49-F238E27FC236}">
                <a16:creationId xmlns:a16="http://schemas.microsoft.com/office/drawing/2014/main" id="{CC10339C-4F0B-854B-8AA7-5F88E71F3297}"/>
              </a:ext>
            </a:extLst>
          </p:cNvPr>
          <p:cNvSpPr/>
          <p:nvPr/>
        </p:nvSpPr>
        <p:spPr>
          <a:xfrm>
            <a:off x="-5352" y="2638110"/>
            <a:ext cx="2875986" cy="83580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800" b="1" u="sng">
                <a:solidFill>
                  <a:srgbClr val="007033"/>
                </a:solidFill>
                <a:latin typeface="Didact Gothic" pitchFamily="2" charset="0"/>
              </a:rPr>
              <a:t>Instance 1 &amp; 2</a:t>
            </a:r>
          </a:p>
          <a:p>
            <a:pPr algn="just"/>
            <a:r>
              <a:rPr lang="en-SG" sz="800">
                <a:solidFill>
                  <a:srgbClr val="FFC000"/>
                </a:solidFill>
                <a:latin typeface="Didact Gothic" pitchFamily="2" charset="0"/>
              </a:rPr>
              <a:t>Assumption: </a:t>
            </a:r>
            <a:r>
              <a:rPr lang="en-SG" sz="800">
                <a:solidFill>
                  <a:schemeClr val="tx1"/>
                </a:solidFill>
                <a:latin typeface="Didact Gothic" pitchFamily="2" charset="0"/>
              </a:rPr>
              <a:t>Additional ”A” was added to the end of the Employee ID which may signify a promotion/rotation</a:t>
            </a:r>
          </a:p>
          <a:p>
            <a:pPr algn="just"/>
            <a:endParaRPr lang="en-SG" sz="800">
              <a:solidFill>
                <a:srgbClr val="C00000"/>
              </a:solidFill>
              <a:latin typeface="Didact Gothic" pitchFamily="2" charset="0"/>
            </a:endParaRPr>
          </a:p>
          <a:p>
            <a:pPr algn="just"/>
            <a:r>
              <a:rPr lang="en-SG" sz="800">
                <a:solidFill>
                  <a:srgbClr val="C00000"/>
                </a:solidFill>
                <a:latin typeface="Didact Gothic" pitchFamily="2" charset="0"/>
              </a:rPr>
              <a:t>Implication: </a:t>
            </a:r>
            <a:r>
              <a:rPr lang="en-SG" sz="800">
                <a:solidFill>
                  <a:schemeClr val="tx1"/>
                </a:solidFill>
                <a:latin typeface="Didact Gothic" pitchFamily="2" charset="0"/>
              </a:rPr>
              <a:t>No salary pay-outs for these 2 instances</a:t>
            </a:r>
            <a:endParaRPr lang="en-SG" sz="800">
              <a:solidFill>
                <a:srgbClr val="C00000"/>
              </a:solidFill>
              <a:latin typeface="Didact Gothic" pitchFamily="2" charset="0"/>
            </a:endParaRPr>
          </a:p>
          <a:p>
            <a:pPr algn="just"/>
            <a:r>
              <a:rPr lang="en-SG" sz="800">
                <a:solidFill>
                  <a:srgbClr val="FFC000"/>
                </a:solidFill>
                <a:latin typeface="Didact Gothic" pitchFamily="2" charset="0"/>
              </a:rPr>
              <a:t> </a:t>
            </a:r>
            <a:r>
              <a:rPr lang="en-SG" sz="800">
                <a:solidFill>
                  <a:schemeClr val="tx1"/>
                </a:solidFill>
                <a:latin typeface="Didact Gothic" pitchFamily="2" charset="0"/>
              </a:rPr>
              <a:t> </a:t>
            </a:r>
          </a:p>
        </p:txBody>
      </p:sp>
      <p:sp>
        <p:nvSpPr>
          <p:cNvPr id="25" name="Rectangle: Rounded Corners 8">
            <a:extLst>
              <a:ext uri="{FF2B5EF4-FFF2-40B4-BE49-F238E27FC236}">
                <a16:creationId xmlns:a16="http://schemas.microsoft.com/office/drawing/2014/main" id="{E8C700A2-D3A5-6C4B-8F1F-92E7927CD4A1}"/>
              </a:ext>
            </a:extLst>
          </p:cNvPr>
          <p:cNvSpPr/>
          <p:nvPr/>
        </p:nvSpPr>
        <p:spPr>
          <a:xfrm>
            <a:off x="-39820" y="3406041"/>
            <a:ext cx="2988770" cy="13856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800" b="1" u="sng">
                <a:solidFill>
                  <a:srgbClr val="C00000"/>
                </a:solidFill>
                <a:latin typeface="Didact Gothic" pitchFamily="2" charset="0"/>
              </a:rPr>
              <a:t>Instance 3 &amp; 4</a:t>
            </a:r>
          </a:p>
          <a:p>
            <a:pPr algn="just"/>
            <a:r>
              <a:rPr lang="en-SG" sz="800">
                <a:solidFill>
                  <a:schemeClr val="tx1"/>
                </a:solidFill>
                <a:latin typeface="Didact Gothic" pitchFamily="2" charset="0"/>
              </a:rPr>
              <a:t>Both Employees IDs were paid during the same period</a:t>
            </a:r>
          </a:p>
          <a:p>
            <a:pPr algn="just"/>
            <a:endParaRPr lang="en-SG" sz="800">
              <a:solidFill>
                <a:schemeClr val="tx1"/>
              </a:solidFill>
              <a:latin typeface="Didact Gothic" pitchFamily="2" charset="0"/>
            </a:endParaRPr>
          </a:p>
          <a:p>
            <a:pPr algn="just"/>
            <a:r>
              <a:rPr lang="en-SG" sz="800">
                <a:solidFill>
                  <a:srgbClr val="FFC000"/>
                </a:solidFill>
                <a:latin typeface="Didact Gothic" pitchFamily="2" charset="0"/>
              </a:rPr>
              <a:t>Assumption: </a:t>
            </a:r>
            <a:r>
              <a:rPr lang="en-SG" sz="800">
                <a:solidFill>
                  <a:schemeClr val="tx2"/>
                </a:solidFill>
                <a:latin typeface="Didact Gothic" pitchFamily="2" charset="0"/>
              </a:rPr>
              <a:t>One of them is Daily-Paid while another is Monthly-Paid. Employees with multiple roles/payment types should be paid to a </a:t>
            </a:r>
            <a:r>
              <a:rPr lang="en-SG" sz="800">
                <a:solidFill>
                  <a:schemeClr val="tx1"/>
                </a:solidFill>
                <a:latin typeface="Didact Gothic" pitchFamily="2" charset="0"/>
              </a:rPr>
              <a:t>single employee account for tax and accountability purposes.</a:t>
            </a:r>
          </a:p>
          <a:p>
            <a:pPr algn="just"/>
            <a:endParaRPr lang="en-SG" sz="800">
              <a:solidFill>
                <a:srgbClr val="C00000"/>
              </a:solidFill>
              <a:latin typeface="Didact Gothic" pitchFamily="2" charset="0"/>
            </a:endParaRPr>
          </a:p>
          <a:p>
            <a:pPr algn="just"/>
            <a:r>
              <a:rPr lang="en-SG" sz="800">
                <a:solidFill>
                  <a:srgbClr val="C00000"/>
                </a:solidFill>
                <a:latin typeface="Didact Gothic" pitchFamily="2" charset="0"/>
              </a:rPr>
              <a:t>Implications: </a:t>
            </a:r>
          </a:p>
          <a:p>
            <a:pPr algn="just"/>
            <a:r>
              <a:rPr lang="en-SG" sz="800" b="1">
                <a:solidFill>
                  <a:schemeClr val="tx2"/>
                </a:solidFill>
                <a:latin typeface="Didact Gothic" pitchFamily="2" charset="0"/>
              </a:rPr>
              <a:t>0038776 is the ghost employee: </a:t>
            </a:r>
            <a:r>
              <a:rPr lang="en-SG" sz="800" b="1">
                <a:solidFill>
                  <a:srgbClr val="C00000"/>
                </a:solidFill>
                <a:latin typeface="Didact Gothic" pitchFamily="2" charset="0"/>
              </a:rPr>
              <a:t>$121, 208</a:t>
            </a:r>
          </a:p>
          <a:p>
            <a:pPr algn="just"/>
            <a:r>
              <a:rPr lang="en-SG" sz="800" b="1">
                <a:solidFill>
                  <a:schemeClr val="tx2"/>
                </a:solidFill>
                <a:latin typeface="Didact Gothic" pitchFamily="2" charset="0"/>
              </a:rPr>
              <a:t>0454690 is the ghost employee: </a:t>
            </a:r>
            <a:r>
              <a:rPr lang="en-SG" sz="800" b="1">
                <a:solidFill>
                  <a:srgbClr val="C00000"/>
                </a:solidFill>
                <a:latin typeface="Didact Gothic" pitchFamily="2" charset="0"/>
              </a:rPr>
              <a:t>$763.05</a:t>
            </a:r>
            <a:endParaRPr lang="en-SG" sz="800" b="1">
              <a:solidFill>
                <a:srgbClr val="C00000"/>
              </a:solidFill>
            </a:endParaRPr>
          </a:p>
          <a:p>
            <a:pPr algn="just"/>
            <a:r>
              <a:rPr lang="en-SG" sz="800">
                <a:solidFill>
                  <a:srgbClr val="FFC000"/>
                </a:solidFill>
                <a:latin typeface="Didact Gothic" pitchFamily="2" charset="0"/>
              </a:rPr>
              <a:t> </a:t>
            </a:r>
            <a:r>
              <a:rPr lang="en-SG" sz="800">
                <a:solidFill>
                  <a:schemeClr val="tx1"/>
                </a:solidFill>
                <a:latin typeface="Didact Gothic" pitchFamily="2" charset="0"/>
              </a:rPr>
              <a:t> </a:t>
            </a:r>
          </a:p>
        </p:txBody>
      </p:sp>
      <p:cxnSp>
        <p:nvCxnSpPr>
          <p:cNvPr id="27" name="Straight Connector 26">
            <a:extLst>
              <a:ext uri="{FF2B5EF4-FFF2-40B4-BE49-F238E27FC236}">
                <a16:creationId xmlns:a16="http://schemas.microsoft.com/office/drawing/2014/main" id="{DC799DDF-44CA-2C4D-B876-81DE3F658BA8}"/>
              </a:ext>
            </a:extLst>
          </p:cNvPr>
          <p:cNvCxnSpPr>
            <a:cxnSpLocks/>
          </p:cNvCxnSpPr>
          <p:nvPr/>
        </p:nvCxnSpPr>
        <p:spPr>
          <a:xfrm>
            <a:off x="91620" y="3359617"/>
            <a:ext cx="27790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5107FBA-7978-FA4A-9742-3C6C88BAEB76}"/>
              </a:ext>
            </a:extLst>
          </p:cNvPr>
          <p:cNvCxnSpPr>
            <a:cxnSpLocks/>
          </p:cNvCxnSpPr>
          <p:nvPr/>
        </p:nvCxnSpPr>
        <p:spPr>
          <a:xfrm>
            <a:off x="3059576" y="1610765"/>
            <a:ext cx="0" cy="34402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Rectangle: Rounded Corners 8">
            <a:extLst>
              <a:ext uri="{FF2B5EF4-FFF2-40B4-BE49-F238E27FC236}">
                <a16:creationId xmlns:a16="http://schemas.microsoft.com/office/drawing/2014/main" id="{663229A8-C784-304C-9CB0-00B3004FDC56}"/>
              </a:ext>
            </a:extLst>
          </p:cNvPr>
          <p:cNvSpPr/>
          <p:nvPr/>
        </p:nvSpPr>
        <p:spPr>
          <a:xfrm>
            <a:off x="3028666" y="3238175"/>
            <a:ext cx="3063147" cy="16706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900">
                <a:solidFill>
                  <a:srgbClr val="FFC000"/>
                </a:solidFill>
                <a:latin typeface="Didact Gothic" pitchFamily="2" charset="0"/>
              </a:rPr>
              <a:t>Assumption: </a:t>
            </a:r>
            <a:endParaRPr lang="en-SG" sz="900">
              <a:solidFill>
                <a:schemeClr val="tx1"/>
              </a:solidFill>
              <a:latin typeface="Didact Gothic" pitchFamily="2" charset="0"/>
            </a:endParaRPr>
          </a:p>
          <a:p>
            <a:pPr marL="228600" indent="-228600" algn="just">
              <a:buClr>
                <a:schemeClr val="tx1"/>
              </a:buClr>
              <a:buAutoNum type="arabicParenR"/>
            </a:pPr>
            <a:r>
              <a:rPr lang="en-SG" sz="900">
                <a:solidFill>
                  <a:schemeClr val="tx1"/>
                </a:solidFill>
                <a:latin typeface="Didact Gothic" pitchFamily="2" charset="0"/>
              </a:rPr>
              <a:t>Employees can have multiple bank accounts but only 1 home phone.</a:t>
            </a:r>
          </a:p>
          <a:p>
            <a:pPr marL="228600" indent="-228600" algn="just">
              <a:buClr>
                <a:schemeClr val="tx1"/>
              </a:buClr>
              <a:buAutoNum type="arabicParenR"/>
            </a:pPr>
            <a:r>
              <a:rPr lang="en-SG" sz="900">
                <a:solidFill>
                  <a:schemeClr val="tx1"/>
                </a:solidFill>
                <a:latin typeface="Didact Gothic" pitchFamily="2" charset="0"/>
              </a:rPr>
              <a:t>Home Phones entered are accurate and valid</a:t>
            </a:r>
          </a:p>
          <a:p>
            <a:pPr marL="228600" indent="-228600" algn="just">
              <a:buClr>
                <a:schemeClr val="tx1"/>
              </a:buClr>
              <a:buAutoNum type="arabicParenR"/>
            </a:pPr>
            <a:r>
              <a:rPr lang="en-SG" sz="900">
                <a:solidFill>
                  <a:schemeClr val="tx1"/>
                </a:solidFill>
                <a:latin typeface="Didact Gothic" pitchFamily="2" charset="0"/>
              </a:rPr>
              <a:t>Some Home Phone numbers including “8999” were excluded.</a:t>
            </a:r>
          </a:p>
          <a:p>
            <a:pPr marL="228600" indent="-228600" algn="just">
              <a:buClr>
                <a:schemeClr val="tx1"/>
              </a:buClr>
              <a:buAutoNum type="arabicParenR"/>
            </a:pPr>
            <a:endParaRPr lang="en-SG" sz="900">
              <a:solidFill>
                <a:schemeClr val="tx1"/>
              </a:solidFill>
              <a:latin typeface="Didact Gothic" pitchFamily="2" charset="0"/>
            </a:endParaRPr>
          </a:p>
          <a:p>
            <a:pPr marL="228600" indent="-228600" algn="just">
              <a:buClr>
                <a:schemeClr val="tx1"/>
              </a:buClr>
              <a:buAutoNum type="arabicParenR"/>
            </a:pPr>
            <a:endParaRPr lang="en-SG" sz="900">
              <a:solidFill>
                <a:schemeClr val="tx1"/>
              </a:solidFill>
              <a:latin typeface="Didact Gothic" pitchFamily="2" charset="0"/>
            </a:endParaRPr>
          </a:p>
          <a:p>
            <a:pPr algn="just">
              <a:buClr>
                <a:schemeClr val="tx1"/>
              </a:buClr>
            </a:pPr>
            <a:endParaRPr lang="en-SG" sz="900">
              <a:solidFill>
                <a:schemeClr val="bg1"/>
              </a:solidFill>
              <a:latin typeface="Didact Gothic" pitchFamily="2" charset="0"/>
            </a:endParaRPr>
          </a:p>
          <a:p>
            <a:pPr marL="228600" indent="-228600" algn="just">
              <a:buClr>
                <a:schemeClr val="tx1"/>
              </a:buClr>
              <a:buAutoNum type="arabicParenR"/>
            </a:pPr>
            <a:endParaRPr lang="en-SG" sz="900">
              <a:solidFill>
                <a:schemeClr val="tx1"/>
              </a:solidFill>
              <a:latin typeface="Didact Gothic" pitchFamily="2" charset="0"/>
            </a:endParaRPr>
          </a:p>
          <a:p>
            <a:pPr marL="228600" indent="-228600" algn="just">
              <a:buClr>
                <a:schemeClr val="tx1"/>
              </a:buClr>
              <a:buAutoNum type="arabicParenR"/>
            </a:pPr>
            <a:endParaRPr lang="en-SG" sz="900">
              <a:solidFill>
                <a:schemeClr val="tx1"/>
              </a:solidFill>
              <a:latin typeface="Didact Gothic" pitchFamily="2" charset="0"/>
            </a:endParaRPr>
          </a:p>
          <a:p>
            <a:pPr algn="just">
              <a:buClr>
                <a:schemeClr val="tx1"/>
              </a:buClr>
            </a:pPr>
            <a:endParaRPr lang="en-SG" sz="900">
              <a:solidFill>
                <a:schemeClr val="tx1"/>
              </a:solidFill>
              <a:latin typeface="Didact Gothic" pitchFamily="2" charset="0"/>
            </a:endParaRPr>
          </a:p>
        </p:txBody>
      </p:sp>
      <p:sp>
        <p:nvSpPr>
          <p:cNvPr id="33" name="Rectangle: Rounded Corners 3">
            <a:extLst>
              <a:ext uri="{FF2B5EF4-FFF2-40B4-BE49-F238E27FC236}">
                <a16:creationId xmlns:a16="http://schemas.microsoft.com/office/drawing/2014/main" id="{80B830C8-E143-384C-891D-A017C2E623B9}"/>
              </a:ext>
            </a:extLst>
          </p:cNvPr>
          <p:cNvSpPr/>
          <p:nvPr/>
        </p:nvSpPr>
        <p:spPr>
          <a:xfrm>
            <a:off x="6216917" y="1004360"/>
            <a:ext cx="2882918" cy="279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Pay Rate Alteration/Advance Fraud</a:t>
            </a:r>
          </a:p>
        </p:txBody>
      </p:sp>
      <p:sp>
        <p:nvSpPr>
          <p:cNvPr id="34" name="Rectangle: Rounded Corners 3">
            <a:extLst>
              <a:ext uri="{FF2B5EF4-FFF2-40B4-BE49-F238E27FC236}">
                <a16:creationId xmlns:a16="http://schemas.microsoft.com/office/drawing/2014/main" id="{763CA999-C423-E147-985E-4D3515560DF9}"/>
              </a:ext>
            </a:extLst>
          </p:cNvPr>
          <p:cNvSpPr/>
          <p:nvPr/>
        </p:nvSpPr>
        <p:spPr>
          <a:xfrm>
            <a:off x="88225" y="4746702"/>
            <a:ext cx="2860724" cy="305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a:latin typeface="Didact Gothic" pitchFamily="2" charset="0"/>
              </a:rPr>
              <a:t>Conclusion: 038776 and 045490 is likely to be a ghost employee, further investigation required.</a:t>
            </a:r>
          </a:p>
        </p:txBody>
      </p:sp>
      <p:sp>
        <p:nvSpPr>
          <p:cNvPr id="36" name="Rectangle: Rounded Corners 3">
            <a:extLst>
              <a:ext uri="{FF2B5EF4-FFF2-40B4-BE49-F238E27FC236}">
                <a16:creationId xmlns:a16="http://schemas.microsoft.com/office/drawing/2014/main" id="{3DBAA3CB-870D-B746-93EF-0B5FA1C0E551}"/>
              </a:ext>
            </a:extLst>
          </p:cNvPr>
          <p:cNvSpPr/>
          <p:nvPr/>
        </p:nvSpPr>
        <p:spPr>
          <a:xfrm>
            <a:off x="3163313" y="4746701"/>
            <a:ext cx="2914782" cy="305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a:latin typeface="Didact Gothic" pitchFamily="2" charset="0"/>
              </a:rPr>
              <a:t>Conclusion: Inconclusive due to multiple instances, further investigation required.</a:t>
            </a:r>
          </a:p>
        </p:txBody>
      </p:sp>
      <p:sp>
        <p:nvSpPr>
          <p:cNvPr id="37" name="Subtitle 2">
            <a:extLst>
              <a:ext uri="{FF2B5EF4-FFF2-40B4-BE49-F238E27FC236}">
                <a16:creationId xmlns:a16="http://schemas.microsoft.com/office/drawing/2014/main" id="{AA171400-94CD-6440-ACCC-013671C718A5}"/>
              </a:ext>
            </a:extLst>
          </p:cNvPr>
          <p:cNvSpPr txBox="1">
            <a:spLocks/>
          </p:cNvSpPr>
          <p:nvPr/>
        </p:nvSpPr>
        <p:spPr>
          <a:xfrm>
            <a:off x="5807034" y="1228488"/>
            <a:ext cx="3247603" cy="889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a:r>
              <a:rPr lang="en-SG" sz="800"/>
              <a:t>Pay Rate Alteration Fraud occurs when an employee with access to the payroll system alters the pay rate for some employees. </a:t>
            </a:r>
          </a:p>
          <a:p>
            <a:pPr indent="0" algn="just"/>
            <a:endParaRPr lang="en-SG" sz="800"/>
          </a:p>
          <a:p>
            <a:pPr indent="0" algn="just"/>
            <a:r>
              <a:rPr lang="en-SG" sz="800"/>
              <a:t>Advance Fraud occurs when an employee draws advances but attempts to avoid payment in several ways. </a:t>
            </a:r>
          </a:p>
          <a:p>
            <a:pPr indent="0" algn="just"/>
            <a:endParaRPr lang="en-SG" sz="800"/>
          </a:p>
          <a:p>
            <a:pPr indent="0" algn="just"/>
            <a:r>
              <a:rPr lang="en-SG" sz="800">
                <a:solidFill>
                  <a:srgbClr val="FFC000"/>
                </a:solidFill>
              </a:rPr>
              <a:t>Assumption/Limitations: </a:t>
            </a:r>
          </a:p>
          <a:p>
            <a:pPr marL="685800" indent="-228600" algn="just">
              <a:buSzPct val="100000"/>
              <a:buFont typeface="+mj-lt"/>
              <a:buAutoNum type="arabicPeriod"/>
            </a:pPr>
            <a:r>
              <a:rPr lang="en-SG" sz="800">
                <a:solidFill>
                  <a:schemeClr val="tx1"/>
                </a:solidFill>
              </a:rPr>
              <a:t>I</a:t>
            </a:r>
            <a:r>
              <a:rPr lang="en-SG" sz="800"/>
              <a:t>n this case, since there are no hourly-paid employees, monthly changes is highlighted for further testing.</a:t>
            </a:r>
          </a:p>
          <a:p>
            <a:pPr marL="685800" indent="-228600" algn="just">
              <a:buSzPct val="100000"/>
              <a:buFont typeface="+mj-lt"/>
              <a:buAutoNum type="arabicPeriod"/>
            </a:pPr>
            <a:r>
              <a:rPr lang="en-SG" sz="800"/>
              <a:t>Advance is given due to the erratic nature of some monthly-paid employees. However, there are no information on advance given/paid outside of the period.  Therefore, totality of changes is tested.</a:t>
            </a:r>
          </a:p>
          <a:p>
            <a:pPr indent="0" algn="just"/>
            <a:endParaRPr lang="en-SG" sz="800"/>
          </a:p>
        </p:txBody>
      </p:sp>
      <p:sp>
        <p:nvSpPr>
          <p:cNvPr id="41" name="Subtitle 2">
            <a:extLst>
              <a:ext uri="{FF2B5EF4-FFF2-40B4-BE49-F238E27FC236}">
                <a16:creationId xmlns:a16="http://schemas.microsoft.com/office/drawing/2014/main" id="{DBCF6F56-A729-2644-8493-CD0B0789685E}"/>
              </a:ext>
            </a:extLst>
          </p:cNvPr>
          <p:cNvSpPr txBox="1">
            <a:spLocks/>
          </p:cNvSpPr>
          <p:nvPr/>
        </p:nvSpPr>
        <p:spPr>
          <a:xfrm>
            <a:off x="5807033" y="3915012"/>
            <a:ext cx="3181418" cy="824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a:r>
              <a:rPr lang="en-SG" sz="800">
                <a:solidFill>
                  <a:srgbClr val="C00000"/>
                </a:solidFill>
              </a:rPr>
              <a:t>Instances of Irregularities:  </a:t>
            </a:r>
            <a:r>
              <a:rPr lang="en-SG" sz="800">
                <a:solidFill>
                  <a:schemeClr val="tx1"/>
                </a:solidFill>
              </a:rPr>
              <a:t>1358</a:t>
            </a:r>
          </a:p>
          <a:p>
            <a:pPr indent="0" algn="just"/>
            <a:r>
              <a:rPr lang="en-SG" sz="800">
                <a:solidFill>
                  <a:srgbClr val="C00000"/>
                </a:solidFill>
              </a:rPr>
              <a:t>Implication:</a:t>
            </a:r>
            <a:r>
              <a:rPr lang="en-SG" sz="800">
                <a:solidFill>
                  <a:schemeClr val="tx1"/>
                </a:solidFill>
              </a:rPr>
              <a:t> Total $582,041, Single Employee N</a:t>
            </a:r>
            <a:r>
              <a:rPr lang="en-SG" sz="800"/>
              <a:t>et Change up to $62,738.62 overdrawn.</a:t>
            </a:r>
          </a:p>
        </p:txBody>
      </p:sp>
      <p:cxnSp>
        <p:nvCxnSpPr>
          <p:cNvPr id="42" name="Straight Connector 41">
            <a:extLst>
              <a:ext uri="{FF2B5EF4-FFF2-40B4-BE49-F238E27FC236}">
                <a16:creationId xmlns:a16="http://schemas.microsoft.com/office/drawing/2014/main" id="{FD8B14F9-1B19-F947-8A91-635AF87745E7}"/>
              </a:ext>
            </a:extLst>
          </p:cNvPr>
          <p:cNvCxnSpPr>
            <a:cxnSpLocks/>
          </p:cNvCxnSpPr>
          <p:nvPr/>
        </p:nvCxnSpPr>
        <p:spPr>
          <a:xfrm>
            <a:off x="6155492" y="1004360"/>
            <a:ext cx="0" cy="40471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Rectangle: Rounded Corners 3">
            <a:extLst>
              <a:ext uri="{FF2B5EF4-FFF2-40B4-BE49-F238E27FC236}">
                <a16:creationId xmlns:a16="http://schemas.microsoft.com/office/drawing/2014/main" id="{0CBDB519-72DD-424D-9326-39B1A92B94AF}"/>
              </a:ext>
            </a:extLst>
          </p:cNvPr>
          <p:cNvSpPr/>
          <p:nvPr/>
        </p:nvSpPr>
        <p:spPr>
          <a:xfrm>
            <a:off x="6232890" y="4437185"/>
            <a:ext cx="2866945" cy="613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800" b="1">
                <a:solidFill>
                  <a:schemeClr val="bg1"/>
                </a:solidFill>
                <a:latin typeface="Didact Gothic" pitchFamily="2" charset="0"/>
              </a:rPr>
              <a:t>Conclusion: While there are both overdrawn salaries and employees who had a net negative salary, the limitations of the dataset meant that it is hard to ascertain fraudulent pay rate or advances activity possible reasons may include bonuses, commissions, advances etc. </a:t>
            </a:r>
            <a:endParaRPr lang="en-SG" sz="800" b="1">
              <a:solidFill>
                <a:schemeClr val="bg1"/>
              </a:solidFill>
            </a:endParaRPr>
          </a:p>
        </p:txBody>
      </p:sp>
      <p:pic>
        <p:nvPicPr>
          <p:cNvPr id="49" name="Picture 48">
            <a:extLst>
              <a:ext uri="{FF2B5EF4-FFF2-40B4-BE49-F238E27FC236}">
                <a16:creationId xmlns:a16="http://schemas.microsoft.com/office/drawing/2014/main" id="{FBB09BFE-7E3C-4D45-AC2E-5118958A838E}"/>
              </a:ext>
            </a:extLst>
          </p:cNvPr>
          <p:cNvPicPr>
            <a:picLocks noChangeAspect="1"/>
          </p:cNvPicPr>
          <p:nvPr/>
        </p:nvPicPr>
        <p:blipFill>
          <a:blip r:embed="rId5"/>
          <a:stretch>
            <a:fillRect/>
          </a:stretch>
        </p:blipFill>
        <p:spPr>
          <a:xfrm>
            <a:off x="6891843" y="3074720"/>
            <a:ext cx="1610890" cy="900713"/>
          </a:xfrm>
          <a:prstGeom prst="rect">
            <a:avLst/>
          </a:prstGeom>
        </p:spPr>
      </p:pic>
    </p:spTree>
    <p:extLst>
      <p:ext uri="{BB962C8B-B14F-4D97-AF65-F5344CB8AC3E}">
        <p14:creationId xmlns:p14="http://schemas.microsoft.com/office/powerpoint/2010/main" val="247474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7" grpId="0" animBg="1"/>
      <p:bldP spid="12" grpId="0" animBg="1"/>
      <p:bldP spid="19" grpId="0" animBg="1"/>
      <p:bldP spid="20" grpId="0" animBg="1"/>
      <p:bldP spid="23" grpId="0"/>
      <p:bldP spid="25" grpId="0"/>
      <p:bldP spid="32" grpId="0"/>
      <p:bldP spid="33" grpId="0" animBg="1"/>
      <p:bldP spid="34" grpId="0" animBg="1"/>
      <p:bldP spid="36" grpId="0" animBg="1"/>
      <p:bldP spid="37" grpId="0"/>
      <p:bldP spid="41" grpId="0"/>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43649" y="223769"/>
            <a:ext cx="7561457" cy="772200"/>
          </a:xfrm>
        </p:spPr>
        <p:txBody>
          <a:bodyPr/>
          <a:lstStyle/>
          <a:p>
            <a:r>
              <a:rPr lang="en-SG" sz="3200"/>
              <a:t>Payroll Fraud</a:t>
            </a:r>
          </a:p>
        </p:txBody>
      </p:sp>
      <p:sp>
        <p:nvSpPr>
          <p:cNvPr id="4" name="Subtitle 2">
            <a:extLst>
              <a:ext uri="{FF2B5EF4-FFF2-40B4-BE49-F238E27FC236}">
                <a16:creationId xmlns:a16="http://schemas.microsoft.com/office/drawing/2014/main" id="{94D56352-EC86-A149-B6A4-EBD54C759A1B}"/>
              </a:ext>
            </a:extLst>
          </p:cNvPr>
          <p:cNvSpPr>
            <a:spLocks noGrp="1"/>
          </p:cNvSpPr>
          <p:nvPr>
            <p:ph type="subTitle" idx="1"/>
          </p:nvPr>
        </p:nvSpPr>
        <p:spPr>
          <a:xfrm>
            <a:off x="-418651" y="1220549"/>
            <a:ext cx="3735616" cy="391887"/>
          </a:xfrm>
        </p:spPr>
        <p:txBody>
          <a:bodyPr/>
          <a:lstStyle/>
          <a:p>
            <a:pPr indent="0" algn="just"/>
            <a:r>
              <a:rPr lang="en-SG" sz="800"/>
              <a:t>Unauthorised Employee Fraud occurs when an employee that should not have been paid is receiving a salary pay-out. In this case, contractual employees are investigated if they are paid beyond the end of their contract. </a:t>
            </a:r>
          </a:p>
          <a:p>
            <a:pPr indent="0" algn="just"/>
            <a:endParaRPr lang="en-SG" sz="800"/>
          </a:p>
          <a:p>
            <a:pPr indent="0" algn="just"/>
            <a:r>
              <a:rPr lang="en-SG" sz="800">
                <a:solidFill>
                  <a:srgbClr val="FFC000"/>
                </a:solidFill>
              </a:rPr>
              <a:t>Assumption: </a:t>
            </a:r>
          </a:p>
          <a:p>
            <a:pPr marL="685800" indent="-228600" algn="just">
              <a:buSzPct val="100000"/>
              <a:buFont typeface="+mj-lt"/>
              <a:buAutoNum type="arabicParenR"/>
            </a:pPr>
            <a:r>
              <a:rPr lang="en-SG" sz="800">
                <a:solidFill>
                  <a:schemeClr val="tx1"/>
                </a:solidFill>
              </a:rPr>
              <a:t>38 Days used as a control as a buffer for last-month-salary – MOM requires employees to be paid within 7 days of end-of-period (MOM, n.d.) . Given that all employees have different contract end dates and the financial period is unknown to employees, 1 month is used as the buffer. Therefore, 31 Days + 7 Days = 38 Days.</a:t>
            </a:r>
          </a:p>
          <a:p>
            <a:pPr marL="685800" indent="-228600" algn="just">
              <a:buSzPct val="100000"/>
              <a:buFont typeface="+mj-lt"/>
              <a:buAutoNum type="arabicParenR"/>
            </a:pPr>
            <a:r>
              <a:rPr lang="en-SG" sz="800">
                <a:solidFill>
                  <a:schemeClr val="tx1"/>
                </a:solidFill>
              </a:rPr>
              <a:t>Pensions are excluded as it can be paid beyond.</a:t>
            </a:r>
          </a:p>
          <a:p>
            <a:pPr indent="0" algn="just"/>
            <a:endParaRPr lang="en-SG" sz="800"/>
          </a:p>
        </p:txBody>
      </p:sp>
      <p:sp>
        <p:nvSpPr>
          <p:cNvPr id="5" name="Rectangle: Rounded Corners 3">
            <a:extLst>
              <a:ext uri="{FF2B5EF4-FFF2-40B4-BE49-F238E27FC236}">
                <a16:creationId xmlns:a16="http://schemas.microsoft.com/office/drawing/2014/main" id="{161E3D4E-5DF5-7146-9B5E-6C71ABD55E26}"/>
              </a:ext>
            </a:extLst>
          </p:cNvPr>
          <p:cNvSpPr/>
          <p:nvPr/>
        </p:nvSpPr>
        <p:spPr>
          <a:xfrm>
            <a:off x="83457" y="1004360"/>
            <a:ext cx="3107244" cy="279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Unauthorised Employee Fraud</a:t>
            </a:r>
          </a:p>
        </p:txBody>
      </p:sp>
      <p:cxnSp>
        <p:nvCxnSpPr>
          <p:cNvPr id="11" name="Straight Connector 10">
            <a:extLst>
              <a:ext uri="{FF2B5EF4-FFF2-40B4-BE49-F238E27FC236}">
                <a16:creationId xmlns:a16="http://schemas.microsoft.com/office/drawing/2014/main" id="{CF46802F-2699-4F48-AD3B-9428B3323AD4}"/>
              </a:ext>
            </a:extLst>
          </p:cNvPr>
          <p:cNvCxnSpPr>
            <a:cxnSpLocks/>
          </p:cNvCxnSpPr>
          <p:nvPr/>
        </p:nvCxnSpPr>
        <p:spPr>
          <a:xfrm>
            <a:off x="489857" y="938894"/>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Rounded Corners 8">
            <a:extLst>
              <a:ext uri="{FF2B5EF4-FFF2-40B4-BE49-F238E27FC236}">
                <a16:creationId xmlns:a16="http://schemas.microsoft.com/office/drawing/2014/main" id="{E8C700A2-D3A5-6C4B-8F1F-92E7927CD4A1}"/>
              </a:ext>
            </a:extLst>
          </p:cNvPr>
          <p:cNvSpPr/>
          <p:nvPr/>
        </p:nvSpPr>
        <p:spPr>
          <a:xfrm>
            <a:off x="-45990" y="3170325"/>
            <a:ext cx="3166386" cy="13856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800" b="1" u="sng">
                <a:solidFill>
                  <a:srgbClr val="C00000"/>
                </a:solidFill>
                <a:latin typeface="Didact Gothic" pitchFamily="2" charset="0"/>
              </a:rPr>
              <a:t>Instances</a:t>
            </a:r>
          </a:p>
          <a:p>
            <a:pPr algn="just"/>
            <a:r>
              <a:rPr lang="en-SG" sz="800">
                <a:solidFill>
                  <a:schemeClr val="tx1"/>
                </a:solidFill>
                <a:latin typeface="Didact Gothic" pitchFamily="2" charset="0"/>
              </a:rPr>
              <a:t>392 Employees were paid beyond 38 days of the end of their contract. Some as late as 9 months later as seen in instance 1</a:t>
            </a:r>
          </a:p>
          <a:p>
            <a:pPr algn="just"/>
            <a:endParaRPr lang="en-SG" sz="800">
              <a:solidFill>
                <a:srgbClr val="C00000"/>
              </a:solidFill>
              <a:latin typeface="Didact Gothic" pitchFamily="2" charset="0"/>
            </a:endParaRPr>
          </a:p>
          <a:p>
            <a:pPr algn="just"/>
            <a:r>
              <a:rPr lang="en-SG" sz="800">
                <a:solidFill>
                  <a:srgbClr val="C00000"/>
                </a:solidFill>
                <a:latin typeface="Didact Gothic" pitchFamily="2" charset="0"/>
              </a:rPr>
              <a:t>Implications: </a:t>
            </a:r>
          </a:p>
          <a:p>
            <a:pPr algn="just"/>
            <a:r>
              <a:rPr lang="en-SG" sz="800">
                <a:solidFill>
                  <a:schemeClr val="tx1"/>
                </a:solidFill>
                <a:latin typeface="Didact Gothic" pitchFamily="2" charset="0"/>
              </a:rPr>
              <a:t>Total =   $10,222,561.24 </a:t>
            </a:r>
          </a:p>
        </p:txBody>
      </p:sp>
      <p:cxnSp>
        <p:nvCxnSpPr>
          <p:cNvPr id="29" name="Straight Connector 28">
            <a:extLst>
              <a:ext uri="{FF2B5EF4-FFF2-40B4-BE49-F238E27FC236}">
                <a16:creationId xmlns:a16="http://schemas.microsoft.com/office/drawing/2014/main" id="{E5107FBA-7978-FA4A-9742-3C6C88BAEB76}"/>
              </a:ext>
            </a:extLst>
          </p:cNvPr>
          <p:cNvCxnSpPr>
            <a:cxnSpLocks/>
          </p:cNvCxnSpPr>
          <p:nvPr/>
        </p:nvCxnSpPr>
        <p:spPr>
          <a:xfrm>
            <a:off x="3316965" y="1004360"/>
            <a:ext cx="0" cy="40483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Rectangle: Rounded Corners 3">
            <a:extLst>
              <a:ext uri="{FF2B5EF4-FFF2-40B4-BE49-F238E27FC236}">
                <a16:creationId xmlns:a16="http://schemas.microsoft.com/office/drawing/2014/main" id="{763CA999-C423-E147-985E-4D3515560DF9}"/>
              </a:ext>
            </a:extLst>
          </p:cNvPr>
          <p:cNvSpPr/>
          <p:nvPr/>
        </p:nvSpPr>
        <p:spPr>
          <a:xfrm>
            <a:off x="72442" y="4555965"/>
            <a:ext cx="3168648" cy="496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a:latin typeface="Didact Gothic" pitchFamily="2" charset="0"/>
              </a:rPr>
              <a:t>Conclusion: With the lack of information, the number and cost of unauthorised employees is alarming and should require further attention. </a:t>
            </a:r>
            <a:endParaRPr lang="en-SG" sz="900">
              <a:latin typeface="Didact Gothic" pitchFamily="2" charset="0"/>
            </a:endParaRPr>
          </a:p>
        </p:txBody>
      </p:sp>
      <p:sp>
        <p:nvSpPr>
          <p:cNvPr id="36" name="Rectangle: Rounded Corners 3">
            <a:extLst>
              <a:ext uri="{FF2B5EF4-FFF2-40B4-BE49-F238E27FC236}">
                <a16:creationId xmlns:a16="http://schemas.microsoft.com/office/drawing/2014/main" id="{3DBAA3CB-870D-B746-93EF-0B5FA1C0E551}"/>
              </a:ext>
            </a:extLst>
          </p:cNvPr>
          <p:cNvSpPr/>
          <p:nvPr/>
        </p:nvSpPr>
        <p:spPr>
          <a:xfrm>
            <a:off x="3389990" y="4555965"/>
            <a:ext cx="3168648" cy="561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a:latin typeface="Didact Gothic" pitchFamily="2" charset="0"/>
              </a:rPr>
              <a:t>Conclusion: </a:t>
            </a:r>
            <a:r>
              <a:rPr lang="en-SG" sz="900" b="1">
                <a:latin typeface="Didact Gothic"/>
              </a:rPr>
              <a:t>the 2 fake vendors had claimed large amounts of money from Lumbago Edge Bank, and NBSZ has been highlighted in the Expense Reimbursement Fraud Analysis as well. </a:t>
            </a:r>
            <a:endParaRPr lang="en-SG" sz="900" b="1">
              <a:latin typeface="Didact Gothic" pitchFamily="2" charset="0"/>
            </a:endParaRPr>
          </a:p>
        </p:txBody>
      </p:sp>
      <p:sp>
        <p:nvSpPr>
          <p:cNvPr id="37" name="Subtitle 2">
            <a:extLst>
              <a:ext uri="{FF2B5EF4-FFF2-40B4-BE49-F238E27FC236}">
                <a16:creationId xmlns:a16="http://schemas.microsoft.com/office/drawing/2014/main" id="{AA171400-94CD-6440-ACCC-013671C718A5}"/>
              </a:ext>
            </a:extLst>
          </p:cNvPr>
          <p:cNvSpPr txBox="1">
            <a:spLocks/>
          </p:cNvSpPr>
          <p:nvPr/>
        </p:nvSpPr>
        <p:spPr>
          <a:xfrm>
            <a:off x="2874012" y="1276948"/>
            <a:ext cx="3735615" cy="617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a:r>
              <a:rPr lang="en-SG" sz="800"/>
              <a:t>False Vendor Fraud occurs when an employee purchases from an entity owned or connected to them, possibly charging for the product/service above market value resulting in a conflict of interest. </a:t>
            </a:r>
          </a:p>
          <a:p>
            <a:pPr indent="0" algn="just"/>
            <a:endParaRPr lang="en-SG" sz="800"/>
          </a:p>
          <a:p>
            <a:pPr indent="0" algn="just"/>
            <a:endParaRPr lang="en-SG" sz="800"/>
          </a:p>
        </p:txBody>
      </p:sp>
      <p:cxnSp>
        <p:nvCxnSpPr>
          <p:cNvPr id="42" name="Straight Connector 41">
            <a:extLst>
              <a:ext uri="{FF2B5EF4-FFF2-40B4-BE49-F238E27FC236}">
                <a16:creationId xmlns:a16="http://schemas.microsoft.com/office/drawing/2014/main" id="{FD8B14F9-1B19-F947-8A91-635AF87745E7}"/>
              </a:ext>
            </a:extLst>
          </p:cNvPr>
          <p:cNvCxnSpPr>
            <a:cxnSpLocks/>
          </p:cNvCxnSpPr>
          <p:nvPr/>
        </p:nvCxnSpPr>
        <p:spPr>
          <a:xfrm>
            <a:off x="6628944" y="1005558"/>
            <a:ext cx="0" cy="4047102"/>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9358456-A523-5B4B-B47A-31E24F73EBFB}"/>
              </a:ext>
            </a:extLst>
          </p:cNvPr>
          <p:cNvPicPr>
            <a:picLocks noChangeAspect="1"/>
          </p:cNvPicPr>
          <p:nvPr/>
        </p:nvPicPr>
        <p:blipFill>
          <a:blip r:embed="rId3"/>
          <a:stretch>
            <a:fillRect/>
          </a:stretch>
        </p:blipFill>
        <p:spPr>
          <a:xfrm>
            <a:off x="109492" y="2803306"/>
            <a:ext cx="3081210" cy="665903"/>
          </a:xfrm>
          <a:prstGeom prst="rect">
            <a:avLst/>
          </a:prstGeom>
        </p:spPr>
      </p:pic>
      <p:sp>
        <p:nvSpPr>
          <p:cNvPr id="35" name="Rectangle: Rounded Corners 3">
            <a:extLst>
              <a:ext uri="{FF2B5EF4-FFF2-40B4-BE49-F238E27FC236}">
                <a16:creationId xmlns:a16="http://schemas.microsoft.com/office/drawing/2014/main" id="{38EA1D2C-72AC-4D44-858E-34BCA5191D09}"/>
              </a:ext>
            </a:extLst>
          </p:cNvPr>
          <p:cNvSpPr/>
          <p:nvPr/>
        </p:nvSpPr>
        <p:spPr>
          <a:xfrm>
            <a:off x="3387271" y="1019918"/>
            <a:ext cx="3161518" cy="279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False Vendor Fraud</a:t>
            </a:r>
          </a:p>
        </p:txBody>
      </p:sp>
      <p:pic>
        <p:nvPicPr>
          <p:cNvPr id="9" name="Picture 8">
            <a:extLst>
              <a:ext uri="{FF2B5EF4-FFF2-40B4-BE49-F238E27FC236}">
                <a16:creationId xmlns:a16="http://schemas.microsoft.com/office/drawing/2014/main" id="{484B4A36-97BC-914F-B199-6C1DCCD0A712}"/>
              </a:ext>
            </a:extLst>
          </p:cNvPr>
          <p:cNvPicPr>
            <a:picLocks noChangeAspect="1"/>
          </p:cNvPicPr>
          <p:nvPr/>
        </p:nvPicPr>
        <p:blipFill>
          <a:blip r:embed="rId4"/>
          <a:stretch>
            <a:fillRect/>
          </a:stretch>
        </p:blipFill>
        <p:spPr>
          <a:xfrm>
            <a:off x="3367378" y="1876622"/>
            <a:ext cx="3210021" cy="786128"/>
          </a:xfrm>
          <a:prstGeom prst="rect">
            <a:avLst/>
          </a:prstGeom>
        </p:spPr>
      </p:pic>
      <p:sp>
        <p:nvSpPr>
          <p:cNvPr id="39" name="Rectangle: Rounded Corners 8">
            <a:extLst>
              <a:ext uri="{FF2B5EF4-FFF2-40B4-BE49-F238E27FC236}">
                <a16:creationId xmlns:a16="http://schemas.microsoft.com/office/drawing/2014/main" id="{589DC5B7-033A-5047-867C-0A79538528F9}"/>
              </a:ext>
            </a:extLst>
          </p:cNvPr>
          <p:cNvSpPr/>
          <p:nvPr/>
        </p:nvSpPr>
        <p:spPr>
          <a:xfrm>
            <a:off x="3342453" y="2326908"/>
            <a:ext cx="3234937" cy="327620"/>
          </a:xfrm>
          <a:prstGeom prst="roundRect">
            <a:avLst/>
          </a:prstGeom>
          <a:noFill/>
          <a:ln>
            <a:solidFill>
              <a:srgbClr val="007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a:solidFill>
                <a:srgbClr val="007033"/>
              </a:solidFill>
              <a:latin typeface="Didact Gothic" pitchFamily="2" charset="0"/>
            </a:endParaRPr>
          </a:p>
        </p:txBody>
      </p:sp>
      <p:sp>
        <p:nvSpPr>
          <p:cNvPr id="40" name="Rectangle: Rounded Corners 5">
            <a:extLst>
              <a:ext uri="{FF2B5EF4-FFF2-40B4-BE49-F238E27FC236}">
                <a16:creationId xmlns:a16="http://schemas.microsoft.com/office/drawing/2014/main" id="{07DD2D18-5E33-944E-8FF4-F2880D9AEB53}"/>
              </a:ext>
            </a:extLst>
          </p:cNvPr>
          <p:cNvSpPr/>
          <p:nvPr/>
        </p:nvSpPr>
        <p:spPr>
          <a:xfrm>
            <a:off x="3341890" y="1995802"/>
            <a:ext cx="3225301" cy="30595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a:solidFill>
                <a:srgbClr val="C00000"/>
              </a:solidFill>
              <a:latin typeface="Didact Gothic" pitchFamily="2" charset="0"/>
            </a:endParaRPr>
          </a:p>
        </p:txBody>
      </p:sp>
      <p:sp>
        <p:nvSpPr>
          <p:cNvPr id="43" name="Rectangle: Rounded Corners 8">
            <a:extLst>
              <a:ext uri="{FF2B5EF4-FFF2-40B4-BE49-F238E27FC236}">
                <a16:creationId xmlns:a16="http://schemas.microsoft.com/office/drawing/2014/main" id="{2AFBFF84-BB37-3841-9A06-AC4505764099}"/>
              </a:ext>
            </a:extLst>
          </p:cNvPr>
          <p:cNvSpPr/>
          <p:nvPr/>
        </p:nvSpPr>
        <p:spPr>
          <a:xfrm>
            <a:off x="3241090" y="2854524"/>
            <a:ext cx="3166386" cy="83580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800" b="1" u="sng">
                <a:solidFill>
                  <a:srgbClr val="C00000"/>
                </a:solidFill>
                <a:latin typeface="Didact Gothic" pitchFamily="2" charset="0"/>
              </a:rPr>
              <a:t>Instance 1, 2 &amp; 3</a:t>
            </a:r>
          </a:p>
          <a:p>
            <a:pPr algn="just"/>
            <a:r>
              <a:rPr lang="en-SG" sz="800">
                <a:solidFill>
                  <a:schemeClr val="tx1"/>
                </a:solidFill>
                <a:latin typeface="Didact Gothic" pitchFamily="2" charset="0"/>
              </a:rPr>
              <a:t>3 Instances of 2 Unique Vendor Bank Accounts are the same as 2 of the Employees</a:t>
            </a:r>
          </a:p>
          <a:p>
            <a:pPr algn="just"/>
            <a:endParaRPr lang="en-SG" sz="800">
              <a:solidFill>
                <a:schemeClr val="tx1"/>
              </a:solidFill>
              <a:latin typeface="Didact Gothic" pitchFamily="2" charset="0"/>
            </a:endParaRPr>
          </a:p>
          <a:p>
            <a:pPr algn="just"/>
            <a:endParaRPr lang="en-SG" sz="800">
              <a:solidFill>
                <a:schemeClr val="tx1"/>
              </a:solidFill>
              <a:latin typeface="Didact Gothic" pitchFamily="2" charset="0"/>
            </a:endParaRPr>
          </a:p>
          <a:p>
            <a:pPr algn="just"/>
            <a:endParaRPr lang="en-SG" sz="800">
              <a:solidFill>
                <a:srgbClr val="C00000"/>
              </a:solidFill>
              <a:latin typeface="Didact Gothic" pitchFamily="2" charset="0"/>
            </a:endParaRPr>
          </a:p>
          <a:p>
            <a:pPr algn="just"/>
            <a:r>
              <a:rPr lang="en-SG" sz="800">
                <a:solidFill>
                  <a:srgbClr val="C00000"/>
                </a:solidFill>
                <a:latin typeface="Didact Gothic" pitchFamily="2" charset="0"/>
              </a:rPr>
              <a:t>Implications: </a:t>
            </a:r>
          </a:p>
          <a:p>
            <a:r>
              <a:rPr lang="en-SG" sz="800" b="1">
                <a:solidFill>
                  <a:schemeClr val="tx1"/>
                </a:solidFill>
                <a:latin typeface="Didact Gothic" pitchFamily="2" charset="0"/>
              </a:rPr>
              <a:t>F0086 = </a:t>
            </a:r>
            <a:r>
              <a:rPr lang="en-SG" sz="800">
                <a:solidFill>
                  <a:schemeClr val="tx1"/>
                </a:solidFill>
                <a:latin typeface="Didact Gothic" pitchFamily="2" charset="0"/>
              </a:rPr>
              <a:t>$2,340,342</a:t>
            </a:r>
          </a:p>
          <a:p>
            <a:r>
              <a:rPr lang="en-SG" sz="800" b="1">
                <a:solidFill>
                  <a:schemeClr val="tx1"/>
                </a:solidFill>
                <a:latin typeface="Didact Gothic" pitchFamily="2" charset="0"/>
              </a:rPr>
              <a:t>NBSZ = </a:t>
            </a:r>
            <a:r>
              <a:rPr lang="en-SG" sz="800">
                <a:solidFill>
                  <a:schemeClr val="tx1"/>
                </a:solidFill>
                <a:latin typeface="Didact Gothic" pitchFamily="2" charset="0"/>
              </a:rPr>
              <a:t>$1,744,018</a:t>
            </a:r>
          </a:p>
          <a:p>
            <a:pPr algn="just"/>
            <a:endParaRPr lang="en-SG" sz="800">
              <a:solidFill>
                <a:schemeClr val="tx1"/>
              </a:solidFill>
              <a:latin typeface="Didact Gothic" pitchFamily="2" charset="0"/>
            </a:endParaRPr>
          </a:p>
        </p:txBody>
      </p:sp>
      <p:pic>
        <p:nvPicPr>
          <p:cNvPr id="10" name="Picture 9">
            <a:extLst>
              <a:ext uri="{FF2B5EF4-FFF2-40B4-BE49-F238E27FC236}">
                <a16:creationId xmlns:a16="http://schemas.microsoft.com/office/drawing/2014/main" id="{E7CCA56B-5664-F548-82B1-1A7C4F7E75C9}"/>
              </a:ext>
            </a:extLst>
          </p:cNvPr>
          <p:cNvPicPr>
            <a:picLocks noChangeAspect="1"/>
          </p:cNvPicPr>
          <p:nvPr/>
        </p:nvPicPr>
        <p:blipFill>
          <a:blip r:embed="rId5"/>
          <a:stretch>
            <a:fillRect/>
          </a:stretch>
        </p:blipFill>
        <p:spPr>
          <a:xfrm>
            <a:off x="4089393" y="3004230"/>
            <a:ext cx="1894113" cy="443666"/>
          </a:xfrm>
          <a:prstGeom prst="rect">
            <a:avLst/>
          </a:prstGeom>
        </p:spPr>
      </p:pic>
      <p:sp>
        <p:nvSpPr>
          <p:cNvPr id="48" name="Rectangle: Rounded Corners 8">
            <a:extLst>
              <a:ext uri="{FF2B5EF4-FFF2-40B4-BE49-F238E27FC236}">
                <a16:creationId xmlns:a16="http://schemas.microsoft.com/office/drawing/2014/main" id="{61806630-97C3-0949-9827-CF1001856458}"/>
              </a:ext>
            </a:extLst>
          </p:cNvPr>
          <p:cNvSpPr/>
          <p:nvPr/>
        </p:nvSpPr>
        <p:spPr>
          <a:xfrm>
            <a:off x="3239470" y="3804566"/>
            <a:ext cx="3166386" cy="83580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SG" sz="900" b="1" u="sng">
                <a:solidFill>
                  <a:srgbClr val="007033"/>
                </a:solidFill>
                <a:latin typeface="Didact Gothic" pitchFamily="2" charset="0"/>
              </a:rPr>
              <a:t>Instance  4,5 &amp; 6</a:t>
            </a:r>
          </a:p>
          <a:p>
            <a:pPr algn="just"/>
            <a:r>
              <a:rPr lang="en-SG" sz="800">
                <a:solidFill>
                  <a:schemeClr val="tx1"/>
                </a:solidFill>
                <a:latin typeface="Didact Gothic" pitchFamily="2" charset="0"/>
              </a:rPr>
              <a:t>Same bank account number as Ghost Employee Identified</a:t>
            </a:r>
          </a:p>
          <a:p>
            <a:pPr algn="just"/>
            <a:endParaRPr lang="en-SG" sz="800">
              <a:solidFill>
                <a:srgbClr val="C00000"/>
              </a:solidFill>
              <a:latin typeface="Didact Gothic" pitchFamily="2" charset="0"/>
            </a:endParaRPr>
          </a:p>
          <a:p>
            <a:pPr algn="just"/>
            <a:r>
              <a:rPr lang="en-SG" sz="800">
                <a:solidFill>
                  <a:srgbClr val="C00000"/>
                </a:solidFill>
                <a:latin typeface="Didact Gothic" pitchFamily="2" charset="0"/>
              </a:rPr>
              <a:t>Implication: </a:t>
            </a:r>
            <a:r>
              <a:rPr lang="en-SG" sz="800">
                <a:solidFill>
                  <a:schemeClr val="tx1"/>
                </a:solidFill>
                <a:latin typeface="Didact Gothic" pitchFamily="2" charset="0"/>
              </a:rPr>
              <a:t>No payments made, possible testing account or out of period.</a:t>
            </a:r>
            <a:endParaRPr lang="en-SG" sz="800">
              <a:solidFill>
                <a:srgbClr val="C00000"/>
              </a:solidFill>
              <a:latin typeface="Didact Gothic" pitchFamily="2" charset="0"/>
            </a:endParaRPr>
          </a:p>
          <a:p>
            <a:pPr algn="just"/>
            <a:r>
              <a:rPr lang="en-SG" sz="800">
                <a:solidFill>
                  <a:srgbClr val="FFC000"/>
                </a:solidFill>
                <a:latin typeface="Didact Gothic" pitchFamily="2" charset="0"/>
              </a:rPr>
              <a:t> </a:t>
            </a:r>
            <a:r>
              <a:rPr lang="en-SG" sz="800">
                <a:solidFill>
                  <a:schemeClr val="tx1"/>
                </a:solidFill>
                <a:latin typeface="Didact Gothic" pitchFamily="2" charset="0"/>
              </a:rPr>
              <a:t> </a:t>
            </a:r>
          </a:p>
        </p:txBody>
      </p:sp>
      <p:cxnSp>
        <p:nvCxnSpPr>
          <p:cNvPr id="49" name="Straight Connector 48">
            <a:extLst>
              <a:ext uri="{FF2B5EF4-FFF2-40B4-BE49-F238E27FC236}">
                <a16:creationId xmlns:a16="http://schemas.microsoft.com/office/drawing/2014/main" id="{E4C65FA9-4406-3642-9E78-4134694CDA70}"/>
              </a:ext>
            </a:extLst>
          </p:cNvPr>
          <p:cNvCxnSpPr>
            <a:cxnSpLocks/>
          </p:cNvCxnSpPr>
          <p:nvPr/>
        </p:nvCxnSpPr>
        <p:spPr>
          <a:xfrm>
            <a:off x="3417086" y="3814927"/>
            <a:ext cx="298877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Rectangle: Rounded Corners 3">
            <a:extLst>
              <a:ext uri="{FF2B5EF4-FFF2-40B4-BE49-F238E27FC236}">
                <a16:creationId xmlns:a16="http://schemas.microsoft.com/office/drawing/2014/main" id="{0D8083DE-9C93-5A4E-9400-B5B39CBFEF41}"/>
              </a:ext>
            </a:extLst>
          </p:cNvPr>
          <p:cNvSpPr/>
          <p:nvPr/>
        </p:nvSpPr>
        <p:spPr>
          <a:xfrm>
            <a:off x="6699250" y="1021974"/>
            <a:ext cx="2361287" cy="279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Pension Allocation Fraud</a:t>
            </a:r>
          </a:p>
        </p:txBody>
      </p:sp>
      <p:sp>
        <p:nvSpPr>
          <p:cNvPr id="51" name="Subtitle 2">
            <a:extLst>
              <a:ext uri="{FF2B5EF4-FFF2-40B4-BE49-F238E27FC236}">
                <a16:creationId xmlns:a16="http://schemas.microsoft.com/office/drawing/2014/main" id="{F75E4935-6516-7B4D-AC1C-AC57FAC6E906}"/>
              </a:ext>
            </a:extLst>
          </p:cNvPr>
          <p:cNvSpPr txBox="1">
            <a:spLocks/>
          </p:cNvSpPr>
          <p:nvPr/>
        </p:nvSpPr>
        <p:spPr>
          <a:xfrm>
            <a:off x="6204161" y="1272054"/>
            <a:ext cx="2856367" cy="617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a:r>
              <a:rPr lang="en-SG" sz="800"/>
              <a:t>Occurs when employees draw pension inaccurately or when they are not supposed to possibly instigated by external syndicates.</a:t>
            </a:r>
          </a:p>
          <a:p>
            <a:pPr indent="0" algn="just"/>
            <a:endParaRPr lang="en-SG" sz="800"/>
          </a:p>
          <a:p>
            <a:pPr indent="0" algn="just"/>
            <a:r>
              <a:rPr lang="en-SG" sz="800">
                <a:solidFill>
                  <a:srgbClr val="FFC000"/>
                </a:solidFill>
              </a:rPr>
              <a:t>Assumption: </a:t>
            </a:r>
          </a:p>
          <a:p>
            <a:pPr indent="0" algn="just"/>
            <a:r>
              <a:rPr lang="en-SG" sz="800"/>
              <a:t>Negative Pension refers to pension members making contributions to their scheme</a:t>
            </a:r>
          </a:p>
          <a:p>
            <a:pPr indent="0" algn="just"/>
            <a:endParaRPr lang="en-SG" sz="800"/>
          </a:p>
          <a:p>
            <a:pPr indent="0" algn="just"/>
            <a:r>
              <a:rPr lang="en-SG" sz="800"/>
              <a:t>Allocation is made on calculation of Net Salary.</a:t>
            </a:r>
          </a:p>
          <a:p>
            <a:pPr indent="0" algn="just"/>
            <a:endParaRPr lang="en-SG" sz="800"/>
          </a:p>
          <a:p>
            <a:pPr indent="0" algn="just"/>
            <a:endParaRPr lang="en-SG" sz="800"/>
          </a:p>
        </p:txBody>
      </p:sp>
      <p:sp>
        <p:nvSpPr>
          <p:cNvPr id="52" name="Rectangle: Rounded Corners 3">
            <a:extLst>
              <a:ext uri="{FF2B5EF4-FFF2-40B4-BE49-F238E27FC236}">
                <a16:creationId xmlns:a16="http://schemas.microsoft.com/office/drawing/2014/main" id="{460FF205-25FA-744E-B0A7-592D4B6B64EC}"/>
              </a:ext>
            </a:extLst>
          </p:cNvPr>
          <p:cNvSpPr/>
          <p:nvPr/>
        </p:nvSpPr>
        <p:spPr>
          <a:xfrm>
            <a:off x="6780105" y="4731025"/>
            <a:ext cx="2280421" cy="345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b="1">
                <a:latin typeface="Didact Gothic" pitchFamily="2" charset="0"/>
              </a:rPr>
              <a:t>Conclusion: No conclusive pension allocation fraud found</a:t>
            </a:r>
          </a:p>
        </p:txBody>
      </p:sp>
      <p:pic>
        <p:nvPicPr>
          <p:cNvPr id="13" name="Picture 12">
            <a:extLst>
              <a:ext uri="{FF2B5EF4-FFF2-40B4-BE49-F238E27FC236}">
                <a16:creationId xmlns:a16="http://schemas.microsoft.com/office/drawing/2014/main" id="{5AEEA85A-998B-B844-A41F-42B5C1346326}"/>
              </a:ext>
            </a:extLst>
          </p:cNvPr>
          <p:cNvPicPr>
            <a:picLocks noChangeAspect="1"/>
          </p:cNvPicPr>
          <p:nvPr/>
        </p:nvPicPr>
        <p:blipFill>
          <a:blip r:embed="rId6"/>
          <a:stretch>
            <a:fillRect/>
          </a:stretch>
        </p:blipFill>
        <p:spPr>
          <a:xfrm>
            <a:off x="6722908" y="2614608"/>
            <a:ext cx="2243656" cy="695648"/>
          </a:xfrm>
          <a:prstGeom prst="rect">
            <a:avLst/>
          </a:prstGeom>
        </p:spPr>
      </p:pic>
      <p:sp>
        <p:nvSpPr>
          <p:cNvPr id="54" name="Subtitle 2">
            <a:extLst>
              <a:ext uri="{FF2B5EF4-FFF2-40B4-BE49-F238E27FC236}">
                <a16:creationId xmlns:a16="http://schemas.microsoft.com/office/drawing/2014/main" id="{3B1963F3-B8C7-5344-9BA7-DE3EE2917B01}"/>
              </a:ext>
            </a:extLst>
          </p:cNvPr>
          <p:cNvSpPr txBox="1">
            <a:spLocks/>
          </p:cNvSpPr>
          <p:nvPr/>
        </p:nvSpPr>
        <p:spPr>
          <a:xfrm>
            <a:off x="6178141" y="3292156"/>
            <a:ext cx="2856367" cy="617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idact Gothic"/>
              <a:buNone/>
              <a:defRPr sz="16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indent="0" algn="just"/>
            <a:r>
              <a:rPr lang="en-SG" sz="800">
                <a:solidFill>
                  <a:srgbClr val="C00000"/>
                </a:solidFill>
              </a:rPr>
              <a:t>29 Instances of Rounding Error</a:t>
            </a:r>
          </a:p>
        </p:txBody>
      </p:sp>
    </p:spTree>
    <p:extLst>
      <p:ext uri="{BB962C8B-B14F-4D97-AF65-F5344CB8AC3E}">
        <p14:creationId xmlns:p14="http://schemas.microsoft.com/office/powerpoint/2010/main" val="394629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25" grpId="0"/>
      <p:bldP spid="34" grpId="0" animBg="1"/>
      <p:bldP spid="36" grpId="0" animBg="1"/>
      <p:bldP spid="37" grpId="0"/>
      <p:bldP spid="35" grpId="0" animBg="1"/>
      <p:bldP spid="39" grpId="0" animBg="1"/>
      <p:bldP spid="40" grpId="0" animBg="1"/>
      <p:bldP spid="43" grpId="0"/>
      <p:bldP spid="48" grpId="0"/>
      <p:bldP spid="50" grpId="0" animBg="1"/>
      <p:bldP spid="51" grpId="0"/>
      <p:bldP spid="52" grpId="0" animBg="1"/>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8B9659-5AE0-4FAF-8BB2-1C567B55EF3C}"/>
              </a:ext>
            </a:extLst>
          </p:cNvPr>
          <p:cNvSpPr>
            <a:spLocks noGrp="1"/>
          </p:cNvSpPr>
          <p:nvPr>
            <p:ph type="title" idx="2"/>
          </p:nvPr>
        </p:nvSpPr>
        <p:spPr>
          <a:xfrm>
            <a:off x="1704975" y="814856"/>
            <a:ext cx="5210174" cy="679772"/>
          </a:xfrm>
        </p:spPr>
        <p:txBody>
          <a:bodyPr/>
          <a:lstStyle/>
          <a:p>
            <a:r>
              <a:rPr lang="en-US" sz="4400"/>
              <a:t>Executive Summary</a:t>
            </a:r>
          </a:p>
        </p:txBody>
      </p:sp>
      <p:cxnSp>
        <p:nvCxnSpPr>
          <p:cNvPr id="17" name="Straight Connector 16">
            <a:extLst>
              <a:ext uri="{FF2B5EF4-FFF2-40B4-BE49-F238E27FC236}">
                <a16:creationId xmlns:a16="http://schemas.microsoft.com/office/drawing/2014/main" id="{75623877-0104-4793-B05A-1517CCD41EF6}"/>
              </a:ext>
            </a:extLst>
          </p:cNvPr>
          <p:cNvCxnSpPr>
            <a:cxnSpLocks/>
          </p:cNvCxnSpPr>
          <p:nvPr/>
        </p:nvCxnSpPr>
        <p:spPr>
          <a:xfrm>
            <a:off x="2133275" y="1705956"/>
            <a:ext cx="0" cy="813671"/>
          </a:xfrm>
          <a:prstGeom prst="line">
            <a:avLst/>
          </a:prstGeom>
          <a:ln w="28575">
            <a:solidFill>
              <a:srgbClr val="0732BD"/>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C1E88F-EFDA-4BA4-9FC8-0187AEA0102E}"/>
              </a:ext>
            </a:extLst>
          </p:cNvPr>
          <p:cNvCxnSpPr>
            <a:cxnSpLocks/>
          </p:cNvCxnSpPr>
          <p:nvPr/>
        </p:nvCxnSpPr>
        <p:spPr>
          <a:xfrm>
            <a:off x="1256619" y="1391171"/>
            <a:ext cx="61068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04EDBD-5386-4403-B3F2-37FDF4BA8C79}"/>
              </a:ext>
            </a:extLst>
          </p:cNvPr>
          <p:cNvSpPr txBox="1"/>
          <p:nvPr/>
        </p:nvSpPr>
        <p:spPr>
          <a:xfrm>
            <a:off x="975792" y="1746012"/>
            <a:ext cx="1206277" cy="523220"/>
          </a:xfrm>
          <a:prstGeom prst="rect">
            <a:avLst/>
          </a:prstGeom>
          <a:noFill/>
        </p:spPr>
        <p:txBody>
          <a:bodyPr wrap="square">
            <a:spAutoFit/>
          </a:bodyPr>
          <a:lstStyle/>
          <a:p>
            <a:pPr algn="ctr"/>
            <a:r>
              <a:rPr lang="en-US">
                <a:solidFill>
                  <a:schemeClr val="tx1"/>
                </a:solidFill>
                <a:latin typeface="DM Serif Display" panose="020B0604020202020204" charset="0"/>
              </a:rPr>
              <a:t>Macro Outlook</a:t>
            </a:r>
            <a:endParaRPr lang="en-SG">
              <a:solidFill>
                <a:schemeClr val="tx1"/>
              </a:solidFill>
              <a:latin typeface="DM Serif Display" panose="020B0604020202020204" charset="0"/>
            </a:endParaRPr>
          </a:p>
        </p:txBody>
      </p:sp>
      <p:sp>
        <p:nvSpPr>
          <p:cNvPr id="20" name="TextBox 19">
            <a:extLst>
              <a:ext uri="{FF2B5EF4-FFF2-40B4-BE49-F238E27FC236}">
                <a16:creationId xmlns:a16="http://schemas.microsoft.com/office/drawing/2014/main" id="{92BE0E4F-DCDD-474D-A4A1-A2AF57102ADC}"/>
              </a:ext>
            </a:extLst>
          </p:cNvPr>
          <p:cNvSpPr txBox="1"/>
          <p:nvPr/>
        </p:nvSpPr>
        <p:spPr>
          <a:xfrm>
            <a:off x="2182069" y="1759427"/>
            <a:ext cx="7977199" cy="553998"/>
          </a:xfrm>
          <a:prstGeom prst="rect">
            <a:avLst/>
          </a:prstGeom>
          <a:noFill/>
        </p:spPr>
        <p:txBody>
          <a:bodyPr wrap="square">
            <a:spAutoFit/>
          </a:bodyPr>
          <a:lstStyle/>
          <a:p>
            <a:pPr marL="171450" indent="-171450">
              <a:buClr>
                <a:schemeClr val="tx1"/>
              </a:buClr>
              <a:buFont typeface="Arial" panose="020B0604020202020204" pitchFamily="34" charset="0"/>
              <a:buChar char="•"/>
            </a:pPr>
            <a:r>
              <a:rPr lang="en-SG" sz="1000">
                <a:solidFill>
                  <a:schemeClr val="tx1"/>
                </a:solidFill>
                <a:latin typeface="+mn-lt"/>
              </a:rPr>
              <a:t>Problem statement and Objectives</a:t>
            </a:r>
          </a:p>
          <a:p>
            <a:pPr marL="171450" indent="-171450">
              <a:buClr>
                <a:schemeClr val="tx1"/>
              </a:buClr>
              <a:buFont typeface="Arial" panose="020B0604020202020204" pitchFamily="34" charset="0"/>
              <a:buChar char="•"/>
            </a:pPr>
            <a:r>
              <a:rPr lang="en-SG" sz="1000">
                <a:solidFill>
                  <a:schemeClr val="tx1"/>
                </a:solidFill>
                <a:latin typeface="+mn-lt"/>
              </a:rPr>
              <a:t>Common fraud and Risk profiles</a:t>
            </a:r>
          </a:p>
          <a:p>
            <a:pPr marL="171450" indent="-171450">
              <a:buClr>
                <a:schemeClr val="tx1"/>
              </a:buClr>
              <a:buFont typeface="Arial" panose="020B0604020202020204" pitchFamily="34" charset="0"/>
              <a:buChar char="•"/>
            </a:pPr>
            <a:r>
              <a:rPr lang="en-SG" sz="1000">
                <a:solidFill>
                  <a:schemeClr val="tx1"/>
                </a:solidFill>
                <a:latin typeface="+mn-lt"/>
              </a:rPr>
              <a:t>Data used and limitations in analysis</a:t>
            </a:r>
          </a:p>
        </p:txBody>
      </p:sp>
      <p:cxnSp>
        <p:nvCxnSpPr>
          <p:cNvPr id="22" name="Straight Connector 21">
            <a:extLst>
              <a:ext uri="{FF2B5EF4-FFF2-40B4-BE49-F238E27FC236}">
                <a16:creationId xmlns:a16="http://schemas.microsoft.com/office/drawing/2014/main" id="{BCA7F9AA-C7BB-4A4E-9E7E-CD74D0816176}"/>
              </a:ext>
            </a:extLst>
          </p:cNvPr>
          <p:cNvCxnSpPr>
            <a:cxnSpLocks/>
          </p:cNvCxnSpPr>
          <p:nvPr/>
        </p:nvCxnSpPr>
        <p:spPr>
          <a:xfrm>
            <a:off x="2133275" y="3022505"/>
            <a:ext cx="0" cy="813671"/>
          </a:xfrm>
          <a:prstGeom prst="line">
            <a:avLst/>
          </a:prstGeom>
          <a:ln w="28575">
            <a:solidFill>
              <a:srgbClr val="0732BD"/>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CBE1F11-A13B-4A8A-8E45-4CBDA0A57A00}"/>
              </a:ext>
            </a:extLst>
          </p:cNvPr>
          <p:cNvSpPr txBox="1"/>
          <p:nvPr/>
        </p:nvSpPr>
        <p:spPr>
          <a:xfrm>
            <a:off x="888624" y="2515649"/>
            <a:ext cx="1206277" cy="523220"/>
          </a:xfrm>
          <a:prstGeom prst="rect">
            <a:avLst/>
          </a:prstGeom>
          <a:noFill/>
        </p:spPr>
        <p:txBody>
          <a:bodyPr wrap="square">
            <a:spAutoFit/>
          </a:bodyPr>
          <a:lstStyle/>
          <a:p>
            <a:pPr algn="ctr"/>
            <a:r>
              <a:rPr lang="en-US">
                <a:solidFill>
                  <a:schemeClr val="tx1"/>
                </a:solidFill>
                <a:latin typeface="DM Serif Display" panose="020B0604020202020204" charset="0"/>
              </a:rPr>
              <a:t>Analytics and Insights</a:t>
            </a:r>
            <a:endParaRPr lang="en-SG">
              <a:solidFill>
                <a:schemeClr val="tx1"/>
              </a:solidFill>
              <a:latin typeface="DM Serif Display" panose="020B0604020202020204" charset="0"/>
            </a:endParaRPr>
          </a:p>
        </p:txBody>
      </p:sp>
      <p:sp>
        <p:nvSpPr>
          <p:cNvPr id="24" name="TextBox 23">
            <a:extLst>
              <a:ext uri="{FF2B5EF4-FFF2-40B4-BE49-F238E27FC236}">
                <a16:creationId xmlns:a16="http://schemas.microsoft.com/office/drawing/2014/main" id="{ACE27927-43B3-47B0-955C-ACF2373A6D21}"/>
              </a:ext>
            </a:extLst>
          </p:cNvPr>
          <p:cNvSpPr txBox="1"/>
          <p:nvPr/>
        </p:nvSpPr>
        <p:spPr>
          <a:xfrm>
            <a:off x="926998" y="3223083"/>
            <a:ext cx="1206277" cy="523220"/>
          </a:xfrm>
          <a:prstGeom prst="rect">
            <a:avLst/>
          </a:prstGeom>
          <a:noFill/>
        </p:spPr>
        <p:txBody>
          <a:bodyPr wrap="square">
            <a:spAutoFit/>
          </a:bodyPr>
          <a:lstStyle/>
          <a:p>
            <a:pPr algn="ctr"/>
            <a:r>
              <a:rPr lang="en-US">
                <a:solidFill>
                  <a:schemeClr val="tx1"/>
                </a:solidFill>
                <a:latin typeface="DM Serif Display" panose="020B0604020202020204" charset="0"/>
              </a:rPr>
              <a:t>Regulations and Smurfs</a:t>
            </a:r>
            <a:endParaRPr lang="en-SG">
              <a:solidFill>
                <a:schemeClr val="tx1"/>
              </a:solidFill>
              <a:latin typeface="DM Serif Display" panose="020B0604020202020204" charset="0"/>
            </a:endParaRPr>
          </a:p>
        </p:txBody>
      </p:sp>
      <p:sp>
        <p:nvSpPr>
          <p:cNvPr id="26" name="TextBox 25">
            <a:extLst>
              <a:ext uri="{FF2B5EF4-FFF2-40B4-BE49-F238E27FC236}">
                <a16:creationId xmlns:a16="http://schemas.microsoft.com/office/drawing/2014/main" id="{B59BF323-10A3-49B6-82A2-5FDC14F38E1B}"/>
              </a:ext>
            </a:extLst>
          </p:cNvPr>
          <p:cNvSpPr txBox="1"/>
          <p:nvPr/>
        </p:nvSpPr>
        <p:spPr>
          <a:xfrm>
            <a:off x="2191018" y="2461783"/>
            <a:ext cx="5075195" cy="861774"/>
          </a:xfrm>
          <a:prstGeom prst="rect">
            <a:avLst/>
          </a:prstGeom>
          <a:noFill/>
        </p:spPr>
        <p:txBody>
          <a:bodyPr wrap="square">
            <a:spAutoFit/>
          </a:bodyPr>
          <a:lstStyle/>
          <a:p>
            <a:pPr marL="171450" indent="-171450">
              <a:buClr>
                <a:schemeClr val="tx1"/>
              </a:buClr>
              <a:buFont typeface="Wingdings" panose="05000000000000000000" pitchFamily="2" charset="2"/>
              <a:buChar char="Ø"/>
            </a:pPr>
            <a:r>
              <a:rPr lang="en-SG" sz="1000">
                <a:solidFill>
                  <a:schemeClr val="tx1"/>
                </a:solidFill>
                <a:latin typeface="+mj-lt"/>
              </a:rPr>
              <a:t>Data mining applications used</a:t>
            </a:r>
          </a:p>
          <a:p>
            <a:pPr marL="171450" indent="-171450">
              <a:buClr>
                <a:schemeClr val="tx1"/>
              </a:buClr>
              <a:buFont typeface="Wingdings" panose="05000000000000000000" pitchFamily="2" charset="2"/>
              <a:buChar char="Ø"/>
            </a:pPr>
            <a:r>
              <a:rPr lang="en-SG" sz="1000">
                <a:solidFill>
                  <a:schemeClr val="tx1"/>
                </a:solidFill>
                <a:latin typeface="+mj-lt"/>
              </a:rPr>
              <a:t>9 Frauds detected</a:t>
            </a:r>
          </a:p>
          <a:p>
            <a:pPr marL="171450" indent="-171450">
              <a:buClr>
                <a:schemeClr val="tx1"/>
              </a:buClr>
              <a:buFont typeface="Wingdings" panose="05000000000000000000" pitchFamily="2" charset="2"/>
              <a:buChar char="Ø"/>
            </a:pPr>
            <a:r>
              <a:rPr lang="en-SG" sz="1000">
                <a:solidFill>
                  <a:schemeClr val="tx1"/>
                </a:solidFill>
                <a:latin typeface="+mj-lt"/>
              </a:rPr>
              <a:t>Qualitative and quantitative analysis of frauds present</a:t>
            </a:r>
          </a:p>
          <a:p>
            <a:pPr marL="171450" indent="-171450">
              <a:buClr>
                <a:schemeClr val="tx1"/>
              </a:buClr>
              <a:buFont typeface="Wingdings" panose="05000000000000000000" pitchFamily="2" charset="2"/>
              <a:buChar char="Ø"/>
            </a:pPr>
            <a:r>
              <a:rPr lang="en-SG" sz="1000">
                <a:solidFill>
                  <a:schemeClr val="tx1"/>
                </a:solidFill>
                <a:latin typeface="+mj-lt"/>
              </a:rPr>
              <a:t>Recommendations for financial loss minimisation and prevention</a:t>
            </a:r>
          </a:p>
          <a:p>
            <a:pPr marL="171450" indent="-171450">
              <a:buClr>
                <a:schemeClr val="tx1"/>
              </a:buClr>
              <a:buFont typeface="Wingdings" panose="05000000000000000000" pitchFamily="2" charset="2"/>
              <a:buChar char="Ø"/>
            </a:pPr>
            <a:endParaRPr lang="en-SG" sz="1000">
              <a:solidFill>
                <a:schemeClr val="tx1"/>
              </a:solidFill>
              <a:latin typeface="+mj-lt"/>
            </a:endParaRPr>
          </a:p>
        </p:txBody>
      </p:sp>
      <p:sp>
        <p:nvSpPr>
          <p:cNvPr id="27" name="TextBox 26">
            <a:extLst>
              <a:ext uri="{FF2B5EF4-FFF2-40B4-BE49-F238E27FC236}">
                <a16:creationId xmlns:a16="http://schemas.microsoft.com/office/drawing/2014/main" id="{6225E34A-0FE5-4966-ABD0-40EF759F1555}"/>
              </a:ext>
            </a:extLst>
          </p:cNvPr>
          <p:cNvSpPr txBox="1"/>
          <p:nvPr/>
        </p:nvSpPr>
        <p:spPr>
          <a:xfrm>
            <a:off x="2191018" y="3205353"/>
            <a:ext cx="7740484" cy="553998"/>
          </a:xfrm>
          <a:prstGeom prst="rect">
            <a:avLst/>
          </a:prstGeom>
          <a:noFill/>
        </p:spPr>
        <p:txBody>
          <a:bodyPr wrap="square">
            <a:spAutoFit/>
          </a:bodyPr>
          <a:lstStyle/>
          <a:p>
            <a:pPr marL="171450" indent="-171450">
              <a:buClr>
                <a:schemeClr val="tx1"/>
              </a:buClr>
              <a:buFont typeface="Wingdings" panose="05000000000000000000" pitchFamily="2" charset="2"/>
              <a:buChar char="q"/>
            </a:pPr>
            <a:r>
              <a:rPr lang="en-SG" sz="1000">
                <a:solidFill>
                  <a:schemeClr val="tx1"/>
                </a:solidFill>
                <a:latin typeface="+mj-lt"/>
              </a:rPr>
              <a:t>Money Laundering overview</a:t>
            </a:r>
          </a:p>
          <a:p>
            <a:pPr marL="171450" indent="-171450">
              <a:buClr>
                <a:schemeClr val="tx1"/>
              </a:buClr>
              <a:buFont typeface="Wingdings" panose="05000000000000000000" pitchFamily="2" charset="2"/>
              <a:buChar char="q"/>
            </a:pPr>
            <a:r>
              <a:rPr lang="en-SG" sz="1000">
                <a:solidFill>
                  <a:schemeClr val="tx1"/>
                </a:solidFill>
                <a:latin typeface="+mj-lt"/>
              </a:rPr>
              <a:t>Local Regulatory legislations, historical, current and future strategies to counteract Money laundering</a:t>
            </a:r>
          </a:p>
          <a:p>
            <a:pPr marL="171450" indent="-171450">
              <a:buClr>
                <a:schemeClr val="tx1"/>
              </a:buClr>
              <a:buFont typeface="Wingdings" panose="05000000000000000000" pitchFamily="2" charset="2"/>
              <a:buChar char="q"/>
            </a:pPr>
            <a:r>
              <a:rPr lang="en-SG" sz="1000">
                <a:solidFill>
                  <a:schemeClr val="tx1"/>
                </a:solidFill>
                <a:latin typeface="+mj-lt"/>
              </a:rPr>
              <a:t>Frame work, dataset required and methodologies required in Smurf detection </a:t>
            </a:r>
          </a:p>
        </p:txBody>
      </p:sp>
      <p:cxnSp>
        <p:nvCxnSpPr>
          <p:cNvPr id="28" name="Straight Connector 27">
            <a:extLst>
              <a:ext uri="{FF2B5EF4-FFF2-40B4-BE49-F238E27FC236}">
                <a16:creationId xmlns:a16="http://schemas.microsoft.com/office/drawing/2014/main" id="{5AB438C3-1FDA-4031-A2A8-47EA3EF9FE6B}"/>
              </a:ext>
            </a:extLst>
          </p:cNvPr>
          <p:cNvCxnSpPr/>
          <p:nvPr/>
        </p:nvCxnSpPr>
        <p:spPr>
          <a:xfrm>
            <a:off x="0" y="462112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E9E3EE9-6833-4CED-ACC3-2A7A41C01B51}"/>
              </a:ext>
            </a:extLst>
          </p:cNvPr>
          <p:cNvSpPr txBox="1"/>
          <p:nvPr/>
        </p:nvSpPr>
        <p:spPr>
          <a:xfrm>
            <a:off x="118542" y="4874217"/>
            <a:ext cx="906017" cy="215444"/>
          </a:xfrm>
          <a:prstGeom prst="rect">
            <a:avLst/>
          </a:prstGeom>
          <a:noFill/>
        </p:spPr>
        <p:txBody>
          <a:bodyPr wrap="none" rtlCol="0">
            <a:spAutoFit/>
          </a:bodyPr>
          <a:lstStyle/>
          <a:p>
            <a:r>
              <a:rPr lang="en-SG" sz="800" i="1">
                <a:solidFill>
                  <a:schemeClr val="bg1">
                    <a:lumMod val="50000"/>
                  </a:schemeClr>
                </a:solidFill>
              </a:rPr>
              <a:t>Sources: HSBC</a:t>
            </a:r>
          </a:p>
        </p:txBody>
      </p:sp>
      <p:cxnSp>
        <p:nvCxnSpPr>
          <p:cNvPr id="21" name="Straight Connector 20">
            <a:extLst>
              <a:ext uri="{FF2B5EF4-FFF2-40B4-BE49-F238E27FC236}">
                <a16:creationId xmlns:a16="http://schemas.microsoft.com/office/drawing/2014/main" id="{B3665DE6-ADAA-4F6B-9B67-9039E4BFCD45}"/>
              </a:ext>
            </a:extLst>
          </p:cNvPr>
          <p:cNvCxnSpPr>
            <a:cxnSpLocks/>
          </p:cNvCxnSpPr>
          <p:nvPr/>
        </p:nvCxnSpPr>
        <p:spPr>
          <a:xfrm>
            <a:off x="2133275" y="2409412"/>
            <a:ext cx="0" cy="81367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305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t>Remediations and Resolutions</a:t>
            </a:r>
            <a:endParaRPr/>
          </a:p>
        </p:txBody>
      </p:sp>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Recommendations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07</a:t>
            </a:r>
            <a:endParaRPr/>
          </a:p>
        </p:txBody>
      </p:sp>
    </p:spTree>
    <p:extLst>
      <p:ext uri="{BB962C8B-B14F-4D97-AF65-F5344CB8AC3E}">
        <p14:creationId xmlns:p14="http://schemas.microsoft.com/office/powerpoint/2010/main" val="3017721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37567" y="383722"/>
            <a:ext cx="7314448" cy="730548"/>
          </a:xfrm>
        </p:spPr>
        <p:txBody>
          <a:bodyPr/>
          <a:lstStyle/>
          <a:p>
            <a:r>
              <a:rPr lang="en-SG" sz="3400"/>
              <a:t>Minimising Billing Fraud Occurrence</a:t>
            </a:r>
          </a:p>
        </p:txBody>
      </p:sp>
      <p:sp>
        <p:nvSpPr>
          <p:cNvPr id="3" name="Rectangle: Rounded Corners 2">
            <a:extLst>
              <a:ext uri="{FF2B5EF4-FFF2-40B4-BE49-F238E27FC236}">
                <a16:creationId xmlns:a16="http://schemas.microsoft.com/office/drawing/2014/main" id="{82F79ABE-88B1-411B-BF2F-EFC11AF7EE9A}"/>
              </a:ext>
            </a:extLst>
          </p:cNvPr>
          <p:cNvSpPr/>
          <p:nvPr/>
        </p:nvSpPr>
        <p:spPr>
          <a:xfrm>
            <a:off x="898071" y="1040790"/>
            <a:ext cx="3673929" cy="1759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b="1">
                <a:solidFill>
                  <a:schemeClr val="tx1"/>
                </a:solidFill>
              </a:rPr>
              <a:t>Monitoring of payment transfers to regions out of geographical operations</a:t>
            </a:r>
            <a:r>
              <a:rPr lang="en-SG">
                <a:solidFill>
                  <a:schemeClr val="tx1"/>
                </a:solidFill>
              </a:rPr>
              <a:t> to prevent layering and placement of cashflows in Money Laundering. This increases accountability and operational trade outflows for the Bank</a:t>
            </a:r>
          </a:p>
        </p:txBody>
      </p:sp>
      <p:sp>
        <p:nvSpPr>
          <p:cNvPr id="7" name="Rectangle: Rounded Corners 6">
            <a:extLst>
              <a:ext uri="{FF2B5EF4-FFF2-40B4-BE49-F238E27FC236}">
                <a16:creationId xmlns:a16="http://schemas.microsoft.com/office/drawing/2014/main" id="{44FF3B08-2A9B-4E4C-860B-6353CE2C76DB}"/>
              </a:ext>
            </a:extLst>
          </p:cNvPr>
          <p:cNvSpPr/>
          <p:nvPr/>
        </p:nvSpPr>
        <p:spPr>
          <a:xfrm>
            <a:off x="4825093" y="1040790"/>
            <a:ext cx="3298371" cy="1759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SG">
                <a:solidFill>
                  <a:schemeClr val="tx1"/>
                </a:solidFill>
              </a:rPr>
              <a:t>Counter-terrorism financing should also be noted, and respective countries should be on the blackout list of the Bank, as </a:t>
            </a:r>
            <a:r>
              <a:rPr lang="en-SG" b="1">
                <a:solidFill>
                  <a:schemeClr val="tx1"/>
                </a:solidFill>
              </a:rPr>
              <a:t>qualitative analysis showed that there were payments made to the Iraqi region, despite the country being recorded as Philippines.</a:t>
            </a:r>
          </a:p>
        </p:txBody>
      </p:sp>
      <p:sp>
        <p:nvSpPr>
          <p:cNvPr id="8" name="Rectangle: Rounded Corners 7">
            <a:extLst>
              <a:ext uri="{FF2B5EF4-FFF2-40B4-BE49-F238E27FC236}">
                <a16:creationId xmlns:a16="http://schemas.microsoft.com/office/drawing/2014/main" id="{03BE306D-55A1-46F4-A7CD-BA3D18016855}"/>
              </a:ext>
            </a:extLst>
          </p:cNvPr>
          <p:cNvSpPr/>
          <p:nvPr/>
        </p:nvSpPr>
        <p:spPr>
          <a:xfrm>
            <a:off x="1175287" y="2857499"/>
            <a:ext cx="6733865" cy="2171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SG">
                <a:solidFill>
                  <a:schemeClr val="tx1"/>
                </a:solidFill>
              </a:rPr>
              <a:t>This is important as Money laundering can lead to negative effects such as reputation loss to the Bank. </a:t>
            </a:r>
            <a:endParaRPr lang="en-US">
              <a:solidFill>
                <a:schemeClr val="tx1"/>
              </a:solidFill>
              <a:cs typeface="Arial"/>
            </a:endParaRPr>
          </a:p>
        </p:txBody>
      </p:sp>
    </p:spTree>
    <p:extLst>
      <p:ext uri="{BB962C8B-B14F-4D97-AF65-F5344CB8AC3E}">
        <p14:creationId xmlns:p14="http://schemas.microsoft.com/office/powerpoint/2010/main" val="2823542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37567" y="383722"/>
            <a:ext cx="7877782" cy="730548"/>
          </a:xfrm>
        </p:spPr>
        <p:txBody>
          <a:bodyPr/>
          <a:lstStyle/>
          <a:p>
            <a:r>
              <a:rPr lang="en-SG" sz="3200"/>
              <a:t>Negating Expense Reimbursement Fraud</a:t>
            </a:r>
          </a:p>
        </p:txBody>
      </p:sp>
      <p:sp>
        <p:nvSpPr>
          <p:cNvPr id="3" name="TextBox 2">
            <a:extLst>
              <a:ext uri="{FF2B5EF4-FFF2-40B4-BE49-F238E27FC236}">
                <a16:creationId xmlns:a16="http://schemas.microsoft.com/office/drawing/2014/main" id="{A1B2F65F-233A-4DC0-BB81-284005504D91}"/>
              </a:ext>
            </a:extLst>
          </p:cNvPr>
          <p:cNvSpPr txBox="1"/>
          <p:nvPr/>
        </p:nvSpPr>
        <p:spPr>
          <a:xfrm>
            <a:off x="628651" y="1045033"/>
            <a:ext cx="7690756" cy="1384995"/>
          </a:xfrm>
          <a:prstGeom prst="rect">
            <a:avLst/>
          </a:prstGeom>
          <a:noFill/>
          <a:ln>
            <a:solidFill>
              <a:schemeClr val="tx1"/>
            </a:solidFill>
          </a:ln>
        </p:spPr>
        <p:txBody>
          <a:bodyPr wrap="square" rtlCol="0">
            <a:spAutoFit/>
          </a:bodyPr>
          <a:lstStyle/>
          <a:p>
            <a:pPr algn="just"/>
            <a:r>
              <a:rPr lang="en-SG">
                <a:solidFill>
                  <a:schemeClr val="tx1"/>
                </a:solidFill>
              </a:rPr>
              <a:t>With 16.88% of Total flow dollars being duplication transactions, this is alarming for the bank as it is over $6 million and rectification of the transactions (reversal of expenses) from external vendors will be </a:t>
            </a:r>
            <a:r>
              <a:rPr lang="en-SG" err="1">
                <a:solidFill>
                  <a:schemeClr val="tx1"/>
                </a:solidFill>
              </a:rPr>
              <a:t>labor</a:t>
            </a:r>
            <a:r>
              <a:rPr lang="en-SG">
                <a:solidFill>
                  <a:schemeClr val="tx1"/>
                </a:solidFill>
              </a:rPr>
              <a:t>-consuming and challenging to overcome, as the geospatial data shows that expenses have been submitted and transferred to areas of high risk and terrorism.</a:t>
            </a:r>
          </a:p>
          <a:p>
            <a:pPr algn="just"/>
            <a:r>
              <a:rPr lang="en-SG">
                <a:solidFill>
                  <a:schemeClr val="tx1"/>
                </a:solidFill>
              </a:rPr>
              <a:t>To overcome this issue, the team has outlined three methodologies that Lumbago Bank can employ in process automation and limit losses on expense reports:</a:t>
            </a:r>
          </a:p>
        </p:txBody>
      </p:sp>
      <p:sp>
        <p:nvSpPr>
          <p:cNvPr id="4" name="Rectangle: Rounded Corners 2">
            <a:extLst>
              <a:ext uri="{FF2B5EF4-FFF2-40B4-BE49-F238E27FC236}">
                <a16:creationId xmlns:a16="http://schemas.microsoft.com/office/drawing/2014/main" id="{49F5A28C-982C-43D1-B293-03282FD0589D}"/>
              </a:ext>
            </a:extLst>
          </p:cNvPr>
          <p:cNvSpPr/>
          <p:nvPr/>
        </p:nvSpPr>
        <p:spPr>
          <a:xfrm>
            <a:off x="195586" y="2484881"/>
            <a:ext cx="2740212" cy="2625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SG" sz="1200" b="1" u="sng">
                <a:solidFill>
                  <a:schemeClr val="tx1"/>
                </a:solidFill>
                <a:latin typeface="Didact Gothic"/>
              </a:rPr>
              <a:t>Tighten Approval Processes with Automation and AI</a:t>
            </a:r>
          </a:p>
          <a:p>
            <a:pPr marL="285750" indent="-285750" algn="just">
              <a:buFont typeface="Arial" panose="020B0604020202020204" pitchFamily="34" charset="0"/>
              <a:buChar char="•"/>
            </a:pPr>
            <a:r>
              <a:rPr lang="en-SG" sz="1200">
                <a:solidFill>
                  <a:schemeClr val="tx1"/>
                </a:solidFill>
                <a:latin typeface="Didact Gothic"/>
              </a:rPr>
              <a:t>Only 32% of companies automate links between expense reports and process claiming</a:t>
            </a:r>
          </a:p>
          <a:p>
            <a:pPr marL="285750" indent="-285750" algn="just">
              <a:buFont typeface="Arial" panose="020B0604020202020204" pitchFamily="34" charset="0"/>
              <a:buChar char="•"/>
            </a:pPr>
            <a:r>
              <a:rPr lang="en-SG" sz="1200">
                <a:solidFill>
                  <a:schemeClr val="tx1"/>
                </a:solidFill>
                <a:latin typeface="Didact Gothic"/>
              </a:rPr>
              <a:t>Require all finance outbound processes to require multiple authentication. (Integrate expense, subscription, procurement and invoices</a:t>
            </a:r>
          </a:p>
        </p:txBody>
      </p:sp>
      <p:sp>
        <p:nvSpPr>
          <p:cNvPr id="5" name="Rectangle: Rounded Corners 2">
            <a:extLst>
              <a:ext uri="{FF2B5EF4-FFF2-40B4-BE49-F238E27FC236}">
                <a16:creationId xmlns:a16="http://schemas.microsoft.com/office/drawing/2014/main" id="{C0D1CECA-FEE1-4A65-9D96-9613031CDCC1}"/>
              </a:ext>
            </a:extLst>
          </p:cNvPr>
          <p:cNvSpPr/>
          <p:nvPr/>
        </p:nvSpPr>
        <p:spPr>
          <a:xfrm>
            <a:off x="3028083" y="2484881"/>
            <a:ext cx="3084872" cy="2625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SG" sz="1200" b="1" u="sng">
                <a:solidFill>
                  <a:schemeClr val="tx1"/>
                </a:solidFill>
                <a:latin typeface="Didact Gothic"/>
              </a:rPr>
              <a:t>Implement use of Corporate card with greater control</a:t>
            </a:r>
          </a:p>
          <a:p>
            <a:pPr marL="285750" indent="-285750" algn="just">
              <a:buFont typeface="Arial" panose="020B0604020202020204" pitchFamily="34" charset="0"/>
              <a:buChar char="•"/>
            </a:pPr>
            <a:r>
              <a:rPr lang="en-SG" sz="1200">
                <a:solidFill>
                  <a:schemeClr val="tx1"/>
                </a:solidFill>
                <a:latin typeface="Didact Gothic"/>
              </a:rPr>
              <a:t>Query each card individually </a:t>
            </a:r>
            <a:r>
              <a:rPr lang="en-SG" sz="1200" dirty="0">
                <a:solidFill>
                  <a:schemeClr val="tx1"/>
                </a:solidFill>
                <a:latin typeface="Didact Gothic"/>
              </a:rPr>
              <a:t>to</a:t>
            </a:r>
            <a:r>
              <a:rPr lang="en-SG" sz="1200">
                <a:solidFill>
                  <a:schemeClr val="tx1"/>
                </a:solidFill>
                <a:latin typeface="Didact Gothic"/>
              </a:rPr>
              <a:t> ensure that payments are legitimate</a:t>
            </a:r>
          </a:p>
          <a:p>
            <a:pPr marL="285750" indent="-285750" algn="just">
              <a:buFont typeface="Arial" panose="020B0604020202020204" pitchFamily="34" charset="0"/>
              <a:buChar char="•"/>
            </a:pPr>
            <a:r>
              <a:rPr lang="en-SG" sz="1200">
                <a:solidFill>
                  <a:schemeClr val="tx1"/>
                </a:solidFill>
                <a:latin typeface="Didact Gothic"/>
              </a:rPr>
              <a:t>Review credit activity reports on a monthly basis from issuing company.</a:t>
            </a:r>
          </a:p>
          <a:p>
            <a:pPr marL="285750" indent="-285750" algn="just">
              <a:buFont typeface="Arial" panose="020B0604020202020204" pitchFamily="34" charset="0"/>
              <a:buChar char="•"/>
            </a:pPr>
            <a:r>
              <a:rPr lang="en-SG" sz="1200">
                <a:solidFill>
                  <a:schemeClr val="tx1"/>
                </a:solidFill>
                <a:latin typeface="Didact Gothic"/>
              </a:rPr>
              <a:t>Compare credit activity to determine excessive transaction to unknown vendor and transaction location</a:t>
            </a:r>
          </a:p>
        </p:txBody>
      </p:sp>
      <p:sp>
        <p:nvSpPr>
          <p:cNvPr id="6" name="Rectangle: Rounded Corners 2">
            <a:extLst>
              <a:ext uri="{FF2B5EF4-FFF2-40B4-BE49-F238E27FC236}">
                <a16:creationId xmlns:a16="http://schemas.microsoft.com/office/drawing/2014/main" id="{4CA3FB03-3E68-466E-98F8-C75E06F92394}"/>
              </a:ext>
            </a:extLst>
          </p:cNvPr>
          <p:cNvSpPr/>
          <p:nvPr/>
        </p:nvSpPr>
        <p:spPr>
          <a:xfrm>
            <a:off x="6244820" y="2484881"/>
            <a:ext cx="2829671" cy="2625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SG" sz="1200" b="1" u="sng">
                <a:solidFill>
                  <a:schemeClr val="tx1"/>
                </a:solidFill>
                <a:latin typeface="Didact Gothic"/>
              </a:rPr>
              <a:t>Formal review process and  routinely question expenditures</a:t>
            </a:r>
            <a:endParaRPr lang="en-US"/>
          </a:p>
          <a:p>
            <a:pPr marL="285750" indent="-285750">
              <a:buFont typeface="Arial" panose="020B0604020202020204" pitchFamily="34" charset="0"/>
              <a:buChar char="•"/>
            </a:pPr>
            <a:r>
              <a:rPr lang="en-SG" sz="1200">
                <a:solidFill>
                  <a:schemeClr val="tx1"/>
                </a:solidFill>
                <a:latin typeface="Didact Gothic"/>
              </a:rPr>
              <a:t>Managerial individuals or special AML department set up to review employee reports, expense to perform cursory reviews frequently.</a:t>
            </a:r>
          </a:p>
          <a:p>
            <a:pPr marL="285750" indent="-285750">
              <a:buFont typeface="Arial" panose="020B0604020202020204" pitchFamily="34" charset="0"/>
              <a:buChar char="•"/>
            </a:pPr>
            <a:r>
              <a:rPr lang="en-SG" sz="1200">
                <a:solidFill>
                  <a:schemeClr val="tx1"/>
                </a:solidFill>
                <a:latin typeface="Didact Gothic"/>
              </a:rPr>
              <a:t>Routinely question expenditures that look extraordinary  (large amounts or duplicated transactions with large percentage difference)</a:t>
            </a:r>
            <a:endParaRPr lang="en-SG" sz="1200">
              <a:solidFill>
                <a:schemeClr val="tx1"/>
              </a:solidFill>
              <a:latin typeface="Didact Gothic" pitchFamily="2" charset="0"/>
            </a:endParaRPr>
          </a:p>
        </p:txBody>
      </p:sp>
    </p:spTree>
    <p:extLst>
      <p:ext uri="{BB962C8B-B14F-4D97-AF65-F5344CB8AC3E}">
        <p14:creationId xmlns:p14="http://schemas.microsoft.com/office/powerpoint/2010/main" val="1557145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33109" y="235615"/>
            <a:ext cx="7877782" cy="730548"/>
          </a:xfrm>
        </p:spPr>
        <p:txBody>
          <a:bodyPr/>
          <a:lstStyle/>
          <a:p>
            <a:r>
              <a:rPr lang="en-SG" sz="3200"/>
              <a:t>Deterring Internal Payroll Fraud</a:t>
            </a:r>
          </a:p>
        </p:txBody>
      </p:sp>
      <p:sp>
        <p:nvSpPr>
          <p:cNvPr id="4" name="Rectangle: Rounded Corners 2">
            <a:extLst>
              <a:ext uri="{FF2B5EF4-FFF2-40B4-BE49-F238E27FC236}">
                <a16:creationId xmlns:a16="http://schemas.microsoft.com/office/drawing/2014/main" id="{DD17FCD7-C6D7-1042-A392-C4B41321D3FC}"/>
              </a:ext>
            </a:extLst>
          </p:cNvPr>
          <p:cNvSpPr/>
          <p:nvPr/>
        </p:nvSpPr>
        <p:spPr>
          <a:xfrm>
            <a:off x="416023" y="908106"/>
            <a:ext cx="2740212" cy="4159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SG" b="1" u="sng">
                <a:solidFill>
                  <a:schemeClr val="tx1"/>
                </a:solidFill>
                <a:latin typeface="Didact Gothic"/>
              </a:rPr>
              <a:t>Tighten Approval Processes with Machine Learning/AI</a:t>
            </a:r>
          </a:p>
          <a:p>
            <a:pPr marL="285750" indent="-285750">
              <a:buFont typeface="Arial" panose="020B0604020202020204" pitchFamily="34" charset="0"/>
              <a:buChar char="•"/>
            </a:pPr>
            <a:r>
              <a:rPr lang="en-SG">
                <a:solidFill>
                  <a:schemeClr val="tx1"/>
                </a:solidFill>
                <a:latin typeface="Didact Gothic"/>
              </a:rPr>
              <a:t>Use of Machine Learning to identify possible anomalies for further investigations.</a:t>
            </a:r>
          </a:p>
          <a:p>
            <a:pPr marL="285750" indent="-285750">
              <a:buFont typeface="Arial" panose="020B0604020202020204" pitchFamily="34" charset="0"/>
              <a:buChar char="•"/>
            </a:pPr>
            <a:r>
              <a:rPr lang="en-SG">
                <a:solidFill>
                  <a:schemeClr val="tx1"/>
                </a:solidFill>
                <a:latin typeface="Didact Gothic"/>
              </a:rPr>
              <a:t>E.g. Payroll data </a:t>
            </a:r>
            <a:r>
              <a:rPr lang="en-SG">
                <a:solidFill>
                  <a:schemeClr val="tx1"/>
                </a:solidFill>
                <a:latin typeface="Didact Gothic"/>
                <a:sym typeface="Wingdings" pitchFamily="2" charset="2"/>
              </a:rPr>
              <a:t></a:t>
            </a:r>
            <a:r>
              <a:rPr lang="en-SG">
                <a:solidFill>
                  <a:schemeClr val="tx1"/>
                </a:solidFill>
                <a:latin typeface="Didact Gothic"/>
              </a:rPr>
              <a:t> Machine Learning System </a:t>
            </a:r>
            <a:r>
              <a:rPr lang="en-SG">
                <a:solidFill>
                  <a:schemeClr val="tx1"/>
                </a:solidFill>
                <a:latin typeface="Didact Gothic"/>
                <a:sym typeface="Wingdings" pitchFamily="2" charset="2"/>
              </a:rPr>
              <a:t> Manager/Director Approval</a:t>
            </a:r>
            <a:endParaRPr lang="en-SG">
              <a:solidFill>
                <a:schemeClr val="tx1"/>
              </a:solidFill>
              <a:latin typeface="Didact Gothic"/>
            </a:endParaRPr>
          </a:p>
          <a:p>
            <a:pPr marL="285750" indent="-285750">
              <a:buFont typeface="Arial" panose="020B0604020202020204" pitchFamily="34" charset="0"/>
              <a:buChar char="•"/>
            </a:pPr>
            <a:endParaRPr lang="en-SG">
              <a:solidFill>
                <a:schemeClr val="tx1"/>
              </a:solidFill>
              <a:latin typeface="Didact Gothic" pitchFamily="2" charset="0"/>
            </a:endParaRPr>
          </a:p>
          <a:p>
            <a:pPr marL="285750" indent="-285750">
              <a:buFont typeface="Arial" panose="020B0604020202020204" pitchFamily="34" charset="0"/>
              <a:buChar char="•"/>
            </a:pPr>
            <a:endParaRPr lang="en-SG">
              <a:solidFill>
                <a:schemeClr val="tx1"/>
              </a:solidFill>
              <a:latin typeface="Didact Gothic" pitchFamily="2" charset="0"/>
            </a:endParaRPr>
          </a:p>
        </p:txBody>
      </p:sp>
      <p:sp>
        <p:nvSpPr>
          <p:cNvPr id="5" name="Rectangle: Rounded Corners 2">
            <a:extLst>
              <a:ext uri="{FF2B5EF4-FFF2-40B4-BE49-F238E27FC236}">
                <a16:creationId xmlns:a16="http://schemas.microsoft.com/office/drawing/2014/main" id="{195E55C7-3B3E-BD46-B3EB-848EA0EC50FD}"/>
              </a:ext>
            </a:extLst>
          </p:cNvPr>
          <p:cNvSpPr/>
          <p:nvPr/>
        </p:nvSpPr>
        <p:spPr>
          <a:xfrm>
            <a:off x="3292176" y="908106"/>
            <a:ext cx="2706605" cy="4159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SG" b="1" u="sng">
                <a:solidFill>
                  <a:schemeClr val="tx1"/>
                </a:solidFill>
                <a:latin typeface="Didact Gothic"/>
              </a:rPr>
              <a:t>Limit Vendor Through Partnerships </a:t>
            </a:r>
            <a:endParaRPr lang="en-SG" b="1" u="sng">
              <a:solidFill>
                <a:schemeClr val="tx1"/>
              </a:solidFill>
              <a:latin typeface="Didact Gothic" pitchFamily="2" charset="0"/>
            </a:endParaRPr>
          </a:p>
          <a:p>
            <a:pPr marL="285750" indent="-285750">
              <a:buFont typeface="Arial" panose="020B0604020202020204" pitchFamily="34" charset="0"/>
              <a:buChar char="•"/>
            </a:pPr>
            <a:r>
              <a:rPr lang="en-SG">
                <a:solidFill>
                  <a:schemeClr val="tx1"/>
                </a:solidFill>
                <a:latin typeface="Didact Gothic"/>
              </a:rPr>
              <a:t>Securing partnerships with limited vendors.</a:t>
            </a:r>
          </a:p>
          <a:p>
            <a:pPr marL="285750" indent="-285750">
              <a:buFont typeface="Arial" panose="020B0604020202020204" pitchFamily="34" charset="0"/>
              <a:buChar char="•"/>
            </a:pPr>
            <a:r>
              <a:rPr lang="en-SG">
                <a:solidFill>
                  <a:schemeClr val="tx1"/>
                </a:solidFill>
                <a:latin typeface="Didact Gothic"/>
              </a:rPr>
              <a:t>Allow expense reimbursement only from limited vendors.</a:t>
            </a:r>
          </a:p>
          <a:p>
            <a:pPr marL="285750" indent="-285750">
              <a:buFont typeface="Arial" panose="020B0604020202020204" pitchFamily="34" charset="0"/>
              <a:buChar char="•"/>
            </a:pPr>
            <a:r>
              <a:rPr lang="en-SG">
                <a:solidFill>
                  <a:schemeClr val="tx1"/>
                </a:solidFill>
                <a:latin typeface="Didact Gothic"/>
              </a:rPr>
              <a:t>Regular audit/review of vendors – including credit review of vendors</a:t>
            </a:r>
          </a:p>
          <a:p>
            <a:pPr marL="285750" indent="-285750">
              <a:buFont typeface="Arial" panose="020B0604020202020204" pitchFamily="34" charset="0"/>
              <a:buChar char="•"/>
            </a:pPr>
            <a:r>
              <a:rPr lang="en-SG">
                <a:solidFill>
                  <a:schemeClr val="tx1"/>
                </a:solidFill>
                <a:latin typeface="Didact Gothic"/>
              </a:rPr>
              <a:t>This ensures that there are no conflict of interest with vendors and the regular review ensures financial survivability of suppliers.</a:t>
            </a:r>
          </a:p>
        </p:txBody>
      </p:sp>
      <p:sp>
        <p:nvSpPr>
          <p:cNvPr id="6" name="Rectangle: Rounded Corners 2">
            <a:extLst>
              <a:ext uri="{FF2B5EF4-FFF2-40B4-BE49-F238E27FC236}">
                <a16:creationId xmlns:a16="http://schemas.microsoft.com/office/drawing/2014/main" id="{364FDAE4-5741-BE4B-94A7-422D4E83AD93}"/>
              </a:ext>
            </a:extLst>
          </p:cNvPr>
          <p:cNvSpPr/>
          <p:nvPr/>
        </p:nvSpPr>
        <p:spPr>
          <a:xfrm>
            <a:off x="6134722" y="908106"/>
            <a:ext cx="2533996" cy="4159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SG" b="1" u="sng">
                <a:solidFill>
                  <a:schemeClr val="tx1"/>
                </a:solidFill>
                <a:latin typeface="Didact Gothic" pitchFamily="2" charset="0"/>
              </a:rPr>
              <a:t>Fixed Payment</a:t>
            </a:r>
          </a:p>
          <a:p>
            <a:pPr marL="285750" indent="-285750">
              <a:buFont typeface="Arial" panose="020B0604020202020204" pitchFamily="34" charset="0"/>
              <a:buChar char="•"/>
            </a:pPr>
            <a:r>
              <a:rPr lang="en-SG">
                <a:solidFill>
                  <a:schemeClr val="tx1"/>
                </a:solidFill>
                <a:latin typeface="Didact Gothic"/>
              </a:rPr>
              <a:t>GIRO/SWIFT set-up to remit fixed payments to certain bank accounts</a:t>
            </a:r>
          </a:p>
          <a:p>
            <a:pPr marL="285750" indent="-285750">
              <a:buFont typeface="Arial" panose="020B0604020202020204" pitchFamily="34" charset="0"/>
              <a:buChar char="•"/>
            </a:pPr>
            <a:r>
              <a:rPr lang="en-SG">
                <a:solidFill>
                  <a:schemeClr val="tx1"/>
                </a:solidFill>
                <a:latin typeface="Didact Gothic" pitchFamily="2" charset="0"/>
              </a:rPr>
              <a:t>Prevents double crediting to the same account</a:t>
            </a:r>
          </a:p>
          <a:p>
            <a:pPr marL="285750" indent="-285750">
              <a:buFont typeface="Arial" panose="020B0604020202020204" pitchFamily="34" charset="0"/>
              <a:buChar char="•"/>
            </a:pPr>
            <a:r>
              <a:rPr lang="en-SG">
                <a:solidFill>
                  <a:schemeClr val="tx1"/>
                </a:solidFill>
                <a:latin typeface="Didact Gothic" pitchFamily="2" charset="0"/>
              </a:rPr>
              <a:t>Prevents pay rate alteration due to fixed amounts. </a:t>
            </a:r>
          </a:p>
          <a:p>
            <a:pPr marL="285750" indent="-285750">
              <a:buFont typeface="Arial" panose="020B0604020202020204" pitchFamily="34" charset="0"/>
              <a:buChar char="•"/>
            </a:pPr>
            <a:r>
              <a:rPr lang="en-SG">
                <a:solidFill>
                  <a:schemeClr val="tx1"/>
                </a:solidFill>
                <a:latin typeface="Didact Gothic" pitchFamily="2" charset="0"/>
              </a:rPr>
              <a:t>Ensures efficiency of payment process. </a:t>
            </a:r>
          </a:p>
        </p:txBody>
      </p:sp>
    </p:spTree>
    <p:extLst>
      <p:ext uri="{BB962C8B-B14F-4D97-AF65-F5344CB8AC3E}">
        <p14:creationId xmlns:p14="http://schemas.microsoft.com/office/powerpoint/2010/main" val="2448597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31024" y="70203"/>
            <a:ext cx="7784676" cy="783182"/>
          </a:xfrm>
        </p:spPr>
        <p:txBody>
          <a:bodyPr/>
          <a:lstStyle/>
          <a:p>
            <a:r>
              <a:rPr lang="en-SG" sz="3400"/>
              <a:t>Credit Card Fraud Prevention</a:t>
            </a:r>
          </a:p>
        </p:txBody>
      </p:sp>
      <p:sp>
        <p:nvSpPr>
          <p:cNvPr id="4" name="TextBox 3">
            <a:extLst>
              <a:ext uri="{FF2B5EF4-FFF2-40B4-BE49-F238E27FC236}">
                <a16:creationId xmlns:a16="http://schemas.microsoft.com/office/drawing/2014/main" id="{81C40447-4555-4C6D-B2A9-512C80FD3B9E}"/>
              </a:ext>
            </a:extLst>
          </p:cNvPr>
          <p:cNvSpPr txBox="1"/>
          <p:nvPr/>
        </p:nvSpPr>
        <p:spPr>
          <a:xfrm>
            <a:off x="631024" y="853385"/>
            <a:ext cx="6789447" cy="3108543"/>
          </a:xfrm>
          <a:prstGeom prst="rect">
            <a:avLst/>
          </a:prstGeom>
          <a:noFill/>
        </p:spPr>
        <p:txBody>
          <a:bodyPr wrap="square" rtlCol="0">
            <a:spAutoFit/>
          </a:bodyPr>
          <a:lstStyle/>
          <a:p>
            <a:pPr>
              <a:buClr>
                <a:schemeClr val="tx1"/>
              </a:buClr>
            </a:pPr>
            <a:r>
              <a:rPr lang="en-SG">
                <a:solidFill>
                  <a:schemeClr val="tx1"/>
                </a:solidFill>
              </a:rPr>
              <a:t>Revise spending and claims policies</a:t>
            </a:r>
          </a:p>
          <a:p>
            <a:pPr>
              <a:buClr>
                <a:schemeClr val="tx1"/>
              </a:buClr>
            </a:pPr>
            <a:endParaRPr lang="en-SG">
              <a:solidFill>
                <a:schemeClr val="tx1"/>
              </a:solidFill>
            </a:endParaRPr>
          </a:p>
          <a:p>
            <a:pPr marL="342900" lvl="3" indent="-342900">
              <a:buClr>
                <a:schemeClr val="tx1"/>
              </a:buClr>
              <a:buFont typeface="+mj-lt"/>
              <a:buAutoNum type="arabicParenR"/>
            </a:pPr>
            <a:r>
              <a:rPr lang="en-US">
                <a:solidFill>
                  <a:schemeClr val="tx1"/>
                </a:solidFill>
              </a:rPr>
              <a:t>Limit the amount of expenses that can be submitted without receipts</a:t>
            </a:r>
          </a:p>
          <a:p>
            <a:pPr marL="342900" lvl="3" indent="-342900">
              <a:buClr>
                <a:schemeClr val="tx1"/>
              </a:buClr>
              <a:buFont typeface="+mj-lt"/>
              <a:buAutoNum type="arabicParenR"/>
            </a:pPr>
            <a:r>
              <a:rPr lang="en-US">
                <a:solidFill>
                  <a:schemeClr val="tx1"/>
                </a:solidFill>
              </a:rPr>
              <a:t>Place limits on certain activities per person such as meals and entertainment</a:t>
            </a:r>
          </a:p>
          <a:p>
            <a:pPr marL="342900" lvl="3" indent="-342900">
              <a:buClr>
                <a:schemeClr val="tx1"/>
              </a:buClr>
              <a:buFont typeface="+mj-lt"/>
              <a:buAutoNum type="arabicParenR"/>
            </a:pPr>
            <a:r>
              <a:rPr lang="en-US">
                <a:solidFill>
                  <a:schemeClr val="tx1"/>
                </a:solidFill>
              </a:rPr>
              <a:t>Put in place strict penalties for those who violate the polices</a:t>
            </a:r>
          </a:p>
          <a:p>
            <a:pPr>
              <a:buClr>
                <a:schemeClr val="tx1"/>
              </a:buClr>
            </a:pPr>
            <a:endParaRPr lang="en-US">
              <a:solidFill>
                <a:schemeClr val="tx1"/>
              </a:solidFill>
            </a:endParaRPr>
          </a:p>
          <a:p>
            <a:pPr>
              <a:buClr>
                <a:schemeClr val="tx1"/>
              </a:buClr>
            </a:pPr>
            <a:r>
              <a:rPr lang="en-US">
                <a:solidFill>
                  <a:schemeClr val="tx1"/>
                </a:solidFill>
              </a:rPr>
              <a:t>Intensify audits &amp; Reviews</a:t>
            </a:r>
          </a:p>
          <a:p>
            <a:pPr>
              <a:buClr>
                <a:schemeClr val="tx1"/>
              </a:buClr>
            </a:pPr>
            <a:endParaRPr lang="en-US">
              <a:solidFill>
                <a:schemeClr val="tx1"/>
              </a:solidFill>
            </a:endParaRPr>
          </a:p>
          <a:p>
            <a:pPr marL="342900" lvl="5" indent="-342900">
              <a:buClr>
                <a:schemeClr val="tx1"/>
              </a:buClr>
              <a:buFont typeface="+mj-lt"/>
              <a:buAutoNum type="arabicParenR"/>
            </a:pPr>
            <a:r>
              <a:rPr lang="en-US">
                <a:solidFill>
                  <a:schemeClr val="tx1"/>
                </a:solidFill>
              </a:rPr>
              <a:t>Utilize AI or machine learning techniques that can identify fraud and examine outliers to validate spending</a:t>
            </a:r>
          </a:p>
          <a:p>
            <a:pPr marL="342900" lvl="5" indent="-342900">
              <a:buClr>
                <a:schemeClr val="tx1"/>
              </a:buClr>
              <a:buFont typeface="+mj-lt"/>
              <a:buAutoNum type="arabicParenR"/>
            </a:pPr>
            <a:r>
              <a:rPr lang="en-US">
                <a:solidFill>
                  <a:schemeClr val="tx1"/>
                </a:solidFill>
              </a:rPr>
              <a:t>Reviewing the company credit card statements and expense reports for accuracy</a:t>
            </a:r>
          </a:p>
          <a:p>
            <a:pPr marL="342900" lvl="5" indent="-342900">
              <a:buClr>
                <a:schemeClr val="tx1"/>
              </a:buClr>
              <a:buFont typeface="+mj-lt"/>
              <a:buAutoNum type="arabicParenR"/>
            </a:pPr>
            <a:r>
              <a:rPr lang="en-US">
                <a:solidFill>
                  <a:schemeClr val="tx1"/>
                </a:solidFill>
              </a:rPr>
              <a:t>Get managers to review receipts and expenses report before submitting them for claims</a:t>
            </a:r>
            <a:endParaRPr lang="en-SG">
              <a:solidFill>
                <a:schemeClr val="tx1"/>
              </a:solidFill>
            </a:endParaRPr>
          </a:p>
        </p:txBody>
      </p:sp>
    </p:spTree>
    <p:extLst>
      <p:ext uri="{BB962C8B-B14F-4D97-AF65-F5344CB8AC3E}">
        <p14:creationId xmlns:p14="http://schemas.microsoft.com/office/powerpoint/2010/main" val="2243224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4" name="Google Shape;224;p38"/>
          <p:cNvSpPr txBox="1">
            <a:spLocks noGrp="1"/>
          </p:cNvSpPr>
          <p:nvPr>
            <p:ph type="title" idx="2"/>
          </p:nvPr>
        </p:nvSpPr>
        <p:spPr>
          <a:xfrm>
            <a:off x="1134836" y="1905020"/>
            <a:ext cx="6874328"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Money Laundering Structuring/Smurfing</a:t>
            </a:r>
            <a:endParaRPr sz="4800"/>
          </a:p>
        </p:txBody>
      </p:sp>
    </p:spTree>
    <p:extLst>
      <p:ext uri="{BB962C8B-B14F-4D97-AF65-F5344CB8AC3E}">
        <p14:creationId xmlns:p14="http://schemas.microsoft.com/office/powerpoint/2010/main" val="57575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631024" y="70203"/>
            <a:ext cx="7784676" cy="783182"/>
          </a:xfrm>
        </p:spPr>
        <p:txBody>
          <a:bodyPr/>
          <a:lstStyle/>
          <a:p>
            <a:r>
              <a:rPr lang="en-SG" sz="3400"/>
              <a:t>Money Laundering Process</a:t>
            </a:r>
          </a:p>
        </p:txBody>
      </p:sp>
      <p:sp>
        <p:nvSpPr>
          <p:cNvPr id="5" name="Google Shape;199;p36">
            <a:extLst>
              <a:ext uri="{FF2B5EF4-FFF2-40B4-BE49-F238E27FC236}">
                <a16:creationId xmlns:a16="http://schemas.microsoft.com/office/drawing/2014/main" id="{6BC992A3-3B58-40C0-83BB-A4D76F2017FD}"/>
              </a:ext>
            </a:extLst>
          </p:cNvPr>
          <p:cNvSpPr txBox="1">
            <a:spLocks noGrp="1"/>
          </p:cNvSpPr>
          <p:nvPr/>
        </p:nvSpPr>
        <p:spPr>
          <a:xfrm>
            <a:off x="2710541" y="947150"/>
            <a:ext cx="6180366" cy="1303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Didact Gothic"/>
              <a:buChar char="●"/>
              <a:defRPr sz="1150" b="0"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9pPr>
          </a:lstStyle>
          <a:p>
            <a:pPr marL="285750" indent="-285750"/>
            <a:r>
              <a:rPr lang="en-SG" sz="1600"/>
              <a:t>Deposits of ‘travellers’ cheques/bank drafts in small amounts to savings account</a:t>
            </a:r>
          </a:p>
          <a:p>
            <a:pPr marL="285750" indent="-285750"/>
            <a:r>
              <a:rPr lang="en-SG" sz="1600"/>
              <a:t>Lack of KYC information on large cash inflow into bank accounts</a:t>
            </a:r>
          </a:p>
          <a:p>
            <a:pPr marL="285750" indent="-285750"/>
            <a:r>
              <a:rPr lang="en-SG" sz="1600"/>
              <a:t>Cash inflows wired through false identities from other bank accounts</a:t>
            </a:r>
          </a:p>
        </p:txBody>
      </p:sp>
      <p:sp>
        <p:nvSpPr>
          <p:cNvPr id="6" name="Rectangle: Rounded Corners 5">
            <a:extLst>
              <a:ext uri="{FF2B5EF4-FFF2-40B4-BE49-F238E27FC236}">
                <a16:creationId xmlns:a16="http://schemas.microsoft.com/office/drawing/2014/main" id="{A122284E-B487-4DC8-BAAD-260C19C6E3D1}"/>
              </a:ext>
            </a:extLst>
          </p:cNvPr>
          <p:cNvSpPr/>
          <p:nvPr/>
        </p:nvSpPr>
        <p:spPr>
          <a:xfrm>
            <a:off x="261258" y="1150427"/>
            <a:ext cx="2441121" cy="80090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SG" sz="1800" b="1">
                <a:solidFill>
                  <a:schemeClr val="bg1"/>
                </a:solidFill>
              </a:rPr>
              <a:t>Placement</a:t>
            </a:r>
          </a:p>
        </p:txBody>
      </p:sp>
      <p:sp>
        <p:nvSpPr>
          <p:cNvPr id="7" name="Rectangle: Rounded Corners 6">
            <a:extLst>
              <a:ext uri="{FF2B5EF4-FFF2-40B4-BE49-F238E27FC236}">
                <a16:creationId xmlns:a16="http://schemas.microsoft.com/office/drawing/2014/main" id="{690E6401-3002-45C0-9613-6297C2C8814F}"/>
              </a:ext>
            </a:extLst>
          </p:cNvPr>
          <p:cNvSpPr/>
          <p:nvPr/>
        </p:nvSpPr>
        <p:spPr>
          <a:xfrm>
            <a:off x="261257" y="2462271"/>
            <a:ext cx="2441121" cy="80090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SG" sz="1800" b="1"/>
              <a:t>Layering</a:t>
            </a:r>
          </a:p>
        </p:txBody>
      </p:sp>
      <p:sp>
        <p:nvSpPr>
          <p:cNvPr id="8" name="Rectangle: Rounded Corners 7">
            <a:extLst>
              <a:ext uri="{FF2B5EF4-FFF2-40B4-BE49-F238E27FC236}">
                <a16:creationId xmlns:a16="http://schemas.microsoft.com/office/drawing/2014/main" id="{754FBEF9-2EEF-4C80-AD2B-18D2395F9EE0}"/>
              </a:ext>
            </a:extLst>
          </p:cNvPr>
          <p:cNvSpPr/>
          <p:nvPr/>
        </p:nvSpPr>
        <p:spPr>
          <a:xfrm>
            <a:off x="261257" y="3809542"/>
            <a:ext cx="2441121" cy="80090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SG" sz="1800" b="1"/>
              <a:t>Integration</a:t>
            </a:r>
          </a:p>
        </p:txBody>
      </p:sp>
      <p:sp>
        <p:nvSpPr>
          <p:cNvPr id="9" name="Arrow: Down 8">
            <a:extLst>
              <a:ext uri="{FF2B5EF4-FFF2-40B4-BE49-F238E27FC236}">
                <a16:creationId xmlns:a16="http://schemas.microsoft.com/office/drawing/2014/main" id="{2B383468-686F-439C-9082-562DFE92765E}"/>
              </a:ext>
            </a:extLst>
          </p:cNvPr>
          <p:cNvSpPr/>
          <p:nvPr/>
        </p:nvSpPr>
        <p:spPr>
          <a:xfrm>
            <a:off x="1363437" y="2048986"/>
            <a:ext cx="359228" cy="357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0" name="Arrow: Down 9">
            <a:extLst>
              <a:ext uri="{FF2B5EF4-FFF2-40B4-BE49-F238E27FC236}">
                <a16:creationId xmlns:a16="http://schemas.microsoft.com/office/drawing/2014/main" id="{EC3838DE-A164-4FF0-9D78-407633260B2F}"/>
              </a:ext>
            </a:extLst>
          </p:cNvPr>
          <p:cNvSpPr/>
          <p:nvPr/>
        </p:nvSpPr>
        <p:spPr>
          <a:xfrm>
            <a:off x="1363438" y="3359570"/>
            <a:ext cx="359228" cy="3570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SG"/>
          </a:p>
        </p:txBody>
      </p:sp>
      <p:sp>
        <p:nvSpPr>
          <p:cNvPr id="13" name="Google Shape;199;p36">
            <a:extLst>
              <a:ext uri="{FF2B5EF4-FFF2-40B4-BE49-F238E27FC236}">
                <a16:creationId xmlns:a16="http://schemas.microsoft.com/office/drawing/2014/main" id="{A2410623-EF59-41A7-BA18-CAC3161C8D63}"/>
              </a:ext>
            </a:extLst>
          </p:cNvPr>
          <p:cNvSpPr txBox="1">
            <a:spLocks noGrp="1"/>
          </p:cNvSpPr>
          <p:nvPr/>
        </p:nvSpPr>
        <p:spPr>
          <a:xfrm>
            <a:off x="2702378" y="2507583"/>
            <a:ext cx="6180366" cy="694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Didact Gothic"/>
              <a:buChar char="●"/>
              <a:defRPr sz="1150" b="0"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9pPr>
          </a:lstStyle>
          <a:p>
            <a:pPr marL="285750" indent="-285750"/>
            <a:r>
              <a:rPr lang="en-US" sz="1600"/>
              <a:t>Cash assets smuggled across borders (Large Cash outflow)</a:t>
            </a:r>
          </a:p>
          <a:p>
            <a:pPr marL="285750" indent="-285750"/>
            <a:r>
              <a:rPr lang="en-US" sz="1600"/>
              <a:t>Money exchangers used to layer the large financial assets</a:t>
            </a:r>
            <a:endParaRPr lang="en-SG" sz="1600"/>
          </a:p>
          <a:p>
            <a:pPr marL="285750" indent="-285750"/>
            <a:endParaRPr lang="en-SG" sz="1600"/>
          </a:p>
        </p:txBody>
      </p:sp>
      <p:sp>
        <p:nvSpPr>
          <p:cNvPr id="14" name="Google Shape;199;p36">
            <a:extLst>
              <a:ext uri="{FF2B5EF4-FFF2-40B4-BE49-F238E27FC236}">
                <a16:creationId xmlns:a16="http://schemas.microsoft.com/office/drawing/2014/main" id="{DD725720-C614-4ABE-BA33-3DB7D06D60D4}"/>
              </a:ext>
            </a:extLst>
          </p:cNvPr>
          <p:cNvSpPr txBox="1">
            <a:spLocks noGrp="1"/>
          </p:cNvSpPr>
          <p:nvPr/>
        </p:nvSpPr>
        <p:spPr>
          <a:xfrm>
            <a:off x="2710541" y="3716095"/>
            <a:ext cx="6180366" cy="694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Didact Gothic"/>
              <a:buChar char="●"/>
              <a:defRPr sz="1150" b="0"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Didact Gothic"/>
                <a:ea typeface="Didact Gothic"/>
                <a:cs typeface="Didact Gothic"/>
                <a:sym typeface="Didact Gothic"/>
              </a:defRPr>
            </a:lvl9pPr>
          </a:lstStyle>
          <a:p>
            <a:pPr marL="285750" indent="-285750"/>
            <a:r>
              <a:rPr lang="en-US" sz="1600"/>
              <a:t>Cash service used to ship banknotes back to public</a:t>
            </a:r>
          </a:p>
          <a:p>
            <a:pPr marL="285750" indent="-285750"/>
            <a:r>
              <a:rPr lang="en-US" sz="1600"/>
              <a:t>Wire transfers to public bank accounts</a:t>
            </a:r>
          </a:p>
          <a:p>
            <a:pPr marL="285750" indent="-285750"/>
            <a:r>
              <a:rPr lang="en-US" sz="1600"/>
              <a:t>Cash used to purchase material assets.</a:t>
            </a:r>
            <a:endParaRPr lang="en-SG" sz="1600"/>
          </a:p>
        </p:txBody>
      </p:sp>
      <p:sp>
        <p:nvSpPr>
          <p:cNvPr id="3" name="Rectangle: Rounded Corners 2">
            <a:extLst>
              <a:ext uri="{FF2B5EF4-FFF2-40B4-BE49-F238E27FC236}">
                <a16:creationId xmlns:a16="http://schemas.microsoft.com/office/drawing/2014/main" id="{8F6C173F-3C62-49E3-AB0F-5748FDB4543F}"/>
              </a:ext>
            </a:extLst>
          </p:cNvPr>
          <p:cNvSpPr/>
          <p:nvPr/>
        </p:nvSpPr>
        <p:spPr>
          <a:xfrm>
            <a:off x="171449" y="1015174"/>
            <a:ext cx="8711293" cy="1303578"/>
          </a:xfrm>
          <a:prstGeom prst="round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6" name="Rectangle: Rounded Corners 15">
            <a:extLst>
              <a:ext uri="{FF2B5EF4-FFF2-40B4-BE49-F238E27FC236}">
                <a16:creationId xmlns:a16="http://schemas.microsoft.com/office/drawing/2014/main" id="{C6FA9256-68BF-4CD6-B88E-13A985D806B8}"/>
              </a:ext>
            </a:extLst>
          </p:cNvPr>
          <p:cNvSpPr/>
          <p:nvPr/>
        </p:nvSpPr>
        <p:spPr>
          <a:xfrm>
            <a:off x="269420" y="1150427"/>
            <a:ext cx="2441121" cy="80090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SG" sz="2400" b="1">
                <a:solidFill>
                  <a:schemeClr val="tx1"/>
                </a:solidFill>
              </a:rPr>
              <a:t>Smurfing</a:t>
            </a:r>
          </a:p>
        </p:txBody>
      </p:sp>
      <p:cxnSp>
        <p:nvCxnSpPr>
          <p:cNvPr id="15" name="Straight Connector 14">
            <a:extLst>
              <a:ext uri="{FF2B5EF4-FFF2-40B4-BE49-F238E27FC236}">
                <a16:creationId xmlns:a16="http://schemas.microsoft.com/office/drawing/2014/main" id="{8A57E96A-2D59-4E77-B665-A55138EB1931}"/>
              </a:ext>
            </a:extLst>
          </p:cNvPr>
          <p:cNvCxnSpPr>
            <a:cxnSpLocks/>
          </p:cNvCxnSpPr>
          <p:nvPr/>
        </p:nvCxnSpPr>
        <p:spPr>
          <a:xfrm>
            <a:off x="261257" y="759280"/>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62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D930-6D7C-4EA1-991B-BE7C53F25306}"/>
              </a:ext>
            </a:extLst>
          </p:cNvPr>
          <p:cNvSpPr>
            <a:spLocks noGrp="1"/>
          </p:cNvSpPr>
          <p:nvPr>
            <p:ph type="title"/>
          </p:nvPr>
        </p:nvSpPr>
        <p:spPr>
          <a:xfrm>
            <a:off x="317697" y="105139"/>
            <a:ext cx="6883821" cy="772200"/>
          </a:xfrm>
        </p:spPr>
        <p:txBody>
          <a:bodyPr/>
          <a:lstStyle/>
          <a:p>
            <a:r>
              <a:rPr lang="en-SG" sz="4000"/>
              <a:t>Local Regulatory Scene</a:t>
            </a:r>
          </a:p>
        </p:txBody>
      </p:sp>
      <p:pic>
        <p:nvPicPr>
          <p:cNvPr id="1026" name="Picture 2" descr="Dotted Singapore Map Vector 145490 Vector Art at Vecteezy">
            <a:extLst>
              <a:ext uri="{FF2B5EF4-FFF2-40B4-BE49-F238E27FC236}">
                <a16:creationId xmlns:a16="http://schemas.microsoft.com/office/drawing/2014/main" id="{EFFE8911-C9D4-49F8-AA4F-EA6DEC56A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300" y="796195"/>
            <a:ext cx="2683399" cy="18783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1BC4C1-1CAA-CD47-BB3D-9F8868E4BEFE}"/>
              </a:ext>
            </a:extLst>
          </p:cNvPr>
          <p:cNvSpPr txBox="1"/>
          <p:nvPr/>
        </p:nvSpPr>
        <p:spPr>
          <a:xfrm>
            <a:off x="146135" y="845023"/>
            <a:ext cx="2821491" cy="738664"/>
          </a:xfrm>
          <a:prstGeom prst="rect">
            <a:avLst/>
          </a:prstGeom>
          <a:noFill/>
          <a:ln w="28575">
            <a:solidFill>
              <a:srgbClr val="FF0000"/>
            </a:solidFill>
          </a:ln>
        </p:spPr>
        <p:txBody>
          <a:bodyPr wrap="square" rtlCol="0">
            <a:spAutoFit/>
          </a:bodyPr>
          <a:lstStyle/>
          <a:p>
            <a:r>
              <a:rPr lang="en-US" sz="1050" b="1" u="sng">
                <a:solidFill>
                  <a:schemeClr val="tx2"/>
                </a:solidFill>
              </a:rPr>
              <a:t>MAS  - NOTICE 626</a:t>
            </a:r>
          </a:p>
          <a:p>
            <a:r>
              <a:rPr lang="en-US" sz="1050" b="1">
                <a:solidFill>
                  <a:schemeClr val="tx2"/>
                </a:solidFill>
              </a:rPr>
              <a:t>Prevention of Money Laundering and Countering the Financing of Terrorism</a:t>
            </a:r>
          </a:p>
          <a:p>
            <a:r>
              <a:rPr lang="en-US" sz="1050" b="1">
                <a:solidFill>
                  <a:schemeClr val="tx2"/>
                </a:solidFill>
              </a:rPr>
              <a:t>(MAS, 2021)</a:t>
            </a:r>
          </a:p>
        </p:txBody>
      </p:sp>
      <p:sp>
        <p:nvSpPr>
          <p:cNvPr id="9" name="Rectangle: Rounded Corners 2">
            <a:extLst>
              <a:ext uri="{FF2B5EF4-FFF2-40B4-BE49-F238E27FC236}">
                <a16:creationId xmlns:a16="http://schemas.microsoft.com/office/drawing/2014/main" id="{5626AEEF-5B86-3C40-86B1-046A07E92D5B}"/>
              </a:ext>
            </a:extLst>
          </p:cNvPr>
          <p:cNvSpPr/>
          <p:nvPr/>
        </p:nvSpPr>
        <p:spPr>
          <a:xfrm>
            <a:off x="6023978" y="2430338"/>
            <a:ext cx="3084164" cy="1839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just">
              <a:buFont typeface="Arial" panose="020B0604020202020204" pitchFamily="34" charset="0"/>
              <a:buChar char="•"/>
            </a:pPr>
            <a:r>
              <a:rPr lang="en-SG" sz="900">
                <a:solidFill>
                  <a:schemeClr val="tx1"/>
                </a:solidFill>
              </a:rPr>
              <a:t>Collaborative Sharing of ML/TF Information and Cases (COSMIC) Platform (FY2023)</a:t>
            </a:r>
          </a:p>
          <a:p>
            <a:pPr marL="171450" indent="-171450" algn="just">
              <a:buFont typeface="Arial" panose="020B0604020202020204" pitchFamily="34" charset="0"/>
              <a:buChar char="•"/>
            </a:pPr>
            <a:endParaRPr lang="en-SG" sz="900">
              <a:solidFill>
                <a:schemeClr val="tx1"/>
              </a:solidFill>
            </a:endParaRPr>
          </a:p>
          <a:p>
            <a:pPr marL="171450" indent="-171450" algn="just">
              <a:buFont typeface="Arial" panose="020B0604020202020204" pitchFamily="34" charset="0"/>
              <a:buChar char="•"/>
            </a:pPr>
            <a:r>
              <a:rPr lang="en-SG" sz="900">
                <a:solidFill>
                  <a:schemeClr val="tx1"/>
                </a:solidFill>
              </a:rPr>
              <a:t>MAS Partnership with 6 banks to securely share customer and transaction information where cross material risk thresholds exists</a:t>
            </a:r>
          </a:p>
          <a:p>
            <a:pPr marL="171450" indent="-171450" algn="just">
              <a:buFont typeface="Arial" panose="020B0604020202020204" pitchFamily="34" charset="0"/>
              <a:buChar char="•"/>
            </a:pPr>
            <a:endParaRPr lang="en-SG" sz="900">
              <a:solidFill>
                <a:schemeClr val="tx1"/>
              </a:solidFill>
            </a:endParaRPr>
          </a:p>
          <a:p>
            <a:pPr marL="171450" indent="-171450" algn="just">
              <a:buFont typeface="Arial" panose="020B0604020202020204" pitchFamily="34" charset="0"/>
              <a:buChar char="•"/>
            </a:pPr>
            <a:r>
              <a:rPr lang="en-SG" sz="900">
                <a:solidFill>
                  <a:schemeClr val="tx1"/>
                </a:solidFill>
              </a:rPr>
              <a:t>Data and risk analytics to flag out suspicious individuals/transactions</a:t>
            </a:r>
          </a:p>
          <a:p>
            <a:pPr marL="171450" indent="-171450" algn="just">
              <a:buFont typeface="Arial" panose="020B0604020202020204" pitchFamily="34" charset="0"/>
              <a:buChar char="•"/>
            </a:pPr>
            <a:endParaRPr lang="en-SG" sz="900">
              <a:solidFill>
                <a:schemeClr val="tx1"/>
              </a:solidFill>
            </a:endParaRPr>
          </a:p>
          <a:p>
            <a:pPr marL="171450" indent="-171450" algn="just">
              <a:buFont typeface="Arial" panose="020B0604020202020204" pitchFamily="34" charset="0"/>
              <a:buChar char="•"/>
            </a:pPr>
            <a:r>
              <a:rPr lang="en-SG" sz="900">
                <a:solidFill>
                  <a:schemeClr val="tx1"/>
                </a:solidFill>
              </a:rPr>
              <a:t>Regulatory and cybersecurity compliance to prevent data mistreatment and breach</a:t>
            </a:r>
          </a:p>
        </p:txBody>
      </p:sp>
      <p:cxnSp>
        <p:nvCxnSpPr>
          <p:cNvPr id="11" name="Straight Arrow Connector 10">
            <a:extLst>
              <a:ext uri="{FF2B5EF4-FFF2-40B4-BE49-F238E27FC236}">
                <a16:creationId xmlns:a16="http://schemas.microsoft.com/office/drawing/2014/main" id="{2FF6F990-830D-2046-965A-EA36A04AEFC6}"/>
              </a:ext>
            </a:extLst>
          </p:cNvPr>
          <p:cNvCxnSpPr>
            <a:cxnSpLocks/>
          </p:cNvCxnSpPr>
          <p:nvPr/>
        </p:nvCxnSpPr>
        <p:spPr>
          <a:xfrm flipH="1">
            <a:off x="3096654" y="1141975"/>
            <a:ext cx="644123" cy="972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5609D7D-84B1-534A-9F26-7E73A6E0C890}"/>
              </a:ext>
            </a:extLst>
          </p:cNvPr>
          <p:cNvSpPr txBox="1"/>
          <p:nvPr/>
        </p:nvSpPr>
        <p:spPr>
          <a:xfrm>
            <a:off x="3230301" y="2767766"/>
            <a:ext cx="2946076" cy="2108269"/>
          </a:xfrm>
          <a:prstGeom prst="rect">
            <a:avLst/>
          </a:prstGeom>
          <a:noFill/>
        </p:spPr>
        <p:txBody>
          <a:bodyPr wrap="square" rtlCol="0">
            <a:spAutoFit/>
          </a:bodyPr>
          <a:lstStyle/>
          <a:p>
            <a:r>
              <a:rPr lang="en-US" sz="1100" b="1">
                <a:solidFill>
                  <a:srgbClr val="FFFF00"/>
                </a:solidFill>
                <a:sym typeface="Wingdings" panose="05000000000000000000" pitchFamily="2" charset="2"/>
              </a:rPr>
              <a:t>Internal Controls and Audit department</a:t>
            </a:r>
          </a:p>
          <a:p>
            <a:endParaRPr lang="en-US" sz="1000" b="1">
              <a:solidFill>
                <a:schemeClr val="tx2"/>
              </a:solidFill>
              <a:sym typeface="Wingdings" panose="05000000000000000000" pitchFamily="2" charset="2"/>
            </a:endParaRPr>
          </a:p>
          <a:p>
            <a:r>
              <a:rPr lang="en-US" sz="1000" b="1">
                <a:solidFill>
                  <a:schemeClr val="tx2"/>
                </a:solidFill>
                <a:sym typeface="Wingdings" panose="05000000000000000000" pitchFamily="2" charset="2"/>
              </a:rPr>
              <a:t> </a:t>
            </a:r>
            <a:r>
              <a:rPr lang="en-US" sz="1000" b="1" u="sng">
                <a:solidFill>
                  <a:schemeClr val="tx2"/>
                </a:solidFill>
              </a:rPr>
              <a:t>Singapore Police Force – Commercial Affairs Department: </a:t>
            </a:r>
            <a:r>
              <a:rPr lang="en-US" sz="1000">
                <a:solidFill>
                  <a:schemeClr val="tx2"/>
                </a:solidFill>
              </a:rPr>
              <a:t>Investigate Allegations of Money Laundering</a:t>
            </a:r>
          </a:p>
          <a:p>
            <a:endParaRPr lang="en-US" sz="1000" u="sng">
              <a:solidFill>
                <a:schemeClr val="tx2"/>
              </a:solidFill>
            </a:endParaRPr>
          </a:p>
          <a:p>
            <a:r>
              <a:rPr lang="en-US" sz="1000" b="1">
                <a:solidFill>
                  <a:schemeClr val="tx2"/>
                </a:solidFill>
                <a:sym typeface="Wingdings" panose="05000000000000000000" pitchFamily="2" charset="2"/>
              </a:rPr>
              <a:t> </a:t>
            </a:r>
            <a:r>
              <a:rPr lang="en-US" sz="1000" b="1" u="sng">
                <a:solidFill>
                  <a:schemeClr val="tx2"/>
                </a:solidFill>
              </a:rPr>
              <a:t>Suspicious Transaction Reporting Office: </a:t>
            </a:r>
            <a:r>
              <a:rPr lang="en-US" sz="1000">
                <a:solidFill>
                  <a:schemeClr val="tx2"/>
                </a:solidFill>
              </a:rPr>
              <a:t>Receives STR, Cash Movement Reports, Cash Transaction Reports</a:t>
            </a:r>
          </a:p>
          <a:p>
            <a:endParaRPr lang="en-US" sz="1000">
              <a:solidFill>
                <a:schemeClr val="tx2"/>
              </a:solidFill>
            </a:endParaRPr>
          </a:p>
          <a:p>
            <a:r>
              <a:rPr lang="en-US" sz="1000" b="1">
                <a:solidFill>
                  <a:schemeClr val="tx2"/>
                </a:solidFill>
                <a:sym typeface="Wingdings" panose="05000000000000000000" pitchFamily="2" charset="2"/>
              </a:rPr>
              <a:t> </a:t>
            </a:r>
            <a:r>
              <a:rPr lang="en-US" sz="1000" b="1" u="sng">
                <a:solidFill>
                  <a:schemeClr val="tx2"/>
                </a:solidFill>
              </a:rPr>
              <a:t>MAS – Anti-Money Laundering Unit: </a:t>
            </a:r>
            <a:r>
              <a:rPr lang="en-US" sz="1000">
                <a:solidFill>
                  <a:schemeClr val="tx2"/>
                </a:solidFill>
              </a:rPr>
              <a:t>Approx. 30 Investigators</a:t>
            </a:r>
          </a:p>
          <a:p>
            <a:endParaRPr lang="en-US" sz="1000">
              <a:solidFill>
                <a:schemeClr val="tx2"/>
              </a:solidFill>
            </a:endParaRPr>
          </a:p>
        </p:txBody>
      </p:sp>
      <p:sp>
        <p:nvSpPr>
          <p:cNvPr id="47" name="TextBox 46">
            <a:extLst>
              <a:ext uri="{FF2B5EF4-FFF2-40B4-BE49-F238E27FC236}">
                <a16:creationId xmlns:a16="http://schemas.microsoft.com/office/drawing/2014/main" id="{074C5C9D-558B-684B-9360-AE6B5605F989}"/>
              </a:ext>
            </a:extLst>
          </p:cNvPr>
          <p:cNvSpPr txBox="1"/>
          <p:nvPr/>
        </p:nvSpPr>
        <p:spPr>
          <a:xfrm>
            <a:off x="2457379" y="4912668"/>
            <a:ext cx="3967702" cy="230832"/>
          </a:xfrm>
          <a:prstGeom prst="rect">
            <a:avLst/>
          </a:prstGeom>
          <a:noFill/>
        </p:spPr>
        <p:txBody>
          <a:bodyPr wrap="square" rtlCol="0">
            <a:spAutoFit/>
          </a:bodyPr>
          <a:lstStyle/>
          <a:p>
            <a:pPr algn="ctr"/>
            <a:r>
              <a:rPr lang="en-US" sz="900">
                <a:solidFill>
                  <a:schemeClr val="tx2"/>
                </a:solidFill>
              </a:rPr>
              <a:t>(Dow Jones, n.d.)</a:t>
            </a:r>
          </a:p>
        </p:txBody>
      </p:sp>
      <p:cxnSp>
        <p:nvCxnSpPr>
          <p:cNvPr id="24" name="Straight Connector 23">
            <a:extLst>
              <a:ext uri="{FF2B5EF4-FFF2-40B4-BE49-F238E27FC236}">
                <a16:creationId xmlns:a16="http://schemas.microsoft.com/office/drawing/2014/main" id="{1025B80B-47C4-4D72-8322-FA09C96D2D1F}"/>
              </a:ext>
            </a:extLst>
          </p:cNvPr>
          <p:cNvCxnSpPr>
            <a:cxnSpLocks/>
          </p:cNvCxnSpPr>
          <p:nvPr/>
        </p:nvCxnSpPr>
        <p:spPr>
          <a:xfrm>
            <a:off x="261257" y="759280"/>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37DBC64-8FF6-48EB-A95B-E99BD2E5760B}"/>
              </a:ext>
            </a:extLst>
          </p:cNvPr>
          <p:cNvCxnSpPr>
            <a:cxnSpLocks/>
          </p:cNvCxnSpPr>
          <p:nvPr/>
        </p:nvCxnSpPr>
        <p:spPr>
          <a:xfrm>
            <a:off x="4572000" y="2016579"/>
            <a:ext cx="0" cy="8082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7870908-2A90-4211-A141-7F7F16DFA5F5}"/>
              </a:ext>
            </a:extLst>
          </p:cNvPr>
          <p:cNvCxnSpPr>
            <a:cxnSpLocks/>
          </p:cNvCxnSpPr>
          <p:nvPr/>
        </p:nvCxnSpPr>
        <p:spPr>
          <a:xfrm flipV="1">
            <a:off x="5665479" y="1141976"/>
            <a:ext cx="381866"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33FAAF3-A5AB-4C4C-8D29-FBCD215B548F}"/>
              </a:ext>
            </a:extLst>
          </p:cNvPr>
          <p:cNvSpPr txBox="1"/>
          <p:nvPr/>
        </p:nvSpPr>
        <p:spPr>
          <a:xfrm>
            <a:off x="6047345" y="840619"/>
            <a:ext cx="2893889" cy="415498"/>
          </a:xfrm>
          <a:prstGeom prst="rect">
            <a:avLst/>
          </a:prstGeom>
          <a:solidFill>
            <a:schemeClr val="tx1"/>
          </a:solidFill>
          <a:ln w="28575">
            <a:solidFill>
              <a:srgbClr val="00B050"/>
            </a:solidFill>
          </a:ln>
        </p:spPr>
        <p:txBody>
          <a:bodyPr wrap="square" rtlCol="0">
            <a:spAutoFit/>
          </a:bodyPr>
          <a:lstStyle/>
          <a:p>
            <a:r>
              <a:rPr lang="en-US" sz="1050" b="1" u="sng">
                <a:solidFill>
                  <a:schemeClr val="bg1"/>
                </a:solidFill>
              </a:rPr>
              <a:t>Moving Forward:</a:t>
            </a:r>
            <a:r>
              <a:rPr lang="en-US" sz="1050" b="1">
                <a:solidFill>
                  <a:schemeClr val="bg1"/>
                </a:solidFill>
              </a:rPr>
              <a:t> Central data platform to counter Money Laundering</a:t>
            </a:r>
          </a:p>
        </p:txBody>
      </p:sp>
      <p:pic>
        <p:nvPicPr>
          <p:cNvPr id="26" name="Picture 2" descr="MAS to introduce new digital platform to fight money laundering - CNA">
            <a:extLst>
              <a:ext uri="{FF2B5EF4-FFF2-40B4-BE49-F238E27FC236}">
                <a16:creationId xmlns:a16="http://schemas.microsoft.com/office/drawing/2014/main" id="{C27BF29E-736E-4F7C-B6BF-6F3F3C877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6316" y="1337455"/>
            <a:ext cx="1349498" cy="760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BS says goodbye to 2FA as they move to fully digital tokens -  HardwareZone.com.sg">
            <a:extLst>
              <a:ext uri="{FF2B5EF4-FFF2-40B4-BE49-F238E27FC236}">
                <a16:creationId xmlns:a16="http://schemas.microsoft.com/office/drawing/2014/main" id="{C43674A9-B500-4E78-A2F4-E66BE0A0F2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8090" y="1296635"/>
            <a:ext cx="707571" cy="451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cbcsglogo - StoryV Travel &amp;amp;amp; Lifestyle">
            <a:extLst>
              <a:ext uri="{FF2B5EF4-FFF2-40B4-BE49-F238E27FC236}">
                <a16:creationId xmlns:a16="http://schemas.microsoft.com/office/drawing/2014/main" id="{7F1B526E-D7CD-422C-A493-1B8B3B7D95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3662" y="1323529"/>
            <a:ext cx="707572" cy="3750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tandard Chartered Bank Malaysia | Here For Good">
            <a:extLst>
              <a:ext uri="{FF2B5EF4-FFF2-40B4-BE49-F238E27FC236}">
                <a16:creationId xmlns:a16="http://schemas.microsoft.com/office/drawing/2014/main" id="{57B6BB92-A026-47EA-8B74-E7785D62B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5071" y="1697172"/>
            <a:ext cx="791425" cy="4154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itibank logo and symbol, meaning, history, PNG">
            <a:extLst>
              <a:ext uri="{FF2B5EF4-FFF2-40B4-BE49-F238E27FC236}">
                <a16:creationId xmlns:a16="http://schemas.microsoft.com/office/drawing/2014/main" id="{7477EFA9-DF49-4119-8CD0-355C4E0ADA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4577" y="1695811"/>
            <a:ext cx="683478" cy="41008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SBC Singapore - Credit Cards, Loans and Online Banking">
            <a:extLst>
              <a:ext uri="{FF2B5EF4-FFF2-40B4-BE49-F238E27FC236}">
                <a16:creationId xmlns:a16="http://schemas.microsoft.com/office/drawing/2014/main" id="{F7F35D02-EC05-4A3F-A200-22F900A74AA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876" t="40962" r="6068" b="39820"/>
          <a:stretch/>
        </p:blipFill>
        <p:spPr bwMode="auto">
          <a:xfrm>
            <a:off x="8083113" y="2114799"/>
            <a:ext cx="853501" cy="2854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OB - Home | Facebook">
            <a:extLst>
              <a:ext uri="{FF2B5EF4-FFF2-40B4-BE49-F238E27FC236}">
                <a16:creationId xmlns:a16="http://schemas.microsoft.com/office/drawing/2014/main" id="{E4E18A0B-F65B-4D8A-A2BB-AD8AC62D98E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1001" t="34209" r="5428" b="30711"/>
          <a:stretch/>
        </p:blipFill>
        <p:spPr bwMode="auto">
          <a:xfrm>
            <a:off x="7394137" y="2105899"/>
            <a:ext cx="716639" cy="300820"/>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Rounded Corners 2">
            <a:extLst>
              <a:ext uri="{FF2B5EF4-FFF2-40B4-BE49-F238E27FC236}">
                <a16:creationId xmlns:a16="http://schemas.microsoft.com/office/drawing/2014/main" id="{A60FAF7A-32F5-459B-94A5-4453EE592AD0}"/>
              </a:ext>
            </a:extLst>
          </p:cNvPr>
          <p:cNvSpPr/>
          <p:nvPr/>
        </p:nvSpPr>
        <p:spPr>
          <a:xfrm>
            <a:off x="139333" y="1669480"/>
            <a:ext cx="3084164" cy="2022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Wingdings" panose="05000000000000000000" pitchFamily="2" charset="2"/>
              <a:buChar char="ü"/>
            </a:pPr>
            <a:r>
              <a:rPr lang="en-SG" sz="900">
                <a:solidFill>
                  <a:schemeClr val="tx1"/>
                </a:solidFill>
              </a:rPr>
              <a:t>Procedures &amp; Requirements for Suspicious Transaction Reporting (Not exceeding 15 days of bank staff referral)</a:t>
            </a:r>
          </a:p>
          <a:p>
            <a:pPr algn="just"/>
            <a:endParaRPr lang="en-SG" sz="900">
              <a:solidFill>
                <a:schemeClr val="tx1"/>
              </a:solidFill>
            </a:endParaRPr>
          </a:p>
          <a:p>
            <a:pPr marL="228600" indent="-228600" algn="just">
              <a:buFont typeface="Wingdings" panose="05000000000000000000" pitchFamily="2" charset="2"/>
              <a:buChar char="ü"/>
            </a:pPr>
            <a:r>
              <a:rPr lang="en-SG" sz="900">
                <a:solidFill>
                  <a:schemeClr val="tx1"/>
                </a:solidFill>
              </a:rPr>
              <a:t>Guidelines, Explanation and Illustrations of Money Laundering Cases and Suspicious Transactions</a:t>
            </a:r>
          </a:p>
          <a:p>
            <a:pPr marL="228600" indent="-228600" algn="just">
              <a:buFont typeface="Wingdings" panose="05000000000000000000" pitchFamily="2" charset="2"/>
              <a:buChar char="ü"/>
            </a:pPr>
            <a:endParaRPr lang="en-SG" sz="900">
              <a:solidFill>
                <a:schemeClr val="tx1"/>
              </a:solidFill>
            </a:endParaRPr>
          </a:p>
          <a:p>
            <a:pPr marL="228600" indent="-228600" algn="just">
              <a:buFont typeface="Wingdings" panose="05000000000000000000" pitchFamily="2" charset="2"/>
              <a:buChar char="ü"/>
            </a:pPr>
            <a:r>
              <a:rPr lang="en-SG" sz="900">
                <a:solidFill>
                  <a:schemeClr val="tx1"/>
                </a:solidFill>
              </a:rPr>
              <a:t>7 Measures to identify CDD &amp; Give Authority to Banks to Perform CDD</a:t>
            </a:r>
          </a:p>
          <a:p>
            <a:pPr marL="228600" indent="-228600" algn="just">
              <a:buFont typeface="Wingdings" panose="05000000000000000000" pitchFamily="2" charset="2"/>
              <a:buChar char="ü"/>
            </a:pPr>
            <a:endParaRPr lang="en-SG" sz="900">
              <a:solidFill>
                <a:schemeClr val="tx1"/>
              </a:solidFill>
            </a:endParaRPr>
          </a:p>
          <a:p>
            <a:pPr marL="228600" indent="-228600" algn="just">
              <a:buFont typeface="Wingdings" panose="05000000000000000000" pitchFamily="2" charset="2"/>
              <a:buChar char="ü"/>
            </a:pPr>
            <a:r>
              <a:rPr lang="en-SG" sz="900">
                <a:solidFill>
                  <a:schemeClr val="tx1"/>
                </a:solidFill>
              </a:rPr>
              <a:t>Requirement to include information of originator for cross-border transfers of more than S$1,500</a:t>
            </a:r>
          </a:p>
        </p:txBody>
      </p:sp>
      <p:sp>
        <p:nvSpPr>
          <p:cNvPr id="32" name="Rectangle: Rounded Corners 2">
            <a:extLst>
              <a:ext uri="{FF2B5EF4-FFF2-40B4-BE49-F238E27FC236}">
                <a16:creationId xmlns:a16="http://schemas.microsoft.com/office/drawing/2014/main" id="{DCD50D21-552D-42EC-A751-76B84D0FC076}"/>
              </a:ext>
            </a:extLst>
          </p:cNvPr>
          <p:cNvSpPr/>
          <p:nvPr/>
        </p:nvSpPr>
        <p:spPr>
          <a:xfrm>
            <a:off x="146135" y="3640295"/>
            <a:ext cx="3084165" cy="1422637"/>
          </a:xfrm>
          <a:prstGeom prst="roundRect">
            <a:avLst/>
          </a:prstGeom>
          <a:solidFill>
            <a:schemeClr val="tx2">
              <a:lumMod val="65000"/>
            </a:schemeClr>
          </a:solidFill>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just"/>
            <a:r>
              <a:rPr lang="en-SG" sz="900" b="1" u="sng">
                <a:solidFill>
                  <a:schemeClr val="tx1"/>
                </a:solidFill>
              </a:rPr>
              <a:t>Customer Due Diligence (CDD)</a:t>
            </a:r>
          </a:p>
          <a:p>
            <a:pPr algn="just"/>
            <a:r>
              <a:rPr lang="en-SG" sz="900">
                <a:solidFill>
                  <a:schemeClr val="tx1"/>
                </a:solidFill>
              </a:rPr>
              <a:t>Anonymous or Fictitious Account</a:t>
            </a:r>
            <a:endParaRPr lang="en-SG" sz="900">
              <a:solidFill>
                <a:schemeClr val="tx1"/>
              </a:solidFill>
              <a:cs typeface="Arial"/>
            </a:endParaRPr>
          </a:p>
          <a:p>
            <a:pPr marL="171450" indent="-171450" algn="just">
              <a:buFont typeface="Arial" panose="020B0604020202020204" pitchFamily="34" charset="0"/>
              <a:buChar char="•"/>
            </a:pPr>
            <a:r>
              <a:rPr lang="en-SG" sz="900">
                <a:solidFill>
                  <a:schemeClr val="tx1"/>
                </a:solidFill>
              </a:rPr>
              <a:t>No Bank Allowed to Open or Maintain Account</a:t>
            </a:r>
            <a:endParaRPr lang="en-SG" sz="900">
              <a:solidFill>
                <a:schemeClr val="tx1"/>
              </a:solidFill>
              <a:cs typeface="Arial"/>
            </a:endParaRPr>
          </a:p>
          <a:p>
            <a:pPr algn="just"/>
            <a:endParaRPr lang="en-SG" sz="900">
              <a:solidFill>
                <a:schemeClr val="tx1"/>
              </a:solidFill>
            </a:endParaRPr>
          </a:p>
          <a:p>
            <a:pPr algn="just"/>
            <a:r>
              <a:rPr lang="en-SG" sz="900">
                <a:solidFill>
                  <a:schemeClr val="tx1"/>
                </a:solidFill>
              </a:rPr>
              <a:t>Customers with Reasonable Grounds for Suspicions based on historical activities</a:t>
            </a:r>
          </a:p>
          <a:p>
            <a:pPr marL="171450" indent="-171450" algn="just">
              <a:buFont typeface="Arial" panose="020B0604020202020204" pitchFamily="34" charset="0"/>
              <a:buChar char="•"/>
            </a:pPr>
            <a:r>
              <a:rPr lang="en-SG" sz="900">
                <a:solidFill>
                  <a:schemeClr val="tx1"/>
                </a:solidFill>
              </a:rPr>
              <a:t>Bank shall not establish business relations or undertake transactions and file Suspicious Transaction Report (STR)</a:t>
            </a:r>
            <a:endParaRPr lang="en-SG" sz="900">
              <a:solidFill>
                <a:schemeClr val="tx1"/>
              </a:solidFill>
              <a:cs typeface="Arial"/>
            </a:endParaRPr>
          </a:p>
        </p:txBody>
      </p:sp>
      <p:sp>
        <p:nvSpPr>
          <p:cNvPr id="49" name="Rectangle: Rounded Corners 2">
            <a:extLst>
              <a:ext uri="{FF2B5EF4-FFF2-40B4-BE49-F238E27FC236}">
                <a16:creationId xmlns:a16="http://schemas.microsoft.com/office/drawing/2014/main" id="{FE7395EE-FBD8-4728-9F1B-7FE8CDE684D3}"/>
              </a:ext>
            </a:extLst>
          </p:cNvPr>
          <p:cNvSpPr/>
          <p:nvPr/>
        </p:nvSpPr>
        <p:spPr>
          <a:xfrm>
            <a:off x="6051672" y="4280254"/>
            <a:ext cx="3056470" cy="787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SG" sz="900" b="1" u="sng">
                <a:solidFill>
                  <a:schemeClr val="tx1"/>
                </a:solidFill>
              </a:rPr>
              <a:t>Payment Services Act (2022 Updates)</a:t>
            </a:r>
          </a:p>
          <a:p>
            <a:pPr algn="just"/>
            <a:r>
              <a:rPr lang="en-SG" sz="900">
                <a:solidFill>
                  <a:schemeClr val="tx1"/>
                </a:solidFill>
              </a:rPr>
              <a:t>Licensing of Digital Payment Tokens and Services (Online Currencies) by streamlining payment gateways and services to reduce instance of utilizing online currencies for suspicious transactions </a:t>
            </a:r>
          </a:p>
        </p:txBody>
      </p:sp>
    </p:spTree>
    <p:extLst>
      <p:ext uri="{BB962C8B-B14F-4D97-AF65-F5344CB8AC3E}">
        <p14:creationId xmlns:p14="http://schemas.microsoft.com/office/powerpoint/2010/main" val="3893872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FA87-5D6D-41FF-9ED0-7F19EB676CEC}"/>
              </a:ext>
            </a:extLst>
          </p:cNvPr>
          <p:cNvSpPr>
            <a:spLocks noGrp="1"/>
          </p:cNvSpPr>
          <p:nvPr>
            <p:ph type="title"/>
          </p:nvPr>
        </p:nvSpPr>
        <p:spPr>
          <a:xfrm>
            <a:off x="349734" y="81612"/>
            <a:ext cx="7267543" cy="772200"/>
          </a:xfrm>
        </p:spPr>
        <p:txBody>
          <a:bodyPr/>
          <a:lstStyle/>
          <a:p>
            <a:r>
              <a:rPr lang="en-SG" sz="4000"/>
              <a:t>Detecting Smurfs/ Structuring</a:t>
            </a:r>
          </a:p>
        </p:txBody>
      </p:sp>
      <p:cxnSp>
        <p:nvCxnSpPr>
          <p:cNvPr id="4" name="Straight Connector 3">
            <a:extLst>
              <a:ext uri="{FF2B5EF4-FFF2-40B4-BE49-F238E27FC236}">
                <a16:creationId xmlns:a16="http://schemas.microsoft.com/office/drawing/2014/main" id="{FA1DE398-CF67-4FC1-81CE-9BCB8A49D2DA}"/>
              </a:ext>
            </a:extLst>
          </p:cNvPr>
          <p:cNvCxnSpPr>
            <a:cxnSpLocks/>
          </p:cNvCxnSpPr>
          <p:nvPr/>
        </p:nvCxnSpPr>
        <p:spPr>
          <a:xfrm>
            <a:off x="261257" y="759280"/>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3">
            <a:extLst>
              <a:ext uri="{FF2B5EF4-FFF2-40B4-BE49-F238E27FC236}">
                <a16:creationId xmlns:a16="http://schemas.microsoft.com/office/drawing/2014/main" id="{288C4F62-20B9-440A-BBC3-9AE99493883E}"/>
              </a:ext>
            </a:extLst>
          </p:cNvPr>
          <p:cNvSpPr/>
          <p:nvPr/>
        </p:nvSpPr>
        <p:spPr>
          <a:xfrm>
            <a:off x="83457" y="915460"/>
            <a:ext cx="3107244" cy="279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Network Analytics (Framework)</a:t>
            </a:r>
          </a:p>
        </p:txBody>
      </p:sp>
      <p:pic>
        <p:nvPicPr>
          <p:cNvPr id="1026" name="Picture 2" descr="White Silhouette Clip Art at Clker.com - vector clip art online, royalty  free &amp;amp;amp; public domain">
            <a:extLst>
              <a:ext uri="{FF2B5EF4-FFF2-40B4-BE49-F238E27FC236}">
                <a16:creationId xmlns:a16="http://schemas.microsoft.com/office/drawing/2014/main" id="{ED190B4A-5A3B-4392-B75F-700055F2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5" y="2146439"/>
            <a:ext cx="831726" cy="78726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A67AEBF7-E622-4C20-BE0D-B7B894BAE195}"/>
              </a:ext>
            </a:extLst>
          </p:cNvPr>
          <p:cNvCxnSpPr>
            <a:cxnSpLocks/>
          </p:cNvCxnSpPr>
          <p:nvPr/>
        </p:nvCxnSpPr>
        <p:spPr>
          <a:xfrm>
            <a:off x="1486035" y="2599131"/>
            <a:ext cx="335280"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pic>
        <p:nvPicPr>
          <p:cNvPr id="15" name="Picture 2" descr="White Silhouette Clip Art at Clker.com - vector clip art online, royalty  free &amp;amp;amp; public domain">
            <a:extLst>
              <a:ext uri="{FF2B5EF4-FFF2-40B4-BE49-F238E27FC236}">
                <a16:creationId xmlns:a16="http://schemas.microsoft.com/office/drawing/2014/main" id="{BB64C1BD-E56F-4ECC-B712-D0E99A0F0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315" y="2146439"/>
            <a:ext cx="831726" cy="7872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86E2FD6-4C85-45AC-AF7F-9D31C05850FA}"/>
              </a:ext>
            </a:extLst>
          </p:cNvPr>
          <p:cNvSpPr txBox="1"/>
          <p:nvPr/>
        </p:nvSpPr>
        <p:spPr>
          <a:xfrm>
            <a:off x="438924" y="3265799"/>
            <a:ext cx="2429501" cy="276999"/>
          </a:xfrm>
          <a:prstGeom prst="rect">
            <a:avLst/>
          </a:prstGeom>
          <a:noFill/>
        </p:spPr>
        <p:txBody>
          <a:bodyPr wrap="square" rtlCol="0">
            <a:spAutoFit/>
          </a:bodyPr>
          <a:lstStyle/>
          <a:p>
            <a:pPr algn="ctr"/>
            <a:r>
              <a:rPr lang="en-SG" sz="1200" b="1">
                <a:solidFill>
                  <a:schemeClr val="tx1"/>
                </a:solidFill>
              </a:rPr>
              <a:t>Identify Relationships</a:t>
            </a:r>
          </a:p>
        </p:txBody>
      </p:sp>
      <p:pic>
        <p:nvPicPr>
          <p:cNvPr id="1028" name="Picture 4" descr="Bank building the white color icon Royalty Free Vector Image">
            <a:extLst>
              <a:ext uri="{FF2B5EF4-FFF2-40B4-BE49-F238E27FC236}">
                <a16:creationId xmlns:a16="http://schemas.microsoft.com/office/drawing/2014/main" id="{8621E7B7-252F-449D-B359-1C444CC7C97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013" b="81116" l="5093" r="94444">
                        <a14:foregroundMark x1="32870" y1="31760" x2="32870" y2="31760"/>
                        <a14:foregroundMark x1="8333" y1="71674" x2="8333" y2="71674"/>
                        <a14:foregroundMark x1="90741" y1="71245" x2="90741" y2="71245"/>
                        <a14:foregroundMark x1="94907" y1="72961" x2="94907" y2="72961"/>
                        <a14:foregroundMark x1="94907" y1="36052" x2="94907" y2="36052"/>
                        <a14:foregroundMark x1="5093" y1="72961" x2="5093" y2="72961"/>
                        <a14:backgroundMark x1="94907" y1="35622" x2="94907" y2="35622"/>
                        <a14:backgroundMark x1="94907" y1="36910" x2="94907" y2="36910"/>
                      </a14:backgroundRemoval>
                    </a14:imgEffect>
                  </a14:imgLayer>
                </a14:imgProps>
              </a:ext>
              <a:ext uri="{28A0092B-C50C-407E-A947-70E740481C1C}">
                <a14:useLocalDpi xmlns:a14="http://schemas.microsoft.com/office/drawing/2010/main" val="0"/>
              </a:ext>
            </a:extLst>
          </a:blip>
          <a:srcRect b="9494"/>
          <a:stretch/>
        </p:blipFill>
        <p:spPr bwMode="auto">
          <a:xfrm>
            <a:off x="3246273" y="1870634"/>
            <a:ext cx="1158239" cy="133886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4B18D9D-ECDC-4F43-A91D-2E0FD4F452DE}"/>
              </a:ext>
            </a:extLst>
          </p:cNvPr>
          <p:cNvSpPr txBox="1"/>
          <p:nvPr/>
        </p:nvSpPr>
        <p:spPr>
          <a:xfrm>
            <a:off x="3347873" y="3265798"/>
            <a:ext cx="2429501" cy="276999"/>
          </a:xfrm>
          <a:prstGeom prst="rect">
            <a:avLst/>
          </a:prstGeom>
          <a:noFill/>
        </p:spPr>
        <p:txBody>
          <a:bodyPr wrap="square" rtlCol="0">
            <a:spAutoFit/>
          </a:bodyPr>
          <a:lstStyle/>
          <a:p>
            <a:pPr algn="ctr"/>
            <a:r>
              <a:rPr lang="en-SG" sz="1200" b="1">
                <a:solidFill>
                  <a:schemeClr val="tx1"/>
                </a:solidFill>
              </a:rPr>
              <a:t>Build Connections</a:t>
            </a:r>
          </a:p>
        </p:txBody>
      </p:sp>
      <p:pic>
        <p:nvPicPr>
          <p:cNvPr id="19" name="Picture 4" descr="Bank building the white color icon Royalty Free Vector Image">
            <a:extLst>
              <a:ext uri="{FF2B5EF4-FFF2-40B4-BE49-F238E27FC236}">
                <a16:creationId xmlns:a16="http://schemas.microsoft.com/office/drawing/2014/main" id="{AA9A10AB-6305-48A8-AA1C-56EFAB7FE37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013" b="81116" l="5093" r="94444">
                        <a14:foregroundMark x1="32870" y1="31760" x2="32870" y2="31760"/>
                        <a14:foregroundMark x1="8333" y1="71674" x2="8333" y2="71674"/>
                        <a14:foregroundMark x1="90741" y1="71245" x2="90741" y2="71245"/>
                        <a14:foregroundMark x1="94907" y1="72961" x2="94907" y2="72961"/>
                        <a14:foregroundMark x1="94907" y1="36052" x2="94907" y2="36052"/>
                        <a14:foregroundMark x1="5093" y1="72961" x2="5093" y2="72961"/>
                        <a14:backgroundMark x1="94907" y1="35622" x2="94907" y2="35622"/>
                        <a14:backgroundMark x1="94907" y1="36910" x2="94907" y2="36910"/>
                      </a14:backgroundRemoval>
                    </a14:imgEffect>
                  </a14:imgLayer>
                </a14:imgProps>
              </a:ext>
              <a:ext uri="{28A0092B-C50C-407E-A947-70E740481C1C}">
                <a14:useLocalDpi xmlns:a14="http://schemas.microsoft.com/office/drawing/2010/main" val="0"/>
              </a:ext>
            </a:extLst>
          </a:blip>
          <a:srcRect b="9494"/>
          <a:stretch/>
        </p:blipFill>
        <p:spPr bwMode="auto">
          <a:xfrm>
            <a:off x="4726790" y="1883265"/>
            <a:ext cx="1158239" cy="133886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C84EAE55-687B-49A1-B0D6-D0E0B2446C56}"/>
              </a:ext>
            </a:extLst>
          </p:cNvPr>
          <p:cNvCxnSpPr>
            <a:cxnSpLocks/>
          </p:cNvCxnSpPr>
          <p:nvPr/>
        </p:nvCxnSpPr>
        <p:spPr>
          <a:xfrm>
            <a:off x="4448962" y="2654300"/>
            <a:ext cx="2778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30" name="Picture 6" descr="Location Icon Png White #37266 - Free Icons Library">
            <a:extLst>
              <a:ext uri="{FF2B5EF4-FFF2-40B4-BE49-F238E27FC236}">
                <a16:creationId xmlns:a16="http://schemas.microsoft.com/office/drawing/2014/main" id="{C9FA48E5-6C12-433D-AD02-D5F3CF4AF9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994" y="1960948"/>
            <a:ext cx="1158239" cy="115823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Bank building the white color icon Royalty Free Vector Image">
            <a:extLst>
              <a:ext uri="{FF2B5EF4-FFF2-40B4-BE49-F238E27FC236}">
                <a16:creationId xmlns:a16="http://schemas.microsoft.com/office/drawing/2014/main" id="{C708FB2B-7DD0-4EE7-ACA5-811D968ECA6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013" b="81116" l="5093" r="94444">
                        <a14:foregroundMark x1="32870" y1="31760" x2="32870" y2="31760"/>
                        <a14:foregroundMark x1="8333" y1="71674" x2="8333" y2="71674"/>
                        <a14:foregroundMark x1="90741" y1="71245" x2="90741" y2="71245"/>
                        <a14:foregroundMark x1="94907" y1="72961" x2="94907" y2="72961"/>
                        <a14:foregroundMark x1="94907" y1="36052" x2="94907" y2="36052"/>
                        <a14:foregroundMark x1="5093" y1="72961" x2="5093" y2="72961"/>
                        <a14:backgroundMark x1="94907" y1="35622" x2="94907" y2="35622"/>
                        <a14:backgroundMark x1="94907" y1="36910" x2="94907" y2="36910"/>
                      </a14:backgroundRemoval>
                    </a14:imgEffect>
                  </a14:imgLayer>
                </a14:imgProps>
              </a:ext>
              <a:ext uri="{28A0092B-C50C-407E-A947-70E740481C1C}">
                <a14:useLocalDpi xmlns:a14="http://schemas.microsoft.com/office/drawing/2010/main" val="0"/>
              </a:ext>
            </a:extLst>
          </a:blip>
          <a:srcRect b="9494"/>
          <a:stretch/>
        </p:blipFill>
        <p:spPr bwMode="auto">
          <a:xfrm>
            <a:off x="6322714" y="1883265"/>
            <a:ext cx="1158239" cy="133886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BE1595AB-AB59-41AD-8E6F-F73702BE7334}"/>
              </a:ext>
            </a:extLst>
          </p:cNvPr>
          <p:cNvCxnSpPr>
            <a:cxnSpLocks/>
          </p:cNvCxnSpPr>
          <p:nvPr/>
        </p:nvCxnSpPr>
        <p:spPr>
          <a:xfrm>
            <a:off x="7502977" y="2654300"/>
            <a:ext cx="2600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2A1DDBCC-D383-49A2-8E1C-D835C5DF440A}"/>
              </a:ext>
            </a:extLst>
          </p:cNvPr>
          <p:cNvSpPr txBox="1"/>
          <p:nvPr/>
        </p:nvSpPr>
        <p:spPr>
          <a:xfrm>
            <a:off x="6163107" y="3265798"/>
            <a:ext cx="2908340" cy="276999"/>
          </a:xfrm>
          <a:prstGeom prst="rect">
            <a:avLst/>
          </a:prstGeom>
          <a:noFill/>
        </p:spPr>
        <p:txBody>
          <a:bodyPr wrap="square" rtlCol="0">
            <a:spAutoFit/>
          </a:bodyPr>
          <a:lstStyle/>
          <a:p>
            <a:pPr algn="ctr"/>
            <a:r>
              <a:rPr lang="en-SG" sz="1200" b="1">
                <a:solidFill>
                  <a:schemeClr val="tx1"/>
                </a:solidFill>
              </a:rPr>
              <a:t>Discover Illicit / Suspicious Activities</a:t>
            </a:r>
          </a:p>
        </p:txBody>
      </p:sp>
      <p:sp>
        <p:nvSpPr>
          <p:cNvPr id="29" name="TextBox 28">
            <a:extLst>
              <a:ext uri="{FF2B5EF4-FFF2-40B4-BE49-F238E27FC236}">
                <a16:creationId xmlns:a16="http://schemas.microsoft.com/office/drawing/2014/main" id="{2B013F68-3A76-4DA3-9E05-78F9554A704E}"/>
              </a:ext>
            </a:extLst>
          </p:cNvPr>
          <p:cNvSpPr txBox="1"/>
          <p:nvPr/>
        </p:nvSpPr>
        <p:spPr>
          <a:xfrm>
            <a:off x="0" y="1500219"/>
            <a:ext cx="736600" cy="276999"/>
          </a:xfrm>
          <a:prstGeom prst="rect">
            <a:avLst/>
          </a:prstGeom>
          <a:noFill/>
        </p:spPr>
        <p:txBody>
          <a:bodyPr wrap="square" rtlCol="0">
            <a:spAutoFit/>
          </a:bodyPr>
          <a:lstStyle/>
          <a:p>
            <a:r>
              <a:rPr lang="en-SG" sz="1200" b="1">
                <a:solidFill>
                  <a:schemeClr val="tx1"/>
                </a:solidFill>
              </a:rPr>
              <a:t>Steps:</a:t>
            </a:r>
          </a:p>
        </p:txBody>
      </p:sp>
      <p:sp>
        <p:nvSpPr>
          <p:cNvPr id="23" name="Oval 22">
            <a:extLst>
              <a:ext uri="{FF2B5EF4-FFF2-40B4-BE49-F238E27FC236}">
                <a16:creationId xmlns:a16="http://schemas.microsoft.com/office/drawing/2014/main" id="{800056E9-C8E8-4F48-980E-F2D2C831539A}"/>
              </a:ext>
            </a:extLst>
          </p:cNvPr>
          <p:cNvSpPr/>
          <p:nvPr/>
        </p:nvSpPr>
        <p:spPr>
          <a:xfrm>
            <a:off x="401622" y="1814265"/>
            <a:ext cx="298386" cy="298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a:t>1</a:t>
            </a:r>
            <a:endParaRPr lang="en-SG" b="1"/>
          </a:p>
        </p:txBody>
      </p:sp>
      <p:sp>
        <p:nvSpPr>
          <p:cNvPr id="31" name="Oval 30">
            <a:extLst>
              <a:ext uri="{FF2B5EF4-FFF2-40B4-BE49-F238E27FC236}">
                <a16:creationId xmlns:a16="http://schemas.microsoft.com/office/drawing/2014/main" id="{2CE9A003-9DCD-4CA9-9AEF-1B7BFEFCCCF7}"/>
              </a:ext>
            </a:extLst>
          </p:cNvPr>
          <p:cNvSpPr/>
          <p:nvPr/>
        </p:nvSpPr>
        <p:spPr>
          <a:xfrm>
            <a:off x="3017049" y="1808275"/>
            <a:ext cx="298386" cy="298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a:t>2</a:t>
            </a:r>
          </a:p>
        </p:txBody>
      </p:sp>
      <p:sp>
        <p:nvSpPr>
          <p:cNvPr id="32" name="Oval 31">
            <a:extLst>
              <a:ext uri="{FF2B5EF4-FFF2-40B4-BE49-F238E27FC236}">
                <a16:creationId xmlns:a16="http://schemas.microsoft.com/office/drawing/2014/main" id="{CD3ABD6E-6049-4929-8CE0-08B2F36E9426}"/>
              </a:ext>
            </a:extLst>
          </p:cNvPr>
          <p:cNvSpPr/>
          <p:nvPr/>
        </p:nvSpPr>
        <p:spPr>
          <a:xfrm>
            <a:off x="6024328" y="1808275"/>
            <a:ext cx="298386" cy="298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a:t>3</a:t>
            </a:r>
          </a:p>
        </p:txBody>
      </p:sp>
      <p:sp>
        <p:nvSpPr>
          <p:cNvPr id="30" name="TextBox 29">
            <a:extLst>
              <a:ext uri="{FF2B5EF4-FFF2-40B4-BE49-F238E27FC236}">
                <a16:creationId xmlns:a16="http://schemas.microsoft.com/office/drawing/2014/main" id="{34F1AC1D-D519-46FC-9995-B772B23E6EC2}"/>
              </a:ext>
            </a:extLst>
          </p:cNvPr>
          <p:cNvSpPr txBox="1"/>
          <p:nvPr/>
        </p:nvSpPr>
        <p:spPr>
          <a:xfrm>
            <a:off x="438924" y="3551550"/>
            <a:ext cx="2367776" cy="808170"/>
          </a:xfrm>
          <a:prstGeom prst="rect">
            <a:avLst/>
          </a:prstGeom>
          <a:noFill/>
        </p:spPr>
        <p:txBody>
          <a:bodyPr wrap="square" rtlCol="0">
            <a:spAutoFit/>
          </a:bodyPr>
          <a:lstStyle/>
          <a:p>
            <a:pPr>
              <a:lnSpc>
                <a:spcPct val="150000"/>
              </a:lnSpc>
            </a:pPr>
            <a:r>
              <a:rPr lang="en-SG" sz="800">
                <a:solidFill>
                  <a:schemeClr val="tx1"/>
                </a:solidFill>
              </a:rPr>
              <a:t>Define the relationships between each customer</a:t>
            </a:r>
          </a:p>
          <a:p>
            <a:pPr marL="228600" indent="-228600">
              <a:lnSpc>
                <a:spcPct val="150000"/>
              </a:lnSpc>
              <a:buClr>
                <a:schemeClr val="tx1"/>
              </a:buClr>
              <a:buAutoNum type="arabicPeriod"/>
            </a:pPr>
            <a:r>
              <a:rPr lang="en-SG" sz="800">
                <a:solidFill>
                  <a:schemeClr val="tx1"/>
                </a:solidFill>
              </a:rPr>
              <a:t>Know-Your-Customer</a:t>
            </a:r>
          </a:p>
          <a:p>
            <a:pPr marL="228600" indent="-228600">
              <a:lnSpc>
                <a:spcPct val="150000"/>
              </a:lnSpc>
              <a:buClr>
                <a:schemeClr val="tx1"/>
              </a:buClr>
              <a:buAutoNum type="arabicPeriod"/>
            </a:pPr>
            <a:r>
              <a:rPr lang="en-SG" sz="800">
                <a:solidFill>
                  <a:schemeClr val="tx1"/>
                </a:solidFill>
              </a:rPr>
              <a:t>Frequent Transfers</a:t>
            </a:r>
          </a:p>
          <a:p>
            <a:pPr marL="228600" indent="-228600">
              <a:lnSpc>
                <a:spcPct val="150000"/>
              </a:lnSpc>
              <a:buClr>
                <a:schemeClr val="tx1"/>
              </a:buClr>
              <a:buAutoNum type="arabicPeriod"/>
            </a:pPr>
            <a:r>
              <a:rPr lang="en-SG" sz="800">
                <a:solidFill>
                  <a:schemeClr val="tx1"/>
                </a:solidFill>
              </a:rPr>
              <a:t>Payments</a:t>
            </a:r>
          </a:p>
        </p:txBody>
      </p:sp>
      <p:sp>
        <p:nvSpPr>
          <p:cNvPr id="38" name="TextBox 37">
            <a:extLst>
              <a:ext uri="{FF2B5EF4-FFF2-40B4-BE49-F238E27FC236}">
                <a16:creationId xmlns:a16="http://schemas.microsoft.com/office/drawing/2014/main" id="{51BF5B6F-CB8C-4D05-B6D5-C3C54CB76025}"/>
              </a:ext>
            </a:extLst>
          </p:cNvPr>
          <p:cNvSpPr txBox="1"/>
          <p:nvPr/>
        </p:nvSpPr>
        <p:spPr>
          <a:xfrm>
            <a:off x="6204406" y="3542797"/>
            <a:ext cx="2597141" cy="808170"/>
          </a:xfrm>
          <a:prstGeom prst="rect">
            <a:avLst/>
          </a:prstGeom>
          <a:noFill/>
        </p:spPr>
        <p:txBody>
          <a:bodyPr wrap="square" rtlCol="0">
            <a:spAutoFit/>
          </a:bodyPr>
          <a:lstStyle/>
          <a:p>
            <a:pPr>
              <a:lnSpc>
                <a:spcPct val="150000"/>
              </a:lnSpc>
            </a:pPr>
            <a:r>
              <a:rPr lang="en-SG" sz="800">
                <a:solidFill>
                  <a:schemeClr val="tx1"/>
                </a:solidFill>
              </a:rPr>
              <a:t>Identify suspicious activities</a:t>
            </a:r>
          </a:p>
          <a:p>
            <a:pPr marL="228600" indent="-228600">
              <a:lnSpc>
                <a:spcPct val="150000"/>
              </a:lnSpc>
              <a:buClr>
                <a:schemeClr val="tx1"/>
              </a:buClr>
              <a:buFont typeface="+mj-lt"/>
              <a:buAutoNum type="arabicPeriod"/>
            </a:pPr>
            <a:r>
              <a:rPr lang="en-SG" sz="800">
                <a:solidFill>
                  <a:schemeClr val="tx1"/>
                </a:solidFill>
              </a:rPr>
              <a:t>Destination of funds</a:t>
            </a:r>
          </a:p>
          <a:p>
            <a:pPr marL="228600" indent="-228600">
              <a:lnSpc>
                <a:spcPct val="150000"/>
              </a:lnSpc>
              <a:buClr>
                <a:schemeClr val="tx1"/>
              </a:buClr>
              <a:buFont typeface="+mj-lt"/>
              <a:buAutoNum type="arabicPeriod"/>
            </a:pPr>
            <a:r>
              <a:rPr lang="en-SG" sz="800">
                <a:solidFill>
                  <a:schemeClr val="tx1"/>
                </a:solidFill>
              </a:rPr>
              <a:t>Discovering patterns</a:t>
            </a:r>
          </a:p>
          <a:p>
            <a:pPr marL="228600" indent="-228600">
              <a:lnSpc>
                <a:spcPct val="150000"/>
              </a:lnSpc>
              <a:buClr>
                <a:schemeClr val="tx1"/>
              </a:buClr>
              <a:buAutoNum type="arabicPeriod"/>
            </a:pPr>
            <a:endParaRPr lang="en-SG" sz="800">
              <a:solidFill>
                <a:schemeClr val="tx1"/>
              </a:solidFill>
            </a:endParaRPr>
          </a:p>
        </p:txBody>
      </p:sp>
      <p:sp>
        <p:nvSpPr>
          <p:cNvPr id="39" name="TextBox 38">
            <a:extLst>
              <a:ext uri="{FF2B5EF4-FFF2-40B4-BE49-F238E27FC236}">
                <a16:creationId xmlns:a16="http://schemas.microsoft.com/office/drawing/2014/main" id="{309B448B-1449-4E6A-B938-D7659497BF0A}"/>
              </a:ext>
            </a:extLst>
          </p:cNvPr>
          <p:cNvSpPr txBox="1"/>
          <p:nvPr/>
        </p:nvSpPr>
        <p:spPr>
          <a:xfrm>
            <a:off x="3347873" y="3551550"/>
            <a:ext cx="2597141" cy="808170"/>
          </a:xfrm>
          <a:prstGeom prst="rect">
            <a:avLst/>
          </a:prstGeom>
          <a:noFill/>
        </p:spPr>
        <p:txBody>
          <a:bodyPr wrap="square" rtlCol="0">
            <a:spAutoFit/>
          </a:bodyPr>
          <a:lstStyle/>
          <a:p>
            <a:pPr>
              <a:lnSpc>
                <a:spcPct val="150000"/>
              </a:lnSpc>
            </a:pPr>
            <a:r>
              <a:rPr lang="en-SG" sz="800">
                <a:solidFill>
                  <a:schemeClr val="tx1"/>
                </a:solidFill>
              </a:rPr>
              <a:t>Visualising the flow of funds</a:t>
            </a:r>
          </a:p>
          <a:p>
            <a:pPr marL="228600" indent="-228600">
              <a:lnSpc>
                <a:spcPct val="150000"/>
              </a:lnSpc>
              <a:buClr>
                <a:schemeClr val="tx1"/>
              </a:buClr>
              <a:buFont typeface="+mj-lt"/>
              <a:buAutoNum type="arabicPeriod"/>
            </a:pPr>
            <a:r>
              <a:rPr lang="en-SG" sz="800">
                <a:solidFill>
                  <a:schemeClr val="tx1"/>
                </a:solidFill>
              </a:rPr>
              <a:t>Scrutinising transfers made by each account</a:t>
            </a:r>
          </a:p>
          <a:p>
            <a:pPr marL="228600" indent="-228600">
              <a:lnSpc>
                <a:spcPct val="150000"/>
              </a:lnSpc>
              <a:buClr>
                <a:schemeClr val="tx1"/>
              </a:buClr>
              <a:buAutoNum type="arabicPeriod"/>
            </a:pPr>
            <a:r>
              <a:rPr lang="en-SG" sz="800">
                <a:solidFill>
                  <a:schemeClr val="tx1"/>
                </a:solidFill>
              </a:rPr>
              <a:t>Purpose of transfers</a:t>
            </a:r>
          </a:p>
          <a:p>
            <a:pPr marL="228600" indent="-228600">
              <a:lnSpc>
                <a:spcPct val="150000"/>
              </a:lnSpc>
              <a:buClr>
                <a:schemeClr val="tx1"/>
              </a:buClr>
              <a:buAutoNum type="arabicPeriod"/>
            </a:pPr>
            <a:endParaRPr lang="en-SG" sz="800">
              <a:solidFill>
                <a:schemeClr val="tx1"/>
              </a:solidFill>
            </a:endParaRPr>
          </a:p>
        </p:txBody>
      </p:sp>
    </p:spTree>
    <p:extLst>
      <p:ext uri="{BB962C8B-B14F-4D97-AF65-F5344CB8AC3E}">
        <p14:creationId xmlns:p14="http://schemas.microsoft.com/office/powerpoint/2010/main" val="2939532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2">
            <a:extLst>
              <a:ext uri="{FF2B5EF4-FFF2-40B4-BE49-F238E27FC236}">
                <a16:creationId xmlns:a16="http://schemas.microsoft.com/office/drawing/2014/main" id="{127E815D-5160-43B7-B8DC-606B7C171D58}"/>
              </a:ext>
            </a:extLst>
          </p:cNvPr>
          <p:cNvSpPr/>
          <p:nvPr/>
        </p:nvSpPr>
        <p:spPr>
          <a:xfrm>
            <a:off x="647662" y="1421045"/>
            <a:ext cx="3107243" cy="364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Wingdings" panose="05000000000000000000" pitchFamily="2" charset="2"/>
              <a:buChar char="ü"/>
            </a:pPr>
            <a:endParaRPr lang="en-SG" sz="900">
              <a:solidFill>
                <a:schemeClr val="tx1"/>
              </a:solidFill>
            </a:endParaRPr>
          </a:p>
        </p:txBody>
      </p:sp>
      <p:sp>
        <p:nvSpPr>
          <p:cNvPr id="4" name="Title 1">
            <a:extLst>
              <a:ext uri="{FF2B5EF4-FFF2-40B4-BE49-F238E27FC236}">
                <a16:creationId xmlns:a16="http://schemas.microsoft.com/office/drawing/2014/main" id="{58305600-01CF-4B96-9708-DFE77A5A5275}"/>
              </a:ext>
            </a:extLst>
          </p:cNvPr>
          <p:cNvSpPr txBox="1">
            <a:spLocks/>
          </p:cNvSpPr>
          <p:nvPr/>
        </p:nvSpPr>
        <p:spPr>
          <a:xfrm>
            <a:off x="349734" y="81612"/>
            <a:ext cx="7267543" cy="772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DM Serif Display"/>
              <a:buNone/>
              <a:defRPr sz="45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9pPr>
          </a:lstStyle>
          <a:p>
            <a:r>
              <a:rPr lang="en-SG" sz="4000"/>
              <a:t>Detecting Smurfs/ Structuring</a:t>
            </a:r>
          </a:p>
        </p:txBody>
      </p:sp>
      <p:cxnSp>
        <p:nvCxnSpPr>
          <p:cNvPr id="5" name="Straight Connector 4">
            <a:extLst>
              <a:ext uri="{FF2B5EF4-FFF2-40B4-BE49-F238E27FC236}">
                <a16:creationId xmlns:a16="http://schemas.microsoft.com/office/drawing/2014/main" id="{B613CD01-9961-4A05-A1DB-E8CE144F9AC0}"/>
              </a:ext>
            </a:extLst>
          </p:cNvPr>
          <p:cNvCxnSpPr>
            <a:cxnSpLocks/>
          </p:cNvCxnSpPr>
          <p:nvPr/>
        </p:nvCxnSpPr>
        <p:spPr>
          <a:xfrm>
            <a:off x="261257" y="759280"/>
            <a:ext cx="76417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ectangle: Rounded Corners 3">
            <a:extLst>
              <a:ext uri="{FF2B5EF4-FFF2-40B4-BE49-F238E27FC236}">
                <a16:creationId xmlns:a16="http://schemas.microsoft.com/office/drawing/2014/main" id="{D9EDDA34-B43E-4102-9669-EBC0417C9B8E}"/>
              </a:ext>
            </a:extLst>
          </p:cNvPr>
          <p:cNvSpPr/>
          <p:nvPr/>
        </p:nvSpPr>
        <p:spPr>
          <a:xfrm>
            <a:off x="661307" y="965400"/>
            <a:ext cx="3107244" cy="279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Dataset Required</a:t>
            </a:r>
          </a:p>
        </p:txBody>
      </p:sp>
      <p:sp>
        <p:nvSpPr>
          <p:cNvPr id="10" name="TextBox 9">
            <a:extLst>
              <a:ext uri="{FF2B5EF4-FFF2-40B4-BE49-F238E27FC236}">
                <a16:creationId xmlns:a16="http://schemas.microsoft.com/office/drawing/2014/main" id="{6D7C497B-10B9-4FE9-9CDE-6CA268AF3B36}"/>
              </a:ext>
            </a:extLst>
          </p:cNvPr>
          <p:cNvSpPr txBox="1"/>
          <p:nvPr/>
        </p:nvSpPr>
        <p:spPr>
          <a:xfrm>
            <a:off x="876261" y="1421046"/>
            <a:ext cx="3107244" cy="2705421"/>
          </a:xfrm>
          <a:prstGeom prst="rect">
            <a:avLst/>
          </a:prstGeom>
          <a:noFill/>
        </p:spPr>
        <p:txBody>
          <a:bodyPr wrap="square" rtlCol="0">
            <a:spAutoFit/>
          </a:bodyPr>
          <a:lstStyle/>
          <a:p>
            <a:pPr marL="342900" indent="-342900">
              <a:lnSpc>
                <a:spcPct val="150000"/>
              </a:lnSpc>
              <a:buClr>
                <a:schemeClr val="tx1"/>
              </a:buClr>
              <a:buFont typeface="+mj-lt"/>
              <a:buAutoNum type="arabicPeriod"/>
            </a:pPr>
            <a:r>
              <a:rPr lang="en-SG" sz="1050">
                <a:solidFill>
                  <a:schemeClr val="tx1"/>
                </a:solidFill>
              </a:rPr>
              <a:t>Customer’s Profile</a:t>
            </a:r>
          </a:p>
          <a:p>
            <a:pPr marL="342900" lvl="6" indent="-342900">
              <a:lnSpc>
                <a:spcPct val="150000"/>
              </a:lnSpc>
              <a:buClr>
                <a:schemeClr val="tx1"/>
              </a:buClr>
              <a:buFont typeface="Arial" panose="020B0604020202020204" pitchFamily="34" charset="0"/>
              <a:buChar char="•"/>
            </a:pPr>
            <a:endParaRPr lang="en-SG" sz="1050">
              <a:solidFill>
                <a:schemeClr val="tx1"/>
              </a:solidFill>
            </a:endParaRPr>
          </a:p>
          <a:p>
            <a:pPr marL="342900" lvl="6" indent="-342900">
              <a:lnSpc>
                <a:spcPct val="150000"/>
              </a:lnSpc>
              <a:buClr>
                <a:schemeClr val="tx1"/>
              </a:buClr>
              <a:buFont typeface="Arial" panose="020B0604020202020204" pitchFamily="34" charset="0"/>
              <a:buChar char="•"/>
            </a:pPr>
            <a:endParaRPr lang="en-SG" sz="1050">
              <a:solidFill>
                <a:schemeClr val="tx1"/>
              </a:solidFill>
            </a:endParaRPr>
          </a:p>
          <a:p>
            <a:pPr marL="342900" lvl="6" indent="-342900">
              <a:lnSpc>
                <a:spcPct val="150000"/>
              </a:lnSpc>
              <a:buClr>
                <a:schemeClr val="tx1"/>
              </a:buClr>
              <a:buFont typeface="Arial" panose="020B0604020202020204" pitchFamily="34" charset="0"/>
              <a:buChar char="•"/>
            </a:pPr>
            <a:endParaRPr lang="en-SG" sz="600">
              <a:solidFill>
                <a:schemeClr val="tx1"/>
              </a:solidFill>
            </a:endParaRPr>
          </a:p>
          <a:p>
            <a:pPr marL="342900" indent="-342900">
              <a:lnSpc>
                <a:spcPct val="150000"/>
              </a:lnSpc>
              <a:buClr>
                <a:schemeClr val="tx1"/>
              </a:buClr>
              <a:buFont typeface="+mj-lt"/>
              <a:buAutoNum type="arabicPeriod"/>
            </a:pPr>
            <a:r>
              <a:rPr lang="en-SG" sz="1050">
                <a:solidFill>
                  <a:schemeClr val="tx1"/>
                </a:solidFill>
              </a:rPr>
              <a:t>Customer’s Close Contacts</a:t>
            </a:r>
          </a:p>
          <a:p>
            <a:pPr marL="342900" lvl="2" indent="-342900">
              <a:lnSpc>
                <a:spcPct val="150000"/>
              </a:lnSpc>
              <a:buClr>
                <a:schemeClr val="tx1"/>
              </a:buClr>
              <a:buFont typeface="+mj-lt"/>
              <a:buAutoNum type="arabicPeriod"/>
            </a:pPr>
            <a:endParaRPr lang="en-SG" sz="1050">
              <a:solidFill>
                <a:schemeClr val="tx1"/>
              </a:solidFill>
            </a:endParaRPr>
          </a:p>
          <a:p>
            <a:pPr lvl="2">
              <a:lnSpc>
                <a:spcPct val="150000"/>
              </a:lnSpc>
              <a:buClr>
                <a:schemeClr val="tx1"/>
              </a:buClr>
            </a:pPr>
            <a:endParaRPr lang="en-SG" sz="700">
              <a:solidFill>
                <a:schemeClr val="tx1"/>
              </a:solidFill>
            </a:endParaRPr>
          </a:p>
          <a:p>
            <a:pPr marL="342900" indent="-342900">
              <a:lnSpc>
                <a:spcPct val="150000"/>
              </a:lnSpc>
              <a:buClr>
                <a:schemeClr val="tx1"/>
              </a:buClr>
              <a:buFont typeface="+mj-lt"/>
              <a:buAutoNum type="arabicPeriod"/>
            </a:pPr>
            <a:r>
              <a:rPr lang="en-SG" sz="1050">
                <a:solidFill>
                  <a:schemeClr val="tx1"/>
                </a:solidFill>
              </a:rPr>
              <a:t>Transfer/Payment Activity</a:t>
            </a:r>
          </a:p>
          <a:p>
            <a:pPr marL="342900" indent="-342900">
              <a:lnSpc>
                <a:spcPct val="150000"/>
              </a:lnSpc>
              <a:buClr>
                <a:schemeClr val="tx1"/>
              </a:buClr>
              <a:buFont typeface="+mj-lt"/>
              <a:buAutoNum type="arabicPeriod"/>
            </a:pPr>
            <a:endParaRPr lang="en-SG" sz="1050">
              <a:solidFill>
                <a:schemeClr val="tx1"/>
              </a:solidFill>
            </a:endParaRPr>
          </a:p>
          <a:p>
            <a:pPr marL="342900" indent="-342900">
              <a:lnSpc>
                <a:spcPct val="150000"/>
              </a:lnSpc>
              <a:buClr>
                <a:schemeClr val="tx1"/>
              </a:buClr>
              <a:buFont typeface="+mj-lt"/>
              <a:buAutoNum type="arabicPeriod"/>
            </a:pPr>
            <a:endParaRPr lang="en-SG" sz="1050">
              <a:solidFill>
                <a:schemeClr val="tx1"/>
              </a:solidFill>
            </a:endParaRPr>
          </a:p>
          <a:p>
            <a:pPr marL="342900" indent="-342900">
              <a:lnSpc>
                <a:spcPct val="150000"/>
              </a:lnSpc>
              <a:buClr>
                <a:schemeClr val="tx1"/>
              </a:buClr>
              <a:buFont typeface="+mj-lt"/>
              <a:buAutoNum type="arabicPeriod"/>
            </a:pPr>
            <a:endParaRPr lang="en-SG" sz="700">
              <a:solidFill>
                <a:schemeClr val="tx1"/>
              </a:solidFill>
            </a:endParaRPr>
          </a:p>
          <a:p>
            <a:pPr marL="342900" indent="-342900">
              <a:lnSpc>
                <a:spcPct val="150000"/>
              </a:lnSpc>
              <a:buClr>
                <a:schemeClr val="tx1"/>
              </a:buClr>
              <a:buFont typeface="+mj-lt"/>
              <a:buAutoNum type="arabicPeriod"/>
            </a:pPr>
            <a:r>
              <a:rPr lang="en-SG" sz="1050">
                <a:solidFill>
                  <a:schemeClr val="tx1"/>
                </a:solidFill>
              </a:rPr>
              <a:t>Other Banking Activities</a:t>
            </a:r>
          </a:p>
        </p:txBody>
      </p:sp>
      <p:sp>
        <p:nvSpPr>
          <p:cNvPr id="13" name="TextBox 12">
            <a:extLst>
              <a:ext uri="{FF2B5EF4-FFF2-40B4-BE49-F238E27FC236}">
                <a16:creationId xmlns:a16="http://schemas.microsoft.com/office/drawing/2014/main" id="{E7932CFF-11C4-41F3-9E40-415486D9BA2B}"/>
              </a:ext>
            </a:extLst>
          </p:cNvPr>
          <p:cNvSpPr txBox="1"/>
          <p:nvPr/>
        </p:nvSpPr>
        <p:spPr>
          <a:xfrm>
            <a:off x="1293233" y="1654771"/>
            <a:ext cx="2273300" cy="689869"/>
          </a:xfrm>
          <a:prstGeom prst="rect">
            <a:avLst/>
          </a:prstGeom>
          <a:noFill/>
        </p:spPr>
        <p:txBody>
          <a:bodyPr wrap="square" rtlCol="0">
            <a:spAutoFit/>
          </a:bodyPr>
          <a:lstStyle/>
          <a:p>
            <a:pPr marL="171450" lvl="2" indent="-171450">
              <a:lnSpc>
                <a:spcPct val="150000"/>
              </a:lnSpc>
              <a:buClr>
                <a:schemeClr val="tx1"/>
              </a:buClr>
              <a:buFont typeface="Arial" panose="020B0604020202020204" pitchFamily="34" charset="0"/>
              <a:buChar char="•"/>
            </a:pPr>
            <a:r>
              <a:rPr lang="en-SG" sz="900">
                <a:solidFill>
                  <a:schemeClr val="tx1"/>
                </a:solidFill>
              </a:rPr>
              <a:t>KYC Purposes</a:t>
            </a:r>
          </a:p>
          <a:p>
            <a:pPr marL="171450" lvl="2" indent="-171450">
              <a:lnSpc>
                <a:spcPct val="150000"/>
              </a:lnSpc>
              <a:buClr>
                <a:schemeClr val="tx1"/>
              </a:buClr>
              <a:buFont typeface="Arial" panose="020B0604020202020204" pitchFamily="34" charset="0"/>
              <a:buChar char="•"/>
            </a:pPr>
            <a:r>
              <a:rPr lang="en-SG" sz="900">
                <a:solidFill>
                  <a:schemeClr val="tx1"/>
                </a:solidFill>
              </a:rPr>
              <a:t>Risk Profile</a:t>
            </a:r>
          </a:p>
          <a:p>
            <a:pPr marL="171450" indent="-171450">
              <a:lnSpc>
                <a:spcPct val="150000"/>
              </a:lnSpc>
              <a:buClr>
                <a:schemeClr val="tx1"/>
              </a:buClr>
              <a:buFont typeface="Arial" panose="020B0604020202020204" pitchFamily="34" charset="0"/>
              <a:buChar char="•"/>
            </a:pPr>
            <a:r>
              <a:rPr lang="en-SG" sz="900">
                <a:solidFill>
                  <a:schemeClr val="tx1"/>
                </a:solidFill>
              </a:rPr>
              <a:t>Customer Occupation, annual income</a:t>
            </a:r>
          </a:p>
        </p:txBody>
      </p:sp>
      <p:sp>
        <p:nvSpPr>
          <p:cNvPr id="14" name="TextBox 13">
            <a:extLst>
              <a:ext uri="{FF2B5EF4-FFF2-40B4-BE49-F238E27FC236}">
                <a16:creationId xmlns:a16="http://schemas.microsoft.com/office/drawing/2014/main" id="{EB89257A-582C-4551-B8C7-AED731382DDC}"/>
              </a:ext>
            </a:extLst>
          </p:cNvPr>
          <p:cNvSpPr txBox="1"/>
          <p:nvPr/>
        </p:nvSpPr>
        <p:spPr>
          <a:xfrm>
            <a:off x="1293233" y="2513201"/>
            <a:ext cx="2273300" cy="482120"/>
          </a:xfrm>
          <a:prstGeom prst="rect">
            <a:avLst/>
          </a:prstGeom>
          <a:noFill/>
        </p:spPr>
        <p:txBody>
          <a:bodyPr wrap="square" rtlCol="0">
            <a:spAutoFit/>
          </a:bodyPr>
          <a:lstStyle/>
          <a:p>
            <a:pPr marL="171450" lvl="2" indent="-171450">
              <a:lnSpc>
                <a:spcPct val="150000"/>
              </a:lnSpc>
              <a:buClr>
                <a:schemeClr val="tx1"/>
              </a:buClr>
              <a:buFont typeface="Arial" panose="020B0604020202020204" pitchFamily="34" charset="0"/>
              <a:buChar char="•"/>
            </a:pPr>
            <a:r>
              <a:rPr lang="en-SG" sz="900">
                <a:solidFill>
                  <a:schemeClr val="tx1"/>
                </a:solidFill>
              </a:rPr>
              <a:t>Recipient of Transfers</a:t>
            </a:r>
          </a:p>
          <a:p>
            <a:pPr marL="171450" lvl="2" indent="-171450">
              <a:lnSpc>
                <a:spcPct val="150000"/>
              </a:lnSpc>
              <a:buClr>
                <a:schemeClr val="tx1"/>
              </a:buClr>
              <a:buFont typeface="Arial" panose="020B0604020202020204" pitchFamily="34" charset="0"/>
              <a:buChar char="•"/>
            </a:pPr>
            <a:r>
              <a:rPr lang="en-SG" sz="900">
                <a:solidFill>
                  <a:schemeClr val="tx1"/>
                </a:solidFill>
              </a:rPr>
              <a:t>Shared Accounts</a:t>
            </a:r>
          </a:p>
        </p:txBody>
      </p:sp>
      <p:sp>
        <p:nvSpPr>
          <p:cNvPr id="15" name="TextBox 14">
            <a:extLst>
              <a:ext uri="{FF2B5EF4-FFF2-40B4-BE49-F238E27FC236}">
                <a16:creationId xmlns:a16="http://schemas.microsoft.com/office/drawing/2014/main" id="{29BB88AC-33C0-486C-B763-A43F69B286B0}"/>
              </a:ext>
            </a:extLst>
          </p:cNvPr>
          <p:cNvSpPr txBox="1"/>
          <p:nvPr/>
        </p:nvSpPr>
        <p:spPr>
          <a:xfrm>
            <a:off x="1293233" y="3163882"/>
            <a:ext cx="2273300" cy="689869"/>
          </a:xfrm>
          <a:prstGeom prst="rect">
            <a:avLst/>
          </a:prstGeom>
          <a:noFill/>
        </p:spPr>
        <p:txBody>
          <a:bodyPr wrap="square" rtlCol="0">
            <a:spAutoFit/>
          </a:bodyPr>
          <a:lstStyle/>
          <a:p>
            <a:pPr marL="171450" lvl="2" indent="-171450">
              <a:lnSpc>
                <a:spcPct val="150000"/>
              </a:lnSpc>
              <a:buClr>
                <a:schemeClr val="tx1"/>
              </a:buClr>
              <a:buFont typeface="Arial" panose="020B0604020202020204" pitchFamily="34" charset="0"/>
              <a:buChar char="•"/>
            </a:pPr>
            <a:r>
              <a:rPr lang="en-SG" sz="900">
                <a:solidFill>
                  <a:schemeClr val="tx1"/>
                </a:solidFill>
              </a:rPr>
              <a:t>Frequency</a:t>
            </a:r>
          </a:p>
          <a:p>
            <a:pPr marL="171450" lvl="2" indent="-171450">
              <a:lnSpc>
                <a:spcPct val="150000"/>
              </a:lnSpc>
              <a:buClr>
                <a:schemeClr val="tx1"/>
              </a:buClr>
              <a:buFont typeface="Arial" panose="020B0604020202020204" pitchFamily="34" charset="0"/>
              <a:buChar char="•"/>
            </a:pPr>
            <a:r>
              <a:rPr lang="en-SG" sz="900">
                <a:solidFill>
                  <a:schemeClr val="tx1"/>
                </a:solidFill>
              </a:rPr>
              <a:t>Date &amp; Time</a:t>
            </a:r>
          </a:p>
          <a:p>
            <a:pPr marL="171450" lvl="2" indent="-171450">
              <a:lnSpc>
                <a:spcPct val="150000"/>
              </a:lnSpc>
              <a:buClr>
                <a:schemeClr val="tx1"/>
              </a:buClr>
              <a:buFont typeface="Arial" panose="020B0604020202020204" pitchFamily="34" charset="0"/>
              <a:buChar char="•"/>
            </a:pPr>
            <a:r>
              <a:rPr lang="en-SG" sz="900">
                <a:solidFill>
                  <a:schemeClr val="tx1"/>
                </a:solidFill>
              </a:rPr>
              <a:t>Purpose</a:t>
            </a:r>
          </a:p>
        </p:txBody>
      </p:sp>
      <p:sp>
        <p:nvSpPr>
          <p:cNvPr id="16" name="TextBox 15">
            <a:extLst>
              <a:ext uri="{FF2B5EF4-FFF2-40B4-BE49-F238E27FC236}">
                <a16:creationId xmlns:a16="http://schemas.microsoft.com/office/drawing/2014/main" id="{F9B2CAF4-1935-4424-80CF-8CF05D5DE420}"/>
              </a:ext>
            </a:extLst>
          </p:cNvPr>
          <p:cNvSpPr txBox="1"/>
          <p:nvPr/>
        </p:nvSpPr>
        <p:spPr>
          <a:xfrm>
            <a:off x="1293233" y="4039286"/>
            <a:ext cx="2273300" cy="689869"/>
          </a:xfrm>
          <a:prstGeom prst="rect">
            <a:avLst/>
          </a:prstGeom>
          <a:noFill/>
        </p:spPr>
        <p:txBody>
          <a:bodyPr wrap="square" rtlCol="0">
            <a:spAutoFit/>
          </a:bodyPr>
          <a:lstStyle/>
          <a:p>
            <a:pPr marL="171450" lvl="2" indent="-171450">
              <a:lnSpc>
                <a:spcPct val="150000"/>
              </a:lnSpc>
              <a:buClr>
                <a:schemeClr val="tx1"/>
              </a:buClr>
              <a:buFont typeface="Arial" panose="020B0604020202020204" pitchFamily="34" charset="0"/>
              <a:buChar char="•"/>
            </a:pPr>
            <a:r>
              <a:rPr lang="en-SG" sz="900">
                <a:solidFill>
                  <a:schemeClr val="tx1"/>
                </a:solidFill>
              </a:rPr>
              <a:t>Foreign Currency Exchange</a:t>
            </a:r>
          </a:p>
          <a:p>
            <a:pPr marL="171450" lvl="2" indent="-171450">
              <a:lnSpc>
                <a:spcPct val="150000"/>
              </a:lnSpc>
              <a:buClr>
                <a:schemeClr val="tx1"/>
              </a:buClr>
              <a:buFont typeface="Arial" panose="020B0604020202020204" pitchFamily="34" charset="0"/>
              <a:buChar char="•"/>
            </a:pPr>
            <a:r>
              <a:rPr lang="en-SG" sz="900">
                <a:solidFill>
                  <a:schemeClr val="tx1"/>
                </a:solidFill>
              </a:rPr>
              <a:t>Withdrawals</a:t>
            </a:r>
          </a:p>
          <a:p>
            <a:pPr marL="171450" lvl="2" indent="-171450">
              <a:lnSpc>
                <a:spcPct val="150000"/>
              </a:lnSpc>
              <a:buClr>
                <a:schemeClr val="tx1"/>
              </a:buClr>
              <a:buFont typeface="Arial" panose="020B0604020202020204" pitchFamily="34" charset="0"/>
              <a:buChar char="•"/>
            </a:pPr>
            <a:r>
              <a:rPr lang="en-SG" sz="900">
                <a:solidFill>
                  <a:schemeClr val="tx1"/>
                </a:solidFill>
              </a:rPr>
              <a:t>Deposits</a:t>
            </a:r>
          </a:p>
        </p:txBody>
      </p:sp>
      <p:sp>
        <p:nvSpPr>
          <p:cNvPr id="18" name="Rectangle: Rounded Corners 3">
            <a:extLst>
              <a:ext uri="{FF2B5EF4-FFF2-40B4-BE49-F238E27FC236}">
                <a16:creationId xmlns:a16="http://schemas.microsoft.com/office/drawing/2014/main" id="{ADAE0C48-A617-4A3B-8D82-216D3722D66B}"/>
              </a:ext>
            </a:extLst>
          </p:cNvPr>
          <p:cNvSpPr/>
          <p:nvPr/>
        </p:nvSpPr>
        <p:spPr>
          <a:xfrm>
            <a:off x="5451301" y="965400"/>
            <a:ext cx="3107244" cy="279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latin typeface="Didact Gothic" pitchFamily="2" charset="0"/>
              </a:rPr>
              <a:t>Methods</a:t>
            </a:r>
          </a:p>
        </p:txBody>
      </p:sp>
      <p:sp>
        <p:nvSpPr>
          <p:cNvPr id="20" name="Rectangle: Rounded Corners 2">
            <a:extLst>
              <a:ext uri="{FF2B5EF4-FFF2-40B4-BE49-F238E27FC236}">
                <a16:creationId xmlns:a16="http://schemas.microsoft.com/office/drawing/2014/main" id="{D055F97C-A8C0-480C-9D91-466717752D06}"/>
              </a:ext>
            </a:extLst>
          </p:cNvPr>
          <p:cNvSpPr/>
          <p:nvPr/>
        </p:nvSpPr>
        <p:spPr>
          <a:xfrm>
            <a:off x="5451302" y="1421044"/>
            <a:ext cx="3107243" cy="364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Wingdings" panose="05000000000000000000" pitchFamily="2" charset="2"/>
              <a:buChar char="ü"/>
            </a:pPr>
            <a:endParaRPr lang="en-SG" sz="900">
              <a:solidFill>
                <a:schemeClr val="tx1"/>
              </a:solidFill>
            </a:endParaRPr>
          </a:p>
        </p:txBody>
      </p:sp>
      <p:sp>
        <p:nvSpPr>
          <p:cNvPr id="21" name="TextBox 20">
            <a:extLst>
              <a:ext uri="{FF2B5EF4-FFF2-40B4-BE49-F238E27FC236}">
                <a16:creationId xmlns:a16="http://schemas.microsoft.com/office/drawing/2014/main" id="{F3529652-6A6B-4CF1-9E3B-4E3753AAC1FD}"/>
              </a:ext>
            </a:extLst>
          </p:cNvPr>
          <p:cNvSpPr txBox="1"/>
          <p:nvPr/>
        </p:nvSpPr>
        <p:spPr>
          <a:xfrm>
            <a:off x="5679902" y="1421045"/>
            <a:ext cx="3107244" cy="2855462"/>
          </a:xfrm>
          <a:prstGeom prst="rect">
            <a:avLst/>
          </a:prstGeom>
          <a:noFill/>
        </p:spPr>
        <p:txBody>
          <a:bodyPr wrap="square" rtlCol="0">
            <a:spAutoFit/>
          </a:bodyPr>
          <a:lstStyle/>
          <a:p>
            <a:pPr marL="342900" indent="-342900">
              <a:lnSpc>
                <a:spcPct val="150000"/>
              </a:lnSpc>
              <a:buClr>
                <a:schemeClr val="tx1"/>
              </a:buClr>
              <a:buFont typeface="+mj-lt"/>
              <a:buAutoNum type="arabicPeriod"/>
            </a:pPr>
            <a:r>
              <a:rPr lang="en-SG" sz="1050">
                <a:solidFill>
                  <a:schemeClr val="tx1"/>
                </a:solidFill>
              </a:rPr>
              <a:t>80% Machine Learning, 20% Manual</a:t>
            </a:r>
          </a:p>
          <a:p>
            <a:pPr marL="342900" indent="-342900">
              <a:lnSpc>
                <a:spcPct val="150000"/>
              </a:lnSpc>
              <a:buClr>
                <a:schemeClr val="tx1"/>
              </a:buClr>
              <a:buFont typeface="+mj-lt"/>
              <a:buAutoNum type="arabicPeriod"/>
            </a:pPr>
            <a:endParaRPr lang="en-SG" sz="1050">
              <a:solidFill>
                <a:schemeClr val="tx1"/>
              </a:solidFill>
            </a:endParaRPr>
          </a:p>
          <a:p>
            <a:pPr marL="342900" indent="-342900">
              <a:lnSpc>
                <a:spcPct val="150000"/>
              </a:lnSpc>
              <a:buClr>
                <a:schemeClr val="tx1"/>
              </a:buClr>
              <a:buFont typeface="+mj-lt"/>
              <a:buAutoNum type="arabicPeriod"/>
            </a:pPr>
            <a:endParaRPr lang="en-SG" sz="800">
              <a:solidFill>
                <a:schemeClr val="tx1"/>
              </a:solidFill>
            </a:endParaRPr>
          </a:p>
          <a:p>
            <a:pPr marL="342900" indent="-342900">
              <a:lnSpc>
                <a:spcPct val="150000"/>
              </a:lnSpc>
              <a:buClr>
                <a:schemeClr val="tx1"/>
              </a:buClr>
              <a:buFont typeface="+mj-lt"/>
              <a:buAutoNum type="arabicPeriod"/>
            </a:pPr>
            <a:r>
              <a:rPr lang="en-SG" sz="1050">
                <a:solidFill>
                  <a:schemeClr val="tx1"/>
                </a:solidFill>
              </a:rPr>
              <a:t>Retrieve data in real-time</a:t>
            </a:r>
          </a:p>
          <a:p>
            <a:pPr marL="342900" indent="-342900">
              <a:lnSpc>
                <a:spcPct val="150000"/>
              </a:lnSpc>
              <a:buClr>
                <a:schemeClr val="tx1"/>
              </a:buClr>
              <a:buFont typeface="+mj-lt"/>
              <a:buAutoNum type="arabicPeriod"/>
            </a:pPr>
            <a:endParaRPr lang="en-SG" sz="1050">
              <a:solidFill>
                <a:schemeClr val="tx1"/>
              </a:solidFill>
            </a:endParaRPr>
          </a:p>
          <a:p>
            <a:pPr marL="342900" indent="-342900">
              <a:lnSpc>
                <a:spcPct val="150000"/>
              </a:lnSpc>
              <a:buClr>
                <a:schemeClr val="tx1"/>
              </a:buClr>
              <a:buFont typeface="+mj-lt"/>
              <a:buAutoNum type="arabicPeriod"/>
            </a:pPr>
            <a:endParaRPr lang="en-SG" sz="1050">
              <a:solidFill>
                <a:schemeClr val="tx1"/>
              </a:solidFill>
            </a:endParaRPr>
          </a:p>
          <a:p>
            <a:pPr marL="342900" indent="-342900">
              <a:lnSpc>
                <a:spcPct val="150000"/>
              </a:lnSpc>
              <a:buClr>
                <a:schemeClr val="tx1"/>
              </a:buClr>
              <a:buFont typeface="+mj-lt"/>
              <a:buAutoNum type="arabicPeriod"/>
            </a:pPr>
            <a:endParaRPr lang="en-SG" sz="800">
              <a:solidFill>
                <a:schemeClr val="tx1"/>
              </a:solidFill>
            </a:endParaRPr>
          </a:p>
          <a:p>
            <a:pPr marL="342900" indent="-342900">
              <a:lnSpc>
                <a:spcPct val="150000"/>
              </a:lnSpc>
              <a:buClr>
                <a:schemeClr val="tx1"/>
              </a:buClr>
              <a:buFont typeface="+mj-lt"/>
              <a:buAutoNum type="arabicPeriod"/>
            </a:pPr>
            <a:r>
              <a:rPr lang="en-SG" sz="1050">
                <a:solidFill>
                  <a:schemeClr val="tx1"/>
                </a:solidFill>
              </a:rPr>
              <a:t>Grouping similar type of transactions</a:t>
            </a:r>
          </a:p>
          <a:p>
            <a:pPr marL="342900" indent="-342900">
              <a:lnSpc>
                <a:spcPct val="150000"/>
              </a:lnSpc>
              <a:buClr>
                <a:schemeClr val="tx1"/>
              </a:buClr>
              <a:buFont typeface="+mj-lt"/>
              <a:buAutoNum type="arabicPeriod"/>
            </a:pPr>
            <a:endParaRPr lang="en-SG" sz="1050">
              <a:solidFill>
                <a:schemeClr val="tx1"/>
              </a:solidFill>
            </a:endParaRPr>
          </a:p>
          <a:p>
            <a:pPr marL="342900" indent="-342900">
              <a:lnSpc>
                <a:spcPct val="150000"/>
              </a:lnSpc>
              <a:buClr>
                <a:schemeClr val="tx1"/>
              </a:buClr>
              <a:buFont typeface="+mj-lt"/>
              <a:buAutoNum type="arabicPeriod"/>
            </a:pPr>
            <a:endParaRPr lang="en-SG" sz="1050">
              <a:solidFill>
                <a:schemeClr val="tx1"/>
              </a:solidFill>
            </a:endParaRPr>
          </a:p>
          <a:p>
            <a:pPr marL="342900" indent="-342900">
              <a:lnSpc>
                <a:spcPct val="150000"/>
              </a:lnSpc>
              <a:buClr>
                <a:schemeClr val="tx1"/>
              </a:buClr>
              <a:buFont typeface="+mj-lt"/>
              <a:buAutoNum type="arabicPeriod"/>
            </a:pPr>
            <a:endParaRPr lang="en-SG" sz="700">
              <a:solidFill>
                <a:schemeClr val="tx1"/>
              </a:solidFill>
            </a:endParaRPr>
          </a:p>
          <a:p>
            <a:pPr marL="342900" indent="-342900">
              <a:lnSpc>
                <a:spcPct val="150000"/>
              </a:lnSpc>
              <a:buClr>
                <a:schemeClr val="tx1"/>
              </a:buClr>
              <a:buFont typeface="+mj-lt"/>
              <a:buAutoNum type="arabicPeriod"/>
            </a:pPr>
            <a:r>
              <a:rPr lang="en-SG" sz="1050">
                <a:solidFill>
                  <a:schemeClr val="tx1"/>
                </a:solidFill>
              </a:rPr>
              <a:t>Machine Learning Models</a:t>
            </a:r>
          </a:p>
        </p:txBody>
      </p:sp>
      <p:sp>
        <p:nvSpPr>
          <p:cNvPr id="22" name="TextBox 21">
            <a:extLst>
              <a:ext uri="{FF2B5EF4-FFF2-40B4-BE49-F238E27FC236}">
                <a16:creationId xmlns:a16="http://schemas.microsoft.com/office/drawing/2014/main" id="{805B0CF7-4D9F-43C0-B822-6C5FE409875F}"/>
              </a:ext>
            </a:extLst>
          </p:cNvPr>
          <p:cNvSpPr txBox="1"/>
          <p:nvPr/>
        </p:nvSpPr>
        <p:spPr>
          <a:xfrm>
            <a:off x="6062083" y="1654770"/>
            <a:ext cx="2273300" cy="482120"/>
          </a:xfrm>
          <a:prstGeom prst="rect">
            <a:avLst/>
          </a:prstGeom>
          <a:noFill/>
        </p:spPr>
        <p:txBody>
          <a:bodyPr wrap="square" rtlCol="0">
            <a:spAutoFit/>
          </a:bodyPr>
          <a:lstStyle/>
          <a:p>
            <a:pPr marL="171450" lvl="2" indent="-171450">
              <a:lnSpc>
                <a:spcPct val="150000"/>
              </a:lnSpc>
              <a:buClr>
                <a:schemeClr val="tx1"/>
              </a:buClr>
              <a:buFont typeface="Arial" panose="020B0604020202020204" pitchFamily="34" charset="0"/>
              <a:buChar char="•"/>
            </a:pPr>
            <a:r>
              <a:rPr lang="en-SG" sz="900">
                <a:solidFill>
                  <a:schemeClr val="tx1"/>
                </a:solidFill>
              </a:rPr>
              <a:t>Risk of False Positives</a:t>
            </a:r>
          </a:p>
          <a:p>
            <a:pPr marL="171450" lvl="2" indent="-171450">
              <a:lnSpc>
                <a:spcPct val="150000"/>
              </a:lnSpc>
              <a:buClr>
                <a:schemeClr val="tx1"/>
              </a:buClr>
              <a:buFont typeface="Arial" panose="020B0604020202020204" pitchFamily="34" charset="0"/>
              <a:buChar char="•"/>
            </a:pPr>
            <a:r>
              <a:rPr lang="en-SG" sz="900">
                <a:solidFill>
                  <a:schemeClr val="tx1"/>
                </a:solidFill>
              </a:rPr>
              <a:t>Consistent review required</a:t>
            </a:r>
          </a:p>
        </p:txBody>
      </p:sp>
      <p:sp>
        <p:nvSpPr>
          <p:cNvPr id="23" name="TextBox 22">
            <a:extLst>
              <a:ext uri="{FF2B5EF4-FFF2-40B4-BE49-F238E27FC236}">
                <a16:creationId xmlns:a16="http://schemas.microsoft.com/office/drawing/2014/main" id="{5A77BBC1-37C4-4CAB-9C78-2A759E576367}"/>
              </a:ext>
            </a:extLst>
          </p:cNvPr>
          <p:cNvSpPr txBox="1"/>
          <p:nvPr/>
        </p:nvSpPr>
        <p:spPr>
          <a:xfrm>
            <a:off x="5994439" y="2344640"/>
            <a:ext cx="2273300" cy="689869"/>
          </a:xfrm>
          <a:prstGeom prst="rect">
            <a:avLst/>
          </a:prstGeom>
          <a:noFill/>
        </p:spPr>
        <p:txBody>
          <a:bodyPr wrap="square" rtlCol="0">
            <a:spAutoFit/>
          </a:bodyPr>
          <a:lstStyle/>
          <a:p>
            <a:pPr marL="171450" lvl="2" indent="-171450">
              <a:lnSpc>
                <a:spcPct val="150000"/>
              </a:lnSpc>
              <a:buClr>
                <a:schemeClr val="tx1"/>
              </a:buClr>
              <a:buFont typeface="Arial" panose="020B0604020202020204" pitchFamily="34" charset="0"/>
              <a:buChar char="•"/>
            </a:pPr>
            <a:r>
              <a:rPr lang="en-SG" sz="900">
                <a:solidFill>
                  <a:schemeClr val="tx1"/>
                </a:solidFill>
              </a:rPr>
              <a:t>Real-time analysis of trends and patterns</a:t>
            </a:r>
          </a:p>
          <a:p>
            <a:pPr marL="171450" lvl="2" indent="-171450">
              <a:lnSpc>
                <a:spcPct val="150000"/>
              </a:lnSpc>
              <a:buClr>
                <a:schemeClr val="tx1"/>
              </a:buClr>
              <a:buFont typeface="Arial" panose="020B0604020202020204" pitchFamily="34" charset="0"/>
              <a:buChar char="•"/>
            </a:pPr>
            <a:r>
              <a:rPr lang="en-SG" sz="900">
                <a:solidFill>
                  <a:schemeClr val="tx1"/>
                </a:solidFill>
              </a:rPr>
              <a:t>Time series analysis</a:t>
            </a:r>
          </a:p>
        </p:txBody>
      </p:sp>
      <p:sp>
        <p:nvSpPr>
          <p:cNvPr id="24" name="TextBox 23">
            <a:extLst>
              <a:ext uri="{FF2B5EF4-FFF2-40B4-BE49-F238E27FC236}">
                <a16:creationId xmlns:a16="http://schemas.microsoft.com/office/drawing/2014/main" id="{684B966D-2320-45DD-8B39-33DBAC8C8BFE}"/>
              </a:ext>
            </a:extLst>
          </p:cNvPr>
          <p:cNvSpPr txBox="1"/>
          <p:nvPr/>
        </p:nvSpPr>
        <p:spPr>
          <a:xfrm>
            <a:off x="5994439" y="3241465"/>
            <a:ext cx="2273300" cy="689869"/>
          </a:xfrm>
          <a:prstGeom prst="rect">
            <a:avLst/>
          </a:prstGeom>
          <a:noFill/>
        </p:spPr>
        <p:txBody>
          <a:bodyPr wrap="square" rtlCol="0">
            <a:spAutoFit/>
          </a:bodyPr>
          <a:lstStyle/>
          <a:p>
            <a:pPr marL="171450" lvl="2" indent="-171450">
              <a:lnSpc>
                <a:spcPct val="150000"/>
              </a:lnSpc>
              <a:buClr>
                <a:schemeClr val="tx1"/>
              </a:buClr>
              <a:buFont typeface="Arial" panose="020B0604020202020204" pitchFamily="34" charset="0"/>
              <a:buChar char="•"/>
            </a:pPr>
            <a:r>
              <a:rPr lang="en-SG" sz="900">
                <a:solidFill>
                  <a:schemeClr val="tx1"/>
                </a:solidFill>
              </a:rPr>
              <a:t>Spot anomaly between similar transactions</a:t>
            </a:r>
          </a:p>
          <a:p>
            <a:pPr marL="171450" lvl="2" indent="-171450">
              <a:lnSpc>
                <a:spcPct val="150000"/>
              </a:lnSpc>
              <a:buClr>
                <a:schemeClr val="tx1"/>
              </a:buClr>
              <a:buFont typeface="Arial" panose="020B0604020202020204" pitchFamily="34" charset="0"/>
              <a:buChar char="•"/>
            </a:pPr>
            <a:r>
              <a:rPr lang="en-SG" sz="900">
                <a:solidFill>
                  <a:schemeClr val="tx1"/>
                </a:solidFill>
              </a:rPr>
              <a:t>Identify trends within each account</a:t>
            </a:r>
          </a:p>
        </p:txBody>
      </p:sp>
      <p:sp>
        <p:nvSpPr>
          <p:cNvPr id="25" name="TextBox 24">
            <a:extLst>
              <a:ext uri="{FF2B5EF4-FFF2-40B4-BE49-F238E27FC236}">
                <a16:creationId xmlns:a16="http://schemas.microsoft.com/office/drawing/2014/main" id="{97E6CA3B-B0B6-4456-884A-7CA3CE8540BB}"/>
              </a:ext>
            </a:extLst>
          </p:cNvPr>
          <p:cNvSpPr txBox="1"/>
          <p:nvPr/>
        </p:nvSpPr>
        <p:spPr>
          <a:xfrm>
            <a:off x="5994439" y="4108147"/>
            <a:ext cx="2273300" cy="482120"/>
          </a:xfrm>
          <a:prstGeom prst="rect">
            <a:avLst/>
          </a:prstGeom>
          <a:noFill/>
        </p:spPr>
        <p:txBody>
          <a:bodyPr wrap="square" rtlCol="0">
            <a:spAutoFit/>
          </a:bodyPr>
          <a:lstStyle/>
          <a:p>
            <a:pPr marL="171450" lvl="2" indent="-171450">
              <a:lnSpc>
                <a:spcPct val="150000"/>
              </a:lnSpc>
              <a:buClr>
                <a:schemeClr val="tx1"/>
              </a:buClr>
              <a:buFont typeface="Arial" panose="020B0604020202020204" pitchFamily="34" charset="0"/>
              <a:buChar char="•"/>
            </a:pPr>
            <a:r>
              <a:rPr lang="en-SG" sz="900">
                <a:solidFill>
                  <a:schemeClr val="tx1"/>
                </a:solidFill>
              </a:rPr>
              <a:t>Association Rules</a:t>
            </a:r>
          </a:p>
          <a:p>
            <a:pPr marL="171450" lvl="2" indent="-171450">
              <a:lnSpc>
                <a:spcPct val="150000"/>
              </a:lnSpc>
              <a:buClr>
                <a:schemeClr val="tx1"/>
              </a:buClr>
              <a:buFont typeface="Arial" panose="020B0604020202020204" pitchFamily="34" charset="0"/>
              <a:buChar char="•"/>
            </a:pPr>
            <a:r>
              <a:rPr lang="en-SG" sz="900">
                <a:solidFill>
                  <a:schemeClr val="tx1"/>
                </a:solidFill>
              </a:rPr>
              <a:t>Neural Network/Deep Learning</a:t>
            </a:r>
          </a:p>
        </p:txBody>
      </p:sp>
    </p:spTree>
    <p:extLst>
      <p:ext uri="{BB962C8B-B14F-4D97-AF65-F5344CB8AC3E}">
        <p14:creationId xmlns:p14="http://schemas.microsoft.com/office/powerpoint/2010/main" val="247004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a:t>The Scope</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33D7-4E23-4335-94B1-FDAA95E18CF8}"/>
              </a:ext>
            </a:extLst>
          </p:cNvPr>
          <p:cNvSpPr>
            <a:spLocks noGrp="1"/>
          </p:cNvSpPr>
          <p:nvPr>
            <p:ph type="title"/>
          </p:nvPr>
        </p:nvSpPr>
        <p:spPr>
          <a:xfrm>
            <a:off x="2636400" y="1747408"/>
            <a:ext cx="3871200" cy="1648684"/>
          </a:xfrm>
        </p:spPr>
        <p:txBody>
          <a:bodyPr/>
          <a:lstStyle/>
          <a:p>
            <a:pPr algn="ctr"/>
            <a:r>
              <a:rPr lang="en-SG" sz="11500" err="1"/>
              <a:t>QnA</a:t>
            </a:r>
            <a:endParaRPr lang="en-SG" sz="11500"/>
          </a:p>
        </p:txBody>
      </p:sp>
    </p:spTree>
    <p:extLst>
      <p:ext uri="{BB962C8B-B14F-4D97-AF65-F5344CB8AC3E}">
        <p14:creationId xmlns:p14="http://schemas.microsoft.com/office/powerpoint/2010/main" val="3912131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69"/>
          <p:cNvSpPr txBox="1">
            <a:spLocks noGrp="1"/>
          </p:cNvSpPr>
          <p:nvPr>
            <p:ph type="title"/>
          </p:nvPr>
        </p:nvSpPr>
        <p:spPr>
          <a:xfrm>
            <a:off x="0" y="486600"/>
            <a:ext cx="8439000" cy="7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833" name="Google Shape;833;p69"/>
          <p:cNvSpPr txBox="1">
            <a:spLocks noGrp="1"/>
          </p:cNvSpPr>
          <p:nvPr>
            <p:ph type="body" idx="1"/>
          </p:nvPr>
        </p:nvSpPr>
        <p:spPr>
          <a:xfrm>
            <a:off x="1238100" y="1071313"/>
            <a:ext cx="7200900" cy="3925229"/>
          </a:xfrm>
          <a:prstGeom prst="rect">
            <a:avLst/>
          </a:prstGeom>
        </p:spPr>
        <p:txBody>
          <a:bodyPr spcFirstLastPara="1" wrap="square" lIns="91425" tIns="91425" rIns="91425" bIns="91425" anchor="t" anchorCtr="0">
            <a:noAutofit/>
          </a:bodyPr>
          <a:lstStyle/>
          <a:p>
            <a:pPr rtl="0">
              <a:spcBef>
                <a:spcPts val="0"/>
              </a:spcBef>
              <a:spcAft>
                <a:spcPts val="0"/>
              </a:spcAft>
            </a:pPr>
            <a:r>
              <a:rPr lang="en-SG" b="0" i="0" u="sng" strike="noStrike">
                <a:solidFill>
                  <a:srgbClr val="1155CC"/>
                </a:solidFill>
                <a:effectLst/>
                <a:latin typeface="+mn-lt"/>
                <a:hlinkClick r:id="rId3"/>
              </a:rPr>
              <a:t>https://www.stampli.com/blog/accounts-payable-fraud/types-of-accounts-payable-fraud/</a:t>
            </a:r>
            <a:endParaRPr lang="en-SG" sz="1000" b="0">
              <a:effectLst/>
              <a:latin typeface="+mn-lt"/>
            </a:endParaRPr>
          </a:p>
          <a:p>
            <a:pPr rtl="0">
              <a:spcBef>
                <a:spcPts val="0"/>
              </a:spcBef>
              <a:spcAft>
                <a:spcPts val="0"/>
              </a:spcAft>
            </a:pPr>
            <a:r>
              <a:rPr lang="en-SG" b="0" i="0" u="sng" strike="noStrike">
                <a:solidFill>
                  <a:srgbClr val="1155CC"/>
                </a:solidFill>
                <a:effectLst/>
                <a:latin typeface="+mn-lt"/>
                <a:hlinkClick r:id="rId4"/>
              </a:rPr>
              <a:t>https://bestaccountingsoftware.com/accounts-payable-scams/</a:t>
            </a:r>
            <a:endParaRPr lang="en-SG" sz="1000" b="0">
              <a:effectLst/>
              <a:latin typeface="+mn-lt"/>
            </a:endParaRPr>
          </a:p>
          <a:p>
            <a:r>
              <a:rPr lang="en-SG" sz="1000">
                <a:solidFill>
                  <a:schemeClr val="accent1"/>
                </a:solidFill>
                <a:hlinkClick r:id="rId5"/>
              </a:rPr>
              <a:t>https://thepaypers.com/expert-opinion/trust-is-hard-to-gain-but-easy-to-lose-a-banks-reputation--1249891</a:t>
            </a:r>
            <a:endParaRPr lang="en-SG" sz="1000">
              <a:latin typeface="+mn-lt"/>
            </a:endParaRPr>
          </a:p>
          <a:p>
            <a:r>
              <a:rPr lang="en-SG" sz="1000">
                <a:latin typeface="+mn-lt"/>
                <a:hlinkClick r:id="rId6"/>
              </a:rPr>
              <a:t>https://www.forbes.com/sites/edwardsegal/2020/12/14/how-to-guard-against-corporate-credit-card-and-expense-report-fraud/?sh=3650b8d7f85f</a:t>
            </a:r>
            <a:endParaRPr lang="en-SG" sz="1000">
              <a:latin typeface="+mn-lt"/>
            </a:endParaRPr>
          </a:p>
          <a:p>
            <a:r>
              <a:rPr lang="en-SG" sz="1000">
                <a:latin typeface="+mn-lt"/>
                <a:hlinkClick r:id="rId7"/>
              </a:rPr>
              <a:t>https://www.stpaulschambers.com/most-common-types-of-payroll-fraud/</a:t>
            </a:r>
            <a:endParaRPr lang="en-SG" sz="1000">
              <a:latin typeface="+mn-lt"/>
            </a:endParaRPr>
          </a:p>
          <a:p>
            <a:r>
              <a:rPr lang="en-SG" sz="1000">
                <a:latin typeface="+mn-lt"/>
                <a:hlinkClick r:id="rId8"/>
              </a:rPr>
              <a:t>https://www.accountingtools.com/articles/types-of-payroll-fraud</a:t>
            </a:r>
            <a:endParaRPr lang="en-SG" sz="1000">
              <a:latin typeface="+mn-lt"/>
            </a:endParaRPr>
          </a:p>
          <a:p>
            <a:r>
              <a:rPr lang="en-SG" sz="1000">
                <a:latin typeface="+mn-lt"/>
                <a:hlinkClick r:id="rId9"/>
              </a:rPr>
              <a:t>https://stonebridgebp.com/library/uncategorized/expense-reimbursement-fraud-ten-ways-to-protect-your-organization/</a:t>
            </a:r>
            <a:endParaRPr lang="en-SG" sz="1000">
              <a:latin typeface="+mn-lt"/>
            </a:endParaRPr>
          </a:p>
          <a:p>
            <a:r>
              <a:rPr lang="en-SG" sz="1000">
                <a:latin typeface="+mn-lt"/>
                <a:hlinkClick r:id="rId10"/>
              </a:rPr>
              <a:t>https://blog.spendesk.com/en/expense-report-process</a:t>
            </a:r>
            <a:endParaRPr lang="en-SG" sz="1000">
              <a:latin typeface="+mn-lt"/>
            </a:endParaRPr>
          </a:p>
          <a:p>
            <a:r>
              <a:rPr lang="en-SG" sz="1000">
                <a:latin typeface="+mn-lt"/>
                <a:hlinkClick r:id="rId11"/>
              </a:rPr>
              <a:t>https://www.dowjones.com/professional/risk/glossary/anti-money-laundering/singapore/#:~:text=AML%20legislation%20in%20Singapore,money%20laundering%20and%20its%20criminalization</a:t>
            </a:r>
            <a:r>
              <a:rPr lang="en-SG" sz="1000">
                <a:latin typeface="+mn-lt"/>
              </a:rPr>
              <a:t>.</a:t>
            </a:r>
          </a:p>
          <a:p>
            <a:r>
              <a:rPr lang="en-SG" sz="1000">
                <a:latin typeface="+mn-lt"/>
                <a:hlinkClick r:id="rId12"/>
              </a:rPr>
              <a:t>https://www.mas.gov.sg/-/media/MAS-Media-Library/regulation/notices/AMLD/notice-626/MAS-Notice-626---Banks.pdf</a:t>
            </a:r>
            <a:endParaRPr lang="en-SG" sz="1000">
              <a:latin typeface="+mn-lt"/>
            </a:endParaRPr>
          </a:p>
          <a:p>
            <a:endParaRPr lang="en-SG" sz="1000">
              <a:latin typeface="+mn-lt"/>
            </a:endParaRPr>
          </a:p>
          <a:p>
            <a:r>
              <a:rPr lang="en-SG" sz="1000">
                <a:latin typeface="+mn-lt"/>
                <a:hlinkClick r:id="rId13"/>
              </a:rPr>
              <a:t>https://www.mom.gov.sg/employment-practices/salary/paying-salary#:~:text=In%20accordance%20to%20the%20Employment,without%20notice%20and%20other%20situations</a:t>
            </a:r>
            <a:r>
              <a:rPr lang="en-SG" sz="1000">
                <a:latin typeface="+mn-lt"/>
              </a:rPr>
              <a:t>.</a:t>
            </a:r>
          </a:p>
          <a:p>
            <a:r>
              <a:rPr lang="en-SG" sz="1000">
                <a:latin typeface="+mn-lt"/>
                <a:hlinkClick r:id="rId14"/>
              </a:rPr>
              <a:t>https://www.mas.gov.sg/news/media-releases/2021/mas-and-financial-industry-to-use-new-digital-platform-to-fight-money-laundering</a:t>
            </a:r>
            <a:endParaRPr lang="en-SG" sz="1000">
              <a:latin typeface="+mn-lt"/>
            </a:endParaRPr>
          </a:p>
          <a:p>
            <a:r>
              <a:rPr lang="en-SG" sz="1000">
                <a:latin typeface="+mn-lt"/>
                <a:hlinkClick r:id="rId15"/>
              </a:rPr>
              <a:t>https://www.mha.gov.sg/mediaroom/speeches/association-of-banks-in-singapore-financial-crime-seminar-2021-deepening-partnerships-to-combat-financial-crime/</a:t>
            </a:r>
            <a:endParaRPr lang="en-SG" sz="1000">
              <a:latin typeface="+mn-lt"/>
            </a:endParaRPr>
          </a:p>
          <a:p>
            <a:r>
              <a:rPr lang="en-SG" sz="1000">
                <a:latin typeface="+mn-lt"/>
                <a:hlinkClick r:id="rId16"/>
              </a:rPr>
              <a:t>https://shuftipro.com/blog/singapores-digital-payment-token-and-aml-regulations-2022-updates/#Singapores-AMLCFT-Laws-With-Respect-to-DPT-Services</a:t>
            </a:r>
            <a:endParaRPr lang="en-SG" sz="1000">
              <a:latin typeface="+mn-lt"/>
            </a:endParaRPr>
          </a:p>
          <a:p>
            <a:endParaRPr lang="en-SG" sz="1000">
              <a:latin typeface="+mn-lt"/>
            </a:endParaRPr>
          </a:p>
          <a:p>
            <a:br>
              <a:rPr lang="en-SG" sz="1000">
                <a:latin typeface="+mn-lt"/>
              </a:rPr>
            </a:br>
            <a:endParaRPr lang="en-SG" sz="1000">
              <a:solidFill>
                <a:schemeClr val="accent1"/>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555327" y="146186"/>
            <a:ext cx="4619346"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SG" sz="3200"/>
              <a:t>P</a:t>
            </a:r>
            <a:r>
              <a:rPr lang="en" sz="3200"/>
              <a:t>revalence of Fraud</a:t>
            </a:r>
            <a:endParaRPr sz="3200"/>
          </a:p>
        </p:txBody>
      </p:sp>
      <p:pic>
        <p:nvPicPr>
          <p:cNvPr id="231" name="Google Shape;231;p39"/>
          <p:cNvPicPr preferRelativeResize="0"/>
          <p:nvPr/>
        </p:nvPicPr>
        <p:blipFill rotWithShape="1">
          <a:blip r:embed="rId3">
            <a:alphaModFix/>
          </a:blip>
          <a:srcRect l="31721" r="31721"/>
          <a:stretch/>
        </p:blipFill>
        <p:spPr>
          <a:xfrm flipH="1">
            <a:off x="5933049" y="-433009"/>
            <a:ext cx="3806698" cy="5857118"/>
          </a:xfrm>
          <a:prstGeom prst="rect">
            <a:avLst/>
          </a:prstGeom>
          <a:noFill/>
          <a:ln>
            <a:noFill/>
          </a:ln>
        </p:spPr>
      </p:pic>
      <p:sp>
        <p:nvSpPr>
          <p:cNvPr id="230" name="Google Shape;230;p39"/>
          <p:cNvSpPr txBox="1">
            <a:spLocks noGrp="1"/>
          </p:cNvSpPr>
          <p:nvPr>
            <p:ph type="subTitle" idx="1"/>
          </p:nvPr>
        </p:nvSpPr>
        <p:spPr>
          <a:xfrm>
            <a:off x="555327" y="1086125"/>
            <a:ext cx="5984018" cy="32899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u="sng"/>
              <a:t>Context:</a:t>
            </a:r>
            <a:r>
              <a:rPr lang="en-US" b="1"/>
              <a:t> </a:t>
            </a:r>
            <a:r>
              <a:rPr lang="en-US"/>
              <a:t>Possible existence of Internal and External Fraud pointed out by whistleblower that individuals related to the banks are using accounts payable, employee expenses and corporate credit cards to fraud the company.</a:t>
            </a:r>
          </a:p>
          <a:p>
            <a:pPr marL="0" lvl="0" indent="0" algn="just" rtl="0">
              <a:spcBef>
                <a:spcPts val="0"/>
              </a:spcBef>
              <a:spcAft>
                <a:spcPts val="0"/>
              </a:spcAft>
              <a:buNone/>
            </a:pPr>
            <a:endParaRPr lang="en-US"/>
          </a:p>
          <a:p>
            <a:pPr marL="0" lvl="0" indent="0" algn="just" rtl="0">
              <a:spcBef>
                <a:spcPts val="0"/>
              </a:spcBef>
              <a:spcAft>
                <a:spcPts val="0"/>
              </a:spcAft>
              <a:buNone/>
            </a:pPr>
            <a:r>
              <a:rPr lang="en-US" b="1" u="sng"/>
              <a:t>Problem Statement:</a:t>
            </a:r>
            <a:r>
              <a:rPr lang="en-US" b="1"/>
              <a:t> </a:t>
            </a:r>
            <a:r>
              <a:rPr lang="en-US"/>
              <a:t>These Frauds are allegedly easy to execute and may cost the company greatly in the long run as financial and reputational risks are involved.</a:t>
            </a:r>
          </a:p>
          <a:p>
            <a:pPr marL="0" lvl="0" indent="0" algn="just" rtl="0">
              <a:spcBef>
                <a:spcPts val="0"/>
              </a:spcBef>
              <a:spcAft>
                <a:spcPts val="0"/>
              </a:spcAft>
              <a:buNone/>
            </a:pPr>
            <a:r>
              <a:rPr 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BF50-AB50-47BE-BEA7-72E7D324BB10}"/>
              </a:ext>
            </a:extLst>
          </p:cNvPr>
          <p:cNvSpPr>
            <a:spLocks noGrp="1"/>
          </p:cNvSpPr>
          <p:nvPr>
            <p:ph type="title"/>
          </p:nvPr>
        </p:nvSpPr>
        <p:spPr>
          <a:xfrm>
            <a:off x="627321" y="97943"/>
            <a:ext cx="7569621" cy="772200"/>
          </a:xfrm>
        </p:spPr>
        <p:txBody>
          <a:bodyPr/>
          <a:lstStyle/>
          <a:p>
            <a:r>
              <a:rPr lang="en-SG" sz="3200"/>
              <a:t>Strategic defrauding through objectives</a:t>
            </a:r>
          </a:p>
        </p:txBody>
      </p:sp>
      <p:sp>
        <p:nvSpPr>
          <p:cNvPr id="3" name="Subtitle 2">
            <a:extLst>
              <a:ext uri="{FF2B5EF4-FFF2-40B4-BE49-F238E27FC236}">
                <a16:creationId xmlns:a16="http://schemas.microsoft.com/office/drawing/2014/main" id="{7DF63C6D-F1CF-4A58-AF25-CE6F8C9F77D0}"/>
              </a:ext>
            </a:extLst>
          </p:cNvPr>
          <p:cNvSpPr>
            <a:spLocks noGrp="1"/>
          </p:cNvSpPr>
          <p:nvPr>
            <p:ph type="subTitle" idx="1"/>
          </p:nvPr>
        </p:nvSpPr>
        <p:spPr>
          <a:xfrm>
            <a:off x="284420" y="825886"/>
            <a:ext cx="8255422" cy="3032385"/>
          </a:xfrm>
        </p:spPr>
        <p:txBody>
          <a:bodyPr/>
          <a:lstStyle/>
          <a:p>
            <a:pPr algn="just"/>
            <a:r>
              <a:rPr lang="en-US" b="1" u="sng"/>
              <a:t>Key objectives:</a:t>
            </a:r>
          </a:p>
          <a:p>
            <a:pPr algn="just">
              <a:buFont typeface="Arial" panose="020B0604020202020204" pitchFamily="34" charset="0"/>
              <a:buChar char="•"/>
            </a:pPr>
            <a:r>
              <a:rPr lang="en-US"/>
              <a:t>To analyze the datasets given on accounts payable, corporate credit cards and payroll with inter-</a:t>
            </a:r>
            <a:r>
              <a:rPr lang="en-US" err="1"/>
              <a:t>dataframes</a:t>
            </a:r>
            <a:r>
              <a:rPr lang="en-US"/>
              <a:t> comparison resulting in identification of ghost and duplicated employees accounts</a:t>
            </a:r>
          </a:p>
          <a:p>
            <a:pPr marL="127000" indent="0" algn="just"/>
            <a:endParaRPr lang="en-US"/>
          </a:p>
          <a:p>
            <a:pPr algn="just">
              <a:buFont typeface="Arial" panose="020B0604020202020204" pitchFamily="34" charset="0"/>
              <a:buChar char="•"/>
            </a:pPr>
            <a:r>
              <a:rPr lang="en-US"/>
              <a:t>Highlight possible fraudulent transactions and individuals with suspicious activity with visualization across countries through geospatial data to track discrepancies in cash outflow</a:t>
            </a:r>
          </a:p>
          <a:p>
            <a:pPr marL="127000" indent="0" algn="just"/>
            <a:endParaRPr lang="en-US"/>
          </a:p>
          <a:p>
            <a:pPr algn="just">
              <a:buFont typeface="Arial" panose="020B0604020202020204" pitchFamily="34" charset="0"/>
              <a:buChar char="•"/>
            </a:pPr>
            <a:r>
              <a:rPr lang="en-US"/>
              <a:t>Quantify current fraudulent transactions with strategic outline of impacts and recommend solutions to deter such problems in the future to result in tailwinds for efficient fraud management</a:t>
            </a:r>
          </a:p>
          <a:p>
            <a:pPr algn="just">
              <a:buFont typeface="Arial" panose="020B0604020202020204" pitchFamily="34" charset="0"/>
              <a:buChar char="•"/>
            </a:pPr>
            <a:endParaRPr lang="en-SG"/>
          </a:p>
        </p:txBody>
      </p:sp>
    </p:spTree>
    <p:extLst>
      <p:ext uri="{BB962C8B-B14F-4D97-AF65-F5344CB8AC3E}">
        <p14:creationId xmlns:p14="http://schemas.microsoft.com/office/powerpoint/2010/main" val="38141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cxnSp>
        <p:nvCxnSpPr>
          <p:cNvPr id="395" name="Google Shape;395;p46"/>
          <p:cNvCxnSpPr/>
          <p:nvPr/>
        </p:nvCxnSpPr>
        <p:spPr>
          <a:xfrm rot="10800000">
            <a:off x="2060887" y="2881345"/>
            <a:ext cx="5188800" cy="0"/>
          </a:xfrm>
          <a:prstGeom prst="straightConnector1">
            <a:avLst/>
          </a:prstGeom>
          <a:noFill/>
          <a:ln w="19050" cap="flat" cmpd="sng">
            <a:solidFill>
              <a:schemeClr val="accent2"/>
            </a:solidFill>
            <a:prstDash val="solid"/>
            <a:round/>
            <a:headEnd type="none" w="med" len="med"/>
            <a:tailEnd type="none" w="med" len="med"/>
          </a:ln>
        </p:spPr>
      </p:cxnSp>
      <p:sp>
        <p:nvSpPr>
          <p:cNvPr id="396" name="Google Shape;396;p46"/>
          <p:cNvSpPr txBox="1">
            <a:spLocks noGrp="1"/>
          </p:cNvSpPr>
          <p:nvPr>
            <p:ph type="title" idx="2"/>
          </p:nvPr>
        </p:nvSpPr>
        <p:spPr>
          <a:xfrm>
            <a:off x="2119489" y="1129188"/>
            <a:ext cx="1813663" cy="49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a:t>Credit Card</a:t>
            </a:r>
          </a:p>
        </p:txBody>
      </p:sp>
      <p:sp>
        <p:nvSpPr>
          <p:cNvPr id="397" name="Google Shape;397;p46"/>
          <p:cNvSpPr txBox="1">
            <a:spLocks noGrp="1"/>
          </p:cNvSpPr>
          <p:nvPr>
            <p:ph type="title"/>
          </p:nvPr>
        </p:nvSpPr>
        <p:spPr>
          <a:xfrm>
            <a:off x="740100" y="314292"/>
            <a:ext cx="775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Common Fraud in the Market</a:t>
            </a:r>
            <a:endParaRPr/>
          </a:p>
        </p:txBody>
      </p:sp>
      <p:sp>
        <p:nvSpPr>
          <p:cNvPr id="398" name="Google Shape;398;p46"/>
          <p:cNvSpPr txBox="1">
            <a:spLocks noGrp="1"/>
          </p:cNvSpPr>
          <p:nvPr>
            <p:ph type="subTitle" idx="1"/>
          </p:nvPr>
        </p:nvSpPr>
        <p:spPr>
          <a:xfrm>
            <a:off x="1835570" y="1613581"/>
            <a:ext cx="3501652" cy="679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a:t>Fictitious expenses</a:t>
            </a:r>
          </a:p>
          <a:p>
            <a:pPr marL="342900" lvl="0" indent="-342900" algn="l" rtl="0">
              <a:spcBef>
                <a:spcPts val="0"/>
              </a:spcBef>
              <a:spcAft>
                <a:spcPts val="0"/>
              </a:spcAft>
              <a:buFont typeface="+mj-lt"/>
              <a:buAutoNum type="arabicPeriod"/>
            </a:pPr>
            <a:r>
              <a:rPr lang="en-US"/>
              <a:t>Mis categorization of expenses</a:t>
            </a:r>
          </a:p>
          <a:p>
            <a:pPr marL="342900" lvl="0" indent="-342900" algn="l" rtl="0">
              <a:spcBef>
                <a:spcPts val="0"/>
              </a:spcBef>
              <a:spcAft>
                <a:spcPts val="0"/>
              </a:spcAft>
              <a:buFont typeface="+mj-lt"/>
              <a:buAutoNum type="arabicPeriod"/>
            </a:pPr>
            <a:r>
              <a:rPr lang="en-US"/>
              <a:t>Duplicate expenses</a:t>
            </a:r>
          </a:p>
          <a:p>
            <a:pPr marL="342900" lvl="0" indent="-342900" algn="l" rtl="0">
              <a:spcBef>
                <a:spcPts val="0"/>
              </a:spcBef>
              <a:spcAft>
                <a:spcPts val="0"/>
              </a:spcAft>
              <a:buFont typeface="+mj-lt"/>
              <a:buAutoNum type="arabicPeriod"/>
            </a:pPr>
            <a:r>
              <a:rPr lang="en-US"/>
              <a:t>Non-arm’s length expenses</a:t>
            </a:r>
          </a:p>
          <a:p>
            <a:pPr marL="0" lvl="0" indent="0" algn="r" rtl="0">
              <a:spcBef>
                <a:spcPts val="0"/>
              </a:spcBef>
              <a:spcAft>
                <a:spcPts val="0"/>
              </a:spcAft>
              <a:buNone/>
            </a:pPr>
            <a:endParaRPr lang="en-US"/>
          </a:p>
        </p:txBody>
      </p:sp>
      <p:sp>
        <p:nvSpPr>
          <p:cNvPr id="399" name="Google Shape;399;p46"/>
          <p:cNvSpPr txBox="1">
            <a:spLocks noGrp="1"/>
          </p:cNvSpPr>
          <p:nvPr>
            <p:ph type="title" idx="3"/>
          </p:nvPr>
        </p:nvSpPr>
        <p:spPr>
          <a:xfrm>
            <a:off x="5711950" y="1143339"/>
            <a:ext cx="1175233" cy="49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Payroll </a:t>
            </a:r>
          </a:p>
        </p:txBody>
      </p:sp>
      <p:sp>
        <p:nvSpPr>
          <p:cNvPr id="400" name="Google Shape;400;p46"/>
          <p:cNvSpPr txBox="1">
            <a:spLocks noGrp="1"/>
          </p:cNvSpPr>
          <p:nvPr>
            <p:ph type="subTitle" idx="4"/>
          </p:nvPr>
        </p:nvSpPr>
        <p:spPr>
          <a:xfrm>
            <a:off x="5337222" y="1613581"/>
            <a:ext cx="2788728" cy="1128973"/>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a:t>Ghost Employee Fraud</a:t>
            </a:r>
          </a:p>
          <a:p>
            <a:pPr marL="342900" lvl="0" indent="-342900" algn="l" rtl="0">
              <a:spcBef>
                <a:spcPts val="0"/>
              </a:spcBef>
              <a:spcAft>
                <a:spcPts val="0"/>
              </a:spcAft>
              <a:buFont typeface="+mj-lt"/>
              <a:buAutoNum type="arabicPeriod"/>
            </a:pPr>
            <a:r>
              <a:rPr lang="en-US"/>
              <a:t>Advance Retention Fraud</a:t>
            </a:r>
          </a:p>
          <a:p>
            <a:pPr marL="342900" lvl="0" indent="-342900" algn="l" rtl="0">
              <a:spcBef>
                <a:spcPts val="0"/>
              </a:spcBef>
              <a:spcAft>
                <a:spcPts val="0"/>
              </a:spcAft>
              <a:buFont typeface="+mj-lt"/>
              <a:buAutoNum type="arabicPeriod"/>
            </a:pPr>
            <a:r>
              <a:rPr lang="en-US"/>
              <a:t>Pay Rate Alteration Fraud</a:t>
            </a:r>
          </a:p>
          <a:p>
            <a:pPr marL="342900" lvl="0" indent="-342900" algn="l" rtl="0">
              <a:spcBef>
                <a:spcPts val="0"/>
              </a:spcBef>
              <a:spcAft>
                <a:spcPts val="0"/>
              </a:spcAft>
              <a:buFont typeface="+mj-lt"/>
              <a:buAutoNum type="arabicPeriod"/>
            </a:pPr>
            <a:r>
              <a:rPr lang="en-US"/>
              <a:t>Compensation Fraud</a:t>
            </a:r>
          </a:p>
        </p:txBody>
      </p:sp>
      <p:sp>
        <p:nvSpPr>
          <p:cNvPr id="401" name="Google Shape;401;p46"/>
          <p:cNvSpPr txBox="1">
            <a:spLocks noGrp="1"/>
          </p:cNvSpPr>
          <p:nvPr>
            <p:ph type="title" idx="5"/>
          </p:nvPr>
        </p:nvSpPr>
        <p:spPr>
          <a:xfrm>
            <a:off x="3442680" y="3020137"/>
            <a:ext cx="2597285" cy="49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Account Payable</a:t>
            </a:r>
            <a:endParaRPr/>
          </a:p>
        </p:txBody>
      </p:sp>
      <p:sp>
        <p:nvSpPr>
          <p:cNvPr id="402" name="Google Shape;402;p46"/>
          <p:cNvSpPr txBox="1">
            <a:spLocks noGrp="1"/>
          </p:cNvSpPr>
          <p:nvPr>
            <p:ph type="subTitle" idx="6"/>
          </p:nvPr>
        </p:nvSpPr>
        <p:spPr>
          <a:xfrm>
            <a:off x="2060887" y="3449826"/>
            <a:ext cx="3051017" cy="1128971"/>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
              <a:t>Check Fraud</a:t>
            </a:r>
          </a:p>
          <a:p>
            <a:pPr marL="342900" lvl="0" indent="-342900" algn="l" rtl="0">
              <a:spcBef>
                <a:spcPts val="0"/>
              </a:spcBef>
              <a:spcAft>
                <a:spcPts val="0"/>
              </a:spcAft>
              <a:buFont typeface="+mj-lt"/>
              <a:buAutoNum type="arabicPeriod"/>
            </a:pPr>
            <a:r>
              <a:rPr lang="en"/>
              <a:t>Expense Reimbursement Fraud Schemes</a:t>
            </a:r>
          </a:p>
          <a:p>
            <a:pPr marL="342900" lvl="0" indent="-342900" algn="l" rtl="0">
              <a:spcBef>
                <a:spcPts val="0"/>
              </a:spcBef>
              <a:spcAft>
                <a:spcPts val="0"/>
              </a:spcAft>
              <a:buFont typeface="+mj-lt"/>
              <a:buAutoNum type="arabicPeriod"/>
            </a:pPr>
            <a:r>
              <a:rPr lang="en"/>
              <a:t>Over Billing (Overpayments)</a:t>
            </a:r>
          </a:p>
          <a:p>
            <a:pPr marL="342900" lvl="0" indent="-342900" algn="l" rtl="0">
              <a:spcBef>
                <a:spcPts val="0"/>
              </a:spcBef>
              <a:spcAft>
                <a:spcPts val="0"/>
              </a:spcAft>
              <a:buFont typeface="+mj-lt"/>
              <a:buAutoNum type="arabicPeriod"/>
            </a:pPr>
            <a:r>
              <a:rPr lang="en"/>
              <a:t>False Billing</a:t>
            </a:r>
          </a:p>
          <a:p>
            <a:pPr marL="342900" lvl="0" indent="-342900" algn="l" rtl="0">
              <a:spcBef>
                <a:spcPts val="0"/>
              </a:spcBef>
              <a:spcAft>
                <a:spcPts val="0"/>
              </a:spcAft>
              <a:buFont typeface="+mj-lt"/>
              <a:buAutoNum type="arabicPeriod"/>
            </a:pPr>
            <a:r>
              <a:rPr lang="en"/>
              <a:t>Duplicate Invoice Payment</a:t>
            </a:r>
          </a:p>
          <a:p>
            <a:pPr marL="0" lvl="0" indent="0" algn="l" rtl="0">
              <a:spcBef>
                <a:spcPts val="0"/>
              </a:spcBef>
              <a:spcAft>
                <a:spcPts val="0"/>
              </a:spcAft>
              <a:buNone/>
            </a:pPr>
            <a:endParaRPr lang="en"/>
          </a:p>
        </p:txBody>
      </p:sp>
      <p:sp>
        <p:nvSpPr>
          <p:cNvPr id="18" name="Google Shape;402;p46">
            <a:extLst>
              <a:ext uri="{FF2B5EF4-FFF2-40B4-BE49-F238E27FC236}">
                <a16:creationId xmlns:a16="http://schemas.microsoft.com/office/drawing/2014/main" id="{018AE5C5-92E5-46E6-BCCE-E0F7CAD5E797}"/>
              </a:ext>
            </a:extLst>
          </p:cNvPr>
          <p:cNvSpPr txBox="1">
            <a:spLocks/>
          </p:cNvSpPr>
          <p:nvPr/>
        </p:nvSpPr>
        <p:spPr>
          <a:xfrm>
            <a:off x="4968188" y="3449825"/>
            <a:ext cx="3051017" cy="1128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16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2pPr>
            <a:lvl3pPr marL="1371600" marR="0" lvl="2"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3pPr>
            <a:lvl4pPr marL="1828800" marR="0" lvl="3"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4pPr>
            <a:lvl5pPr marL="2286000" marR="0" lvl="4"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5pPr>
            <a:lvl6pPr marL="2743200" marR="0" lvl="5"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6pPr>
            <a:lvl7pPr marL="3200400" marR="0" lvl="6"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7pPr>
            <a:lvl8pPr marL="3657600" marR="0" lvl="7"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8pPr>
            <a:lvl9pPr marL="4114800" marR="0" lvl="8" indent="-317500" algn="r" rtl="0">
              <a:lnSpc>
                <a:spcPct val="100000"/>
              </a:lnSpc>
              <a:spcBef>
                <a:spcPts val="0"/>
              </a:spcBef>
              <a:spcAft>
                <a:spcPts val="0"/>
              </a:spcAft>
              <a:buClr>
                <a:schemeClr val="dk1"/>
              </a:buClr>
              <a:buSzPts val="2100"/>
              <a:buFont typeface="Didact Gothic"/>
              <a:buNone/>
              <a:defRPr sz="2100" b="0" i="0" u="none" strike="noStrike" cap="none">
                <a:solidFill>
                  <a:schemeClr val="dk1"/>
                </a:solidFill>
                <a:latin typeface="Didact Gothic"/>
                <a:ea typeface="Didact Gothic"/>
                <a:cs typeface="Didact Gothic"/>
                <a:sym typeface="Didact Gothic"/>
              </a:defRPr>
            </a:lvl9pPr>
          </a:lstStyle>
          <a:p>
            <a:pPr marL="0" indent="0" algn="l"/>
            <a:r>
              <a:rPr lang="en"/>
              <a:t>6.     Pass-through schemes</a:t>
            </a:r>
          </a:p>
          <a:p>
            <a:pPr marL="0" indent="0" algn="l"/>
            <a:r>
              <a:rPr lang="en"/>
              <a:t>7.      Disguised Personal Purchases</a:t>
            </a:r>
          </a:p>
          <a:p>
            <a:pPr marL="0" indent="0" algn="l"/>
            <a:r>
              <a:rPr lang="en"/>
              <a:t>8.      Fake Vendor</a:t>
            </a:r>
          </a:p>
          <a:p>
            <a:pPr marL="0" indent="0" algn="l"/>
            <a:endParaRPr lang="en"/>
          </a:p>
        </p:txBody>
      </p:sp>
    </p:spTree>
    <p:extLst>
      <p:ext uri="{BB962C8B-B14F-4D97-AF65-F5344CB8AC3E}">
        <p14:creationId xmlns:p14="http://schemas.microsoft.com/office/powerpoint/2010/main" val="50371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Interpretation and Risk Profiles</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343149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70F4-9B75-4C99-AC8B-606D2134567F}"/>
              </a:ext>
            </a:extLst>
          </p:cNvPr>
          <p:cNvSpPr>
            <a:spLocks noGrp="1"/>
          </p:cNvSpPr>
          <p:nvPr>
            <p:ph type="title"/>
          </p:nvPr>
        </p:nvSpPr>
        <p:spPr>
          <a:xfrm>
            <a:off x="700800" y="220407"/>
            <a:ext cx="3871200" cy="772200"/>
          </a:xfrm>
        </p:spPr>
        <p:txBody>
          <a:bodyPr/>
          <a:lstStyle/>
          <a:p>
            <a:r>
              <a:rPr lang="en-SG"/>
              <a:t>Risk profiles</a:t>
            </a:r>
          </a:p>
        </p:txBody>
      </p:sp>
      <p:sp>
        <p:nvSpPr>
          <p:cNvPr id="3" name="Subtitle 2">
            <a:extLst>
              <a:ext uri="{FF2B5EF4-FFF2-40B4-BE49-F238E27FC236}">
                <a16:creationId xmlns:a16="http://schemas.microsoft.com/office/drawing/2014/main" id="{F5AAE183-279B-442A-85E8-78E85374DF7C}"/>
              </a:ext>
            </a:extLst>
          </p:cNvPr>
          <p:cNvSpPr>
            <a:spLocks noGrp="1"/>
          </p:cNvSpPr>
          <p:nvPr>
            <p:ph type="subTitle" idx="1"/>
          </p:nvPr>
        </p:nvSpPr>
        <p:spPr>
          <a:xfrm>
            <a:off x="253093" y="821233"/>
            <a:ext cx="8190107" cy="836117"/>
          </a:xfrm>
        </p:spPr>
        <p:txBody>
          <a:bodyPr/>
          <a:lstStyle/>
          <a:p>
            <a:pPr indent="0" algn="just"/>
            <a:r>
              <a:rPr lang="en-SG"/>
              <a:t>The data given has been subset into 3 distinct categories, with key fraud identification towards Internal, External and Internal-to-External Stakeholders and Cashflow direction. The various datasets and utilizations are outlined as follows:</a:t>
            </a:r>
          </a:p>
          <a:p>
            <a:pPr indent="0" algn="just"/>
            <a:endParaRPr lang="en-SG"/>
          </a:p>
        </p:txBody>
      </p:sp>
      <p:sp>
        <p:nvSpPr>
          <p:cNvPr id="4" name="Rectangle: Rounded Corners 3">
            <a:extLst>
              <a:ext uri="{FF2B5EF4-FFF2-40B4-BE49-F238E27FC236}">
                <a16:creationId xmlns:a16="http://schemas.microsoft.com/office/drawing/2014/main" id="{FA95881C-EC64-451A-B2D7-5F5FB40019A7}"/>
              </a:ext>
            </a:extLst>
          </p:cNvPr>
          <p:cNvSpPr/>
          <p:nvPr/>
        </p:nvSpPr>
        <p:spPr>
          <a:xfrm>
            <a:off x="700800" y="1714499"/>
            <a:ext cx="238397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Internal-to-External</a:t>
            </a:r>
          </a:p>
        </p:txBody>
      </p:sp>
      <p:sp>
        <p:nvSpPr>
          <p:cNvPr id="5" name="Rectangle: Rounded Corners 4">
            <a:extLst>
              <a:ext uri="{FF2B5EF4-FFF2-40B4-BE49-F238E27FC236}">
                <a16:creationId xmlns:a16="http://schemas.microsoft.com/office/drawing/2014/main" id="{E45A0B02-BA55-461C-AC1A-7FE8DF170FF8}"/>
              </a:ext>
            </a:extLst>
          </p:cNvPr>
          <p:cNvSpPr/>
          <p:nvPr/>
        </p:nvSpPr>
        <p:spPr>
          <a:xfrm>
            <a:off x="6168150" y="1714499"/>
            <a:ext cx="238397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SG" b="1">
                <a:ea typeface="+mn-lt"/>
                <a:cs typeface="+mn-lt"/>
              </a:rPr>
              <a:t>Internal-to-External</a:t>
            </a:r>
            <a:endParaRPr lang="en-US"/>
          </a:p>
        </p:txBody>
      </p:sp>
      <p:sp>
        <p:nvSpPr>
          <p:cNvPr id="6" name="Rectangle: Rounded Corners 5">
            <a:extLst>
              <a:ext uri="{FF2B5EF4-FFF2-40B4-BE49-F238E27FC236}">
                <a16:creationId xmlns:a16="http://schemas.microsoft.com/office/drawing/2014/main" id="{B918139C-FA38-4D1E-9BBF-3FFEA8C6014C}"/>
              </a:ext>
            </a:extLst>
          </p:cNvPr>
          <p:cNvSpPr/>
          <p:nvPr/>
        </p:nvSpPr>
        <p:spPr>
          <a:xfrm>
            <a:off x="3380014" y="1714499"/>
            <a:ext cx="238397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Internal</a:t>
            </a:r>
          </a:p>
        </p:txBody>
      </p:sp>
      <p:sp>
        <p:nvSpPr>
          <p:cNvPr id="7" name="Rectangle: Rounded Corners 6">
            <a:extLst>
              <a:ext uri="{FF2B5EF4-FFF2-40B4-BE49-F238E27FC236}">
                <a16:creationId xmlns:a16="http://schemas.microsoft.com/office/drawing/2014/main" id="{0FDFF0F7-00D4-4097-8999-102AF2CEB21E}"/>
              </a:ext>
            </a:extLst>
          </p:cNvPr>
          <p:cNvSpPr/>
          <p:nvPr/>
        </p:nvSpPr>
        <p:spPr>
          <a:xfrm>
            <a:off x="700800" y="2237018"/>
            <a:ext cx="2383972" cy="6286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SG" b="1"/>
              <a:t>Dataset: </a:t>
            </a:r>
            <a:r>
              <a:rPr lang="en-SG"/>
              <a:t>Accounts Payable.XLSX </a:t>
            </a:r>
          </a:p>
        </p:txBody>
      </p:sp>
      <p:sp>
        <p:nvSpPr>
          <p:cNvPr id="8" name="Rectangle: Rounded Corners 7">
            <a:extLst>
              <a:ext uri="{FF2B5EF4-FFF2-40B4-BE49-F238E27FC236}">
                <a16:creationId xmlns:a16="http://schemas.microsoft.com/office/drawing/2014/main" id="{47249299-37DC-49B6-BA21-2F34CC4B9A2D}"/>
              </a:ext>
            </a:extLst>
          </p:cNvPr>
          <p:cNvSpPr/>
          <p:nvPr/>
        </p:nvSpPr>
        <p:spPr>
          <a:xfrm>
            <a:off x="700800" y="3041199"/>
            <a:ext cx="2383972" cy="1926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SG"/>
              <a:t>Expense Reimbursement Fraud (Duplicated report submission)</a:t>
            </a:r>
          </a:p>
          <a:p>
            <a:pPr marL="285750" indent="-285750">
              <a:buFont typeface="Arial" panose="020B0604020202020204" pitchFamily="34" charset="0"/>
              <a:buChar char="•"/>
            </a:pPr>
            <a:r>
              <a:rPr lang="en-SG"/>
              <a:t>Billing Fraud (Falsified Billing information)</a:t>
            </a:r>
          </a:p>
          <a:p>
            <a:pPr marL="285750" indent="-285750">
              <a:buFont typeface="Arial" panose="020B0604020202020204" pitchFamily="34" charset="0"/>
              <a:buChar char="•"/>
            </a:pPr>
            <a:r>
              <a:rPr lang="en-SG"/>
              <a:t>Overpayments</a:t>
            </a:r>
          </a:p>
        </p:txBody>
      </p:sp>
      <p:sp>
        <p:nvSpPr>
          <p:cNvPr id="9" name="Rectangle: Rounded Corners 8">
            <a:extLst>
              <a:ext uri="{FF2B5EF4-FFF2-40B4-BE49-F238E27FC236}">
                <a16:creationId xmlns:a16="http://schemas.microsoft.com/office/drawing/2014/main" id="{D59C013D-DF97-4D53-99D0-9F86626BE47D}"/>
              </a:ext>
            </a:extLst>
          </p:cNvPr>
          <p:cNvSpPr/>
          <p:nvPr/>
        </p:nvSpPr>
        <p:spPr>
          <a:xfrm>
            <a:off x="3380014" y="2249261"/>
            <a:ext cx="2383972" cy="6286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SG" b="1"/>
              <a:t>Dataset: </a:t>
            </a:r>
            <a:r>
              <a:rPr lang="en-SG"/>
              <a:t>Payroll.XLSX </a:t>
            </a:r>
          </a:p>
        </p:txBody>
      </p:sp>
      <p:sp>
        <p:nvSpPr>
          <p:cNvPr id="10" name="Rectangle: Rounded Corners 9">
            <a:extLst>
              <a:ext uri="{FF2B5EF4-FFF2-40B4-BE49-F238E27FC236}">
                <a16:creationId xmlns:a16="http://schemas.microsoft.com/office/drawing/2014/main" id="{F99B8D32-19E5-4963-9F88-C0A7A3F2A909}"/>
              </a:ext>
            </a:extLst>
          </p:cNvPr>
          <p:cNvSpPr/>
          <p:nvPr/>
        </p:nvSpPr>
        <p:spPr>
          <a:xfrm>
            <a:off x="3380014" y="3053442"/>
            <a:ext cx="2383972" cy="1926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SG"/>
              <a:t>Ghost Employee Fraud</a:t>
            </a:r>
          </a:p>
          <a:p>
            <a:pPr marL="285750" indent="-285750">
              <a:buFont typeface="Arial" panose="020B0604020202020204" pitchFamily="34" charset="0"/>
              <a:buChar char="•"/>
            </a:pPr>
            <a:r>
              <a:rPr lang="en-SG"/>
              <a:t>Pay Rate Alteration Fraud</a:t>
            </a:r>
          </a:p>
          <a:p>
            <a:pPr marL="285750" indent="-285750">
              <a:buFont typeface="Arial" panose="020B0604020202020204" pitchFamily="34" charset="0"/>
              <a:buChar char="•"/>
            </a:pPr>
            <a:r>
              <a:rPr lang="en-SG"/>
              <a:t>Unauthorized Employee Fraud </a:t>
            </a:r>
          </a:p>
          <a:p>
            <a:pPr marL="285750" indent="-285750">
              <a:buFont typeface="Arial" panose="020B0604020202020204" pitchFamily="34" charset="0"/>
              <a:buChar char="•"/>
            </a:pPr>
            <a:r>
              <a:rPr lang="en-SG"/>
              <a:t>Fake Vendor Fraud</a:t>
            </a:r>
          </a:p>
          <a:p>
            <a:pPr marL="285750" indent="-285750">
              <a:buFont typeface="Arial" panose="020B0604020202020204" pitchFamily="34" charset="0"/>
              <a:buChar char="•"/>
            </a:pPr>
            <a:endParaRPr lang="en-SG"/>
          </a:p>
          <a:p>
            <a:pPr marL="285750" indent="-285750">
              <a:buFont typeface="Arial" panose="020B0604020202020204" pitchFamily="34" charset="0"/>
              <a:buChar char="•"/>
            </a:pPr>
            <a:endParaRPr lang="en-SG"/>
          </a:p>
          <a:p>
            <a:pPr marL="285750" indent="-285750">
              <a:buFont typeface="Arial" panose="020B0604020202020204" pitchFamily="34" charset="0"/>
              <a:buChar char="•"/>
            </a:pPr>
            <a:endParaRPr lang="en-SG"/>
          </a:p>
        </p:txBody>
      </p:sp>
      <p:sp>
        <p:nvSpPr>
          <p:cNvPr id="11" name="Rectangle: Rounded Corners 10">
            <a:extLst>
              <a:ext uri="{FF2B5EF4-FFF2-40B4-BE49-F238E27FC236}">
                <a16:creationId xmlns:a16="http://schemas.microsoft.com/office/drawing/2014/main" id="{ABCDD8B9-1D29-45A8-9457-3E8D092DABD8}"/>
              </a:ext>
            </a:extLst>
          </p:cNvPr>
          <p:cNvSpPr/>
          <p:nvPr/>
        </p:nvSpPr>
        <p:spPr>
          <a:xfrm>
            <a:off x="6168150" y="2249261"/>
            <a:ext cx="2383972" cy="628650"/>
          </a:xfrm>
          <a:prstGeom prst="round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en-SG" b="1"/>
              <a:t>Dataset: </a:t>
            </a:r>
            <a:r>
              <a:rPr lang="en-SG"/>
              <a:t>Credit Card Data.XLSX </a:t>
            </a:r>
          </a:p>
        </p:txBody>
      </p:sp>
      <p:sp>
        <p:nvSpPr>
          <p:cNvPr id="12" name="Rectangle: Rounded Corners 11">
            <a:extLst>
              <a:ext uri="{FF2B5EF4-FFF2-40B4-BE49-F238E27FC236}">
                <a16:creationId xmlns:a16="http://schemas.microsoft.com/office/drawing/2014/main" id="{F44F5577-2F72-44C1-A29D-D286678E535B}"/>
              </a:ext>
            </a:extLst>
          </p:cNvPr>
          <p:cNvSpPr/>
          <p:nvPr/>
        </p:nvSpPr>
        <p:spPr>
          <a:xfrm>
            <a:off x="6168150" y="3053442"/>
            <a:ext cx="2383972" cy="1926772"/>
          </a:xfrm>
          <a:prstGeom prst="roundRect">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t"/>
          <a:lstStyle/>
          <a:p>
            <a:pPr marL="342900" lvl="0" indent="-342900" algn="l" rtl="0">
              <a:spcBef>
                <a:spcPts val="0"/>
              </a:spcBef>
              <a:spcAft>
                <a:spcPts val="0"/>
              </a:spcAft>
              <a:buFont typeface="Arial" panose="020B0604020202020204" pitchFamily="34" charset="0"/>
              <a:buChar char="•"/>
            </a:pPr>
            <a:r>
              <a:rPr lang="en-US"/>
              <a:t>Fictitious expenses</a:t>
            </a:r>
          </a:p>
          <a:p>
            <a:pPr marL="342900" lvl="0" indent="-342900" algn="l" rtl="0">
              <a:spcBef>
                <a:spcPts val="0"/>
              </a:spcBef>
              <a:spcAft>
                <a:spcPts val="0"/>
              </a:spcAft>
              <a:buFont typeface="Arial" panose="020B0604020202020204" pitchFamily="34" charset="0"/>
              <a:buChar char="•"/>
            </a:pPr>
            <a:r>
              <a:rPr lang="en-US" err="1"/>
              <a:t>Miscategorization</a:t>
            </a:r>
            <a:r>
              <a:rPr lang="en-US"/>
              <a:t> of expenses</a:t>
            </a:r>
          </a:p>
          <a:p>
            <a:pPr marL="342900" lvl="0" indent="-342900" algn="l" rtl="0">
              <a:spcBef>
                <a:spcPts val="0"/>
              </a:spcBef>
              <a:spcAft>
                <a:spcPts val="0"/>
              </a:spcAft>
              <a:buFont typeface="Arial" panose="020B0604020202020204" pitchFamily="34" charset="0"/>
              <a:buChar char="•"/>
            </a:pPr>
            <a:r>
              <a:rPr lang="en-US"/>
              <a:t>Duplicate expenses</a:t>
            </a:r>
          </a:p>
          <a:p>
            <a:pPr marL="342900" lvl="0" indent="-342900" algn="l" rtl="0">
              <a:spcBef>
                <a:spcPts val="0"/>
              </a:spcBef>
              <a:spcAft>
                <a:spcPts val="0"/>
              </a:spcAft>
              <a:buFont typeface="Arial" panose="020B0604020202020204" pitchFamily="34" charset="0"/>
              <a:buChar char="•"/>
            </a:pPr>
            <a:r>
              <a:rPr lang="en-US"/>
              <a:t>Non-arm’s length expenses</a:t>
            </a:r>
          </a:p>
        </p:txBody>
      </p:sp>
    </p:spTree>
    <p:extLst>
      <p:ext uri="{BB962C8B-B14F-4D97-AF65-F5344CB8AC3E}">
        <p14:creationId xmlns:p14="http://schemas.microsoft.com/office/powerpoint/2010/main" val="261533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810391" y="2570794"/>
            <a:ext cx="7523118"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3600"/>
              <a:t>Analytical Process Flow</a:t>
            </a:r>
          </a:p>
        </p:txBody>
      </p:sp>
      <p:sp>
        <p:nvSpPr>
          <p:cNvPr id="224" name="Google Shape;224;p38"/>
          <p:cNvSpPr txBox="1">
            <a:spLocks noGrp="1"/>
          </p:cNvSpPr>
          <p:nvPr>
            <p:ph type="title" idx="2"/>
          </p:nvPr>
        </p:nvSpPr>
        <p:spPr>
          <a:xfrm>
            <a:off x="3797100" y="1317190"/>
            <a:ext cx="1549800" cy="16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4098580622"/>
      </p:ext>
    </p:extLst>
  </p:cSld>
  <p:clrMapOvr>
    <a:masterClrMapping/>
  </p:clrMapOvr>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D9C2C25026334196D90ECFB9EDE2E3" ma:contentTypeVersion="8" ma:contentTypeDescription="Create a new document." ma:contentTypeScope="" ma:versionID="ff299ddf16bd84f90d56545458ca92c5">
  <xsd:schema xmlns:xsd="http://www.w3.org/2001/XMLSchema" xmlns:xs="http://www.w3.org/2001/XMLSchema" xmlns:p="http://schemas.microsoft.com/office/2006/metadata/properties" xmlns:ns3="2091fdf4-fc62-4ee0-b474-b71db9578df1" xmlns:ns4="5acad81f-7aa4-4d38-92e7-9de626c0a02c" targetNamespace="http://schemas.microsoft.com/office/2006/metadata/properties" ma:root="true" ma:fieldsID="c1c6947b5a67392eef538bb02fe14301" ns3:_="" ns4:_="">
    <xsd:import namespace="2091fdf4-fc62-4ee0-b474-b71db9578df1"/>
    <xsd:import namespace="5acad81f-7aa4-4d38-92e7-9de626c0a02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91fdf4-fc62-4ee0-b474-b71db9578d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cad81f-7aa4-4d38-92e7-9de626c0a02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235DA3-3BA0-4782-B753-168ECADCB9AE}">
  <ds:schemaRefs>
    <ds:schemaRef ds:uri="2091fdf4-fc62-4ee0-b474-b71db9578df1"/>
    <ds:schemaRef ds:uri="5acad81f-7aa4-4d38-92e7-9de626c0a0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749E017-894A-48F6-8DD4-C7049B217BDE}">
  <ds:schemaRefs>
    <ds:schemaRef ds:uri="http://schemas.microsoft.com/sharepoint/v3/contenttype/forms"/>
  </ds:schemaRefs>
</ds:datastoreItem>
</file>

<file path=customXml/itemProps3.xml><?xml version="1.0" encoding="utf-8"?>
<ds:datastoreItem xmlns:ds="http://schemas.openxmlformats.org/officeDocument/2006/customXml" ds:itemID="{8BAD67F3-BFDB-43B4-85F7-9E0E29DEF107}">
  <ds:schemaRefs>
    <ds:schemaRef ds:uri="2091fdf4-fc62-4ee0-b474-b71db9578df1"/>
    <ds:schemaRef ds:uri="5acad81f-7aa4-4d38-92e7-9de626c0a0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TotalTime>
  <Words>3261</Words>
  <Application>Microsoft Office PowerPoint</Application>
  <PresentationFormat>On-screen Show (16:9)</PresentationFormat>
  <Paragraphs>431</Paragraphs>
  <Slides>31</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Didact Gothic</vt:lpstr>
      <vt:lpstr>DM Serif Display</vt:lpstr>
      <vt:lpstr>N26</vt:lpstr>
      <vt:lpstr>Wingdings</vt:lpstr>
      <vt:lpstr>Arial</vt:lpstr>
      <vt:lpstr>Darkle Slideshow by Slidesgo</vt:lpstr>
      <vt:lpstr>Team FinHack</vt:lpstr>
      <vt:lpstr>Executive Summary</vt:lpstr>
      <vt:lpstr>The Scope</vt:lpstr>
      <vt:lpstr>Prevalence of Fraud</vt:lpstr>
      <vt:lpstr>Strategic defrauding through objectives</vt:lpstr>
      <vt:lpstr>Credit Card</vt:lpstr>
      <vt:lpstr>Interpretation and Risk Profiles</vt:lpstr>
      <vt:lpstr>Risk profiles</vt:lpstr>
      <vt:lpstr>Analytical Process Flow</vt:lpstr>
      <vt:lpstr>Analysis Process</vt:lpstr>
      <vt:lpstr>Data in analysis and Limitations</vt:lpstr>
      <vt:lpstr>Limitations</vt:lpstr>
      <vt:lpstr>The Team’s Analytical tools</vt:lpstr>
      <vt:lpstr>Data Mining and Discovery</vt:lpstr>
      <vt:lpstr>Key Insights</vt:lpstr>
      <vt:lpstr>Accounts Payable Fraud</vt:lpstr>
      <vt:lpstr>Credit Card Fraud</vt:lpstr>
      <vt:lpstr>Payroll Fraud</vt:lpstr>
      <vt:lpstr>Payroll Fraud</vt:lpstr>
      <vt:lpstr>Recommendations</vt:lpstr>
      <vt:lpstr>Minimising Billing Fraud Occurrence</vt:lpstr>
      <vt:lpstr>Negating Expense Reimbursement Fraud</vt:lpstr>
      <vt:lpstr>Deterring Internal Payroll Fraud</vt:lpstr>
      <vt:lpstr>Credit Card Fraud Prevention</vt:lpstr>
      <vt:lpstr>Money Laundering Structuring/Smurfing</vt:lpstr>
      <vt:lpstr>Money Laundering Process</vt:lpstr>
      <vt:lpstr>Local Regulatory Scene</vt:lpstr>
      <vt:lpstr>Detecting Smurfs/ Structuring</vt:lpstr>
      <vt:lpstr>PowerPoint Presentation</vt:lpstr>
      <vt:lpstr>QnA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Darkle Slideshow</dc:title>
  <dc:creator>Sting Ray</dc:creator>
  <cp:lastModifiedBy>#LIM QING RUI#</cp:lastModifiedBy>
  <cp:revision>2</cp:revision>
  <dcterms:modified xsi:type="dcterms:W3CDTF">2022-03-03T16:41:15Z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0x0101005CD9C2C25026334196D90ECFB9EDE2E3</vt:lpwstr>
  </property>
</Properties>
</file>