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42"/>
  </p:notesMasterIdLst>
  <p:sldIdLst>
    <p:sldId id="256" r:id="rId5"/>
    <p:sldId id="259" r:id="rId6"/>
    <p:sldId id="260" r:id="rId7"/>
    <p:sldId id="815" r:id="rId8"/>
    <p:sldId id="814" r:id="rId9"/>
    <p:sldId id="800" r:id="rId10"/>
    <p:sldId id="801" r:id="rId11"/>
    <p:sldId id="803" r:id="rId12"/>
    <p:sldId id="262" r:id="rId13"/>
    <p:sldId id="807" r:id="rId14"/>
    <p:sldId id="806" r:id="rId15"/>
    <p:sldId id="808" r:id="rId16"/>
    <p:sldId id="263" r:id="rId17"/>
    <p:sldId id="816" r:id="rId18"/>
    <p:sldId id="810" r:id="rId19"/>
    <p:sldId id="811" r:id="rId20"/>
    <p:sldId id="825" r:id="rId21"/>
    <p:sldId id="826" r:id="rId22"/>
    <p:sldId id="820" r:id="rId23"/>
    <p:sldId id="830" r:id="rId24"/>
    <p:sldId id="831" r:id="rId25"/>
    <p:sldId id="823" r:id="rId26"/>
    <p:sldId id="824" r:id="rId27"/>
    <p:sldId id="821" r:id="rId28"/>
    <p:sldId id="834" r:id="rId29"/>
    <p:sldId id="817" r:id="rId30"/>
    <p:sldId id="842" r:id="rId31"/>
    <p:sldId id="812" r:id="rId32"/>
    <p:sldId id="813" r:id="rId33"/>
    <p:sldId id="829" r:id="rId34"/>
    <p:sldId id="833" r:id="rId35"/>
    <p:sldId id="827" r:id="rId36"/>
    <p:sldId id="290" r:id="rId37"/>
    <p:sldId id="838" r:id="rId38"/>
    <p:sldId id="839" r:id="rId39"/>
    <p:sldId id="840" r:id="rId40"/>
    <p:sldId id="841" r:id="rId41"/>
  </p:sldIdLst>
  <p:sldSz cx="9144000" cy="5143500" type="screen16x9"/>
  <p:notesSz cx="6858000" cy="9144000"/>
  <p:embeddedFontLst>
    <p:embeddedFont>
      <p:font typeface="Didact Gothic" panose="020B0604020202020204" charset="0"/>
      <p:regular r:id="rId43"/>
    </p:embeddedFont>
    <p:embeddedFont>
      <p:font typeface="DM Serif Display" panose="020B060402020202020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49CD6-50C9-4F67-BB9D-DB19A82DD80C}" v="5997" dt="2022-02-20T12:58:25.396"/>
    <p1510:client id="{24E65827-9833-8AAC-E5E8-0B06142491E7}" v="51" dt="2022-02-20T11:55:45.362"/>
    <p1510:client id="{5DED2081-D9E0-C854-4123-A08853A38CD6}" v="67" dt="2022-02-20T05:02:49.786"/>
    <p1510:client id="{8D73D11F-0042-7F47-A594-17294B6E2756}" v="6940" dt="2022-02-20T12:48:15.162"/>
    <p1510:client id="{FF04DC09-0C75-492F-A62E-77644C2B2DE6}" v="2701" dt="2022-02-20T05:34:46.455"/>
  </p1510:revLst>
</p1510:revInfo>
</file>

<file path=ppt/tableStyles.xml><?xml version="1.0" encoding="utf-8"?>
<a:tblStyleLst xmlns:a="http://schemas.openxmlformats.org/drawingml/2006/main" def="{0481671C-BF79-4836-A2B4-2B132D2FF979}">
  <a:tblStyle styleId="{0481671C-BF79-4836-A2B4-2B132D2FF9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What analytical tools you used to perform the analysis and why you chose them</a:t>
            </a:r>
          </a:p>
          <a:p>
            <a:pPr marL="171450" indent="-171450"/>
            <a:r>
              <a:rPr lang="en-US"/>
              <a:t>R</a:t>
            </a:r>
          </a:p>
          <a:p>
            <a:pPr marL="1085850" lvl="1" indent="-171450"/>
            <a:r>
              <a:rPr lang="en-US"/>
              <a:t>Accessible for everyone  (Open Source </a:t>
            </a:r>
            <a:r>
              <a:rPr lang="en-US" err="1"/>
              <a:t>Programme</a:t>
            </a:r>
            <a:r>
              <a:rPr lang="en-US"/>
              <a:t>)</a:t>
            </a:r>
          </a:p>
          <a:p>
            <a:pPr marL="1085850" lvl="1" indent="-171450"/>
            <a:r>
              <a:rPr lang="en-US"/>
              <a:t>Ability to use </a:t>
            </a:r>
            <a:r>
              <a:rPr lang="en-US" err="1"/>
              <a:t>dataframe</a:t>
            </a:r>
            <a:r>
              <a:rPr lang="en-US"/>
              <a:t>, SQL, statistical tools and eventually build machine learning model for solutions</a:t>
            </a:r>
          </a:p>
          <a:p>
            <a:pPr marL="171450" indent="-171450"/>
            <a:r>
              <a:rPr lang="en-US"/>
              <a:t>SQL</a:t>
            </a:r>
          </a:p>
          <a:p>
            <a:pPr marL="1085850" lvl="1" indent="-171450"/>
            <a:r>
              <a:rPr lang="en-US"/>
              <a:t>Easy to understand</a:t>
            </a:r>
          </a:p>
          <a:p>
            <a:pPr marL="1085850" lvl="1" indent="-171450"/>
            <a:r>
              <a:rPr lang="en-US"/>
              <a:t>Easy to use</a:t>
            </a:r>
          </a:p>
          <a:p>
            <a:pPr marL="1085850" lvl="1" indent="-171450"/>
            <a:r>
              <a:rPr lang="en-US"/>
              <a:t>Structures and data are kept very safe as it is not easily changed.</a:t>
            </a:r>
          </a:p>
          <a:p>
            <a:pPr marL="1085850" lvl="1" indent="-171450"/>
            <a:r>
              <a:rPr lang="en-US"/>
              <a:t>Can be used within other programming language like R and Python</a:t>
            </a:r>
          </a:p>
          <a:p>
            <a:pPr marL="171450" indent="-171450"/>
            <a:r>
              <a:rPr lang="en-US" err="1"/>
              <a:t>PowerBI</a:t>
            </a:r>
            <a:endParaRPr lang="en-US"/>
          </a:p>
          <a:p>
            <a:pPr marL="1085850" lvl="1" indent="-171450"/>
            <a:r>
              <a:rPr lang="en-US" err="1"/>
              <a:t>powerBi</a:t>
            </a:r>
            <a:r>
              <a:rPr lang="en-US"/>
              <a:t> is the most commonly used in practice.</a:t>
            </a:r>
          </a:p>
          <a:p>
            <a:pPr marL="1085850" lvl="1" indent="-171450"/>
            <a:r>
              <a:rPr lang="en-US" err="1"/>
              <a:t>PowerBI</a:t>
            </a:r>
            <a:r>
              <a:rPr lang="en-US"/>
              <a:t> is also highly accessible to everyone.</a:t>
            </a:r>
          </a:p>
          <a:p>
            <a:pPr marL="1085850" lvl="1" indent="-171450"/>
            <a:r>
              <a:rPr lang="en-US"/>
              <a:t>Trending dashboarding tool. </a:t>
            </a:r>
          </a:p>
          <a:p>
            <a:pPr marL="0" lvl="0" indent="0" algn="l">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What analytical tools you used to perform the analysis and why you chose them</a:t>
            </a:r>
          </a:p>
          <a:p>
            <a:pPr marL="171450" indent="-171450"/>
            <a:r>
              <a:rPr lang="en-US"/>
              <a:t>R</a:t>
            </a:r>
          </a:p>
          <a:p>
            <a:pPr marL="1085850" lvl="1" indent="-171450"/>
            <a:r>
              <a:rPr lang="en-US"/>
              <a:t>Accessible for everyone  (Open Source </a:t>
            </a:r>
            <a:r>
              <a:rPr lang="en-US" err="1"/>
              <a:t>Programme</a:t>
            </a:r>
            <a:r>
              <a:rPr lang="en-US"/>
              <a:t>)</a:t>
            </a:r>
          </a:p>
          <a:p>
            <a:pPr marL="1085850" lvl="1" indent="-171450"/>
            <a:r>
              <a:rPr lang="en-US"/>
              <a:t>Ability to use </a:t>
            </a:r>
            <a:r>
              <a:rPr lang="en-US" err="1"/>
              <a:t>dataframe</a:t>
            </a:r>
            <a:r>
              <a:rPr lang="en-US"/>
              <a:t>, SQL, statistical tools and eventually build machine learning model for solutions</a:t>
            </a:r>
          </a:p>
          <a:p>
            <a:pPr marL="171450" indent="-171450"/>
            <a:r>
              <a:rPr lang="en-US"/>
              <a:t>SQL</a:t>
            </a:r>
          </a:p>
          <a:p>
            <a:pPr marL="1085850" lvl="1" indent="-171450"/>
            <a:r>
              <a:rPr lang="en-US"/>
              <a:t>Easy to understand</a:t>
            </a:r>
          </a:p>
          <a:p>
            <a:pPr marL="1085850" lvl="1" indent="-171450"/>
            <a:r>
              <a:rPr lang="en-US"/>
              <a:t>Easy to use</a:t>
            </a:r>
          </a:p>
          <a:p>
            <a:pPr marL="1085850" lvl="1" indent="-171450"/>
            <a:r>
              <a:rPr lang="en-US"/>
              <a:t>Structures and data are kept very safe as it is not easily changed.</a:t>
            </a:r>
          </a:p>
          <a:p>
            <a:pPr marL="1085850" lvl="1" indent="-171450"/>
            <a:r>
              <a:rPr lang="en-US"/>
              <a:t>Can be used within other programming language like R and Python</a:t>
            </a:r>
          </a:p>
          <a:p>
            <a:pPr marL="171450" indent="-171450"/>
            <a:r>
              <a:rPr lang="en-US" err="1"/>
              <a:t>PowerBI</a:t>
            </a:r>
            <a:endParaRPr lang="en-US"/>
          </a:p>
          <a:p>
            <a:pPr marL="1085850" lvl="1" indent="-171450"/>
            <a:r>
              <a:rPr lang="en-US" err="1"/>
              <a:t>powerBi</a:t>
            </a:r>
            <a:r>
              <a:rPr lang="en-US"/>
              <a:t> is the most commonly used in practice.</a:t>
            </a:r>
          </a:p>
          <a:p>
            <a:pPr marL="1085850" lvl="1" indent="-171450"/>
            <a:r>
              <a:rPr lang="en-US" err="1"/>
              <a:t>PowerBI</a:t>
            </a:r>
            <a:r>
              <a:rPr lang="en-US"/>
              <a:t> is also highly accessible to everyone.</a:t>
            </a:r>
          </a:p>
          <a:p>
            <a:pPr marL="1085850" lvl="1" indent="-171450"/>
            <a:r>
              <a:rPr lang="en-US"/>
              <a:t>Trending dashboarding tool. </a:t>
            </a:r>
          </a:p>
          <a:p>
            <a:pPr marL="0" lvl="0" indent="0" algn="l">
              <a:spcBef>
                <a:spcPts val="0"/>
              </a:spcBef>
              <a:spcAft>
                <a:spcPts val="0"/>
              </a:spcAft>
              <a:buNone/>
            </a:pPr>
            <a:endParaRPr/>
          </a:p>
        </p:txBody>
      </p:sp>
    </p:spTree>
    <p:extLst>
      <p:ext uri="{BB962C8B-B14F-4D97-AF65-F5344CB8AC3E}">
        <p14:creationId xmlns:p14="http://schemas.microsoft.com/office/powerpoint/2010/main" val="230501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42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7387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475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3082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8be8e0107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8be8e0107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7f6452186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7f6452186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71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94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370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f2a75a668_0_30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932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795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l="59" r="59"/>
          <a:stretch/>
        </p:blipFill>
        <p:spPr>
          <a:xfrm>
            <a:off x="0" y="572"/>
            <a:ext cx="9144001" cy="514235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t="59" b="59"/>
          <a:stretch/>
        </p:blipFill>
        <p:spPr>
          <a:xfrm>
            <a:off x="0" y="3622"/>
            <a:ext cx="9144001" cy="51362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24" name="Google Shape;24;p5"/>
          <p:cNvSpPr txBox="1">
            <a:spLocks noGrp="1"/>
          </p:cNvSpPr>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t="29" b="19"/>
          <a:stretch/>
        </p:blipFill>
        <p:spPr>
          <a:xfrm>
            <a:off x="0" y="3622"/>
            <a:ext cx="9144000" cy="5136258"/>
          </a:xfrm>
          <a:prstGeom prst="rect">
            <a:avLst/>
          </a:prstGeom>
          <a:noFill/>
          <a:ln>
            <a:noFill/>
          </a:ln>
        </p:spPr>
      </p:pic>
      <p:sp>
        <p:nvSpPr>
          <p:cNvPr id="31" name="Google Shape;31;p6"/>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l="89" r="99"/>
          <a:stretch/>
        </p:blipFill>
        <p:spPr>
          <a:xfrm>
            <a:off x="0" y="572"/>
            <a:ext cx="9144000" cy="5142357"/>
          </a:xfrm>
          <a:prstGeom prst="rect">
            <a:avLst/>
          </a:prstGeom>
          <a:noFill/>
          <a:ln>
            <a:noFill/>
          </a:ln>
        </p:spPr>
      </p:pic>
      <p:sp>
        <p:nvSpPr>
          <p:cNvPr id="41" name="Google Shape;41;p9"/>
          <p:cNvSpPr txBox="1">
            <a:spLocks noGrp="1"/>
          </p:cNvSpPr>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a:stretch/>
        </p:blipFill>
        <p:spPr>
          <a:xfrm flipH="1">
            <a:off x="0" y="3622"/>
            <a:ext cx="9144001" cy="5136257"/>
          </a:xfrm>
          <a:prstGeom prst="rect">
            <a:avLst/>
          </a:prstGeom>
          <a:noFill/>
          <a:ln>
            <a:noFill/>
          </a:ln>
        </p:spPr>
      </p:pic>
      <p:sp>
        <p:nvSpPr>
          <p:cNvPr id="74" name="Google Shape;74;p14"/>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75" name="Google Shape;75;p14"/>
          <p:cNvSpPr txBox="1">
            <a:spLocks noGrp="1"/>
          </p:cNvSpPr>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13"/>
        <p:cNvGrpSpPr/>
        <p:nvPr/>
      </p:nvGrpSpPr>
      <p:grpSpPr>
        <a:xfrm>
          <a:off x="0" y="0"/>
          <a:ext cx="0" cy="0"/>
          <a:chOff x="0" y="0"/>
          <a:chExt cx="0" cy="0"/>
        </a:xfrm>
      </p:grpSpPr>
      <p:pic>
        <p:nvPicPr>
          <p:cNvPr id="114" name="Google Shape;114;p21"/>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15" name="Google Shape;115;p21"/>
          <p:cNvSpPr txBox="1">
            <a:spLocks noGrp="1"/>
          </p:cNvSpPr>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6" name="Google Shape;116;p21"/>
          <p:cNvSpPr txBox="1">
            <a:spLocks noGrp="1"/>
          </p:cNvSpPr>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117" name="Google Shape;117;p21"/>
          <p:cNvSpPr txBox="1">
            <a:spLocks noGrp="1"/>
          </p:cNvSpPr>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18" name="Google Shape;118;p21"/>
          <p:cNvSpPr txBox="1">
            <a:spLocks noGrp="1"/>
          </p:cNvSpPr>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9" name="Google Shape;119;p21"/>
          <p:cNvSpPr txBox="1">
            <a:spLocks noGrp="1"/>
          </p:cNvSpPr>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0" name="Google Shape;120;p21"/>
          <p:cNvSpPr txBox="1">
            <a:spLocks noGrp="1"/>
          </p:cNvSpPr>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121" name="Google Shape;121;p21"/>
          <p:cNvSpPr txBox="1">
            <a:spLocks noGrp="1"/>
          </p:cNvSpPr>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22" name="Google Shape;122;p21"/>
          <p:cNvSpPr txBox="1">
            <a:spLocks noGrp="1"/>
          </p:cNvSpPr>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3" name="Google Shape;123;p21"/>
          <p:cNvSpPr txBox="1">
            <a:spLocks noGrp="1"/>
          </p:cNvSpPr>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 name="Shape 147"/>
        <p:cNvGrpSpPr/>
        <p:nvPr/>
      </p:nvGrpSpPr>
      <p:grpSpPr>
        <a:xfrm>
          <a:off x="0" y="0"/>
          <a:ext cx="0" cy="0"/>
          <a:chOff x="0" y="0"/>
          <a:chExt cx="0" cy="0"/>
        </a:xfrm>
      </p:grpSpPr>
      <p:pic>
        <p:nvPicPr>
          <p:cNvPr id="148" name="Google Shape;148;p2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49" name="Google Shape;149;p25"/>
          <p:cNvSpPr txBox="1">
            <a:spLocks noGrp="1"/>
          </p:cNvSpPr>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0" name="Google Shape;150;p25"/>
          <p:cNvSpPr txBox="1">
            <a:spLocks noGrp="1"/>
          </p:cNvSpPr>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60" r:id="rId6"/>
    <p:sldLayoutId id="2147483667" r:id="rId7"/>
    <p:sldLayoutId id="2147483671" r:id="rId8"/>
    <p:sldLayoutId id="2147483675" r:id="rId9"/>
    <p:sldLayoutId id="2147483676"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hyperlink" Target="https://www.accountingtools.com/articles/types-of-payroll-fraud" TargetMode="External"/><Relationship Id="rId3" Type="http://schemas.openxmlformats.org/officeDocument/2006/relationships/hyperlink" Target="https://www.stampli.com/blog/accounts-payable-fraud/types-of-accounts-payable-fraud/" TargetMode="External"/><Relationship Id="rId7" Type="http://schemas.openxmlformats.org/officeDocument/2006/relationships/hyperlink" Target="https://www.stpaulschambers.com/most-common-types-of-payroll-fraud/"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https://www.forbes.com/sites/edwardsegal/2020/12/14/how-to-guard-against-corporate-credit-card-and-expense-report-fraud/?sh=3650b8d7f85f" TargetMode="External"/><Relationship Id="rId5" Type="http://schemas.openxmlformats.org/officeDocument/2006/relationships/hyperlink" Target="https://thepaypers.com/expert-opinion/trust-is-hard-to-gain-but-easy-to-lose-a-banks-reputation--1249891" TargetMode="External"/><Relationship Id="rId4" Type="http://schemas.openxmlformats.org/officeDocument/2006/relationships/hyperlink" Target="https://bestaccountingsoftware.com/accounts-payable-scams/" TargetMode="External"/><Relationship Id="rId9" Type="http://schemas.openxmlformats.org/officeDocument/2006/relationships/hyperlink" Target="https://stonebridgebp.com/library/uncategorized/expense-reimbursement-fraud-ten-ways-to-protect-your-organization/"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1257300" y="2008985"/>
            <a:ext cx="6629400" cy="7750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FinHack</a:t>
            </a:r>
            <a:endParaRPr/>
          </a:p>
        </p:txBody>
      </p:sp>
      <p:sp>
        <p:nvSpPr>
          <p:cNvPr id="194" name="Google Shape;194;p35"/>
          <p:cNvSpPr txBox="1">
            <a:spLocks noGrp="1"/>
          </p:cNvSpPr>
          <p:nvPr>
            <p:ph type="subTitle" idx="1"/>
          </p:nvPr>
        </p:nvSpPr>
        <p:spPr>
          <a:xfrm>
            <a:off x="1150814" y="3293444"/>
            <a:ext cx="6842022" cy="50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a:t>NBS BAC x Deloitte Business Analytics Hackathon 2022</a:t>
            </a:r>
            <a:endParaRPr/>
          </a:p>
        </p:txBody>
      </p:sp>
      <p:pic>
        <p:nvPicPr>
          <p:cNvPr id="1026" name="Picture 2" descr="Nanyang Business School - Postgrad">
            <a:extLst>
              <a:ext uri="{FF2B5EF4-FFF2-40B4-BE49-F238E27FC236}">
                <a16:creationId xmlns:a16="http://schemas.microsoft.com/office/drawing/2014/main" id="{4BBEB329-1AA5-4382-9110-E8B0685E8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27" t="36893" r="11316" b="34754"/>
          <a:stretch/>
        </p:blipFill>
        <p:spPr bwMode="auto">
          <a:xfrm>
            <a:off x="547007" y="4082143"/>
            <a:ext cx="3077936" cy="7301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loitte Launches Unlimited Reality: An Experience and Impact Offering for  Virtual Worlds">
            <a:extLst>
              <a:ext uri="{FF2B5EF4-FFF2-40B4-BE49-F238E27FC236}">
                <a16:creationId xmlns:a16="http://schemas.microsoft.com/office/drawing/2014/main" id="{86D122F5-D731-4053-852B-7ADF98A30F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70" t="17653" r="8236" b="17653"/>
          <a:stretch/>
        </p:blipFill>
        <p:spPr bwMode="auto">
          <a:xfrm>
            <a:off x="5788479" y="4082143"/>
            <a:ext cx="2367644" cy="730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Data in analysis and Limitations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24237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4905407" y="438121"/>
            <a:ext cx="3871200" cy="772200"/>
          </a:xfrm>
        </p:spPr>
        <p:txBody>
          <a:bodyPr/>
          <a:lstStyle/>
          <a:p>
            <a:r>
              <a:rPr lang="en-SG" sz="3200"/>
              <a:t>Limitations</a:t>
            </a:r>
          </a:p>
        </p:txBody>
      </p:sp>
      <p:sp>
        <p:nvSpPr>
          <p:cNvPr id="3" name="Subtitle 2">
            <a:extLst>
              <a:ext uri="{FF2B5EF4-FFF2-40B4-BE49-F238E27FC236}">
                <a16:creationId xmlns:a16="http://schemas.microsoft.com/office/drawing/2014/main" id="{F5AAE183-279B-442A-85E8-78E85374DF7C}"/>
              </a:ext>
            </a:extLst>
          </p:cNvPr>
          <p:cNvSpPr>
            <a:spLocks noGrp="1"/>
          </p:cNvSpPr>
          <p:nvPr>
            <p:ph type="subTitle" idx="1"/>
          </p:nvPr>
        </p:nvSpPr>
        <p:spPr>
          <a:xfrm>
            <a:off x="356506" y="1076249"/>
            <a:ext cx="4068527" cy="3629129"/>
          </a:xfrm>
        </p:spPr>
        <p:txBody>
          <a:bodyPr/>
          <a:lstStyle/>
          <a:p>
            <a:r>
              <a:rPr lang="en-US"/>
              <a:t>Payroll Data:</a:t>
            </a:r>
          </a:p>
          <a:p>
            <a:pPr>
              <a:buFont typeface="Arial" panose="020B0604020202020204" pitchFamily="34" charset="0"/>
              <a:buChar char="•"/>
            </a:pPr>
            <a:r>
              <a:rPr lang="en-US"/>
              <a:t>Employee Master &amp; Pay slip sheets</a:t>
            </a:r>
          </a:p>
          <a:p>
            <a:endParaRPr lang="en-US"/>
          </a:p>
          <a:p>
            <a:r>
              <a:rPr lang="en-US"/>
              <a:t>Credit Card Data:</a:t>
            </a:r>
          </a:p>
          <a:p>
            <a:pPr>
              <a:buFont typeface="Arial" panose="020B0604020202020204" pitchFamily="34" charset="0"/>
              <a:buChar char="•"/>
            </a:pPr>
            <a:r>
              <a:rPr lang="en-US"/>
              <a:t>Leave &amp; Transactions sheets</a:t>
            </a:r>
          </a:p>
          <a:p>
            <a:endParaRPr lang="en-US"/>
          </a:p>
          <a:p>
            <a:r>
              <a:rPr lang="en-US"/>
              <a:t>Accounts Payable Data:</a:t>
            </a:r>
          </a:p>
          <a:p>
            <a:pPr>
              <a:buFont typeface="Arial" panose="020B0604020202020204" pitchFamily="34" charset="0"/>
              <a:buChar char="•"/>
            </a:pPr>
            <a:r>
              <a:rPr lang="en-US"/>
              <a:t>Invoice and Vendor Master sheets</a:t>
            </a:r>
          </a:p>
          <a:p>
            <a:pPr>
              <a:buFont typeface="Arial" panose="020B0604020202020204" pitchFamily="34" charset="0"/>
              <a:buChar char="•"/>
            </a:pPr>
            <a:endParaRPr lang="en-US"/>
          </a:p>
          <a:p>
            <a:endParaRPr lang="en-SG"/>
          </a:p>
        </p:txBody>
      </p:sp>
      <p:sp>
        <p:nvSpPr>
          <p:cNvPr id="4" name="Title 1">
            <a:extLst>
              <a:ext uri="{FF2B5EF4-FFF2-40B4-BE49-F238E27FC236}">
                <a16:creationId xmlns:a16="http://schemas.microsoft.com/office/drawing/2014/main" id="{1BE3DEB2-D421-4AD9-9E2C-1AEAC3273A4C}"/>
              </a:ext>
            </a:extLst>
          </p:cNvPr>
          <p:cNvSpPr txBox="1">
            <a:spLocks/>
          </p:cNvSpPr>
          <p:nvPr/>
        </p:nvSpPr>
        <p:spPr>
          <a:xfrm>
            <a:off x="542957" y="438121"/>
            <a:ext cx="4176000" cy="77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M Serif Display"/>
              <a:buNone/>
              <a:defRPr sz="45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9pPr>
          </a:lstStyle>
          <a:p>
            <a:r>
              <a:rPr lang="en-SG" sz="3200"/>
              <a:t>Data used in analysis</a:t>
            </a:r>
          </a:p>
        </p:txBody>
      </p:sp>
      <p:cxnSp>
        <p:nvCxnSpPr>
          <p:cNvPr id="6" name="Straight Connector 5">
            <a:extLst>
              <a:ext uri="{FF2B5EF4-FFF2-40B4-BE49-F238E27FC236}">
                <a16:creationId xmlns:a16="http://schemas.microsoft.com/office/drawing/2014/main" id="{2A92E9B7-20D9-4874-837C-D5057ECB73D8}"/>
              </a:ext>
            </a:extLst>
          </p:cNvPr>
          <p:cNvCxnSpPr/>
          <p:nvPr/>
        </p:nvCxnSpPr>
        <p:spPr>
          <a:xfrm>
            <a:off x="4718957" y="595993"/>
            <a:ext cx="0" cy="42209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5BD13197-1A03-4052-AEAF-29C350C4DE66}"/>
              </a:ext>
            </a:extLst>
          </p:cNvPr>
          <p:cNvSpPr txBox="1">
            <a:spLocks/>
          </p:cNvSpPr>
          <p:nvPr/>
        </p:nvSpPr>
        <p:spPr>
          <a:xfrm>
            <a:off x="4718957" y="1139592"/>
            <a:ext cx="3871200" cy="3337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a:buFont typeface="Wingdings" panose="05000000000000000000" pitchFamily="2" charset="2"/>
              <a:buChar char="Ø"/>
            </a:pPr>
            <a:r>
              <a:rPr lang="en-US"/>
              <a:t>No documentation of data (Data Dictionary unavailable)</a:t>
            </a:r>
          </a:p>
          <a:p>
            <a:pPr marL="127000" indent="0"/>
            <a:endParaRPr lang="en-US"/>
          </a:p>
          <a:p>
            <a:pPr>
              <a:buFont typeface="Wingdings" panose="05000000000000000000" pitchFamily="2" charset="2"/>
              <a:buChar char="Ø"/>
            </a:pPr>
            <a:r>
              <a:rPr lang="en-US"/>
              <a:t>Lack of several confidential employee information (E.g. names to identify if employee has promoted since employee id changed from XXXXXX to XXXXXA)</a:t>
            </a:r>
          </a:p>
          <a:p>
            <a:pPr marL="127000" indent="0"/>
            <a:endParaRPr lang="en-US"/>
          </a:p>
          <a:p>
            <a:pPr marL="412750" indent="-285750">
              <a:buFont typeface="Wingdings" panose="05000000000000000000" pitchFamily="2" charset="2"/>
              <a:buChar char="Ø"/>
            </a:pPr>
            <a:r>
              <a:rPr lang="en-US"/>
              <a:t>Missing vendor and employee information (Inability to reconciliate data across datasets and join tables)</a:t>
            </a:r>
          </a:p>
          <a:p>
            <a:endParaRPr lang="en-SG"/>
          </a:p>
        </p:txBody>
      </p:sp>
    </p:spTree>
    <p:extLst>
      <p:ext uri="{BB962C8B-B14F-4D97-AF65-F5344CB8AC3E}">
        <p14:creationId xmlns:p14="http://schemas.microsoft.com/office/powerpoint/2010/main" val="416780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The Team’s Analytical tools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Tree>
    <p:extLst>
      <p:ext uri="{BB962C8B-B14F-4D97-AF65-F5344CB8AC3E}">
        <p14:creationId xmlns:p14="http://schemas.microsoft.com/office/powerpoint/2010/main" val="428929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p:nvPr/>
        </p:nvSpPr>
        <p:spPr>
          <a:xfrm>
            <a:off x="2261225" y="1155514"/>
            <a:ext cx="1413900" cy="12228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2"/>
          <p:cNvSpPr/>
          <p:nvPr/>
        </p:nvSpPr>
        <p:spPr>
          <a:xfrm>
            <a:off x="5469100" y="1155514"/>
            <a:ext cx="1413900" cy="12228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2"/>
          <p:cNvSpPr txBox="1">
            <a:spLocks noGrp="1"/>
          </p:cNvSpPr>
          <p:nvPr>
            <p:ph type="title"/>
          </p:nvPr>
        </p:nvSpPr>
        <p:spPr>
          <a:xfrm>
            <a:off x="1596653" y="2496722"/>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t>
            </a:r>
            <a:endParaRPr/>
          </a:p>
        </p:txBody>
      </p:sp>
      <p:sp>
        <p:nvSpPr>
          <p:cNvPr id="286" name="Google Shape;286;p42"/>
          <p:cNvSpPr txBox="1">
            <a:spLocks noGrp="1"/>
          </p:cNvSpPr>
          <p:nvPr>
            <p:ph type="title" idx="2"/>
          </p:nvPr>
        </p:nvSpPr>
        <p:spPr>
          <a:xfrm>
            <a:off x="4794748" y="2479990"/>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SQL</a:t>
            </a:r>
            <a:endParaRPr/>
          </a:p>
        </p:txBody>
      </p:sp>
      <p:sp>
        <p:nvSpPr>
          <p:cNvPr id="287" name="Google Shape;287;p42"/>
          <p:cNvSpPr txBox="1">
            <a:spLocks noGrp="1"/>
          </p:cNvSpPr>
          <p:nvPr>
            <p:ph type="subTitle" idx="1"/>
          </p:nvPr>
        </p:nvSpPr>
        <p:spPr>
          <a:xfrm>
            <a:off x="4994103" y="2835138"/>
            <a:ext cx="3487239" cy="21257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600"/>
              </a:spcAft>
              <a:buFont typeface="Arial" panose="020B0604020202020204" pitchFamily="34" charset="0"/>
              <a:buChar char="•"/>
            </a:pPr>
            <a:r>
              <a:rPr lang="en-US"/>
              <a:t>Easy to understand &amp; use</a:t>
            </a:r>
          </a:p>
          <a:p>
            <a:pPr marL="285750" lvl="0" indent="-285750" algn="l" rtl="0">
              <a:spcBef>
                <a:spcPts val="0"/>
              </a:spcBef>
              <a:spcAft>
                <a:spcPts val="600"/>
              </a:spcAft>
              <a:buFont typeface="Arial" panose="020B0604020202020204" pitchFamily="34" charset="0"/>
              <a:buChar char="•"/>
            </a:pPr>
            <a:r>
              <a:rPr lang="en-US"/>
              <a:t>Structures and data are kept very safe as it is not easily changed.</a:t>
            </a:r>
          </a:p>
          <a:p>
            <a:pPr marL="285750" lvl="0" indent="-285750" algn="l" rtl="0">
              <a:spcBef>
                <a:spcPts val="0"/>
              </a:spcBef>
              <a:spcAft>
                <a:spcPts val="600"/>
              </a:spcAft>
              <a:buFont typeface="Arial" panose="020B0604020202020204" pitchFamily="34" charset="0"/>
              <a:buChar char="•"/>
            </a:pPr>
            <a:r>
              <a:rPr lang="en-US"/>
              <a:t>Can be used within other programming language like R and Python (Interchangeable IDEs)</a:t>
            </a:r>
          </a:p>
          <a:p>
            <a:pPr marL="285750" lvl="0" indent="-285750" algn="l" rtl="0">
              <a:spcBef>
                <a:spcPts val="0"/>
              </a:spcBef>
              <a:spcAft>
                <a:spcPts val="600"/>
              </a:spcAft>
              <a:buFont typeface="Arial" panose="020B0604020202020204" pitchFamily="34" charset="0"/>
              <a:buChar char="•"/>
            </a:pPr>
            <a:r>
              <a:rPr lang="en-US"/>
              <a:t>Good for extracting data for comparison</a:t>
            </a:r>
          </a:p>
          <a:p>
            <a:pPr marL="285750" lvl="0" indent="-285750" algn="ctr" rtl="0">
              <a:spcBef>
                <a:spcPts val="1600"/>
              </a:spcBef>
              <a:spcAft>
                <a:spcPts val="0"/>
              </a:spcAft>
              <a:buFont typeface="Arial" panose="020B0604020202020204" pitchFamily="34" charset="0"/>
              <a:buChar char="•"/>
            </a:pPr>
            <a:endParaRPr lang="en-US"/>
          </a:p>
        </p:txBody>
      </p:sp>
      <p:sp>
        <p:nvSpPr>
          <p:cNvPr id="288" name="Google Shape;288;p42"/>
          <p:cNvSpPr txBox="1">
            <a:spLocks noGrp="1"/>
          </p:cNvSpPr>
          <p:nvPr>
            <p:ph type="subTitle" idx="3"/>
          </p:nvPr>
        </p:nvSpPr>
        <p:spPr>
          <a:xfrm>
            <a:off x="1215958" y="2820784"/>
            <a:ext cx="3778145" cy="1010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600"/>
              </a:spcAft>
              <a:buFont typeface="Arial" panose="020B0604020202020204" pitchFamily="34" charset="0"/>
              <a:buChar char="•"/>
            </a:pPr>
            <a:r>
              <a:rPr lang="en-US"/>
              <a:t>Accessible for everyone  (Open-Source </a:t>
            </a:r>
            <a:r>
              <a:rPr lang="en-US" err="1"/>
              <a:t>Programme</a:t>
            </a:r>
            <a:r>
              <a:rPr lang="en-US"/>
              <a:t>)</a:t>
            </a:r>
          </a:p>
          <a:p>
            <a:pPr marL="285750" lvl="0" indent="-285750" algn="l" rtl="0">
              <a:spcBef>
                <a:spcPts val="0"/>
              </a:spcBef>
              <a:spcAft>
                <a:spcPts val="600"/>
              </a:spcAft>
              <a:buFont typeface="Arial" panose="020B0604020202020204" pitchFamily="34" charset="0"/>
              <a:buChar char="•"/>
            </a:pPr>
            <a:r>
              <a:rPr lang="en-US"/>
              <a:t>Ability to use data frame, SQL, statistical tools for analysis</a:t>
            </a:r>
          </a:p>
          <a:p>
            <a:pPr marL="285750" lvl="0" indent="-285750" algn="l" rtl="0">
              <a:spcBef>
                <a:spcPts val="0"/>
              </a:spcBef>
              <a:spcAft>
                <a:spcPts val="600"/>
              </a:spcAft>
              <a:buFont typeface="Arial" panose="020B0604020202020204" pitchFamily="34" charset="0"/>
              <a:buChar char="•"/>
            </a:pPr>
            <a:r>
              <a:rPr lang="en-US"/>
              <a:t>A Large Variety of Libraries &amp; cross-platform support. </a:t>
            </a:r>
          </a:p>
          <a:p>
            <a:pPr marL="285750" lvl="0" indent="-285750" algn="l" rtl="0">
              <a:spcBef>
                <a:spcPts val="0"/>
              </a:spcBef>
              <a:spcAft>
                <a:spcPts val="600"/>
              </a:spcAft>
              <a:buFont typeface="Arial" panose="020B0604020202020204" pitchFamily="34" charset="0"/>
              <a:buChar char="•"/>
            </a:pPr>
            <a:r>
              <a:rPr lang="en-US"/>
              <a:t>Potential to build machine learning models to prevent fraud through predicting factors that result in fraud</a:t>
            </a:r>
          </a:p>
        </p:txBody>
      </p:sp>
      <p:grpSp>
        <p:nvGrpSpPr>
          <p:cNvPr id="289" name="Google Shape;289;p42"/>
          <p:cNvGrpSpPr/>
          <p:nvPr/>
        </p:nvGrpSpPr>
        <p:grpSpPr>
          <a:xfrm>
            <a:off x="5938658" y="1691259"/>
            <a:ext cx="474792" cy="472321"/>
            <a:chOff x="685475" y="2318350"/>
            <a:chExt cx="297750" cy="296200"/>
          </a:xfrm>
        </p:grpSpPr>
        <p:sp>
          <p:nvSpPr>
            <p:cNvPr id="290" name="Google Shape;290;p42"/>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2"/>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42"/>
          <p:cNvSpPr/>
          <p:nvPr/>
        </p:nvSpPr>
        <p:spPr>
          <a:xfrm>
            <a:off x="2729513" y="1691912"/>
            <a:ext cx="477304" cy="471005"/>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2"/>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p>
            <a:r>
              <a:rPr lang="en"/>
              <a:t>Analytical Tools</a:t>
            </a:r>
            <a:endParaRPr/>
          </a:p>
        </p:txBody>
      </p:sp>
      <p:pic>
        <p:nvPicPr>
          <p:cNvPr id="1026" name="Picture 2" descr="R (programming language) - Wikipedia">
            <a:extLst>
              <a:ext uri="{FF2B5EF4-FFF2-40B4-BE49-F238E27FC236}">
                <a16:creationId xmlns:a16="http://schemas.microsoft.com/office/drawing/2014/main" id="{BA66F501-3D90-4932-BD65-578721A17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653" y="2383953"/>
            <a:ext cx="554781" cy="4299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8871662-5F05-48DD-9D32-4B77031EBAD8}"/>
              </a:ext>
            </a:extLst>
          </p:cNvPr>
          <p:cNvPicPr>
            <a:picLocks noChangeAspect="1"/>
          </p:cNvPicPr>
          <p:nvPr/>
        </p:nvPicPr>
        <p:blipFill>
          <a:blip r:embed="rId4"/>
          <a:stretch>
            <a:fillRect/>
          </a:stretch>
        </p:blipFill>
        <p:spPr>
          <a:xfrm>
            <a:off x="4769652" y="2364908"/>
            <a:ext cx="1039242" cy="5456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p:nvPr/>
        </p:nvSpPr>
        <p:spPr>
          <a:xfrm>
            <a:off x="3738333" y="1162579"/>
            <a:ext cx="1413900" cy="12228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2"/>
          <p:cNvSpPr txBox="1">
            <a:spLocks noGrp="1"/>
          </p:cNvSpPr>
          <p:nvPr>
            <p:ph type="title"/>
          </p:nvPr>
        </p:nvSpPr>
        <p:spPr>
          <a:xfrm>
            <a:off x="3038592" y="2397242"/>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Tableau</a:t>
            </a:r>
            <a:endParaRPr/>
          </a:p>
        </p:txBody>
      </p:sp>
      <p:sp>
        <p:nvSpPr>
          <p:cNvPr id="288" name="Google Shape;288;p42"/>
          <p:cNvSpPr txBox="1">
            <a:spLocks noGrp="1"/>
          </p:cNvSpPr>
          <p:nvPr>
            <p:ph type="subTitle" idx="3"/>
          </p:nvPr>
        </p:nvSpPr>
        <p:spPr>
          <a:xfrm>
            <a:off x="2895345" y="2776372"/>
            <a:ext cx="3778145" cy="16256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600"/>
              </a:spcAft>
              <a:buFont typeface="Arial" panose="020B0604020202020204" pitchFamily="34" charset="0"/>
              <a:buChar char="•"/>
            </a:pPr>
            <a:r>
              <a:rPr lang="en-US"/>
              <a:t>Tableau is one of the most commonly  visualization tool</a:t>
            </a:r>
          </a:p>
          <a:p>
            <a:pPr marL="285750" lvl="0" indent="-285750" algn="l" rtl="0">
              <a:spcBef>
                <a:spcPts val="0"/>
              </a:spcBef>
              <a:spcAft>
                <a:spcPts val="600"/>
              </a:spcAft>
              <a:buFont typeface="Arial" panose="020B0604020202020204" pitchFamily="34" charset="0"/>
              <a:buChar char="•"/>
            </a:pPr>
            <a:r>
              <a:rPr lang="en-US"/>
              <a:t>Highly accessible and easy to learn</a:t>
            </a:r>
          </a:p>
          <a:p>
            <a:pPr marL="285750" lvl="0" indent="-285750" algn="l" rtl="0">
              <a:spcBef>
                <a:spcPts val="0"/>
              </a:spcBef>
              <a:spcAft>
                <a:spcPts val="600"/>
              </a:spcAft>
              <a:buFont typeface="Arial" panose="020B0604020202020204" pitchFamily="34" charset="0"/>
              <a:buChar char="•"/>
            </a:pPr>
            <a:r>
              <a:rPr lang="en-US"/>
              <a:t>Multiple functions for dashboarding and storytelling</a:t>
            </a:r>
          </a:p>
        </p:txBody>
      </p:sp>
      <p:sp>
        <p:nvSpPr>
          <p:cNvPr id="293" name="Google Shape;293;p42"/>
          <p:cNvSpPr/>
          <p:nvPr/>
        </p:nvSpPr>
        <p:spPr>
          <a:xfrm>
            <a:off x="4206631" y="1691399"/>
            <a:ext cx="477304" cy="471005"/>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2"/>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p>
            <a:r>
              <a:rPr lang="en"/>
              <a:t>Analytical Tools</a:t>
            </a:r>
            <a:endParaRPr/>
          </a:p>
        </p:txBody>
      </p:sp>
      <p:pic>
        <p:nvPicPr>
          <p:cNvPr id="2050" name="Picture 2" descr="Is the Tableau Era Over | A Look into the Future of Tableau">
            <a:extLst>
              <a:ext uri="{FF2B5EF4-FFF2-40B4-BE49-F238E27FC236}">
                <a16:creationId xmlns:a16="http://schemas.microsoft.com/office/drawing/2014/main" id="{12313B05-279A-4887-8F20-5E8CB6E496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302" b="24127"/>
          <a:stretch/>
        </p:blipFill>
        <p:spPr bwMode="auto">
          <a:xfrm>
            <a:off x="2368925" y="2265404"/>
            <a:ext cx="954219" cy="5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9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t>Outcomes from Data Mining and Analysis</a:t>
            </a:r>
            <a:endParaRPr/>
          </a:p>
        </p:txBody>
      </p:sp>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Key Insights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Tree>
    <p:extLst>
      <p:ext uri="{BB962C8B-B14F-4D97-AF65-F5344CB8AC3E}">
        <p14:creationId xmlns:p14="http://schemas.microsoft.com/office/powerpoint/2010/main" val="167290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415713" y="244975"/>
            <a:ext cx="7561457" cy="772200"/>
          </a:xfrm>
        </p:spPr>
        <p:txBody>
          <a:bodyPr/>
          <a:lstStyle/>
          <a:p>
            <a:r>
              <a:rPr lang="en-SG" sz="2800"/>
              <a:t>Accounts Payable: Billing Fraud</a:t>
            </a:r>
          </a:p>
        </p:txBody>
      </p:sp>
      <p:sp>
        <p:nvSpPr>
          <p:cNvPr id="3" name="Subtitle 2">
            <a:extLst>
              <a:ext uri="{FF2B5EF4-FFF2-40B4-BE49-F238E27FC236}">
                <a16:creationId xmlns:a16="http://schemas.microsoft.com/office/drawing/2014/main" id="{F5AAE183-279B-442A-85E8-78E85374DF7C}"/>
              </a:ext>
            </a:extLst>
          </p:cNvPr>
          <p:cNvSpPr>
            <a:spLocks noGrp="1"/>
          </p:cNvSpPr>
          <p:nvPr>
            <p:ph type="subTitle" idx="1"/>
          </p:nvPr>
        </p:nvSpPr>
        <p:spPr>
          <a:xfrm>
            <a:off x="0" y="1017175"/>
            <a:ext cx="8539843" cy="1170854"/>
          </a:xfrm>
          <a:ln w="28575"/>
        </p:spPr>
        <p:txBody>
          <a:bodyPr/>
          <a:lstStyle/>
          <a:p>
            <a:pPr indent="0" algn="just" hangingPunct="0"/>
            <a:r>
              <a:rPr lang="en-SG" sz="1400" dirty="0"/>
              <a:t>False Billing occurs when employees or accounts are created for invoices for goods and services that were either not delivered, or payment were taken for the individuals themselves. A qualitative comparison of geospatial data in Address and Country reflected anomalies in Billing Information, where the postal code and country reflected were different. For example, the address could be ‘</a:t>
            </a:r>
            <a:r>
              <a:rPr lang="en-US" sz="1400" dirty="0"/>
              <a:t>8591 Corona St. New Albany, IN 47150’ , yet country receiving the payment would be Singapore.</a:t>
            </a:r>
            <a:endParaRPr lang="en-SG" sz="1400" dirty="0"/>
          </a:p>
        </p:txBody>
      </p:sp>
      <p:cxnSp>
        <p:nvCxnSpPr>
          <p:cNvPr id="7" name="Straight Connector 6">
            <a:extLst>
              <a:ext uri="{FF2B5EF4-FFF2-40B4-BE49-F238E27FC236}">
                <a16:creationId xmlns:a16="http://schemas.microsoft.com/office/drawing/2014/main" id="{61054635-29FA-4965-9B35-E1178264C502}"/>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6CA7C68F-BC22-4250-A638-B232AFE28180}"/>
              </a:ext>
            </a:extLst>
          </p:cNvPr>
          <p:cNvSpPr txBox="1">
            <a:spLocks/>
          </p:cNvSpPr>
          <p:nvPr/>
        </p:nvSpPr>
        <p:spPr>
          <a:xfrm>
            <a:off x="-1" y="2249981"/>
            <a:ext cx="7903029" cy="4360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hangingPunct="0"/>
            <a:r>
              <a:rPr lang="en-SG" sz="1400" b="1" u="sng"/>
              <a:t>A Qualitative Analysis of the Payments by Geographical location is as follows:</a:t>
            </a:r>
          </a:p>
        </p:txBody>
      </p:sp>
      <p:pic>
        <p:nvPicPr>
          <p:cNvPr id="4" name="Picture 3">
            <a:extLst>
              <a:ext uri="{FF2B5EF4-FFF2-40B4-BE49-F238E27FC236}">
                <a16:creationId xmlns:a16="http://schemas.microsoft.com/office/drawing/2014/main" id="{F42FD689-E981-4813-989A-666824E60B01}"/>
              </a:ext>
            </a:extLst>
          </p:cNvPr>
          <p:cNvPicPr>
            <a:picLocks noChangeAspect="1"/>
          </p:cNvPicPr>
          <p:nvPr/>
        </p:nvPicPr>
        <p:blipFill>
          <a:blip r:embed="rId2"/>
          <a:stretch>
            <a:fillRect/>
          </a:stretch>
        </p:blipFill>
        <p:spPr>
          <a:xfrm>
            <a:off x="547008" y="2653394"/>
            <a:ext cx="3035073" cy="2428058"/>
          </a:xfrm>
          <a:prstGeom prst="rect">
            <a:avLst/>
          </a:prstGeom>
        </p:spPr>
      </p:pic>
      <p:sp>
        <p:nvSpPr>
          <p:cNvPr id="5" name="Rectangle 4">
            <a:extLst>
              <a:ext uri="{FF2B5EF4-FFF2-40B4-BE49-F238E27FC236}">
                <a16:creationId xmlns:a16="http://schemas.microsoft.com/office/drawing/2014/main" id="{9A130430-ED8C-41D8-8A6A-F192D600356E}"/>
              </a:ext>
            </a:extLst>
          </p:cNvPr>
          <p:cNvSpPr/>
          <p:nvPr/>
        </p:nvSpPr>
        <p:spPr>
          <a:xfrm>
            <a:off x="668451" y="3070686"/>
            <a:ext cx="1307306" cy="796737"/>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937DD749-3B2A-48EC-98C5-0117C3C535A7}"/>
              </a:ext>
            </a:extLst>
          </p:cNvPr>
          <p:cNvSpPr/>
          <p:nvPr/>
        </p:nvSpPr>
        <p:spPr>
          <a:xfrm>
            <a:off x="2125266" y="3198593"/>
            <a:ext cx="1307306" cy="796737"/>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C8C128A-0221-4D17-9013-584F32532375}"/>
              </a:ext>
            </a:extLst>
          </p:cNvPr>
          <p:cNvSpPr txBox="1"/>
          <p:nvPr/>
        </p:nvSpPr>
        <p:spPr>
          <a:xfrm>
            <a:off x="3820887" y="3185625"/>
            <a:ext cx="5200648" cy="1615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en-SG" sz="1100" dirty="0">
                <a:solidFill>
                  <a:schemeClr val="bg1"/>
                </a:solidFill>
              </a:rPr>
              <a:t>Qualitative Comparison of Postal Codes in Address and Country in billing information reveal disparities in location, illustrating that cash outflows reached areas highly related to Terrorism and Tax-Sensitive areas, such as Iraq and Americas respectively.</a:t>
            </a:r>
          </a:p>
          <a:p>
            <a:pPr algn="just"/>
            <a:endParaRPr lang="en-SG" sz="1100" dirty="0">
              <a:solidFill>
                <a:schemeClr val="bg1"/>
              </a:solidFill>
            </a:endParaRPr>
          </a:p>
          <a:p>
            <a:pPr algn="just"/>
            <a:r>
              <a:rPr lang="en-SG" sz="1100" dirty="0">
                <a:solidFill>
                  <a:schemeClr val="bg1"/>
                </a:solidFill>
              </a:rPr>
              <a:t>Regions denoted in Countries graph shows areas that could be in Lumbago Edge Bank’s Scope, such as Asia and Australia, as they are headquartered in Singapore with operations in Malaysia. Excess transactions per regional basis could show layering and placement of cash in Anti-Money Laundering.</a:t>
            </a:r>
          </a:p>
        </p:txBody>
      </p:sp>
      <p:cxnSp>
        <p:nvCxnSpPr>
          <p:cNvPr id="12" name="Straight Arrow Connector 11">
            <a:extLst>
              <a:ext uri="{FF2B5EF4-FFF2-40B4-BE49-F238E27FC236}">
                <a16:creationId xmlns:a16="http://schemas.microsoft.com/office/drawing/2014/main" id="{F775BD32-E853-4429-A565-7B68AD6E5E4C}"/>
              </a:ext>
            </a:extLst>
          </p:cNvPr>
          <p:cNvCxnSpPr>
            <a:cxnSpLocks/>
          </p:cNvCxnSpPr>
          <p:nvPr/>
        </p:nvCxnSpPr>
        <p:spPr>
          <a:xfrm>
            <a:off x="1975757" y="3791592"/>
            <a:ext cx="1812983" cy="71628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F675BB0-3C51-445C-BADA-287697529C47}"/>
              </a:ext>
            </a:extLst>
          </p:cNvPr>
          <p:cNvCxnSpPr>
            <a:cxnSpLocks/>
          </p:cNvCxnSpPr>
          <p:nvPr/>
        </p:nvCxnSpPr>
        <p:spPr>
          <a:xfrm>
            <a:off x="3432572" y="3497163"/>
            <a:ext cx="356168" cy="3392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246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472198" y="400021"/>
            <a:ext cx="7561457" cy="617154"/>
          </a:xfrm>
        </p:spPr>
        <p:txBody>
          <a:bodyPr/>
          <a:lstStyle/>
          <a:p>
            <a:r>
              <a:rPr lang="en-SG" sz="2600"/>
              <a:t>Accounts Payable: Expense Reimbursement Fraud</a:t>
            </a:r>
          </a:p>
        </p:txBody>
      </p:sp>
      <p:sp>
        <p:nvSpPr>
          <p:cNvPr id="3" name="Subtitle 2">
            <a:extLst>
              <a:ext uri="{FF2B5EF4-FFF2-40B4-BE49-F238E27FC236}">
                <a16:creationId xmlns:a16="http://schemas.microsoft.com/office/drawing/2014/main" id="{F5AAE183-279B-442A-85E8-78E85374DF7C}"/>
              </a:ext>
            </a:extLst>
          </p:cNvPr>
          <p:cNvSpPr>
            <a:spLocks noGrp="1"/>
          </p:cNvSpPr>
          <p:nvPr>
            <p:ph type="subTitle" idx="1"/>
          </p:nvPr>
        </p:nvSpPr>
        <p:spPr>
          <a:xfrm>
            <a:off x="0" y="1017175"/>
            <a:ext cx="8539843" cy="1154524"/>
          </a:xfrm>
        </p:spPr>
        <p:txBody>
          <a:bodyPr/>
          <a:lstStyle/>
          <a:p>
            <a:pPr indent="0" algn="just" hangingPunct="0"/>
            <a:r>
              <a:rPr lang="en-SG" sz="1400"/>
              <a:t>Expense Reimbursement fraud results in fictitious payments for items that were never purchased. or expenses that may be overstated to external vendors or external accounts.</a:t>
            </a:r>
          </a:p>
          <a:p>
            <a:pPr indent="0" algn="just" hangingPunct="0"/>
            <a:r>
              <a:rPr lang="en-SG" sz="1400"/>
              <a:t>The team identified several key insights as follows, from the Accounts payable Excel Database, Invoice Sheet:</a:t>
            </a:r>
          </a:p>
        </p:txBody>
      </p:sp>
      <p:cxnSp>
        <p:nvCxnSpPr>
          <p:cNvPr id="4" name="Straight Connector 3">
            <a:extLst>
              <a:ext uri="{FF2B5EF4-FFF2-40B4-BE49-F238E27FC236}">
                <a16:creationId xmlns:a16="http://schemas.microsoft.com/office/drawing/2014/main" id="{5E09665C-9387-4F62-B609-CC47C2850228}"/>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8CC17B5-747F-45DE-B59C-68EC934F192C}"/>
              </a:ext>
            </a:extLst>
          </p:cNvPr>
          <p:cNvSpPr/>
          <p:nvPr/>
        </p:nvSpPr>
        <p:spPr>
          <a:xfrm>
            <a:off x="3290206" y="2237014"/>
            <a:ext cx="1959429" cy="734788"/>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Total duplicated entry count: </a:t>
            </a:r>
            <a:r>
              <a:rPr lang="en-SG" b="1">
                <a:solidFill>
                  <a:srgbClr val="C00000"/>
                </a:solidFill>
              </a:rPr>
              <a:t>814</a:t>
            </a:r>
          </a:p>
        </p:txBody>
      </p:sp>
      <p:sp>
        <p:nvSpPr>
          <p:cNvPr id="7" name="Rectangle: Rounded Corners 6">
            <a:extLst>
              <a:ext uri="{FF2B5EF4-FFF2-40B4-BE49-F238E27FC236}">
                <a16:creationId xmlns:a16="http://schemas.microsoft.com/office/drawing/2014/main" id="{6BA7A7D4-AA1F-4C34-9D82-99FC06C14859}"/>
              </a:ext>
            </a:extLst>
          </p:cNvPr>
          <p:cNvSpPr/>
          <p:nvPr/>
        </p:nvSpPr>
        <p:spPr>
          <a:xfrm>
            <a:off x="4432538" y="3200400"/>
            <a:ext cx="3601117" cy="734788"/>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Sum of Duplicated Flow Transaction:</a:t>
            </a:r>
          </a:p>
          <a:p>
            <a:pPr algn="ctr"/>
            <a:r>
              <a:rPr lang="en-SG" b="1">
                <a:solidFill>
                  <a:srgbClr val="C00000"/>
                </a:solidFill>
              </a:rPr>
              <a:t>SGD$ 6,079,815</a:t>
            </a:r>
          </a:p>
          <a:p>
            <a:pPr algn="ctr"/>
            <a:r>
              <a:rPr lang="en-SG" b="1"/>
              <a:t>(Duplicated transaction)</a:t>
            </a:r>
          </a:p>
        </p:txBody>
      </p:sp>
      <p:sp>
        <p:nvSpPr>
          <p:cNvPr id="8" name="Rectangle: Rounded Corners 7">
            <a:extLst>
              <a:ext uri="{FF2B5EF4-FFF2-40B4-BE49-F238E27FC236}">
                <a16:creationId xmlns:a16="http://schemas.microsoft.com/office/drawing/2014/main" id="{08AC9C27-7D07-46BA-BFC4-6686ADCF03D6}"/>
              </a:ext>
            </a:extLst>
          </p:cNvPr>
          <p:cNvSpPr/>
          <p:nvPr/>
        </p:nvSpPr>
        <p:spPr>
          <a:xfrm>
            <a:off x="702128" y="3200400"/>
            <a:ext cx="3396343" cy="734788"/>
          </a:xfrm>
          <a:prstGeom prst="roundRect">
            <a:avLst/>
          </a:prstGeom>
          <a:ln>
            <a:solidFill>
              <a:srgbClr val="007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Sum of Unique Flow Transaction:</a:t>
            </a:r>
          </a:p>
          <a:p>
            <a:pPr algn="ctr"/>
            <a:r>
              <a:rPr lang="en-SG" b="1">
                <a:solidFill>
                  <a:srgbClr val="007033"/>
                </a:solidFill>
              </a:rPr>
              <a:t>SGD$ 29,947,931</a:t>
            </a:r>
          </a:p>
          <a:p>
            <a:pPr algn="ctr"/>
            <a:r>
              <a:rPr lang="en-SG" b="1"/>
              <a:t>(Non-duplicated transaction)</a:t>
            </a:r>
          </a:p>
        </p:txBody>
      </p:sp>
      <p:sp>
        <p:nvSpPr>
          <p:cNvPr id="9" name="Rectangle: Rounded Corners 8">
            <a:extLst>
              <a:ext uri="{FF2B5EF4-FFF2-40B4-BE49-F238E27FC236}">
                <a16:creationId xmlns:a16="http://schemas.microsoft.com/office/drawing/2014/main" id="{E361D3BB-8229-43D9-A0F8-C21188CBC6D0}"/>
              </a:ext>
            </a:extLst>
          </p:cNvPr>
          <p:cNvSpPr/>
          <p:nvPr/>
        </p:nvSpPr>
        <p:spPr>
          <a:xfrm>
            <a:off x="702128" y="2204356"/>
            <a:ext cx="1959429" cy="734788"/>
          </a:xfrm>
          <a:prstGeom prst="roundRect">
            <a:avLst/>
          </a:prstGeom>
          <a:ln>
            <a:solidFill>
              <a:srgbClr val="007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Unique Accounts in Flow transaction vendors: </a:t>
            </a:r>
            <a:r>
              <a:rPr lang="en-SG" b="1">
                <a:solidFill>
                  <a:srgbClr val="007033"/>
                </a:solidFill>
              </a:rPr>
              <a:t>233</a:t>
            </a:r>
          </a:p>
        </p:txBody>
      </p:sp>
      <p:sp>
        <p:nvSpPr>
          <p:cNvPr id="10" name="Rectangle: Rounded Corners 9">
            <a:extLst>
              <a:ext uri="{FF2B5EF4-FFF2-40B4-BE49-F238E27FC236}">
                <a16:creationId xmlns:a16="http://schemas.microsoft.com/office/drawing/2014/main" id="{E9EF0A14-DB8C-40C4-B310-609CD7B2F8C4}"/>
              </a:ext>
            </a:extLst>
          </p:cNvPr>
          <p:cNvSpPr/>
          <p:nvPr/>
        </p:nvSpPr>
        <p:spPr>
          <a:xfrm>
            <a:off x="5878284" y="2233651"/>
            <a:ext cx="2155371" cy="734788"/>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Duplicated Accounts in Flow transaction vendors: </a:t>
            </a:r>
            <a:r>
              <a:rPr lang="en-SG" b="1">
                <a:solidFill>
                  <a:srgbClr val="C00000"/>
                </a:solidFill>
              </a:rPr>
              <a:t>125</a:t>
            </a:r>
          </a:p>
        </p:txBody>
      </p:sp>
      <p:sp>
        <p:nvSpPr>
          <p:cNvPr id="11" name="Rectangle 10">
            <a:extLst>
              <a:ext uri="{FF2B5EF4-FFF2-40B4-BE49-F238E27FC236}">
                <a16:creationId xmlns:a16="http://schemas.microsoft.com/office/drawing/2014/main" id="{B87A2E35-1D8F-4D06-A38B-5AEB4D5EB17F}"/>
              </a:ext>
            </a:extLst>
          </p:cNvPr>
          <p:cNvSpPr/>
          <p:nvPr/>
        </p:nvSpPr>
        <p:spPr>
          <a:xfrm>
            <a:off x="481025" y="4163785"/>
            <a:ext cx="8450703" cy="8375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SG" dirty="0"/>
              <a:t>Thus, from the insights, we were able to deduce that more than </a:t>
            </a:r>
            <a:r>
              <a:rPr lang="en-SG" b="1" dirty="0"/>
              <a:t>50% of Vendor accounts (53.65%) </a:t>
            </a:r>
            <a:r>
              <a:rPr lang="en-SG" dirty="0"/>
              <a:t>for transactions were repeated in duplicated transactions, while </a:t>
            </a:r>
            <a:r>
              <a:rPr lang="en-SG" b="1" dirty="0"/>
              <a:t>16.88% of total transactions </a:t>
            </a:r>
            <a:r>
              <a:rPr lang="en-SG" dirty="0"/>
              <a:t>were duplicated in the invoices. The accounting discrepancies and fictitious payments can signal possible money laundering within the bank involving external transaction accounts.</a:t>
            </a:r>
          </a:p>
        </p:txBody>
      </p:sp>
    </p:spTree>
    <p:extLst>
      <p:ext uri="{BB962C8B-B14F-4D97-AF65-F5344CB8AC3E}">
        <p14:creationId xmlns:p14="http://schemas.microsoft.com/office/powerpoint/2010/main" val="330943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472198" y="400021"/>
            <a:ext cx="7561457" cy="617154"/>
          </a:xfrm>
        </p:spPr>
        <p:txBody>
          <a:bodyPr/>
          <a:lstStyle/>
          <a:p>
            <a:r>
              <a:rPr lang="en-SG" sz="2600"/>
              <a:t>Accounts Payable: Expense Reimbursement Fraud</a:t>
            </a:r>
          </a:p>
        </p:txBody>
      </p:sp>
      <p:sp>
        <p:nvSpPr>
          <p:cNvPr id="3" name="Subtitle 2">
            <a:extLst>
              <a:ext uri="{FF2B5EF4-FFF2-40B4-BE49-F238E27FC236}">
                <a16:creationId xmlns:a16="http://schemas.microsoft.com/office/drawing/2014/main" id="{F5AAE183-279B-442A-85E8-78E85374DF7C}"/>
              </a:ext>
            </a:extLst>
          </p:cNvPr>
          <p:cNvSpPr>
            <a:spLocks noGrp="1"/>
          </p:cNvSpPr>
          <p:nvPr>
            <p:ph type="subTitle" idx="1"/>
          </p:nvPr>
        </p:nvSpPr>
        <p:spPr>
          <a:xfrm>
            <a:off x="0" y="1017175"/>
            <a:ext cx="8539843" cy="1154524"/>
          </a:xfrm>
        </p:spPr>
        <p:txBody>
          <a:bodyPr/>
          <a:lstStyle/>
          <a:p>
            <a:pPr indent="0" algn="just" hangingPunct="0"/>
            <a:r>
              <a:rPr lang="en-SG" sz="1400" dirty="0"/>
              <a:t>The team further investigated the data based on percentage overstatement of the transaction flow figures (in SGD$) relative to actual transactional details (Unique data that appeared once). The top 6 vendors for percentage overstatement and  duplicated transaction sum are as follows:</a:t>
            </a:r>
          </a:p>
        </p:txBody>
      </p:sp>
      <p:cxnSp>
        <p:nvCxnSpPr>
          <p:cNvPr id="4" name="Straight Connector 3">
            <a:extLst>
              <a:ext uri="{FF2B5EF4-FFF2-40B4-BE49-F238E27FC236}">
                <a16:creationId xmlns:a16="http://schemas.microsoft.com/office/drawing/2014/main" id="{5E09665C-9387-4F62-B609-CC47C2850228}"/>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4FE1A6F7-4276-4E4F-A207-5878A4FCF9C1}"/>
              </a:ext>
            </a:extLst>
          </p:cNvPr>
          <p:cNvSpPr/>
          <p:nvPr/>
        </p:nvSpPr>
        <p:spPr>
          <a:xfrm>
            <a:off x="472198" y="4000500"/>
            <a:ext cx="8360229" cy="938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a:t>With reference to Vendor S0040, it is alarming as although its percentage overpayment is 50%, the duplicated transactional sum that has been overpaid is </a:t>
            </a:r>
            <a:r>
              <a:rPr lang="en-SG" b="1">
                <a:solidFill>
                  <a:srgbClr val="C00000"/>
                </a:solidFill>
              </a:rPr>
              <a:t>SGD$2,306,389.</a:t>
            </a:r>
            <a:r>
              <a:rPr lang="en-SG" b="1">
                <a:solidFill>
                  <a:schemeClr val="bg1"/>
                </a:solidFill>
              </a:rPr>
              <a:t> </a:t>
            </a:r>
            <a:r>
              <a:rPr lang="en-SG">
                <a:solidFill>
                  <a:schemeClr val="bg1"/>
                </a:solidFill>
              </a:rPr>
              <a:t>Another anomaly is Vendor NBSZ </a:t>
            </a:r>
            <a:r>
              <a:rPr lang="en-SG" b="1">
                <a:solidFill>
                  <a:srgbClr val="C00000"/>
                </a:solidFill>
              </a:rPr>
              <a:t>(SGD$352,238.6 overpaid , 68.56% overpaid)</a:t>
            </a:r>
            <a:r>
              <a:rPr lang="en-SG">
                <a:solidFill>
                  <a:schemeClr val="bg1"/>
                </a:solidFill>
              </a:rPr>
              <a:t> which appears in the Payroll fraud, where the employee’s bank account was disguised as a vendor, showing statistical correlation of Fraud.</a:t>
            </a:r>
            <a:endParaRPr lang="en-SG" b="1">
              <a:solidFill>
                <a:srgbClr val="C00000"/>
              </a:solidFill>
            </a:endParaRPr>
          </a:p>
        </p:txBody>
      </p:sp>
      <p:pic>
        <p:nvPicPr>
          <p:cNvPr id="6" name="Picture 5">
            <a:extLst>
              <a:ext uri="{FF2B5EF4-FFF2-40B4-BE49-F238E27FC236}">
                <a16:creationId xmlns:a16="http://schemas.microsoft.com/office/drawing/2014/main" id="{C8DD5378-E9FE-47E8-AEF8-58EDC4EC950B}"/>
              </a:ext>
            </a:extLst>
          </p:cNvPr>
          <p:cNvPicPr>
            <a:picLocks noChangeAspect="1"/>
          </p:cNvPicPr>
          <p:nvPr/>
        </p:nvPicPr>
        <p:blipFill>
          <a:blip r:embed="rId2"/>
          <a:stretch>
            <a:fillRect/>
          </a:stretch>
        </p:blipFill>
        <p:spPr>
          <a:xfrm>
            <a:off x="813959" y="1902772"/>
            <a:ext cx="3107367" cy="1963118"/>
          </a:xfrm>
          <a:prstGeom prst="rect">
            <a:avLst/>
          </a:prstGeom>
        </p:spPr>
      </p:pic>
      <p:sp>
        <p:nvSpPr>
          <p:cNvPr id="7" name="Rectangle 6">
            <a:extLst>
              <a:ext uri="{FF2B5EF4-FFF2-40B4-BE49-F238E27FC236}">
                <a16:creationId xmlns:a16="http://schemas.microsoft.com/office/drawing/2014/main" id="{921C4F1C-36B7-46EE-898F-C686EBF08E3A}"/>
              </a:ext>
            </a:extLst>
          </p:cNvPr>
          <p:cNvSpPr/>
          <p:nvPr/>
        </p:nvSpPr>
        <p:spPr>
          <a:xfrm>
            <a:off x="1061357" y="2110237"/>
            <a:ext cx="538843" cy="1600200"/>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EE4AE05A-6F5F-4D1A-89C1-62341390AE28}"/>
              </a:ext>
            </a:extLst>
          </p:cNvPr>
          <p:cNvPicPr>
            <a:picLocks noChangeAspect="1"/>
          </p:cNvPicPr>
          <p:nvPr/>
        </p:nvPicPr>
        <p:blipFill>
          <a:blip r:embed="rId3"/>
          <a:stretch>
            <a:fillRect/>
          </a:stretch>
        </p:blipFill>
        <p:spPr>
          <a:xfrm>
            <a:off x="4482226" y="1902772"/>
            <a:ext cx="3195836" cy="1963118"/>
          </a:xfrm>
          <a:prstGeom prst="rect">
            <a:avLst/>
          </a:prstGeom>
        </p:spPr>
      </p:pic>
    </p:spTree>
    <p:extLst>
      <p:ext uri="{BB962C8B-B14F-4D97-AF65-F5344CB8AC3E}">
        <p14:creationId xmlns:p14="http://schemas.microsoft.com/office/powerpoint/2010/main" val="8007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Payroll: Ghost Employees</a:t>
            </a:r>
          </a:p>
        </p:txBody>
      </p:sp>
      <p:sp>
        <p:nvSpPr>
          <p:cNvPr id="4" name="Subtitle 2">
            <a:extLst>
              <a:ext uri="{FF2B5EF4-FFF2-40B4-BE49-F238E27FC236}">
                <a16:creationId xmlns:a16="http://schemas.microsoft.com/office/drawing/2014/main" id="{94D56352-EC86-A149-B6A4-EBD54C759A1B}"/>
              </a:ext>
            </a:extLst>
          </p:cNvPr>
          <p:cNvSpPr>
            <a:spLocks noGrp="1"/>
          </p:cNvSpPr>
          <p:nvPr>
            <p:ph type="subTitle" idx="1"/>
          </p:nvPr>
        </p:nvSpPr>
        <p:spPr>
          <a:xfrm>
            <a:off x="215689" y="923249"/>
            <a:ext cx="8190107" cy="836117"/>
          </a:xfrm>
        </p:spPr>
        <p:txBody>
          <a:bodyPr/>
          <a:lstStyle/>
          <a:p>
            <a:pPr indent="0" algn="just"/>
            <a:r>
              <a:rPr lang="en-SG"/>
              <a:t>Ghost Employees are non-existent employees entered into the payroll where another employee receives income from. In this section, 3 key identifiers of each employee is looked into to highlight potential ghost employees. </a:t>
            </a:r>
          </a:p>
          <a:p>
            <a:pPr indent="0" algn="just"/>
            <a:endParaRPr lang="en-SG"/>
          </a:p>
        </p:txBody>
      </p:sp>
      <p:sp>
        <p:nvSpPr>
          <p:cNvPr id="5" name="Rectangle: Rounded Corners 3">
            <a:extLst>
              <a:ext uri="{FF2B5EF4-FFF2-40B4-BE49-F238E27FC236}">
                <a16:creationId xmlns:a16="http://schemas.microsoft.com/office/drawing/2014/main" id="{161E3D4E-5DF5-7146-9B5E-6C71ABD55E26}"/>
              </a:ext>
            </a:extLst>
          </p:cNvPr>
          <p:cNvSpPr/>
          <p:nvPr/>
        </p:nvSpPr>
        <p:spPr>
          <a:xfrm>
            <a:off x="643649" y="1862928"/>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Bank Account</a:t>
            </a:r>
          </a:p>
        </p:txBody>
      </p:sp>
      <p:sp>
        <p:nvSpPr>
          <p:cNvPr id="6" name="Rectangle: Rounded Corners 3">
            <a:extLst>
              <a:ext uri="{FF2B5EF4-FFF2-40B4-BE49-F238E27FC236}">
                <a16:creationId xmlns:a16="http://schemas.microsoft.com/office/drawing/2014/main" id="{81296D28-AAE0-904A-ACD3-FBAB191B34FE}"/>
              </a:ext>
            </a:extLst>
          </p:cNvPr>
          <p:cNvSpPr/>
          <p:nvPr/>
        </p:nvSpPr>
        <p:spPr>
          <a:xfrm>
            <a:off x="3380014" y="1862928"/>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Mobile Number</a:t>
            </a:r>
          </a:p>
        </p:txBody>
      </p:sp>
      <p:sp>
        <p:nvSpPr>
          <p:cNvPr id="7" name="Rectangle: Rounded Corners 3">
            <a:extLst>
              <a:ext uri="{FF2B5EF4-FFF2-40B4-BE49-F238E27FC236}">
                <a16:creationId xmlns:a16="http://schemas.microsoft.com/office/drawing/2014/main" id="{8CC97B87-D4F9-CA4C-B25E-C1D3A3EF4E49}"/>
              </a:ext>
            </a:extLst>
          </p:cNvPr>
          <p:cNvSpPr/>
          <p:nvPr/>
        </p:nvSpPr>
        <p:spPr>
          <a:xfrm>
            <a:off x="6116379" y="1862928"/>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Home Phone</a:t>
            </a:r>
          </a:p>
        </p:txBody>
      </p:sp>
      <p:sp>
        <p:nvSpPr>
          <p:cNvPr id="8" name="Rectangle: Rounded Corners 7">
            <a:extLst>
              <a:ext uri="{FF2B5EF4-FFF2-40B4-BE49-F238E27FC236}">
                <a16:creationId xmlns:a16="http://schemas.microsoft.com/office/drawing/2014/main" id="{9E5D6AD5-B9D9-054F-9C18-0D07196FFBA2}"/>
              </a:ext>
            </a:extLst>
          </p:cNvPr>
          <p:cNvSpPr/>
          <p:nvPr/>
        </p:nvSpPr>
        <p:spPr>
          <a:xfrm>
            <a:off x="643649" y="2458846"/>
            <a:ext cx="2383972" cy="23907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SG" b="1">
                <a:latin typeface="Didact Gothic" pitchFamily="2" charset="0"/>
              </a:rPr>
              <a:t>Highlighted Employee IDs:</a:t>
            </a:r>
          </a:p>
          <a:p>
            <a:pPr marL="285750" indent="-285750">
              <a:buFont typeface="Arial" panose="020B0604020202020204" pitchFamily="34" charset="0"/>
              <a:buChar char="•"/>
            </a:pPr>
            <a:r>
              <a:rPr lang="en-SG">
                <a:latin typeface="Didact Gothic" pitchFamily="2" charset="0"/>
              </a:rPr>
              <a:t>0020186 &amp; 020186A</a:t>
            </a:r>
          </a:p>
          <a:p>
            <a:pPr marL="285750" indent="-285750">
              <a:buFont typeface="Arial" panose="020B0604020202020204" pitchFamily="34" charset="0"/>
              <a:buChar char="•"/>
            </a:pPr>
            <a:r>
              <a:rPr lang="en-SG">
                <a:latin typeface="Didact Gothic" pitchFamily="2" charset="0"/>
              </a:rPr>
              <a:t>0038776 &amp; 0454690</a:t>
            </a:r>
          </a:p>
          <a:p>
            <a:endParaRPr lang="en-SG" b="1">
              <a:latin typeface="Didact Gothic" pitchFamily="2" charset="0"/>
            </a:endParaRPr>
          </a:p>
        </p:txBody>
      </p:sp>
      <p:sp>
        <p:nvSpPr>
          <p:cNvPr id="9" name="Rectangle: Rounded Corners 7">
            <a:extLst>
              <a:ext uri="{FF2B5EF4-FFF2-40B4-BE49-F238E27FC236}">
                <a16:creationId xmlns:a16="http://schemas.microsoft.com/office/drawing/2014/main" id="{FBCFD70F-5D41-5C41-8327-602361320818}"/>
              </a:ext>
            </a:extLst>
          </p:cNvPr>
          <p:cNvSpPr/>
          <p:nvPr/>
        </p:nvSpPr>
        <p:spPr>
          <a:xfrm>
            <a:off x="3363020" y="2458845"/>
            <a:ext cx="2383972" cy="23907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SG" b="1">
                <a:latin typeface="Didact Gothic" pitchFamily="2" charset="0"/>
              </a:rPr>
              <a:t>Highlighted Employee IDs:</a:t>
            </a:r>
          </a:p>
          <a:p>
            <a:pPr marL="285750" indent="-285750">
              <a:buFont typeface="Arial" panose="020B0604020202020204" pitchFamily="34" charset="0"/>
              <a:buChar char="•"/>
            </a:pPr>
            <a:r>
              <a:rPr lang="en-SG">
                <a:latin typeface="Didact Gothic" pitchFamily="2" charset="0"/>
              </a:rPr>
              <a:t>0020186 &amp; 020186A</a:t>
            </a:r>
          </a:p>
          <a:p>
            <a:pPr marL="285750" indent="-285750">
              <a:buFont typeface="Arial" panose="020B0604020202020204" pitchFamily="34" charset="0"/>
              <a:buChar char="•"/>
            </a:pPr>
            <a:r>
              <a:rPr lang="en-SG">
                <a:latin typeface="Didact Gothic" pitchFamily="2" charset="0"/>
              </a:rPr>
              <a:t>0038776 &amp; 0454690</a:t>
            </a:r>
          </a:p>
          <a:p>
            <a:endParaRPr lang="en-SG">
              <a:latin typeface="Didact Gothic" pitchFamily="2" charset="0"/>
            </a:endParaRPr>
          </a:p>
        </p:txBody>
      </p:sp>
      <p:sp>
        <p:nvSpPr>
          <p:cNvPr id="10" name="Rectangle: Rounded Corners 7">
            <a:extLst>
              <a:ext uri="{FF2B5EF4-FFF2-40B4-BE49-F238E27FC236}">
                <a16:creationId xmlns:a16="http://schemas.microsoft.com/office/drawing/2014/main" id="{298E1876-206E-D344-AAEB-7221A7916B97}"/>
              </a:ext>
            </a:extLst>
          </p:cNvPr>
          <p:cNvSpPr/>
          <p:nvPr/>
        </p:nvSpPr>
        <p:spPr>
          <a:xfrm>
            <a:off x="6082392" y="2522765"/>
            <a:ext cx="2383972" cy="2390738"/>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SG" b="1">
                <a:latin typeface="Didact Gothic" pitchFamily="2" charset="0"/>
              </a:rPr>
              <a:t>Highlighted Employee IDs:</a:t>
            </a:r>
          </a:p>
          <a:p>
            <a:pPr marL="285750" indent="-285750">
              <a:buFont typeface="Arial" panose="020B0604020202020204" pitchFamily="34" charset="0"/>
              <a:buChar char="•"/>
            </a:pPr>
            <a:r>
              <a:rPr lang="en-SG">
                <a:latin typeface="Didact Gothic" pitchFamily="2" charset="0"/>
              </a:rPr>
              <a:t>0064264 &amp; 0064265</a:t>
            </a:r>
          </a:p>
          <a:p>
            <a:pPr marL="285750" indent="-285750">
              <a:buFont typeface="Arial" panose="020B0604020202020204" pitchFamily="34" charset="0"/>
              <a:buChar char="•"/>
            </a:pPr>
            <a:r>
              <a:rPr lang="en-SG">
                <a:latin typeface="Didact Gothic" pitchFamily="2" charset="0"/>
              </a:rPr>
              <a:t>0037981 &amp; 0240513</a:t>
            </a:r>
          </a:p>
          <a:p>
            <a:pPr marL="285750" indent="-285750">
              <a:buFont typeface="Arial" panose="020B0604020202020204" pitchFamily="34" charset="0"/>
              <a:buChar char="•"/>
            </a:pPr>
            <a:r>
              <a:rPr lang="en-SG">
                <a:latin typeface="Didact Gothic" pitchFamily="2" charset="0"/>
              </a:rPr>
              <a:t>0038389 &amp; 0038412</a:t>
            </a:r>
          </a:p>
          <a:p>
            <a:pPr marL="285750" indent="-285750">
              <a:buFont typeface="Arial" panose="020B0604020202020204" pitchFamily="34" charset="0"/>
              <a:buChar char="•"/>
            </a:pPr>
            <a:r>
              <a:rPr lang="en-SG">
                <a:latin typeface="Didact Gothic" pitchFamily="2" charset="0"/>
              </a:rPr>
              <a:t>0037057 &amp; 0037935</a:t>
            </a:r>
          </a:p>
          <a:p>
            <a:pPr marL="285750" indent="-285750">
              <a:buFont typeface="Arial" panose="020B0604020202020204" pitchFamily="34" charset="0"/>
              <a:buChar char="•"/>
            </a:pPr>
            <a:r>
              <a:rPr lang="en-SG">
                <a:latin typeface="Didact Gothic" pitchFamily="2" charset="0"/>
              </a:rPr>
              <a:t>0036630 &amp; 0036675</a:t>
            </a:r>
          </a:p>
          <a:p>
            <a:pPr marL="285750" indent="-285750">
              <a:buFont typeface="Arial" panose="020B0604020202020204" pitchFamily="34" charset="0"/>
              <a:buChar char="•"/>
            </a:pPr>
            <a:r>
              <a:rPr lang="en-SG">
                <a:latin typeface="Didact Gothic" pitchFamily="2" charset="0"/>
              </a:rPr>
              <a:t>0034964 &amp; 0038562</a:t>
            </a:r>
          </a:p>
          <a:p>
            <a:pPr marL="285750" indent="-285750">
              <a:buFont typeface="Arial" panose="020B0604020202020204" pitchFamily="34" charset="0"/>
              <a:buChar char="•"/>
            </a:pPr>
            <a:r>
              <a:rPr lang="en-SG">
                <a:latin typeface="Didact Gothic" pitchFamily="2" charset="0"/>
              </a:rPr>
              <a:t>0023791 &amp; 0042009</a:t>
            </a:r>
          </a:p>
          <a:p>
            <a:pPr marL="285750" indent="-285750">
              <a:buFont typeface="Arial" panose="020B0604020202020204" pitchFamily="34" charset="0"/>
              <a:buChar char="•"/>
            </a:pPr>
            <a:r>
              <a:rPr lang="en-SG">
                <a:latin typeface="Didact Gothic" pitchFamily="2" charset="0"/>
              </a:rPr>
              <a:t>0052468 &amp; 0052992</a:t>
            </a:r>
          </a:p>
        </p:txBody>
      </p:sp>
      <p:cxnSp>
        <p:nvCxnSpPr>
          <p:cNvPr id="11" name="Straight Connector 10">
            <a:extLst>
              <a:ext uri="{FF2B5EF4-FFF2-40B4-BE49-F238E27FC236}">
                <a16:creationId xmlns:a16="http://schemas.microsoft.com/office/drawing/2014/main" id="{CF46802F-2699-4F48-AD3B-9428B3323AD4}"/>
              </a:ext>
            </a:extLst>
          </p:cNvPr>
          <p:cNvCxnSpPr>
            <a:cxnSpLocks/>
          </p:cNvCxnSpPr>
          <p:nvPr/>
        </p:nvCxnSpPr>
        <p:spPr>
          <a:xfrm>
            <a:off x="489857" y="938894"/>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82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a:t>The Scope</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Payroll: Ghost Employees</a:t>
            </a:r>
          </a:p>
        </p:txBody>
      </p:sp>
      <p:sp>
        <p:nvSpPr>
          <p:cNvPr id="4" name="Subtitle 2">
            <a:extLst>
              <a:ext uri="{FF2B5EF4-FFF2-40B4-BE49-F238E27FC236}">
                <a16:creationId xmlns:a16="http://schemas.microsoft.com/office/drawing/2014/main" id="{94D56352-EC86-A149-B6A4-EBD54C759A1B}"/>
              </a:ext>
            </a:extLst>
          </p:cNvPr>
          <p:cNvSpPr>
            <a:spLocks noGrp="1"/>
          </p:cNvSpPr>
          <p:nvPr>
            <p:ph type="subTitle" idx="1"/>
          </p:nvPr>
        </p:nvSpPr>
        <p:spPr>
          <a:xfrm>
            <a:off x="215689" y="923249"/>
            <a:ext cx="8190107" cy="836117"/>
          </a:xfrm>
        </p:spPr>
        <p:txBody>
          <a:bodyPr/>
          <a:lstStyle/>
          <a:p>
            <a:pPr indent="0" algn="just"/>
            <a:r>
              <a:rPr lang="en-SG"/>
              <a:t>Bank Account and Mobile Number highlighted the same potential ghost employees. Further analysis was done on the payslips to identify if these employees have been drawing salaries at the same time. </a:t>
            </a:r>
          </a:p>
          <a:p>
            <a:pPr indent="0" algn="just"/>
            <a:endParaRPr lang="en-SG"/>
          </a:p>
        </p:txBody>
      </p:sp>
      <p:cxnSp>
        <p:nvCxnSpPr>
          <p:cNvPr id="11" name="Straight Connector 10">
            <a:extLst>
              <a:ext uri="{FF2B5EF4-FFF2-40B4-BE49-F238E27FC236}">
                <a16:creationId xmlns:a16="http://schemas.microsoft.com/office/drawing/2014/main" id="{CF46802F-2699-4F48-AD3B-9428B3323AD4}"/>
              </a:ext>
            </a:extLst>
          </p:cNvPr>
          <p:cNvCxnSpPr>
            <a:cxnSpLocks/>
          </p:cNvCxnSpPr>
          <p:nvPr/>
        </p:nvCxnSpPr>
        <p:spPr>
          <a:xfrm>
            <a:off x="489857" y="938894"/>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88EA8D66-F2C7-9949-8ECD-202D3D016210}"/>
              </a:ext>
            </a:extLst>
          </p:cNvPr>
          <p:cNvSpPr txBox="1">
            <a:spLocks/>
          </p:cNvSpPr>
          <p:nvPr/>
        </p:nvSpPr>
        <p:spPr>
          <a:xfrm>
            <a:off x="215689" y="2208727"/>
            <a:ext cx="8190107" cy="8361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a:r>
              <a:rPr lang="en-SG"/>
              <a:t>While the employee IDs may suggest that it may be a promotion with an added “A” following the 1</a:t>
            </a:r>
            <a:r>
              <a:rPr lang="en-SG" baseline="30000"/>
              <a:t>st</a:t>
            </a:r>
            <a:r>
              <a:rPr lang="en-SG"/>
              <a:t> ID, no salary pay-outs were found to this pair.</a:t>
            </a:r>
          </a:p>
          <a:p>
            <a:pPr indent="0" algn="just"/>
            <a:endParaRPr lang="en-SG"/>
          </a:p>
          <a:p>
            <a:pPr indent="0" algn="just"/>
            <a:endParaRPr lang="en-SG"/>
          </a:p>
        </p:txBody>
      </p:sp>
      <p:sp>
        <p:nvSpPr>
          <p:cNvPr id="13" name="Rectangle: Rounded Corners 8">
            <a:extLst>
              <a:ext uri="{FF2B5EF4-FFF2-40B4-BE49-F238E27FC236}">
                <a16:creationId xmlns:a16="http://schemas.microsoft.com/office/drawing/2014/main" id="{AF8444DF-0E10-914E-BACB-2585716EBB98}"/>
              </a:ext>
            </a:extLst>
          </p:cNvPr>
          <p:cNvSpPr/>
          <p:nvPr/>
        </p:nvSpPr>
        <p:spPr>
          <a:xfrm>
            <a:off x="766522" y="1836962"/>
            <a:ext cx="3477067" cy="371765"/>
          </a:xfrm>
          <a:prstGeom prst="roundRect">
            <a:avLst/>
          </a:prstGeom>
          <a:ln>
            <a:solidFill>
              <a:srgbClr val="007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rgbClr val="007033"/>
                </a:solidFill>
                <a:latin typeface="Didact Gothic" pitchFamily="2" charset="0"/>
              </a:rPr>
              <a:t>Duplicate Pair 1: </a:t>
            </a:r>
            <a:r>
              <a:rPr lang="en-SG">
                <a:latin typeface="Didact Gothic" pitchFamily="2" charset="0"/>
              </a:rPr>
              <a:t>0020186 &amp; 020186A</a:t>
            </a:r>
            <a:r>
              <a:rPr lang="en-SG" b="1">
                <a:solidFill>
                  <a:srgbClr val="007033"/>
                </a:solidFill>
                <a:latin typeface="Didact Gothic" pitchFamily="2" charset="0"/>
              </a:rPr>
              <a:t> </a:t>
            </a:r>
          </a:p>
        </p:txBody>
      </p:sp>
      <p:sp>
        <p:nvSpPr>
          <p:cNvPr id="14" name="Rectangle: Rounded Corners 5">
            <a:extLst>
              <a:ext uri="{FF2B5EF4-FFF2-40B4-BE49-F238E27FC236}">
                <a16:creationId xmlns:a16="http://schemas.microsoft.com/office/drawing/2014/main" id="{310B61CE-80E7-014D-8F3B-EA2CF746D977}"/>
              </a:ext>
            </a:extLst>
          </p:cNvPr>
          <p:cNvSpPr/>
          <p:nvPr/>
        </p:nvSpPr>
        <p:spPr>
          <a:xfrm>
            <a:off x="766522" y="2934774"/>
            <a:ext cx="3477067" cy="37176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rgbClr val="C00000"/>
                </a:solidFill>
                <a:latin typeface="Didact Gothic" pitchFamily="2" charset="0"/>
              </a:rPr>
              <a:t>Duplicate Pair 2: </a:t>
            </a:r>
            <a:r>
              <a:rPr lang="en-SG">
                <a:latin typeface="Didact Gothic" pitchFamily="2" charset="0"/>
              </a:rPr>
              <a:t>0038776 &amp; 0454690</a:t>
            </a:r>
            <a:r>
              <a:rPr lang="en-SG" b="1">
                <a:solidFill>
                  <a:srgbClr val="C00000"/>
                </a:solidFill>
                <a:latin typeface="Didact Gothic" pitchFamily="2" charset="0"/>
              </a:rPr>
              <a:t> </a:t>
            </a:r>
          </a:p>
        </p:txBody>
      </p:sp>
      <p:sp>
        <p:nvSpPr>
          <p:cNvPr id="15" name="Subtitle 2">
            <a:extLst>
              <a:ext uri="{FF2B5EF4-FFF2-40B4-BE49-F238E27FC236}">
                <a16:creationId xmlns:a16="http://schemas.microsoft.com/office/drawing/2014/main" id="{C394F5D7-2645-A64C-A774-CB2B27A49833}"/>
              </a:ext>
            </a:extLst>
          </p:cNvPr>
          <p:cNvSpPr txBox="1">
            <a:spLocks/>
          </p:cNvSpPr>
          <p:nvPr/>
        </p:nvSpPr>
        <p:spPr>
          <a:xfrm>
            <a:off x="215688" y="3306539"/>
            <a:ext cx="8190107" cy="8361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a:r>
              <a:rPr lang="en-SG"/>
              <a:t>This pair highlighted salary pay-outs to both employees during the same period. While one of them is Daily-Paid and another is Monthly-Paid, employees with multiple salary forms are usually paid to a single account. </a:t>
            </a:r>
          </a:p>
          <a:p>
            <a:pPr indent="0" algn="just"/>
            <a:endParaRPr lang="en-SG"/>
          </a:p>
          <a:p>
            <a:pPr indent="0" algn="just"/>
            <a:endParaRPr lang="en-SG"/>
          </a:p>
        </p:txBody>
      </p:sp>
    </p:spTree>
    <p:extLst>
      <p:ext uri="{BB962C8B-B14F-4D97-AF65-F5344CB8AC3E}">
        <p14:creationId xmlns:p14="http://schemas.microsoft.com/office/powerpoint/2010/main" val="317709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Payroll: Ghost Employees</a:t>
            </a:r>
          </a:p>
        </p:txBody>
      </p:sp>
      <p:sp>
        <p:nvSpPr>
          <p:cNvPr id="4" name="Subtitle 2">
            <a:extLst>
              <a:ext uri="{FF2B5EF4-FFF2-40B4-BE49-F238E27FC236}">
                <a16:creationId xmlns:a16="http://schemas.microsoft.com/office/drawing/2014/main" id="{94D56352-EC86-A149-B6A4-EBD54C759A1B}"/>
              </a:ext>
            </a:extLst>
          </p:cNvPr>
          <p:cNvSpPr>
            <a:spLocks noGrp="1"/>
          </p:cNvSpPr>
          <p:nvPr>
            <p:ph type="subTitle" idx="1"/>
          </p:nvPr>
        </p:nvSpPr>
        <p:spPr>
          <a:xfrm>
            <a:off x="215689" y="923249"/>
            <a:ext cx="8190107" cy="836117"/>
          </a:xfrm>
        </p:spPr>
        <p:txBody>
          <a:bodyPr/>
          <a:lstStyle/>
          <a:p>
            <a:pPr indent="0" algn="just"/>
            <a:r>
              <a:rPr lang="en-SG"/>
              <a:t>Home Phone was analysed under the assumption that one can have multiple bank accounts &amp; mobile phone number but people tend to have only one home phone, provided it is a requirement for the payroll employee to enter into the master. </a:t>
            </a:r>
          </a:p>
          <a:p>
            <a:pPr indent="0" algn="just"/>
            <a:endParaRPr lang="en-SG"/>
          </a:p>
        </p:txBody>
      </p:sp>
      <p:cxnSp>
        <p:nvCxnSpPr>
          <p:cNvPr id="11" name="Straight Connector 10">
            <a:extLst>
              <a:ext uri="{FF2B5EF4-FFF2-40B4-BE49-F238E27FC236}">
                <a16:creationId xmlns:a16="http://schemas.microsoft.com/office/drawing/2014/main" id="{CF46802F-2699-4F48-AD3B-9428B3323AD4}"/>
              </a:ext>
            </a:extLst>
          </p:cNvPr>
          <p:cNvCxnSpPr>
            <a:cxnSpLocks/>
          </p:cNvCxnSpPr>
          <p:nvPr/>
        </p:nvCxnSpPr>
        <p:spPr>
          <a:xfrm>
            <a:off x="489857" y="938894"/>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5">
            <a:extLst>
              <a:ext uri="{FF2B5EF4-FFF2-40B4-BE49-F238E27FC236}">
                <a16:creationId xmlns:a16="http://schemas.microsoft.com/office/drawing/2014/main" id="{310B61CE-80E7-014D-8F3B-EA2CF746D977}"/>
              </a:ext>
            </a:extLst>
          </p:cNvPr>
          <p:cNvSpPr/>
          <p:nvPr/>
        </p:nvSpPr>
        <p:spPr>
          <a:xfrm>
            <a:off x="779401" y="1836961"/>
            <a:ext cx="3477067" cy="37176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rgbClr val="C00000"/>
                </a:solidFill>
                <a:latin typeface="Didact Gothic" pitchFamily="2" charset="0"/>
              </a:rPr>
              <a:t>8 Duplicate Pairs</a:t>
            </a:r>
          </a:p>
        </p:txBody>
      </p:sp>
      <p:sp>
        <p:nvSpPr>
          <p:cNvPr id="15" name="Subtitle 2">
            <a:extLst>
              <a:ext uri="{FF2B5EF4-FFF2-40B4-BE49-F238E27FC236}">
                <a16:creationId xmlns:a16="http://schemas.microsoft.com/office/drawing/2014/main" id="{C394F5D7-2645-A64C-A774-CB2B27A49833}"/>
              </a:ext>
            </a:extLst>
          </p:cNvPr>
          <p:cNvSpPr txBox="1">
            <a:spLocks/>
          </p:cNvSpPr>
          <p:nvPr/>
        </p:nvSpPr>
        <p:spPr>
          <a:xfrm>
            <a:off x="161414" y="2286321"/>
            <a:ext cx="8190107" cy="8361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a:r>
              <a:rPr lang="en-SG"/>
              <a:t>As Home Phone is not a concrete proof that these may be ghost employees, more information is required for this analysis. </a:t>
            </a:r>
          </a:p>
          <a:p>
            <a:pPr indent="0" algn="just"/>
            <a:endParaRPr lang="en-SG"/>
          </a:p>
        </p:txBody>
      </p:sp>
      <p:sp>
        <p:nvSpPr>
          <p:cNvPr id="9" name="Rectangle: Rounded Corners 4">
            <a:extLst>
              <a:ext uri="{FF2B5EF4-FFF2-40B4-BE49-F238E27FC236}">
                <a16:creationId xmlns:a16="http://schemas.microsoft.com/office/drawing/2014/main" id="{A73C8D31-CA16-C843-8AE8-25A158EC23EF}"/>
              </a:ext>
            </a:extLst>
          </p:cNvPr>
          <p:cNvSpPr/>
          <p:nvPr/>
        </p:nvSpPr>
        <p:spPr>
          <a:xfrm>
            <a:off x="472198" y="3649394"/>
            <a:ext cx="8360229" cy="129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a:solidFill>
                  <a:schemeClr val="bg1"/>
                </a:solidFill>
                <a:latin typeface="Didact Gothic" pitchFamily="2" charset="0"/>
              </a:rPr>
              <a:t>Therefore, there is concrete evidence highlighting </a:t>
            </a:r>
            <a:r>
              <a:rPr lang="en-SG" b="1">
                <a:latin typeface="Didact Gothic" pitchFamily="2" charset="0"/>
              </a:rPr>
              <a:t>0038776 &amp; 0454690</a:t>
            </a:r>
            <a:r>
              <a:rPr lang="en-SG">
                <a:latin typeface="Didact Gothic" pitchFamily="2" charset="0"/>
              </a:rPr>
              <a:t> as a ghost employee while further investigation is required for the 8 duplicated home phone employees. Quantifying the cost of the ghost employees, if:</a:t>
            </a:r>
          </a:p>
          <a:p>
            <a:pPr algn="just"/>
            <a:r>
              <a:rPr lang="en-SG" b="1">
                <a:solidFill>
                  <a:schemeClr val="bg1"/>
                </a:solidFill>
                <a:latin typeface="Didact Gothic" pitchFamily="2" charset="0"/>
              </a:rPr>
              <a:t>0038776 is the ghost employee: </a:t>
            </a:r>
            <a:r>
              <a:rPr lang="en-SG" b="1">
                <a:solidFill>
                  <a:srgbClr val="C00000"/>
                </a:solidFill>
                <a:latin typeface="Didact Gothic" pitchFamily="2" charset="0"/>
              </a:rPr>
              <a:t>$121, 208</a:t>
            </a:r>
          </a:p>
          <a:p>
            <a:pPr algn="just"/>
            <a:r>
              <a:rPr lang="en-SG" b="1">
                <a:solidFill>
                  <a:schemeClr val="bg1"/>
                </a:solidFill>
                <a:latin typeface="Didact Gothic" pitchFamily="2" charset="0"/>
              </a:rPr>
              <a:t>0454690 is the ghost employee: </a:t>
            </a:r>
            <a:r>
              <a:rPr lang="en-SG" b="1">
                <a:solidFill>
                  <a:srgbClr val="C00000"/>
                </a:solidFill>
                <a:latin typeface="Didact Gothic" pitchFamily="2" charset="0"/>
              </a:rPr>
              <a:t>$763.05</a:t>
            </a:r>
            <a:endParaRPr lang="en-SG" b="1">
              <a:solidFill>
                <a:srgbClr val="C00000"/>
              </a:solidFill>
            </a:endParaRPr>
          </a:p>
        </p:txBody>
      </p:sp>
    </p:spTree>
    <p:extLst>
      <p:ext uri="{BB962C8B-B14F-4D97-AF65-F5344CB8AC3E}">
        <p14:creationId xmlns:p14="http://schemas.microsoft.com/office/powerpoint/2010/main" val="3387483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Payroll: Pay Rate Alteration Fraud</a:t>
            </a:r>
          </a:p>
        </p:txBody>
      </p:sp>
      <p:cxnSp>
        <p:nvCxnSpPr>
          <p:cNvPr id="3" name="Straight Connector 2">
            <a:extLst>
              <a:ext uri="{FF2B5EF4-FFF2-40B4-BE49-F238E27FC236}">
                <a16:creationId xmlns:a16="http://schemas.microsoft.com/office/drawing/2014/main" id="{4DC1A576-608D-4528-8CC9-5B7F44A98B32}"/>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29374981-75FA-EC4A-9B9A-81784D852668}"/>
              </a:ext>
            </a:extLst>
          </p:cNvPr>
          <p:cNvSpPr>
            <a:spLocks noGrp="1"/>
          </p:cNvSpPr>
          <p:nvPr>
            <p:ph type="subTitle" idx="1"/>
          </p:nvPr>
        </p:nvSpPr>
        <p:spPr>
          <a:xfrm>
            <a:off x="215689" y="923249"/>
            <a:ext cx="8190107" cy="836117"/>
          </a:xfrm>
        </p:spPr>
        <p:txBody>
          <a:bodyPr/>
          <a:lstStyle/>
          <a:p>
            <a:pPr indent="0" algn="just"/>
            <a:r>
              <a:rPr lang="en-SG"/>
              <a:t>Pay Rate Alteration Fraud occurs when an employee with access to the payroll system alters the pay rate for some employees. In this case, since there are no hourly-paid employees, monthly changes is highlighted for further investigation.</a:t>
            </a:r>
          </a:p>
          <a:p>
            <a:pPr indent="0" algn="just"/>
            <a:endParaRPr lang="en-SG"/>
          </a:p>
        </p:txBody>
      </p:sp>
      <p:sp>
        <p:nvSpPr>
          <p:cNvPr id="5" name="Rectangle: Rounded Corners 4">
            <a:extLst>
              <a:ext uri="{FF2B5EF4-FFF2-40B4-BE49-F238E27FC236}">
                <a16:creationId xmlns:a16="http://schemas.microsoft.com/office/drawing/2014/main" id="{CE963DE2-8D64-C048-A45B-4ECA7930E352}"/>
              </a:ext>
            </a:extLst>
          </p:cNvPr>
          <p:cNvSpPr/>
          <p:nvPr/>
        </p:nvSpPr>
        <p:spPr>
          <a:xfrm>
            <a:off x="779401" y="3955170"/>
            <a:ext cx="8098103" cy="836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b="1" dirty="0">
                <a:solidFill>
                  <a:schemeClr val="bg1"/>
                </a:solidFill>
                <a:latin typeface="Didact Gothic" pitchFamily="2" charset="0"/>
              </a:rPr>
              <a:t>Changes in net total salary pay-out may contribute to other factors such as bonuses, commissions and allowances while net changes in basic salary may be due to raises. Therefore, more information and further investigation is required to ascertain fraudulent activity. </a:t>
            </a:r>
            <a:endParaRPr lang="en-SG" b="1" dirty="0">
              <a:solidFill>
                <a:schemeClr val="bg1"/>
              </a:solidFill>
            </a:endParaRPr>
          </a:p>
        </p:txBody>
      </p:sp>
      <p:sp>
        <p:nvSpPr>
          <p:cNvPr id="7" name="Rectangle: Rounded Corners 5">
            <a:extLst>
              <a:ext uri="{FF2B5EF4-FFF2-40B4-BE49-F238E27FC236}">
                <a16:creationId xmlns:a16="http://schemas.microsoft.com/office/drawing/2014/main" id="{E36C526C-C309-A74A-9ECD-97A87A681E78}"/>
              </a:ext>
            </a:extLst>
          </p:cNvPr>
          <p:cNvSpPr/>
          <p:nvPr/>
        </p:nvSpPr>
        <p:spPr>
          <a:xfrm>
            <a:off x="779401" y="1836961"/>
            <a:ext cx="8053026" cy="62188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C00000"/>
                </a:solidFill>
                <a:latin typeface="Didact Gothic" pitchFamily="2" charset="0"/>
              </a:rPr>
              <a:t>1539 </a:t>
            </a:r>
            <a:r>
              <a:rPr lang="en-SG" dirty="0">
                <a:solidFill>
                  <a:schemeClr val="bg1"/>
                </a:solidFill>
                <a:latin typeface="Didact Gothic" pitchFamily="2" charset="0"/>
              </a:rPr>
              <a:t>Employees have highlighted a net total change in their salary pay-out. This costs </a:t>
            </a:r>
            <a:r>
              <a:rPr lang="en-SG" dirty="0">
                <a:solidFill>
                  <a:srgbClr val="C00000"/>
                </a:solidFill>
                <a:latin typeface="Didact Gothic" pitchFamily="2" charset="0"/>
              </a:rPr>
              <a:t>$60,736,531 </a:t>
            </a:r>
            <a:r>
              <a:rPr lang="en-SG" dirty="0">
                <a:solidFill>
                  <a:schemeClr val="bg1"/>
                </a:solidFill>
                <a:latin typeface="Didact Gothic" pitchFamily="2" charset="0"/>
              </a:rPr>
              <a:t>with a change as high as </a:t>
            </a:r>
            <a:r>
              <a:rPr lang="en-SG" dirty="0">
                <a:solidFill>
                  <a:srgbClr val="C00000"/>
                </a:solidFill>
                <a:latin typeface="Didact Gothic" pitchFamily="2" charset="0"/>
              </a:rPr>
              <a:t>$208,659.26 </a:t>
            </a:r>
            <a:r>
              <a:rPr lang="en-SG" dirty="0">
                <a:solidFill>
                  <a:schemeClr val="bg1"/>
                </a:solidFill>
                <a:latin typeface="Didact Gothic" pitchFamily="2" charset="0"/>
              </a:rPr>
              <a:t>for a single employee.</a:t>
            </a:r>
            <a:endParaRPr lang="en-SG" dirty="0">
              <a:solidFill>
                <a:srgbClr val="C00000"/>
              </a:solidFill>
              <a:latin typeface="Didact Gothic" pitchFamily="2" charset="0"/>
            </a:endParaRPr>
          </a:p>
        </p:txBody>
      </p:sp>
      <p:sp>
        <p:nvSpPr>
          <p:cNvPr id="8" name="Rectangle: Rounded Corners 5">
            <a:extLst>
              <a:ext uri="{FF2B5EF4-FFF2-40B4-BE49-F238E27FC236}">
                <a16:creationId xmlns:a16="http://schemas.microsoft.com/office/drawing/2014/main" id="{7291C30F-8A1F-184B-8706-C8CC475C0806}"/>
              </a:ext>
            </a:extLst>
          </p:cNvPr>
          <p:cNvSpPr/>
          <p:nvPr/>
        </p:nvSpPr>
        <p:spPr>
          <a:xfrm>
            <a:off x="779401" y="2571750"/>
            <a:ext cx="8053026" cy="62188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rgbClr val="C00000"/>
                </a:solidFill>
                <a:latin typeface="Didact Gothic" pitchFamily="2" charset="0"/>
              </a:rPr>
              <a:t>577 </a:t>
            </a:r>
            <a:r>
              <a:rPr lang="en-SG">
                <a:solidFill>
                  <a:schemeClr val="bg1"/>
                </a:solidFill>
                <a:latin typeface="Didact Gothic" pitchFamily="2" charset="0"/>
              </a:rPr>
              <a:t>Employees have highlighted a net total change in their BASIC salary pay-out. This has cost Lumbago </a:t>
            </a:r>
            <a:r>
              <a:rPr lang="en-SG">
                <a:solidFill>
                  <a:srgbClr val="C00000"/>
                </a:solidFill>
                <a:latin typeface="Didact Gothic" pitchFamily="2" charset="0"/>
              </a:rPr>
              <a:t>$10,405,655 </a:t>
            </a:r>
            <a:r>
              <a:rPr lang="en-SG">
                <a:solidFill>
                  <a:schemeClr val="bg1"/>
                </a:solidFill>
                <a:latin typeface="Didact Gothic" pitchFamily="2" charset="0"/>
              </a:rPr>
              <a:t>with a change as high as </a:t>
            </a:r>
            <a:r>
              <a:rPr lang="en-SG">
                <a:solidFill>
                  <a:srgbClr val="C00000"/>
                </a:solidFill>
                <a:latin typeface="Didact Gothic" pitchFamily="2" charset="0"/>
              </a:rPr>
              <a:t>$110,087.50</a:t>
            </a:r>
            <a:r>
              <a:rPr lang="en-SG">
                <a:solidFill>
                  <a:schemeClr val="bg1"/>
                </a:solidFill>
                <a:latin typeface="Didact Gothic" pitchFamily="2" charset="0"/>
              </a:rPr>
              <a:t> for a single employee.</a:t>
            </a:r>
          </a:p>
        </p:txBody>
      </p:sp>
    </p:spTree>
    <p:extLst>
      <p:ext uri="{BB962C8B-B14F-4D97-AF65-F5344CB8AC3E}">
        <p14:creationId xmlns:p14="http://schemas.microsoft.com/office/powerpoint/2010/main" val="2746416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Payroll: Unauthorised Employee Fraud</a:t>
            </a:r>
          </a:p>
        </p:txBody>
      </p:sp>
      <p:cxnSp>
        <p:nvCxnSpPr>
          <p:cNvPr id="3" name="Straight Connector 2">
            <a:extLst>
              <a:ext uri="{FF2B5EF4-FFF2-40B4-BE49-F238E27FC236}">
                <a16:creationId xmlns:a16="http://schemas.microsoft.com/office/drawing/2014/main" id="{954B0066-5B86-4282-8FA9-83A45A1BD688}"/>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F41EB4B7-EA53-E246-8C50-3B0512A7D398}"/>
              </a:ext>
            </a:extLst>
          </p:cNvPr>
          <p:cNvSpPr>
            <a:spLocks noGrp="1"/>
          </p:cNvSpPr>
          <p:nvPr>
            <p:ph type="subTitle" idx="1"/>
          </p:nvPr>
        </p:nvSpPr>
        <p:spPr>
          <a:xfrm>
            <a:off x="215689" y="923249"/>
            <a:ext cx="8190107" cy="836117"/>
          </a:xfrm>
        </p:spPr>
        <p:txBody>
          <a:bodyPr/>
          <a:lstStyle/>
          <a:p>
            <a:pPr indent="0" algn="just"/>
            <a:r>
              <a:rPr lang="en-SG"/>
              <a:t>Unauthorised Employee Fraud occurs when an employee that should not have been paid is receiving a salary pay-out. In this case, contractual employees are investigated if they are paid beyond the end of their contract. </a:t>
            </a:r>
          </a:p>
          <a:p>
            <a:pPr indent="0" algn="just"/>
            <a:endParaRPr lang="en-SG"/>
          </a:p>
        </p:txBody>
      </p:sp>
      <p:sp>
        <p:nvSpPr>
          <p:cNvPr id="6" name="Rectangle: Rounded Corners 3">
            <a:extLst>
              <a:ext uri="{FF2B5EF4-FFF2-40B4-BE49-F238E27FC236}">
                <a16:creationId xmlns:a16="http://schemas.microsoft.com/office/drawing/2014/main" id="{A66F8761-732E-C642-BE8E-20F48A72F5A7}"/>
              </a:ext>
            </a:extLst>
          </p:cNvPr>
          <p:cNvSpPr/>
          <p:nvPr/>
        </p:nvSpPr>
        <p:spPr>
          <a:xfrm>
            <a:off x="489857" y="1869367"/>
            <a:ext cx="7715249"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Control: </a:t>
            </a:r>
            <a:r>
              <a:rPr lang="en-SG">
                <a:latin typeface="Didact Gothic" pitchFamily="2" charset="0"/>
              </a:rPr>
              <a:t>30 Days beyond contract end date is used as a criterion to provide buffer for last-month salary crediting.</a:t>
            </a:r>
          </a:p>
        </p:txBody>
      </p:sp>
      <p:sp>
        <p:nvSpPr>
          <p:cNvPr id="7" name="Rectangle: Rounded Corners 5">
            <a:extLst>
              <a:ext uri="{FF2B5EF4-FFF2-40B4-BE49-F238E27FC236}">
                <a16:creationId xmlns:a16="http://schemas.microsoft.com/office/drawing/2014/main" id="{C152FA16-3DFE-1546-95EB-9ADC93AFFDAA}"/>
              </a:ext>
            </a:extLst>
          </p:cNvPr>
          <p:cNvSpPr/>
          <p:nvPr/>
        </p:nvSpPr>
        <p:spPr>
          <a:xfrm>
            <a:off x="489857" y="2445967"/>
            <a:ext cx="3496909" cy="49250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latin typeface="Didact Gothic" pitchFamily="2" charset="0"/>
              </a:rPr>
              <a:t>Number of Employees Paid Beyond 1 Month After Contract ends: </a:t>
            </a:r>
            <a:r>
              <a:rPr lang="en-SG" b="1">
                <a:solidFill>
                  <a:srgbClr val="C00000"/>
                </a:solidFill>
                <a:latin typeface="Didact Gothic" pitchFamily="2" charset="0"/>
              </a:rPr>
              <a:t>215</a:t>
            </a:r>
          </a:p>
        </p:txBody>
      </p:sp>
      <p:sp>
        <p:nvSpPr>
          <p:cNvPr id="8" name="Rectangle: Rounded Corners 5">
            <a:extLst>
              <a:ext uri="{FF2B5EF4-FFF2-40B4-BE49-F238E27FC236}">
                <a16:creationId xmlns:a16="http://schemas.microsoft.com/office/drawing/2014/main" id="{E2DC1878-AD4E-FF4F-B9ED-CE87588399F8}"/>
              </a:ext>
            </a:extLst>
          </p:cNvPr>
          <p:cNvSpPr/>
          <p:nvPr/>
        </p:nvSpPr>
        <p:spPr>
          <a:xfrm>
            <a:off x="4708197" y="2445967"/>
            <a:ext cx="3496909" cy="49250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latin typeface="Didact Gothic" pitchFamily="2" charset="0"/>
              </a:rPr>
              <a:t>Total Cost for Unauthorised Employees: </a:t>
            </a:r>
            <a:r>
              <a:rPr lang="en-SG" b="1">
                <a:solidFill>
                  <a:srgbClr val="C00000"/>
                </a:solidFill>
                <a:latin typeface="Didact Gothic" pitchFamily="2" charset="0"/>
              </a:rPr>
              <a:t>$10,675,226.24</a:t>
            </a:r>
          </a:p>
        </p:txBody>
      </p:sp>
      <p:sp>
        <p:nvSpPr>
          <p:cNvPr id="9" name="Rectangle: Rounded Corners 3">
            <a:extLst>
              <a:ext uri="{FF2B5EF4-FFF2-40B4-BE49-F238E27FC236}">
                <a16:creationId xmlns:a16="http://schemas.microsoft.com/office/drawing/2014/main" id="{B2B2588B-CCF1-B44C-A425-D7868B7B97F0}"/>
              </a:ext>
            </a:extLst>
          </p:cNvPr>
          <p:cNvSpPr/>
          <p:nvPr/>
        </p:nvSpPr>
        <p:spPr>
          <a:xfrm>
            <a:off x="489857" y="4037311"/>
            <a:ext cx="7715249" cy="573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With the lack of information, the number and cost of unauthorised employees is alarming and should require further attention. </a:t>
            </a:r>
            <a:endParaRPr lang="en-SG">
              <a:latin typeface="Didact Gothic" pitchFamily="2" charset="0"/>
            </a:endParaRPr>
          </a:p>
        </p:txBody>
      </p:sp>
    </p:spTree>
    <p:extLst>
      <p:ext uri="{BB962C8B-B14F-4D97-AF65-F5344CB8AC3E}">
        <p14:creationId xmlns:p14="http://schemas.microsoft.com/office/powerpoint/2010/main" val="2715138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Payroll: Fake Vendor Fraud</a:t>
            </a:r>
          </a:p>
        </p:txBody>
      </p:sp>
      <p:cxnSp>
        <p:nvCxnSpPr>
          <p:cNvPr id="3" name="Straight Connector 2">
            <a:extLst>
              <a:ext uri="{FF2B5EF4-FFF2-40B4-BE49-F238E27FC236}">
                <a16:creationId xmlns:a16="http://schemas.microsoft.com/office/drawing/2014/main" id="{D65E8E1C-EAAE-4374-9391-3919E2F2C90C}"/>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78B2335C-4BF8-C440-AD44-111448C974C8}"/>
              </a:ext>
            </a:extLst>
          </p:cNvPr>
          <p:cNvSpPr>
            <a:spLocks noGrp="1"/>
          </p:cNvSpPr>
          <p:nvPr>
            <p:ph type="subTitle" idx="1"/>
          </p:nvPr>
        </p:nvSpPr>
        <p:spPr>
          <a:xfrm>
            <a:off x="215689" y="923249"/>
            <a:ext cx="8190107" cy="836117"/>
          </a:xfrm>
        </p:spPr>
        <p:txBody>
          <a:bodyPr/>
          <a:lstStyle/>
          <a:p>
            <a:pPr indent="0" algn="just"/>
            <a:r>
              <a:rPr lang="en-SG"/>
              <a:t>Fake Vendor Fraud occurs when an employee purchases from an entity owned or connected to them, possibly charging for the product/service above market value resulting in a conflict of interest. </a:t>
            </a:r>
          </a:p>
          <a:p>
            <a:pPr indent="0" algn="just"/>
            <a:endParaRPr lang="en-SG"/>
          </a:p>
        </p:txBody>
      </p:sp>
      <p:sp>
        <p:nvSpPr>
          <p:cNvPr id="5" name="Rectangle: Rounded Corners 5">
            <a:extLst>
              <a:ext uri="{FF2B5EF4-FFF2-40B4-BE49-F238E27FC236}">
                <a16:creationId xmlns:a16="http://schemas.microsoft.com/office/drawing/2014/main" id="{A8CD1D68-BC33-B640-A2D8-E92DD30DA4ED}"/>
              </a:ext>
            </a:extLst>
          </p:cNvPr>
          <p:cNvSpPr/>
          <p:nvPr/>
        </p:nvSpPr>
        <p:spPr>
          <a:xfrm>
            <a:off x="643649" y="1791339"/>
            <a:ext cx="8087975" cy="62188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C00000"/>
                </a:solidFill>
                <a:latin typeface="Didact Gothic" pitchFamily="2" charset="0"/>
              </a:rPr>
              <a:t>6 </a:t>
            </a:r>
            <a:r>
              <a:rPr lang="en-SG" b="1" dirty="0">
                <a:solidFill>
                  <a:schemeClr val="bg1"/>
                </a:solidFill>
                <a:latin typeface="Didact Gothic" pitchFamily="2" charset="0"/>
              </a:rPr>
              <a:t>Vendors have been highlighted with their bank account belonging to an employee in the employee master. </a:t>
            </a:r>
            <a:endParaRPr lang="en-SG" dirty="0">
              <a:solidFill>
                <a:srgbClr val="C00000"/>
              </a:solidFill>
              <a:latin typeface="Didact Gothic" pitchFamily="2" charset="0"/>
            </a:endParaRPr>
          </a:p>
        </p:txBody>
      </p:sp>
      <p:sp>
        <p:nvSpPr>
          <p:cNvPr id="6" name="Rectangle: Rounded Corners 5">
            <a:extLst>
              <a:ext uri="{FF2B5EF4-FFF2-40B4-BE49-F238E27FC236}">
                <a16:creationId xmlns:a16="http://schemas.microsoft.com/office/drawing/2014/main" id="{29E6A976-0B59-8F41-8FDF-9E6C6AD4978E}"/>
              </a:ext>
            </a:extLst>
          </p:cNvPr>
          <p:cNvSpPr/>
          <p:nvPr/>
        </p:nvSpPr>
        <p:spPr>
          <a:xfrm>
            <a:off x="1622736" y="2525389"/>
            <a:ext cx="2453196" cy="621886"/>
          </a:xfrm>
          <a:prstGeom prst="roundRect">
            <a:avLst/>
          </a:prstGeom>
          <a:ln>
            <a:solidFill>
              <a:srgbClr val="007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bg1"/>
                </a:solidFill>
                <a:latin typeface="Didact Gothic" pitchFamily="2" charset="0"/>
              </a:rPr>
              <a:t>Of which </a:t>
            </a:r>
            <a:r>
              <a:rPr lang="en-SG" sz="1100" b="1" dirty="0">
                <a:solidFill>
                  <a:srgbClr val="C00000"/>
                </a:solidFill>
                <a:latin typeface="Didact Gothic" pitchFamily="2" charset="0"/>
              </a:rPr>
              <a:t>3</a:t>
            </a:r>
            <a:r>
              <a:rPr lang="en-SG" sz="1100" b="1" dirty="0">
                <a:solidFill>
                  <a:schemeClr val="bg1"/>
                </a:solidFill>
                <a:latin typeface="Didact Gothic" pitchFamily="2" charset="0"/>
              </a:rPr>
              <a:t> Vendors have the same bank account number as the Ghost Employee Pair (0038776 &amp; 0454690).</a:t>
            </a:r>
            <a:endParaRPr lang="en-SG" sz="1100" dirty="0">
              <a:solidFill>
                <a:schemeClr val="bg1"/>
              </a:solidFill>
              <a:latin typeface="Didact Gothic" pitchFamily="2" charset="0"/>
            </a:endParaRPr>
          </a:p>
        </p:txBody>
      </p:sp>
      <p:sp>
        <p:nvSpPr>
          <p:cNvPr id="7" name="Rectangle: Rounded Corners 5">
            <a:extLst>
              <a:ext uri="{FF2B5EF4-FFF2-40B4-BE49-F238E27FC236}">
                <a16:creationId xmlns:a16="http://schemas.microsoft.com/office/drawing/2014/main" id="{33ED28C9-3FB2-EF4D-A257-4A79C69C308C}"/>
              </a:ext>
            </a:extLst>
          </p:cNvPr>
          <p:cNvSpPr/>
          <p:nvPr/>
        </p:nvSpPr>
        <p:spPr>
          <a:xfrm>
            <a:off x="1622736" y="3261759"/>
            <a:ext cx="2453196" cy="746079"/>
          </a:xfrm>
          <a:prstGeom prst="roundRect">
            <a:avLst/>
          </a:prstGeom>
          <a:ln>
            <a:solidFill>
              <a:srgbClr val="007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bg1"/>
                </a:solidFill>
                <a:latin typeface="Didact Gothic" pitchFamily="2" charset="0"/>
              </a:rPr>
              <a:t>No recent payments have been made to these vendors. </a:t>
            </a:r>
            <a:endParaRPr lang="en-SG" sz="1100" dirty="0">
              <a:solidFill>
                <a:schemeClr val="bg1"/>
              </a:solidFill>
              <a:latin typeface="Didact Gothic" pitchFamily="2" charset="0"/>
            </a:endParaRPr>
          </a:p>
        </p:txBody>
      </p:sp>
      <p:sp>
        <p:nvSpPr>
          <p:cNvPr id="8" name="Rectangle: Rounded Corners 5">
            <a:extLst>
              <a:ext uri="{FF2B5EF4-FFF2-40B4-BE49-F238E27FC236}">
                <a16:creationId xmlns:a16="http://schemas.microsoft.com/office/drawing/2014/main" id="{F4AD5B8E-0F99-0D46-861A-0ED7175E3EB2}"/>
              </a:ext>
            </a:extLst>
          </p:cNvPr>
          <p:cNvSpPr/>
          <p:nvPr/>
        </p:nvSpPr>
        <p:spPr>
          <a:xfrm>
            <a:off x="4971770" y="2514925"/>
            <a:ext cx="2562372" cy="632350"/>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sz="1100" b="1">
                <a:solidFill>
                  <a:schemeClr val="bg1"/>
                </a:solidFill>
                <a:latin typeface="Didact Gothic"/>
              </a:rPr>
              <a:t>Other </a:t>
            </a:r>
            <a:r>
              <a:rPr lang="en-SG" sz="1100" b="1">
                <a:solidFill>
                  <a:srgbClr val="C00000"/>
                </a:solidFill>
                <a:latin typeface="Didact Gothic"/>
              </a:rPr>
              <a:t>3</a:t>
            </a:r>
            <a:r>
              <a:rPr lang="en-SG" sz="1100" b="1">
                <a:solidFill>
                  <a:schemeClr val="bg1"/>
                </a:solidFill>
                <a:latin typeface="Didact Gothic"/>
              </a:rPr>
              <a:t> Vendors have </a:t>
            </a:r>
            <a:r>
              <a:rPr lang="en-SG" sz="1100" b="1">
                <a:solidFill>
                  <a:srgbClr val="C00000"/>
                </a:solidFill>
                <a:latin typeface="Didact Gothic"/>
              </a:rPr>
              <a:t>2</a:t>
            </a:r>
            <a:r>
              <a:rPr lang="en-SG" sz="1100" b="1">
                <a:solidFill>
                  <a:schemeClr val="bg1"/>
                </a:solidFill>
                <a:latin typeface="Didact Gothic"/>
              </a:rPr>
              <a:t> distinct bank accounts, both receiving recent payments. </a:t>
            </a:r>
            <a:endParaRPr lang="en-SG" sz="1100" dirty="0">
              <a:solidFill>
                <a:schemeClr val="bg1"/>
              </a:solidFill>
              <a:latin typeface="Didact Gothic" pitchFamily="2" charset="0"/>
            </a:endParaRPr>
          </a:p>
        </p:txBody>
      </p:sp>
      <p:sp>
        <p:nvSpPr>
          <p:cNvPr id="9" name="Rectangle: Rounded Corners 5">
            <a:extLst>
              <a:ext uri="{FF2B5EF4-FFF2-40B4-BE49-F238E27FC236}">
                <a16:creationId xmlns:a16="http://schemas.microsoft.com/office/drawing/2014/main" id="{D7EB16EE-AAAF-734F-97D7-D498C5931751}"/>
              </a:ext>
            </a:extLst>
          </p:cNvPr>
          <p:cNvSpPr/>
          <p:nvPr/>
        </p:nvSpPr>
        <p:spPr>
          <a:xfrm>
            <a:off x="4971770" y="3261759"/>
            <a:ext cx="2562372" cy="746079"/>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sz="1100" b="1">
                <a:solidFill>
                  <a:schemeClr val="bg1"/>
                </a:solidFill>
                <a:latin typeface="Didact Gothic"/>
              </a:rPr>
              <a:t>2 Fake Vendors had cost Lumbago Edge Bank:</a:t>
            </a:r>
          </a:p>
          <a:p>
            <a:r>
              <a:rPr lang="en-SG" sz="1100" b="1" dirty="0">
                <a:solidFill>
                  <a:schemeClr val="bg1"/>
                </a:solidFill>
                <a:latin typeface="Didact Gothic" pitchFamily="2" charset="0"/>
              </a:rPr>
              <a:t>F0086: </a:t>
            </a:r>
            <a:r>
              <a:rPr lang="en-SG" sz="1100" dirty="0">
                <a:solidFill>
                  <a:srgbClr val="C00000"/>
                </a:solidFill>
                <a:latin typeface="Didact Gothic" pitchFamily="2" charset="0"/>
              </a:rPr>
              <a:t>$2,340,342</a:t>
            </a:r>
          </a:p>
          <a:p>
            <a:r>
              <a:rPr lang="en-SG" sz="1100" b="1" dirty="0">
                <a:solidFill>
                  <a:schemeClr val="bg1"/>
                </a:solidFill>
                <a:latin typeface="Didact Gothic" pitchFamily="2" charset="0"/>
              </a:rPr>
              <a:t>NBSZ: </a:t>
            </a:r>
            <a:r>
              <a:rPr lang="en-SG" sz="1100" dirty="0">
                <a:solidFill>
                  <a:srgbClr val="C00000"/>
                </a:solidFill>
                <a:latin typeface="Didact Gothic" pitchFamily="2" charset="0"/>
              </a:rPr>
              <a:t>$1,744,018</a:t>
            </a:r>
          </a:p>
        </p:txBody>
      </p:sp>
      <p:sp>
        <p:nvSpPr>
          <p:cNvPr id="10" name="Rectangle: Rounded Corners 3">
            <a:extLst>
              <a:ext uri="{FF2B5EF4-FFF2-40B4-BE49-F238E27FC236}">
                <a16:creationId xmlns:a16="http://schemas.microsoft.com/office/drawing/2014/main" id="{50191B85-37DB-DC43-8760-6EEA3DA58B6F}"/>
              </a:ext>
            </a:extLst>
          </p:cNvPr>
          <p:cNvSpPr/>
          <p:nvPr/>
        </p:nvSpPr>
        <p:spPr>
          <a:xfrm>
            <a:off x="643649" y="4109540"/>
            <a:ext cx="8087975" cy="765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a:latin typeface="Didact Gothic"/>
              </a:rPr>
              <a:t>Therefore, the 2 fake vendors had claimed large amounts of money from Lumbago Edge Bank, and NBSZ has been highlighted in the Expense Reimbursement Fraud Analysis as well. </a:t>
            </a:r>
            <a:endParaRPr lang="en-SG" dirty="0">
              <a:latin typeface="Didact Gothic" pitchFamily="2" charset="0"/>
            </a:endParaRPr>
          </a:p>
        </p:txBody>
      </p:sp>
      <p:cxnSp>
        <p:nvCxnSpPr>
          <p:cNvPr id="12" name="Straight Connector 11">
            <a:extLst>
              <a:ext uri="{FF2B5EF4-FFF2-40B4-BE49-F238E27FC236}">
                <a16:creationId xmlns:a16="http://schemas.microsoft.com/office/drawing/2014/main" id="{DBD92EAC-9EE1-744D-A5D2-E6DF2F19D231}"/>
              </a:ext>
            </a:extLst>
          </p:cNvPr>
          <p:cNvCxnSpPr/>
          <p:nvPr/>
        </p:nvCxnSpPr>
        <p:spPr>
          <a:xfrm>
            <a:off x="4533366" y="2532091"/>
            <a:ext cx="0" cy="14593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4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dirty="0"/>
              <a:t>Cost of Payroll Frauds to Lumbago</a:t>
            </a:r>
          </a:p>
        </p:txBody>
      </p:sp>
      <p:cxnSp>
        <p:nvCxnSpPr>
          <p:cNvPr id="3" name="Straight Connector 2">
            <a:extLst>
              <a:ext uri="{FF2B5EF4-FFF2-40B4-BE49-F238E27FC236}">
                <a16:creationId xmlns:a16="http://schemas.microsoft.com/office/drawing/2014/main" id="{D65E8E1C-EAAE-4374-9391-3919E2F2C90C}"/>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Picture 14" descr="Chart&#10;&#10;Description automatically generated">
            <a:extLst>
              <a:ext uri="{FF2B5EF4-FFF2-40B4-BE49-F238E27FC236}">
                <a16:creationId xmlns:a16="http://schemas.microsoft.com/office/drawing/2014/main" id="{BE8213AC-AA9B-2741-BA2C-9DE9550F7507}"/>
              </a:ext>
            </a:extLst>
          </p:cNvPr>
          <p:cNvPicPr>
            <a:picLocks noChangeAspect="1"/>
          </p:cNvPicPr>
          <p:nvPr/>
        </p:nvPicPr>
        <p:blipFill>
          <a:blip r:embed="rId2"/>
          <a:stretch>
            <a:fillRect/>
          </a:stretch>
        </p:blipFill>
        <p:spPr>
          <a:xfrm>
            <a:off x="1918395" y="995969"/>
            <a:ext cx="5011964" cy="4009571"/>
          </a:xfrm>
          <a:prstGeom prst="rect">
            <a:avLst/>
          </a:prstGeom>
        </p:spPr>
      </p:pic>
    </p:spTree>
    <p:extLst>
      <p:ext uri="{BB962C8B-B14F-4D97-AF65-F5344CB8AC3E}">
        <p14:creationId xmlns:p14="http://schemas.microsoft.com/office/powerpoint/2010/main" val="5801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Credit Card: Duplicate Transactions</a:t>
            </a:r>
          </a:p>
        </p:txBody>
      </p:sp>
      <p:cxnSp>
        <p:nvCxnSpPr>
          <p:cNvPr id="3" name="Straight Connector 2">
            <a:extLst>
              <a:ext uri="{FF2B5EF4-FFF2-40B4-BE49-F238E27FC236}">
                <a16:creationId xmlns:a16="http://schemas.microsoft.com/office/drawing/2014/main" id="{036E550A-D900-4A23-9DAB-C1AD6E93DE11}"/>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97BEBF6-99D6-47C9-993B-121BC559865F}"/>
              </a:ext>
            </a:extLst>
          </p:cNvPr>
          <p:cNvSpPr txBox="1"/>
          <p:nvPr/>
        </p:nvSpPr>
        <p:spPr>
          <a:xfrm>
            <a:off x="643689" y="989598"/>
            <a:ext cx="764606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1"/>
                </a:solidFill>
                <a:latin typeface="Didact Gothic"/>
              </a:rPr>
              <a:t>Duplicate expenses. Seeking reimbursement more than once for the same expense.</a:t>
            </a:r>
          </a:p>
        </p:txBody>
      </p:sp>
      <p:sp>
        <p:nvSpPr>
          <p:cNvPr id="6" name="Rectangle: Rounded Corners 5">
            <a:extLst>
              <a:ext uri="{FF2B5EF4-FFF2-40B4-BE49-F238E27FC236}">
                <a16:creationId xmlns:a16="http://schemas.microsoft.com/office/drawing/2014/main" id="{B9BED965-2D20-410B-8D40-FB62E6437980}"/>
              </a:ext>
            </a:extLst>
          </p:cNvPr>
          <p:cNvSpPr/>
          <p:nvPr/>
        </p:nvSpPr>
        <p:spPr>
          <a:xfrm>
            <a:off x="644046" y="1526145"/>
            <a:ext cx="8053026" cy="62188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a:solidFill>
                  <a:srgbClr val="C00000"/>
                </a:solidFill>
                <a:latin typeface="Didact Gothic"/>
              </a:rPr>
              <a:t>3524 instances</a:t>
            </a:r>
            <a:r>
              <a:rPr lang="en-SG">
                <a:solidFill>
                  <a:schemeClr val="bg1"/>
                </a:solidFill>
                <a:latin typeface="Didact Gothic"/>
              </a:rPr>
              <a:t> where duplicated transactions were found for credit card transactions. The duplicated transactions amount to </a:t>
            </a:r>
            <a:r>
              <a:rPr lang="en-SG">
                <a:solidFill>
                  <a:srgbClr val="C00000"/>
                </a:solidFill>
                <a:latin typeface="Didact Gothic"/>
                <a:ea typeface="+mn-lt"/>
                <a:cs typeface="+mn-lt"/>
              </a:rPr>
              <a:t>$418,477.7 </a:t>
            </a:r>
            <a:r>
              <a:rPr lang="en-SG">
                <a:solidFill>
                  <a:schemeClr val="bg1"/>
                </a:solidFill>
                <a:latin typeface="Didact Gothic"/>
              </a:rPr>
              <a:t>and involved multiple employees as well as vendors.</a:t>
            </a:r>
          </a:p>
        </p:txBody>
      </p:sp>
      <p:sp>
        <p:nvSpPr>
          <p:cNvPr id="7" name="Rectangle: Rounded Corners 5">
            <a:extLst>
              <a:ext uri="{FF2B5EF4-FFF2-40B4-BE49-F238E27FC236}">
                <a16:creationId xmlns:a16="http://schemas.microsoft.com/office/drawing/2014/main" id="{FE72841F-1F23-4972-8846-BF2E30B660C0}"/>
              </a:ext>
            </a:extLst>
          </p:cNvPr>
          <p:cNvSpPr/>
          <p:nvPr/>
        </p:nvSpPr>
        <p:spPr>
          <a:xfrm>
            <a:off x="643649" y="2350347"/>
            <a:ext cx="3496909" cy="49250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latin typeface="Didact Gothic" pitchFamily="2" charset="0"/>
              </a:rPr>
              <a:t>Number of Employees involved in duplicated transactions: </a:t>
            </a:r>
            <a:r>
              <a:rPr lang="en-SG">
                <a:solidFill>
                  <a:srgbClr val="C00000"/>
                </a:solidFill>
                <a:latin typeface="Didact Gothic"/>
                <a:ea typeface="+mn-lt"/>
                <a:cs typeface="+mn-lt"/>
              </a:rPr>
              <a:t>401</a:t>
            </a:r>
            <a:endParaRPr lang="en-SG" b="1">
              <a:solidFill>
                <a:srgbClr val="C00000"/>
              </a:solidFill>
              <a:latin typeface="Didact Gothic" pitchFamily="2" charset="0"/>
            </a:endParaRPr>
          </a:p>
        </p:txBody>
      </p:sp>
      <p:sp>
        <p:nvSpPr>
          <p:cNvPr id="8" name="Rectangle: Rounded Corners 5">
            <a:extLst>
              <a:ext uri="{FF2B5EF4-FFF2-40B4-BE49-F238E27FC236}">
                <a16:creationId xmlns:a16="http://schemas.microsoft.com/office/drawing/2014/main" id="{D7A948E8-4828-42E2-8731-8A2BED3D0C83}"/>
              </a:ext>
            </a:extLst>
          </p:cNvPr>
          <p:cNvSpPr/>
          <p:nvPr/>
        </p:nvSpPr>
        <p:spPr>
          <a:xfrm>
            <a:off x="5200163" y="2346023"/>
            <a:ext cx="3496909" cy="49250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latin typeface="Didact Gothic" pitchFamily="2" charset="0"/>
              </a:rPr>
              <a:t>Number of Vendors involved in duplicated transactions : </a:t>
            </a:r>
            <a:r>
              <a:rPr lang="en-SG" b="1">
                <a:solidFill>
                  <a:srgbClr val="C00000"/>
                </a:solidFill>
                <a:latin typeface="Didact Gothic"/>
                <a:ea typeface="+mn-lt"/>
                <a:cs typeface="+mn-lt"/>
              </a:rPr>
              <a:t>568</a:t>
            </a:r>
            <a:endParaRPr lang="en-SG" b="1">
              <a:solidFill>
                <a:srgbClr val="C00000"/>
              </a:solidFill>
              <a:latin typeface="Didact Gothic" pitchFamily="2" charset="0"/>
            </a:endParaRPr>
          </a:p>
        </p:txBody>
      </p:sp>
      <p:sp>
        <p:nvSpPr>
          <p:cNvPr id="9" name="Rectangle: Rounded Corners 3">
            <a:extLst>
              <a:ext uri="{FF2B5EF4-FFF2-40B4-BE49-F238E27FC236}">
                <a16:creationId xmlns:a16="http://schemas.microsoft.com/office/drawing/2014/main" id="{14CA01DB-859C-4D79-AB9B-6161C5FFED2B}"/>
              </a:ext>
            </a:extLst>
          </p:cNvPr>
          <p:cNvSpPr/>
          <p:nvPr/>
        </p:nvSpPr>
        <p:spPr>
          <a:xfrm>
            <a:off x="643649" y="4109540"/>
            <a:ext cx="8087975" cy="765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Due to the massive number of duplicated transactions, there is a high chance that employees may be making multiple claims for one expense. The employees and vendors involved should be investigated to find out if there was collusion among the two parties.</a:t>
            </a:r>
            <a:endParaRPr lang="en-SG">
              <a:latin typeface="Didact Gothic" pitchFamily="2" charset="0"/>
            </a:endParaRPr>
          </a:p>
        </p:txBody>
      </p:sp>
      <p:sp>
        <p:nvSpPr>
          <p:cNvPr id="10" name="Rectangle: Rounded Corners 5">
            <a:extLst>
              <a:ext uri="{FF2B5EF4-FFF2-40B4-BE49-F238E27FC236}">
                <a16:creationId xmlns:a16="http://schemas.microsoft.com/office/drawing/2014/main" id="{98610573-C568-46C8-8035-3A14872B0FC2}"/>
              </a:ext>
            </a:extLst>
          </p:cNvPr>
          <p:cNvSpPr/>
          <p:nvPr/>
        </p:nvSpPr>
        <p:spPr>
          <a:xfrm>
            <a:off x="644046" y="3159088"/>
            <a:ext cx="8053026" cy="62188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rgbClr val="C00000"/>
                </a:solidFill>
                <a:latin typeface="Didact Gothic" pitchFamily="2" charset="0"/>
              </a:rPr>
              <a:t>103 </a:t>
            </a:r>
            <a:r>
              <a:rPr lang="en-SG" b="1">
                <a:solidFill>
                  <a:schemeClr val="bg1"/>
                </a:solidFill>
                <a:latin typeface="Didact Gothic" pitchFamily="2" charset="0"/>
              </a:rPr>
              <a:t>instances of unsubmitted claims for credit card transactions were also present. These unsubmitted claims involved</a:t>
            </a:r>
            <a:r>
              <a:rPr lang="en-SG" b="1">
                <a:solidFill>
                  <a:srgbClr val="FF0000"/>
                </a:solidFill>
                <a:latin typeface="Didact Gothic" pitchFamily="2" charset="0"/>
              </a:rPr>
              <a:t> 31 </a:t>
            </a:r>
            <a:r>
              <a:rPr lang="en-SG" b="1">
                <a:solidFill>
                  <a:schemeClr val="bg1"/>
                </a:solidFill>
                <a:latin typeface="Didact Gothic" pitchFamily="2" charset="0"/>
              </a:rPr>
              <a:t>vendors.</a:t>
            </a:r>
            <a:r>
              <a:rPr lang="en-SG" b="1">
                <a:solidFill>
                  <a:srgbClr val="C00000"/>
                </a:solidFill>
                <a:latin typeface="Didact Gothic" pitchFamily="2" charset="0"/>
              </a:rPr>
              <a:t>	</a:t>
            </a:r>
            <a:endParaRPr lang="en-SG">
              <a:solidFill>
                <a:schemeClr val="bg1"/>
              </a:solidFill>
              <a:latin typeface="Didact Gothic" pitchFamily="2" charset="0"/>
            </a:endParaRPr>
          </a:p>
        </p:txBody>
      </p:sp>
    </p:spTree>
    <p:extLst>
      <p:ext uri="{BB962C8B-B14F-4D97-AF65-F5344CB8AC3E}">
        <p14:creationId xmlns:p14="http://schemas.microsoft.com/office/powerpoint/2010/main" val="899525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Credit Card: Personal Expenses</a:t>
            </a:r>
          </a:p>
        </p:txBody>
      </p:sp>
      <p:cxnSp>
        <p:nvCxnSpPr>
          <p:cNvPr id="3" name="Straight Connector 2">
            <a:extLst>
              <a:ext uri="{FF2B5EF4-FFF2-40B4-BE49-F238E27FC236}">
                <a16:creationId xmlns:a16="http://schemas.microsoft.com/office/drawing/2014/main" id="{036E550A-D900-4A23-9DAB-C1AD6E93DE11}"/>
              </a:ext>
            </a:extLst>
          </p:cNvPr>
          <p:cNvCxnSpPr>
            <a:cxnSpLocks/>
          </p:cNvCxnSpPr>
          <p:nvPr/>
        </p:nvCxnSpPr>
        <p:spPr>
          <a:xfrm>
            <a:off x="489857" y="955222"/>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97BEBF6-99D6-47C9-993B-121BC559865F}"/>
              </a:ext>
            </a:extLst>
          </p:cNvPr>
          <p:cNvSpPr txBox="1"/>
          <p:nvPr/>
        </p:nvSpPr>
        <p:spPr>
          <a:xfrm>
            <a:off x="643689" y="989598"/>
            <a:ext cx="76460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1"/>
                </a:solidFill>
                <a:latin typeface="Didact Gothic"/>
              </a:rPr>
              <a:t>Occurs when employees use corporate credit card on their personal expenses. To identify such instances of fraud, it is assumed that spending done during their leave represents irrelevant expenses. </a:t>
            </a:r>
          </a:p>
        </p:txBody>
      </p:sp>
      <p:sp>
        <p:nvSpPr>
          <p:cNvPr id="6" name="Rectangle: Rounded Corners 5">
            <a:extLst>
              <a:ext uri="{FF2B5EF4-FFF2-40B4-BE49-F238E27FC236}">
                <a16:creationId xmlns:a16="http://schemas.microsoft.com/office/drawing/2014/main" id="{B9BED965-2D20-410B-8D40-FB62E6437980}"/>
              </a:ext>
            </a:extLst>
          </p:cNvPr>
          <p:cNvSpPr/>
          <p:nvPr/>
        </p:nvSpPr>
        <p:spPr>
          <a:xfrm>
            <a:off x="595918" y="1803743"/>
            <a:ext cx="8053026" cy="62188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a:solidFill>
                  <a:srgbClr val="C00000"/>
                </a:solidFill>
                <a:latin typeface="Didact Gothic"/>
              </a:rPr>
              <a:t>894 instances</a:t>
            </a:r>
            <a:r>
              <a:rPr lang="en-SG">
                <a:solidFill>
                  <a:schemeClr val="bg1"/>
                </a:solidFill>
                <a:latin typeface="Didact Gothic"/>
              </a:rPr>
              <a:t> of credit card spending was done during leave days. The suspected personal expenses amount to </a:t>
            </a:r>
            <a:r>
              <a:rPr lang="en-SG">
                <a:solidFill>
                  <a:srgbClr val="C00000"/>
                </a:solidFill>
                <a:latin typeface="Didact Gothic"/>
                <a:ea typeface="+mn-lt"/>
                <a:cs typeface="+mn-lt"/>
              </a:rPr>
              <a:t>$268,567.39 </a:t>
            </a:r>
            <a:r>
              <a:rPr lang="en-SG">
                <a:solidFill>
                  <a:schemeClr val="bg1"/>
                </a:solidFill>
                <a:latin typeface="Didact Gothic"/>
              </a:rPr>
              <a:t>and involved multiple employees.</a:t>
            </a:r>
          </a:p>
        </p:txBody>
      </p:sp>
      <p:sp>
        <p:nvSpPr>
          <p:cNvPr id="7" name="Rectangle: Rounded Corners 5">
            <a:extLst>
              <a:ext uri="{FF2B5EF4-FFF2-40B4-BE49-F238E27FC236}">
                <a16:creationId xmlns:a16="http://schemas.microsoft.com/office/drawing/2014/main" id="{FE72841F-1F23-4972-8846-BF2E30B660C0}"/>
              </a:ext>
            </a:extLst>
          </p:cNvPr>
          <p:cNvSpPr/>
          <p:nvPr/>
        </p:nvSpPr>
        <p:spPr>
          <a:xfrm>
            <a:off x="595918" y="2504368"/>
            <a:ext cx="8053026" cy="492505"/>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latin typeface="Didact Gothic" pitchFamily="2" charset="0"/>
              </a:rPr>
              <a:t>Number of Employees involved in Personal Expenses: </a:t>
            </a:r>
            <a:r>
              <a:rPr lang="en-SG" b="1">
                <a:solidFill>
                  <a:srgbClr val="C00000"/>
                </a:solidFill>
                <a:latin typeface="Didact Gothic"/>
                <a:ea typeface="+mn-lt"/>
                <a:cs typeface="+mn-lt"/>
              </a:rPr>
              <a:t>320</a:t>
            </a:r>
            <a:endParaRPr lang="en-SG" b="1">
              <a:solidFill>
                <a:srgbClr val="C00000"/>
              </a:solidFill>
              <a:latin typeface="Didact Gothic" pitchFamily="2" charset="0"/>
            </a:endParaRPr>
          </a:p>
        </p:txBody>
      </p:sp>
      <p:sp>
        <p:nvSpPr>
          <p:cNvPr id="9" name="Rectangle: Rounded Corners 3">
            <a:extLst>
              <a:ext uri="{FF2B5EF4-FFF2-40B4-BE49-F238E27FC236}">
                <a16:creationId xmlns:a16="http://schemas.microsoft.com/office/drawing/2014/main" id="{14CA01DB-859C-4D79-AB9B-6161C5FFED2B}"/>
              </a:ext>
            </a:extLst>
          </p:cNvPr>
          <p:cNvSpPr/>
          <p:nvPr/>
        </p:nvSpPr>
        <p:spPr>
          <a:xfrm>
            <a:off x="560969" y="3934027"/>
            <a:ext cx="8087975" cy="944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While there is a high number of employees seemingly using the corporate credit card during the leave days, the limitations to the dataset require additional inquiry into this fraud. The lack of transaction time and the inadequate information on corporate culture (working on leave) may void these instances as fraud.</a:t>
            </a:r>
            <a:endParaRPr lang="en-SG">
              <a:latin typeface="Didact Gothic" pitchFamily="2" charset="0"/>
            </a:endParaRPr>
          </a:p>
        </p:txBody>
      </p:sp>
    </p:spTree>
    <p:extLst>
      <p:ext uri="{BB962C8B-B14F-4D97-AF65-F5344CB8AC3E}">
        <p14:creationId xmlns:p14="http://schemas.microsoft.com/office/powerpoint/2010/main" val="1751834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t>Remediations and Resolutions</a:t>
            </a:r>
            <a:endParaRPr/>
          </a:p>
        </p:txBody>
      </p:sp>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Recommendations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07</a:t>
            </a:r>
            <a:endParaRPr/>
          </a:p>
        </p:txBody>
      </p:sp>
    </p:spTree>
    <p:extLst>
      <p:ext uri="{BB962C8B-B14F-4D97-AF65-F5344CB8AC3E}">
        <p14:creationId xmlns:p14="http://schemas.microsoft.com/office/powerpoint/2010/main" val="3017721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7567" y="383722"/>
            <a:ext cx="7314448" cy="730548"/>
          </a:xfrm>
        </p:spPr>
        <p:txBody>
          <a:bodyPr/>
          <a:lstStyle/>
          <a:p>
            <a:r>
              <a:rPr lang="en-SG" sz="3400"/>
              <a:t>Minimising Billing Fraud Occurrence</a:t>
            </a:r>
          </a:p>
        </p:txBody>
      </p:sp>
      <p:sp>
        <p:nvSpPr>
          <p:cNvPr id="3" name="Rectangle: Rounded Corners 2">
            <a:extLst>
              <a:ext uri="{FF2B5EF4-FFF2-40B4-BE49-F238E27FC236}">
                <a16:creationId xmlns:a16="http://schemas.microsoft.com/office/drawing/2014/main" id="{82F79ABE-88B1-411B-BF2F-EFC11AF7EE9A}"/>
              </a:ext>
            </a:extLst>
          </p:cNvPr>
          <p:cNvSpPr/>
          <p:nvPr/>
        </p:nvSpPr>
        <p:spPr>
          <a:xfrm>
            <a:off x="898071" y="1040790"/>
            <a:ext cx="3673929" cy="1759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b="1">
                <a:solidFill>
                  <a:schemeClr val="tx1"/>
                </a:solidFill>
              </a:rPr>
              <a:t>Monitoring of payment transfers to regions out of geographical operations</a:t>
            </a:r>
            <a:r>
              <a:rPr lang="en-SG">
                <a:solidFill>
                  <a:schemeClr val="tx1"/>
                </a:solidFill>
              </a:rPr>
              <a:t> to prevent layering and placement of cashflows in Anti-Money Laundering. This increases accountability and operational trade outflows for the Bank</a:t>
            </a:r>
          </a:p>
        </p:txBody>
      </p:sp>
      <p:sp>
        <p:nvSpPr>
          <p:cNvPr id="5" name="Rectangle: Rounded Corners 4">
            <a:extLst>
              <a:ext uri="{FF2B5EF4-FFF2-40B4-BE49-F238E27FC236}">
                <a16:creationId xmlns:a16="http://schemas.microsoft.com/office/drawing/2014/main" id="{864ECC5E-2667-44D9-810D-369A0B5797B6}"/>
              </a:ext>
            </a:extLst>
          </p:cNvPr>
          <p:cNvSpPr/>
          <p:nvPr/>
        </p:nvSpPr>
        <p:spPr>
          <a:xfrm>
            <a:off x="898071" y="2857500"/>
            <a:ext cx="3673929" cy="2171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a:solidFill>
                  <a:schemeClr val="tx1"/>
                </a:solidFill>
              </a:rPr>
              <a:t>In the Geospatial data, we can see that the discrepancies between cashflows sent by Postal codes and Countries included countries such as the Americas and European region. However, the scope of Lumbago bank is headquartered in Singapore with Operations in Malaysia. Hence, </a:t>
            </a:r>
            <a:r>
              <a:rPr lang="en-SG" b="1">
                <a:solidFill>
                  <a:schemeClr val="tx1"/>
                </a:solidFill>
              </a:rPr>
              <a:t>large payments to western countries could be deemed as red flags.</a:t>
            </a:r>
          </a:p>
        </p:txBody>
      </p:sp>
      <p:sp>
        <p:nvSpPr>
          <p:cNvPr id="7" name="Rectangle: Rounded Corners 6">
            <a:extLst>
              <a:ext uri="{FF2B5EF4-FFF2-40B4-BE49-F238E27FC236}">
                <a16:creationId xmlns:a16="http://schemas.microsoft.com/office/drawing/2014/main" id="{44FF3B08-2A9B-4E4C-860B-6353CE2C76DB}"/>
              </a:ext>
            </a:extLst>
          </p:cNvPr>
          <p:cNvSpPr/>
          <p:nvPr/>
        </p:nvSpPr>
        <p:spPr>
          <a:xfrm>
            <a:off x="4825093" y="1040790"/>
            <a:ext cx="3298371" cy="1759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a:solidFill>
                  <a:schemeClr val="tx1"/>
                </a:solidFill>
              </a:rPr>
              <a:t>Counter-terrorism financing should also be noted, and respective countries should be on the blackout list of the Bank, as </a:t>
            </a:r>
            <a:r>
              <a:rPr lang="en-SG" b="1">
                <a:solidFill>
                  <a:schemeClr val="tx1"/>
                </a:solidFill>
              </a:rPr>
              <a:t>qualitative analysis showed that there were payments made to the Iraqi region, despite the country being recorded as Philippines.</a:t>
            </a:r>
          </a:p>
        </p:txBody>
      </p:sp>
      <p:sp>
        <p:nvSpPr>
          <p:cNvPr id="8" name="Rectangle: Rounded Corners 7">
            <a:extLst>
              <a:ext uri="{FF2B5EF4-FFF2-40B4-BE49-F238E27FC236}">
                <a16:creationId xmlns:a16="http://schemas.microsoft.com/office/drawing/2014/main" id="{03BE306D-55A1-46F4-A7CD-BA3D18016855}"/>
              </a:ext>
            </a:extLst>
          </p:cNvPr>
          <p:cNvSpPr/>
          <p:nvPr/>
        </p:nvSpPr>
        <p:spPr>
          <a:xfrm>
            <a:off x="4825093" y="2857499"/>
            <a:ext cx="3298371" cy="2171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a:solidFill>
                  <a:schemeClr val="tx1"/>
                </a:solidFill>
              </a:rPr>
              <a:t>This is important as Anti-Money laundering can lead to negative effects such as reputation loss to the Bank, where in a </a:t>
            </a:r>
            <a:r>
              <a:rPr lang="en-US">
                <a:solidFill>
                  <a:schemeClr val="tx1"/>
                </a:solidFill>
              </a:rPr>
              <a:t>reputational risk study of 49 reputation-related events by Professor Walter of New York University, negative cumulative abnormal returns of up to 7% and US$3.5 billion were found.</a:t>
            </a:r>
            <a:endParaRPr lang="en-SG">
              <a:solidFill>
                <a:schemeClr val="tx1"/>
              </a:solidFill>
            </a:endParaRPr>
          </a:p>
        </p:txBody>
      </p:sp>
    </p:spTree>
    <p:extLst>
      <p:ext uri="{BB962C8B-B14F-4D97-AF65-F5344CB8AC3E}">
        <p14:creationId xmlns:p14="http://schemas.microsoft.com/office/powerpoint/2010/main" val="282354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555327" y="146186"/>
            <a:ext cx="4619346"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SG" sz="3200"/>
              <a:t>P</a:t>
            </a:r>
            <a:r>
              <a:rPr lang="en" sz="3200"/>
              <a:t>revalence of Fraud</a:t>
            </a:r>
            <a:endParaRPr sz="3200"/>
          </a:p>
        </p:txBody>
      </p:sp>
      <p:pic>
        <p:nvPicPr>
          <p:cNvPr id="231" name="Google Shape;231;p39"/>
          <p:cNvPicPr preferRelativeResize="0"/>
          <p:nvPr/>
        </p:nvPicPr>
        <p:blipFill rotWithShape="1">
          <a:blip r:embed="rId3">
            <a:alphaModFix/>
          </a:blip>
          <a:srcRect l="31721" r="31721"/>
          <a:stretch/>
        </p:blipFill>
        <p:spPr>
          <a:xfrm flipH="1">
            <a:off x="5933049" y="-433009"/>
            <a:ext cx="3806698" cy="5857118"/>
          </a:xfrm>
          <a:prstGeom prst="rect">
            <a:avLst/>
          </a:prstGeom>
          <a:noFill/>
          <a:ln>
            <a:noFill/>
          </a:ln>
        </p:spPr>
      </p:pic>
      <p:sp>
        <p:nvSpPr>
          <p:cNvPr id="230" name="Google Shape;230;p39"/>
          <p:cNvSpPr txBox="1">
            <a:spLocks noGrp="1"/>
          </p:cNvSpPr>
          <p:nvPr>
            <p:ph type="subTitle" idx="1"/>
          </p:nvPr>
        </p:nvSpPr>
        <p:spPr>
          <a:xfrm>
            <a:off x="555327" y="1086125"/>
            <a:ext cx="5984018" cy="32899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a:t>Context:</a:t>
            </a:r>
            <a:r>
              <a:rPr lang="en-US" b="1"/>
              <a:t> </a:t>
            </a:r>
            <a:r>
              <a:rPr lang="en-US"/>
              <a:t>Possible existence of Internal and External Fraud pointed out by whistleblower that individuals related to the banks are using accounts payable, employee expenses and corporate credit cards to fraud the company.</a:t>
            </a:r>
          </a:p>
          <a:p>
            <a:pPr marL="0" lvl="0" indent="0" algn="just" rtl="0">
              <a:spcBef>
                <a:spcPts val="0"/>
              </a:spcBef>
              <a:spcAft>
                <a:spcPts val="0"/>
              </a:spcAft>
              <a:buNone/>
            </a:pPr>
            <a:endParaRPr lang="en-US"/>
          </a:p>
          <a:p>
            <a:pPr marL="0" lvl="0" indent="0" algn="just" rtl="0">
              <a:spcBef>
                <a:spcPts val="0"/>
              </a:spcBef>
              <a:spcAft>
                <a:spcPts val="0"/>
              </a:spcAft>
              <a:buNone/>
            </a:pPr>
            <a:r>
              <a:rPr lang="en-US" b="1" u="sng"/>
              <a:t>Problem Statement:</a:t>
            </a:r>
            <a:r>
              <a:rPr lang="en-US" b="1"/>
              <a:t> </a:t>
            </a:r>
            <a:r>
              <a:rPr lang="en-US"/>
              <a:t>These Frauds are allegedly easy to execute and may cost the company greatly in the long run as financial and reputational risks are involved.</a:t>
            </a:r>
          </a:p>
          <a:p>
            <a:pPr marL="0" lvl="0" indent="0" algn="just" rtl="0">
              <a:spcBef>
                <a:spcPts val="0"/>
              </a:spcBef>
              <a:spcAft>
                <a:spcPts val="0"/>
              </a:spcAft>
              <a:buNone/>
            </a:pPr>
            <a:r>
              <a:rPr 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7567" y="383722"/>
            <a:ext cx="7877782" cy="730548"/>
          </a:xfrm>
        </p:spPr>
        <p:txBody>
          <a:bodyPr/>
          <a:lstStyle/>
          <a:p>
            <a:r>
              <a:rPr lang="en-SG" sz="3200" dirty="0"/>
              <a:t>Negating Expense </a:t>
            </a:r>
            <a:r>
              <a:rPr lang="en-SG" sz="3200"/>
              <a:t>Reimbursement</a:t>
            </a:r>
            <a:r>
              <a:rPr lang="en-SG" sz="3200" dirty="0"/>
              <a:t> Fraud</a:t>
            </a:r>
          </a:p>
        </p:txBody>
      </p:sp>
      <p:sp>
        <p:nvSpPr>
          <p:cNvPr id="3" name="TextBox 2">
            <a:extLst>
              <a:ext uri="{FF2B5EF4-FFF2-40B4-BE49-F238E27FC236}">
                <a16:creationId xmlns:a16="http://schemas.microsoft.com/office/drawing/2014/main" id="{A1B2F65F-233A-4DC0-BB81-284005504D91}"/>
              </a:ext>
            </a:extLst>
          </p:cNvPr>
          <p:cNvSpPr txBox="1"/>
          <p:nvPr/>
        </p:nvSpPr>
        <p:spPr>
          <a:xfrm>
            <a:off x="628651" y="1045033"/>
            <a:ext cx="7690756" cy="1384995"/>
          </a:xfrm>
          <a:prstGeom prst="rect">
            <a:avLst/>
          </a:prstGeom>
          <a:noFill/>
          <a:ln>
            <a:solidFill>
              <a:schemeClr val="tx1"/>
            </a:solidFill>
          </a:ln>
        </p:spPr>
        <p:txBody>
          <a:bodyPr wrap="square" rtlCol="0">
            <a:spAutoFit/>
          </a:bodyPr>
          <a:lstStyle/>
          <a:p>
            <a:pPr algn="just"/>
            <a:r>
              <a:rPr lang="en-SG" dirty="0">
                <a:solidFill>
                  <a:schemeClr val="tx1"/>
                </a:solidFill>
              </a:rPr>
              <a:t>With 16.88% of Total flow dollars being duplication transactions, this is alarming for the bank as it is over $6 million and rectification of the transactions (reversal of expenses) from external vendors will be </a:t>
            </a:r>
            <a:r>
              <a:rPr lang="en-SG" dirty="0" err="1">
                <a:solidFill>
                  <a:schemeClr val="tx1"/>
                </a:solidFill>
              </a:rPr>
              <a:t>labor</a:t>
            </a:r>
            <a:r>
              <a:rPr lang="en-SG" dirty="0">
                <a:solidFill>
                  <a:schemeClr val="tx1"/>
                </a:solidFill>
              </a:rPr>
              <a:t>-consuming and challenging to overcome, as the geospatial data shows that expenses have been submitted and transferred to areas of high risk and terrorism.</a:t>
            </a:r>
          </a:p>
          <a:p>
            <a:pPr algn="just"/>
            <a:r>
              <a:rPr lang="en-SG" dirty="0">
                <a:solidFill>
                  <a:schemeClr val="tx1"/>
                </a:solidFill>
              </a:rPr>
              <a:t>To overcome this issue, the team has outlined three methodologies that Lumbago Bank can employ in process automation and limit losses on expense reports:</a:t>
            </a:r>
          </a:p>
        </p:txBody>
      </p:sp>
      <p:sp>
        <p:nvSpPr>
          <p:cNvPr id="4" name="Rectangle: Rounded Corners 2">
            <a:extLst>
              <a:ext uri="{FF2B5EF4-FFF2-40B4-BE49-F238E27FC236}">
                <a16:creationId xmlns:a16="http://schemas.microsoft.com/office/drawing/2014/main" id="{49F5A28C-982C-43D1-B293-03282FD0589D}"/>
              </a:ext>
            </a:extLst>
          </p:cNvPr>
          <p:cNvSpPr/>
          <p:nvPr/>
        </p:nvSpPr>
        <p:spPr>
          <a:xfrm>
            <a:off x="195586" y="2484881"/>
            <a:ext cx="2740212" cy="262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SG" sz="1200" b="1" u="sng" dirty="0">
                <a:solidFill>
                  <a:schemeClr val="tx1"/>
                </a:solidFill>
                <a:latin typeface="Didact Gothic" pitchFamily="2" charset="0"/>
              </a:rPr>
              <a:t>Tighten Approval Processes with Automation and AI</a:t>
            </a:r>
          </a:p>
          <a:p>
            <a:pPr marL="285750" indent="-285750" algn="just">
              <a:buFont typeface="Arial" panose="020B0604020202020204" pitchFamily="34" charset="0"/>
              <a:buChar char="•"/>
            </a:pPr>
            <a:r>
              <a:rPr lang="en-SG" sz="1200" dirty="0">
                <a:solidFill>
                  <a:schemeClr val="tx1"/>
                </a:solidFill>
                <a:latin typeface="Didact Gothic" pitchFamily="2" charset="0"/>
              </a:rPr>
              <a:t>Only 32% of companies automate links between expense reports and process claiming</a:t>
            </a:r>
          </a:p>
          <a:p>
            <a:pPr marL="285750" indent="-285750" algn="just">
              <a:buFont typeface="Arial" panose="020B0604020202020204" pitchFamily="34" charset="0"/>
              <a:buChar char="•"/>
            </a:pPr>
            <a:r>
              <a:rPr lang="en-SG" sz="1200" dirty="0">
                <a:solidFill>
                  <a:schemeClr val="tx1"/>
                </a:solidFill>
                <a:latin typeface="Didact Gothic" pitchFamily="2" charset="0"/>
              </a:rPr>
              <a:t>Require all finance outbound processes to require multiple authentication. (Integrate expense, subscription, procurement and invoices</a:t>
            </a:r>
          </a:p>
        </p:txBody>
      </p:sp>
      <p:sp>
        <p:nvSpPr>
          <p:cNvPr id="5" name="Rectangle: Rounded Corners 2">
            <a:extLst>
              <a:ext uri="{FF2B5EF4-FFF2-40B4-BE49-F238E27FC236}">
                <a16:creationId xmlns:a16="http://schemas.microsoft.com/office/drawing/2014/main" id="{C0D1CECA-FEE1-4A65-9D96-9613031CDCC1}"/>
              </a:ext>
            </a:extLst>
          </p:cNvPr>
          <p:cNvSpPr/>
          <p:nvPr/>
        </p:nvSpPr>
        <p:spPr>
          <a:xfrm>
            <a:off x="3123333" y="2484881"/>
            <a:ext cx="3084872" cy="262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SG" sz="1200" b="1" u="sng" dirty="0">
                <a:solidFill>
                  <a:schemeClr val="tx1"/>
                </a:solidFill>
                <a:latin typeface="Didact Gothic" pitchFamily="2" charset="0"/>
              </a:rPr>
              <a:t>Implement use of Corporate card with greater control</a:t>
            </a:r>
          </a:p>
          <a:p>
            <a:pPr marL="285750" indent="-285750" algn="just">
              <a:buFont typeface="Arial" panose="020B0604020202020204" pitchFamily="34" charset="0"/>
              <a:buChar char="•"/>
            </a:pPr>
            <a:r>
              <a:rPr lang="en-SG" sz="1200" dirty="0">
                <a:solidFill>
                  <a:schemeClr val="tx1"/>
                </a:solidFill>
                <a:latin typeface="Didact Gothic" pitchFamily="2" charset="0"/>
              </a:rPr>
              <a:t>Query each card individually and transaction and ensure that payments are being made against them.</a:t>
            </a:r>
          </a:p>
          <a:p>
            <a:pPr marL="285750" indent="-285750" algn="just">
              <a:buFont typeface="Arial" panose="020B0604020202020204" pitchFamily="34" charset="0"/>
              <a:buChar char="•"/>
            </a:pPr>
            <a:r>
              <a:rPr lang="en-SG" sz="1200" dirty="0">
                <a:solidFill>
                  <a:schemeClr val="tx1"/>
                </a:solidFill>
                <a:latin typeface="Didact Gothic" pitchFamily="2" charset="0"/>
              </a:rPr>
              <a:t>Review credit activity reports on a monthly basis from issuing company.</a:t>
            </a:r>
          </a:p>
          <a:p>
            <a:pPr marL="285750" indent="-285750" algn="just">
              <a:buFont typeface="Arial" panose="020B0604020202020204" pitchFamily="34" charset="0"/>
              <a:buChar char="•"/>
            </a:pPr>
            <a:r>
              <a:rPr lang="en-SG" sz="1200" dirty="0">
                <a:solidFill>
                  <a:schemeClr val="tx1"/>
                </a:solidFill>
                <a:latin typeface="Didact Gothic" pitchFamily="2" charset="0"/>
              </a:rPr>
              <a:t>Compare credit activity to determine excessive transaction to unknown vendor and transaction location</a:t>
            </a:r>
            <a:endParaRPr lang="en-SG" sz="1200" dirty="0">
              <a:solidFill>
                <a:schemeClr val="tx1"/>
              </a:solidFill>
              <a:latin typeface="Didact Gothic"/>
            </a:endParaRPr>
          </a:p>
        </p:txBody>
      </p:sp>
      <p:sp>
        <p:nvSpPr>
          <p:cNvPr id="6" name="Rectangle: Rounded Corners 2">
            <a:extLst>
              <a:ext uri="{FF2B5EF4-FFF2-40B4-BE49-F238E27FC236}">
                <a16:creationId xmlns:a16="http://schemas.microsoft.com/office/drawing/2014/main" id="{4CA3FB03-3E68-466E-98F8-C75E06F92394}"/>
              </a:ext>
            </a:extLst>
          </p:cNvPr>
          <p:cNvSpPr/>
          <p:nvPr/>
        </p:nvSpPr>
        <p:spPr>
          <a:xfrm>
            <a:off x="6425293" y="2484881"/>
            <a:ext cx="2599067" cy="262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SG" sz="1200" b="1" u="sng" dirty="0">
                <a:solidFill>
                  <a:schemeClr val="tx1"/>
                </a:solidFill>
                <a:latin typeface="Didact Gothic" pitchFamily="2" charset="0"/>
              </a:rPr>
              <a:t>Formal review process and  routinely question expenditures</a:t>
            </a:r>
          </a:p>
          <a:p>
            <a:pPr marL="285750" indent="-285750" algn="just">
              <a:buFont typeface="Arial" panose="020B0604020202020204" pitchFamily="34" charset="0"/>
              <a:buChar char="•"/>
            </a:pPr>
            <a:r>
              <a:rPr lang="en-SG" sz="1200" dirty="0">
                <a:solidFill>
                  <a:schemeClr val="tx1"/>
                </a:solidFill>
                <a:latin typeface="Didact Gothic"/>
              </a:rPr>
              <a:t>Managerial individuals or special AML department set up to review employee reports, expense to perform cursory reviews frequently.</a:t>
            </a:r>
          </a:p>
          <a:p>
            <a:pPr marL="285750" indent="-285750" algn="just">
              <a:buFont typeface="Arial" panose="020B0604020202020204" pitchFamily="34" charset="0"/>
              <a:buChar char="•"/>
            </a:pPr>
            <a:r>
              <a:rPr lang="en-SG" sz="1200" dirty="0">
                <a:solidFill>
                  <a:schemeClr val="tx1"/>
                </a:solidFill>
                <a:latin typeface="Didact Gothic"/>
              </a:rPr>
              <a:t>Routinely question expenditures that look </a:t>
            </a:r>
            <a:r>
              <a:rPr lang="en-SG" sz="1200" dirty="0" err="1">
                <a:solidFill>
                  <a:schemeClr val="tx1"/>
                </a:solidFill>
                <a:latin typeface="Didact Gothic"/>
              </a:rPr>
              <a:t>extradordinary</a:t>
            </a:r>
            <a:r>
              <a:rPr lang="en-SG" sz="1200" dirty="0">
                <a:solidFill>
                  <a:schemeClr val="tx1"/>
                </a:solidFill>
                <a:latin typeface="Didact Gothic"/>
              </a:rPr>
              <a:t> (large amounts or duplicated transactions with large percentage difference)</a:t>
            </a:r>
            <a:endParaRPr lang="en-SG" sz="1200" dirty="0">
              <a:solidFill>
                <a:schemeClr val="tx1"/>
              </a:solidFill>
              <a:latin typeface="Didact Gothic" pitchFamily="2" charset="0"/>
            </a:endParaRPr>
          </a:p>
        </p:txBody>
      </p:sp>
    </p:spTree>
    <p:extLst>
      <p:ext uri="{BB962C8B-B14F-4D97-AF65-F5344CB8AC3E}">
        <p14:creationId xmlns:p14="http://schemas.microsoft.com/office/powerpoint/2010/main" val="1557145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3109" y="235615"/>
            <a:ext cx="7877782" cy="730548"/>
          </a:xfrm>
        </p:spPr>
        <p:txBody>
          <a:bodyPr/>
          <a:lstStyle/>
          <a:p>
            <a:r>
              <a:rPr lang="en-SG" sz="3200" dirty="0"/>
              <a:t>Deterring Internal Payroll Fraud</a:t>
            </a:r>
          </a:p>
        </p:txBody>
      </p:sp>
      <p:sp>
        <p:nvSpPr>
          <p:cNvPr id="4" name="Rectangle: Rounded Corners 2">
            <a:extLst>
              <a:ext uri="{FF2B5EF4-FFF2-40B4-BE49-F238E27FC236}">
                <a16:creationId xmlns:a16="http://schemas.microsoft.com/office/drawing/2014/main" id="{DD17FCD7-C6D7-1042-A392-C4B41321D3FC}"/>
              </a:ext>
            </a:extLst>
          </p:cNvPr>
          <p:cNvSpPr/>
          <p:nvPr/>
        </p:nvSpPr>
        <p:spPr>
          <a:xfrm>
            <a:off x="342544" y="818301"/>
            <a:ext cx="2740212" cy="4159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b="1" u="sng" dirty="0">
                <a:solidFill>
                  <a:schemeClr val="tx1"/>
                </a:solidFill>
                <a:latin typeface="Didact Gothic" pitchFamily="2" charset="0"/>
              </a:rPr>
              <a:t>Tighten Approval Processes with Machine Learning/AI</a:t>
            </a:r>
          </a:p>
          <a:p>
            <a:pPr marL="285750" indent="-285750">
              <a:buFont typeface="Arial" panose="020B0604020202020204" pitchFamily="34" charset="0"/>
              <a:buChar char="•"/>
            </a:pPr>
            <a:r>
              <a:rPr lang="en-SG" dirty="0">
                <a:solidFill>
                  <a:schemeClr val="tx1"/>
                </a:solidFill>
                <a:latin typeface="Didact Gothic" pitchFamily="2" charset="0"/>
              </a:rPr>
              <a:t>Use of Machine Learning to identify possible anomalies for further investigations.</a:t>
            </a:r>
          </a:p>
          <a:p>
            <a:pPr marL="285750" indent="-285750">
              <a:buFont typeface="Arial" panose="020B0604020202020204" pitchFamily="34" charset="0"/>
              <a:buChar char="•"/>
            </a:pPr>
            <a:r>
              <a:rPr lang="en-SG" dirty="0">
                <a:solidFill>
                  <a:schemeClr val="tx1"/>
                </a:solidFill>
                <a:latin typeface="Didact Gothic" pitchFamily="2" charset="0"/>
              </a:rPr>
              <a:t>Require all finance outbound processes to require multiple authentication.</a:t>
            </a:r>
          </a:p>
          <a:p>
            <a:pPr marL="285750" indent="-285750">
              <a:buFont typeface="Arial" panose="020B0604020202020204" pitchFamily="34" charset="0"/>
              <a:buChar char="•"/>
            </a:pPr>
            <a:r>
              <a:rPr lang="en-SG" dirty="0">
                <a:solidFill>
                  <a:schemeClr val="tx1"/>
                </a:solidFill>
                <a:latin typeface="Didact Gothic" pitchFamily="2" charset="0"/>
              </a:rPr>
              <a:t>E.g. Approval of payslips/entering employees into payroll system require payroll staff approval </a:t>
            </a:r>
            <a:r>
              <a:rPr lang="en-SG" dirty="0">
                <a:solidFill>
                  <a:schemeClr val="tx1"/>
                </a:solidFill>
                <a:latin typeface="Didact Gothic" pitchFamily="2" charset="0"/>
                <a:sym typeface="Wingdings" pitchFamily="2" charset="2"/>
              </a:rPr>
              <a:t></a:t>
            </a:r>
            <a:r>
              <a:rPr lang="en-SG" dirty="0">
                <a:solidFill>
                  <a:schemeClr val="tx1"/>
                </a:solidFill>
                <a:latin typeface="Didact Gothic" pitchFamily="2" charset="0"/>
              </a:rPr>
              <a:t> Machine Learning System </a:t>
            </a:r>
            <a:r>
              <a:rPr lang="en-SG" dirty="0">
                <a:solidFill>
                  <a:schemeClr val="tx1"/>
                </a:solidFill>
                <a:latin typeface="Didact Gothic" pitchFamily="2" charset="0"/>
                <a:sym typeface="Wingdings" pitchFamily="2" charset="2"/>
              </a:rPr>
              <a:t> Manager/Director Approval</a:t>
            </a:r>
            <a:endParaRPr lang="en-SG" dirty="0">
              <a:solidFill>
                <a:schemeClr val="tx1"/>
              </a:solidFill>
              <a:latin typeface="Didact Gothic" pitchFamily="2" charset="0"/>
            </a:endParaRPr>
          </a:p>
          <a:p>
            <a:pPr marL="285750" indent="-285750">
              <a:buFont typeface="Arial" panose="020B0604020202020204" pitchFamily="34" charset="0"/>
              <a:buChar char="•"/>
            </a:pPr>
            <a:endParaRPr lang="en-SG" dirty="0">
              <a:solidFill>
                <a:schemeClr val="tx1"/>
              </a:solidFill>
              <a:latin typeface="Didact Gothic" pitchFamily="2" charset="0"/>
            </a:endParaRPr>
          </a:p>
          <a:p>
            <a:pPr marL="285750" indent="-285750">
              <a:buFont typeface="Arial" panose="020B0604020202020204" pitchFamily="34" charset="0"/>
              <a:buChar char="•"/>
            </a:pPr>
            <a:endParaRPr lang="en-SG" dirty="0">
              <a:solidFill>
                <a:schemeClr val="tx1"/>
              </a:solidFill>
              <a:latin typeface="Didact Gothic" pitchFamily="2" charset="0"/>
            </a:endParaRPr>
          </a:p>
        </p:txBody>
      </p:sp>
      <p:sp>
        <p:nvSpPr>
          <p:cNvPr id="5" name="Rectangle: Rounded Corners 2">
            <a:extLst>
              <a:ext uri="{FF2B5EF4-FFF2-40B4-BE49-F238E27FC236}">
                <a16:creationId xmlns:a16="http://schemas.microsoft.com/office/drawing/2014/main" id="{195E55C7-3B3E-BD46-B3EB-848EA0EC50FD}"/>
              </a:ext>
            </a:extLst>
          </p:cNvPr>
          <p:cNvSpPr/>
          <p:nvPr/>
        </p:nvSpPr>
        <p:spPr>
          <a:xfrm>
            <a:off x="3270290" y="818301"/>
            <a:ext cx="2706605" cy="4159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SG" b="1" u="sng" dirty="0">
                <a:solidFill>
                  <a:schemeClr val="tx1"/>
                </a:solidFill>
                <a:latin typeface="Didact Gothic" pitchFamily="2" charset="0"/>
              </a:rPr>
              <a:t>Limit Vendor Through Partnerships </a:t>
            </a:r>
          </a:p>
          <a:p>
            <a:pPr marL="285750" indent="-285750">
              <a:buFont typeface="Arial" panose="020B0604020202020204" pitchFamily="34" charset="0"/>
              <a:buChar char="•"/>
            </a:pPr>
            <a:r>
              <a:rPr lang="en-SG" dirty="0">
                <a:solidFill>
                  <a:schemeClr val="tx1"/>
                </a:solidFill>
                <a:latin typeface="Didact Gothic" pitchFamily="2" charset="0"/>
              </a:rPr>
              <a:t>Securing partnerships with limited vendors.</a:t>
            </a:r>
          </a:p>
          <a:p>
            <a:pPr marL="285750" indent="-285750">
              <a:buFont typeface="Arial" panose="020B0604020202020204" pitchFamily="34" charset="0"/>
              <a:buChar char="•"/>
            </a:pPr>
            <a:r>
              <a:rPr lang="en-SG" dirty="0">
                <a:solidFill>
                  <a:schemeClr val="tx1"/>
                </a:solidFill>
                <a:latin typeface="Didact Gothic" pitchFamily="2" charset="0"/>
              </a:rPr>
              <a:t>Allow expense reimbursement only from limited vendors.</a:t>
            </a:r>
          </a:p>
          <a:p>
            <a:pPr marL="285750" indent="-285750">
              <a:buFont typeface="Arial" panose="020B0604020202020204" pitchFamily="34" charset="0"/>
              <a:buChar char="•"/>
            </a:pPr>
            <a:r>
              <a:rPr lang="en-SG" dirty="0">
                <a:solidFill>
                  <a:schemeClr val="tx1"/>
                </a:solidFill>
                <a:latin typeface="Didact Gothic" pitchFamily="2" charset="0"/>
              </a:rPr>
              <a:t>Regular audit/review of vendors – including credit review of vendors</a:t>
            </a:r>
          </a:p>
          <a:p>
            <a:pPr marL="285750" indent="-285750">
              <a:buFont typeface="Arial" panose="020B0604020202020204" pitchFamily="34" charset="0"/>
              <a:buChar char="•"/>
            </a:pPr>
            <a:r>
              <a:rPr lang="en-SG">
                <a:solidFill>
                  <a:schemeClr val="tx1"/>
                </a:solidFill>
                <a:latin typeface="Didact Gothic"/>
              </a:rPr>
              <a:t>E.g. Specific clinics, hotels and suppliers. 	</a:t>
            </a:r>
          </a:p>
          <a:p>
            <a:pPr marL="285750" indent="-285750">
              <a:buFont typeface="Arial" panose="020B0604020202020204" pitchFamily="34" charset="0"/>
              <a:buChar char="•"/>
            </a:pPr>
            <a:r>
              <a:rPr lang="en-SG">
                <a:solidFill>
                  <a:schemeClr val="tx1"/>
                </a:solidFill>
                <a:latin typeface="Didact Gothic"/>
              </a:rPr>
              <a:t>This ensures that there are no conflict of interest with vendors and the regular review ensures financial survivability of suppliers.</a:t>
            </a:r>
          </a:p>
        </p:txBody>
      </p:sp>
      <p:sp>
        <p:nvSpPr>
          <p:cNvPr id="6" name="Rectangle: Rounded Corners 2">
            <a:extLst>
              <a:ext uri="{FF2B5EF4-FFF2-40B4-BE49-F238E27FC236}">
                <a16:creationId xmlns:a16="http://schemas.microsoft.com/office/drawing/2014/main" id="{364FDAE4-5741-BE4B-94A7-422D4E83AD93}"/>
              </a:ext>
            </a:extLst>
          </p:cNvPr>
          <p:cNvSpPr/>
          <p:nvPr/>
        </p:nvSpPr>
        <p:spPr>
          <a:xfrm>
            <a:off x="6165684" y="818301"/>
            <a:ext cx="2533996" cy="4159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SG" b="1" u="sng" dirty="0">
                <a:solidFill>
                  <a:schemeClr val="tx1"/>
                </a:solidFill>
                <a:latin typeface="Didact Gothic" pitchFamily="2" charset="0"/>
              </a:rPr>
              <a:t>Fixed Payment</a:t>
            </a:r>
          </a:p>
          <a:p>
            <a:pPr marL="285750" indent="-285750">
              <a:buFont typeface="Arial" panose="020B0604020202020204" pitchFamily="34" charset="0"/>
              <a:buChar char="•"/>
            </a:pPr>
            <a:r>
              <a:rPr lang="en-SG">
                <a:solidFill>
                  <a:schemeClr val="tx1"/>
                </a:solidFill>
                <a:latin typeface="Didact Gothic"/>
              </a:rPr>
              <a:t>GIRO/SWIFT set-up to remit fixed payments to certain bank accounts</a:t>
            </a:r>
          </a:p>
          <a:p>
            <a:pPr marL="285750" indent="-285750">
              <a:buFont typeface="Arial" panose="020B0604020202020204" pitchFamily="34" charset="0"/>
              <a:buChar char="•"/>
            </a:pPr>
            <a:r>
              <a:rPr lang="en-SG" dirty="0">
                <a:solidFill>
                  <a:schemeClr val="tx1"/>
                </a:solidFill>
                <a:latin typeface="Didact Gothic" pitchFamily="2" charset="0"/>
              </a:rPr>
              <a:t>Prevents double crediting to the same account</a:t>
            </a:r>
          </a:p>
          <a:p>
            <a:pPr marL="285750" indent="-285750">
              <a:buFont typeface="Arial" panose="020B0604020202020204" pitchFamily="34" charset="0"/>
              <a:buChar char="•"/>
            </a:pPr>
            <a:r>
              <a:rPr lang="en-SG" dirty="0">
                <a:solidFill>
                  <a:schemeClr val="tx1"/>
                </a:solidFill>
                <a:latin typeface="Didact Gothic" pitchFamily="2" charset="0"/>
              </a:rPr>
              <a:t>Prevents pay rate alteration due to fixed amounts. </a:t>
            </a:r>
          </a:p>
          <a:p>
            <a:pPr marL="285750" indent="-285750">
              <a:buFont typeface="Arial" panose="020B0604020202020204" pitchFamily="34" charset="0"/>
              <a:buChar char="•"/>
            </a:pPr>
            <a:r>
              <a:rPr lang="en-SG" dirty="0">
                <a:solidFill>
                  <a:schemeClr val="tx1"/>
                </a:solidFill>
                <a:latin typeface="Didact Gothic" pitchFamily="2" charset="0"/>
              </a:rPr>
              <a:t>Ensures efficiency of payment process. </a:t>
            </a:r>
          </a:p>
        </p:txBody>
      </p:sp>
    </p:spTree>
    <p:extLst>
      <p:ext uri="{BB962C8B-B14F-4D97-AF65-F5344CB8AC3E}">
        <p14:creationId xmlns:p14="http://schemas.microsoft.com/office/powerpoint/2010/main" val="2448597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1024" y="70203"/>
            <a:ext cx="7784676" cy="783182"/>
          </a:xfrm>
        </p:spPr>
        <p:txBody>
          <a:bodyPr/>
          <a:lstStyle/>
          <a:p>
            <a:r>
              <a:rPr lang="en-SG" sz="3400"/>
              <a:t>Credit Card Fraud Prevention</a:t>
            </a:r>
          </a:p>
        </p:txBody>
      </p:sp>
      <p:sp>
        <p:nvSpPr>
          <p:cNvPr id="4" name="TextBox 3">
            <a:extLst>
              <a:ext uri="{FF2B5EF4-FFF2-40B4-BE49-F238E27FC236}">
                <a16:creationId xmlns:a16="http://schemas.microsoft.com/office/drawing/2014/main" id="{81C40447-4555-4C6D-B2A9-512C80FD3B9E}"/>
              </a:ext>
            </a:extLst>
          </p:cNvPr>
          <p:cNvSpPr txBox="1"/>
          <p:nvPr/>
        </p:nvSpPr>
        <p:spPr>
          <a:xfrm>
            <a:off x="631024" y="853385"/>
            <a:ext cx="6789447" cy="3108543"/>
          </a:xfrm>
          <a:prstGeom prst="rect">
            <a:avLst/>
          </a:prstGeom>
          <a:noFill/>
        </p:spPr>
        <p:txBody>
          <a:bodyPr wrap="square" rtlCol="0">
            <a:spAutoFit/>
          </a:bodyPr>
          <a:lstStyle/>
          <a:p>
            <a:pPr>
              <a:buClr>
                <a:schemeClr val="tx1"/>
              </a:buClr>
            </a:pPr>
            <a:r>
              <a:rPr lang="en-SG">
                <a:solidFill>
                  <a:schemeClr val="tx1"/>
                </a:solidFill>
              </a:rPr>
              <a:t>Revise spending and claims policies</a:t>
            </a:r>
          </a:p>
          <a:p>
            <a:pPr>
              <a:buClr>
                <a:schemeClr val="tx1"/>
              </a:buClr>
            </a:pPr>
            <a:endParaRPr lang="en-SG">
              <a:solidFill>
                <a:schemeClr val="tx1"/>
              </a:solidFill>
            </a:endParaRPr>
          </a:p>
          <a:p>
            <a:pPr marL="342900" lvl="3" indent="-342900">
              <a:buClr>
                <a:schemeClr val="tx1"/>
              </a:buClr>
              <a:buFont typeface="+mj-lt"/>
              <a:buAutoNum type="arabicParenR"/>
            </a:pPr>
            <a:r>
              <a:rPr lang="en-US">
                <a:solidFill>
                  <a:schemeClr val="tx1"/>
                </a:solidFill>
              </a:rPr>
              <a:t>Limit the amount of expenses that can be submitted without receipts</a:t>
            </a:r>
          </a:p>
          <a:p>
            <a:pPr marL="342900" lvl="3" indent="-342900">
              <a:buClr>
                <a:schemeClr val="tx1"/>
              </a:buClr>
              <a:buFont typeface="+mj-lt"/>
              <a:buAutoNum type="arabicParenR"/>
            </a:pPr>
            <a:r>
              <a:rPr lang="en-US">
                <a:solidFill>
                  <a:schemeClr val="tx1"/>
                </a:solidFill>
              </a:rPr>
              <a:t>Place limits on certain activities per person such as meals and entertainment</a:t>
            </a:r>
          </a:p>
          <a:p>
            <a:pPr marL="342900" lvl="3" indent="-342900">
              <a:buClr>
                <a:schemeClr val="tx1"/>
              </a:buClr>
              <a:buFont typeface="+mj-lt"/>
              <a:buAutoNum type="arabicParenR"/>
            </a:pPr>
            <a:r>
              <a:rPr lang="en-US">
                <a:solidFill>
                  <a:schemeClr val="tx1"/>
                </a:solidFill>
              </a:rPr>
              <a:t>Put in place strict penalties for those who violate the polices</a:t>
            </a:r>
          </a:p>
          <a:p>
            <a:pPr>
              <a:buClr>
                <a:schemeClr val="tx1"/>
              </a:buClr>
            </a:pPr>
            <a:endParaRPr lang="en-US">
              <a:solidFill>
                <a:schemeClr val="tx1"/>
              </a:solidFill>
            </a:endParaRPr>
          </a:p>
          <a:p>
            <a:pPr>
              <a:buClr>
                <a:schemeClr val="tx1"/>
              </a:buClr>
            </a:pPr>
            <a:r>
              <a:rPr lang="en-US">
                <a:solidFill>
                  <a:schemeClr val="tx1"/>
                </a:solidFill>
              </a:rPr>
              <a:t>Intensify audits &amp; Reviews</a:t>
            </a:r>
          </a:p>
          <a:p>
            <a:pPr>
              <a:buClr>
                <a:schemeClr val="tx1"/>
              </a:buClr>
            </a:pPr>
            <a:endParaRPr lang="en-US">
              <a:solidFill>
                <a:schemeClr val="tx1"/>
              </a:solidFill>
            </a:endParaRPr>
          </a:p>
          <a:p>
            <a:pPr marL="342900" lvl="5" indent="-342900">
              <a:buClr>
                <a:schemeClr val="tx1"/>
              </a:buClr>
              <a:buFont typeface="+mj-lt"/>
              <a:buAutoNum type="arabicParenR"/>
            </a:pPr>
            <a:r>
              <a:rPr lang="en-US">
                <a:solidFill>
                  <a:schemeClr val="tx1"/>
                </a:solidFill>
              </a:rPr>
              <a:t>Utilize AI or machine learning techniques that can identify fraud and examine outliers to validate spending</a:t>
            </a:r>
          </a:p>
          <a:p>
            <a:pPr marL="342900" lvl="5" indent="-342900">
              <a:buClr>
                <a:schemeClr val="tx1"/>
              </a:buClr>
              <a:buFont typeface="+mj-lt"/>
              <a:buAutoNum type="arabicParenR"/>
            </a:pPr>
            <a:r>
              <a:rPr lang="en-US">
                <a:solidFill>
                  <a:schemeClr val="tx1"/>
                </a:solidFill>
              </a:rPr>
              <a:t>Reviewing the company credit card statements and expense reports for accuracy</a:t>
            </a:r>
          </a:p>
          <a:p>
            <a:pPr marL="342900" lvl="5" indent="-342900">
              <a:buClr>
                <a:schemeClr val="tx1"/>
              </a:buClr>
              <a:buFont typeface="+mj-lt"/>
              <a:buAutoNum type="arabicParenR"/>
            </a:pPr>
            <a:r>
              <a:rPr lang="en-US">
                <a:solidFill>
                  <a:schemeClr val="tx1"/>
                </a:solidFill>
              </a:rPr>
              <a:t>Get managers to review receipts and expenses report before submitting them for claims</a:t>
            </a:r>
            <a:endParaRPr lang="en-SG">
              <a:solidFill>
                <a:schemeClr val="tx1"/>
              </a:solidFill>
            </a:endParaRPr>
          </a:p>
        </p:txBody>
      </p:sp>
    </p:spTree>
    <p:extLst>
      <p:ext uri="{BB962C8B-B14F-4D97-AF65-F5344CB8AC3E}">
        <p14:creationId xmlns:p14="http://schemas.microsoft.com/office/powerpoint/2010/main" val="224322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69"/>
          <p:cNvSpPr txBox="1">
            <a:spLocks noGrp="1"/>
          </p:cNvSpPr>
          <p:nvPr>
            <p:ph type="title"/>
          </p:nvPr>
        </p:nvSpPr>
        <p:spPr>
          <a:xfrm>
            <a:off x="0" y="486600"/>
            <a:ext cx="8439000" cy="7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833" name="Google Shape;833;p69"/>
          <p:cNvSpPr txBox="1">
            <a:spLocks noGrp="1"/>
          </p:cNvSpPr>
          <p:nvPr>
            <p:ph type="body" idx="1"/>
          </p:nvPr>
        </p:nvSpPr>
        <p:spPr>
          <a:xfrm>
            <a:off x="1238100" y="1071314"/>
            <a:ext cx="7200900" cy="3166500"/>
          </a:xfrm>
          <a:prstGeom prst="rect">
            <a:avLst/>
          </a:prstGeom>
        </p:spPr>
        <p:txBody>
          <a:bodyPr spcFirstLastPara="1" wrap="square" lIns="91425" tIns="91425" rIns="91425" bIns="91425" anchor="t" anchorCtr="0">
            <a:noAutofit/>
          </a:bodyPr>
          <a:lstStyle/>
          <a:p>
            <a:pPr rtl="0">
              <a:spcBef>
                <a:spcPts val="0"/>
              </a:spcBef>
              <a:spcAft>
                <a:spcPts val="0"/>
              </a:spcAft>
            </a:pPr>
            <a:r>
              <a:rPr lang="en-SG" b="0" i="0" u="sng" strike="noStrike" dirty="0">
                <a:solidFill>
                  <a:srgbClr val="1155CC"/>
                </a:solidFill>
                <a:effectLst/>
                <a:latin typeface="+mn-lt"/>
                <a:hlinkClick r:id="rId3"/>
              </a:rPr>
              <a:t>https://www.stampli.com/blog/accounts-payable-fraud/types-of-accounts-payable-fraud/</a:t>
            </a:r>
            <a:endParaRPr lang="en-SG" sz="1000" b="0" dirty="0">
              <a:effectLst/>
              <a:latin typeface="+mn-lt"/>
            </a:endParaRPr>
          </a:p>
          <a:p>
            <a:pPr rtl="0">
              <a:spcBef>
                <a:spcPts val="0"/>
              </a:spcBef>
              <a:spcAft>
                <a:spcPts val="0"/>
              </a:spcAft>
            </a:pPr>
            <a:r>
              <a:rPr lang="en-SG" b="0" i="0" u="sng" strike="noStrike" dirty="0">
                <a:solidFill>
                  <a:srgbClr val="1155CC"/>
                </a:solidFill>
                <a:effectLst/>
                <a:latin typeface="+mn-lt"/>
                <a:hlinkClick r:id="rId4"/>
              </a:rPr>
              <a:t>https://bestaccountingsoftware.com/accounts-payable-scams/</a:t>
            </a:r>
            <a:endParaRPr lang="en-SG" sz="1000" b="0" dirty="0">
              <a:effectLst/>
              <a:latin typeface="+mn-lt"/>
            </a:endParaRPr>
          </a:p>
          <a:p>
            <a:r>
              <a:rPr lang="en-SG" sz="1000" dirty="0">
                <a:solidFill>
                  <a:schemeClr val="accent1"/>
                </a:solidFill>
                <a:hlinkClick r:id="rId5"/>
              </a:rPr>
              <a:t>https://thepaypers.com/expert-opinion/trust-is-hard-to-gain-but-easy-to-lose-a-banks-reputation--1249891</a:t>
            </a:r>
            <a:endParaRPr lang="en-SG" sz="1000" dirty="0">
              <a:latin typeface="+mn-lt"/>
            </a:endParaRPr>
          </a:p>
          <a:p>
            <a:r>
              <a:rPr lang="en-SG" sz="1000" dirty="0">
                <a:latin typeface="+mn-lt"/>
                <a:hlinkClick r:id="rId6"/>
              </a:rPr>
              <a:t>https://www.forbes.com/sites/edwardsegal/2020/12/14/how-to-guard-against-corporate-credit-card-and-expense-report-fraud/?sh=3650b8d7f85f</a:t>
            </a:r>
            <a:endParaRPr lang="en-SG" sz="1000" dirty="0">
              <a:latin typeface="+mn-lt"/>
            </a:endParaRPr>
          </a:p>
          <a:p>
            <a:r>
              <a:rPr lang="en-SG" sz="1000" dirty="0">
                <a:latin typeface="+mn-lt"/>
                <a:hlinkClick r:id="rId7"/>
              </a:rPr>
              <a:t>https://www.stpaulschambers.com/most-common-types-of-payroll-fraud/</a:t>
            </a:r>
            <a:endParaRPr lang="en-SG" sz="1000" dirty="0">
              <a:latin typeface="+mn-lt"/>
            </a:endParaRPr>
          </a:p>
          <a:p>
            <a:r>
              <a:rPr lang="en-SG" sz="1000" dirty="0">
                <a:latin typeface="+mn-lt"/>
                <a:hlinkClick r:id="rId8"/>
              </a:rPr>
              <a:t>https://www.accountingtools.com/articles/types-of-payroll-fraud</a:t>
            </a:r>
            <a:endParaRPr lang="en-SG" sz="1000" dirty="0">
              <a:latin typeface="+mn-lt"/>
            </a:endParaRPr>
          </a:p>
          <a:p>
            <a:r>
              <a:rPr lang="en-SG" sz="1000" dirty="0">
                <a:latin typeface="+mn-lt"/>
                <a:hlinkClick r:id="rId9"/>
              </a:rPr>
              <a:t>https://stonebridgebp.com/library/uncategorized/expense-reimbursement-fraud-ten-ways-to-protect-your-organization/</a:t>
            </a:r>
            <a:endParaRPr lang="en-SG" sz="1000" dirty="0">
              <a:latin typeface="+mn-lt"/>
            </a:endParaRPr>
          </a:p>
          <a:p>
            <a:r>
              <a:rPr lang="en-SG" sz="1000" dirty="0">
                <a:latin typeface="+mn-lt"/>
              </a:rPr>
              <a:t>https://blog.spendesk.com/en/expense-report-process</a:t>
            </a:r>
          </a:p>
          <a:p>
            <a:br>
              <a:rPr lang="en-SG" sz="1000" dirty="0">
                <a:latin typeface="+mn-lt"/>
              </a:rPr>
            </a:br>
            <a:endParaRPr lang="en-SG" sz="1000" dirty="0">
              <a:solidFill>
                <a:schemeClr val="accent1"/>
              </a:solidFill>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5A4E8F-1234-458B-BD7E-60C997409E5F}"/>
              </a:ext>
            </a:extLst>
          </p:cNvPr>
          <p:cNvSpPr>
            <a:spLocks noGrp="1"/>
          </p:cNvSpPr>
          <p:nvPr>
            <p:ph type="title"/>
          </p:nvPr>
        </p:nvSpPr>
        <p:spPr>
          <a:xfrm>
            <a:off x="1255693" y="445779"/>
            <a:ext cx="6890657" cy="742500"/>
          </a:xfrm>
        </p:spPr>
        <p:txBody>
          <a:bodyPr/>
          <a:lstStyle/>
          <a:p>
            <a:r>
              <a:rPr lang="en-SG" sz="2000" dirty="0"/>
              <a:t>Appendix: Storyboard of Location Disparities and Transaction Comparison</a:t>
            </a:r>
          </a:p>
        </p:txBody>
      </p:sp>
      <p:pic>
        <p:nvPicPr>
          <p:cNvPr id="5" name="Picture 4">
            <a:extLst>
              <a:ext uri="{FF2B5EF4-FFF2-40B4-BE49-F238E27FC236}">
                <a16:creationId xmlns:a16="http://schemas.microsoft.com/office/drawing/2014/main" id="{6B465F3C-9912-4E98-99DC-CBF8135EE649}"/>
              </a:ext>
            </a:extLst>
          </p:cNvPr>
          <p:cNvPicPr>
            <a:picLocks noChangeAspect="1"/>
          </p:cNvPicPr>
          <p:nvPr/>
        </p:nvPicPr>
        <p:blipFill>
          <a:blip r:embed="rId2"/>
          <a:stretch>
            <a:fillRect/>
          </a:stretch>
        </p:blipFill>
        <p:spPr>
          <a:xfrm>
            <a:off x="3020786" y="1177654"/>
            <a:ext cx="3638059" cy="3042933"/>
          </a:xfrm>
          <a:prstGeom prst="rect">
            <a:avLst/>
          </a:prstGeom>
        </p:spPr>
      </p:pic>
      <p:sp>
        <p:nvSpPr>
          <p:cNvPr id="6" name="Text Placeholder 1">
            <a:extLst>
              <a:ext uri="{FF2B5EF4-FFF2-40B4-BE49-F238E27FC236}">
                <a16:creationId xmlns:a16="http://schemas.microsoft.com/office/drawing/2014/main" id="{2897E0B6-162E-4CDE-998F-CA89659BDAEA}"/>
              </a:ext>
            </a:extLst>
          </p:cNvPr>
          <p:cNvSpPr>
            <a:spLocks noGrp="1"/>
          </p:cNvSpPr>
          <p:nvPr>
            <p:ph type="body" idx="1"/>
          </p:nvPr>
        </p:nvSpPr>
        <p:spPr>
          <a:xfrm>
            <a:off x="3208565" y="4521740"/>
            <a:ext cx="4712400" cy="351962"/>
          </a:xfrm>
        </p:spPr>
        <p:txBody>
          <a:bodyPr/>
          <a:lstStyle/>
          <a:p>
            <a:pPr marL="152400" indent="0">
              <a:buNone/>
            </a:pPr>
            <a:r>
              <a:rPr lang="en-SG" dirty="0"/>
              <a:t>Source: Tableau File Storyboard sheet</a:t>
            </a:r>
          </a:p>
        </p:txBody>
      </p:sp>
    </p:spTree>
    <p:extLst>
      <p:ext uri="{BB962C8B-B14F-4D97-AF65-F5344CB8AC3E}">
        <p14:creationId xmlns:p14="http://schemas.microsoft.com/office/powerpoint/2010/main" val="1249446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5A4E8F-1234-458B-BD7E-60C997409E5F}"/>
              </a:ext>
            </a:extLst>
          </p:cNvPr>
          <p:cNvSpPr>
            <a:spLocks noGrp="1"/>
          </p:cNvSpPr>
          <p:nvPr>
            <p:ph type="title"/>
          </p:nvPr>
        </p:nvSpPr>
        <p:spPr>
          <a:xfrm>
            <a:off x="1255693" y="445779"/>
            <a:ext cx="6890657" cy="742500"/>
          </a:xfrm>
        </p:spPr>
        <p:txBody>
          <a:bodyPr/>
          <a:lstStyle/>
          <a:p>
            <a:r>
              <a:rPr lang="en-SG" sz="2000" dirty="0"/>
              <a:t>Appendix: Storyboard of Duplicate Expense Amounts</a:t>
            </a:r>
          </a:p>
        </p:txBody>
      </p:sp>
      <p:sp>
        <p:nvSpPr>
          <p:cNvPr id="6" name="Text Placeholder 1">
            <a:extLst>
              <a:ext uri="{FF2B5EF4-FFF2-40B4-BE49-F238E27FC236}">
                <a16:creationId xmlns:a16="http://schemas.microsoft.com/office/drawing/2014/main" id="{2897E0B6-162E-4CDE-998F-CA89659BDAEA}"/>
              </a:ext>
            </a:extLst>
          </p:cNvPr>
          <p:cNvSpPr>
            <a:spLocks noGrp="1"/>
          </p:cNvSpPr>
          <p:nvPr>
            <p:ph type="body" idx="1"/>
          </p:nvPr>
        </p:nvSpPr>
        <p:spPr>
          <a:xfrm>
            <a:off x="3208565" y="4521740"/>
            <a:ext cx="4712400" cy="351962"/>
          </a:xfrm>
        </p:spPr>
        <p:txBody>
          <a:bodyPr/>
          <a:lstStyle/>
          <a:p>
            <a:pPr marL="152400" indent="0">
              <a:buNone/>
            </a:pPr>
            <a:r>
              <a:rPr lang="en-SG" dirty="0"/>
              <a:t>Source: Tableau File Storyboard sheet</a:t>
            </a:r>
          </a:p>
        </p:txBody>
      </p:sp>
      <p:pic>
        <p:nvPicPr>
          <p:cNvPr id="4" name="Picture 3">
            <a:extLst>
              <a:ext uri="{FF2B5EF4-FFF2-40B4-BE49-F238E27FC236}">
                <a16:creationId xmlns:a16="http://schemas.microsoft.com/office/drawing/2014/main" id="{10DD4666-E78A-4298-AF10-9238E1A2CE6D}"/>
              </a:ext>
            </a:extLst>
          </p:cNvPr>
          <p:cNvPicPr>
            <a:picLocks noChangeAspect="1"/>
          </p:cNvPicPr>
          <p:nvPr/>
        </p:nvPicPr>
        <p:blipFill>
          <a:blip r:embed="rId2"/>
          <a:stretch>
            <a:fillRect/>
          </a:stretch>
        </p:blipFill>
        <p:spPr>
          <a:xfrm>
            <a:off x="2937506" y="1158271"/>
            <a:ext cx="3527029" cy="2826957"/>
          </a:xfrm>
          <a:prstGeom prst="rect">
            <a:avLst/>
          </a:prstGeom>
        </p:spPr>
      </p:pic>
    </p:spTree>
    <p:extLst>
      <p:ext uri="{BB962C8B-B14F-4D97-AF65-F5344CB8AC3E}">
        <p14:creationId xmlns:p14="http://schemas.microsoft.com/office/powerpoint/2010/main" val="3037544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5A4E8F-1234-458B-BD7E-60C997409E5F}"/>
              </a:ext>
            </a:extLst>
          </p:cNvPr>
          <p:cNvSpPr>
            <a:spLocks noGrp="1"/>
          </p:cNvSpPr>
          <p:nvPr>
            <p:ph type="title"/>
          </p:nvPr>
        </p:nvSpPr>
        <p:spPr>
          <a:xfrm>
            <a:off x="1255693" y="445779"/>
            <a:ext cx="6890657" cy="742500"/>
          </a:xfrm>
        </p:spPr>
        <p:txBody>
          <a:bodyPr/>
          <a:lstStyle/>
          <a:p>
            <a:r>
              <a:rPr lang="en-SG" sz="2000" dirty="0"/>
              <a:t>Appendix: Storyboard of Ghost vendors and Employees</a:t>
            </a:r>
          </a:p>
        </p:txBody>
      </p:sp>
      <p:sp>
        <p:nvSpPr>
          <p:cNvPr id="6" name="Text Placeholder 1">
            <a:extLst>
              <a:ext uri="{FF2B5EF4-FFF2-40B4-BE49-F238E27FC236}">
                <a16:creationId xmlns:a16="http://schemas.microsoft.com/office/drawing/2014/main" id="{2897E0B6-162E-4CDE-998F-CA89659BDAEA}"/>
              </a:ext>
            </a:extLst>
          </p:cNvPr>
          <p:cNvSpPr>
            <a:spLocks noGrp="1"/>
          </p:cNvSpPr>
          <p:nvPr>
            <p:ph type="body" idx="1"/>
          </p:nvPr>
        </p:nvSpPr>
        <p:spPr>
          <a:xfrm>
            <a:off x="3208565" y="4521740"/>
            <a:ext cx="4712400" cy="351962"/>
          </a:xfrm>
        </p:spPr>
        <p:txBody>
          <a:bodyPr/>
          <a:lstStyle/>
          <a:p>
            <a:pPr marL="152400" indent="0">
              <a:buNone/>
            </a:pPr>
            <a:r>
              <a:rPr lang="en-SG" dirty="0"/>
              <a:t>Source: Tableau File Storyboard sheet</a:t>
            </a:r>
          </a:p>
        </p:txBody>
      </p:sp>
      <p:pic>
        <p:nvPicPr>
          <p:cNvPr id="4" name="Picture 3">
            <a:extLst>
              <a:ext uri="{FF2B5EF4-FFF2-40B4-BE49-F238E27FC236}">
                <a16:creationId xmlns:a16="http://schemas.microsoft.com/office/drawing/2014/main" id="{59F307F2-39BD-4934-A88C-9FD4E15D453A}"/>
              </a:ext>
            </a:extLst>
          </p:cNvPr>
          <p:cNvPicPr>
            <a:picLocks noChangeAspect="1"/>
          </p:cNvPicPr>
          <p:nvPr/>
        </p:nvPicPr>
        <p:blipFill>
          <a:blip r:embed="rId2"/>
          <a:stretch>
            <a:fillRect/>
          </a:stretch>
        </p:blipFill>
        <p:spPr>
          <a:xfrm>
            <a:off x="2691407" y="1180214"/>
            <a:ext cx="4267539" cy="3341526"/>
          </a:xfrm>
          <a:prstGeom prst="rect">
            <a:avLst/>
          </a:prstGeom>
        </p:spPr>
      </p:pic>
    </p:spTree>
    <p:extLst>
      <p:ext uri="{BB962C8B-B14F-4D97-AF65-F5344CB8AC3E}">
        <p14:creationId xmlns:p14="http://schemas.microsoft.com/office/powerpoint/2010/main" val="3948140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5A4E8F-1234-458B-BD7E-60C997409E5F}"/>
              </a:ext>
            </a:extLst>
          </p:cNvPr>
          <p:cNvSpPr>
            <a:spLocks noGrp="1"/>
          </p:cNvSpPr>
          <p:nvPr>
            <p:ph type="title"/>
          </p:nvPr>
        </p:nvSpPr>
        <p:spPr>
          <a:xfrm>
            <a:off x="1255693" y="445779"/>
            <a:ext cx="6890657" cy="742500"/>
          </a:xfrm>
        </p:spPr>
        <p:txBody>
          <a:bodyPr/>
          <a:lstStyle/>
          <a:p>
            <a:r>
              <a:rPr lang="en-SG" sz="2000" dirty="0"/>
              <a:t>Appendix: Storyboard of Cost of Fraud</a:t>
            </a:r>
          </a:p>
        </p:txBody>
      </p:sp>
      <p:sp>
        <p:nvSpPr>
          <p:cNvPr id="6" name="Text Placeholder 1">
            <a:extLst>
              <a:ext uri="{FF2B5EF4-FFF2-40B4-BE49-F238E27FC236}">
                <a16:creationId xmlns:a16="http://schemas.microsoft.com/office/drawing/2014/main" id="{2897E0B6-162E-4CDE-998F-CA89659BDAEA}"/>
              </a:ext>
            </a:extLst>
          </p:cNvPr>
          <p:cNvSpPr>
            <a:spLocks noGrp="1"/>
          </p:cNvSpPr>
          <p:nvPr>
            <p:ph type="body" idx="1"/>
          </p:nvPr>
        </p:nvSpPr>
        <p:spPr>
          <a:xfrm>
            <a:off x="3208565" y="4521740"/>
            <a:ext cx="4712400" cy="351962"/>
          </a:xfrm>
        </p:spPr>
        <p:txBody>
          <a:bodyPr/>
          <a:lstStyle/>
          <a:p>
            <a:pPr marL="152400" indent="0">
              <a:buNone/>
            </a:pPr>
            <a:r>
              <a:rPr lang="en-SG" dirty="0"/>
              <a:t>Source: Tableau File Storyboard sheet</a:t>
            </a:r>
          </a:p>
        </p:txBody>
      </p:sp>
      <p:pic>
        <p:nvPicPr>
          <p:cNvPr id="4" name="Picture 3">
            <a:extLst>
              <a:ext uri="{FF2B5EF4-FFF2-40B4-BE49-F238E27FC236}">
                <a16:creationId xmlns:a16="http://schemas.microsoft.com/office/drawing/2014/main" id="{B901AB73-AE4C-499B-9955-D00F1846FF4A}"/>
              </a:ext>
            </a:extLst>
          </p:cNvPr>
          <p:cNvPicPr>
            <a:picLocks noChangeAspect="1"/>
          </p:cNvPicPr>
          <p:nvPr/>
        </p:nvPicPr>
        <p:blipFill>
          <a:blip r:embed="rId2"/>
          <a:stretch>
            <a:fillRect/>
          </a:stretch>
        </p:blipFill>
        <p:spPr>
          <a:xfrm>
            <a:off x="2779128" y="1293925"/>
            <a:ext cx="3843786" cy="3122169"/>
          </a:xfrm>
          <a:prstGeom prst="rect">
            <a:avLst/>
          </a:prstGeom>
        </p:spPr>
      </p:pic>
    </p:spTree>
    <p:extLst>
      <p:ext uri="{BB962C8B-B14F-4D97-AF65-F5344CB8AC3E}">
        <p14:creationId xmlns:p14="http://schemas.microsoft.com/office/powerpoint/2010/main" val="334025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BF50-AB50-47BE-BEA7-72E7D324BB10}"/>
              </a:ext>
            </a:extLst>
          </p:cNvPr>
          <p:cNvSpPr>
            <a:spLocks noGrp="1"/>
          </p:cNvSpPr>
          <p:nvPr>
            <p:ph type="title"/>
          </p:nvPr>
        </p:nvSpPr>
        <p:spPr>
          <a:xfrm>
            <a:off x="627321" y="97943"/>
            <a:ext cx="7569621" cy="772200"/>
          </a:xfrm>
        </p:spPr>
        <p:txBody>
          <a:bodyPr/>
          <a:lstStyle/>
          <a:p>
            <a:r>
              <a:rPr lang="en-SG" sz="3200"/>
              <a:t>Strategic defrauding through objectives</a:t>
            </a:r>
          </a:p>
        </p:txBody>
      </p:sp>
      <p:sp>
        <p:nvSpPr>
          <p:cNvPr id="3" name="Subtitle 2">
            <a:extLst>
              <a:ext uri="{FF2B5EF4-FFF2-40B4-BE49-F238E27FC236}">
                <a16:creationId xmlns:a16="http://schemas.microsoft.com/office/drawing/2014/main" id="{7DF63C6D-F1CF-4A58-AF25-CE6F8C9F77D0}"/>
              </a:ext>
            </a:extLst>
          </p:cNvPr>
          <p:cNvSpPr>
            <a:spLocks noGrp="1"/>
          </p:cNvSpPr>
          <p:nvPr>
            <p:ph type="subTitle" idx="1"/>
          </p:nvPr>
        </p:nvSpPr>
        <p:spPr>
          <a:xfrm>
            <a:off x="284420" y="825886"/>
            <a:ext cx="8255422" cy="3032385"/>
          </a:xfrm>
        </p:spPr>
        <p:txBody>
          <a:bodyPr/>
          <a:lstStyle/>
          <a:p>
            <a:pPr algn="just"/>
            <a:r>
              <a:rPr lang="en-US" b="1" u="sng"/>
              <a:t>Key objectives:</a:t>
            </a:r>
          </a:p>
          <a:p>
            <a:pPr algn="just">
              <a:buFont typeface="Arial" panose="020B0604020202020204" pitchFamily="34" charset="0"/>
              <a:buChar char="•"/>
            </a:pPr>
            <a:r>
              <a:rPr lang="en-US"/>
              <a:t>To analyze the datasets given on accounts payable, corporate credit cards and payroll with inter-</a:t>
            </a:r>
            <a:r>
              <a:rPr lang="en-US" err="1"/>
              <a:t>dataframes</a:t>
            </a:r>
            <a:r>
              <a:rPr lang="en-US"/>
              <a:t> comparison resulting in identification of ghost and duplicated employees accounts</a:t>
            </a:r>
          </a:p>
          <a:p>
            <a:pPr marL="127000" indent="0" algn="just"/>
            <a:endParaRPr lang="en-US"/>
          </a:p>
          <a:p>
            <a:pPr algn="just">
              <a:buFont typeface="Arial" panose="020B0604020202020204" pitchFamily="34" charset="0"/>
              <a:buChar char="•"/>
            </a:pPr>
            <a:r>
              <a:rPr lang="en-US"/>
              <a:t>Highlight possible fraudulent transactions and individuals with suspicious activity with visualization across countries through geospatial data to track discrepancies in cash outflow</a:t>
            </a:r>
          </a:p>
          <a:p>
            <a:pPr marL="127000" indent="0" algn="just"/>
            <a:endParaRPr lang="en-US"/>
          </a:p>
          <a:p>
            <a:pPr algn="just">
              <a:buFont typeface="Arial" panose="020B0604020202020204" pitchFamily="34" charset="0"/>
              <a:buChar char="•"/>
            </a:pPr>
            <a:r>
              <a:rPr lang="en-US"/>
              <a:t>Quantify current fraudulent transactions with strategic outline of impacts and recommend solutions to deter such problems in the future to result in tailwinds for efficient fraud management</a:t>
            </a:r>
          </a:p>
          <a:p>
            <a:pPr algn="just">
              <a:buFont typeface="Arial" panose="020B0604020202020204" pitchFamily="34" charset="0"/>
              <a:buChar char="•"/>
            </a:pPr>
            <a:endParaRPr lang="en-SG"/>
          </a:p>
        </p:txBody>
      </p:sp>
    </p:spTree>
    <p:extLst>
      <p:ext uri="{BB962C8B-B14F-4D97-AF65-F5344CB8AC3E}">
        <p14:creationId xmlns:p14="http://schemas.microsoft.com/office/powerpoint/2010/main" val="38141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cxnSp>
        <p:nvCxnSpPr>
          <p:cNvPr id="395" name="Google Shape;395;p46"/>
          <p:cNvCxnSpPr/>
          <p:nvPr/>
        </p:nvCxnSpPr>
        <p:spPr>
          <a:xfrm rot="10800000">
            <a:off x="2060887" y="2881345"/>
            <a:ext cx="5188800" cy="0"/>
          </a:xfrm>
          <a:prstGeom prst="straightConnector1">
            <a:avLst/>
          </a:prstGeom>
          <a:noFill/>
          <a:ln w="19050" cap="flat" cmpd="sng">
            <a:solidFill>
              <a:schemeClr val="accent2"/>
            </a:solidFill>
            <a:prstDash val="solid"/>
            <a:round/>
            <a:headEnd type="none" w="med" len="med"/>
            <a:tailEnd type="none" w="med" len="med"/>
          </a:ln>
        </p:spPr>
      </p:cxnSp>
      <p:sp>
        <p:nvSpPr>
          <p:cNvPr id="396" name="Google Shape;396;p46"/>
          <p:cNvSpPr txBox="1">
            <a:spLocks noGrp="1"/>
          </p:cNvSpPr>
          <p:nvPr>
            <p:ph type="title" idx="2"/>
          </p:nvPr>
        </p:nvSpPr>
        <p:spPr>
          <a:xfrm>
            <a:off x="2119489" y="1129188"/>
            <a:ext cx="1813663" cy="49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a:t>Credit Card</a:t>
            </a:r>
          </a:p>
        </p:txBody>
      </p:sp>
      <p:sp>
        <p:nvSpPr>
          <p:cNvPr id="397" name="Google Shape;397;p46"/>
          <p:cNvSpPr txBox="1">
            <a:spLocks noGrp="1"/>
          </p:cNvSpPr>
          <p:nvPr>
            <p:ph type="title"/>
          </p:nvPr>
        </p:nvSpPr>
        <p:spPr>
          <a:xfrm>
            <a:off x="740100" y="314292"/>
            <a:ext cx="775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Common Fraud in the Market</a:t>
            </a:r>
            <a:endParaRPr/>
          </a:p>
        </p:txBody>
      </p:sp>
      <p:sp>
        <p:nvSpPr>
          <p:cNvPr id="398" name="Google Shape;398;p46"/>
          <p:cNvSpPr txBox="1">
            <a:spLocks noGrp="1"/>
          </p:cNvSpPr>
          <p:nvPr>
            <p:ph type="subTitle" idx="1"/>
          </p:nvPr>
        </p:nvSpPr>
        <p:spPr>
          <a:xfrm>
            <a:off x="1835570" y="1613581"/>
            <a:ext cx="3501652" cy="679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dirty="0"/>
              <a:t>Fictitious expenses</a:t>
            </a:r>
          </a:p>
          <a:p>
            <a:pPr marL="342900" lvl="0" indent="-342900" algn="l" rtl="0">
              <a:spcBef>
                <a:spcPts val="0"/>
              </a:spcBef>
              <a:spcAft>
                <a:spcPts val="0"/>
              </a:spcAft>
              <a:buFont typeface="+mj-lt"/>
              <a:buAutoNum type="arabicPeriod"/>
            </a:pPr>
            <a:r>
              <a:rPr lang="en-US" dirty="0"/>
              <a:t>Mis categorization of expenses</a:t>
            </a:r>
          </a:p>
          <a:p>
            <a:pPr marL="342900" lvl="0" indent="-342900" algn="l" rtl="0">
              <a:spcBef>
                <a:spcPts val="0"/>
              </a:spcBef>
              <a:spcAft>
                <a:spcPts val="0"/>
              </a:spcAft>
              <a:buFont typeface="+mj-lt"/>
              <a:buAutoNum type="arabicPeriod"/>
            </a:pPr>
            <a:r>
              <a:rPr lang="en-US" dirty="0"/>
              <a:t>Duplicate expenses</a:t>
            </a:r>
          </a:p>
          <a:p>
            <a:pPr marL="342900" lvl="0" indent="-342900" algn="l" rtl="0">
              <a:spcBef>
                <a:spcPts val="0"/>
              </a:spcBef>
              <a:spcAft>
                <a:spcPts val="0"/>
              </a:spcAft>
              <a:buFont typeface="+mj-lt"/>
              <a:buAutoNum type="arabicPeriod"/>
            </a:pPr>
            <a:r>
              <a:rPr lang="en-US" dirty="0"/>
              <a:t>Non-arm’s length expenses</a:t>
            </a:r>
          </a:p>
          <a:p>
            <a:pPr marL="0" lvl="0" indent="0" algn="r" rtl="0">
              <a:spcBef>
                <a:spcPts val="0"/>
              </a:spcBef>
              <a:spcAft>
                <a:spcPts val="0"/>
              </a:spcAft>
              <a:buNone/>
            </a:pPr>
            <a:endParaRPr lang="en-US" dirty="0"/>
          </a:p>
        </p:txBody>
      </p:sp>
      <p:sp>
        <p:nvSpPr>
          <p:cNvPr id="399" name="Google Shape;399;p46"/>
          <p:cNvSpPr txBox="1">
            <a:spLocks noGrp="1"/>
          </p:cNvSpPr>
          <p:nvPr>
            <p:ph type="title" idx="3"/>
          </p:nvPr>
        </p:nvSpPr>
        <p:spPr>
          <a:xfrm>
            <a:off x="5711950" y="1143339"/>
            <a:ext cx="1175233" cy="49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Payroll </a:t>
            </a:r>
          </a:p>
        </p:txBody>
      </p:sp>
      <p:sp>
        <p:nvSpPr>
          <p:cNvPr id="400" name="Google Shape;400;p46"/>
          <p:cNvSpPr txBox="1">
            <a:spLocks noGrp="1"/>
          </p:cNvSpPr>
          <p:nvPr>
            <p:ph type="subTitle" idx="4"/>
          </p:nvPr>
        </p:nvSpPr>
        <p:spPr>
          <a:xfrm>
            <a:off x="5337222" y="1613581"/>
            <a:ext cx="2788728" cy="1128973"/>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a:t>Ghost Employee Fraud</a:t>
            </a:r>
          </a:p>
          <a:p>
            <a:pPr marL="342900" lvl="0" indent="-342900" algn="l" rtl="0">
              <a:spcBef>
                <a:spcPts val="0"/>
              </a:spcBef>
              <a:spcAft>
                <a:spcPts val="0"/>
              </a:spcAft>
              <a:buFont typeface="+mj-lt"/>
              <a:buAutoNum type="arabicPeriod"/>
            </a:pPr>
            <a:r>
              <a:rPr lang="en-US"/>
              <a:t>Advance Retention Fraud</a:t>
            </a:r>
          </a:p>
          <a:p>
            <a:pPr marL="342900" lvl="0" indent="-342900" algn="l" rtl="0">
              <a:spcBef>
                <a:spcPts val="0"/>
              </a:spcBef>
              <a:spcAft>
                <a:spcPts val="0"/>
              </a:spcAft>
              <a:buFont typeface="+mj-lt"/>
              <a:buAutoNum type="arabicPeriod"/>
            </a:pPr>
            <a:r>
              <a:rPr lang="en-US"/>
              <a:t>Pay Rate Alteration Fraud</a:t>
            </a:r>
          </a:p>
          <a:p>
            <a:pPr marL="342900" lvl="0" indent="-342900" algn="l" rtl="0">
              <a:spcBef>
                <a:spcPts val="0"/>
              </a:spcBef>
              <a:spcAft>
                <a:spcPts val="0"/>
              </a:spcAft>
              <a:buFont typeface="+mj-lt"/>
              <a:buAutoNum type="arabicPeriod"/>
            </a:pPr>
            <a:r>
              <a:rPr lang="en-US"/>
              <a:t>Compensation Fraud</a:t>
            </a:r>
          </a:p>
        </p:txBody>
      </p:sp>
      <p:sp>
        <p:nvSpPr>
          <p:cNvPr id="401" name="Google Shape;401;p46"/>
          <p:cNvSpPr txBox="1">
            <a:spLocks noGrp="1"/>
          </p:cNvSpPr>
          <p:nvPr>
            <p:ph type="title" idx="5"/>
          </p:nvPr>
        </p:nvSpPr>
        <p:spPr>
          <a:xfrm>
            <a:off x="3442680" y="3020137"/>
            <a:ext cx="2597285" cy="49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Account Payable</a:t>
            </a:r>
            <a:endParaRPr/>
          </a:p>
        </p:txBody>
      </p:sp>
      <p:sp>
        <p:nvSpPr>
          <p:cNvPr id="402" name="Google Shape;402;p46"/>
          <p:cNvSpPr txBox="1">
            <a:spLocks noGrp="1"/>
          </p:cNvSpPr>
          <p:nvPr>
            <p:ph type="subTitle" idx="6"/>
          </p:nvPr>
        </p:nvSpPr>
        <p:spPr>
          <a:xfrm>
            <a:off x="2060887" y="3449826"/>
            <a:ext cx="3051017" cy="1128971"/>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
              <a:t>Check Fraud</a:t>
            </a:r>
          </a:p>
          <a:p>
            <a:pPr marL="342900" lvl="0" indent="-342900" algn="l" rtl="0">
              <a:spcBef>
                <a:spcPts val="0"/>
              </a:spcBef>
              <a:spcAft>
                <a:spcPts val="0"/>
              </a:spcAft>
              <a:buFont typeface="+mj-lt"/>
              <a:buAutoNum type="arabicPeriod"/>
            </a:pPr>
            <a:r>
              <a:rPr lang="en"/>
              <a:t>Expense Reimbursement Fraud Schemes</a:t>
            </a:r>
          </a:p>
          <a:p>
            <a:pPr marL="342900" lvl="0" indent="-342900" algn="l" rtl="0">
              <a:spcBef>
                <a:spcPts val="0"/>
              </a:spcBef>
              <a:spcAft>
                <a:spcPts val="0"/>
              </a:spcAft>
              <a:buFont typeface="+mj-lt"/>
              <a:buAutoNum type="arabicPeriod"/>
            </a:pPr>
            <a:r>
              <a:rPr lang="en"/>
              <a:t>Over Billing</a:t>
            </a:r>
          </a:p>
          <a:p>
            <a:pPr marL="342900" lvl="0" indent="-342900" algn="l" rtl="0">
              <a:spcBef>
                <a:spcPts val="0"/>
              </a:spcBef>
              <a:spcAft>
                <a:spcPts val="0"/>
              </a:spcAft>
              <a:buFont typeface="+mj-lt"/>
              <a:buAutoNum type="arabicPeriod"/>
            </a:pPr>
            <a:r>
              <a:rPr lang="en"/>
              <a:t>False Billing</a:t>
            </a:r>
          </a:p>
          <a:p>
            <a:pPr marL="342900" lvl="0" indent="-342900" algn="l" rtl="0">
              <a:spcBef>
                <a:spcPts val="0"/>
              </a:spcBef>
              <a:spcAft>
                <a:spcPts val="0"/>
              </a:spcAft>
              <a:buFont typeface="+mj-lt"/>
              <a:buAutoNum type="arabicPeriod"/>
            </a:pPr>
            <a:r>
              <a:rPr lang="en"/>
              <a:t>Duplicate Invoice Pyament</a:t>
            </a:r>
          </a:p>
          <a:p>
            <a:pPr marL="0" lvl="0" indent="0" algn="l" rtl="0">
              <a:spcBef>
                <a:spcPts val="0"/>
              </a:spcBef>
              <a:spcAft>
                <a:spcPts val="0"/>
              </a:spcAft>
              <a:buNone/>
            </a:pPr>
            <a:endParaRPr lang="en"/>
          </a:p>
        </p:txBody>
      </p:sp>
      <p:sp>
        <p:nvSpPr>
          <p:cNvPr id="18" name="Google Shape;402;p46">
            <a:extLst>
              <a:ext uri="{FF2B5EF4-FFF2-40B4-BE49-F238E27FC236}">
                <a16:creationId xmlns:a16="http://schemas.microsoft.com/office/drawing/2014/main" id="{018AE5C5-92E5-46E6-BCCE-E0F7CAD5E797}"/>
              </a:ext>
            </a:extLst>
          </p:cNvPr>
          <p:cNvSpPr txBox="1">
            <a:spLocks/>
          </p:cNvSpPr>
          <p:nvPr/>
        </p:nvSpPr>
        <p:spPr>
          <a:xfrm>
            <a:off x="4968188" y="3449825"/>
            <a:ext cx="3051017" cy="1128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6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2pPr>
            <a:lvl3pPr marL="1371600" marR="0" lvl="2"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3pPr>
            <a:lvl4pPr marL="1828800" marR="0" lvl="3"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4pPr>
            <a:lvl5pPr marL="2286000" marR="0" lvl="4"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5pPr>
            <a:lvl6pPr marL="2743200" marR="0" lvl="5"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6pPr>
            <a:lvl7pPr marL="3200400" marR="0" lvl="6"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7pPr>
            <a:lvl8pPr marL="3657600" marR="0" lvl="7"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8pPr>
            <a:lvl9pPr marL="4114800" marR="0" lvl="8"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9pPr>
          </a:lstStyle>
          <a:p>
            <a:pPr marL="0" indent="0" algn="l"/>
            <a:r>
              <a:rPr lang="en"/>
              <a:t>6.     Pass-through schemes</a:t>
            </a:r>
          </a:p>
          <a:p>
            <a:pPr marL="0" indent="0" algn="l"/>
            <a:r>
              <a:rPr lang="en"/>
              <a:t>7.      Disguised Personal Purchases</a:t>
            </a:r>
          </a:p>
          <a:p>
            <a:pPr marL="0" indent="0" algn="l"/>
            <a:r>
              <a:rPr lang="en"/>
              <a:t>8.      Fake Vendor</a:t>
            </a:r>
          </a:p>
          <a:p>
            <a:pPr marL="0" indent="0" algn="l"/>
            <a:endParaRPr lang="en"/>
          </a:p>
        </p:txBody>
      </p:sp>
    </p:spTree>
    <p:extLst>
      <p:ext uri="{BB962C8B-B14F-4D97-AF65-F5344CB8AC3E}">
        <p14:creationId xmlns:p14="http://schemas.microsoft.com/office/powerpoint/2010/main" val="50371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Interpretation and Risk Profiles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343149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700800" y="220407"/>
            <a:ext cx="3871200" cy="772200"/>
          </a:xfrm>
        </p:spPr>
        <p:txBody>
          <a:bodyPr/>
          <a:lstStyle/>
          <a:p>
            <a:r>
              <a:rPr lang="en-SG"/>
              <a:t>Risk profiles</a:t>
            </a:r>
          </a:p>
        </p:txBody>
      </p:sp>
      <p:sp>
        <p:nvSpPr>
          <p:cNvPr id="3" name="Subtitle 2">
            <a:extLst>
              <a:ext uri="{FF2B5EF4-FFF2-40B4-BE49-F238E27FC236}">
                <a16:creationId xmlns:a16="http://schemas.microsoft.com/office/drawing/2014/main" id="{F5AAE183-279B-442A-85E8-78E85374DF7C}"/>
              </a:ext>
            </a:extLst>
          </p:cNvPr>
          <p:cNvSpPr>
            <a:spLocks noGrp="1"/>
          </p:cNvSpPr>
          <p:nvPr>
            <p:ph type="subTitle" idx="1"/>
          </p:nvPr>
        </p:nvSpPr>
        <p:spPr>
          <a:xfrm>
            <a:off x="253093" y="821233"/>
            <a:ext cx="8190107" cy="836117"/>
          </a:xfrm>
        </p:spPr>
        <p:txBody>
          <a:bodyPr/>
          <a:lstStyle/>
          <a:p>
            <a:pPr indent="0" algn="just"/>
            <a:r>
              <a:rPr lang="en-SG"/>
              <a:t>The data given has been subset into 3 distinct categories, with key fraud identification towards Internal, External and Internal-to-External Stakeholders and Cashflow direction. The various datasets and utilizations are outlined as follows:</a:t>
            </a:r>
          </a:p>
          <a:p>
            <a:pPr indent="0" algn="just"/>
            <a:endParaRPr lang="en-SG"/>
          </a:p>
        </p:txBody>
      </p:sp>
      <p:sp>
        <p:nvSpPr>
          <p:cNvPr id="4" name="Rectangle: Rounded Corners 3">
            <a:extLst>
              <a:ext uri="{FF2B5EF4-FFF2-40B4-BE49-F238E27FC236}">
                <a16:creationId xmlns:a16="http://schemas.microsoft.com/office/drawing/2014/main" id="{FA95881C-EC64-451A-B2D7-5F5FB40019A7}"/>
              </a:ext>
            </a:extLst>
          </p:cNvPr>
          <p:cNvSpPr/>
          <p:nvPr/>
        </p:nvSpPr>
        <p:spPr>
          <a:xfrm>
            <a:off x="700800" y="1714499"/>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Internal-to-External</a:t>
            </a:r>
          </a:p>
        </p:txBody>
      </p:sp>
      <p:sp>
        <p:nvSpPr>
          <p:cNvPr id="5" name="Rectangle: Rounded Corners 4">
            <a:extLst>
              <a:ext uri="{FF2B5EF4-FFF2-40B4-BE49-F238E27FC236}">
                <a16:creationId xmlns:a16="http://schemas.microsoft.com/office/drawing/2014/main" id="{E45A0B02-BA55-461C-AC1A-7FE8DF170FF8}"/>
              </a:ext>
            </a:extLst>
          </p:cNvPr>
          <p:cNvSpPr/>
          <p:nvPr/>
        </p:nvSpPr>
        <p:spPr>
          <a:xfrm>
            <a:off x="6168150" y="1714499"/>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a:ea typeface="+mn-lt"/>
                <a:cs typeface="+mn-lt"/>
              </a:rPr>
              <a:t>Internal-to-External</a:t>
            </a:r>
            <a:endParaRPr lang="en-US"/>
          </a:p>
        </p:txBody>
      </p:sp>
      <p:sp>
        <p:nvSpPr>
          <p:cNvPr id="6" name="Rectangle: Rounded Corners 5">
            <a:extLst>
              <a:ext uri="{FF2B5EF4-FFF2-40B4-BE49-F238E27FC236}">
                <a16:creationId xmlns:a16="http://schemas.microsoft.com/office/drawing/2014/main" id="{B918139C-FA38-4D1E-9BBF-3FFEA8C6014C}"/>
              </a:ext>
            </a:extLst>
          </p:cNvPr>
          <p:cNvSpPr/>
          <p:nvPr/>
        </p:nvSpPr>
        <p:spPr>
          <a:xfrm>
            <a:off x="3380014" y="1714499"/>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Internal</a:t>
            </a:r>
          </a:p>
        </p:txBody>
      </p:sp>
      <p:sp>
        <p:nvSpPr>
          <p:cNvPr id="7" name="Rectangle: Rounded Corners 6">
            <a:extLst>
              <a:ext uri="{FF2B5EF4-FFF2-40B4-BE49-F238E27FC236}">
                <a16:creationId xmlns:a16="http://schemas.microsoft.com/office/drawing/2014/main" id="{0FDFF0F7-00D4-4097-8999-102AF2CEB21E}"/>
              </a:ext>
            </a:extLst>
          </p:cNvPr>
          <p:cNvSpPr/>
          <p:nvPr/>
        </p:nvSpPr>
        <p:spPr>
          <a:xfrm>
            <a:off x="700800" y="2237018"/>
            <a:ext cx="2383972" cy="6286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SG" b="1" dirty="0"/>
              <a:t>Dataset: </a:t>
            </a:r>
            <a:r>
              <a:rPr lang="en-SG" dirty="0"/>
              <a:t>Accounts Payable.XLSX </a:t>
            </a:r>
          </a:p>
        </p:txBody>
      </p:sp>
      <p:sp>
        <p:nvSpPr>
          <p:cNvPr id="8" name="Rectangle: Rounded Corners 7">
            <a:extLst>
              <a:ext uri="{FF2B5EF4-FFF2-40B4-BE49-F238E27FC236}">
                <a16:creationId xmlns:a16="http://schemas.microsoft.com/office/drawing/2014/main" id="{47249299-37DC-49B6-BA21-2F34CC4B9A2D}"/>
              </a:ext>
            </a:extLst>
          </p:cNvPr>
          <p:cNvSpPr/>
          <p:nvPr/>
        </p:nvSpPr>
        <p:spPr>
          <a:xfrm>
            <a:off x="700800" y="3041199"/>
            <a:ext cx="2383972" cy="1926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SG"/>
              <a:t>Expense Reimbursement Fraud (Duplicated report submission)</a:t>
            </a:r>
          </a:p>
          <a:p>
            <a:pPr marL="285750" indent="-285750">
              <a:buFont typeface="Arial" panose="020B0604020202020204" pitchFamily="34" charset="0"/>
              <a:buChar char="•"/>
            </a:pPr>
            <a:r>
              <a:rPr lang="en-SG"/>
              <a:t>Billing Fraud (Falsified Billing information)</a:t>
            </a:r>
          </a:p>
        </p:txBody>
      </p:sp>
      <p:sp>
        <p:nvSpPr>
          <p:cNvPr id="9" name="Rectangle: Rounded Corners 8">
            <a:extLst>
              <a:ext uri="{FF2B5EF4-FFF2-40B4-BE49-F238E27FC236}">
                <a16:creationId xmlns:a16="http://schemas.microsoft.com/office/drawing/2014/main" id="{D59C013D-DF97-4D53-99D0-9F86626BE47D}"/>
              </a:ext>
            </a:extLst>
          </p:cNvPr>
          <p:cNvSpPr/>
          <p:nvPr/>
        </p:nvSpPr>
        <p:spPr>
          <a:xfrm>
            <a:off x="3380014" y="2249261"/>
            <a:ext cx="2383972" cy="6286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SG" b="1" dirty="0"/>
              <a:t>Dataset: </a:t>
            </a:r>
            <a:r>
              <a:rPr lang="en-SG" dirty="0"/>
              <a:t>Payroll.XLSX </a:t>
            </a:r>
          </a:p>
        </p:txBody>
      </p:sp>
      <p:sp>
        <p:nvSpPr>
          <p:cNvPr id="10" name="Rectangle: Rounded Corners 9">
            <a:extLst>
              <a:ext uri="{FF2B5EF4-FFF2-40B4-BE49-F238E27FC236}">
                <a16:creationId xmlns:a16="http://schemas.microsoft.com/office/drawing/2014/main" id="{F99B8D32-19E5-4963-9F88-C0A7A3F2A909}"/>
              </a:ext>
            </a:extLst>
          </p:cNvPr>
          <p:cNvSpPr/>
          <p:nvPr/>
        </p:nvSpPr>
        <p:spPr>
          <a:xfrm>
            <a:off x="3380014" y="3053442"/>
            <a:ext cx="2383972" cy="1926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SG" dirty="0"/>
              <a:t>Ghost Employee Fraud</a:t>
            </a:r>
          </a:p>
          <a:p>
            <a:pPr marL="285750" indent="-285750">
              <a:buFont typeface="Arial" panose="020B0604020202020204" pitchFamily="34" charset="0"/>
              <a:buChar char="•"/>
            </a:pPr>
            <a:r>
              <a:rPr lang="en-SG" dirty="0"/>
              <a:t>Pay Rate Alteration Fraud</a:t>
            </a:r>
          </a:p>
          <a:p>
            <a:pPr marL="285750" indent="-285750">
              <a:buFont typeface="Arial" panose="020B0604020202020204" pitchFamily="34" charset="0"/>
              <a:buChar char="•"/>
            </a:pPr>
            <a:r>
              <a:rPr lang="en-SG" dirty="0"/>
              <a:t>Unauthorized Employee Fraud </a:t>
            </a:r>
          </a:p>
          <a:p>
            <a:pPr marL="285750" indent="-285750">
              <a:buFont typeface="Arial" panose="020B0604020202020204" pitchFamily="34" charset="0"/>
              <a:buChar char="•"/>
            </a:pPr>
            <a:r>
              <a:rPr lang="en-SG" dirty="0"/>
              <a:t>Fake Vendor Fraud</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p:txBody>
      </p:sp>
      <p:sp>
        <p:nvSpPr>
          <p:cNvPr id="11" name="Rectangle: Rounded Corners 10">
            <a:extLst>
              <a:ext uri="{FF2B5EF4-FFF2-40B4-BE49-F238E27FC236}">
                <a16:creationId xmlns:a16="http://schemas.microsoft.com/office/drawing/2014/main" id="{ABCDD8B9-1D29-45A8-9457-3E8D092DABD8}"/>
              </a:ext>
            </a:extLst>
          </p:cNvPr>
          <p:cNvSpPr/>
          <p:nvPr/>
        </p:nvSpPr>
        <p:spPr>
          <a:xfrm>
            <a:off x="6168150" y="2249261"/>
            <a:ext cx="2383972" cy="628650"/>
          </a:xfrm>
          <a:prstGeom prst="round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en-SG" b="1" dirty="0"/>
              <a:t>Dataset: </a:t>
            </a:r>
            <a:r>
              <a:rPr lang="en-SG" dirty="0"/>
              <a:t>Credit Card Data.XLSX</a:t>
            </a:r>
            <a:r>
              <a:rPr lang="en-SG"/>
              <a:t> </a:t>
            </a:r>
            <a:endParaRPr lang="en-SG" dirty="0"/>
          </a:p>
        </p:txBody>
      </p:sp>
      <p:sp>
        <p:nvSpPr>
          <p:cNvPr id="12" name="Rectangle: Rounded Corners 11">
            <a:extLst>
              <a:ext uri="{FF2B5EF4-FFF2-40B4-BE49-F238E27FC236}">
                <a16:creationId xmlns:a16="http://schemas.microsoft.com/office/drawing/2014/main" id="{F44F5577-2F72-44C1-A29D-D286678E535B}"/>
              </a:ext>
            </a:extLst>
          </p:cNvPr>
          <p:cNvSpPr/>
          <p:nvPr/>
        </p:nvSpPr>
        <p:spPr>
          <a:xfrm>
            <a:off x="6168150" y="3053442"/>
            <a:ext cx="2383972" cy="1926772"/>
          </a:xfrm>
          <a:prstGeom prst="round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t"/>
          <a:lstStyle/>
          <a:p>
            <a:pPr marL="342900" lvl="0" indent="-342900" algn="l" rtl="0">
              <a:spcBef>
                <a:spcPts val="0"/>
              </a:spcBef>
              <a:spcAft>
                <a:spcPts val="0"/>
              </a:spcAft>
              <a:buFont typeface="Arial" panose="020B0604020202020204" pitchFamily="34" charset="0"/>
              <a:buChar char="•"/>
            </a:pPr>
            <a:r>
              <a:rPr lang="en-US" dirty="0"/>
              <a:t>Fictitious expenses</a:t>
            </a:r>
          </a:p>
          <a:p>
            <a:pPr marL="342900" lvl="0" indent="-342900" algn="l" rtl="0">
              <a:spcBef>
                <a:spcPts val="0"/>
              </a:spcBef>
              <a:spcAft>
                <a:spcPts val="0"/>
              </a:spcAft>
              <a:buFont typeface="Arial" panose="020B0604020202020204" pitchFamily="34" charset="0"/>
              <a:buChar char="•"/>
            </a:pPr>
            <a:r>
              <a:rPr lang="en-US" dirty="0"/>
              <a:t>Mis categorization of expenses</a:t>
            </a:r>
          </a:p>
          <a:p>
            <a:pPr marL="342900" lvl="0" indent="-342900" algn="l" rtl="0">
              <a:spcBef>
                <a:spcPts val="0"/>
              </a:spcBef>
              <a:spcAft>
                <a:spcPts val="0"/>
              </a:spcAft>
              <a:buFont typeface="Arial" panose="020B0604020202020204" pitchFamily="34" charset="0"/>
              <a:buChar char="•"/>
            </a:pPr>
            <a:r>
              <a:rPr lang="en-US" dirty="0"/>
              <a:t>Duplicate expenses</a:t>
            </a:r>
          </a:p>
          <a:p>
            <a:pPr marL="342900" lvl="0" indent="-342900" algn="l" rtl="0">
              <a:spcBef>
                <a:spcPts val="0"/>
              </a:spcBef>
              <a:spcAft>
                <a:spcPts val="0"/>
              </a:spcAft>
              <a:buFont typeface="Arial" panose="020B0604020202020204" pitchFamily="34" charset="0"/>
              <a:buChar char="•"/>
            </a:pPr>
            <a:r>
              <a:rPr lang="en-US" dirty="0"/>
              <a:t>Non-arm’s length expenses</a:t>
            </a:r>
          </a:p>
        </p:txBody>
      </p:sp>
    </p:spTree>
    <p:extLst>
      <p:ext uri="{BB962C8B-B14F-4D97-AF65-F5344CB8AC3E}">
        <p14:creationId xmlns:p14="http://schemas.microsoft.com/office/powerpoint/2010/main" val="261533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Analytical Process Flow</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409858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p>
            <a:r>
              <a:rPr lang="en"/>
              <a:t>Analysis Process</a:t>
            </a:r>
            <a:endParaRPr lang="en-US"/>
          </a:p>
        </p:txBody>
      </p:sp>
      <p:sp>
        <p:nvSpPr>
          <p:cNvPr id="247" name="Google Shape;247;p41"/>
          <p:cNvSpPr txBox="1">
            <a:spLocks noGrp="1"/>
          </p:cNvSpPr>
          <p:nvPr>
            <p:ph type="subTitle" idx="4294967295"/>
          </p:nvPr>
        </p:nvSpPr>
        <p:spPr>
          <a:xfrm>
            <a:off x="285963" y="3365161"/>
            <a:ext cx="1449900" cy="79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100" b="0"/>
              <a:t>List potential frauds identifiable from the given data. </a:t>
            </a:r>
            <a:endParaRPr sz="1100" b="0"/>
          </a:p>
          <a:p>
            <a:pPr marL="0" lvl="0" indent="0" algn="ctr" rtl="0">
              <a:lnSpc>
                <a:spcPct val="100000"/>
              </a:lnSpc>
              <a:spcBef>
                <a:spcPts val="1600"/>
              </a:spcBef>
              <a:spcAft>
                <a:spcPts val="1600"/>
              </a:spcAft>
              <a:buNone/>
            </a:pPr>
            <a:endParaRPr sz="1100" b="0"/>
          </a:p>
        </p:txBody>
      </p:sp>
      <p:sp>
        <p:nvSpPr>
          <p:cNvPr id="248" name="Google Shape;248;p41"/>
          <p:cNvSpPr txBox="1">
            <a:spLocks noGrp="1"/>
          </p:cNvSpPr>
          <p:nvPr>
            <p:ph type="subTitle" idx="4294967295"/>
          </p:nvPr>
        </p:nvSpPr>
        <p:spPr>
          <a:xfrm>
            <a:off x="1897919" y="3334889"/>
            <a:ext cx="1449900" cy="79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100" b="0"/>
              <a:t>Clean data to ensure easier and consistent analysis</a:t>
            </a:r>
            <a:endParaRPr sz="1100" b="0"/>
          </a:p>
          <a:p>
            <a:pPr marL="0" lvl="0" indent="0" algn="ctr" rtl="0">
              <a:lnSpc>
                <a:spcPct val="100000"/>
              </a:lnSpc>
              <a:spcBef>
                <a:spcPts val="1600"/>
              </a:spcBef>
              <a:spcAft>
                <a:spcPts val="0"/>
              </a:spcAft>
              <a:buNone/>
            </a:pPr>
            <a:endParaRPr sz="1100" b="0"/>
          </a:p>
          <a:p>
            <a:pPr marL="0" lvl="0" indent="0" algn="ctr" rtl="0">
              <a:lnSpc>
                <a:spcPct val="100000"/>
              </a:lnSpc>
              <a:spcBef>
                <a:spcPts val="1600"/>
              </a:spcBef>
              <a:spcAft>
                <a:spcPts val="1600"/>
              </a:spcAft>
              <a:buNone/>
            </a:pPr>
            <a:endParaRPr sz="1100" b="0"/>
          </a:p>
        </p:txBody>
      </p:sp>
      <p:sp>
        <p:nvSpPr>
          <p:cNvPr id="249" name="Google Shape;249;p41"/>
          <p:cNvSpPr txBox="1">
            <a:spLocks noGrp="1"/>
          </p:cNvSpPr>
          <p:nvPr>
            <p:ph type="subTitle" idx="4294967295"/>
          </p:nvPr>
        </p:nvSpPr>
        <p:spPr>
          <a:xfrm>
            <a:off x="4817895" y="3365161"/>
            <a:ext cx="1449900" cy="79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050" b="0"/>
              <a:t>Quantify cost of fraudulent activity found.</a:t>
            </a:r>
            <a:endParaRPr sz="1050" b="0"/>
          </a:p>
        </p:txBody>
      </p:sp>
      <p:sp>
        <p:nvSpPr>
          <p:cNvPr id="250" name="Google Shape;250;p41"/>
          <p:cNvSpPr txBox="1">
            <a:spLocks noGrp="1"/>
          </p:cNvSpPr>
          <p:nvPr>
            <p:ph type="subTitle" idx="4294967295"/>
          </p:nvPr>
        </p:nvSpPr>
        <p:spPr>
          <a:xfrm>
            <a:off x="77433" y="2833081"/>
            <a:ext cx="189266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0">
                <a:solidFill>
                  <a:schemeClr val="accent2"/>
                </a:solidFill>
                <a:latin typeface="DM Serif Display"/>
                <a:ea typeface="DM Serif Display"/>
                <a:cs typeface="DM Serif Display"/>
                <a:sym typeface="DM Serif Display"/>
              </a:rPr>
              <a:t>Shortlist Potential Frauds</a:t>
            </a:r>
            <a:endParaRPr sz="1200" b="0">
              <a:solidFill>
                <a:schemeClr val="accent2"/>
              </a:solidFill>
              <a:latin typeface="DM Serif Display"/>
              <a:ea typeface="DM Serif Display"/>
              <a:cs typeface="DM Serif Display"/>
              <a:sym typeface="DM Serif Display"/>
            </a:endParaRPr>
          </a:p>
        </p:txBody>
      </p:sp>
      <p:sp>
        <p:nvSpPr>
          <p:cNvPr id="251" name="Google Shape;251;p41"/>
          <p:cNvSpPr txBox="1">
            <a:spLocks noGrp="1"/>
          </p:cNvSpPr>
          <p:nvPr>
            <p:ph type="subTitle" idx="4294967295"/>
          </p:nvPr>
        </p:nvSpPr>
        <p:spPr>
          <a:xfrm>
            <a:off x="1725465" y="2886661"/>
            <a:ext cx="180557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0">
                <a:solidFill>
                  <a:schemeClr val="accent2"/>
                </a:solidFill>
                <a:latin typeface="DM Serif Display"/>
                <a:ea typeface="DM Serif Display"/>
                <a:cs typeface="DM Serif Display"/>
                <a:sym typeface="DM Serif Display"/>
              </a:rPr>
              <a:t>Data Cleaning</a:t>
            </a:r>
            <a:endParaRPr sz="1200" b="0">
              <a:solidFill>
                <a:schemeClr val="accent2"/>
              </a:solidFill>
              <a:latin typeface="DM Serif Display"/>
              <a:ea typeface="DM Serif Display"/>
              <a:cs typeface="DM Serif Display"/>
              <a:sym typeface="DM Serif Display"/>
            </a:endParaRPr>
          </a:p>
        </p:txBody>
      </p:sp>
      <p:sp>
        <p:nvSpPr>
          <p:cNvPr id="252" name="Google Shape;252;p41"/>
          <p:cNvSpPr txBox="1">
            <a:spLocks noGrp="1"/>
          </p:cNvSpPr>
          <p:nvPr>
            <p:ph type="subTitle" idx="4294967295"/>
          </p:nvPr>
        </p:nvSpPr>
        <p:spPr>
          <a:xfrm>
            <a:off x="3511202" y="2872324"/>
            <a:ext cx="14499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0">
                <a:solidFill>
                  <a:schemeClr val="accent2"/>
                </a:solidFill>
                <a:latin typeface="DM Serif Display"/>
                <a:ea typeface="DM Serif Display"/>
                <a:cs typeface="DM Serif Display"/>
                <a:sym typeface="DM Serif Display"/>
              </a:rPr>
              <a:t>Data Exploration</a:t>
            </a:r>
            <a:endParaRPr sz="1200" b="0">
              <a:solidFill>
                <a:schemeClr val="accent2"/>
              </a:solidFill>
              <a:latin typeface="DM Serif Display"/>
              <a:ea typeface="DM Serif Display"/>
              <a:cs typeface="DM Serif Display"/>
              <a:sym typeface="DM Serif Display"/>
            </a:endParaRPr>
          </a:p>
        </p:txBody>
      </p:sp>
      <p:sp>
        <p:nvSpPr>
          <p:cNvPr id="253" name="Google Shape;253;p41"/>
          <p:cNvSpPr txBox="1">
            <a:spLocks noGrp="1"/>
          </p:cNvSpPr>
          <p:nvPr>
            <p:ph type="subTitle" idx="4294967295"/>
          </p:nvPr>
        </p:nvSpPr>
        <p:spPr>
          <a:xfrm>
            <a:off x="3511202" y="3315295"/>
            <a:ext cx="1449900" cy="79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050" b="0"/>
              <a:t>Explore data to identify potential frauds listed previously.</a:t>
            </a:r>
            <a:endParaRPr sz="1050" b="0"/>
          </a:p>
          <a:p>
            <a:pPr marL="0" lvl="0" indent="0" algn="ctr" rtl="0">
              <a:lnSpc>
                <a:spcPct val="100000"/>
              </a:lnSpc>
              <a:spcBef>
                <a:spcPts val="1600"/>
              </a:spcBef>
              <a:spcAft>
                <a:spcPts val="1600"/>
              </a:spcAft>
              <a:buNone/>
            </a:pPr>
            <a:endParaRPr sz="1050" b="0"/>
          </a:p>
        </p:txBody>
      </p:sp>
      <p:sp>
        <p:nvSpPr>
          <p:cNvPr id="254" name="Google Shape;254;p41"/>
          <p:cNvSpPr txBox="1">
            <a:spLocks noGrp="1"/>
          </p:cNvSpPr>
          <p:nvPr>
            <p:ph type="subTitle" idx="4294967295"/>
          </p:nvPr>
        </p:nvSpPr>
        <p:spPr>
          <a:xfrm>
            <a:off x="4828795" y="2887195"/>
            <a:ext cx="14499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0">
                <a:solidFill>
                  <a:schemeClr val="accent2"/>
                </a:solidFill>
                <a:latin typeface="DM Serif Display"/>
                <a:ea typeface="DM Serif Display"/>
                <a:cs typeface="DM Serif Display"/>
                <a:sym typeface="DM Serif Display"/>
              </a:rPr>
              <a:t>Quantify Cost</a:t>
            </a:r>
            <a:endParaRPr sz="1200" b="0">
              <a:solidFill>
                <a:schemeClr val="accent2"/>
              </a:solidFill>
              <a:latin typeface="DM Serif Display"/>
              <a:ea typeface="DM Serif Display"/>
              <a:cs typeface="DM Serif Display"/>
              <a:sym typeface="DM Serif Display"/>
            </a:endParaRPr>
          </a:p>
        </p:txBody>
      </p:sp>
      <p:cxnSp>
        <p:nvCxnSpPr>
          <p:cNvPr id="255" name="Google Shape;255;p41"/>
          <p:cNvCxnSpPr>
            <a:cxnSpLocks/>
          </p:cNvCxnSpPr>
          <p:nvPr/>
        </p:nvCxnSpPr>
        <p:spPr>
          <a:xfrm>
            <a:off x="1137684" y="2644958"/>
            <a:ext cx="1339702" cy="0"/>
          </a:xfrm>
          <a:prstGeom prst="straightConnector1">
            <a:avLst/>
          </a:prstGeom>
          <a:noFill/>
          <a:ln w="38100" cap="flat" cmpd="sng">
            <a:solidFill>
              <a:schemeClr val="accent2"/>
            </a:solidFill>
            <a:prstDash val="solid"/>
            <a:round/>
            <a:headEnd type="none" w="med" len="med"/>
            <a:tailEnd type="none" w="med" len="med"/>
          </a:ln>
        </p:spPr>
      </p:cxnSp>
      <p:grpSp>
        <p:nvGrpSpPr>
          <p:cNvPr id="256" name="Google Shape;256;p41"/>
          <p:cNvGrpSpPr/>
          <p:nvPr/>
        </p:nvGrpSpPr>
        <p:grpSpPr>
          <a:xfrm>
            <a:off x="5332702" y="2443354"/>
            <a:ext cx="443342" cy="443307"/>
            <a:chOff x="-65131525" y="1914325"/>
            <a:chExt cx="316650" cy="316625"/>
          </a:xfrm>
        </p:grpSpPr>
        <p:sp>
          <p:nvSpPr>
            <p:cNvPr id="257" name="Google Shape;257;p41"/>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41"/>
          <p:cNvGrpSpPr/>
          <p:nvPr/>
        </p:nvGrpSpPr>
        <p:grpSpPr>
          <a:xfrm>
            <a:off x="6590949" y="2443354"/>
            <a:ext cx="443342" cy="447752"/>
            <a:chOff x="-64764500" y="2280550"/>
            <a:chExt cx="316650" cy="319800"/>
          </a:xfrm>
        </p:grpSpPr>
        <p:sp>
          <p:nvSpPr>
            <p:cNvPr id="277" name="Google Shape;277;p41"/>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250;p41">
            <a:extLst>
              <a:ext uri="{FF2B5EF4-FFF2-40B4-BE49-F238E27FC236}">
                <a16:creationId xmlns:a16="http://schemas.microsoft.com/office/drawing/2014/main" id="{C0747C64-9AC2-CF4D-A0D6-F22FD843714D}"/>
              </a:ext>
            </a:extLst>
          </p:cNvPr>
          <p:cNvSpPr txBox="1">
            <a:spLocks/>
          </p:cNvSpPr>
          <p:nvPr/>
        </p:nvSpPr>
        <p:spPr>
          <a:xfrm>
            <a:off x="5852182" y="2886661"/>
            <a:ext cx="1892660" cy="47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spcAft>
                <a:spcPts val="1600"/>
              </a:spcAft>
              <a:buFont typeface="Didact Gothic"/>
              <a:buNone/>
            </a:pPr>
            <a:r>
              <a:rPr lang="en-SG" sz="1200" b="0">
                <a:solidFill>
                  <a:schemeClr val="accent2"/>
                </a:solidFill>
                <a:latin typeface="DM Serif Display"/>
                <a:ea typeface="DM Serif Display"/>
                <a:cs typeface="DM Serif Display"/>
                <a:sym typeface="DM Serif Display"/>
              </a:rPr>
              <a:t>Data Visualisation</a:t>
            </a:r>
          </a:p>
        </p:txBody>
      </p:sp>
      <p:sp>
        <p:nvSpPr>
          <p:cNvPr id="35" name="Google Shape;250;p41">
            <a:extLst>
              <a:ext uri="{FF2B5EF4-FFF2-40B4-BE49-F238E27FC236}">
                <a16:creationId xmlns:a16="http://schemas.microsoft.com/office/drawing/2014/main" id="{713E6AD9-775A-7646-B1B9-AEAD247069B4}"/>
              </a:ext>
            </a:extLst>
          </p:cNvPr>
          <p:cNvSpPr txBox="1">
            <a:spLocks/>
          </p:cNvSpPr>
          <p:nvPr/>
        </p:nvSpPr>
        <p:spPr>
          <a:xfrm>
            <a:off x="7251340" y="2900632"/>
            <a:ext cx="1892660" cy="47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spcAft>
                <a:spcPts val="1600"/>
              </a:spcAft>
              <a:buFont typeface="Didact Gothic"/>
              <a:buNone/>
            </a:pPr>
            <a:r>
              <a:rPr lang="en-SG" sz="1200" b="0">
                <a:solidFill>
                  <a:schemeClr val="accent2"/>
                </a:solidFill>
                <a:latin typeface="DM Serif Display"/>
                <a:ea typeface="DM Serif Display"/>
                <a:cs typeface="DM Serif Display"/>
                <a:sym typeface="DM Serif Display"/>
              </a:rPr>
              <a:t>Devise Solutions</a:t>
            </a:r>
          </a:p>
        </p:txBody>
      </p:sp>
      <p:sp>
        <p:nvSpPr>
          <p:cNvPr id="41" name="Google Shape;249;p41">
            <a:extLst>
              <a:ext uri="{FF2B5EF4-FFF2-40B4-BE49-F238E27FC236}">
                <a16:creationId xmlns:a16="http://schemas.microsoft.com/office/drawing/2014/main" id="{763CD9B9-E77A-1041-BF8F-2889D5DB06FF}"/>
              </a:ext>
            </a:extLst>
          </p:cNvPr>
          <p:cNvSpPr txBox="1">
            <a:spLocks/>
          </p:cNvSpPr>
          <p:nvPr/>
        </p:nvSpPr>
        <p:spPr>
          <a:xfrm>
            <a:off x="6073562" y="3287998"/>
            <a:ext cx="1449900" cy="79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lnSpc>
                <a:spcPct val="100000"/>
              </a:lnSpc>
              <a:spcAft>
                <a:spcPts val="1600"/>
              </a:spcAft>
              <a:buFont typeface="Didact Gothic"/>
              <a:buNone/>
            </a:pPr>
            <a:r>
              <a:rPr lang="en-SG" sz="1050" b="0"/>
              <a:t>Visualisation for clarity and presentation</a:t>
            </a:r>
          </a:p>
        </p:txBody>
      </p:sp>
      <p:sp>
        <p:nvSpPr>
          <p:cNvPr id="42" name="Google Shape;249;p41">
            <a:extLst>
              <a:ext uri="{FF2B5EF4-FFF2-40B4-BE49-F238E27FC236}">
                <a16:creationId xmlns:a16="http://schemas.microsoft.com/office/drawing/2014/main" id="{D5CDC526-FBFC-954A-90AE-0C1D2B54F123}"/>
              </a:ext>
            </a:extLst>
          </p:cNvPr>
          <p:cNvSpPr txBox="1">
            <a:spLocks/>
          </p:cNvSpPr>
          <p:nvPr/>
        </p:nvSpPr>
        <p:spPr>
          <a:xfrm>
            <a:off x="7407402" y="3287998"/>
            <a:ext cx="1449900" cy="79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lnSpc>
                <a:spcPct val="100000"/>
              </a:lnSpc>
              <a:spcAft>
                <a:spcPts val="1600"/>
              </a:spcAft>
              <a:buFont typeface="Didact Gothic"/>
              <a:buNone/>
            </a:pPr>
            <a:r>
              <a:rPr lang="en-SG" sz="1050" b="0"/>
              <a:t>Create long-term solutions to deter the identified fraudulent activity in the future.</a:t>
            </a:r>
          </a:p>
        </p:txBody>
      </p:sp>
      <p:pic>
        <p:nvPicPr>
          <p:cNvPr id="7" name="Graphic 6" descr="Magnifying glass with solid fill">
            <a:extLst>
              <a:ext uri="{FF2B5EF4-FFF2-40B4-BE49-F238E27FC236}">
                <a16:creationId xmlns:a16="http://schemas.microsoft.com/office/drawing/2014/main" id="{1A6011EE-1E19-7544-92CB-FA424C1498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374" y="2386388"/>
            <a:ext cx="517140" cy="517140"/>
          </a:xfrm>
          <a:prstGeom prst="rect">
            <a:avLst/>
          </a:prstGeom>
        </p:spPr>
      </p:pic>
      <p:pic>
        <p:nvPicPr>
          <p:cNvPr id="9" name="Graphic 8" descr="Mop and bucket outline">
            <a:extLst>
              <a:ext uri="{FF2B5EF4-FFF2-40B4-BE49-F238E27FC236}">
                <a16:creationId xmlns:a16="http://schemas.microsoft.com/office/drawing/2014/main" id="{1F4973F4-ED2A-BB43-B06D-82886E99F0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99068" y="2326320"/>
            <a:ext cx="548687" cy="548687"/>
          </a:xfrm>
          <a:prstGeom prst="rect">
            <a:avLst/>
          </a:prstGeom>
        </p:spPr>
      </p:pic>
      <p:pic>
        <p:nvPicPr>
          <p:cNvPr id="11" name="Graphic 10" descr="Treasure Map outline">
            <a:extLst>
              <a:ext uri="{FF2B5EF4-FFF2-40B4-BE49-F238E27FC236}">
                <a16:creationId xmlns:a16="http://schemas.microsoft.com/office/drawing/2014/main" id="{173EE7C2-5957-E94B-B5E4-DC395B219F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62696" y="2382204"/>
            <a:ext cx="548688" cy="548688"/>
          </a:xfrm>
          <a:prstGeom prst="rect">
            <a:avLst/>
          </a:prstGeom>
        </p:spPr>
      </p:pic>
      <p:pic>
        <p:nvPicPr>
          <p:cNvPr id="13" name="Graphic 12" descr="Lights On with solid fill">
            <a:extLst>
              <a:ext uri="{FF2B5EF4-FFF2-40B4-BE49-F238E27FC236}">
                <a16:creationId xmlns:a16="http://schemas.microsoft.com/office/drawing/2014/main" id="{E50CA70B-33A8-E749-A606-EFC55101B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5265" y="2388327"/>
            <a:ext cx="544810" cy="544810"/>
          </a:xfrm>
          <a:prstGeom prst="rect">
            <a:avLst/>
          </a:prstGeom>
        </p:spPr>
      </p:pic>
      <p:cxnSp>
        <p:nvCxnSpPr>
          <p:cNvPr id="56" name="Google Shape;255;p41">
            <a:extLst>
              <a:ext uri="{FF2B5EF4-FFF2-40B4-BE49-F238E27FC236}">
                <a16:creationId xmlns:a16="http://schemas.microsoft.com/office/drawing/2014/main" id="{93134534-8CA6-324E-AD9F-38FBED878B1C}"/>
              </a:ext>
            </a:extLst>
          </p:cNvPr>
          <p:cNvCxnSpPr>
            <a:cxnSpLocks/>
          </p:cNvCxnSpPr>
          <p:nvPr/>
        </p:nvCxnSpPr>
        <p:spPr>
          <a:xfrm>
            <a:off x="2839457" y="2641452"/>
            <a:ext cx="1191298" cy="3449"/>
          </a:xfrm>
          <a:prstGeom prst="straightConnector1">
            <a:avLst/>
          </a:prstGeom>
          <a:noFill/>
          <a:ln w="38100" cap="flat" cmpd="sng">
            <a:solidFill>
              <a:schemeClr val="accent2"/>
            </a:solidFill>
            <a:prstDash val="solid"/>
            <a:round/>
            <a:headEnd type="none" w="med" len="med"/>
            <a:tailEnd type="none" w="med" len="med"/>
          </a:ln>
        </p:spPr>
      </p:cxnSp>
      <p:cxnSp>
        <p:nvCxnSpPr>
          <p:cNvPr id="58" name="Google Shape;255;p41">
            <a:extLst>
              <a:ext uri="{FF2B5EF4-FFF2-40B4-BE49-F238E27FC236}">
                <a16:creationId xmlns:a16="http://schemas.microsoft.com/office/drawing/2014/main" id="{214DA505-0202-354E-B1FD-553BE535D271}"/>
              </a:ext>
            </a:extLst>
          </p:cNvPr>
          <p:cNvCxnSpPr>
            <a:cxnSpLocks/>
          </p:cNvCxnSpPr>
          <p:nvPr/>
        </p:nvCxnSpPr>
        <p:spPr>
          <a:xfrm>
            <a:off x="4449535" y="2662738"/>
            <a:ext cx="883167" cy="0"/>
          </a:xfrm>
          <a:prstGeom prst="straightConnector1">
            <a:avLst/>
          </a:prstGeom>
          <a:noFill/>
          <a:ln w="38100" cap="flat" cmpd="sng">
            <a:solidFill>
              <a:schemeClr val="accent2"/>
            </a:solidFill>
            <a:prstDash val="solid"/>
            <a:round/>
            <a:headEnd type="none" w="med" len="med"/>
            <a:tailEnd type="none" w="med" len="med"/>
          </a:ln>
        </p:spPr>
      </p:cxnSp>
      <p:cxnSp>
        <p:nvCxnSpPr>
          <p:cNvPr id="62" name="Google Shape;255;p41">
            <a:extLst>
              <a:ext uri="{FF2B5EF4-FFF2-40B4-BE49-F238E27FC236}">
                <a16:creationId xmlns:a16="http://schemas.microsoft.com/office/drawing/2014/main" id="{9D528CDA-5C2D-3B46-A532-8A22FC4882D9}"/>
              </a:ext>
            </a:extLst>
          </p:cNvPr>
          <p:cNvCxnSpPr>
            <a:cxnSpLocks/>
          </p:cNvCxnSpPr>
          <p:nvPr/>
        </p:nvCxnSpPr>
        <p:spPr>
          <a:xfrm>
            <a:off x="5776044" y="2641253"/>
            <a:ext cx="873928" cy="12962"/>
          </a:xfrm>
          <a:prstGeom prst="straightConnector1">
            <a:avLst/>
          </a:prstGeom>
          <a:noFill/>
          <a:ln w="38100" cap="flat" cmpd="sng">
            <a:solidFill>
              <a:schemeClr val="accent2"/>
            </a:solidFill>
            <a:prstDash val="solid"/>
            <a:round/>
            <a:headEnd type="none" w="med" len="med"/>
            <a:tailEnd type="none" w="med" len="med"/>
          </a:ln>
        </p:spPr>
      </p:cxnSp>
      <p:cxnSp>
        <p:nvCxnSpPr>
          <p:cNvPr id="64" name="Google Shape;255;p41">
            <a:extLst>
              <a:ext uri="{FF2B5EF4-FFF2-40B4-BE49-F238E27FC236}">
                <a16:creationId xmlns:a16="http://schemas.microsoft.com/office/drawing/2014/main" id="{DC60C5DE-7D8F-A049-AA03-26E226F4B037}"/>
              </a:ext>
            </a:extLst>
          </p:cNvPr>
          <p:cNvCxnSpPr>
            <a:cxnSpLocks/>
          </p:cNvCxnSpPr>
          <p:nvPr/>
        </p:nvCxnSpPr>
        <p:spPr>
          <a:xfrm>
            <a:off x="6968489" y="2692508"/>
            <a:ext cx="1069732" cy="19901"/>
          </a:xfrm>
          <a:prstGeom prst="straightConnector1">
            <a:avLst/>
          </a:prstGeom>
          <a:noFill/>
          <a:ln w="38100" cap="flat" cmpd="sng">
            <a:solidFill>
              <a:schemeClr val="accent2"/>
            </a:solidFill>
            <a:prstDash val="solid"/>
            <a:round/>
            <a:headEnd type="none" w="med" len="med"/>
            <a:tailEnd type="none" w="med" len="med"/>
          </a:ln>
        </p:spPr>
      </p:cxnSp>
      <p:cxnSp>
        <p:nvCxnSpPr>
          <p:cNvPr id="72" name="Elbow Connector 71">
            <a:extLst>
              <a:ext uri="{FF2B5EF4-FFF2-40B4-BE49-F238E27FC236}">
                <a16:creationId xmlns:a16="http://schemas.microsoft.com/office/drawing/2014/main" id="{DA003B95-45BC-094D-BC46-1C62D42EAE68}"/>
              </a:ext>
            </a:extLst>
          </p:cNvPr>
          <p:cNvCxnSpPr>
            <a:cxnSpLocks/>
            <a:stCxn id="9" idx="0"/>
            <a:endCxn id="11" idx="0"/>
          </p:cNvCxnSpPr>
          <p:nvPr/>
        </p:nvCxnSpPr>
        <p:spPr>
          <a:xfrm rot="16200000" flipH="1">
            <a:off x="3427284" y="1572448"/>
            <a:ext cx="55884" cy="1563628"/>
          </a:xfrm>
          <a:prstGeom prst="bentConnector3">
            <a:avLst>
              <a:gd name="adj1" fmla="val -40906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D9C2C25026334196D90ECFB9EDE2E3" ma:contentTypeVersion="8" ma:contentTypeDescription="Create a new document." ma:contentTypeScope="" ma:versionID="ff299ddf16bd84f90d56545458ca92c5">
  <xsd:schema xmlns:xsd="http://www.w3.org/2001/XMLSchema" xmlns:xs="http://www.w3.org/2001/XMLSchema" xmlns:p="http://schemas.microsoft.com/office/2006/metadata/properties" xmlns:ns3="2091fdf4-fc62-4ee0-b474-b71db9578df1" xmlns:ns4="5acad81f-7aa4-4d38-92e7-9de626c0a02c" targetNamespace="http://schemas.microsoft.com/office/2006/metadata/properties" ma:root="true" ma:fieldsID="c1c6947b5a67392eef538bb02fe14301" ns3:_="" ns4:_="">
    <xsd:import namespace="2091fdf4-fc62-4ee0-b474-b71db9578df1"/>
    <xsd:import namespace="5acad81f-7aa4-4d38-92e7-9de626c0a02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91fdf4-fc62-4ee0-b474-b71db9578d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ad81f-7aa4-4d38-92e7-9de626c0a02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235DA3-3BA0-4782-B753-168ECADCB9AE}">
  <ds:schemaRefs>
    <ds:schemaRef ds:uri="2091fdf4-fc62-4ee0-b474-b71db9578df1"/>
    <ds:schemaRef ds:uri="5acad81f-7aa4-4d38-92e7-9de626c0a0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749E017-894A-48F6-8DD4-C7049B217BDE}">
  <ds:schemaRefs>
    <ds:schemaRef ds:uri="http://schemas.microsoft.com/sharepoint/v3/contenttype/forms"/>
  </ds:schemaRefs>
</ds:datastoreItem>
</file>

<file path=customXml/itemProps3.xml><?xml version="1.0" encoding="utf-8"?>
<ds:datastoreItem xmlns:ds="http://schemas.openxmlformats.org/officeDocument/2006/customXml" ds:itemID="{8BAD67F3-BFDB-43B4-85F7-9E0E29DEF107}">
  <ds:schemaRefs>
    <ds:schemaRef ds:uri="2091fdf4-fc62-4ee0-b474-b71db9578df1"/>
    <ds:schemaRef ds:uri="5acad81f-7aa4-4d38-92e7-9de626c0a0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3101</Words>
  <Application>Microsoft Office PowerPoint</Application>
  <PresentationFormat>On-screen Show (16:9)</PresentationFormat>
  <Paragraphs>292</Paragraphs>
  <Slides>37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DM Serif Display</vt:lpstr>
      <vt:lpstr>Arial</vt:lpstr>
      <vt:lpstr>Wingdings</vt:lpstr>
      <vt:lpstr>Didact Gothic</vt:lpstr>
      <vt:lpstr>Darkle Slideshow by Slidesgo</vt:lpstr>
      <vt:lpstr>Team FinHack</vt:lpstr>
      <vt:lpstr>The Scope</vt:lpstr>
      <vt:lpstr>Prevalence of Fraud</vt:lpstr>
      <vt:lpstr>Strategic defrauding through objectives</vt:lpstr>
      <vt:lpstr>Credit Card</vt:lpstr>
      <vt:lpstr>Interpretation and Risk Profiles</vt:lpstr>
      <vt:lpstr>Risk profiles</vt:lpstr>
      <vt:lpstr>Analytical Process Flow</vt:lpstr>
      <vt:lpstr>Analysis Process</vt:lpstr>
      <vt:lpstr>Data in analysis and Limitations</vt:lpstr>
      <vt:lpstr>Limitations</vt:lpstr>
      <vt:lpstr>The Team’s Analytical tools</vt:lpstr>
      <vt:lpstr>R</vt:lpstr>
      <vt:lpstr>Tableau</vt:lpstr>
      <vt:lpstr>Key Insights</vt:lpstr>
      <vt:lpstr>Accounts Payable: Billing Fraud</vt:lpstr>
      <vt:lpstr>Accounts Payable: Expense Reimbursement Fraud</vt:lpstr>
      <vt:lpstr>Accounts Payable: Expense Reimbursement Fraud</vt:lpstr>
      <vt:lpstr>Payroll: Ghost Employees</vt:lpstr>
      <vt:lpstr>Payroll: Ghost Employees</vt:lpstr>
      <vt:lpstr>Payroll: Ghost Employees</vt:lpstr>
      <vt:lpstr>Payroll: Pay Rate Alteration Fraud</vt:lpstr>
      <vt:lpstr>Payroll: Unauthorised Employee Fraud</vt:lpstr>
      <vt:lpstr>Payroll: Fake Vendor Fraud</vt:lpstr>
      <vt:lpstr>Cost of Payroll Frauds to Lumbago</vt:lpstr>
      <vt:lpstr>Credit Card: Duplicate Transactions</vt:lpstr>
      <vt:lpstr>Credit Card: Personal Expenses</vt:lpstr>
      <vt:lpstr>Recommendations</vt:lpstr>
      <vt:lpstr>Minimising Billing Fraud Occurrence</vt:lpstr>
      <vt:lpstr>Negating Expense Reimbursement Fraud</vt:lpstr>
      <vt:lpstr>Deterring Internal Payroll Fraud</vt:lpstr>
      <vt:lpstr>Credit Card Fraud Prevention</vt:lpstr>
      <vt:lpstr>References</vt:lpstr>
      <vt:lpstr>Appendix: Storyboard of Location Disparities and Transaction Comparison</vt:lpstr>
      <vt:lpstr>Appendix: Storyboard of Duplicate Expense Amounts</vt:lpstr>
      <vt:lpstr>Appendix: Storyboard of Ghost vendors and Employees</vt:lpstr>
      <vt:lpstr>Appendix: Storyboard of Cost of Fraud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Darkle Slideshow</dc:title>
  <dc:creator>Sting Ray</dc:creator>
  <cp:lastModifiedBy>#LIM QING RUI#</cp:lastModifiedBy>
  <cp:revision>1</cp:revision>
  <dcterms:modified xsi:type="dcterms:W3CDTF">2022-02-20T12:58:25Z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0x0101005CD9C2C25026334196D90ECFB9EDE2E3</vt:lpwstr>
  </property>
</Properties>
</file>