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66"/>
  </p:notesMasterIdLst>
  <p:sldIdLst>
    <p:sldId id="315" r:id="rId3"/>
    <p:sldId id="257" r:id="rId4"/>
    <p:sldId id="331" r:id="rId5"/>
    <p:sldId id="332" r:id="rId6"/>
    <p:sldId id="333" r:id="rId7"/>
    <p:sldId id="334" r:id="rId8"/>
    <p:sldId id="363" r:id="rId9"/>
    <p:sldId id="364" r:id="rId10"/>
    <p:sldId id="361" r:id="rId11"/>
    <p:sldId id="335" r:id="rId12"/>
    <p:sldId id="316" r:id="rId13"/>
    <p:sldId id="323" r:id="rId14"/>
    <p:sldId id="324" r:id="rId15"/>
    <p:sldId id="326" r:id="rId16"/>
    <p:sldId id="325" r:id="rId17"/>
    <p:sldId id="327" r:id="rId18"/>
    <p:sldId id="329" r:id="rId19"/>
    <p:sldId id="330" r:id="rId20"/>
    <p:sldId id="328" r:id="rId21"/>
    <p:sldId id="343" r:id="rId22"/>
    <p:sldId id="336" r:id="rId23"/>
    <p:sldId id="344" r:id="rId24"/>
    <p:sldId id="338" r:id="rId25"/>
    <p:sldId id="339" r:id="rId26"/>
    <p:sldId id="340" r:id="rId27"/>
    <p:sldId id="341" r:id="rId28"/>
    <p:sldId id="345" r:id="rId29"/>
    <p:sldId id="296" r:id="rId30"/>
    <p:sldId id="298" r:id="rId31"/>
    <p:sldId id="299" r:id="rId32"/>
    <p:sldId id="300" r:id="rId33"/>
    <p:sldId id="301" r:id="rId34"/>
    <p:sldId id="302" r:id="rId35"/>
    <p:sldId id="303" r:id="rId36"/>
    <p:sldId id="297" r:id="rId37"/>
    <p:sldId id="304" r:id="rId38"/>
    <p:sldId id="305" r:id="rId39"/>
    <p:sldId id="306" r:id="rId40"/>
    <p:sldId id="307" r:id="rId41"/>
    <p:sldId id="308" r:id="rId42"/>
    <p:sldId id="309" r:id="rId43"/>
    <p:sldId id="311" r:id="rId44"/>
    <p:sldId id="312" r:id="rId45"/>
    <p:sldId id="346" r:id="rId46"/>
    <p:sldId id="347" r:id="rId47"/>
    <p:sldId id="348" r:id="rId48"/>
    <p:sldId id="368" r:id="rId49"/>
    <p:sldId id="350" r:id="rId50"/>
    <p:sldId id="349" r:id="rId51"/>
    <p:sldId id="369" r:id="rId52"/>
    <p:sldId id="370" r:id="rId53"/>
    <p:sldId id="371" r:id="rId54"/>
    <p:sldId id="356" r:id="rId55"/>
    <p:sldId id="357" r:id="rId56"/>
    <p:sldId id="365" r:id="rId57"/>
    <p:sldId id="359" r:id="rId58"/>
    <p:sldId id="373" r:id="rId59"/>
    <p:sldId id="374" r:id="rId60"/>
    <p:sldId id="375" r:id="rId61"/>
    <p:sldId id="376" r:id="rId62"/>
    <p:sldId id="366" r:id="rId63"/>
    <p:sldId id="355" r:id="rId64"/>
    <p:sldId id="259" r:id="rId65"/>
  </p:sldIdLst>
  <p:sldSz cx="9144000" cy="5143500" type="screen16x9"/>
  <p:notesSz cx="6858000" cy="9144000"/>
  <p:embeddedFontLst>
    <p:embeddedFont>
      <p:font typeface="Encode Sans" panose="020B0604020202020204" charset="0"/>
      <p:regular r:id="rId67"/>
      <p:bold r:id="rId68"/>
    </p:embeddedFont>
    <p:embeddedFont>
      <p:font typeface="Encode Sans Condensed Thin" panose="020B0604020202020204" charset="0"/>
      <p:regular r:id="rId69"/>
      <p:bold r:id="rId70"/>
    </p:embeddedFont>
    <p:embeddedFont>
      <p:font typeface="Titillium Web" panose="00000500000000000000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2F0F3-78C5-8476-5ADB-AEC1D3E5FCBD}" v="38" dt="2021-11-04T15:43:42.409"/>
    <p1510:client id="{46BA87D8-888D-1438-971C-B7E97DC27853}" v="46" dt="2021-11-05T12:05:39.516"/>
    <p1510:client id="{F4CE1EC5-C32F-4C22-8198-417A7334E98D}" v="1106" dt="2021-11-05T10:51:43.104"/>
  </p1510:revLst>
</p1510:revInfo>
</file>

<file path=ppt/tableStyles.xml><?xml version="1.0" encoding="utf-8"?>
<a:tblStyleLst xmlns:a="http://schemas.openxmlformats.org/drawingml/2006/main" def="{0EC10CB1-0B8A-4461-BEDC-C1B61E8207B3}">
  <a:tblStyle styleId="{0EC10CB1-0B8A-4461-BEDC-C1B61E8207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E2ADBB-B701-4FE1-8DC0-B7F9EDC07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2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79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3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4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7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2B-4E60-B292-50C77B8503B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2B-4E60-B292-50C77B8503B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2B-4E60-B292-50C77B8503B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2B-4E60-B292-50C77B8503B7}"/>
              </c:ext>
            </c:extLst>
          </c:dPt>
          <c:cat>
            <c:strRef>
              <c:f>Sheet1!$A$2:$A$5</c:f>
              <c:strCache>
                <c:ptCount val="3"/>
                <c:pt idx="0">
                  <c:v>Environment</c:v>
                </c:pt>
                <c:pt idx="1">
                  <c:v>Social</c:v>
                </c:pt>
                <c:pt idx="2">
                  <c:v>Governance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</c:v>
                </c:pt>
                <c:pt idx="1">
                  <c:v>33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C-C749-BBA5-E2206256F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8CE12-502C-4E44-AB20-1D17AD540A48}" type="doc">
      <dgm:prSet loTypeId="urn:microsoft.com/office/officeart/2005/8/layout/hierarchy2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5EC9EA4F-18B1-B94B-8424-A0D5946C7928}">
      <dgm:prSet phldrT="[Text]"/>
      <dgm:spPr/>
      <dgm:t>
        <a:bodyPr/>
        <a:lstStyle/>
        <a:p>
          <a:r>
            <a:rPr lang="en-US" altLang="zh-CN"/>
            <a:t>Non-Machine</a:t>
          </a:r>
          <a:r>
            <a:rPr lang="zh-CN" altLang="en-US"/>
            <a:t> </a:t>
          </a:r>
          <a:r>
            <a:rPr lang="en-US" altLang="zh-CN"/>
            <a:t>Learning</a:t>
          </a:r>
          <a:endParaRPr lang="en-GB"/>
        </a:p>
      </dgm:t>
    </dgm:pt>
    <dgm:pt modelId="{86172FB9-41B0-6143-921E-B23688BFC681}" type="parTrans" cxnId="{B2618F5C-F434-E344-B0C8-E1166AA98B10}">
      <dgm:prSet/>
      <dgm:spPr/>
      <dgm:t>
        <a:bodyPr/>
        <a:lstStyle/>
        <a:p>
          <a:endParaRPr lang="en-GB"/>
        </a:p>
      </dgm:t>
    </dgm:pt>
    <dgm:pt modelId="{F9A4526D-6613-6F44-92FD-D25A36691726}" type="sibTrans" cxnId="{B2618F5C-F434-E344-B0C8-E1166AA98B10}">
      <dgm:prSet/>
      <dgm:spPr/>
      <dgm:t>
        <a:bodyPr/>
        <a:lstStyle/>
        <a:p>
          <a:endParaRPr lang="en-GB"/>
        </a:p>
      </dgm:t>
    </dgm:pt>
    <dgm:pt modelId="{315392C9-7B04-8D44-9602-A92BCF31E079}">
      <dgm:prSet phldrT="[Text]"/>
      <dgm:spPr/>
      <dgm:t>
        <a:bodyPr/>
        <a:lstStyle/>
        <a:p>
          <a:r>
            <a:rPr lang="en-US" altLang="zh-CN"/>
            <a:t>Linear</a:t>
          </a:r>
          <a:r>
            <a:rPr lang="zh-CN" altLang="en-US"/>
            <a:t> </a:t>
          </a:r>
          <a:r>
            <a:rPr lang="en-US" altLang="zh-CN"/>
            <a:t>Regression</a:t>
          </a:r>
          <a:endParaRPr lang="en-GB"/>
        </a:p>
      </dgm:t>
    </dgm:pt>
    <dgm:pt modelId="{5CA4289B-D6DE-D843-8D60-E08BB2562D60}" type="parTrans" cxnId="{7BFCE304-2734-454C-8FD0-1E6B7A9D1FF8}">
      <dgm:prSet/>
      <dgm:spPr/>
      <dgm:t>
        <a:bodyPr/>
        <a:lstStyle/>
        <a:p>
          <a:endParaRPr lang="en-GB"/>
        </a:p>
      </dgm:t>
    </dgm:pt>
    <dgm:pt modelId="{6993E37C-3D9F-8146-AC62-D25E719F54A7}" type="sibTrans" cxnId="{7BFCE304-2734-454C-8FD0-1E6B7A9D1FF8}">
      <dgm:prSet/>
      <dgm:spPr/>
      <dgm:t>
        <a:bodyPr/>
        <a:lstStyle/>
        <a:p>
          <a:endParaRPr lang="en-GB"/>
        </a:p>
      </dgm:t>
    </dgm:pt>
    <dgm:pt modelId="{8BBFFEF8-0989-6F44-BC42-B59DAC4DA5D3}">
      <dgm:prSet phldrT="[Text]"/>
      <dgm:spPr/>
      <dgm:t>
        <a:bodyPr/>
        <a:lstStyle/>
        <a:p>
          <a:r>
            <a:rPr lang="en-US" altLang="zh-CN"/>
            <a:t>CART</a:t>
          </a:r>
          <a:endParaRPr lang="en-GB"/>
        </a:p>
      </dgm:t>
    </dgm:pt>
    <dgm:pt modelId="{2DB149CE-59AF-1040-A815-F32EB0695878}" type="parTrans" cxnId="{A9411D36-650F-0D4F-A799-D7BF16DE97DA}">
      <dgm:prSet/>
      <dgm:spPr/>
      <dgm:t>
        <a:bodyPr/>
        <a:lstStyle/>
        <a:p>
          <a:endParaRPr lang="en-GB"/>
        </a:p>
      </dgm:t>
    </dgm:pt>
    <dgm:pt modelId="{3D51DD97-27BB-C146-878C-036A3E3B1664}" type="sibTrans" cxnId="{A9411D36-650F-0D4F-A799-D7BF16DE97DA}">
      <dgm:prSet/>
      <dgm:spPr/>
      <dgm:t>
        <a:bodyPr/>
        <a:lstStyle/>
        <a:p>
          <a:endParaRPr lang="en-GB"/>
        </a:p>
      </dgm:t>
    </dgm:pt>
    <dgm:pt modelId="{C8ED204B-A3D3-2D4C-AB31-246CE9D90D73}">
      <dgm:prSet/>
      <dgm:spPr/>
      <dgm:t>
        <a:bodyPr/>
        <a:lstStyle/>
        <a:p>
          <a:pPr rtl="0"/>
          <a:r>
            <a:rPr lang="en-US" altLang="zh-CN">
              <a:latin typeface="Arial"/>
            </a:rPr>
            <a:t>Mean, median mode of ESG variables with</a:t>
          </a:r>
          <a:r>
            <a:rPr lang="zh-CN" altLang="en-US"/>
            <a:t> </a:t>
          </a:r>
          <a:r>
            <a:rPr lang="en-US" altLang="zh-CN"/>
            <a:t>region</a:t>
          </a:r>
          <a:endParaRPr lang="en-GB"/>
        </a:p>
      </dgm:t>
    </dgm:pt>
    <dgm:pt modelId="{5A36C1E2-24AC-6445-998D-5C7B50671F82}" type="parTrans" cxnId="{62E1FCC1-0BE7-EC49-9B3C-07CB2451872D}">
      <dgm:prSet/>
      <dgm:spPr/>
      <dgm:t>
        <a:bodyPr/>
        <a:lstStyle/>
        <a:p>
          <a:endParaRPr lang="en-GB"/>
        </a:p>
      </dgm:t>
    </dgm:pt>
    <dgm:pt modelId="{740FFB87-73BB-E34B-BD9E-9FD762CDB2EA}" type="sibTrans" cxnId="{62E1FCC1-0BE7-EC49-9B3C-07CB2451872D}">
      <dgm:prSet/>
      <dgm:spPr/>
      <dgm:t>
        <a:bodyPr/>
        <a:lstStyle/>
        <a:p>
          <a:endParaRPr lang="en-GB"/>
        </a:p>
      </dgm:t>
    </dgm:pt>
    <dgm:pt modelId="{2FBBA426-CF11-2246-96A8-C5AAAF90B55C}">
      <dgm:prSet phldrT="[Text]"/>
      <dgm:spPr/>
      <dgm:t>
        <a:bodyPr/>
        <a:lstStyle/>
        <a:p>
          <a:r>
            <a:rPr lang="en-US" altLang="zh-CN"/>
            <a:t>Support</a:t>
          </a:r>
          <a:r>
            <a:rPr lang="zh-CN" altLang="en-US"/>
            <a:t> </a:t>
          </a:r>
          <a:r>
            <a:rPr lang="en-SG" altLang="zh-CN"/>
            <a:t>Vector Machine</a:t>
          </a:r>
          <a:endParaRPr lang="en-GB"/>
        </a:p>
      </dgm:t>
    </dgm:pt>
    <dgm:pt modelId="{2946AF76-F7FD-634B-852C-5E5A830634A2}" type="parTrans" cxnId="{F99B663A-01C4-4149-BF7F-68E22740F7E7}">
      <dgm:prSet/>
      <dgm:spPr/>
      <dgm:t>
        <a:bodyPr/>
        <a:lstStyle/>
        <a:p>
          <a:endParaRPr lang="en-GB"/>
        </a:p>
      </dgm:t>
    </dgm:pt>
    <dgm:pt modelId="{58979653-EB6B-D847-95ED-3157EE4C6DFB}" type="sibTrans" cxnId="{F99B663A-01C4-4149-BF7F-68E22740F7E7}">
      <dgm:prSet/>
      <dgm:spPr/>
      <dgm:t>
        <a:bodyPr/>
        <a:lstStyle/>
        <a:p>
          <a:endParaRPr lang="en-GB"/>
        </a:p>
      </dgm:t>
    </dgm:pt>
    <dgm:pt modelId="{4A8D99A7-0E05-40EA-9701-1F886632C5D4}">
      <dgm:prSet phldr="0"/>
      <dgm:spPr/>
      <dgm:t>
        <a:bodyPr/>
        <a:lstStyle/>
        <a:p>
          <a:pPr rtl="0"/>
          <a:r>
            <a:rPr lang="en-US" altLang="zh-CN">
              <a:latin typeface="Arial"/>
            </a:rPr>
            <a:t>Machine</a:t>
          </a:r>
          <a:r>
            <a:rPr lang="zh-CN" altLang="en-US"/>
            <a:t> </a:t>
          </a:r>
          <a:r>
            <a:rPr lang="en-US" altLang="zh-CN"/>
            <a:t>Learning</a:t>
          </a:r>
          <a:endParaRPr lang="en-US" altLang="zh-CN">
            <a:latin typeface="Arial"/>
          </a:endParaRPr>
        </a:p>
      </dgm:t>
    </dgm:pt>
    <dgm:pt modelId="{6C90F604-BC5C-4AA5-BAB7-53463870CA87}" type="parTrans" cxnId="{511487A4-E09F-4837-8627-F7B4D80C8EFB}">
      <dgm:prSet/>
      <dgm:spPr/>
      <dgm:t>
        <a:bodyPr/>
        <a:lstStyle/>
        <a:p>
          <a:endParaRPr lang="en-US"/>
        </a:p>
      </dgm:t>
    </dgm:pt>
    <dgm:pt modelId="{751990B0-A3F0-4F83-9036-912157259B08}" type="sibTrans" cxnId="{511487A4-E09F-4837-8627-F7B4D80C8EFB}">
      <dgm:prSet/>
      <dgm:spPr/>
      <dgm:t>
        <a:bodyPr/>
        <a:lstStyle/>
        <a:p>
          <a:endParaRPr lang="en-SG"/>
        </a:p>
      </dgm:t>
    </dgm:pt>
    <dgm:pt modelId="{0BA9E469-071A-6145-B9D8-CF3915E8AB80}" type="pres">
      <dgm:prSet presAssocID="{C8D8CE12-502C-4E44-AB20-1D17AD540A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0BF5BE-4066-7E45-9F8A-44B451CF02EC}" type="pres">
      <dgm:prSet presAssocID="{5EC9EA4F-18B1-B94B-8424-A0D5946C7928}" presName="root1" presStyleCnt="0"/>
      <dgm:spPr/>
    </dgm:pt>
    <dgm:pt modelId="{48247365-84D7-4940-B1B6-1C4CCBF6714E}" type="pres">
      <dgm:prSet presAssocID="{5EC9EA4F-18B1-B94B-8424-A0D5946C7928}" presName="LevelOneTextNode" presStyleLbl="node0" presStyleIdx="0" presStyleCnt="2">
        <dgm:presLayoutVars>
          <dgm:chPref val="3"/>
        </dgm:presLayoutVars>
      </dgm:prSet>
      <dgm:spPr/>
    </dgm:pt>
    <dgm:pt modelId="{499E0E88-85D4-F646-9304-79C092067602}" type="pres">
      <dgm:prSet presAssocID="{5EC9EA4F-18B1-B94B-8424-A0D5946C7928}" presName="level2hierChild" presStyleCnt="0"/>
      <dgm:spPr/>
    </dgm:pt>
    <dgm:pt modelId="{23E34082-BA43-9440-AA85-CB4BE5260598}" type="pres">
      <dgm:prSet presAssocID="{5A36C1E2-24AC-6445-998D-5C7B50671F82}" presName="conn2-1" presStyleLbl="parChTrans1D2" presStyleIdx="0" presStyleCnt="4"/>
      <dgm:spPr/>
    </dgm:pt>
    <dgm:pt modelId="{7815D0A5-F5E8-CF4B-998D-9736F9291011}" type="pres">
      <dgm:prSet presAssocID="{5A36C1E2-24AC-6445-998D-5C7B50671F82}" presName="connTx" presStyleLbl="parChTrans1D2" presStyleIdx="0" presStyleCnt="4"/>
      <dgm:spPr/>
    </dgm:pt>
    <dgm:pt modelId="{F2B777E4-D2B6-7D4A-BFCC-2110A9883886}" type="pres">
      <dgm:prSet presAssocID="{C8ED204B-A3D3-2D4C-AB31-246CE9D90D73}" presName="root2" presStyleCnt="0"/>
      <dgm:spPr/>
    </dgm:pt>
    <dgm:pt modelId="{909409F9-89C4-A04F-930B-916C3F272786}" type="pres">
      <dgm:prSet presAssocID="{C8ED204B-A3D3-2D4C-AB31-246CE9D90D73}" presName="LevelTwoTextNode" presStyleLbl="node2" presStyleIdx="0" presStyleCnt="4" custScaleY="132722">
        <dgm:presLayoutVars>
          <dgm:chPref val="3"/>
        </dgm:presLayoutVars>
      </dgm:prSet>
      <dgm:spPr/>
    </dgm:pt>
    <dgm:pt modelId="{442F2A91-2262-9947-8C3A-D2153E58167A}" type="pres">
      <dgm:prSet presAssocID="{C8ED204B-A3D3-2D4C-AB31-246CE9D90D73}" presName="level3hierChild" presStyleCnt="0"/>
      <dgm:spPr/>
    </dgm:pt>
    <dgm:pt modelId="{29F64BAC-841B-4BA7-A5BB-00F28714CF22}" type="pres">
      <dgm:prSet presAssocID="{4A8D99A7-0E05-40EA-9701-1F886632C5D4}" presName="root1" presStyleCnt="0"/>
      <dgm:spPr/>
    </dgm:pt>
    <dgm:pt modelId="{A99362CD-C313-4AE8-B024-EAB946DF44DA}" type="pres">
      <dgm:prSet presAssocID="{4A8D99A7-0E05-40EA-9701-1F886632C5D4}" presName="LevelOneTextNode" presStyleLbl="node0" presStyleIdx="1" presStyleCnt="2">
        <dgm:presLayoutVars>
          <dgm:chPref val="3"/>
        </dgm:presLayoutVars>
      </dgm:prSet>
      <dgm:spPr/>
    </dgm:pt>
    <dgm:pt modelId="{C38BBF66-29E3-4389-AE7D-0C4A0FBCDE93}" type="pres">
      <dgm:prSet presAssocID="{4A8D99A7-0E05-40EA-9701-1F886632C5D4}" presName="level2hierChild" presStyleCnt="0"/>
      <dgm:spPr/>
    </dgm:pt>
    <dgm:pt modelId="{A03C2591-56D2-8E44-A2BB-36743A824657}" type="pres">
      <dgm:prSet presAssocID="{5CA4289B-D6DE-D843-8D60-E08BB2562D60}" presName="conn2-1" presStyleLbl="parChTrans1D2" presStyleIdx="1" presStyleCnt="4"/>
      <dgm:spPr/>
    </dgm:pt>
    <dgm:pt modelId="{87C836CE-67E0-0947-B3E2-1248BD5211A1}" type="pres">
      <dgm:prSet presAssocID="{5CA4289B-D6DE-D843-8D60-E08BB2562D60}" presName="connTx" presStyleLbl="parChTrans1D2" presStyleIdx="1" presStyleCnt="4"/>
      <dgm:spPr/>
    </dgm:pt>
    <dgm:pt modelId="{4AA7889D-8C6F-3F43-8430-E9481A0FC1F6}" type="pres">
      <dgm:prSet presAssocID="{315392C9-7B04-8D44-9602-A92BCF31E079}" presName="root2" presStyleCnt="0"/>
      <dgm:spPr/>
    </dgm:pt>
    <dgm:pt modelId="{D12491D8-7839-1448-A198-17B8AAA78B1F}" type="pres">
      <dgm:prSet presAssocID="{315392C9-7B04-8D44-9602-A92BCF31E079}" presName="LevelTwoTextNode" presStyleLbl="node2" presStyleIdx="1" presStyleCnt="4">
        <dgm:presLayoutVars>
          <dgm:chPref val="3"/>
        </dgm:presLayoutVars>
      </dgm:prSet>
      <dgm:spPr/>
    </dgm:pt>
    <dgm:pt modelId="{7E4ACE2A-880B-6C43-9BA7-54555CD09218}" type="pres">
      <dgm:prSet presAssocID="{315392C9-7B04-8D44-9602-A92BCF31E079}" presName="level3hierChild" presStyleCnt="0"/>
      <dgm:spPr/>
    </dgm:pt>
    <dgm:pt modelId="{516449E5-71F4-614B-BC0D-E42E743D372C}" type="pres">
      <dgm:prSet presAssocID="{2DB149CE-59AF-1040-A815-F32EB0695878}" presName="conn2-1" presStyleLbl="parChTrans1D2" presStyleIdx="2" presStyleCnt="4"/>
      <dgm:spPr/>
    </dgm:pt>
    <dgm:pt modelId="{4ABA3272-6A0E-CD4E-AF3A-16A172B6BFDF}" type="pres">
      <dgm:prSet presAssocID="{2DB149CE-59AF-1040-A815-F32EB0695878}" presName="connTx" presStyleLbl="parChTrans1D2" presStyleIdx="2" presStyleCnt="4"/>
      <dgm:spPr/>
    </dgm:pt>
    <dgm:pt modelId="{DCC2C3ED-EC22-C141-BFEF-9B07B299EA3E}" type="pres">
      <dgm:prSet presAssocID="{8BBFFEF8-0989-6F44-BC42-B59DAC4DA5D3}" presName="root2" presStyleCnt="0"/>
      <dgm:spPr/>
    </dgm:pt>
    <dgm:pt modelId="{899AE1BF-33E2-CB43-B885-BBD0BF313E8F}" type="pres">
      <dgm:prSet presAssocID="{8BBFFEF8-0989-6F44-BC42-B59DAC4DA5D3}" presName="LevelTwoTextNode" presStyleLbl="node2" presStyleIdx="2" presStyleCnt="4">
        <dgm:presLayoutVars>
          <dgm:chPref val="3"/>
        </dgm:presLayoutVars>
      </dgm:prSet>
      <dgm:spPr/>
    </dgm:pt>
    <dgm:pt modelId="{4C653104-12D2-C444-AE6A-93E7CB9BA7DB}" type="pres">
      <dgm:prSet presAssocID="{8BBFFEF8-0989-6F44-BC42-B59DAC4DA5D3}" presName="level3hierChild" presStyleCnt="0"/>
      <dgm:spPr/>
    </dgm:pt>
    <dgm:pt modelId="{38A8E6ED-CADF-9C40-8F47-F1049BC92F38}" type="pres">
      <dgm:prSet presAssocID="{2946AF76-F7FD-634B-852C-5E5A830634A2}" presName="conn2-1" presStyleLbl="parChTrans1D2" presStyleIdx="3" presStyleCnt="4"/>
      <dgm:spPr/>
    </dgm:pt>
    <dgm:pt modelId="{B43FE1C4-AA3F-3942-B486-442A55769F8C}" type="pres">
      <dgm:prSet presAssocID="{2946AF76-F7FD-634B-852C-5E5A830634A2}" presName="connTx" presStyleLbl="parChTrans1D2" presStyleIdx="3" presStyleCnt="4"/>
      <dgm:spPr/>
    </dgm:pt>
    <dgm:pt modelId="{3E57809A-ABCA-1540-8184-9062E2236487}" type="pres">
      <dgm:prSet presAssocID="{2FBBA426-CF11-2246-96A8-C5AAAF90B55C}" presName="root2" presStyleCnt="0"/>
      <dgm:spPr/>
    </dgm:pt>
    <dgm:pt modelId="{6FF40069-4721-9947-B06B-8227E1287823}" type="pres">
      <dgm:prSet presAssocID="{2FBBA426-CF11-2246-96A8-C5AAAF90B55C}" presName="LevelTwoTextNode" presStyleLbl="node2" presStyleIdx="3" presStyleCnt="4">
        <dgm:presLayoutVars>
          <dgm:chPref val="3"/>
        </dgm:presLayoutVars>
      </dgm:prSet>
      <dgm:spPr/>
    </dgm:pt>
    <dgm:pt modelId="{F4500CF2-AAA7-A74B-983F-20F60B654660}" type="pres">
      <dgm:prSet presAssocID="{2FBBA426-CF11-2246-96A8-C5AAAF90B55C}" presName="level3hierChild" presStyleCnt="0"/>
      <dgm:spPr/>
    </dgm:pt>
  </dgm:ptLst>
  <dgm:cxnLst>
    <dgm:cxn modelId="{7BFCE304-2734-454C-8FD0-1E6B7A9D1FF8}" srcId="{4A8D99A7-0E05-40EA-9701-1F886632C5D4}" destId="{315392C9-7B04-8D44-9602-A92BCF31E079}" srcOrd="0" destOrd="0" parTransId="{5CA4289B-D6DE-D843-8D60-E08BB2562D60}" sibTransId="{6993E37C-3D9F-8146-AC62-D25E719F54A7}"/>
    <dgm:cxn modelId="{F711EA09-5690-4E03-87F0-B9EF0A020E87}" type="presOf" srcId="{5A36C1E2-24AC-6445-998D-5C7B50671F82}" destId="{23E34082-BA43-9440-AA85-CB4BE5260598}" srcOrd="0" destOrd="0" presId="urn:microsoft.com/office/officeart/2005/8/layout/hierarchy2"/>
    <dgm:cxn modelId="{4D125227-0A30-43AA-8A1C-B84C68CC5BB6}" type="presOf" srcId="{2946AF76-F7FD-634B-852C-5E5A830634A2}" destId="{B43FE1C4-AA3F-3942-B486-442A55769F8C}" srcOrd="1" destOrd="0" presId="urn:microsoft.com/office/officeart/2005/8/layout/hierarchy2"/>
    <dgm:cxn modelId="{45182B32-3952-4D60-9DA2-FE5E029EFE4D}" type="presOf" srcId="{5CA4289B-D6DE-D843-8D60-E08BB2562D60}" destId="{87C836CE-67E0-0947-B3E2-1248BD5211A1}" srcOrd="1" destOrd="0" presId="urn:microsoft.com/office/officeart/2005/8/layout/hierarchy2"/>
    <dgm:cxn modelId="{A9411D36-650F-0D4F-A799-D7BF16DE97DA}" srcId="{4A8D99A7-0E05-40EA-9701-1F886632C5D4}" destId="{8BBFFEF8-0989-6F44-BC42-B59DAC4DA5D3}" srcOrd="1" destOrd="0" parTransId="{2DB149CE-59AF-1040-A815-F32EB0695878}" sibTransId="{3D51DD97-27BB-C146-878C-036A3E3B1664}"/>
    <dgm:cxn modelId="{F99B663A-01C4-4149-BF7F-68E22740F7E7}" srcId="{4A8D99A7-0E05-40EA-9701-1F886632C5D4}" destId="{2FBBA426-CF11-2246-96A8-C5AAAF90B55C}" srcOrd="2" destOrd="0" parTransId="{2946AF76-F7FD-634B-852C-5E5A830634A2}" sibTransId="{58979653-EB6B-D847-95ED-3157EE4C6DFB}"/>
    <dgm:cxn modelId="{8E9B483E-1A4B-FB46-8A96-1E25A7CF5FB5}" type="presOf" srcId="{C8D8CE12-502C-4E44-AB20-1D17AD540A48}" destId="{0BA9E469-071A-6145-B9D8-CF3915E8AB80}" srcOrd="0" destOrd="0" presId="urn:microsoft.com/office/officeart/2005/8/layout/hierarchy2"/>
    <dgm:cxn modelId="{B2618F5C-F434-E344-B0C8-E1166AA98B10}" srcId="{C8D8CE12-502C-4E44-AB20-1D17AD540A48}" destId="{5EC9EA4F-18B1-B94B-8424-A0D5946C7928}" srcOrd="0" destOrd="0" parTransId="{86172FB9-41B0-6143-921E-B23688BFC681}" sibTransId="{F9A4526D-6613-6F44-92FD-D25A36691726}"/>
    <dgm:cxn modelId="{1270C65C-D05C-4F95-ABD6-0E7059A57DED}" type="presOf" srcId="{5A36C1E2-24AC-6445-998D-5C7B50671F82}" destId="{7815D0A5-F5E8-CF4B-998D-9736F9291011}" srcOrd="1" destOrd="0" presId="urn:microsoft.com/office/officeart/2005/8/layout/hierarchy2"/>
    <dgm:cxn modelId="{552D9B61-7F10-476F-9984-215C5E366F6F}" type="presOf" srcId="{8BBFFEF8-0989-6F44-BC42-B59DAC4DA5D3}" destId="{899AE1BF-33E2-CB43-B885-BBD0BF313E8F}" srcOrd="0" destOrd="0" presId="urn:microsoft.com/office/officeart/2005/8/layout/hierarchy2"/>
    <dgm:cxn modelId="{D6177363-7D91-4493-9F9B-3B1524D3D31D}" type="presOf" srcId="{4A8D99A7-0E05-40EA-9701-1F886632C5D4}" destId="{A99362CD-C313-4AE8-B024-EAB946DF44DA}" srcOrd="0" destOrd="0" presId="urn:microsoft.com/office/officeart/2005/8/layout/hierarchy2"/>
    <dgm:cxn modelId="{42997C46-860E-48F1-84E0-7B80A03465F0}" type="presOf" srcId="{2DB149CE-59AF-1040-A815-F32EB0695878}" destId="{4ABA3272-6A0E-CD4E-AF3A-16A172B6BFDF}" srcOrd="1" destOrd="0" presId="urn:microsoft.com/office/officeart/2005/8/layout/hierarchy2"/>
    <dgm:cxn modelId="{E2C33D89-431B-4BE1-800C-311CB3462F22}" type="presOf" srcId="{2DB149CE-59AF-1040-A815-F32EB0695878}" destId="{516449E5-71F4-614B-BC0D-E42E743D372C}" srcOrd="0" destOrd="0" presId="urn:microsoft.com/office/officeart/2005/8/layout/hierarchy2"/>
    <dgm:cxn modelId="{C650388F-C638-4713-AFED-7C93EA218B64}" type="presOf" srcId="{5CA4289B-D6DE-D843-8D60-E08BB2562D60}" destId="{A03C2591-56D2-8E44-A2BB-36743A824657}" srcOrd="0" destOrd="0" presId="urn:microsoft.com/office/officeart/2005/8/layout/hierarchy2"/>
    <dgm:cxn modelId="{511487A4-E09F-4837-8627-F7B4D80C8EFB}" srcId="{C8D8CE12-502C-4E44-AB20-1D17AD540A48}" destId="{4A8D99A7-0E05-40EA-9701-1F886632C5D4}" srcOrd="1" destOrd="0" parTransId="{6C90F604-BC5C-4AA5-BAB7-53463870CA87}" sibTransId="{751990B0-A3F0-4F83-9036-912157259B08}"/>
    <dgm:cxn modelId="{2533CDA4-D490-40CA-948E-FAD817879215}" type="presOf" srcId="{315392C9-7B04-8D44-9602-A92BCF31E079}" destId="{D12491D8-7839-1448-A198-17B8AAA78B1F}" srcOrd="0" destOrd="0" presId="urn:microsoft.com/office/officeart/2005/8/layout/hierarchy2"/>
    <dgm:cxn modelId="{1E0FFAB5-05B0-4B23-A265-6E540BF2F538}" type="presOf" srcId="{2946AF76-F7FD-634B-852C-5E5A830634A2}" destId="{38A8E6ED-CADF-9C40-8F47-F1049BC92F38}" srcOrd="0" destOrd="0" presId="urn:microsoft.com/office/officeart/2005/8/layout/hierarchy2"/>
    <dgm:cxn modelId="{62E1FCC1-0BE7-EC49-9B3C-07CB2451872D}" srcId="{5EC9EA4F-18B1-B94B-8424-A0D5946C7928}" destId="{C8ED204B-A3D3-2D4C-AB31-246CE9D90D73}" srcOrd="0" destOrd="0" parTransId="{5A36C1E2-24AC-6445-998D-5C7B50671F82}" sibTransId="{740FFB87-73BB-E34B-BD9E-9FD762CDB2EA}"/>
    <dgm:cxn modelId="{564A8EDD-B4CC-4A23-9777-CEFE8DFB3367}" type="presOf" srcId="{C8ED204B-A3D3-2D4C-AB31-246CE9D90D73}" destId="{909409F9-89C4-A04F-930B-916C3F272786}" srcOrd="0" destOrd="0" presId="urn:microsoft.com/office/officeart/2005/8/layout/hierarchy2"/>
    <dgm:cxn modelId="{7FC778DF-DF22-4747-82E8-92476066857C}" type="presOf" srcId="{2FBBA426-CF11-2246-96A8-C5AAAF90B55C}" destId="{6FF40069-4721-9947-B06B-8227E1287823}" srcOrd="0" destOrd="0" presId="urn:microsoft.com/office/officeart/2005/8/layout/hierarchy2"/>
    <dgm:cxn modelId="{DC1910F2-FF15-41BF-A112-9E6D3BBC3525}" type="presOf" srcId="{5EC9EA4F-18B1-B94B-8424-A0D5946C7928}" destId="{48247365-84D7-4940-B1B6-1C4CCBF6714E}" srcOrd="0" destOrd="0" presId="urn:microsoft.com/office/officeart/2005/8/layout/hierarchy2"/>
    <dgm:cxn modelId="{890B866D-7F39-41D0-B84C-3265F9CE1505}" type="presParOf" srcId="{0BA9E469-071A-6145-B9D8-CF3915E8AB80}" destId="{890BF5BE-4066-7E45-9F8A-44B451CF02EC}" srcOrd="0" destOrd="0" presId="urn:microsoft.com/office/officeart/2005/8/layout/hierarchy2"/>
    <dgm:cxn modelId="{48E52FF1-6C76-4683-BB1E-2073BE70045F}" type="presParOf" srcId="{890BF5BE-4066-7E45-9F8A-44B451CF02EC}" destId="{48247365-84D7-4940-B1B6-1C4CCBF6714E}" srcOrd="0" destOrd="0" presId="urn:microsoft.com/office/officeart/2005/8/layout/hierarchy2"/>
    <dgm:cxn modelId="{0AC4DC83-25F4-4AB5-B355-39820524B935}" type="presParOf" srcId="{890BF5BE-4066-7E45-9F8A-44B451CF02EC}" destId="{499E0E88-85D4-F646-9304-79C092067602}" srcOrd="1" destOrd="0" presId="urn:microsoft.com/office/officeart/2005/8/layout/hierarchy2"/>
    <dgm:cxn modelId="{156B8557-7A52-4305-AC63-87472AC141C6}" type="presParOf" srcId="{499E0E88-85D4-F646-9304-79C092067602}" destId="{23E34082-BA43-9440-AA85-CB4BE5260598}" srcOrd="0" destOrd="0" presId="urn:microsoft.com/office/officeart/2005/8/layout/hierarchy2"/>
    <dgm:cxn modelId="{EC991996-B5C9-4EDB-BD7D-F53F7A586D99}" type="presParOf" srcId="{23E34082-BA43-9440-AA85-CB4BE5260598}" destId="{7815D0A5-F5E8-CF4B-998D-9736F9291011}" srcOrd="0" destOrd="0" presId="urn:microsoft.com/office/officeart/2005/8/layout/hierarchy2"/>
    <dgm:cxn modelId="{8903E1D1-6B07-4843-A5DB-D198957A1F79}" type="presParOf" srcId="{499E0E88-85D4-F646-9304-79C092067602}" destId="{F2B777E4-D2B6-7D4A-BFCC-2110A9883886}" srcOrd="1" destOrd="0" presId="urn:microsoft.com/office/officeart/2005/8/layout/hierarchy2"/>
    <dgm:cxn modelId="{DB282AF4-FD12-4D27-A8B5-3889EC516E08}" type="presParOf" srcId="{F2B777E4-D2B6-7D4A-BFCC-2110A9883886}" destId="{909409F9-89C4-A04F-930B-916C3F272786}" srcOrd="0" destOrd="0" presId="urn:microsoft.com/office/officeart/2005/8/layout/hierarchy2"/>
    <dgm:cxn modelId="{FCF0788D-3C6E-445A-81D0-C8AAF2F79E67}" type="presParOf" srcId="{F2B777E4-D2B6-7D4A-BFCC-2110A9883886}" destId="{442F2A91-2262-9947-8C3A-D2153E58167A}" srcOrd="1" destOrd="0" presId="urn:microsoft.com/office/officeart/2005/8/layout/hierarchy2"/>
    <dgm:cxn modelId="{3A85BFB3-1CD5-4F5C-B8C2-E7F237A0FEA0}" type="presParOf" srcId="{0BA9E469-071A-6145-B9D8-CF3915E8AB80}" destId="{29F64BAC-841B-4BA7-A5BB-00F28714CF22}" srcOrd="1" destOrd="0" presId="urn:microsoft.com/office/officeart/2005/8/layout/hierarchy2"/>
    <dgm:cxn modelId="{7D3552AC-2BF6-49D2-BA97-5E9BB5D00CFA}" type="presParOf" srcId="{29F64BAC-841B-4BA7-A5BB-00F28714CF22}" destId="{A99362CD-C313-4AE8-B024-EAB946DF44DA}" srcOrd="0" destOrd="0" presId="urn:microsoft.com/office/officeart/2005/8/layout/hierarchy2"/>
    <dgm:cxn modelId="{851AA72B-11B7-4860-8D6F-A8B371A65884}" type="presParOf" srcId="{29F64BAC-841B-4BA7-A5BB-00F28714CF22}" destId="{C38BBF66-29E3-4389-AE7D-0C4A0FBCDE93}" srcOrd="1" destOrd="0" presId="urn:microsoft.com/office/officeart/2005/8/layout/hierarchy2"/>
    <dgm:cxn modelId="{1941757B-85BC-4D90-9C65-7E54B25B8B6D}" type="presParOf" srcId="{C38BBF66-29E3-4389-AE7D-0C4A0FBCDE93}" destId="{A03C2591-56D2-8E44-A2BB-36743A824657}" srcOrd="0" destOrd="0" presId="urn:microsoft.com/office/officeart/2005/8/layout/hierarchy2"/>
    <dgm:cxn modelId="{ABAF82F9-23DC-4B6D-A664-F3A8CA6174CE}" type="presParOf" srcId="{A03C2591-56D2-8E44-A2BB-36743A824657}" destId="{87C836CE-67E0-0947-B3E2-1248BD5211A1}" srcOrd="0" destOrd="0" presId="urn:microsoft.com/office/officeart/2005/8/layout/hierarchy2"/>
    <dgm:cxn modelId="{B7C1FE54-56B4-4E44-8E0D-317C3C975CF6}" type="presParOf" srcId="{C38BBF66-29E3-4389-AE7D-0C4A0FBCDE93}" destId="{4AA7889D-8C6F-3F43-8430-E9481A0FC1F6}" srcOrd="1" destOrd="0" presId="urn:microsoft.com/office/officeart/2005/8/layout/hierarchy2"/>
    <dgm:cxn modelId="{00058D47-33C4-4F74-8DA1-C3AD46359BB2}" type="presParOf" srcId="{4AA7889D-8C6F-3F43-8430-E9481A0FC1F6}" destId="{D12491D8-7839-1448-A198-17B8AAA78B1F}" srcOrd="0" destOrd="0" presId="urn:microsoft.com/office/officeart/2005/8/layout/hierarchy2"/>
    <dgm:cxn modelId="{0AD65602-84B4-429B-9792-21370D7B51F7}" type="presParOf" srcId="{4AA7889D-8C6F-3F43-8430-E9481A0FC1F6}" destId="{7E4ACE2A-880B-6C43-9BA7-54555CD09218}" srcOrd="1" destOrd="0" presId="urn:microsoft.com/office/officeart/2005/8/layout/hierarchy2"/>
    <dgm:cxn modelId="{8EBC5E58-0636-4984-9AE7-411C18566D09}" type="presParOf" srcId="{C38BBF66-29E3-4389-AE7D-0C4A0FBCDE93}" destId="{516449E5-71F4-614B-BC0D-E42E743D372C}" srcOrd="2" destOrd="0" presId="urn:microsoft.com/office/officeart/2005/8/layout/hierarchy2"/>
    <dgm:cxn modelId="{F4A1CD8F-C276-4872-94B6-F404B3CD0E1E}" type="presParOf" srcId="{516449E5-71F4-614B-BC0D-E42E743D372C}" destId="{4ABA3272-6A0E-CD4E-AF3A-16A172B6BFDF}" srcOrd="0" destOrd="0" presId="urn:microsoft.com/office/officeart/2005/8/layout/hierarchy2"/>
    <dgm:cxn modelId="{9B6306FA-178F-40AE-81AB-B27017C4581B}" type="presParOf" srcId="{C38BBF66-29E3-4389-AE7D-0C4A0FBCDE93}" destId="{DCC2C3ED-EC22-C141-BFEF-9B07B299EA3E}" srcOrd="3" destOrd="0" presId="urn:microsoft.com/office/officeart/2005/8/layout/hierarchy2"/>
    <dgm:cxn modelId="{428B104D-D481-438F-8CD8-55A2C42C1E87}" type="presParOf" srcId="{DCC2C3ED-EC22-C141-BFEF-9B07B299EA3E}" destId="{899AE1BF-33E2-CB43-B885-BBD0BF313E8F}" srcOrd="0" destOrd="0" presId="urn:microsoft.com/office/officeart/2005/8/layout/hierarchy2"/>
    <dgm:cxn modelId="{9A42A696-807B-4C5F-9C31-9447BB36CCCF}" type="presParOf" srcId="{DCC2C3ED-EC22-C141-BFEF-9B07B299EA3E}" destId="{4C653104-12D2-C444-AE6A-93E7CB9BA7DB}" srcOrd="1" destOrd="0" presId="urn:microsoft.com/office/officeart/2005/8/layout/hierarchy2"/>
    <dgm:cxn modelId="{737D6DFD-8E1E-49D1-A26C-7BAB174F6EEE}" type="presParOf" srcId="{C38BBF66-29E3-4389-AE7D-0C4A0FBCDE93}" destId="{38A8E6ED-CADF-9C40-8F47-F1049BC92F38}" srcOrd="4" destOrd="0" presId="urn:microsoft.com/office/officeart/2005/8/layout/hierarchy2"/>
    <dgm:cxn modelId="{D3502ABE-DE08-463E-95F6-9E10D82BFEB2}" type="presParOf" srcId="{38A8E6ED-CADF-9C40-8F47-F1049BC92F38}" destId="{B43FE1C4-AA3F-3942-B486-442A55769F8C}" srcOrd="0" destOrd="0" presId="urn:microsoft.com/office/officeart/2005/8/layout/hierarchy2"/>
    <dgm:cxn modelId="{AA2D710E-4301-4EA3-8CE8-E23D42B501F4}" type="presParOf" srcId="{C38BBF66-29E3-4389-AE7D-0C4A0FBCDE93}" destId="{3E57809A-ABCA-1540-8184-9062E2236487}" srcOrd="5" destOrd="0" presId="urn:microsoft.com/office/officeart/2005/8/layout/hierarchy2"/>
    <dgm:cxn modelId="{C59B104C-D27E-43C5-B4E0-7A96829E3B34}" type="presParOf" srcId="{3E57809A-ABCA-1540-8184-9062E2236487}" destId="{6FF40069-4721-9947-B06B-8227E1287823}" srcOrd="0" destOrd="0" presId="urn:microsoft.com/office/officeart/2005/8/layout/hierarchy2"/>
    <dgm:cxn modelId="{D99C69FB-B43B-4B2D-8524-1C45BC54F01C}" type="presParOf" srcId="{3E57809A-ABCA-1540-8184-9062E2236487}" destId="{F4500CF2-AAA7-A74B-983F-20F60B6546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47365-84D7-4940-B1B6-1C4CCBF6714E}">
      <dsp:nvSpPr>
        <dsp:cNvPr id="0" name=""/>
        <dsp:cNvSpPr/>
      </dsp:nvSpPr>
      <dsp:spPr>
        <a:xfrm>
          <a:off x="2335996" y="114010"/>
          <a:ext cx="1384199" cy="6920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Non-Machine</a:t>
          </a:r>
          <a:r>
            <a:rPr lang="zh-CN" altLang="en-US" sz="1500" kern="1200"/>
            <a:t> </a:t>
          </a:r>
          <a:r>
            <a:rPr lang="en-US" altLang="zh-CN" sz="1500" kern="1200"/>
            <a:t>Learning</a:t>
          </a:r>
          <a:endParaRPr lang="en-GB" sz="1500" kern="1200"/>
        </a:p>
      </dsp:txBody>
      <dsp:txXfrm>
        <a:off x="2356267" y="134281"/>
        <a:ext cx="1343657" cy="651557"/>
      </dsp:txXfrm>
    </dsp:sp>
    <dsp:sp modelId="{23E34082-BA43-9440-AA85-CB4BE5260598}">
      <dsp:nvSpPr>
        <dsp:cNvPr id="0" name=""/>
        <dsp:cNvSpPr/>
      </dsp:nvSpPr>
      <dsp:spPr>
        <a:xfrm>
          <a:off x="3720196" y="441229"/>
          <a:ext cx="553679" cy="37661"/>
        </a:xfrm>
        <a:custGeom>
          <a:avLst/>
          <a:gdLst/>
          <a:ahLst/>
          <a:cxnLst/>
          <a:rect l="0" t="0" r="0" b="0"/>
          <a:pathLst>
            <a:path>
              <a:moveTo>
                <a:pt x="0" y="18830"/>
              </a:moveTo>
              <a:lnTo>
                <a:pt x="553679" y="1883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983194" y="446218"/>
        <a:ext cx="27683" cy="27683"/>
      </dsp:txXfrm>
    </dsp:sp>
    <dsp:sp modelId="{909409F9-89C4-A04F-930B-916C3F272786}">
      <dsp:nvSpPr>
        <dsp:cNvPr id="0" name=""/>
        <dsp:cNvSpPr/>
      </dsp:nvSpPr>
      <dsp:spPr>
        <a:xfrm>
          <a:off x="4273875" y="776"/>
          <a:ext cx="1384199" cy="918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latin typeface="Arial"/>
            </a:rPr>
            <a:t>Mean, median mode of ESG variables with</a:t>
          </a:r>
          <a:r>
            <a:rPr lang="zh-CN" altLang="en-US" sz="1500" kern="1200"/>
            <a:t> </a:t>
          </a:r>
          <a:r>
            <a:rPr lang="en-US" altLang="zh-CN" sz="1500" kern="1200"/>
            <a:t>region</a:t>
          </a:r>
          <a:endParaRPr lang="en-GB" sz="1500" kern="1200"/>
        </a:p>
      </dsp:txBody>
      <dsp:txXfrm>
        <a:off x="4300779" y="27680"/>
        <a:ext cx="1330391" cy="864760"/>
      </dsp:txXfrm>
    </dsp:sp>
    <dsp:sp modelId="{A99362CD-C313-4AE8-B024-EAB946DF44DA}">
      <dsp:nvSpPr>
        <dsp:cNvPr id="0" name=""/>
        <dsp:cNvSpPr/>
      </dsp:nvSpPr>
      <dsp:spPr>
        <a:xfrm>
          <a:off x="2335996" y="1819074"/>
          <a:ext cx="1384199" cy="6920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latin typeface="Arial"/>
            </a:rPr>
            <a:t>Machine</a:t>
          </a:r>
          <a:r>
            <a:rPr lang="zh-CN" altLang="en-US" sz="1500" kern="1200"/>
            <a:t> </a:t>
          </a:r>
          <a:r>
            <a:rPr lang="en-US" altLang="zh-CN" sz="1500" kern="1200"/>
            <a:t>Learning</a:t>
          </a:r>
          <a:endParaRPr lang="en-US" altLang="zh-CN" sz="1500" kern="1200">
            <a:latin typeface="Arial"/>
          </a:endParaRPr>
        </a:p>
      </dsp:txBody>
      <dsp:txXfrm>
        <a:off x="2356267" y="1839345"/>
        <a:ext cx="1343657" cy="651557"/>
      </dsp:txXfrm>
    </dsp:sp>
    <dsp:sp modelId="{A03C2591-56D2-8E44-A2BB-36743A824657}">
      <dsp:nvSpPr>
        <dsp:cNvPr id="0" name=""/>
        <dsp:cNvSpPr/>
      </dsp:nvSpPr>
      <dsp:spPr>
        <a:xfrm rot="18289469">
          <a:off x="3512257" y="1748336"/>
          <a:ext cx="969557" cy="37661"/>
        </a:xfrm>
        <a:custGeom>
          <a:avLst/>
          <a:gdLst/>
          <a:ahLst/>
          <a:cxnLst/>
          <a:rect l="0" t="0" r="0" b="0"/>
          <a:pathLst>
            <a:path>
              <a:moveTo>
                <a:pt x="0" y="18830"/>
              </a:moveTo>
              <a:lnTo>
                <a:pt x="969557" y="1883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972797" y="1742927"/>
        <a:ext cx="48477" cy="48477"/>
      </dsp:txXfrm>
    </dsp:sp>
    <dsp:sp modelId="{D12491D8-7839-1448-A198-17B8AAA78B1F}">
      <dsp:nvSpPr>
        <dsp:cNvPr id="0" name=""/>
        <dsp:cNvSpPr/>
      </dsp:nvSpPr>
      <dsp:spPr>
        <a:xfrm>
          <a:off x="4273875" y="1023159"/>
          <a:ext cx="1384199" cy="6920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Linear</a:t>
          </a:r>
          <a:r>
            <a:rPr lang="zh-CN" altLang="en-US" sz="1500" kern="1200"/>
            <a:t> </a:t>
          </a:r>
          <a:r>
            <a:rPr lang="en-US" altLang="zh-CN" sz="1500" kern="1200"/>
            <a:t>Regression</a:t>
          </a:r>
          <a:endParaRPr lang="en-GB" sz="1500" kern="1200"/>
        </a:p>
      </dsp:txBody>
      <dsp:txXfrm>
        <a:off x="4294146" y="1043430"/>
        <a:ext cx="1343657" cy="651557"/>
      </dsp:txXfrm>
    </dsp:sp>
    <dsp:sp modelId="{516449E5-71F4-614B-BC0D-E42E743D372C}">
      <dsp:nvSpPr>
        <dsp:cNvPr id="0" name=""/>
        <dsp:cNvSpPr/>
      </dsp:nvSpPr>
      <dsp:spPr>
        <a:xfrm>
          <a:off x="3720196" y="2146293"/>
          <a:ext cx="553679" cy="37661"/>
        </a:xfrm>
        <a:custGeom>
          <a:avLst/>
          <a:gdLst/>
          <a:ahLst/>
          <a:cxnLst/>
          <a:rect l="0" t="0" r="0" b="0"/>
          <a:pathLst>
            <a:path>
              <a:moveTo>
                <a:pt x="0" y="18830"/>
              </a:moveTo>
              <a:lnTo>
                <a:pt x="553679" y="1883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983194" y="2151282"/>
        <a:ext cx="27683" cy="27683"/>
      </dsp:txXfrm>
    </dsp:sp>
    <dsp:sp modelId="{899AE1BF-33E2-CB43-B885-BBD0BF313E8F}">
      <dsp:nvSpPr>
        <dsp:cNvPr id="0" name=""/>
        <dsp:cNvSpPr/>
      </dsp:nvSpPr>
      <dsp:spPr>
        <a:xfrm>
          <a:off x="4273875" y="1819074"/>
          <a:ext cx="1384199" cy="6920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CART</a:t>
          </a:r>
          <a:endParaRPr lang="en-GB" sz="1500" kern="1200"/>
        </a:p>
      </dsp:txBody>
      <dsp:txXfrm>
        <a:off x="4294146" y="1839345"/>
        <a:ext cx="1343657" cy="651557"/>
      </dsp:txXfrm>
    </dsp:sp>
    <dsp:sp modelId="{38A8E6ED-CADF-9C40-8F47-F1049BC92F38}">
      <dsp:nvSpPr>
        <dsp:cNvPr id="0" name=""/>
        <dsp:cNvSpPr/>
      </dsp:nvSpPr>
      <dsp:spPr>
        <a:xfrm rot="3310531">
          <a:off x="3512257" y="2544250"/>
          <a:ext cx="969557" cy="37661"/>
        </a:xfrm>
        <a:custGeom>
          <a:avLst/>
          <a:gdLst/>
          <a:ahLst/>
          <a:cxnLst/>
          <a:rect l="0" t="0" r="0" b="0"/>
          <a:pathLst>
            <a:path>
              <a:moveTo>
                <a:pt x="0" y="18830"/>
              </a:moveTo>
              <a:lnTo>
                <a:pt x="969557" y="1883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972797" y="2538842"/>
        <a:ext cx="48477" cy="48477"/>
      </dsp:txXfrm>
    </dsp:sp>
    <dsp:sp modelId="{6FF40069-4721-9947-B06B-8227E1287823}">
      <dsp:nvSpPr>
        <dsp:cNvPr id="0" name=""/>
        <dsp:cNvSpPr/>
      </dsp:nvSpPr>
      <dsp:spPr>
        <a:xfrm>
          <a:off x="4273875" y="2614989"/>
          <a:ext cx="1384199" cy="6920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Support</a:t>
          </a:r>
          <a:r>
            <a:rPr lang="zh-CN" altLang="en-US" sz="1500" kern="1200"/>
            <a:t> </a:t>
          </a:r>
          <a:r>
            <a:rPr lang="en-SG" altLang="zh-CN" sz="1500" kern="1200"/>
            <a:t>Vector Machine</a:t>
          </a:r>
          <a:endParaRPr lang="en-GB" sz="1500" kern="1200"/>
        </a:p>
      </dsp:txBody>
      <dsp:txXfrm>
        <a:off x="4294146" y="2635260"/>
        <a:ext cx="1343657" cy="651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493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746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976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68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94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135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23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146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unpruned tree results in overplotting and is undesirable as it does not show statistical significance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807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two line computes the minimum CV error + 1 SE in the maximal tree. While the middle portion are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895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386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01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63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699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065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640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869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87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1362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962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two line computes the minimum CV error + 1 SE in the maximal tree. While the middle portion are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35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Double the prior year</a:t>
            </a:r>
          </a:p>
        </p:txBody>
      </p:sp>
    </p:spTree>
    <p:extLst>
      <p:ext uri="{BB962C8B-B14F-4D97-AF65-F5344CB8AC3E}">
        <p14:creationId xmlns:p14="http://schemas.microsoft.com/office/powerpoint/2010/main" val="3472025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unpruned tree results in overplotting and is undesirable as it does not show statistical significance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7790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77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06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two line computes the minimum CV error + 1 SE in the maximal tree. While the middle portion are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0777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811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4953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8928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548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890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67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098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0100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949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9165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3880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69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2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513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797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Condensed Thin"/>
              <a:buChar char="▪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Condensed Thin"/>
              <a:buChar char="▪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58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84ECEC-FE80-424B-AC46-B1938E39F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4" name="Google Shape;98;p13">
            <a:extLst>
              <a:ext uri="{FF2B5EF4-FFF2-40B4-BE49-F238E27FC236}">
                <a16:creationId xmlns:a16="http://schemas.microsoft.com/office/drawing/2014/main" id="{BD12D7A3-3C61-47E7-89E6-1B429E551C73}"/>
              </a:ext>
            </a:extLst>
          </p:cNvPr>
          <p:cNvSpPr txBox="1">
            <a:spLocks/>
          </p:cNvSpPr>
          <p:nvPr/>
        </p:nvSpPr>
        <p:spPr>
          <a:xfrm>
            <a:off x="2796" y="-562782"/>
            <a:ext cx="9138208" cy="5143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3200" b="1">
              <a:solidFill>
                <a:srgbClr val="FFFFFF"/>
              </a:solidFill>
              <a:latin typeface="Encode Sans"/>
            </a:endParaRPr>
          </a:p>
          <a:p>
            <a:pPr algn="ctr"/>
            <a:endParaRPr lang="en" sz="3200" b="1">
              <a:solidFill>
                <a:schemeClr val="tx1"/>
              </a:solidFill>
              <a:latin typeface="Encode Sans"/>
            </a:endParaRPr>
          </a:p>
          <a:p>
            <a:pPr algn="ctr"/>
            <a:r>
              <a:rPr lang="en" sz="2800" b="1">
                <a:solidFill>
                  <a:schemeClr val="bg1"/>
                </a:solidFill>
                <a:latin typeface="Encode Sans"/>
              </a:rPr>
              <a:t>BC2406 Analytics I: Visual &amp; Predictive Techniques</a:t>
            </a:r>
          </a:p>
          <a:p>
            <a:pPr algn="ctr"/>
            <a:endParaRPr lang="en" sz="2800" b="1">
              <a:solidFill>
                <a:schemeClr val="bg1"/>
              </a:solidFill>
              <a:latin typeface="Encode Sans"/>
            </a:endParaRPr>
          </a:p>
          <a:p>
            <a:pPr algn="ctr"/>
            <a:r>
              <a:rPr lang="en" sz="2800" u="sng">
                <a:solidFill>
                  <a:schemeClr val="bg1"/>
                </a:solidFill>
                <a:latin typeface="Encode Sans"/>
              </a:rPr>
              <a:t>New flagship product for EIU using machine learning and non-machine learning in predicting ESG</a:t>
            </a:r>
          </a:p>
          <a:p>
            <a:pPr algn="ctr"/>
            <a:endParaRPr lang="en" sz="3200" b="1">
              <a:solidFill>
                <a:schemeClr val="bg1"/>
              </a:solidFill>
              <a:latin typeface="Encode Sans"/>
            </a:endParaRPr>
          </a:p>
          <a:p>
            <a:pPr algn="ctr"/>
            <a:r>
              <a:rPr lang="en" sz="1600" b="1">
                <a:solidFill>
                  <a:schemeClr val="tx1"/>
                </a:solidFill>
                <a:latin typeface="Encode Sans"/>
              </a:rPr>
              <a:t>Wong Wei Jun (U1910841D)</a:t>
            </a:r>
          </a:p>
          <a:p>
            <a:pPr algn="ctr"/>
            <a:r>
              <a:rPr lang="en" sz="1600" b="1">
                <a:solidFill>
                  <a:schemeClr val="tx1"/>
                </a:solidFill>
                <a:latin typeface="Encode Sans"/>
              </a:rPr>
              <a:t>Lim Qing Rui (U2010816G)</a:t>
            </a:r>
          </a:p>
          <a:p>
            <a:pPr algn="ctr"/>
            <a:r>
              <a:rPr lang="en" sz="1600" b="1">
                <a:solidFill>
                  <a:schemeClr val="tx1"/>
                </a:solidFill>
                <a:latin typeface="Encode Sans"/>
              </a:rPr>
              <a:t>Lim Zi Hui (U1911430H)</a:t>
            </a:r>
          </a:p>
          <a:p>
            <a:pPr algn="ctr"/>
            <a:r>
              <a:rPr lang="en" sz="1600" b="1">
                <a:solidFill>
                  <a:schemeClr val="tx1"/>
                </a:solidFill>
                <a:latin typeface="Encode Sans"/>
              </a:rPr>
              <a:t>Tan Jin Xuan (U2010840L)</a:t>
            </a:r>
          </a:p>
          <a:p>
            <a:pPr algn="ctr"/>
            <a:endParaRPr lang="en" sz="3200" b="1">
              <a:solidFill>
                <a:srgbClr val="FFFFFF"/>
              </a:solidFill>
              <a:latin typeface="Encode Sans"/>
            </a:endParaRPr>
          </a:p>
          <a:p>
            <a:pPr algn="ctr"/>
            <a:endParaRPr lang="en" sz="3200" b="1">
              <a:solidFill>
                <a:srgbClr val="FFFFFF"/>
              </a:solidFill>
              <a:latin typeface="Encode Sans"/>
            </a:endParaRPr>
          </a:p>
        </p:txBody>
      </p:sp>
      <p:pic>
        <p:nvPicPr>
          <p:cNvPr id="9220" name="Picture 4" descr="Nanyang Business School MBA Programs">
            <a:extLst>
              <a:ext uri="{FF2B5EF4-FFF2-40B4-BE49-F238E27FC236}">
                <a16:creationId xmlns:a16="http://schemas.microsoft.com/office/drawing/2014/main" id="{9BCEA87C-FCF7-48BA-917A-ABD39D047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2" y="2606160"/>
            <a:ext cx="2451858" cy="11582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ome - Economist Intelligence Unit">
            <a:extLst>
              <a:ext uri="{FF2B5EF4-FFF2-40B4-BE49-F238E27FC236}">
                <a16:creationId xmlns:a16="http://schemas.microsoft.com/office/drawing/2014/main" id="{BBBF7F65-1749-43CB-8AF5-871DDBC5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09" y="2821263"/>
            <a:ext cx="2735097" cy="68073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C6F8E4-A62F-4D7A-91EC-D0E573360192}"/>
              </a:ext>
            </a:extLst>
          </p:cNvPr>
          <p:cNvSpPr/>
          <p:nvPr/>
        </p:nvSpPr>
        <p:spPr>
          <a:xfrm>
            <a:off x="2539900" y="3939199"/>
            <a:ext cx="4064000" cy="54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i="1">
                <a:solidFill>
                  <a:schemeClr val="tx1"/>
                </a:solidFill>
              </a:rPr>
              <a:t>Prepared for: Prof. Liu Peng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BA90B-7855-4C46-8A1D-8A1470AD2BEB}"/>
              </a:ext>
            </a:extLst>
          </p:cNvPr>
          <p:cNvSpPr txBox="1"/>
          <p:nvPr/>
        </p:nvSpPr>
        <p:spPr>
          <a:xfrm>
            <a:off x="7818942" y="75171"/>
            <a:ext cx="12883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Tan Jin Xuan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0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CCFDD-0AFE-D845-8657-4498C5C9D9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126;p16">
            <a:extLst>
              <a:ext uri="{FF2B5EF4-FFF2-40B4-BE49-F238E27FC236}">
                <a16:creationId xmlns:a16="http://schemas.microsoft.com/office/drawing/2014/main" id="{3294ED37-C5BE-804F-A3EC-D98AB1282D0A}"/>
              </a:ext>
            </a:extLst>
          </p:cNvPr>
          <p:cNvSpPr txBox="1">
            <a:spLocks/>
          </p:cNvSpPr>
          <p:nvPr/>
        </p:nvSpPr>
        <p:spPr>
          <a:xfrm>
            <a:off x="1735950" y="484204"/>
            <a:ext cx="5672100" cy="54960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>
                <a:solidFill>
                  <a:schemeClr val="bg1"/>
                </a:solidFill>
                <a:latin typeface="Encode Sans"/>
              </a:rPr>
              <a:t>Analytic comparison metrics</a:t>
            </a:r>
            <a:endParaRPr lang="en-US" sz="2400" b="1">
              <a:solidFill>
                <a:schemeClr val="bg1"/>
              </a:solidFill>
              <a:latin typeface="Encod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720E6-763D-1E41-9252-385024BFC55F}"/>
              </a:ext>
            </a:extLst>
          </p:cNvPr>
          <p:cNvSpPr txBox="1"/>
          <p:nvPr/>
        </p:nvSpPr>
        <p:spPr>
          <a:xfrm>
            <a:off x="753357" y="2185365"/>
            <a:ext cx="210763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Standard deviations of the residual between the actual result and the predicted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BC741-5840-074C-A73F-F7376AF55AE0}"/>
              </a:ext>
            </a:extLst>
          </p:cNvPr>
          <p:cNvSpPr txBox="1"/>
          <p:nvPr/>
        </p:nvSpPr>
        <p:spPr>
          <a:xfrm>
            <a:off x="3480931" y="2185365"/>
            <a:ext cx="210763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800">
              <a:solidFill>
                <a:schemeClr val="tx1"/>
              </a:solidFill>
            </a:endParaRPr>
          </a:p>
          <a:p>
            <a:pPr algn="ctr"/>
            <a:r>
              <a:rPr lang="en-US" sz="1800">
                <a:solidFill>
                  <a:schemeClr val="tx1"/>
                </a:solidFill>
              </a:rPr>
              <a:t>Average absolute percentage errors of forecasts</a:t>
            </a:r>
          </a:p>
          <a:p>
            <a:pPr algn="ctr"/>
            <a:endParaRPr lang="en-US" sz="1800">
              <a:solidFill>
                <a:schemeClr val="tx1"/>
              </a:solidFill>
            </a:endParaRPr>
          </a:p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5EDBE-085F-8D4E-83ED-B5DEAC11684B}"/>
              </a:ext>
            </a:extLst>
          </p:cNvPr>
          <p:cNvSpPr txBox="1"/>
          <p:nvPr/>
        </p:nvSpPr>
        <p:spPr>
          <a:xfrm>
            <a:off x="6146417" y="2182605"/>
            <a:ext cx="210763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Determine the significant variables in determining ESG Scores</a:t>
            </a:r>
          </a:p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B9F2B-6DA0-D042-BF8B-2C63B4649C1C}"/>
              </a:ext>
            </a:extLst>
          </p:cNvPr>
          <p:cNvSpPr/>
          <p:nvPr/>
        </p:nvSpPr>
        <p:spPr>
          <a:xfrm>
            <a:off x="753357" y="1413164"/>
            <a:ext cx="210763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400" b="0" cap="none" spc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8AB96-136B-664F-B8C7-8E4C7D3C3964}"/>
              </a:ext>
            </a:extLst>
          </p:cNvPr>
          <p:cNvSpPr/>
          <p:nvPr/>
        </p:nvSpPr>
        <p:spPr>
          <a:xfrm>
            <a:off x="3480931" y="1413164"/>
            <a:ext cx="210763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400" b="0" cap="none" spc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MAPE</a:t>
            </a:r>
            <a:endParaRPr lang="en-GB" sz="4000" b="0" cap="none" spc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A66E1-8192-5940-9BE8-AE27FDD031A3}"/>
              </a:ext>
            </a:extLst>
          </p:cNvPr>
          <p:cNvSpPr/>
          <p:nvPr/>
        </p:nvSpPr>
        <p:spPr>
          <a:xfrm>
            <a:off x="6146417" y="1351608"/>
            <a:ext cx="2107630" cy="911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775" b="1" cap="none" spc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Statistical and Variable Significance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7BDE9-FC8A-481E-A429-15FECB58C1A4}"/>
              </a:ext>
            </a:extLst>
          </p:cNvPr>
          <p:cNvSpPr txBox="1"/>
          <p:nvPr/>
        </p:nvSpPr>
        <p:spPr>
          <a:xfrm>
            <a:off x="7818942" y="75171"/>
            <a:ext cx="12883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Tan Jin Xuan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5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en"/>
              <a:t>Data Preparation</a:t>
            </a:r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0"/>
            <a:ext cx="5672100" cy="884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2400" b="1">
                <a:solidFill>
                  <a:schemeClr val="bg1"/>
                </a:solidFill>
              </a:rPr>
              <a:t>Data Sources</a:t>
            </a:r>
          </a:p>
          <a:p>
            <a:pPr marL="0" indent="0">
              <a:lnSpc>
                <a:spcPct val="114999"/>
              </a:lnSpc>
            </a:pPr>
            <a:r>
              <a:rPr lang="en" sz="2400" b="1">
                <a:solidFill>
                  <a:schemeClr val="bg1"/>
                </a:solidFill>
              </a:rPr>
              <a:t>Data Cleaning and Splitting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512FC-5C7E-412A-81FD-A9277D8D001D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sp>
        <p:nvSpPr>
          <p:cNvPr id="12" name="Google Shape;113;p14">
            <a:extLst>
              <a:ext uri="{FF2B5EF4-FFF2-40B4-BE49-F238E27FC236}">
                <a16:creationId xmlns:a16="http://schemas.microsoft.com/office/drawing/2014/main" id="{1F9FEEF0-F263-44FE-8D76-1FA671122428}"/>
              </a:ext>
            </a:extLst>
          </p:cNvPr>
          <p:cNvSpPr txBox="1">
            <a:spLocks/>
          </p:cNvSpPr>
          <p:nvPr/>
        </p:nvSpPr>
        <p:spPr>
          <a:xfrm>
            <a:off x="4023300" y="4050008"/>
            <a:ext cx="1097400" cy="1093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b="1" smtClean="0"/>
              <a:pPr algn="ctr"/>
              <a:t>11</a:t>
            </a:fld>
            <a:endParaRPr lang="en" b="1"/>
          </a:p>
        </p:txBody>
      </p:sp>
    </p:spTree>
    <p:extLst>
      <p:ext uri="{BB962C8B-B14F-4D97-AF65-F5344CB8AC3E}">
        <p14:creationId xmlns:p14="http://schemas.microsoft.com/office/powerpoint/2010/main" val="52579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DD58E5-DEE2-473F-BD67-83708404E6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B6F8E-9B81-41AD-BA73-484916774442}"/>
              </a:ext>
            </a:extLst>
          </p:cNvPr>
          <p:cNvGrpSpPr/>
          <p:nvPr/>
        </p:nvGrpSpPr>
        <p:grpSpPr>
          <a:xfrm>
            <a:off x="5184995" y="868643"/>
            <a:ext cx="3466086" cy="1486456"/>
            <a:chOff x="5184995" y="868643"/>
            <a:chExt cx="3466086" cy="14864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A00504-41DC-43E0-8F18-B65E5741712C}"/>
                </a:ext>
              </a:extLst>
            </p:cNvPr>
            <p:cNvSpPr/>
            <p:nvPr/>
          </p:nvSpPr>
          <p:spPr>
            <a:xfrm>
              <a:off x="5184995" y="912755"/>
              <a:ext cx="3466086" cy="139823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7" descr="Logo&#10;&#10;Description automatically generated">
              <a:extLst>
                <a:ext uri="{FF2B5EF4-FFF2-40B4-BE49-F238E27FC236}">
                  <a16:creationId xmlns:a16="http://schemas.microsoft.com/office/drawing/2014/main" id="{EB51B33E-AE17-42FE-AE8B-32844A1F39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7" t="10900" r="6171" b="8531"/>
            <a:stretch/>
          </p:blipFill>
          <p:spPr>
            <a:xfrm>
              <a:off x="5445740" y="868643"/>
              <a:ext cx="2944592" cy="1486456"/>
            </a:xfrm>
            <a:prstGeom prst="rect">
              <a:avLst/>
            </a:prstGeom>
            <a:ln>
              <a:noFill/>
              <a:prstDash val="dash"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F99A02-7EF1-427D-93B2-78CC9E64CAC6}"/>
              </a:ext>
            </a:extLst>
          </p:cNvPr>
          <p:cNvSpPr txBox="1"/>
          <p:nvPr/>
        </p:nvSpPr>
        <p:spPr>
          <a:xfrm>
            <a:off x="2870001" y="244511"/>
            <a:ext cx="340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DEEBC-876F-49EC-B6E1-C26C11F420D0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10050-DA42-47BA-92B9-C6C1E64909AF}"/>
              </a:ext>
            </a:extLst>
          </p:cNvPr>
          <p:cNvSpPr/>
          <p:nvPr/>
        </p:nvSpPr>
        <p:spPr>
          <a:xfrm>
            <a:off x="437705" y="2450409"/>
            <a:ext cx="4241709" cy="156371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Internationally recognized entity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Works closely with international statistical community (e.g. UN and OECD)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Assembles, </a:t>
            </a:r>
            <a:r>
              <a:rPr lang="en-US" err="1">
                <a:solidFill>
                  <a:schemeClr val="tx1"/>
                </a:solidFill>
              </a:rPr>
              <a:t>analyse</a:t>
            </a:r>
            <a:r>
              <a:rPr lang="en-US">
                <a:solidFill>
                  <a:schemeClr val="tx1"/>
                </a:solidFill>
              </a:rPr>
              <a:t>, and distribute data sets online publicly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67 ESG variables over 193 countries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995FF-22EF-45D4-8DCC-3B01F0905C4D}"/>
              </a:ext>
            </a:extLst>
          </p:cNvPr>
          <p:cNvGrpSpPr/>
          <p:nvPr/>
        </p:nvGrpSpPr>
        <p:grpSpPr>
          <a:xfrm>
            <a:off x="317632" y="912755"/>
            <a:ext cx="4425446" cy="1398233"/>
            <a:chOff x="289429" y="1084204"/>
            <a:chExt cx="4425446" cy="13982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3EE871-D815-4442-8456-5FF2923627E8}"/>
                </a:ext>
              </a:extLst>
            </p:cNvPr>
            <p:cNvSpPr/>
            <p:nvPr/>
          </p:nvSpPr>
          <p:spPr>
            <a:xfrm>
              <a:off x="409502" y="1084204"/>
              <a:ext cx="4241709" cy="139823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Logo, company name&#10;&#10;Description automatically generated">
              <a:extLst>
                <a:ext uri="{FF2B5EF4-FFF2-40B4-BE49-F238E27FC236}">
                  <a16:creationId xmlns:a16="http://schemas.microsoft.com/office/drawing/2014/main" id="{4C6AB3C2-6440-480F-9DAD-41BE29658C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3" t="34840" r="8148" b="35550"/>
            <a:stretch/>
          </p:blipFill>
          <p:spPr>
            <a:xfrm>
              <a:off x="289429" y="1300830"/>
              <a:ext cx="4425446" cy="1041346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73B18-D703-4C3F-8D32-314E3B0387E4}"/>
              </a:ext>
            </a:extLst>
          </p:cNvPr>
          <p:cNvSpPr/>
          <p:nvPr/>
        </p:nvSpPr>
        <p:spPr>
          <a:xfrm>
            <a:off x="5184993" y="2461110"/>
            <a:ext cx="3466086" cy="156371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Monitors local and international regulatory trends through risk indexes (e.g. Global Corruption Index (GCI) and ESG)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2020 ESG scores over 176 countries</a:t>
            </a:r>
          </a:p>
        </p:txBody>
      </p:sp>
    </p:spTree>
    <p:extLst>
      <p:ext uri="{BB962C8B-B14F-4D97-AF65-F5344CB8AC3E}">
        <p14:creationId xmlns:p14="http://schemas.microsoft.com/office/powerpoint/2010/main" val="390600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650BD-E5AF-4C62-89F5-E7DAA93372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51EB7-5E94-4E18-AA7F-9843FCD64FA0}"/>
              </a:ext>
            </a:extLst>
          </p:cNvPr>
          <p:cNvSpPr txBox="1"/>
          <p:nvPr/>
        </p:nvSpPr>
        <p:spPr>
          <a:xfrm>
            <a:off x="1543050" y="259088"/>
            <a:ext cx="605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Data Cleaning and Splitting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CB9A0-2697-4073-80A3-FAD061150BEF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AA49B03-19BE-4FAB-A666-EDF24A7F9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62261"/>
              </p:ext>
            </p:extLst>
          </p:nvPr>
        </p:nvGraphicFramePr>
        <p:xfrm>
          <a:off x="1523999" y="904076"/>
          <a:ext cx="6096000" cy="2494280"/>
        </p:xfrm>
        <a:graphic>
          <a:graphicData uri="http://schemas.openxmlformats.org/drawingml/2006/table">
            <a:tbl>
              <a:tblPr firstRow="1" bandRow="1">
                <a:tableStyleId>{0EC10CB1-0B8A-4461-BEDC-C1B61E8207B3}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31773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28356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2628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Environmental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Social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Governance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13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CO2 Emissions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Control of Corruption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Voice and Accountability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9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Nitrous Oxide Emissions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Life Expectancy at Birth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Political Stability and Absence of Violence / Terrorism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Fertility Rate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Government Effectiveness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91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Regulatory Quality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5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Rule of Law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6648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121C1DD-CEED-41FE-A204-EAAFD2EBD3AF}"/>
              </a:ext>
            </a:extLst>
          </p:cNvPr>
          <p:cNvSpPr/>
          <p:nvPr/>
        </p:nvSpPr>
        <p:spPr>
          <a:xfrm>
            <a:off x="1543050" y="3635396"/>
            <a:ext cx="6096000" cy="78571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 – 30 – 50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In accordance with ratio used by GRP to compute ESG scores</a:t>
            </a:r>
          </a:p>
        </p:txBody>
      </p:sp>
    </p:spTree>
    <p:extLst>
      <p:ext uri="{BB962C8B-B14F-4D97-AF65-F5344CB8AC3E}">
        <p14:creationId xmlns:p14="http://schemas.microsoft.com/office/powerpoint/2010/main" val="160773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DC657-8E2C-4363-B52A-3F1B4477BB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69522-7961-404B-AC29-13A3F587E7F3}"/>
              </a:ext>
            </a:extLst>
          </p:cNvPr>
          <p:cNvSpPr txBox="1"/>
          <p:nvPr/>
        </p:nvSpPr>
        <p:spPr>
          <a:xfrm>
            <a:off x="1543050" y="259088"/>
            <a:ext cx="605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Data Combination and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D0380-7AD7-4B92-8555-33267371CC12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B259A3-9DDC-45E8-9439-D6DE114765F0}"/>
              </a:ext>
            </a:extLst>
          </p:cNvPr>
          <p:cNvGrpSpPr/>
          <p:nvPr/>
        </p:nvGrpSpPr>
        <p:grpSpPr>
          <a:xfrm>
            <a:off x="1778795" y="943749"/>
            <a:ext cx="5507829" cy="1253652"/>
            <a:chOff x="1619685" y="1170534"/>
            <a:chExt cx="5760528" cy="16015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0DDAB9-B6F4-4298-BFDD-C0D3CDF1D24E}"/>
                </a:ext>
              </a:extLst>
            </p:cNvPr>
            <p:cNvSpPr/>
            <p:nvPr/>
          </p:nvSpPr>
          <p:spPr>
            <a:xfrm>
              <a:off x="3769517" y="1170534"/>
              <a:ext cx="1667848" cy="52322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“ESGIndex2020”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B5C989-9A77-4063-AE2B-568233C82D1B}"/>
                </a:ext>
              </a:extLst>
            </p:cNvPr>
            <p:cNvSpPr/>
            <p:nvPr/>
          </p:nvSpPr>
          <p:spPr>
            <a:xfrm>
              <a:off x="5793581" y="1170534"/>
              <a:ext cx="1586632" cy="52322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“</a:t>
              </a:r>
              <a:r>
                <a:rPr lang="en-US" b="1" err="1">
                  <a:solidFill>
                    <a:schemeClr val="tx1"/>
                  </a:solidFill>
                </a:rPr>
                <a:t>GDPgrowth</a:t>
              </a:r>
              <a:r>
                <a:rPr lang="en-US" b="1">
                  <a:solidFill>
                    <a:schemeClr val="tx1"/>
                  </a:solidFill>
                </a:rPr>
                <a:t>”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35212-092E-442D-BE72-9AF3BEBA9F95}"/>
                </a:ext>
              </a:extLst>
            </p:cNvPr>
            <p:cNvSpPr/>
            <p:nvPr/>
          </p:nvSpPr>
          <p:spPr>
            <a:xfrm>
              <a:off x="1619685" y="1170534"/>
              <a:ext cx="1730733" cy="52322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“</a:t>
              </a:r>
              <a:r>
                <a:rPr lang="en-US" b="1" err="1">
                  <a:solidFill>
                    <a:schemeClr val="tx1"/>
                  </a:solidFill>
                </a:rPr>
                <a:t>ESG_Variables</a:t>
              </a:r>
              <a:r>
                <a:rPr lang="en-US" b="1">
                  <a:solidFill>
                    <a:schemeClr val="tx1"/>
                  </a:solidFill>
                </a:rPr>
                <a:t>”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27365F-9820-4934-A56A-13758E6A5FE3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2485051" y="1693754"/>
              <a:ext cx="2118390" cy="555099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6EDAB4-2D0C-4143-9B5C-2FDB6DDD4311}"/>
                </a:ext>
              </a:extLst>
            </p:cNvPr>
            <p:cNvSpPr/>
            <p:nvPr/>
          </p:nvSpPr>
          <p:spPr>
            <a:xfrm>
              <a:off x="3671182" y="2248853"/>
              <a:ext cx="1864519" cy="52322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“ESGdata2019”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0928AFA-BF0D-47C4-A677-40C70B6A9DFD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4603441" y="1693754"/>
              <a:ext cx="0" cy="555099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7E7F3D-5BB5-4F00-99A2-0E584824ED3C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flipH="1">
              <a:off x="4603441" y="1693754"/>
              <a:ext cx="1983456" cy="555099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F87E9B-B6E8-482D-9C89-BB1CB66FE108}"/>
              </a:ext>
            </a:extLst>
          </p:cNvPr>
          <p:cNvSpPr/>
          <p:nvPr/>
        </p:nvSpPr>
        <p:spPr>
          <a:xfrm>
            <a:off x="2951778" y="2402192"/>
            <a:ext cx="4092984" cy="414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Replaced “..” with “NA”, renamed variables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53FC98-4390-4175-9AD8-8FCC73D56C40}"/>
              </a:ext>
            </a:extLst>
          </p:cNvPr>
          <p:cNvSpPr/>
          <p:nvPr/>
        </p:nvSpPr>
        <p:spPr>
          <a:xfrm>
            <a:off x="2158437" y="2402192"/>
            <a:ext cx="414337" cy="4143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AA3771-6B95-4F0A-8855-5B300D105B47}"/>
              </a:ext>
            </a:extLst>
          </p:cNvPr>
          <p:cNvSpPr/>
          <p:nvPr/>
        </p:nvSpPr>
        <p:spPr>
          <a:xfrm>
            <a:off x="2951778" y="2902302"/>
            <a:ext cx="4092984" cy="414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Kept common countries throughout all 3 data sets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FD5027-6D0A-4BCE-AEC0-B56ABD81CAD6}"/>
              </a:ext>
            </a:extLst>
          </p:cNvPr>
          <p:cNvSpPr/>
          <p:nvPr/>
        </p:nvSpPr>
        <p:spPr>
          <a:xfrm>
            <a:off x="2951778" y="3894801"/>
            <a:ext cx="4092984" cy="414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Kept only 2019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6F7174-348D-44E4-9640-CEBB43F36B2D}"/>
              </a:ext>
            </a:extLst>
          </p:cNvPr>
          <p:cNvSpPr/>
          <p:nvPr/>
        </p:nvSpPr>
        <p:spPr>
          <a:xfrm>
            <a:off x="2158436" y="2902303"/>
            <a:ext cx="414337" cy="4143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D85471-A9AE-4931-AB63-08EF45841340}"/>
              </a:ext>
            </a:extLst>
          </p:cNvPr>
          <p:cNvSpPr/>
          <p:nvPr/>
        </p:nvSpPr>
        <p:spPr>
          <a:xfrm>
            <a:off x="2158436" y="3398552"/>
            <a:ext cx="414337" cy="4143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41A891-DB4B-4C05-AC43-573D9208A929}"/>
              </a:ext>
            </a:extLst>
          </p:cNvPr>
          <p:cNvSpPr/>
          <p:nvPr/>
        </p:nvSpPr>
        <p:spPr>
          <a:xfrm>
            <a:off x="2158436" y="3894801"/>
            <a:ext cx="414337" cy="4143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4FB8B7-362F-4410-86AD-DAD33301C876}"/>
              </a:ext>
            </a:extLst>
          </p:cNvPr>
          <p:cNvSpPr/>
          <p:nvPr/>
        </p:nvSpPr>
        <p:spPr>
          <a:xfrm>
            <a:off x="2951778" y="3398552"/>
            <a:ext cx="4092984" cy="414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Replaced missing values (352) with mean values</a:t>
            </a:r>
          </a:p>
        </p:txBody>
      </p:sp>
    </p:spTree>
    <p:extLst>
      <p:ext uri="{BB962C8B-B14F-4D97-AF65-F5344CB8AC3E}">
        <p14:creationId xmlns:p14="http://schemas.microsoft.com/office/powerpoint/2010/main" val="102104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98A1E57-E653-4244-BC57-14646144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2" y="1434802"/>
            <a:ext cx="5236369" cy="13831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79F4C2-6C94-4C5C-9F42-8A2D83429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501D0-246B-441F-AB91-E73A30274F62}"/>
              </a:ext>
            </a:extLst>
          </p:cNvPr>
          <p:cNvSpPr txBox="1"/>
          <p:nvPr/>
        </p:nvSpPr>
        <p:spPr>
          <a:xfrm>
            <a:off x="1543050" y="259088"/>
            <a:ext cx="605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Data Splitting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9FFC5-4092-42F3-BD77-8F5E4ED7E3DF}"/>
              </a:ext>
            </a:extLst>
          </p:cNvPr>
          <p:cNvSpPr txBox="1"/>
          <p:nvPr/>
        </p:nvSpPr>
        <p:spPr>
          <a:xfrm>
            <a:off x="5535037" y="1362445"/>
            <a:ext cx="3450431" cy="64633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Generation of pseudorandom numbers that mimic the properties of independent generations of a uniform distribution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640B59-E62A-40E1-8648-DFA9E8172C6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414463" y="1685611"/>
            <a:ext cx="4120574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F3B896-702C-4CFC-B375-118534A61C68}"/>
              </a:ext>
            </a:extLst>
          </p:cNvPr>
          <p:cNvCxnSpPr>
            <a:cxnSpLocks/>
          </p:cNvCxnSpPr>
          <p:nvPr/>
        </p:nvCxnSpPr>
        <p:spPr>
          <a:xfrm flipH="1" flipV="1">
            <a:off x="5250657" y="2219331"/>
            <a:ext cx="271196" cy="120380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4B2E96-C9D0-45D8-844C-5FDCDC5B4463}"/>
              </a:ext>
            </a:extLst>
          </p:cNvPr>
          <p:cNvCxnSpPr>
            <a:cxnSpLocks/>
          </p:cNvCxnSpPr>
          <p:nvPr/>
        </p:nvCxnSpPr>
        <p:spPr>
          <a:xfrm flipH="1" flipV="1">
            <a:off x="3650457" y="2292611"/>
            <a:ext cx="1871396" cy="113052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A472B-4050-41FD-8232-D6D831D5A4D4}"/>
              </a:ext>
            </a:extLst>
          </p:cNvPr>
          <p:cNvCxnSpPr>
            <a:cxnSpLocks/>
          </p:cNvCxnSpPr>
          <p:nvPr/>
        </p:nvCxnSpPr>
        <p:spPr>
          <a:xfrm flipH="1" flipV="1">
            <a:off x="3570510" y="2591869"/>
            <a:ext cx="1951343" cy="83126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DC50DD-1BAF-4CBE-A5DE-071EFB5E2AD1}"/>
              </a:ext>
            </a:extLst>
          </p:cNvPr>
          <p:cNvSpPr txBox="1"/>
          <p:nvPr/>
        </p:nvSpPr>
        <p:spPr>
          <a:xfrm>
            <a:off x="3971924" y="3423403"/>
            <a:ext cx="3450431" cy="830997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/>
              <a:t>70 – 30 split ratio for train and test sets</a:t>
            </a:r>
          </a:p>
          <a:p>
            <a:r>
              <a:rPr lang="en-US" sz="1200"/>
              <a:t>Train set: Data used to create the model</a:t>
            </a:r>
          </a:p>
          <a:p>
            <a:r>
              <a:rPr lang="en-US" sz="1200"/>
              <a:t>Test set: Data used to evaluate the performance of the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2E95CE-BD88-49AE-B4C1-EF7DD61F12BC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</p:spTree>
    <p:extLst>
      <p:ext uri="{BB962C8B-B14F-4D97-AF65-F5344CB8AC3E}">
        <p14:creationId xmlns:p14="http://schemas.microsoft.com/office/powerpoint/2010/main" val="17493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B6759E-AF25-49E8-B6CA-981D74A3C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0D461-EB05-42E4-BDA0-B0ADD38E2C39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861C6-00AF-453B-A612-094DACCBCD44}"/>
              </a:ext>
            </a:extLst>
          </p:cNvPr>
          <p:cNvSpPr txBox="1"/>
          <p:nvPr/>
        </p:nvSpPr>
        <p:spPr>
          <a:xfrm>
            <a:off x="1543050" y="259088"/>
            <a:ext cx="605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Data Exploration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51621E0-9260-459C-9E5D-F50A185AC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6" r="5777"/>
          <a:stretch/>
        </p:blipFill>
        <p:spPr>
          <a:xfrm>
            <a:off x="5120700" y="879263"/>
            <a:ext cx="3649710" cy="342168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81780AD-B1E5-4B4E-9743-31D8A1C0B97E}"/>
              </a:ext>
            </a:extLst>
          </p:cNvPr>
          <p:cNvGrpSpPr/>
          <p:nvPr/>
        </p:nvGrpSpPr>
        <p:grpSpPr>
          <a:xfrm>
            <a:off x="250830" y="879263"/>
            <a:ext cx="4779393" cy="3421686"/>
            <a:chOff x="250830" y="879263"/>
            <a:chExt cx="4779393" cy="34216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4933D6-924B-40E4-AF08-1BD18AE50D01}"/>
                </a:ext>
              </a:extLst>
            </p:cNvPr>
            <p:cNvSpPr/>
            <p:nvPr/>
          </p:nvSpPr>
          <p:spPr>
            <a:xfrm>
              <a:off x="937239" y="879263"/>
              <a:ext cx="4092984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/>
                  </a:solidFill>
                </a:rPr>
                <a:t>Law and Government Effectiveness are </a:t>
              </a:r>
              <a:r>
                <a:rPr lang="en-US">
                  <a:solidFill>
                    <a:srgbClr val="00B050"/>
                  </a:solidFill>
                </a:rPr>
                <a:t>positively </a:t>
              </a:r>
              <a:r>
                <a:rPr lang="en-US">
                  <a:solidFill>
                    <a:schemeClr val="tx1"/>
                  </a:solidFill>
                </a:rPr>
                <a:t>correlated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D33FF6-30E5-4FA0-BB06-4CBA983BCE83}"/>
                </a:ext>
              </a:extLst>
            </p:cNvPr>
            <p:cNvSpPr/>
            <p:nvPr/>
          </p:nvSpPr>
          <p:spPr>
            <a:xfrm>
              <a:off x="257576" y="933704"/>
              <a:ext cx="414337" cy="41433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B0818D-1DAD-4ADD-A3C2-7A3E87D16271}"/>
                </a:ext>
              </a:extLst>
            </p:cNvPr>
            <p:cNvSpPr/>
            <p:nvPr/>
          </p:nvSpPr>
          <p:spPr>
            <a:xfrm>
              <a:off x="937239" y="1547304"/>
              <a:ext cx="4092984" cy="6562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/>
                  </a:solidFill>
                </a:rPr>
                <a:t>Corruption, Regulatory Quality, Government Effectiveness, Law, are highly </a:t>
              </a:r>
              <a:r>
                <a:rPr lang="en-US">
                  <a:solidFill>
                    <a:srgbClr val="00B050"/>
                  </a:solidFill>
                </a:rPr>
                <a:t>positively</a:t>
              </a:r>
              <a:r>
                <a:rPr lang="en-US">
                  <a:solidFill>
                    <a:schemeClr val="tx1"/>
                  </a:solidFill>
                </a:rPr>
                <a:t> inter-correlated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DCC64F-B0C9-4F18-A523-21BEDC9E279E}"/>
                </a:ext>
              </a:extLst>
            </p:cNvPr>
            <p:cNvSpPr/>
            <p:nvPr/>
          </p:nvSpPr>
          <p:spPr>
            <a:xfrm>
              <a:off x="937239" y="2944052"/>
              <a:ext cx="4092984" cy="4962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/>
                  </a:solidFill>
                </a:rPr>
                <a:t>Fertility Rate and ESG Score are highly </a:t>
              </a:r>
              <a:r>
                <a:rPr lang="en-US">
                  <a:solidFill>
                    <a:srgbClr val="00B050"/>
                  </a:solidFill>
                </a:rPr>
                <a:t>positively</a:t>
              </a:r>
              <a:r>
                <a:rPr lang="en-US">
                  <a:solidFill>
                    <a:schemeClr val="tx1"/>
                  </a:solidFill>
                </a:rPr>
                <a:t> correlated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08F88F-AF08-440B-A161-4285AF333B29}"/>
                </a:ext>
              </a:extLst>
            </p:cNvPr>
            <p:cNvSpPr/>
            <p:nvPr/>
          </p:nvSpPr>
          <p:spPr>
            <a:xfrm>
              <a:off x="257576" y="1676131"/>
              <a:ext cx="414337" cy="41433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DAEDC1-BD84-4A84-A172-01C31BD3DE33}"/>
                </a:ext>
              </a:extLst>
            </p:cNvPr>
            <p:cNvSpPr/>
            <p:nvPr/>
          </p:nvSpPr>
          <p:spPr>
            <a:xfrm>
              <a:off x="257575" y="2383131"/>
              <a:ext cx="414337" cy="41433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F3D2AE-4D1B-4882-8793-24AE6528C743}"/>
                </a:ext>
              </a:extLst>
            </p:cNvPr>
            <p:cNvSpPr/>
            <p:nvPr/>
          </p:nvSpPr>
          <p:spPr>
            <a:xfrm>
              <a:off x="250830" y="2999899"/>
              <a:ext cx="414337" cy="41433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FA5AAF-0A74-4386-AF45-865F15782967}"/>
                </a:ext>
              </a:extLst>
            </p:cNvPr>
            <p:cNvSpPr/>
            <p:nvPr/>
          </p:nvSpPr>
          <p:spPr>
            <a:xfrm>
              <a:off x="937239" y="2335148"/>
              <a:ext cx="4092984" cy="4962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/>
                  </a:solidFill>
                </a:rPr>
                <a:t>Fertility Rate and Life Expectancy are highly </a:t>
              </a:r>
              <a:r>
                <a:rPr lang="en-US">
                  <a:solidFill>
                    <a:srgbClr val="FF0000"/>
                  </a:solidFill>
                </a:rPr>
                <a:t>negatively</a:t>
              </a:r>
              <a:r>
                <a:rPr lang="en-US">
                  <a:solidFill>
                    <a:schemeClr val="tx1"/>
                  </a:solidFill>
                </a:rPr>
                <a:t> correlated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0C141F-1A3F-4536-8AB2-84E925DF7F89}"/>
                </a:ext>
              </a:extLst>
            </p:cNvPr>
            <p:cNvSpPr/>
            <p:nvPr/>
          </p:nvSpPr>
          <p:spPr>
            <a:xfrm>
              <a:off x="937239" y="3572739"/>
              <a:ext cx="4092984" cy="7282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/>
                  </a:solidFill>
                </a:rPr>
                <a:t>Life Expectancy, Regulatory Quality, Government Effectiveness, Law, are highly </a:t>
              </a:r>
              <a:r>
                <a:rPr lang="en-US">
                  <a:solidFill>
                    <a:srgbClr val="FF0000"/>
                  </a:solidFill>
                </a:rPr>
                <a:t>negatively</a:t>
              </a:r>
              <a:r>
                <a:rPr lang="en-US">
                  <a:solidFill>
                    <a:schemeClr val="tx1"/>
                  </a:solidFill>
                </a:rPr>
                <a:t> correlated to ESG Score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ED9501-91F7-4A82-A926-A9188BFD3CA3}"/>
                </a:ext>
              </a:extLst>
            </p:cNvPr>
            <p:cNvSpPr/>
            <p:nvPr/>
          </p:nvSpPr>
          <p:spPr>
            <a:xfrm>
              <a:off x="270495" y="3706899"/>
              <a:ext cx="414337" cy="41433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76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en"/>
              <a:t>Non-Machine Learning Methodologies</a:t>
            </a:r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0"/>
            <a:ext cx="5672100" cy="884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2400" b="1">
                <a:solidFill>
                  <a:schemeClr val="bg1"/>
                </a:solidFill>
              </a:rPr>
              <a:t>Descriptive</a:t>
            </a:r>
          </a:p>
          <a:p>
            <a:pPr marL="0" indent="0">
              <a:lnSpc>
                <a:spcPct val="114999"/>
              </a:lnSpc>
            </a:pPr>
            <a:r>
              <a:rPr lang="en" sz="2400" b="1">
                <a:solidFill>
                  <a:schemeClr val="bg1"/>
                </a:solidFill>
              </a:rPr>
              <a:t>Predictive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512FC-5C7E-412A-81FD-A9277D8D001D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sp>
        <p:nvSpPr>
          <p:cNvPr id="11" name="Google Shape;113;p14">
            <a:extLst>
              <a:ext uri="{FF2B5EF4-FFF2-40B4-BE49-F238E27FC236}">
                <a16:creationId xmlns:a16="http://schemas.microsoft.com/office/drawing/2014/main" id="{BCC788B6-3037-4093-B016-7B6F09CDB780}"/>
              </a:ext>
            </a:extLst>
          </p:cNvPr>
          <p:cNvSpPr txBox="1">
            <a:spLocks/>
          </p:cNvSpPr>
          <p:nvPr/>
        </p:nvSpPr>
        <p:spPr>
          <a:xfrm>
            <a:off x="4023300" y="4050008"/>
            <a:ext cx="1097400" cy="1093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b="1" smtClean="0"/>
              <a:pPr algn="ctr"/>
              <a:t>17</a:t>
            </a:fld>
            <a:endParaRPr lang="en" b="1"/>
          </a:p>
        </p:txBody>
      </p:sp>
    </p:spTree>
    <p:extLst>
      <p:ext uri="{BB962C8B-B14F-4D97-AF65-F5344CB8AC3E}">
        <p14:creationId xmlns:p14="http://schemas.microsoft.com/office/powerpoint/2010/main" val="27212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 idx="4294967295"/>
          </p:nvPr>
        </p:nvSpPr>
        <p:spPr>
          <a:xfrm>
            <a:off x="726969" y="1484574"/>
            <a:ext cx="4434900" cy="19751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Descriptive Analysis</a:t>
            </a:r>
            <a:endParaRPr sz="600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026" name="Picture 2" descr="What is Data Analytics? | Introduction to Data Analysis | Edureka">
            <a:extLst>
              <a:ext uri="{FF2B5EF4-FFF2-40B4-BE49-F238E27FC236}">
                <a16:creationId xmlns:a16="http://schemas.microsoft.com/office/drawing/2014/main" id="{0C977C31-EB18-4ECD-9AF8-3BC4804CE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69" y="1158947"/>
            <a:ext cx="3493679" cy="247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EF9357-15CF-477B-8388-D5C5E3158834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</p:spTree>
    <p:extLst>
      <p:ext uri="{BB962C8B-B14F-4D97-AF65-F5344CB8AC3E}">
        <p14:creationId xmlns:p14="http://schemas.microsoft.com/office/powerpoint/2010/main" val="56835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5B77D-5763-4FCF-830B-8EECB499AA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B27AC-9F6D-46C2-93C8-F0A559A2BC5A}"/>
              </a:ext>
            </a:extLst>
          </p:cNvPr>
          <p:cNvSpPr txBox="1"/>
          <p:nvPr/>
        </p:nvSpPr>
        <p:spPr>
          <a:xfrm>
            <a:off x="1543050" y="259088"/>
            <a:ext cx="605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Box Plots for Each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5E20B-6CDA-49D2-880B-FC0088E208F6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7A0A76-88E2-4620-8E55-41695308263F}"/>
              </a:ext>
            </a:extLst>
          </p:cNvPr>
          <p:cNvGrpSpPr/>
          <p:nvPr/>
        </p:nvGrpSpPr>
        <p:grpSpPr>
          <a:xfrm>
            <a:off x="224070" y="1602312"/>
            <a:ext cx="8695861" cy="409566"/>
            <a:chOff x="241696" y="1236642"/>
            <a:chExt cx="8695861" cy="4095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D16467-7FF3-4562-8E9A-8A849E1F3C7E}"/>
                </a:ext>
              </a:extLst>
            </p:cNvPr>
            <p:cNvSpPr/>
            <p:nvPr/>
          </p:nvSpPr>
          <p:spPr>
            <a:xfrm>
              <a:off x="241696" y="1236642"/>
              <a:ext cx="1140042" cy="40956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Minimum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F00110-C4E6-48D3-BB2E-FA283EB4227F}"/>
                </a:ext>
              </a:extLst>
            </p:cNvPr>
            <p:cNvSpPr/>
            <p:nvPr/>
          </p:nvSpPr>
          <p:spPr>
            <a:xfrm>
              <a:off x="1698916" y="1236642"/>
              <a:ext cx="1244310" cy="40956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First Quartile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4D9372-C218-468D-962B-B04114B95E23}"/>
                </a:ext>
              </a:extLst>
            </p:cNvPr>
            <p:cNvSpPr/>
            <p:nvPr/>
          </p:nvSpPr>
          <p:spPr>
            <a:xfrm>
              <a:off x="4674982" y="1236642"/>
              <a:ext cx="1314451" cy="40956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Third Quartile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3ED0AB-A42C-4D21-84F7-A8C1DD89B944}"/>
                </a:ext>
              </a:extLst>
            </p:cNvPr>
            <p:cNvSpPr/>
            <p:nvPr/>
          </p:nvSpPr>
          <p:spPr>
            <a:xfrm>
              <a:off x="3260404" y="1236642"/>
              <a:ext cx="1097400" cy="40956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Median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FB5950-F6B7-4841-8697-1B2BC56E7DBC}"/>
                </a:ext>
              </a:extLst>
            </p:cNvPr>
            <p:cNvSpPr/>
            <p:nvPr/>
          </p:nvSpPr>
          <p:spPr>
            <a:xfrm>
              <a:off x="6306611" y="1236642"/>
              <a:ext cx="1156884" cy="40956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Maximum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064BAC-A1B9-442C-8481-F42C01C05D69}"/>
                </a:ext>
              </a:extLst>
            </p:cNvPr>
            <p:cNvSpPr/>
            <p:nvPr/>
          </p:nvSpPr>
          <p:spPr>
            <a:xfrm>
              <a:off x="7780673" y="1236642"/>
              <a:ext cx="1156884" cy="40956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Mean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C41E1-38D7-48A2-88AF-C8EDB3654BC4}"/>
              </a:ext>
            </a:extLst>
          </p:cNvPr>
          <p:cNvSpPr/>
          <p:nvPr/>
        </p:nvSpPr>
        <p:spPr>
          <a:xfrm>
            <a:off x="3133848" y="2659466"/>
            <a:ext cx="2876303" cy="944313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Distribution of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Skewness of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Identification of outliers</a:t>
            </a:r>
          </a:p>
        </p:txBody>
      </p:sp>
    </p:spTree>
    <p:extLst>
      <p:ext uri="{BB962C8B-B14F-4D97-AF65-F5344CB8AC3E}">
        <p14:creationId xmlns:p14="http://schemas.microsoft.com/office/powerpoint/2010/main" val="793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/>
              <a:t>Table of Contents</a:t>
            </a: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6" name="Google Shape;362;p28">
            <a:extLst>
              <a:ext uri="{FF2B5EF4-FFF2-40B4-BE49-F238E27FC236}">
                <a16:creationId xmlns:a16="http://schemas.microsoft.com/office/drawing/2014/main" id="{6E34008A-E84C-4826-A642-1122CF5F35C0}"/>
              </a:ext>
            </a:extLst>
          </p:cNvPr>
          <p:cNvSpPr txBox="1">
            <a:spLocks noGrp="1"/>
          </p:cNvSpPr>
          <p:nvPr/>
        </p:nvSpPr>
        <p:spPr>
          <a:xfrm>
            <a:off x="598640" y="1218710"/>
            <a:ext cx="8997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01.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" name="Google Shape;363;p28">
            <a:extLst>
              <a:ext uri="{FF2B5EF4-FFF2-40B4-BE49-F238E27FC236}">
                <a16:creationId xmlns:a16="http://schemas.microsoft.com/office/drawing/2014/main" id="{FBCFF401-2424-4630-B3BE-1E81D9A6C3B2}"/>
              </a:ext>
            </a:extLst>
          </p:cNvPr>
          <p:cNvSpPr txBox="1">
            <a:spLocks noGrp="1"/>
          </p:cNvSpPr>
          <p:nvPr/>
        </p:nvSpPr>
        <p:spPr>
          <a:xfrm>
            <a:off x="1498341" y="1218710"/>
            <a:ext cx="2713204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>
                <a:solidFill>
                  <a:srgbClr val="FFFFFF"/>
                </a:solidFill>
              </a:rPr>
              <a:t>Introduction </a:t>
            </a:r>
          </a:p>
          <a:p>
            <a:r>
              <a:rPr lang="en">
                <a:solidFill>
                  <a:srgbClr val="FFFFFF"/>
                </a:solidFill>
              </a:rPr>
              <a:t>Project Objectives</a:t>
            </a:r>
          </a:p>
        </p:txBody>
      </p:sp>
      <p:sp>
        <p:nvSpPr>
          <p:cNvPr id="29" name="Google Shape;365;p28">
            <a:extLst>
              <a:ext uri="{FF2B5EF4-FFF2-40B4-BE49-F238E27FC236}">
                <a16:creationId xmlns:a16="http://schemas.microsoft.com/office/drawing/2014/main" id="{7043C26D-781C-4552-90F2-37202B1358AB}"/>
              </a:ext>
            </a:extLst>
          </p:cNvPr>
          <p:cNvSpPr txBox="1">
            <a:spLocks noGrp="1"/>
          </p:cNvSpPr>
          <p:nvPr/>
        </p:nvSpPr>
        <p:spPr>
          <a:xfrm>
            <a:off x="620207" y="2247220"/>
            <a:ext cx="8997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02.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66;p28">
            <a:extLst>
              <a:ext uri="{FF2B5EF4-FFF2-40B4-BE49-F238E27FC236}">
                <a16:creationId xmlns:a16="http://schemas.microsoft.com/office/drawing/2014/main" id="{BD73B218-BDDB-423B-A959-13E521AE1A7D}"/>
              </a:ext>
            </a:extLst>
          </p:cNvPr>
          <p:cNvSpPr txBox="1">
            <a:spLocks noGrp="1"/>
          </p:cNvSpPr>
          <p:nvPr/>
        </p:nvSpPr>
        <p:spPr>
          <a:xfrm>
            <a:off x="1519907" y="2408965"/>
            <a:ext cx="2325016" cy="52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>
                <a:solidFill>
                  <a:srgbClr val="FFFFFF"/>
                </a:solidFill>
              </a:rPr>
              <a:t>Data Preparation</a:t>
            </a:r>
          </a:p>
        </p:txBody>
      </p:sp>
      <p:sp>
        <p:nvSpPr>
          <p:cNvPr id="32" name="Google Shape;368;p28">
            <a:extLst>
              <a:ext uri="{FF2B5EF4-FFF2-40B4-BE49-F238E27FC236}">
                <a16:creationId xmlns:a16="http://schemas.microsoft.com/office/drawing/2014/main" id="{A9C98A97-CBC6-4751-B90F-40021856A439}"/>
              </a:ext>
            </a:extLst>
          </p:cNvPr>
          <p:cNvSpPr txBox="1">
            <a:spLocks noGrp="1"/>
          </p:cNvSpPr>
          <p:nvPr/>
        </p:nvSpPr>
        <p:spPr>
          <a:xfrm>
            <a:off x="4773636" y="1660814"/>
            <a:ext cx="8997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04.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" name="Google Shape;369;p28">
            <a:extLst>
              <a:ext uri="{FF2B5EF4-FFF2-40B4-BE49-F238E27FC236}">
                <a16:creationId xmlns:a16="http://schemas.microsoft.com/office/drawing/2014/main" id="{5DCC8C7E-8B04-4448-A40A-C00D689FB299}"/>
              </a:ext>
            </a:extLst>
          </p:cNvPr>
          <p:cNvSpPr txBox="1">
            <a:spLocks noGrp="1"/>
          </p:cNvSpPr>
          <p:nvPr/>
        </p:nvSpPr>
        <p:spPr>
          <a:xfrm>
            <a:off x="5673261" y="1671597"/>
            <a:ext cx="2648507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>
                <a:solidFill>
                  <a:srgbClr val="FFFFFF"/>
                </a:solidFill>
              </a:rPr>
              <a:t>Machine Learning</a:t>
            </a:r>
          </a:p>
          <a:p>
            <a:r>
              <a:rPr lang="en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5" name="Google Shape;371;p28">
            <a:extLst>
              <a:ext uri="{FF2B5EF4-FFF2-40B4-BE49-F238E27FC236}">
                <a16:creationId xmlns:a16="http://schemas.microsoft.com/office/drawing/2014/main" id="{F26D1A29-6641-4CB7-96B8-F8868A7C0B83}"/>
              </a:ext>
            </a:extLst>
          </p:cNvPr>
          <p:cNvSpPr txBox="1">
            <a:spLocks noGrp="1"/>
          </p:cNvSpPr>
          <p:nvPr/>
        </p:nvSpPr>
        <p:spPr>
          <a:xfrm>
            <a:off x="4752172" y="2872635"/>
            <a:ext cx="8997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05.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" name="Google Shape;372;p28">
            <a:extLst>
              <a:ext uri="{FF2B5EF4-FFF2-40B4-BE49-F238E27FC236}">
                <a16:creationId xmlns:a16="http://schemas.microsoft.com/office/drawing/2014/main" id="{EB871163-45EF-47D2-B355-C40AD283474C}"/>
              </a:ext>
            </a:extLst>
          </p:cNvPr>
          <p:cNvSpPr txBox="1">
            <a:spLocks noGrp="1"/>
          </p:cNvSpPr>
          <p:nvPr/>
        </p:nvSpPr>
        <p:spPr>
          <a:xfrm>
            <a:off x="5651695" y="3034380"/>
            <a:ext cx="2648506" cy="52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12" name="Google Shape;368;p28">
            <a:extLst>
              <a:ext uri="{FF2B5EF4-FFF2-40B4-BE49-F238E27FC236}">
                <a16:creationId xmlns:a16="http://schemas.microsoft.com/office/drawing/2014/main" id="{5292C45F-7453-47A9-874A-862BF98B56D0}"/>
              </a:ext>
            </a:extLst>
          </p:cNvPr>
          <p:cNvSpPr txBox="1">
            <a:spLocks noGrp="1"/>
          </p:cNvSpPr>
          <p:nvPr/>
        </p:nvSpPr>
        <p:spPr>
          <a:xfrm>
            <a:off x="632956" y="3364531"/>
            <a:ext cx="8997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03.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" name="Google Shape;369;p28">
            <a:extLst>
              <a:ext uri="{FF2B5EF4-FFF2-40B4-BE49-F238E27FC236}">
                <a16:creationId xmlns:a16="http://schemas.microsoft.com/office/drawing/2014/main" id="{417B3F31-E4E8-4859-BA93-71FB447DD31A}"/>
              </a:ext>
            </a:extLst>
          </p:cNvPr>
          <p:cNvSpPr txBox="1">
            <a:spLocks noGrp="1"/>
          </p:cNvSpPr>
          <p:nvPr/>
        </p:nvSpPr>
        <p:spPr>
          <a:xfrm>
            <a:off x="1532581" y="3364531"/>
            <a:ext cx="2993563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>
                <a:solidFill>
                  <a:srgbClr val="FFFFFF"/>
                </a:solidFill>
              </a:rPr>
              <a:t>Non-Machine Learning</a:t>
            </a:r>
          </a:p>
          <a:p>
            <a:r>
              <a:rPr lang="en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E764E-2820-4DEC-9A46-27961FD9D068}"/>
              </a:ext>
            </a:extLst>
          </p:cNvPr>
          <p:cNvSpPr txBox="1"/>
          <p:nvPr/>
        </p:nvSpPr>
        <p:spPr>
          <a:xfrm>
            <a:off x="7818942" y="75171"/>
            <a:ext cx="12883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Tan Jin Xuan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5B77D-5763-4FCF-830B-8EECB499AA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B27AC-9F6D-46C2-93C8-F0A559A2BC5A}"/>
              </a:ext>
            </a:extLst>
          </p:cNvPr>
          <p:cNvSpPr txBox="1"/>
          <p:nvPr/>
        </p:nvSpPr>
        <p:spPr>
          <a:xfrm>
            <a:off x="1543050" y="259088"/>
            <a:ext cx="605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Box Plots for Each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5E20B-6CDA-49D2-880B-FC0088E208F6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1DB3447-8539-4BDF-B848-171B3E04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84974"/>
              </p:ext>
            </p:extLst>
          </p:nvPr>
        </p:nvGraphicFramePr>
        <p:xfrm>
          <a:off x="1523999" y="782308"/>
          <a:ext cx="6096000" cy="3730220"/>
        </p:xfrm>
        <a:graphic>
          <a:graphicData uri="http://schemas.openxmlformats.org/drawingml/2006/table">
            <a:tbl>
              <a:tblPr firstRow="1" bandRow="1">
                <a:tableStyleId>{0EC10CB1-0B8A-4461-BEDC-C1B61E8207B3}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31773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28356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2628765"/>
                    </a:ext>
                  </a:extLst>
                </a:gridCol>
              </a:tblGrid>
              <a:tr h="296822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Variable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Skewness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Outliers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138585"/>
                  </a:ext>
                </a:extLst>
              </a:tr>
              <a:tr h="296822">
                <a:tc>
                  <a:txBody>
                    <a:bodyPr/>
                    <a:lstStyle/>
                    <a:p>
                      <a:r>
                        <a:rPr lang="en-US" sz="1200"/>
                        <a:t>Rule of Law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Positive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99449"/>
                  </a:ext>
                </a:extLst>
              </a:tr>
              <a:tr h="296822">
                <a:tc>
                  <a:txBody>
                    <a:bodyPr/>
                    <a:lstStyle/>
                    <a:p>
                      <a:r>
                        <a:rPr lang="en-US" sz="1200"/>
                        <a:t>Voice and Accountability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Negative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9865"/>
                  </a:ext>
                </a:extLst>
              </a:tr>
              <a:tr h="424727">
                <a:tc>
                  <a:txBody>
                    <a:bodyPr/>
                    <a:lstStyle/>
                    <a:p>
                      <a:r>
                        <a:rPr lang="en-US" sz="1200"/>
                        <a:t>Political Stability and Absence of Violence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Negative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Yes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917899"/>
                  </a:ext>
                </a:extLst>
              </a:tr>
              <a:tr h="296822">
                <a:tc>
                  <a:txBody>
                    <a:bodyPr/>
                    <a:lstStyle/>
                    <a:p>
                      <a:r>
                        <a:rPr lang="en-US" sz="1200"/>
                        <a:t>Government Effectiveness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Positive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54998"/>
                  </a:ext>
                </a:extLst>
              </a:tr>
              <a:tr h="296822">
                <a:tc>
                  <a:txBody>
                    <a:bodyPr/>
                    <a:lstStyle/>
                    <a:p>
                      <a:r>
                        <a:rPr lang="en-US" sz="1200"/>
                        <a:t>Regulatory Quality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Positive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66486"/>
                  </a:ext>
                </a:extLst>
              </a:tr>
              <a:tr h="296822">
                <a:tc>
                  <a:txBody>
                    <a:bodyPr/>
                    <a:lstStyle/>
                    <a:p>
                      <a:r>
                        <a:rPr lang="en-US" sz="1200"/>
                        <a:t>Control of Corruption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Positive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462498"/>
                  </a:ext>
                </a:extLst>
              </a:tr>
              <a:tr h="296822">
                <a:tc>
                  <a:txBody>
                    <a:bodyPr/>
                    <a:lstStyle/>
                    <a:p>
                      <a:r>
                        <a:rPr lang="en-US" sz="1200"/>
                        <a:t>Life Expectancy at Birth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Negative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716105"/>
                  </a:ext>
                </a:extLst>
              </a:tr>
              <a:tr h="296822">
                <a:tc>
                  <a:txBody>
                    <a:bodyPr/>
                    <a:lstStyle/>
                    <a:p>
                      <a:r>
                        <a:rPr lang="en-US" sz="1200"/>
                        <a:t>CO2 Emissions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Positive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Yes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32155"/>
                  </a:ext>
                </a:extLst>
              </a:tr>
              <a:tr h="296822">
                <a:tc>
                  <a:txBody>
                    <a:bodyPr/>
                    <a:lstStyle/>
                    <a:p>
                      <a:r>
                        <a:rPr lang="en-US" sz="1200"/>
                        <a:t>Nitrous Oxide Emissions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Positive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Yes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19706"/>
                  </a:ext>
                </a:extLst>
              </a:tr>
              <a:tr h="296822">
                <a:tc>
                  <a:txBody>
                    <a:bodyPr/>
                    <a:lstStyle/>
                    <a:p>
                      <a:r>
                        <a:rPr lang="en-US" sz="1200"/>
                        <a:t>Fertility Rate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Positive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Yes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48966"/>
                  </a:ext>
                </a:extLst>
              </a:tr>
              <a:tr h="296822">
                <a:tc>
                  <a:txBody>
                    <a:bodyPr/>
                    <a:lstStyle/>
                    <a:p>
                      <a:r>
                        <a:rPr lang="en-US" sz="1200"/>
                        <a:t>GDP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Positive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Yes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0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58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5B77D-5763-4FCF-830B-8EECB499AA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B27AC-9F6D-46C2-93C8-F0A559A2BC5A}"/>
              </a:ext>
            </a:extLst>
          </p:cNvPr>
          <p:cNvSpPr txBox="1"/>
          <p:nvPr/>
        </p:nvSpPr>
        <p:spPr>
          <a:xfrm>
            <a:off x="1543050" y="259088"/>
            <a:ext cx="605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Box Plots for Each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5E20B-6CDA-49D2-880B-FC0088E208F6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F14C27-4F78-4A3C-AA50-FDEDBC929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9" t="3610" r="3571" b="14663"/>
          <a:stretch/>
        </p:blipFill>
        <p:spPr>
          <a:xfrm>
            <a:off x="452426" y="936880"/>
            <a:ext cx="3570874" cy="2477834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66DC721-FAF8-44FB-9F04-0B3075E7E7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0" t="3194" r="3613" b="14306"/>
          <a:stretch/>
        </p:blipFill>
        <p:spPr>
          <a:xfrm>
            <a:off x="5120700" y="931380"/>
            <a:ext cx="3570874" cy="25024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277F543-FA04-4F3D-AFF3-F51C79CD2327}"/>
              </a:ext>
            </a:extLst>
          </p:cNvPr>
          <p:cNvSpPr/>
          <p:nvPr/>
        </p:nvSpPr>
        <p:spPr>
          <a:xfrm>
            <a:off x="452426" y="3532125"/>
            <a:ext cx="3570874" cy="944313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Positively skewed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Presence of outliers influence the mean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Small variability of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53B892-BF0F-414E-BB3D-BC4C9EC45657}"/>
              </a:ext>
            </a:extLst>
          </p:cNvPr>
          <p:cNvSpPr/>
          <p:nvPr/>
        </p:nvSpPr>
        <p:spPr>
          <a:xfrm>
            <a:off x="5120700" y="3532124"/>
            <a:ext cx="3570874" cy="944313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Negatively skewed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Small variability of data</a:t>
            </a:r>
          </a:p>
        </p:txBody>
      </p:sp>
    </p:spTree>
    <p:extLst>
      <p:ext uri="{BB962C8B-B14F-4D97-AF65-F5344CB8AC3E}">
        <p14:creationId xmlns:p14="http://schemas.microsoft.com/office/powerpoint/2010/main" val="241168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8AE36-7450-4782-B60C-4A6A8A0D80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FFEE-8029-4065-8BF3-565F1998A6C6}"/>
              </a:ext>
            </a:extLst>
          </p:cNvPr>
          <p:cNvSpPr/>
          <p:nvPr/>
        </p:nvSpPr>
        <p:spPr>
          <a:xfrm>
            <a:off x="877311" y="1457325"/>
            <a:ext cx="3145989" cy="2702363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Simple visualization tool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Useful for comparing the performance of different countries for each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E04CE-3CA4-49E7-BB05-A9A0218981C5}"/>
              </a:ext>
            </a:extLst>
          </p:cNvPr>
          <p:cNvSpPr/>
          <p:nvPr/>
        </p:nvSpPr>
        <p:spPr>
          <a:xfrm>
            <a:off x="5120701" y="1457325"/>
            <a:ext cx="3244630" cy="2702363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No meaningful comparisons for the performance against each variable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Purely descriptive, do not provide precision, accuracy and recall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Unable to obtain predicted data based on test sets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Stability of model is dependent on outliers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17006-E2A9-40FE-8E7E-39790FAF530A}"/>
              </a:ext>
            </a:extLst>
          </p:cNvPr>
          <p:cNvSpPr txBox="1"/>
          <p:nvPr/>
        </p:nvSpPr>
        <p:spPr>
          <a:xfrm>
            <a:off x="1543050" y="259088"/>
            <a:ext cx="605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FD1A8-933D-4457-A6B5-5BDF5EAEF595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pic>
        <p:nvPicPr>
          <p:cNvPr id="9" name="Picture 4" descr="Cancel free icon">
            <a:extLst>
              <a:ext uri="{FF2B5EF4-FFF2-40B4-BE49-F238E27FC236}">
                <a16:creationId xmlns:a16="http://schemas.microsoft.com/office/drawing/2014/main" id="{BD514454-0950-467D-A917-7FFF9B46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60" y="931826"/>
            <a:ext cx="761820" cy="76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hecked  free icon">
            <a:extLst>
              <a:ext uri="{FF2B5EF4-FFF2-40B4-BE49-F238E27FC236}">
                <a16:creationId xmlns:a16="http://schemas.microsoft.com/office/drawing/2014/main" id="{1CDFF244-8BBC-4D3E-8A2D-83DCE4A5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1" y="983812"/>
            <a:ext cx="761820" cy="76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407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 idx="4294967295"/>
          </p:nvPr>
        </p:nvSpPr>
        <p:spPr>
          <a:xfrm>
            <a:off x="726969" y="1484574"/>
            <a:ext cx="4434900" cy="19751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Predictive Analysis</a:t>
            </a:r>
            <a:endParaRPr sz="600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F9357-15CF-477B-8388-D5C5E3158834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pic>
        <p:nvPicPr>
          <p:cNvPr id="4098" name="Picture 2" descr="Analytics free icon">
            <a:extLst>
              <a:ext uri="{FF2B5EF4-FFF2-40B4-BE49-F238E27FC236}">
                <a16:creationId xmlns:a16="http://schemas.microsoft.com/office/drawing/2014/main" id="{760D45E7-EAFB-436B-B186-FE8FFE95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80" y="997744"/>
            <a:ext cx="2890151" cy="28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79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5B77D-5763-4FCF-830B-8EECB499AA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B27AC-9F6D-46C2-93C8-F0A559A2BC5A}"/>
              </a:ext>
            </a:extLst>
          </p:cNvPr>
          <p:cNvSpPr txBox="1"/>
          <p:nvPr/>
        </p:nvSpPr>
        <p:spPr>
          <a:xfrm>
            <a:off x="1543050" y="259088"/>
            <a:ext cx="605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Predicting Regional ESG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5E20B-6CDA-49D2-880B-FC0088E208F6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37FAB9-DAEC-4565-869E-BCDE18BB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83" y="862391"/>
            <a:ext cx="7870033" cy="227037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BCF55B8-4A7A-4E4A-B40D-CDE24FC2D723}"/>
              </a:ext>
            </a:extLst>
          </p:cNvPr>
          <p:cNvSpPr/>
          <p:nvPr/>
        </p:nvSpPr>
        <p:spPr>
          <a:xfrm>
            <a:off x="636983" y="3347052"/>
            <a:ext cx="7870033" cy="1039211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Mean computed based on 70% of the data and served as the predicted value of remaining 30%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Box plots generated to understand the variability of ESG scores between different countries in the same region</a:t>
            </a:r>
          </a:p>
        </p:txBody>
      </p:sp>
    </p:spTree>
    <p:extLst>
      <p:ext uri="{BB962C8B-B14F-4D97-AF65-F5344CB8AC3E}">
        <p14:creationId xmlns:p14="http://schemas.microsoft.com/office/powerpoint/2010/main" val="3606799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5B77D-5763-4FCF-830B-8EECB499AA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B27AC-9F6D-46C2-93C8-F0A559A2BC5A}"/>
              </a:ext>
            </a:extLst>
          </p:cNvPr>
          <p:cNvSpPr txBox="1"/>
          <p:nvPr/>
        </p:nvSpPr>
        <p:spPr>
          <a:xfrm>
            <a:off x="1543050" y="259088"/>
            <a:ext cx="605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Predicting Regional ESG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5E20B-6CDA-49D2-880B-FC0088E208F6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F55B8-4A7A-4E4A-B40D-CDE24FC2D723}"/>
              </a:ext>
            </a:extLst>
          </p:cNvPr>
          <p:cNvSpPr/>
          <p:nvPr/>
        </p:nvSpPr>
        <p:spPr>
          <a:xfrm>
            <a:off x="685799" y="3625658"/>
            <a:ext cx="7772402" cy="639161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Root Mean Square Error (RMSE) and Mean Absolute Percentage Error (MAPE) computed to measure the accuracy of the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7CD-3754-4A74-8FEA-9F781B42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282073"/>
            <a:ext cx="6422598" cy="19540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F625DA-EC0A-4CCD-95C5-CDF0C3A927F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669959" y="2571750"/>
            <a:ext cx="804152" cy="4997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8EC131-FA76-456B-9745-EAE9F1F334B6}"/>
              </a:ext>
            </a:extLst>
          </p:cNvPr>
          <p:cNvSpPr txBox="1"/>
          <p:nvPr/>
        </p:nvSpPr>
        <p:spPr>
          <a:xfrm>
            <a:off x="6474111" y="2202418"/>
            <a:ext cx="2447446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Prediction of RMSE and MAPE value using the “</a:t>
            </a:r>
            <a:r>
              <a:rPr lang="en-US" err="1">
                <a:solidFill>
                  <a:schemeClr val="tx1"/>
                </a:solidFill>
              </a:rPr>
              <a:t>MLmetrics</a:t>
            </a:r>
            <a:r>
              <a:rPr lang="en-US">
                <a:solidFill>
                  <a:schemeClr val="tx1"/>
                </a:solidFill>
              </a:rPr>
              <a:t>” package in 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DC3F7F-FD20-4C67-9A55-79083B9921B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407695" y="2571750"/>
            <a:ext cx="2066416" cy="517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9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5B77D-5763-4FCF-830B-8EECB499AA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B27AC-9F6D-46C2-93C8-F0A559A2BC5A}"/>
              </a:ext>
            </a:extLst>
          </p:cNvPr>
          <p:cNvSpPr txBox="1"/>
          <p:nvPr/>
        </p:nvSpPr>
        <p:spPr>
          <a:xfrm>
            <a:off x="1543050" y="259088"/>
            <a:ext cx="605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Predicting Regional ESG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5E20B-6CDA-49D2-880B-FC0088E208F6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EEB669-F8B0-4A19-AD3C-0F0CA93BC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37192"/>
              </p:ext>
            </p:extLst>
          </p:nvPr>
        </p:nvGraphicFramePr>
        <p:xfrm>
          <a:off x="2539998" y="919541"/>
          <a:ext cx="4064001" cy="2608040"/>
        </p:xfrm>
        <a:graphic>
          <a:graphicData uri="http://schemas.openxmlformats.org/drawingml/2006/table">
            <a:tbl>
              <a:tblPr firstRow="1" bandRow="1">
                <a:tableStyleId>{0EC10CB1-0B8A-4461-BEDC-C1B61E8207B3}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7731773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28356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95540278"/>
                    </a:ext>
                  </a:extLst>
                </a:gridCol>
              </a:tblGrid>
              <a:tr h="32600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Region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RMSE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MAPE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138585"/>
                  </a:ext>
                </a:extLst>
              </a:tr>
              <a:tr h="326005">
                <a:tc>
                  <a:txBody>
                    <a:bodyPr/>
                    <a:lstStyle/>
                    <a:p>
                      <a:r>
                        <a:rPr lang="en-US" sz="1200"/>
                        <a:t>Asia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14.19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0.2935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99449"/>
                  </a:ext>
                </a:extLst>
              </a:tr>
              <a:tr h="326005">
                <a:tc>
                  <a:txBody>
                    <a:bodyPr/>
                    <a:lstStyle/>
                    <a:p>
                      <a:r>
                        <a:rPr lang="en-US" sz="1200"/>
                        <a:t>Africa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7.67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0.0933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9865"/>
                  </a:ext>
                </a:extLst>
              </a:tr>
              <a:tr h="326005">
                <a:tc>
                  <a:txBody>
                    <a:bodyPr/>
                    <a:lstStyle/>
                    <a:p>
                      <a:r>
                        <a:rPr lang="en-US" sz="1200"/>
                        <a:t>Europe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12.81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0.4215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917899"/>
                  </a:ext>
                </a:extLst>
              </a:tr>
              <a:tr h="326005">
                <a:tc>
                  <a:txBody>
                    <a:bodyPr/>
                    <a:lstStyle/>
                    <a:p>
                      <a:r>
                        <a:rPr lang="en-US" sz="1200"/>
                        <a:t>North America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15.09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0.1875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54998"/>
                  </a:ext>
                </a:extLst>
              </a:tr>
              <a:tr h="326005">
                <a:tc>
                  <a:txBody>
                    <a:bodyPr/>
                    <a:lstStyle/>
                    <a:p>
                      <a:r>
                        <a:rPr lang="en-US" sz="1200"/>
                        <a:t>Oceania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23.51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0.8671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66486"/>
                  </a:ext>
                </a:extLst>
              </a:tr>
              <a:tr h="326005">
                <a:tc>
                  <a:txBody>
                    <a:bodyPr/>
                    <a:lstStyle/>
                    <a:p>
                      <a:r>
                        <a:rPr lang="en-US" sz="1200"/>
                        <a:t>South America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8.55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0.1761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039450"/>
                  </a:ext>
                </a:extLst>
              </a:tr>
              <a:tr h="326005">
                <a:tc>
                  <a:txBody>
                    <a:bodyPr/>
                    <a:lstStyle/>
                    <a:p>
                      <a:r>
                        <a:rPr lang="en-US" sz="1200"/>
                        <a:t>Average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13.64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0.3398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5834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9A1FEFC-559E-4404-8043-14E31B1469D5}"/>
              </a:ext>
            </a:extLst>
          </p:cNvPr>
          <p:cNvSpPr/>
          <p:nvPr/>
        </p:nvSpPr>
        <p:spPr>
          <a:xfrm>
            <a:off x="2221703" y="3684055"/>
            <a:ext cx="4700590" cy="639161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Huge variability in RMSE of the different regions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High MAPE for Europe and Oceania</a:t>
            </a:r>
          </a:p>
        </p:txBody>
      </p:sp>
    </p:spTree>
    <p:extLst>
      <p:ext uri="{BB962C8B-B14F-4D97-AF65-F5344CB8AC3E}">
        <p14:creationId xmlns:p14="http://schemas.microsoft.com/office/powerpoint/2010/main" val="3404018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8AE36-7450-4782-B60C-4A6A8A0D80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FFEE-8029-4065-8BF3-565F1998A6C6}"/>
              </a:ext>
            </a:extLst>
          </p:cNvPr>
          <p:cNvSpPr/>
          <p:nvPr/>
        </p:nvSpPr>
        <p:spPr>
          <a:xfrm>
            <a:off x="877311" y="1343024"/>
            <a:ext cx="3145989" cy="314324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Simple sample mean prediction method to find out trends and predict outcomes about the larger population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Can be used to obtain the ESG Scores of countries that do not have available ESG Scores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E04CE-3CA4-49E7-BB05-A9A0218981C5}"/>
              </a:ext>
            </a:extLst>
          </p:cNvPr>
          <p:cNvSpPr/>
          <p:nvPr/>
        </p:nvSpPr>
        <p:spPr>
          <a:xfrm>
            <a:off x="5120701" y="1343025"/>
            <a:ext cx="3373218" cy="314325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Unreliable, as countries may differ greatly from each other in terms of their ESG factors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High MAPE suggests possibility of model overfitting, or that data was skewed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Huge variability in RMSE suggests that box plots should not be substituted as a predictive model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Unable to determine statistical and variable significance</a:t>
            </a:r>
          </a:p>
        </p:txBody>
      </p:sp>
      <p:pic>
        <p:nvPicPr>
          <p:cNvPr id="8196" name="Picture 4" descr="Cancel free icon">
            <a:extLst>
              <a:ext uri="{FF2B5EF4-FFF2-40B4-BE49-F238E27FC236}">
                <a16:creationId xmlns:a16="http://schemas.microsoft.com/office/drawing/2014/main" id="{810EF18E-DEE9-45A7-A675-AA0A7897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4" y="809474"/>
            <a:ext cx="671155" cy="67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hecked  free icon">
            <a:extLst>
              <a:ext uri="{FF2B5EF4-FFF2-40B4-BE49-F238E27FC236}">
                <a16:creationId xmlns:a16="http://schemas.microsoft.com/office/drawing/2014/main" id="{AC03FA49-A4ED-47C7-8FFA-0A72E4A1E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5" y="861460"/>
            <a:ext cx="671156" cy="67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17006-E2A9-40FE-8E7E-39790FAF530A}"/>
              </a:ext>
            </a:extLst>
          </p:cNvPr>
          <p:cNvSpPr txBox="1"/>
          <p:nvPr/>
        </p:nvSpPr>
        <p:spPr>
          <a:xfrm>
            <a:off x="1543050" y="259088"/>
            <a:ext cx="605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FD1A8-933D-4457-A6B5-5BDF5EAEF595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</p:spTree>
    <p:extLst>
      <p:ext uri="{BB962C8B-B14F-4D97-AF65-F5344CB8AC3E}">
        <p14:creationId xmlns:p14="http://schemas.microsoft.com/office/powerpoint/2010/main" val="4043183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Machine-Learning Methodologies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0"/>
            <a:ext cx="5672100" cy="1351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bg1"/>
                </a:solidFill>
              </a:rPr>
              <a:t>Linear Regression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bg1"/>
                </a:solidFill>
              </a:rPr>
              <a:t>CART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512FC-5C7E-412A-81FD-A9277D8D001D}"/>
              </a:ext>
            </a:extLst>
          </p:cNvPr>
          <p:cNvSpPr txBox="1"/>
          <p:nvPr/>
        </p:nvSpPr>
        <p:spPr>
          <a:xfrm>
            <a:off x="7715250" y="96737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11" name="Google Shape;113;p14">
            <a:extLst>
              <a:ext uri="{FF2B5EF4-FFF2-40B4-BE49-F238E27FC236}">
                <a16:creationId xmlns:a16="http://schemas.microsoft.com/office/drawing/2014/main" id="{1FAEFA5E-A516-432D-8AFC-631A68A7943A}"/>
              </a:ext>
            </a:extLst>
          </p:cNvPr>
          <p:cNvSpPr txBox="1">
            <a:spLocks/>
          </p:cNvSpPr>
          <p:nvPr/>
        </p:nvSpPr>
        <p:spPr>
          <a:xfrm>
            <a:off x="4023300" y="4050008"/>
            <a:ext cx="1097400" cy="1093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b="1" smtClean="0"/>
              <a:pPr algn="ctr"/>
              <a:t>28</a:t>
            </a:fld>
            <a:endParaRPr lang="en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 idx="4294967295"/>
          </p:nvPr>
        </p:nvSpPr>
        <p:spPr>
          <a:xfrm>
            <a:off x="496354" y="1508556"/>
            <a:ext cx="4434900" cy="19978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</a:t>
            </a:r>
            <a:endParaRPr sz="6000"/>
          </a:p>
        </p:txBody>
      </p:sp>
      <p:sp>
        <p:nvSpPr>
          <p:cNvPr id="154" name="Google Shape;154;p19"/>
          <p:cNvSpPr/>
          <p:nvPr/>
        </p:nvSpPr>
        <p:spPr>
          <a:xfrm>
            <a:off x="7270660" y="3329856"/>
            <a:ext cx="332070" cy="3170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56" name="Google Shape;156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9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59" name="Google Shape;159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9"/>
          <p:cNvSpPr/>
          <p:nvPr/>
        </p:nvSpPr>
        <p:spPr>
          <a:xfrm rot="2466644">
            <a:off x="5592882" y="1825071"/>
            <a:ext cx="461391" cy="4405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 rot="-1609331">
            <a:off x="6267631" y="2102268"/>
            <a:ext cx="332013" cy="317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 rot="2925939">
            <a:off x="8280859" y="2353418"/>
            <a:ext cx="248651" cy="2374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 rot="-1609494">
            <a:off x="7246102" y="762887"/>
            <a:ext cx="224006" cy="2138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0670C-930F-4336-B7BB-36DC7FEC6FB9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6398CF72-C6A0-4B10-9AD5-40043F3E56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259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en"/>
              <a:t>Introduction</a:t>
            </a:r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802093" y="2700093"/>
            <a:ext cx="5672100" cy="884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2400" b="1">
                <a:solidFill>
                  <a:schemeClr val="bg1"/>
                </a:solidFill>
              </a:rPr>
              <a:t>ESG Score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Google Shape;113;p14">
            <a:extLst>
              <a:ext uri="{FF2B5EF4-FFF2-40B4-BE49-F238E27FC236}">
                <a16:creationId xmlns:a16="http://schemas.microsoft.com/office/drawing/2014/main" id="{BC06F567-198E-F140-A64D-B778D05B33CE}"/>
              </a:ext>
            </a:extLst>
          </p:cNvPr>
          <p:cNvSpPr txBox="1">
            <a:spLocks/>
          </p:cNvSpPr>
          <p:nvPr/>
        </p:nvSpPr>
        <p:spPr>
          <a:xfrm>
            <a:off x="4023300" y="4050008"/>
            <a:ext cx="1097400" cy="1126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b="1"/>
          </a:p>
          <a:p>
            <a:pPr algn="ctr"/>
            <a:endParaRPr lang="en" b="1"/>
          </a:p>
          <a:p>
            <a:pPr algn="ctr"/>
            <a:fld id="{00000000-1234-1234-1234-123412341234}" type="slidenum">
              <a:rPr lang="en" b="1" smtClean="0"/>
              <a:pPr algn="ctr"/>
              <a:t>3</a:t>
            </a:fld>
            <a:endParaRPr lang="en" b="1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4D54E77B-855B-5C4A-BFB2-D2ED4E65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6" y="110216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EEEC09-91FA-42DB-9D1C-E121969468A7}"/>
              </a:ext>
            </a:extLst>
          </p:cNvPr>
          <p:cNvSpPr txBox="1"/>
          <p:nvPr/>
        </p:nvSpPr>
        <p:spPr>
          <a:xfrm>
            <a:off x="7818942" y="75171"/>
            <a:ext cx="12883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Tan Jin Xuan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4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EDE4110-3205-4AAF-B7C9-7AD27116F204}"/>
              </a:ext>
            </a:extLst>
          </p:cNvPr>
          <p:cNvSpPr txBox="1"/>
          <p:nvPr/>
        </p:nvSpPr>
        <p:spPr>
          <a:xfrm>
            <a:off x="389334" y="198539"/>
            <a:ext cx="340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Linear Regression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FCDAA47-72C5-42ED-93B0-CD7AAB22901C}"/>
              </a:ext>
            </a:extLst>
          </p:cNvPr>
          <p:cNvGraphicFramePr>
            <a:graphicFrameLocks noGrp="1"/>
          </p:cNvGraphicFramePr>
          <p:nvPr/>
        </p:nvGraphicFramePr>
        <p:xfrm>
          <a:off x="389334" y="721759"/>
          <a:ext cx="8261748" cy="2529840"/>
        </p:xfrm>
        <a:graphic>
          <a:graphicData uri="http://schemas.openxmlformats.org/drawingml/2006/table">
            <a:tbl>
              <a:tblPr firstRow="1" bandRow="1">
                <a:tableStyleId>{0EC10CB1-0B8A-4461-BEDC-C1B61E8207B3}</a:tableStyleId>
              </a:tblPr>
              <a:tblGrid>
                <a:gridCol w="4118373">
                  <a:extLst>
                    <a:ext uri="{9D8B030D-6E8A-4147-A177-3AD203B41FA5}">
                      <a16:colId xmlns:a16="http://schemas.microsoft.com/office/drawing/2014/main" val="3037109033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532518711"/>
                    </a:ext>
                  </a:extLst>
                </a:gridCol>
              </a:tblGrid>
              <a:tr h="26251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Dependent Variables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Independent Variables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804652"/>
                  </a:ext>
                </a:extLst>
              </a:tr>
              <a:tr h="1933792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ESG Score (Continuous)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Rule of Law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Voice &amp; Accountability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Political stability &amp; Absence of violence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Regulatory Quality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Government Effectiveness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Control of Corruption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Life expectancy at Birth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CO2 Emissions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Nitrous Oxide Emissions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Fertility Rate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26123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5B46BF6-D2BA-4176-B890-31EBCAEA20C2}"/>
              </a:ext>
            </a:extLst>
          </p:cNvPr>
          <p:cNvSpPr txBox="1"/>
          <p:nvPr/>
        </p:nvSpPr>
        <p:spPr>
          <a:xfrm>
            <a:off x="217884" y="3368726"/>
            <a:ext cx="8708232" cy="92333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Linear regression is used to predict ESG Score based on the 10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Linear Regression is chosen because ESG score is a continuous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9590B-17FE-4AEE-9045-065A793EAE27}"/>
              </a:ext>
            </a:extLst>
          </p:cNvPr>
          <p:cNvSpPr txBox="1"/>
          <p:nvPr/>
        </p:nvSpPr>
        <p:spPr>
          <a:xfrm>
            <a:off x="7622425" y="112188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5E2694ED-025E-45FF-9539-389DB1726D2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8007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EDE4110-3205-4AAF-B7C9-7AD27116F204}"/>
              </a:ext>
            </a:extLst>
          </p:cNvPr>
          <p:cNvSpPr txBox="1"/>
          <p:nvPr/>
        </p:nvSpPr>
        <p:spPr>
          <a:xfrm>
            <a:off x="389334" y="198539"/>
            <a:ext cx="340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76DF9-FFC7-49C4-A5A9-227D0D2C6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4" y="1122522"/>
            <a:ext cx="5334000" cy="3200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EB4F2FF-58B2-4E73-81F3-0CAA1A1FA75C}"/>
              </a:ext>
            </a:extLst>
          </p:cNvPr>
          <p:cNvGrpSpPr/>
          <p:nvPr/>
        </p:nvGrpSpPr>
        <p:grpSpPr>
          <a:xfrm>
            <a:off x="4636294" y="1682355"/>
            <a:ext cx="4136231" cy="1182289"/>
            <a:chOff x="4636294" y="1682355"/>
            <a:chExt cx="4136231" cy="118228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F9249A0-6D55-4AAE-8602-92EFA7C3C9B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636294" y="1836244"/>
              <a:ext cx="1300162" cy="443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9CF03C7-1311-4507-8EAC-676EEF9B47DA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707732" y="1836244"/>
              <a:ext cx="1228724" cy="8864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FAF673-ADA7-4956-88CD-726ED69379F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707732" y="1836244"/>
              <a:ext cx="1228724" cy="1028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B1EC59-E06D-4FFE-A79E-7978893E0CB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707732" y="1836244"/>
              <a:ext cx="1228724" cy="55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0CA78C-B7A9-4856-A0EE-EB34472842E3}"/>
                </a:ext>
              </a:extLst>
            </p:cNvPr>
            <p:cNvSpPr txBox="1"/>
            <p:nvPr/>
          </p:nvSpPr>
          <p:spPr>
            <a:xfrm>
              <a:off x="5936456" y="1682355"/>
              <a:ext cx="2836069" cy="307777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4 Statistically significant variables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0FA51DA-3FA7-405D-B396-3DD5536E4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" y="776470"/>
            <a:ext cx="8772525" cy="14567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ED01145-C64D-475E-A263-AD01DA97A81A}"/>
              </a:ext>
            </a:extLst>
          </p:cNvPr>
          <p:cNvGrpSpPr/>
          <p:nvPr/>
        </p:nvGrpSpPr>
        <p:grpSpPr>
          <a:xfrm>
            <a:off x="4417219" y="1731604"/>
            <a:ext cx="4471987" cy="1729542"/>
            <a:chOff x="4417219" y="1731604"/>
            <a:chExt cx="4471987" cy="172954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8EAD517-9336-4469-882D-0253182AEDC6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 flipV="1">
              <a:off x="4417221" y="1731604"/>
              <a:ext cx="1500184" cy="15756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E07EB6F-5567-41DA-89FB-8EC496ECAADF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 flipV="1">
              <a:off x="4417219" y="2083570"/>
              <a:ext cx="1500186" cy="1223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BCA1A3-8300-4BD1-A0AB-236A18BF43B7}"/>
                </a:ext>
              </a:extLst>
            </p:cNvPr>
            <p:cNvSpPr txBox="1"/>
            <p:nvPr/>
          </p:nvSpPr>
          <p:spPr>
            <a:xfrm>
              <a:off x="5917405" y="3153369"/>
              <a:ext cx="2971801" cy="307777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6 Statistically </a:t>
              </a:r>
              <a:r>
                <a:rPr lang="en-US" altLang="zh-CN"/>
                <a:t>in</a:t>
              </a:r>
              <a:r>
                <a:rPr lang="en-US"/>
                <a:t>significant variables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FA417D9-6F20-49FF-9D16-150418ABC1E6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 flipV="1">
              <a:off x="4417219" y="2348766"/>
              <a:ext cx="1500186" cy="9584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A9BBF9A-2081-49F7-919E-577D7D394481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 flipV="1">
              <a:off x="4417219" y="2550412"/>
              <a:ext cx="1500186" cy="7568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B82FDE0-9B93-4AFC-B3DF-D672DDED2339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 flipV="1">
              <a:off x="4417219" y="3024802"/>
              <a:ext cx="1500186" cy="2824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C4E9E4C-67AC-4E98-9BE3-C31DBC889541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 flipV="1">
              <a:off x="4417219" y="3231248"/>
              <a:ext cx="1500186" cy="760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1854B64-C5A6-469B-85F3-E9B1775A8281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0EC79730-1712-4916-A842-A15A4258A6C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169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EDE4110-3205-4AAF-B7C9-7AD27116F204}"/>
              </a:ext>
            </a:extLst>
          </p:cNvPr>
          <p:cNvSpPr txBox="1"/>
          <p:nvPr/>
        </p:nvSpPr>
        <p:spPr>
          <a:xfrm>
            <a:off x="389334" y="198539"/>
            <a:ext cx="340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0C13E-9325-4031-B673-1EFCF1CFC916}"/>
              </a:ext>
            </a:extLst>
          </p:cNvPr>
          <p:cNvSpPr txBox="1"/>
          <p:nvPr/>
        </p:nvSpPr>
        <p:spPr>
          <a:xfrm>
            <a:off x="457200" y="1806866"/>
            <a:ext cx="7843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All variables are used to construct the model to maintain the 20%, 30% and 50% composition of ESG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241CB-6455-4CF1-A9B0-903F63CE4228}"/>
              </a:ext>
            </a:extLst>
          </p:cNvPr>
          <p:cNvSpPr txBox="1"/>
          <p:nvPr/>
        </p:nvSpPr>
        <p:spPr>
          <a:xfrm>
            <a:off x="457200" y="760466"/>
            <a:ext cx="845820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ESG Score = 71.95897 + 0.50107(Law) – 3.70967(Voice) – 1.22374(Political) – 3.01566(GovtEff) – 3.20658(RegQual) – 0.01605(Corruption) – 0.45347(LifeExp) – 0.35267(Carbon) – 1.33539(Nitrous) – 3.07652(FertRate)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7D73B1-C450-46C2-964E-7DDCDFBF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2503852"/>
            <a:ext cx="5076825" cy="6191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ED323B-4AE4-4442-8E42-EE9A4D95754B}"/>
              </a:ext>
            </a:extLst>
          </p:cNvPr>
          <p:cNvGrpSpPr/>
          <p:nvPr/>
        </p:nvGrpSpPr>
        <p:grpSpPr>
          <a:xfrm>
            <a:off x="1095374" y="2878931"/>
            <a:ext cx="3119437" cy="1624677"/>
            <a:chOff x="1095374" y="2878931"/>
            <a:chExt cx="3119437" cy="162467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1398419-2FCD-4A02-B111-1DEEE8ACA10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2655093" y="2878931"/>
              <a:ext cx="1138238" cy="67057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FA0B25-B031-4740-B329-41294A76A6BF}"/>
                </a:ext>
              </a:extLst>
            </p:cNvPr>
            <p:cNvSpPr txBox="1"/>
            <p:nvPr/>
          </p:nvSpPr>
          <p:spPr>
            <a:xfrm>
              <a:off x="1095374" y="3549501"/>
              <a:ext cx="3119437" cy="954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Indicating an 87.67% of the variability of the outcome data that can be explained by the linear regression model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192CB9-BA81-4437-BF46-21E575E79AA4}"/>
              </a:ext>
            </a:extLst>
          </p:cNvPr>
          <p:cNvGrpSpPr/>
          <p:nvPr/>
        </p:nvGrpSpPr>
        <p:grpSpPr>
          <a:xfrm>
            <a:off x="4929191" y="2878932"/>
            <a:ext cx="3119437" cy="1624675"/>
            <a:chOff x="4929191" y="2878932"/>
            <a:chExt cx="3119437" cy="16246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848042-DBD0-48D8-840D-3FCB0B74B70F}"/>
                </a:ext>
              </a:extLst>
            </p:cNvPr>
            <p:cNvSpPr txBox="1"/>
            <p:nvPr/>
          </p:nvSpPr>
          <p:spPr>
            <a:xfrm>
              <a:off x="4929191" y="3549500"/>
              <a:ext cx="3119437" cy="954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After adjusting for the number of predictors in the model, adjusted R-squared is at 86.56%. Indicating that the correlation is reliable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17C7F98-E7A1-42FC-A0FA-5D8FBD82A4C5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6488910" y="2878932"/>
              <a:ext cx="0" cy="67056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FE8FEE1-6E94-4C3B-B75A-B3D51F68627E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650C8881-3E50-4E06-9599-AEEE558030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94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EDE4110-3205-4AAF-B7C9-7AD27116F204}"/>
              </a:ext>
            </a:extLst>
          </p:cNvPr>
          <p:cNvSpPr txBox="1"/>
          <p:nvPr/>
        </p:nvSpPr>
        <p:spPr>
          <a:xfrm>
            <a:off x="389334" y="198539"/>
            <a:ext cx="340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97EBC-1B43-4933-B746-3241C568C1D9}"/>
              </a:ext>
            </a:extLst>
          </p:cNvPr>
          <p:cNvSpPr txBox="1"/>
          <p:nvPr/>
        </p:nvSpPr>
        <p:spPr>
          <a:xfrm>
            <a:off x="389334" y="754915"/>
            <a:ext cx="4614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>
                <a:solidFill>
                  <a:schemeClr val="bg1"/>
                </a:solidFill>
              </a:rPr>
              <a:t>Testing on accuracy of linear regression model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85D6499-3650-4B3D-846F-6C21F881E1CE}"/>
              </a:ext>
            </a:extLst>
          </p:cNvPr>
          <p:cNvGraphicFramePr>
            <a:graphicFrameLocks noGrp="1"/>
          </p:cNvGraphicFramePr>
          <p:nvPr/>
        </p:nvGraphicFramePr>
        <p:xfrm>
          <a:off x="378024" y="3421816"/>
          <a:ext cx="4698208" cy="1046480"/>
        </p:xfrm>
        <a:graphic>
          <a:graphicData uri="http://schemas.openxmlformats.org/drawingml/2006/table">
            <a:tbl>
              <a:tblPr firstRow="1" bandRow="1">
                <a:tableStyleId>{0EC10CB1-0B8A-4461-BEDC-C1B61E8207B3}</a:tableStyleId>
              </a:tblPr>
              <a:tblGrid>
                <a:gridCol w="2349104">
                  <a:extLst>
                    <a:ext uri="{9D8B030D-6E8A-4147-A177-3AD203B41FA5}">
                      <a16:colId xmlns:a16="http://schemas.microsoft.com/office/drawing/2014/main" val="3404250474"/>
                    </a:ext>
                  </a:extLst>
                </a:gridCol>
                <a:gridCol w="2349104">
                  <a:extLst>
                    <a:ext uri="{9D8B030D-6E8A-4147-A177-3AD203B41FA5}">
                      <a16:colId xmlns:a16="http://schemas.microsoft.com/office/drawing/2014/main" val="390168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Metrics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Value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RMSE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6.901092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2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MAPE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0.1381269 / 13.81%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82897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7A4AD65-25C5-4AA1-878E-19DC6B5A7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" y="1093469"/>
            <a:ext cx="4333875" cy="16287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662181E-6AF8-45DD-9161-76D3933EDEE1}"/>
              </a:ext>
            </a:extLst>
          </p:cNvPr>
          <p:cNvGrpSpPr/>
          <p:nvPr/>
        </p:nvGrpSpPr>
        <p:grpSpPr>
          <a:xfrm>
            <a:off x="4393408" y="945685"/>
            <a:ext cx="2992039" cy="523220"/>
            <a:chOff x="4393408" y="945685"/>
            <a:chExt cx="2992039" cy="52322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A990C-0320-4D41-A3ED-0E0701295905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393408" y="1207295"/>
              <a:ext cx="777476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25C67A-0C28-4B5C-A0E0-1DE6A3433C11}"/>
                </a:ext>
              </a:extLst>
            </p:cNvPr>
            <p:cNvSpPr txBox="1"/>
            <p:nvPr/>
          </p:nvSpPr>
          <p:spPr>
            <a:xfrm>
              <a:off x="5170884" y="945685"/>
              <a:ext cx="2214563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Function in R to predict values on the input data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853A0-6C51-4870-81CA-898698C3CD1F}"/>
              </a:ext>
            </a:extLst>
          </p:cNvPr>
          <p:cNvGrpSpPr/>
          <p:nvPr/>
        </p:nvGrpSpPr>
        <p:grpSpPr>
          <a:xfrm>
            <a:off x="4782146" y="1468905"/>
            <a:ext cx="2783505" cy="1202857"/>
            <a:chOff x="4782146" y="1468905"/>
            <a:chExt cx="2783505" cy="1202857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08378F49-2A16-429B-B9EB-A1FAA0B4FCD0}"/>
                </a:ext>
              </a:extLst>
            </p:cNvPr>
            <p:cNvSpPr/>
            <p:nvPr/>
          </p:nvSpPr>
          <p:spPr>
            <a:xfrm>
              <a:off x="4782146" y="1468905"/>
              <a:ext cx="338554" cy="1202857"/>
            </a:xfrm>
            <a:prstGeom prst="rightBrac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02D1FE-1C38-4C23-AE7D-4A2593FC75A7}"/>
                </a:ext>
              </a:extLst>
            </p:cNvPr>
            <p:cNvSpPr txBox="1"/>
            <p:nvPr/>
          </p:nvSpPr>
          <p:spPr>
            <a:xfrm>
              <a:off x="5128440" y="1746683"/>
              <a:ext cx="2437211" cy="7386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Steps to conduct the RMSE testing without the use of “</a:t>
              </a:r>
              <a:r>
                <a:rPr lang="en-US" err="1">
                  <a:solidFill>
                    <a:schemeClr val="tx1"/>
                  </a:solidFill>
                </a:rPr>
                <a:t>MLmetrics</a:t>
              </a:r>
              <a:r>
                <a:rPr lang="en-US">
                  <a:solidFill>
                    <a:schemeClr val="tx1"/>
                  </a:solidFill>
                </a:rPr>
                <a:t>” package in 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C84FAD-AFC9-428A-8C9E-85DF02B79151}"/>
              </a:ext>
            </a:extLst>
          </p:cNvPr>
          <p:cNvGrpSpPr/>
          <p:nvPr/>
        </p:nvGrpSpPr>
        <p:grpSpPr>
          <a:xfrm>
            <a:off x="389334" y="2689358"/>
            <a:ext cx="4574381" cy="606905"/>
            <a:chOff x="389334" y="2689358"/>
            <a:chExt cx="4574381" cy="6069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3347C2-FA98-43E8-9433-09663848E175}"/>
                </a:ext>
              </a:extLst>
            </p:cNvPr>
            <p:cNvSpPr txBox="1"/>
            <p:nvPr/>
          </p:nvSpPr>
          <p:spPr>
            <a:xfrm>
              <a:off x="389334" y="2689358"/>
              <a:ext cx="24717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Using MLmetrics package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E220B7C-572C-404E-ACB4-C2F6E21C2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815" y="3010513"/>
              <a:ext cx="4533900" cy="2857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890D9D-84C6-4F70-9C49-ADAC9F4C0AE2}"/>
              </a:ext>
            </a:extLst>
          </p:cNvPr>
          <p:cNvGrpSpPr/>
          <p:nvPr/>
        </p:nvGrpSpPr>
        <p:grpSpPr>
          <a:xfrm>
            <a:off x="4963715" y="2784056"/>
            <a:ext cx="3045621" cy="738664"/>
            <a:chOff x="4963715" y="2784056"/>
            <a:chExt cx="3045621" cy="73866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61297D-46D6-4A40-A04F-5EB65AF738CB}"/>
                </a:ext>
              </a:extLst>
            </p:cNvPr>
            <p:cNvCxnSpPr>
              <a:cxnSpLocks/>
              <a:stCxn id="23" idx="1"/>
              <a:endCxn id="18" idx="3"/>
            </p:cNvCxnSpPr>
            <p:nvPr/>
          </p:nvCxnSpPr>
          <p:spPr>
            <a:xfrm flipH="1">
              <a:off x="4963715" y="3153388"/>
              <a:ext cx="831058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97D79D-0D2E-4D36-B93B-A188EF7AAE21}"/>
                </a:ext>
              </a:extLst>
            </p:cNvPr>
            <p:cNvSpPr txBox="1"/>
            <p:nvPr/>
          </p:nvSpPr>
          <p:spPr>
            <a:xfrm>
              <a:off x="5794773" y="2784056"/>
              <a:ext cx="2214563" cy="7386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Prediction of MAPE value using the “MLmetrics” package in R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10C50A6-158E-49F1-A25B-BB2640F3BA86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A058230A-80C1-40F3-AE27-12ED934AE0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455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 idx="4294967295"/>
          </p:nvPr>
        </p:nvSpPr>
        <p:spPr>
          <a:xfrm>
            <a:off x="664723" y="1052135"/>
            <a:ext cx="268569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CART</a:t>
            </a:r>
            <a:endParaRPr sz="6000"/>
          </a:p>
        </p:txBody>
      </p:sp>
      <p:sp>
        <p:nvSpPr>
          <p:cNvPr id="154" name="Google Shape;154;p19"/>
          <p:cNvSpPr/>
          <p:nvPr/>
        </p:nvSpPr>
        <p:spPr>
          <a:xfrm>
            <a:off x="7270660" y="3329856"/>
            <a:ext cx="332070" cy="3170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56" name="Google Shape;156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9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59" name="Google Shape;159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9"/>
          <p:cNvSpPr/>
          <p:nvPr/>
        </p:nvSpPr>
        <p:spPr>
          <a:xfrm rot="2466644">
            <a:off x="5592882" y="1825071"/>
            <a:ext cx="461391" cy="4405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 rot="-1609331">
            <a:off x="6267631" y="2102268"/>
            <a:ext cx="332013" cy="317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 rot="2925939">
            <a:off x="8280859" y="2353418"/>
            <a:ext cx="248651" cy="2374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 rot="-1609494">
            <a:off x="7246102" y="762887"/>
            <a:ext cx="224006" cy="2138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2271D-E293-4151-90EA-9CB400873640}"/>
              </a:ext>
            </a:extLst>
          </p:cNvPr>
          <p:cNvSpPr txBox="1"/>
          <p:nvPr/>
        </p:nvSpPr>
        <p:spPr>
          <a:xfrm>
            <a:off x="609645" y="2452325"/>
            <a:ext cx="37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Classification and Regression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8D7C7-C351-4EA4-82B0-49FACD74ACFB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AE9EAF71-ED0D-42EA-B9D4-34103A4629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0712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50297B2-B3E3-4EB6-B92A-DC94F22FE4E2}"/>
              </a:ext>
            </a:extLst>
          </p:cNvPr>
          <p:cNvGrpSpPr/>
          <p:nvPr/>
        </p:nvGrpSpPr>
        <p:grpSpPr>
          <a:xfrm>
            <a:off x="537086" y="1848306"/>
            <a:ext cx="5480786" cy="2159152"/>
            <a:chOff x="1241821" y="414337"/>
            <a:chExt cx="5851222" cy="230743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6426F4B-4DE1-4E15-97E7-E2ECDEBA51DD}"/>
                </a:ext>
              </a:extLst>
            </p:cNvPr>
            <p:cNvSpPr/>
            <p:nvPr/>
          </p:nvSpPr>
          <p:spPr>
            <a:xfrm>
              <a:off x="3475434" y="414337"/>
              <a:ext cx="2118122" cy="7572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CART Models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F914902-C0CE-44C7-839C-2BEACAF7D752}"/>
                </a:ext>
              </a:extLst>
            </p:cNvPr>
            <p:cNvSpPr/>
            <p:nvPr/>
          </p:nvSpPr>
          <p:spPr>
            <a:xfrm>
              <a:off x="4766562" y="1843623"/>
              <a:ext cx="2326481" cy="8215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Null values with surrogate splits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EC3354-5E54-437F-AB76-102A2CEC8211}"/>
                </a:ext>
              </a:extLst>
            </p:cNvPr>
            <p:cNvSpPr/>
            <p:nvPr/>
          </p:nvSpPr>
          <p:spPr>
            <a:xfrm>
              <a:off x="1241821" y="1850231"/>
              <a:ext cx="2326482" cy="8715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Replace null value with mean imputation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3B50A20-B8D2-40BB-9C5D-232B11738519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 flipH="1">
              <a:off x="2405062" y="1171574"/>
              <a:ext cx="2129433" cy="6786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AEBB9B-DFAB-4DCB-B262-4DA5FCD7A0A7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4534495" y="1171573"/>
              <a:ext cx="1395308" cy="67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C5A097-D87B-47CF-BC31-FF5875390289}"/>
              </a:ext>
            </a:extLst>
          </p:cNvPr>
          <p:cNvSpPr txBox="1"/>
          <p:nvPr/>
        </p:nvSpPr>
        <p:spPr>
          <a:xfrm>
            <a:off x="537086" y="496169"/>
            <a:ext cx="7958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CART uses partitioning approach to segregate variables according to the importance and weightage in affecting the dependent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Minimum split based on the 1 Standard Error (1 SE) approach to obtain the best trees to display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4B01F-D1C4-48CE-8AF8-D25982B80252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FBF5C43-6570-42C7-ADAC-3539D25CAB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852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E73C5-198F-4BF5-B33E-4AFD6F6EC699}"/>
              </a:ext>
            </a:extLst>
          </p:cNvPr>
          <p:cNvSpPr txBox="1"/>
          <p:nvPr/>
        </p:nvSpPr>
        <p:spPr>
          <a:xfrm>
            <a:off x="485775" y="278606"/>
            <a:ext cx="65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CART model (Replace null value with mean imputation)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27F0B8-3307-4BAD-B4C7-F9E60EB7C90E}"/>
              </a:ext>
            </a:extLst>
          </p:cNvPr>
          <p:cNvGrpSpPr/>
          <p:nvPr/>
        </p:nvGrpSpPr>
        <p:grpSpPr>
          <a:xfrm>
            <a:off x="507206" y="1728518"/>
            <a:ext cx="8129588" cy="1471987"/>
            <a:chOff x="228600" y="899843"/>
            <a:chExt cx="8129588" cy="14719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53862F-54A9-4633-B73C-DA8628FDD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899843"/>
              <a:ext cx="8129588" cy="369332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C4B3C-A1C4-4B48-AD09-9CE191E0CD0D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2010965" y="1269175"/>
              <a:ext cx="1046560" cy="58779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11C714-AA4B-4191-ADD9-4F8FE74905EA}"/>
                </a:ext>
              </a:extLst>
            </p:cNvPr>
            <p:cNvSpPr txBox="1"/>
            <p:nvPr/>
          </p:nvSpPr>
          <p:spPr>
            <a:xfrm>
              <a:off x="842961" y="1856965"/>
              <a:ext cx="23360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‘</a:t>
              </a:r>
              <a:r>
                <a:rPr lang="en-US" err="1">
                  <a:solidFill>
                    <a:schemeClr val="tx1"/>
                  </a:solidFill>
                </a:rPr>
                <a:t>Anova</a:t>
              </a:r>
              <a:r>
                <a:rPr lang="en-US">
                  <a:solidFill>
                    <a:schemeClr val="tx1"/>
                  </a:solidFill>
                </a:rPr>
                <a:t>’ for regression tree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F8428E-42A4-434E-BEE0-CA8DE77CF837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5279232" y="1269178"/>
              <a:ext cx="558402" cy="579432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09EAFD-16F4-40DD-9D3C-10890F7CF9AC}"/>
                </a:ext>
              </a:extLst>
            </p:cNvPr>
            <p:cNvSpPr txBox="1"/>
            <p:nvPr/>
          </p:nvSpPr>
          <p:spPr>
            <a:xfrm>
              <a:off x="4452936" y="1848610"/>
              <a:ext cx="2769395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Minsplit =2 with cp = 0 ensures R grows the tree to its maximum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E2DF47B-629E-417E-9667-57079FB3D7D3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54FA26C-D9FF-424C-8DA4-26728DE0B0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6507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E73C5-198F-4BF5-B33E-4AFD6F6EC699}"/>
              </a:ext>
            </a:extLst>
          </p:cNvPr>
          <p:cNvSpPr txBox="1"/>
          <p:nvPr/>
        </p:nvSpPr>
        <p:spPr>
          <a:xfrm>
            <a:off x="485775" y="278606"/>
            <a:ext cx="65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CART model (Replace null value with mean imputation)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9F9D2F-AC33-4860-9FE9-F3273298A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9" y="869553"/>
            <a:ext cx="3898905" cy="32615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E3A813-2EAE-473D-9E4B-E22D93699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263" y="967133"/>
            <a:ext cx="4124325" cy="23465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037207-2B6E-475A-A94A-4FEF87B494AF}"/>
              </a:ext>
            </a:extLst>
          </p:cNvPr>
          <p:cNvSpPr/>
          <p:nvPr/>
        </p:nvSpPr>
        <p:spPr>
          <a:xfrm>
            <a:off x="4571999" y="3088626"/>
            <a:ext cx="3964781" cy="2080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E6155-8898-48B2-9A0D-B2D730F529E7}"/>
              </a:ext>
            </a:extLst>
          </p:cNvPr>
          <p:cNvSpPr txBox="1"/>
          <p:nvPr/>
        </p:nvSpPr>
        <p:spPr>
          <a:xfrm>
            <a:off x="4810629" y="3390102"/>
            <a:ext cx="348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Maximum tree has 122 splits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7804-19DB-43B2-BC0E-F61E8E1CB80E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273EAB0C-27C7-4D41-9C25-87F1242446E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96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E73C5-198F-4BF5-B33E-4AFD6F6EC699}"/>
              </a:ext>
            </a:extLst>
          </p:cNvPr>
          <p:cNvSpPr txBox="1"/>
          <p:nvPr/>
        </p:nvSpPr>
        <p:spPr>
          <a:xfrm>
            <a:off x="485775" y="278606"/>
            <a:ext cx="65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CART model (Replace null value with mean imputation)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20C43-DFD6-4E14-9981-BE94CACD8619}"/>
              </a:ext>
            </a:extLst>
          </p:cNvPr>
          <p:cNvSpPr txBox="1"/>
          <p:nvPr/>
        </p:nvSpPr>
        <p:spPr>
          <a:xfrm>
            <a:off x="485776" y="766763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>
                <a:solidFill>
                  <a:schemeClr val="bg1"/>
                </a:solidFill>
              </a:rPr>
              <a:t>Pruning to optimal 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BB9F4A-3926-4D95-9771-E82C66FC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0" y="1254920"/>
            <a:ext cx="8753475" cy="20193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FD287E7-FECC-42A9-B5D2-4F4C11E49F47}"/>
              </a:ext>
            </a:extLst>
          </p:cNvPr>
          <p:cNvGrpSpPr/>
          <p:nvPr/>
        </p:nvGrpSpPr>
        <p:grpSpPr>
          <a:xfrm>
            <a:off x="5214459" y="1709530"/>
            <a:ext cx="3810271" cy="666592"/>
            <a:chOff x="5214459" y="1709530"/>
            <a:chExt cx="3810271" cy="6665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E58F02-773F-4AE0-9ECC-1FDF01DE17A5}"/>
                </a:ext>
              </a:extLst>
            </p:cNvPr>
            <p:cNvSpPr txBox="1"/>
            <p:nvPr/>
          </p:nvSpPr>
          <p:spPr>
            <a:xfrm>
              <a:off x="5214459" y="2006790"/>
              <a:ext cx="38102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Compute minimum CV Error + 1 SE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FD048DB-AADC-45F3-924E-EE5966FF3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9179" y="1709530"/>
              <a:ext cx="2011680" cy="29726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5448BA-0B29-4739-A948-18DC96F2D334}"/>
              </a:ext>
            </a:extLst>
          </p:cNvPr>
          <p:cNvGrpSpPr/>
          <p:nvPr/>
        </p:nvGrpSpPr>
        <p:grpSpPr>
          <a:xfrm>
            <a:off x="4023301" y="2393754"/>
            <a:ext cx="5120699" cy="1526797"/>
            <a:chOff x="4023301" y="2393754"/>
            <a:chExt cx="5120699" cy="15267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5B0B4E-CCE6-4A38-A467-ACDB823D2556}"/>
                </a:ext>
              </a:extLst>
            </p:cNvPr>
            <p:cNvSpPr txBox="1"/>
            <p:nvPr/>
          </p:nvSpPr>
          <p:spPr>
            <a:xfrm>
              <a:off x="5333729" y="3274220"/>
              <a:ext cx="3810271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Optimal CP region whose CV error is just below </a:t>
              </a:r>
              <a:r>
                <a:rPr lang="en-US" sz="1800" err="1">
                  <a:solidFill>
                    <a:schemeClr val="tx1"/>
                  </a:solidFill>
                </a:rPr>
                <a:t>Cverror.cap</a:t>
              </a:r>
              <a:endParaRPr 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342325-2DA3-4D4C-9E89-0F2DE49F534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4023301" y="2393754"/>
              <a:ext cx="3215564" cy="880466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22380B-ED46-412C-8403-49E9364EB0C6}"/>
              </a:ext>
            </a:extLst>
          </p:cNvPr>
          <p:cNvGrpSpPr/>
          <p:nvPr/>
        </p:nvGrpSpPr>
        <p:grpSpPr>
          <a:xfrm>
            <a:off x="195260" y="3124863"/>
            <a:ext cx="4872039" cy="1132337"/>
            <a:chOff x="195260" y="3124863"/>
            <a:chExt cx="4872039" cy="11323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70BC83-AA1D-4A1E-A056-AE07098EF91B}"/>
                </a:ext>
              </a:extLst>
            </p:cNvPr>
            <p:cNvSpPr txBox="1"/>
            <p:nvPr/>
          </p:nvSpPr>
          <p:spPr>
            <a:xfrm>
              <a:off x="195260" y="3610869"/>
              <a:ext cx="487203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Geometric mean of the two identified CP value in the optimal region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6408C9-30AC-495C-9564-ADD0625C925E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2631279" y="3124863"/>
              <a:ext cx="1" cy="486006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601250-FDB9-45B1-9A8D-3A48A44976D2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6FC42B9-F994-4C23-9378-3F1C90159E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517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E73C5-198F-4BF5-B33E-4AFD6F6EC699}"/>
              </a:ext>
            </a:extLst>
          </p:cNvPr>
          <p:cNvSpPr txBox="1"/>
          <p:nvPr/>
        </p:nvSpPr>
        <p:spPr>
          <a:xfrm>
            <a:off x="485775" y="278606"/>
            <a:ext cx="65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CART model (Replace null value with mean imputation)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0BC83-AA1D-4A1E-A056-AE07098EF91B}"/>
              </a:ext>
            </a:extLst>
          </p:cNvPr>
          <p:cNvSpPr txBox="1"/>
          <p:nvPr/>
        </p:nvSpPr>
        <p:spPr>
          <a:xfrm>
            <a:off x="5432820" y="1994297"/>
            <a:ext cx="3193259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Decision variables are </a:t>
            </a:r>
            <a:r>
              <a:rPr lang="en-US" sz="1800" b="1" err="1">
                <a:solidFill>
                  <a:schemeClr val="tx1"/>
                </a:solidFill>
              </a:rPr>
              <a:t>RegQual</a:t>
            </a:r>
            <a:r>
              <a:rPr lang="en-US" sz="1800">
                <a:solidFill>
                  <a:schemeClr val="tx1"/>
                </a:solidFill>
              </a:rPr>
              <a:t>, </a:t>
            </a:r>
            <a:r>
              <a:rPr lang="en-US" sz="1800" b="1" err="1">
                <a:solidFill>
                  <a:schemeClr val="tx1"/>
                </a:solidFill>
              </a:rPr>
              <a:t>LifeExp</a:t>
            </a:r>
            <a:r>
              <a:rPr lang="en-US" sz="1800" b="1">
                <a:solidFill>
                  <a:schemeClr val="tx1"/>
                </a:solidFill>
              </a:rPr>
              <a:t>, FertRate &amp; Carbon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9D74F-A35A-4DCB-8370-443B7ABF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16" y="915095"/>
            <a:ext cx="3683984" cy="308173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C55FD7-36C5-45E3-A62B-234A7EBA989E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4572000" y="2455962"/>
            <a:ext cx="8608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F11980-F0F6-4C2D-82A8-1FFA121E406B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1999CBB-06E5-4B52-BA5F-8710C9FA514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340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3;p14">
            <a:extLst>
              <a:ext uri="{FF2B5EF4-FFF2-40B4-BE49-F238E27FC236}">
                <a16:creationId xmlns:a16="http://schemas.microsoft.com/office/drawing/2014/main" id="{B46DB73F-ABBA-9A48-8D3C-EED4A05AB5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3300" y="459390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126;p16">
            <a:extLst>
              <a:ext uri="{FF2B5EF4-FFF2-40B4-BE49-F238E27FC236}">
                <a16:creationId xmlns:a16="http://schemas.microsoft.com/office/drawing/2014/main" id="{6A0BA2CB-3B95-7B4A-84FC-92B4E8AA8441}"/>
              </a:ext>
            </a:extLst>
          </p:cNvPr>
          <p:cNvSpPr txBox="1">
            <a:spLocks/>
          </p:cNvSpPr>
          <p:nvPr/>
        </p:nvSpPr>
        <p:spPr>
          <a:xfrm>
            <a:off x="519193" y="350068"/>
            <a:ext cx="8105612" cy="20612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>
                <a:solidFill>
                  <a:schemeClr val="bg1"/>
                </a:solidFill>
                <a:latin typeface="Encode Sans"/>
              </a:rPr>
              <a:t>What is </a:t>
            </a:r>
            <a:r>
              <a:rPr lang="en-US" sz="2800" b="1" u="sng">
                <a:solidFill>
                  <a:schemeClr val="bg1"/>
                </a:solidFill>
                <a:latin typeface="Encode Sans"/>
              </a:rPr>
              <a:t>ESG</a:t>
            </a:r>
            <a:r>
              <a:rPr lang="en-US" sz="2800" b="1">
                <a:solidFill>
                  <a:schemeClr val="bg1"/>
                </a:solidFill>
                <a:latin typeface="Encode Sans"/>
              </a:rPr>
              <a:t> ?</a:t>
            </a:r>
          </a:p>
          <a:p>
            <a:pPr algn="ctr"/>
            <a:endParaRPr lang="en-US" sz="2400" b="1">
              <a:solidFill>
                <a:schemeClr val="bg1"/>
              </a:solidFill>
              <a:latin typeface="Encode Sans"/>
            </a:endParaRPr>
          </a:p>
          <a:p>
            <a:pPr algn="ctr"/>
            <a:endParaRPr lang="en-US" sz="2400" b="1">
              <a:solidFill>
                <a:schemeClr val="bg1"/>
              </a:solidFill>
              <a:latin typeface="Encode Sans"/>
            </a:endParaRPr>
          </a:p>
          <a:p>
            <a:pPr algn="ctr"/>
            <a:r>
              <a:rPr lang="en-US" sz="3200" b="1">
                <a:solidFill>
                  <a:schemeClr val="bg1"/>
                </a:solidFill>
                <a:latin typeface="Encode Sans"/>
              </a:rPr>
              <a:t>Environmental Social and Governance</a:t>
            </a:r>
          </a:p>
          <a:p>
            <a:pPr algn="ctr"/>
            <a:endParaRPr lang="en" sz="2400" b="1">
              <a:solidFill>
                <a:schemeClr val="bg1"/>
              </a:solidFill>
              <a:latin typeface="Encode San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F6BD6C-42A3-EB42-B783-327B7432ED89}"/>
              </a:ext>
            </a:extLst>
          </p:cNvPr>
          <p:cNvCxnSpPr/>
          <p:nvPr/>
        </p:nvCxnSpPr>
        <p:spPr>
          <a:xfrm>
            <a:off x="4572000" y="929898"/>
            <a:ext cx="0" cy="464949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26;p16">
            <a:extLst>
              <a:ext uri="{FF2B5EF4-FFF2-40B4-BE49-F238E27FC236}">
                <a16:creationId xmlns:a16="http://schemas.microsoft.com/office/drawing/2014/main" id="{77BC0FAF-F5A8-1D47-AE6D-BB6E17158210}"/>
              </a:ext>
            </a:extLst>
          </p:cNvPr>
          <p:cNvSpPr txBox="1">
            <a:spLocks/>
          </p:cNvSpPr>
          <p:nvPr/>
        </p:nvSpPr>
        <p:spPr>
          <a:xfrm>
            <a:off x="4197389" y="2411344"/>
            <a:ext cx="4625338" cy="1641852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tabLst>
                <a:tab pos="4087813" algn="l"/>
              </a:tabLst>
            </a:pPr>
            <a:r>
              <a:rPr lang="en" sz="2000" b="1">
                <a:solidFill>
                  <a:schemeClr val="bg1"/>
                </a:solidFill>
                <a:latin typeface="Encode Sans"/>
              </a:rPr>
              <a:t>A set of standard that are being used to judge the entity’s performance in term of their sustainability in </a:t>
            </a:r>
            <a:r>
              <a:rPr lang="en" sz="2000" b="1">
                <a:solidFill>
                  <a:srgbClr val="FFFF00"/>
                </a:solidFill>
                <a:latin typeface="Encode Sans"/>
              </a:rPr>
              <a:t>3 primary factors of Environment, Social and Governance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43BA5CA-9C9F-5045-8579-890CEA2F6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113952"/>
              </p:ext>
            </p:extLst>
          </p:nvPr>
        </p:nvGraphicFramePr>
        <p:xfrm>
          <a:off x="137061" y="1974677"/>
          <a:ext cx="4442460" cy="262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78A6E0E-05B0-D94E-825F-CED3B443DB39}"/>
              </a:ext>
            </a:extLst>
          </p:cNvPr>
          <p:cNvSpPr/>
          <p:nvPr/>
        </p:nvSpPr>
        <p:spPr>
          <a:xfrm>
            <a:off x="1022669" y="2743974"/>
            <a:ext cx="133562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CE229-4C9B-E54B-A669-39654CA4AE00}"/>
              </a:ext>
            </a:extLst>
          </p:cNvPr>
          <p:cNvSpPr/>
          <p:nvPr/>
        </p:nvSpPr>
        <p:spPr>
          <a:xfrm>
            <a:off x="1707314" y="3714642"/>
            <a:ext cx="13019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Governance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5EA09-E7A1-8144-9DB2-FE1812AEA447}"/>
              </a:ext>
            </a:extLst>
          </p:cNvPr>
          <p:cNvSpPr/>
          <p:nvPr/>
        </p:nvSpPr>
        <p:spPr>
          <a:xfrm>
            <a:off x="2652659" y="2743974"/>
            <a:ext cx="7409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Social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683A2-9272-435B-9691-31DC7B8BF89C}"/>
              </a:ext>
            </a:extLst>
          </p:cNvPr>
          <p:cNvSpPr txBox="1"/>
          <p:nvPr/>
        </p:nvSpPr>
        <p:spPr>
          <a:xfrm>
            <a:off x="7818942" y="75171"/>
            <a:ext cx="12883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Tan Jin Xuan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39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E73C5-198F-4BF5-B33E-4AFD6F6EC699}"/>
              </a:ext>
            </a:extLst>
          </p:cNvPr>
          <p:cNvSpPr txBox="1"/>
          <p:nvPr/>
        </p:nvSpPr>
        <p:spPr>
          <a:xfrm>
            <a:off x="485775" y="278606"/>
            <a:ext cx="65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CART model (Replace null value with mean imputation)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A194F-EB76-48DA-BF73-5103DD24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" y="1805326"/>
            <a:ext cx="9009478" cy="307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F2D2B-6280-424E-821B-70DBD9110ED4}"/>
              </a:ext>
            </a:extLst>
          </p:cNvPr>
          <p:cNvSpPr txBox="1"/>
          <p:nvPr/>
        </p:nvSpPr>
        <p:spPr>
          <a:xfrm>
            <a:off x="1389459" y="2570877"/>
            <a:ext cx="636508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The following variables are significant variables in predicting ESG Scores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8BEBF-3131-41C5-9A60-5CC469014A68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38359AB-B099-4554-A3AD-C0F3C1DAE9D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31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E73C5-198F-4BF5-B33E-4AFD6F6EC699}"/>
              </a:ext>
            </a:extLst>
          </p:cNvPr>
          <p:cNvSpPr txBox="1"/>
          <p:nvPr/>
        </p:nvSpPr>
        <p:spPr>
          <a:xfrm>
            <a:off x="485775" y="278606"/>
            <a:ext cx="65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CART model (Null values with surrogate splits)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3B2C55-8FE4-4210-BDA5-ECAC81CC5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0" y="858474"/>
            <a:ext cx="3888183" cy="3252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D951B8-224A-4C20-9FDF-8A034A729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856" y="935152"/>
            <a:ext cx="4161093" cy="24549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C34190-DDAF-480E-8030-28B3BF4629C1}"/>
              </a:ext>
            </a:extLst>
          </p:cNvPr>
          <p:cNvSpPr/>
          <p:nvPr/>
        </p:nvSpPr>
        <p:spPr>
          <a:xfrm>
            <a:off x="4572000" y="3199747"/>
            <a:ext cx="4153949" cy="19035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04B3AF-214B-4467-8672-2116565F01F8}"/>
              </a:ext>
            </a:extLst>
          </p:cNvPr>
          <p:cNvSpPr txBox="1"/>
          <p:nvPr/>
        </p:nvSpPr>
        <p:spPr>
          <a:xfrm>
            <a:off x="4810629" y="3622669"/>
            <a:ext cx="348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Maximum tree has 122 splits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885F6-4BFC-4744-B340-4869A5182022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7F80AAB-41D4-4D41-9383-0F0C66A950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345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E73C5-198F-4BF5-B33E-4AFD6F6EC699}"/>
              </a:ext>
            </a:extLst>
          </p:cNvPr>
          <p:cNvSpPr txBox="1"/>
          <p:nvPr/>
        </p:nvSpPr>
        <p:spPr>
          <a:xfrm>
            <a:off x="485775" y="278606"/>
            <a:ext cx="65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CART model (Null values with surrogate splits)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BB07C-8B1E-426A-A728-C80F673F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22" y="940011"/>
            <a:ext cx="3476815" cy="2908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4049AC-68EC-4AB6-A3DF-6B5A8D9D2937}"/>
              </a:ext>
            </a:extLst>
          </p:cNvPr>
          <p:cNvSpPr txBox="1"/>
          <p:nvPr/>
        </p:nvSpPr>
        <p:spPr>
          <a:xfrm>
            <a:off x="5068488" y="1994297"/>
            <a:ext cx="3193259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Decision variables are </a:t>
            </a:r>
            <a:r>
              <a:rPr lang="en-US" sz="1800" b="1" err="1">
                <a:solidFill>
                  <a:schemeClr val="tx1"/>
                </a:solidFill>
              </a:rPr>
              <a:t>RegQual</a:t>
            </a:r>
            <a:r>
              <a:rPr lang="en-US" sz="1800">
                <a:solidFill>
                  <a:schemeClr val="tx1"/>
                </a:solidFill>
              </a:rPr>
              <a:t>, </a:t>
            </a:r>
            <a:r>
              <a:rPr lang="en-US" sz="1800" b="1" err="1">
                <a:solidFill>
                  <a:schemeClr val="tx1"/>
                </a:solidFill>
              </a:rPr>
              <a:t>LifeExp</a:t>
            </a:r>
            <a:r>
              <a:rPr lang="en-US" sz="1800" b="1">
                <a:solidFill>
                  <a:schemeClr val="tx1"/>
                </a:solidFill>
              </a:rPr>
              <a:t> &amp; FertRate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7D7889-D2D8-4870-8BDA-65AEE75DFC6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207668" y="2455962"/>
            <a:ext cx="8608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0E900E-396E-4760-B3D7-FC4DB064FF87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D7A4D9F-12C9-4E2D-B9F9-C92CFD4553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63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E73C5-198F-4BF5-B33E-4AFD6F6EC699}"/>
              </a:ext>
            </a:extLst>
          </p:cNvPr>
          <p:cNvSpPr txBox="1"/>
          <p:nvPr/>
        </p:nvSpPr>
        <p:spPr>
          <a:xfrm>
            <a:off x="614364" y="194554"/>
            <a:ext cx="30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CART Models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24FAA-3284-459E-80B9-FAF5BB1B73D1}"/>
              </a:ext>
            </a:extLst>
          </p:cNvPr>
          <p:cNvSpPr txBox="1"/>
          <p:nvPr/>
        </p:nvSpPr>
        <p:spPr>
          <a:xfrm>
            <a:off x="614364" y="680907"/>
            <a:ext cx="4614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>
                <a:solidFill>
                  <a:schemeClr val="bg1"/>
                </a:solidFill>
              </a:rPr>
              <a:t>Testing on accuracy of CART models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4BFBC0B-F1E0-4FBE-9348-DCD85983057D}"/>
              </a:ext>
            </a:extLst>
          </p:cNvPr>
          <p:cNvGraphicFramePr>
            <a:graphicFrameLocks noGrp="1"/>
          </p:cNvGraphicFramePr>
          <p:nvPr/>
        </p:nvGraphicFramePr>
        <p:xfrm>
          <a:off x="614364" y="1194931"/>
          <a:ext cx="5949966" cy="1284304"/>
        </p:xfrm>
        <a:graphic>
          <a:graphicData uri="http://schemas.openxmlformats.org/drawingml/2006/table">
            <a:tbl>
              <a:tblPr firstRow="1" bandRow="1">
                <a:tableStyleId>{0EC10CB1-0B8A-4461-BEDC-C1B61E8207B3}</a:tableStyleId>
              </a:tblPr>
              <a:tblGrid>
                <a:gridCol w="1983322">
                  <a:extLst>
                    <a:ext uri="{9D8B030D-6E8A-4147-A177-3AD203B41FA5}">
                      <a16:colId xmlns:a16="http://schemas.microsoft.com/office/drawing/2014/main" val="3404250474"/>
                    </a:ext>
                  </a:extLst>
                </a:gridCol>
                <a:gridCol w="1983322">
                  <a:extLst>
                    <a:ext uri="{9D8B030D-6E8A-4147-A177-3AD203B41FA5}">
                      <a16:colId xmlns:a16="http://schemas.microsoft.com/office/drawing/2014/main" val="3901685798"/>
                    </a:ext>
                  </a:extLst>
                </a:gridCol>
                <a:gridCol w="1983322">
                  <a:extLst>
                    <a:ext uri="{9D8B030D-6E8A-4147-A177-3AD203B41FA5}">
                      <a16:colId xmlns:a16="http://schemas.microsoft.com/office/drawing/2014/main" val="2997257100"/>
                    </a:ext>
                  </a:extLst>
                </a:gridCol>
              </a:tblGrid>
              <a:tr h="514004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Metrics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CART (Mean Value)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CART (Surrogate Split)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6321"/>
                  </a:ext>
                </a:extLst>
              </a:tr>
              <a:tr h="406105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RMSE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8.417404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9.016454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20915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MAPE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0.1550 / 15.50%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0.1640 / 16.40%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828971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10E678C-7E4E-4F2F-8B91-25F90572A573}"/>
              </a:ext>
            </a:extLst>
          </p:cNvPr>
          <p:cNvSpPr/>
          <p:nvPr/>
        </p:nvSpPr>
        <p:spPr>
          <a:xfrm>
            <a:off x="2025065" y="1075662"/>
            <a:ext cx="3016929" cy="17362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87132-FE0B-47EC-9A46-0AF99C68D460}"/>
              </a:ext>
            </a:extLst>
          </p:cNvPr>
          <p:cNvSpPr txBox="1"/>
          <p:nvPr/>
        </p:nvSpPr>
        <p:spPr>
          <a:xfrm>
            <a:off x="482204" y="3128017"/>
            <a:ext cx="8322468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CART (Mean Value) performed better than CART (Surrogate Split)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CART (Surrogate Split) contains a total of 352 null values, about 18% of the entire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Imputation by mean values gives a much more accurate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DF7BA9-810A-47A0-89C3-4DE246496E85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Wong Wei Jun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D44DF5A4-9C02-4CDB-BE29-C587EBF3099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3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 idx="4294967295"/>
          </p:nvPr>
        </p:nvSpPr>
        <p:spPr>
          <a:xfrm>
            <a:off x="664723" y="1052135"/>
            <a:ext cx="268569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SVM</a:t>
            </a:r>
            <a:endParaRPr sz="6000"/>
          </a:p>
        </p:txBody>
      </p:sp>
      <p:sp>
        <p:nvSpPr>
          <p:cNvPr id="154" name="Google Shape;154;p19"/>
          <p:cNvSpPr/>
          <p:nvPr/>
        </p:nvSpPr>
        <p:spPr>
          <a:xfrm>
            <a:off x="7270660" y="3329856"/>
            <a:ext cx="332070" cy="3170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56" name="Google Shape;156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9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59" name="Google Shape;159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9"/>
          <p:cNvSpPr/>
          <p:nvPr/>
        </p:nvSpPr>
        <p:spPr>
          <a:xfrm rot="2466644">
            <a:off x="5592882" y="1825071"/>
            <a:ext cx="461391" cy="4405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 rot="-1609331">
            <a:off x="6267631" y="2102268"/>
            <a:ext cx="332013" cy="317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 rot="2925939">
            <a:off x="8280859" y="2353418"/>
            <a:ext cx="248651" cy="2374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 rot="-1609494">
            <a:off x="7246102" y="762887"/>
            <a:ext cx="224006" cy="2138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2271D-E293-4151-90EA-9CB400873640}"/>
              </a:ext>
            </a:extLst>
          </p:cNvPr>
          <p:cNvSpPr txBox="1"/>
          <p:nvPr/>
        </p:nvSpPr>
        <p:spPr>
          <a:xfrm>
            <a:off x="609645" y="2452325"/>
            <a:ext cx="372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Support Vector Machines with Linear Kernel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8D7C7-C351-4EA4-82B0-49FACD74ACFB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AE9EAF71-ED0D-42EA-B9D4-34103A4629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1276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50297B2-B3E3-4EB6-B92A-DC94F22FE4E2}"/>
              </a:ext>
            </a:extLst>
          </p:cNvPr>
          <p:cNvGrpSpPr/>
          <p:nvPr/>
        </p:nvGrpSpPr>
        <p:grpSpPr>
          <a:xfrm>
            <a:off x="330418" y="3295760"/>
            <a:ext cx="6094030" cy="1214717"/>
            <a:chOff x="1093850" y="1412592"/>
            <a:chExt cx="6505915" cy="129813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6426F4B-4DE1-4E15-97E7-E2ECDEBA51DD}"/>
                </a:ext>
              </a:extLst>
            </p:cNvPr>
            <p:cNvSpPr/>
            <p:nvPr/>
          </p:nvSpPr>
          <p:spPr>
            <a:xfrm>
              <a:off x="3275953" y="1412592"/>
              <a:ext cx="2474954" cy="5105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SVM Models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F914902-C0CE-44C7-839C-2BEACAF7D752}"/>
                </a:ext>
              </a:extLst>
            </p:cNvPr>
            <p:cNvSpPr/>
            <p:nvPr/>
          </p:nvSpPr>
          <p:spPr>
            <a:xfrm>
              <a:off x="4766563" y="2245758"/>
              <a:ext cx="2833202" cy="4193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Scenario </a:t>
              </a:r>
              <a:r>
                <a:rPr lang="en-US" sz="1200">
                  <a:solidFill>
                    <a:schemeClr val="tx1"/>
                  </a:solidFill>
                </a:rPr>
                <a:t>(cost) Error analysis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EC3354-5E54-437F-AB76-102A2CEC8211}"/>
                </a:ext>
              </a:extLst>
            </p:cNvPr>
            <p:cNvSpPr/>
            <p:nvPr/>
          </p:nvSpPr>
          <p:spPr>
            <a:xfrm>
              <a:off x="1093850" y="2200180"/>
              <a:ext cx="2925611" cy="5105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Non-Scenario</a:t>
              </a:r>
              <a:r>
                <a:rPr lang="en-US" sz="1200">
                  <a:solidFill>
                    <a:schemeClr val="tx1"/>
                  </a:solidFill>
                </a:rPr>
                <a:t> (cost) Error analysis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3B50A20-B8D2-40BB-9C5D-232B11738519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 flipH="1">
              <a:off x="2556656" y="1923143"/>
              <a:ext cx="1956774" cy="277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AEBB9B-DFAB-4DCB-B262-4DA5FCD7A0A7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4513430" y="1923143"/>
              <a:ext cx="1669734" cy="3226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C5A097-D87B-47CF-BC31-FF5875390289}"/>
              </a:ext>
            </a:extLst>
          </p:cNvPr>
          <p:cNvSpPr txBox="1"/>
          <p:nvPr/>
        </p:nvSpPr>
        <p:spPr>
          <a:xfrm>
            <a:off x="534197" y="2063487"/>
            <a:ext cx="2162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>
                <a:solidFill>
                  <a:schemeClr val="bg1"/>
                </a:solidFill>
              </a:rPr>
              <a:t>Cost Function </a:t>
            </a:r>
            <a:r>
              <a:rPr lang="en-US" sz="1600">
                <a:solidFill>
                  <a:schemeClr val="bg1"/>
                </a:solidFill>
              </a:rPr>
              <a:t>used as misclassification errors in scenario-based analysis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FBF5C43-6570-42C7-ADAC-3539D25CAB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7CF7F-75C5-4724-893C-62EB2A562DF4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C8DCB-379A-4CAF-9E33-A49E772DB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759" y="3443947"/>
            <a:ext cx="2046643" cy="15861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EB56F7-D878-4AAF-870C-5F99ED547BE1}"/>
              </a:ext>
            </a:extLst>
          </p:cNvPr>
          <p:cNvSpPr txBox="1"/>
          <p:nvPr/>
        </p:nvSpPr>
        <p:spPr>
          <a:xfrm>
            <a:off x="6743801" y="2989998"/>
            <a:ext cx="295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Image: SVM in Magnitude and Directional form</a:t>
            </a:r>
          </a:p>
        </p:txBody>
      </p:sp>
      <p:grpSp>
        <p:nvGrpSpPr>
          <p:cNvPr id="43" name="Google Shape;441;p41">
            <a:extLst>
              <a:ext uri="{FF2B5EF4-FFF2-40B4-BE49-F238E27FC236}">
                <a16:creationId xmlns:a16="http://schemas.microsoft.com/office/drawing/2014/main" id="{6D89F8AA-F3EE-4E0C-A107-C0A44CAC64E6}"/>
              </a:ext>
            </a:extLst>
          </p:cNvPr>
          <p:cNvGrpSpPr/>
          <p:nvPr/>
        </p:nvGrpSpPr>
        <p:grpSpPr>
          <a:xfrm>
            <a:off x="1396865" y="246196"/>
            <a:ext cx="473400" cy="473400"/>
            <a:chOff x="1786339" y="1703401"/>
            <a:chExt cx="473400" cy="473400"/>
          </a:xfrm>
        </p:grpSpPr>
        <p:sp>
          <p:nvSpPr>
            <p:cNvPr id="44" name="Google Shape;442;p41">
              <a:extLst>
                <a:ext uri="{FF2B5EF4-FFF2-40B4-BE49-F238E27FC236}">
                  <a16:creationId xmlns:a16="http://schemas.microsoft.com/office/drawing/2014/main" id="{9478E0B5-3DBB-421B-B0F3-0E9F2DC2D046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45" name="Google Shape;443;p41">
              <a:extLst>
                <a:ext uri="{FF2B5EF4-FFF2-40B4-BE49-F238E27FC236}">
                  <a16:creationId xmlns:a16="http://schemas.microsoft.com/office/drawing/2014/main" id="{FB0024FC-090E-4619-A9D5-3A874DB53950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>
                  <a:solidFill>
                    <a:schemeClr val="dk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1</a:t>
              </a:r>
              <a:endParaRPr sz="1050" b="1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46" name="Google Shape;444;p41">
            <a:extLst>
              <a:ext uri="{FF2B5EF4-FFF2-40B4-BE49-F238E27FC236}">
                <a16:creationId xmlns:a16="http://schemas.microsoft.com/office/drawing/2014/main" id="{F89BFEBC-7C86-40DB-8879-218BE8B93A21}"/>
              </a:ext>
            </a:extLst>
          </p:cNvPr>
          <p:cNvGrpSpPr/>
          <p:nvPr/>
        </p:nvGrpSpPr>
        <p:grpSpPr>
          <a:xfrm>
            <a:off x="7184309" y="285611"/>
            <a:ext cx="473400" cy="473400"/>
            <a:chOff x="3814414" y="1703401"/>
            <a:chExt cx="473400" cy="473400"/>
          </a:xfrm>
        </p:grpSpPr>
        <p:sp>
          <p:nvSpPr>
            <p:cNvPr id="47" name="Google Shape;445;p41">
              <a:extLst>
                <a:ext uri="{FF2B5EF4-FFF2-40B4-BE49-F238E27FC236}">
                  <a16:creationId xmlns:a16="http://schemas.microsoft.com/office/drawing/2014/main" id="{9758CB8A-9F75-44C5-8AF7-FB3C336BEBD0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48" name="Google Shape;446;p41">
              <a:extLst>
                <a:ext uri="{FF2B5EF4-FFF2-40B4-BE49-F238E27FC236}">
                  <a16:creationId xmlns:a16="http://schemas.microsoft.com/office/drawing/2014/main" id="{F7AF36F2-E8BE-4117-8A82-9CA92D5B455F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>
                  <a:solidFill>
                    <a:schemeClr val="dk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3</a:t>
              </a:r>
              <a:endParaRPr sz="1050" b="1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49" name="Google Shape;447;p41">
            <a:extLst>
              <a:ext uri="{FF2B5EF4-FFF2-40B4-BE49-F238E27FC236}">
                <a16:creationId xmlns:a16="http://schemas.microsoft.com/office/drawing/2014/main" id="{C5E1A919-AEA7-444E-9C3D-DAE120D3AA75}"/>
              </a:ext>
            </a:extLst>
          </p:cNvPr>
          <p:cNvGrpSpPr/>
          <p:nvPr/>
        </p:nvGrpSpPr>
        <p:grpSpPr>
          <a:xfrm>
            <a:off x="4376650" y="1610650"/>
            <a:ext cx="473400" cy="473400"/>
            <a:chOff x="5842489" y="1703401"/>
            <a:chExt cx="473400" cy="473400"/>
          </a:xfrm>
        </p:grpSpPr>
        <p:sp>
          <p:nvSpPr>
            <p:cNvPr id="50" name="Google Shape;448;p41">
              <a:extLst>
                <a:ext uri="{FF2B5EF4-FFF2-40B4-BE49-F238E27FC236}">
                  <a16:creationId xmlns:a16="http://schemas.microsoft.com/office/drawing/2014/main" id="{5A984470-C7D0-4C88-B0DF-7AEC61047E99}"/>
                </a:ext>
              </a:extLst>
            </p:cNvPr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51" name="Google Shape;449;p41">
              <a:extLst>
                <a:ext uri="{FF2B5EF4-FFF2-40B4-BE49-F238E27FC236}">
                  <a16:creationId xmlns:a16="http://schemas.microsoft.com/office/drawing/2014/main" id="{5EAA32BB-5299-45BA-9ED4-9A924FE22A17}"/>
                </a:ext>
              </a:extLst>
            </p:cNvPr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>
                  <a:solidFill>
                    <a:schemeClr val="dk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5</a:t>
              </a:r>
              <a:endParaRPr sz="1050" b="1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52" name="Google Shape;450;p41">
            <a:extLst>
              <a:ext uri="{FF2B5EF4-FFF2-40B4-BE49-F238E27FC236}">
                <a16:creationId xmlns:a16="http://schemas.microsoft.com/office/drawing/2014/main" id="{FE8F8434-F414-4567-B21F-DE1D53509C2B}"/>
              </a:ext>
            </a:extLst>
          </p:cNvPr>
          <p:cNvGrpSpPr/>
          <p:nvPr/>
        </p:nvGrpSpPr>
        <p:grpSpPr>
          <a:xfrm rot="10800000">
            <a:off x="7253637" y="1679978"/>
            <a:ext cx="334744" cy="334744"/>
            <a:chOff x="6950142" y="3645628"/>
            <a:chExt cx="334744" cy="334744"/>
          </a:xfrm>
        </p:grpSpPr>
        <p:sp>
          <p:nvSpPr>
            <p:cNvPr id="53" name="Google Shape;451;p41">
              <a:extLst>
                <a:ext uri="{FF2B5EF4-FFF2-40B4-BE49-F238E27FC236}">
                  <a16:creationId xmlns:a16="http://schemas.microsoft.com/office/drawing/2014/main" id="{CD3D01D1-46AC-4D5A-9AB2-F80A99C6B82A}"/>
                </a:ext>
              </a:extLst>
            </p:cNvPr>
            <p:cNvSpPr/>
            <p:nvPr/>
          </p:nvSpPr>
          <p:spPr>
            <a:xfrm rot="189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54" name="Google Shape;452;p41">
              <a:extLst>
                <a:ext uri="{FF2B5EF4-FFF2-40B4-BE49-F238E27FC236}">
                  <a16:creationId xmlns:a16="http://schemas.microsoft.com/office/drawing/2014/main" id="{311E8D10-702E-47C8-848D-51FE06DE86E4}"/>
                </a:ext>
              </a:extLst>
            </p:cNvPr>
            <p:cNvSpPr/>
            <p:nvPr/>
          </p:nvSpPr>
          <p:spPr>
            <a:xfrm rot="11006662"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>
                  <a:solidFill>
                    <a:schemeClr val="dk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6</a:t>
              </a:r>
              <a:endParaRPr sz="1050" b="1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55" name="Google Shape;453;p41">
            <a:extLst>
              <a:ext uri="{FF2B5EF4-FFF2-40B4-BE49-F238E27FC236}">
                <a16:creationId xmlns:a16="http://schemas.microsoft.com/office/drawing/2014/main" id="{A7F90386-265E-477D-88A7-C86266AF7E83}"/>
              </a:ext>
            </a:extLst>
          </p:cNvPr>
          <p:cNvGrpSpPr/>
          <p:nvPr/>
        </p:nvGrpSpPr>
        <p:grpSpPr>
          <a:xfrm rot="10800000">
            <a:off x="1466193" y="1639221"/>
            <a:ext cx="334744" cy="334744"/>
            <a:chOff x="4922067" y="3645628"/>
            <a:chExt cx="334744" cy="334744"/>
          </a:xfrm>
        </p:grpSpPr>
        <p:sp>
          <p:nvSpPr>
            <p:cNvPr id="56" name="Google Shape;454;p41">
              <a:extLst>
                <a:ext uri="{FF2B5EF4-FFF2-40B4-BE49-F238E27FC236}">
                  <a16:creationId xmlns:a16="http://schemas.microsoft.com/office/drawing/2014/main" id="{B1B7E6F4-B303-4280-AFDC-C16877EAE6FB}"/>
                </a:ext>
              </a:extLst>
            </p:cNvPr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57" name="Google Shape;455;p41">
              <a:extLst>
                <a:ext uri="{FF2B5EF4-FFF2-40B4-BE49-F238E27FC236}">
                  <a16:creationId xmlns:a16="http://schemas.microsoft.com/office/drawing/2014/main" id="{33D6BC0A-8350-4ECC-A5B6-0C77487E49BF}"/>
                </a:ext>
              </a:extLst>
            </p:cNvPr>
            <p:cNvSpPr/>
            <p:nvPr/>
          </p:nvSpPr>
          <p:spPr>
            <a:xfrm rot="10567256"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>
                  <a:solidFill>
                    <a:schemeClr val="dk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4</a:t>
              </a:r>
              <a:endParaRPr sz="1050" b="1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58" name="Google Shape;456;p41">
            <a:extLst>
              <a:ext uri="{FF2B5EF4-FFF2-40B4-BE49-F238E27FC236}">
                <a16:creationId xmlns:a16="http://schemas.microsoft.com/office/drawing/2014/main" id="{5F8C0475-DFB2-4451-89C6-7FD77558FFEA}"/>
              </a:ext>
            </a:extLst>
          </p:cNvPr>
          <p:cNvGrpSpPr/>
          <p:nvPr/>
        </p:nvGrpSpPr>
        <p:grpSpPr>
          <a:xfrm rot="10800000">
            <a:off x="4445978" y="315846"/>
            <a:ext cx="334744" cy="334744"/>
            <a:chOff x="2893992" y="3645628"/>
            <a:chExt cx="334744" cy="334744"/>
          </a:xfrm>
          <a:solidFill>
            <a:srgbClr val="FFC000"/>
          </a:solidFill>
        </p:grpSpPr>
        <p:sp>
          <p:nvSpPr>
            <p:cNvPr id="59" name="Google Shape;457;p41">
              <a:extLst>
                <a:ext uri="{FF2B5EF4-FFF2-40B4-BE49-F238E27FC236}">
                  <a16:creationId xmlns:a16="http://schemas.microsoft.com/office/drawing/2014/main" id="{584EB719-F403-4ED6-9233-CCA3F5A42AE0}"/>
                </a:ext>
              </a:extLst>
            </p:cNvPr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0" name="Google Shape;458;p41">
              <a:extLst>
                <a:ext uri="{FF2B5EF4-FFF2-40B4-BE49-F238E27FC236}">
                  <a16:creationId xmlns:a16="http://schemas.microsoft.com/office/drawing/2014/main" id="{A13B8EC0-C8E2-4FE1-BB0E-202F3C491E52}"/>
                </a:ext>
              </a:extLst>
            </p:cNvPr>
            <p:cNvSpPr/>
            <p:nvPr/>
          </p:nvSpPr>
          <p:spPr>
            <a:xfrm rot="10800000" flipH="1">
              <a:off x="2994314" y="3752502"/>
              <a:ext cx="134100" cy="134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>
                  <a:solidFill>
                    <a:schemeClr val="dk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2</a:t>
              </a:r>
              <a:endParaRPr sz="1050" b="1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A22E8C8-4C11-4451-B2D4-6DFDCE1134A2}"/>
              </a:ext>
            </a:extLst>
          </p:cNvPr>
          <p:cNvSpPr txBox="1"/>
          <p:nvPr/>
        </p:nvSpPr>
        <p:spPr>
          <a:xfrm>
            <a:off x="534197" y="751008"/>
            <a:ext cx="2311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>
                <a:solidFill>
                  <a:schemeClr val="bg1"/>
                </a:solidFill>
              </a:rPr>
              <a:t>Data Visualization </a:t>
            </a:r>
            <a:r>
              <a:rPr lang="en-US" sz="1600">
                <a:solidFill>
                  <a:schemeClr val="bg1"/>
                </a:solidFill>
              </a:rPr>
              <a:t>in hyperplane to predict dependent Variable 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E17A96-7284-4DDA-91BA-1401AC15D4B8}"/>
              </a:ext>
            </a:extLst>
          </p:cNvPr>
          <p:cNvSpPr txBox="1"/>
          <p:nvPr/>
        </p:nvSpPr>
        <p:spPr>
          <a:xfrm>
            <a:off x="3209414" y="759011"/>
            <a:ext cx="305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>
                <a:solidFill>
                  <a:schemeClr val="bg1"/>
                </a:solidFill>
              </a:rPr>
              <a:t>Best fit model </a:t>
            </a:r>
            <a:r>
              <a:rPr lang="en-US" sz="1600">
                <a:solidFill>
                  <a:schemeClr val="bg1"/>
                </a:solidFill>
              </a:rPr>
              <a:t>determined through data point classification using </a:t>
            </a:r>
            <a:r>
              <a:rPr lang="en-US" sz="1600" b="1">
                <a:solidFill>
                  <a:schemeClr val="bg1"/>
                </a:solidFill>
              </a:rPr>
              <a:t>Support Vectors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68E76A-9E39-4770-8800-AC32D9C397EF}"/>
              </a:ext>
            </a:extLst>
          </p:cNvPr>
          <p:cNvSpPr txBox="1"/>
          <p:nvPr/>
        </p:nvSpPr>
        <p:spPr>
          <a:xfrm>
            <a:off x="6506898" y="785802"/>
            <a:ext cx="200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>
                <a:solidFill>
                  <a:schemeClr val="bg1"/>
                </a:solidFill>
              </a:rPr>
              <a:t>Maximizes </a:t>
            </a:r>
            <a:r>
              <a:rPr lang="en-US" sz="1600">
                <a:solidFill>
                  <a:schemeClr val="bg1"/>
                </a:solidFill>
              </a:rPr>
              <a:t>margins of the classier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07630F-A736-4359-978D-824B979890CD}"/>
              </a:ext>
            </a:extLst>
          </p:cNvPr>
          <p:cNvSpPr txBox="1"/>
          <p:nvPr/>
        </p:nvSpPr>
        <p:spPr>
          <a:xfrm>
            <a:off x="3217724" y="2092473"/>
            <a:ext cx="2476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</a:rPr>
              <a:t>Data points </a:t>
            </a:r>
            <a:r>
              <a:rPr lang="en-US" sz="1600" b="1">
                <a:solidFill>
                  <a:schemeClr val="bg1"/>
                </a:solidFill>
              </a:rPr>
              <a:t>resampled and cross-validated </a:t>
            </a:r>
            <a:r>
              <a:rPr lang="en-US" sz="1600">
                <a:solidFill>
                  <a:schemeClr val="bg1"/>
                </a:solidFill>
              </a:rPr>
              <a:t>in Scenario based model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1900C7-78AF-4AF6-ADCF-982107B9E647}"/>
              </a:ext>
            </a:extLst>
          </p:cNvPr>
          <p:cNvSpPr txBox="1"/>
          <p:nvPr/>
        </p:nvSpPr>
        <p:spPr>
          <a:xfrm>
            <a:off x="6504562" y="2131288"/>
            <a:ext cx="1832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</a:rPr>
              <a:t>SVM </a:t>
            </a:r>
            <a:r>
              <a:rPr lang="en-US" sz="1600" b="1">
                <a:solidFill>
                  <a:schemeClr val="bg1"/>
                </a:solidFill>
              </a:rPr>
              <a:t>unable to handle</a:t>
            </a:r>
            <a:r>
              <a:rPr lang="en-US" sz="1600">
                <a:solidFill>
                  <a:schemeClr val="bg1"/>
                </a:solidFill>
              </a:rPr>
              <a:t> NA values</a:t>
            </a:r>
          </a:p>
        </p:txBody>
      </p:sp>
    </p:spTree>
    <p:extLst>
      <p:ext uri="{BB962C8B-B14F-4D97-AF65-F5344CB8AC3E}">
        <p14:creationId xmlns:p14="http://schemas.microsoft.com/office/powerpoint/2010/main" val="500033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611A5-566C-457A-861B-FE9559194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450"/>
          <a:stretch/>
        </p:blipFill>
        <p:spPr>
          <a:xfrm>
            <a:off x="1472652" y="2621152"/>
            <a:ext cx="7201270" cy="84401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DAF5E6C-09A8-4D10-81FB-95144C0B5128}"/>
              </a:ext>
            </a:extLst>
          </p:cNvPr>
          <p:cNvSpPr/>
          <p:nvPr/>
        </p:nvSpPr>
        <p:spPr>
          <a:xfrm>
            <a:off x="2531172" y="2959663"/>
            <a:ext cx="5908401" cy="12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E73C5-198F-4BF5-B33E-4AFD6F6EC699}"/>
              </a:ext>
            </a:extLst>
          </p:cNvPr>
          <p:cNvSpPr txBox="1"/>
          <p:nvPr/>
        </p:nvSpPr>
        <p:spPr>
          <a:xfrm>
            <a:off x="485775" y="278606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SVM Without Scenario/Error based analysis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27F0B8-3307-4BAD-B4C7-F9E60EB7C90E}"/>
              </a:ext>
            </a:extLst>
          </p:cNvPr>
          <p:cNvGrpSpPr/>
          <p:nvPr/>
        </p:nvGrpSpPr>
        <p:grpSpPr>
          <a:xfrm>
            <a:off x="2930034" y="2835857"/>
            <a:ext cx="5424645" cy="1335218"/>
            <a:chOff x="1841980" y="604553"/>
            <a:chExt cx="5424645" cy="133521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C4B3C-A1C4-4B48-AD09-9CE191E0C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3118" y="888524"/>
              <a:ext cx="406397" cy="51112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11C714-AA4B-4191-ADD9-4F8FE74905EA}"/>
                </a:ext>
              </a:extLst>
            </p:cNvPr>
            <p:cNvSpPr txBox="1"/>
            <p:nvPr/>
          </p:nvSpPr>
          <p:spPr>
            <a:xfrm>
              <a:off x="1841980" y="1416551"/>
              <a:ext cx="2336007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Parsing all 10 variables into trainset model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09EAFD-16F4-40DD-9D3C-10890F7CF9AC}"/>
                </a:ext>
              </a:extLst>
            </p:cNvPr>
            <p:cNvSpPr txBox="1"/>
            <p:nvPr/>
          </p:nvSpPr>
          <p:spPr>
            <a:xfrm>
              <a:off x="4497230" y="1186960"/>
              <a:ext cx="2769395" cy="7386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Parameter control to validate model 10 times and resample procedure 3 times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F8428E-42A4-434E-BEE0-CA8DE77CF8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0455" y="604553"/>
              <a:ext cx="894327" cy="54337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54FA26C-D9FF-424C-8DA4-26728DE0B0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CB8F1-A1AC-438A-8335-20C5AD6BEF91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8195B0-DA7C-4E57-B8D1-75B3E0AE2291}"/>
              </a:ext>
            </a:extLst>
          </p:cNvPr>
          <p:cNvSpPr/>
          <p:nvPr/>
        </p:nvSpPr>
        <p:spPr>
          <a:xfrm>
            <a:off x="155787" y="1093223"/>
            <a:ext cx="1205653" cy="724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1) Pre-processing step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2BAFE3-E0DB-4EFB-824F-D413E92AE029}"/>
              </a:ext>
            </a:extLst>
          </p:cNvPr>
          <p:cNvSpPr/>
          <p:nvPr/>
        </p:nvSpPr>
        <p:spPr>
          <a:xfrm>
            <a:off x="155786" y="2654485"/>
            <a:ext cx="1205653" cy="724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2) Trainset Generation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3850AE-EC48-4B4F-B462-573E68809CE5}"/>
              </a:ext>
            </a:extLst>
          </p:cNvPr>
          <p:cNvSpPr/>
          <p:nvPr/>
        </p:nvSpPr>
        <p:spPr>
          <a:xfrm>
            <a:off x="1655340" y="1070815"/>
            <a:ext cx="1568768" cy="7810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tx1"/>
                </a:solidFill>
              </a:rPr>
              <a:t>Activate ‘caret’ Library package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717274-64BF-4B26-9E8C-99ACB6A68663}"/>
              </a:ext>
            </a:extLst>
          </p:cNvPr>
          <p:cNvSpPr/>
          <p:nvPr/>
        </p:nvSpPr>
        <p:spPr>
          <a:xfrm>
            <a:off x="6112836" y="1070815"/>
            <a:ext cx="2241843" cy="7810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tx1"/>
                </a:solidFill>
              </a:rPr>
              <a:t>Train and test Models split according to 70-30 ratio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A88394-09AE-4A0C-AB3E-156CBA6CCC58}"/>
              </a:ext>
            </a:extLst>
          </p:cNvPr>
          <p:cNvSpPr/>
          <p:nvPr/>
        </p:nvSpPr>
        <p:spPr>
          <a:xfrm>
            <a:off x="3838481" y="1062059"/>
            <a:ext cx="1568768" cy="7810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err="1">
                <a:solidFill>
                  <a:schemeClr val="tx1"/>
                </a:solidFill>
              </a:rPr>
              <a:t>set.seed</a:t>
            </a:r>
            <a:r>
              <a:rPr lang="en-SG">
                <a:solidFill>
                  <a:schemeClr val="tx1"/>
                </a:solidFill>
              </a:rPr>
              <a:t>(2004)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8794B6-F03E-4F50-AAD9-686C0A23DEB7}"/>
              </a:ext>
            </a:extLst>
          </p:cNvPr>
          <p:cNvSpPr/>
          <p:nvPr/>
        </p:nvSpPr>
        <p:spPr>
          <a:xfrm>
            <a:off x="3359573" y="1282151"/>
            <a:ext cx="413174" cy="3386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59154E5-D11C-43A6-AB3D-A0683F63DE29}"/>
              </a:ext>
            </a:extLst>
          </p:cNvPr>
          <p:cNvSpPr/>
          <p:nvPr/>
        </p:nvSpPr>
        <p:spPr>
          <a:xfrm>
            <a:off x="5570324" y="1284142"/>
            <a:ext cx="413174" cy="3386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CDB035E-0C48-4828-A9DA-E62082EF7242}"/>
              </a:ext>
            </a:extLst>
          </p:cNvPr>
          <p:cNvSpPr/>
          <p:nvPr/>
        </p:nvSpPr>
        <p:spPr>
          <a:xfrm rot="5400000">
            <a:off x="7027169" y="2079450"/>
            <a:ext cx="413174" cy="3386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E447DE-8C68-461C-BC78-2BC619E08F0B}"/>
              </a:ext>
            </a:extLst>
          </p:cNvPr>
          <p:cNvSpPr/>
          <p:nvPr/>
        </p:nvSpPr>
        <p:spPr>
          <a:xfrm>
            <a:off x="3867518" y="2675526"/>
            <a:ext cx="1307309" cy="165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329C2E-4F0F-492B-9A45-B2208E46E1D4}"/>
              </a:ext>
            </a:extLst>
          </p:cNvPr>
          <p:cNvSpPr/>
          <p:nvPr/>
        </p:nvSpPr>
        <p:spPr>
          <a:xfrm>
            <a:off x="2465438" y="3363081"/>
            <a:ext cx="1307309" cy="10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11CBAD-DE6F-4AD3-A17F-60379887668F}"/>
              </a:ext>
            </a:extLst>
          </p:cNvPr>
          <p:cNvCxnSpPr>
            <a:cxnSpLocks/>
          </p:cNvCxnSpPr>
          <p:nvPr/>
        </p:nvCxnSpPr>
        <p:spPr>
          <a:xfrm flipV="1">
            <a:off x="2206633" y="3375389"/>
            <a:ext cx="232150" cy="2555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DDBFB8-3467-49E5-9D8A-4B5C321D5E7B}"/>
              </a:ext>
            </a:extLst>
          </p:cNvPr>
          <p:cNvSpPr txBox="1"/>
          <p:nvPr/>
        </p:nvSpPr>
        <p:spPr>
          <a:xfrm>
            <a:off x="487703" y="3647855"/>
            <a:ext cx="2336007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Tells algorithm to try 10 different values for main parameter ESG Score</a:t>
            </a:r>
          </a:p>
        </p:txBody>
      </p:sp>
    </p:spTree>
    <p:extLst>
      <p:ext uri="{BB962C8B-B14F-4D97-AF65-F5344CB8AC3E}">
        <p14:creationId xmlns:p14="http://schemas.microsoft.com/office/powerpoint/2010/main" val="3897249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E73C5-198F-4BF5-B33E-4AFD6F6EC699}"/>
              </a:ext>
            </a:extLst>
          </p:cNvPr>
          <p:cNvSpPr txBox="1"/>
          <p:nvPr/>
        </p:nvSpPr>
        <p:spPr>
          <a:xfrm>
            <a:off x="485775" y="278606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SVM Without Scenario/Error based analysis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54FA26C-D9FF-424C-8DA4-26728DE0B0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CB8F1-A1AC-438A-8335-20C5AD6BEF91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8195B0-DA7C-4E57-B8D1-75B3E0AE2291}"/>
              </a:ext>
            </a:extLst>
          </p:cNvPr>
          <p:cNvSpPr/>
          <p:nvPr/>
        </p:nvSpPr>
        <p:spPr>
          <a:xfrm>
            <a:off x="243840" y="1132863"/>
            <a:ext cx="1205653" cy="724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3) Trainset model 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2BAFE3-E0DB-4EFB-824F-D413E92AE029}"/>
              </a:ext>
            </a:extLst>
          </p:cNvPr>
          <p:cNvSpPr/>
          <p:nvPr/>
        </p:nvSpPr>
        <p:spPr>
          <a:xfrm>
            <a:off x="176107" y="2711002"/>
            <a:ext cx="1273386" cy="724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4) Variable Importance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D8256-0446-4AAF-A815-90F2B0689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" t="4061" b="1"/>
          <a:stretch/>
        </p:blipFill>
        <p:spPr>
          <a:xfrm>
            <a:off x="1719706" y="779374"/>
            <a:ext cx="3959486" cy="1431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E0F2E-A2DB-428A-8D71-2C46F02266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55"/>
          <a:stretch/>
        </p:blipFill>
        <p:spPr>
          <a:xfrm>
            <a:off x="1719706" y="2547815"/>
            <a:ext cx="3372023" cy="134073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F27F0B8-3307-4BAD-B4C7-F9E60EB7C90E}"/>
              </a:ext>
            </a:extLst>
          </p:cNvPr>
          <p:cNvGrpSpPr/>
          <p:nvPr/>
        </p:nvGrpSpPr>
        <p:grpSpPr>
          <a:xfrm>
            <a:off x="2785335" y="779374"/>
            <a:ext cx="5864858" cy="2255987"/>
            <a:chOff x="1614859" y="-1704605"/>
            <a:chExt cx="5864858" cy="225598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C4B3C-A1C4-4B48-AD09-9CE191E0C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6536" y="87772"/>
              <a:ext cx="2303786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11C714-AA4B-4191-ADD9-4F8FE74905EA}"/>
                </a:ext>
              </a:extLst>
            </p:cNvPr>
            <p:cNvSpPr txBox="1"/>
            <p:nvPr/>
          </p:nvSpPr>
          <p:spPr>
            <a:xfrm>
              <a:off x="4710322" y="28162"/>
              <a:ext cx="2769395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Checks variable importance in Trainset Model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F8428E-42A4-434E-BEE0-CA8DE77CF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4859" y="-1658268"/>
              <a:ext cx="3095463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09EAFD-16F4-40DD-9D3C-10890F7CF9AC}"/>
                </a:ext>
              </a:extLst>
            </p:cNvPr>
            <p:cNvSpPr txBox="1"/>
            <p:nvPr/>
          </p:nvSpPr>
          <p:spPr>
            <a:xfrm>
              <a:off x="4710322" y="-1704605"/>
              <a:ext cx="276939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Prints analysis of trainset model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CBC5C-C359-40E2-9FB7-EDE4A11D72B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244082" y="1957980"/>
            <a:ext cx="2636716" cy="90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31D539-45AE-45D1-94E3-705543BE5707}"/>
              </a:ext>
            </a:extLst>
          </p:cNvPr>
          <p:cNvSpPr txBox="1"/>
          <p:nvPr/>
        </p:nvSpPr>
        <p:spPr>
          <a:xfrm>
            <a:off x="5880798" y="1480926"/>
            <a:ext cx="2769395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Statistical value of Trainset model showing high variable fit (R-squared: 0.866) and high accuracy (RMSE: 7.51)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24E453-7EFD-4C22-8782-CE8D540D1783}"/>
              </a:ext>
            </a:extLst>
          </p:cNvPr>
          <p:cNvSpPr/>
          <p:nvPr/>
        </p:nvSpPr>
        <p:spPr>
          <a:xfrm>
            <a:off x="1719706" y="751779"/>
            <a:ext cx="1001033" cy="135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A9711F-EDBC-4F67-8DC1-A359757CD4FD}"/>
              </a:ext>
            </a:extLst>
          </p:cNvPr>
          <p:cNvSpPr/>
          <p:nvPr/>
        </p:nvSpPr>
        <p:spPr>
          <a:xfrm>
            <a:off x="1751432" y="1824146"/>
            <a:ext cx="1428053" cy="206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7ECA83-BC5C-48F2-BB56-A73E6561ED34}"/>
              </a:ext>
            </a:extLst>
          </p:cNvPr>
          <p:cNvSpPr/>
          <p:nvPr/>
        </p:nvSpPr>
        <p:spPr>
          <a:xfrm>
            <a:off x="1751432" y="2547815"/>
            <a:ext cx="1825580" cy="120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9CB619-E120-42B0-9799-E12809B4DF51}"/>
              </a:ext>
            </a:extLst>
          </p:cNvPr>
          <p:cNvSpPr/>
          <p:nvPr/>
        </p:nvSpPr>
        <p:spPr>
          <a:xfrm>
            <a:off x="1719706" y="2786458"/>
            <a:ext cx="1065629" cy="1102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AED370-7672-4091-9A4C-9DED1DAFBC29}"/>
              </a:ext>
            </a:extLst>
          </p:cNvPr>
          <p:cNvCxnSpPr>
            <a:cxnSpLocks/>
          </p:cNvCxnSpPr>
          <p:nvPr/>
        </p:nvCxnSpPr>
        <p:spPr>
          <a:xfrm flipV="1">
            <a:off x="3004665" y="2821953"/>
            <a:ext cx="0" cy="101342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FD1DDD-04B5-4EDA-B2C5-9F841790ABB5}"/>
              </a:ext>
            </a:extLst>
          </p:cNvPr>
          <p:cNvSpPr txBox="1"/>
          <p:nvPr/>
        </p:nvSpPr>
        <p:spPr>
          <a:xfrm>
            <a:off x="3179485" y="2804493"/>
            <a:ext cx="1825580" cy="1277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Increasing variable importance, with </a:t>
            </a:r>
            <a:r>
              <a:rPr lang="en-US" sz="1100" err="1">
                <a:solidFill>
                  <a:schemeClr val="tx1"/>
                </a:solidFill>
              </a:rPr>
              <a:t>RegQual</a:t>
            </a:r>
            <a:r>
              <a:rPr lang="en-US" sz="1100">
                <a:solidFill>
                  <a:schemeClr val="tx1"/>
                </a:solidFill>
              </a:rPr>
              <a:t> showing highest weightage in model and Nitrous having lowest weightage in determining model</a:t>
            </a:r>
          </a:p>
        </p:txBody>
      </p:sp>
    </p:spTree>
    <p:extLst>
      <p:ext uri="{BB962C8B-B14F-4D97-AF65-F5344CB8AC3E}">
        <p14:creationId xmlns:p14="http://schemas.microsoft.com/office/powerpoint/2010/main" val="223887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967CB8C-C37D-43ED-97DC-C8D700232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884"/>
          <a:stretch/>
        </p:blipFill>
        <p:spPr>
          <a:xfrm>
            <a:off x="1687905" y="3746933"/>
            <a:ext cx="6801200" cy="724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095FE-227A-4015-8C8D-0D5650826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905" y="1258038"/>
            <a:ext cx="6124775" cy="55612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3732B78-6638-4384-B79D-516733C4AA54}"/>
              </a:ext>
            </a:extLst>
          </p:cNvPr>
          <p:cNvSpPr/>
          <p:nvPr/>
        </p:nvSpPr>
        <p:spPr>
          <a:xfrm>
            <a:off x="1740746" y="1614262"/>
            <a:ext cx="5903649" cy="15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A31432-20AA-45F3-81DB-9BF34E80F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22"/>
          <a:stretch/>
        </p:blipFill>
        <p:spPr>
          <a:xfrm>
            <a:off x="1687905" y="2716906"/>
            <a:ext cx="6801200" cy="862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920C43-DFD6-4E14-9981-BE94CACD8619}"/>
              </a:ext>
            </a:extLst>
          </p:cNvPr>
          <p:cNvSpPr txBox="1"/>
          <p:nvPr/>
        </p:nvSpPr>
        <p:spPr>
          <a:xfrm>
            <a:off x="485775" y="700942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err="1">
                <a:solidFill>
                  <a:schemeClr val="bg1"/>
                </a:solidFill>
              </a:rPr>
              <a:t>Testset</a:t>
            </a:r>
            <a:r>
              <a:rPr lang="en-US" sz="1800" b="1" u="sng">
                <a:solidFill>
                  <a:schemeClr val="bg1"/>
                </a:solidFill>
              </a:rPr>
              <a:t> prediction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5448BA-0B29-4739-A948-18DC96F2D334}"/>
              </a:ext>
            </a:extLst>
          </p:cNvPr>
          <p:cNvGrpSpPr/>
          <p:nvPr/>
        </p:nvGrpSpPr>
        <p:grpSpPr>
          <a:xfrm>
            <a:off x="4180599" y="2928367"/>
            <a:ext cx="4227827" cy="523220"/>
            <a:chOff x="4023301" y="2138224"/>
            <a:chExt cx="4227827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5B0B4E-CCE6-4A38-A467-ACDB823D2556}"/>
                </a:ext>
              </a:extLst>
            </p:cNvPr>
            <p:cNvSpPr txBox="1"/>
            <p:nvPr/>
          </p:nvSpPr>
          <p:spPr>
            <a:xfrm>
              <a:off x="4857691" y="2138224"/>
              <a:ext cx="3393437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Error and Accuracy analysis using RMSE to obtain predicted value of 8.45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342325-2DA3-4D4C-9E89-0F2DE49F5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3301" y="2393754"/>
              <a:ext cx="736841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22380B-ED46-412C-8403-49E9364EB0C6}"/>
              </a:ext>
            </a:extLst>
          </p:cNvPr>
          <p:cNvGrpSpPr/>
          <p:nvPr/>
        </p:nvGrpSpPr>
        <p:grpSpPr>
          <a:xfrm>
            <a:off x="4129014" y="3663048"/>
            <a:ext cx="4279412" cy="523220"/>
            <a:chOff x="4203521" y="2969271"/>
            <a:chExt cx="4279412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70BC83-AA1D-4A1E-A056-AE07098EF91B}"/>
                </a:ext>
              </a:extLst>
            </p:cNvPr>
            <p:cNvSpPr txBox="1"/>
            <p:nvPr/>
          </p:nvSpPr>
          <p:spPr>
            <a:xfrm>
              <a:off x="5089497" y="2969271"/>
              <a:ext cx="3393436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Finding MAPE of results of 14.29% to show forecastability using trainset model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6408C9-30AC-495C-9564-ADD0625C925E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4203521" y="3230881"/>
              <a:ext cx="885976" cy="20649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6FC42B9-F994-4C23-9378-3F1C90159E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3D842-89FF-4937-9081-F66CE260915F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1E2DA0-D014-44DD-BD40-A301E3B1D907}"/>
              </a:ext>
            </a:extLst>
          </p:cNvPr>
          <p:cNvSpPr txBox="1"/>
          <p:nvPr/>
        </p:nvSpPr>
        <p:spPr>
          <a:xfrm>
            <a:off x="485775" y="278606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SVM Without Scenario/Error based analysis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BD3232-F9BE-423D-9975-EE2DC1D95A12}"/>
              </a:ext>
            </a:extLst>
          </p:cNvPr>
          <p:cNvSpPr/>
          <p:nvPr/>
        </p:nvSpPr>
        <p:spPr>
          <a:xfrm>
            <a:off x="207616" y="1160102"/>
            <a:ext cx="1335569" cy="8380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5) Results prediction from </a:t>
            </a:r>
            <a:r>
              <a:rPr lang="en-SG" b="1" err="1"/>
              <a:t>testset</a:t>
            </a:r>
            <a:endParaRPr lang="en-SG" b="1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5D604B-4616-43A6-B17F-7E2B724C1B2A}"/>
              </a:ext>
            </a:extLst>
          </p:cNvPr>
          <p:cNvSpPr/>
          <p:nvPr/>
        </p:nvSpPr>
        <p:spPr>
          <a:xfrm>
            <a:off x="337532" y="3131896"/>
            <a:ext cx="1205653" cy="724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6) Results analysis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D287E7-FECC-42A9-B5D2-4F4C11E49F47}"/>
              </a:ext>
            </a:extLst>
          </p:cNvPr>
          <p:cNvGrpSpPr/>
          <p:nvPr/>
        </p:nvGrpSpPr>
        <p:grpSpPr>
          <a:xfrm>
            <a:off x="1687905" y="1394401"/>
            <a:ext cx="4020775" cy="969226"/>
            <a:chOff x="1674358" y="1066560"/>
            <a:chExt cx="4020775" cy="9692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E58F02-773F-4AE0-9ECC-1FDF01DE17A5}"/>
                </a:ext>
              </a:extLst>
            </p:cNvPr>
            <p:cNvSpPr txBox="1"/>
            <p:nvPr/>
          </p:nvSpPr>
          <p:spPr>
            <a:xfrm>
              <a:off x="1674358" y="1512566"/>
              <a:ext cx="4020775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Parse </a:t>
              </a:r>
              <a:r>
                <a:rPr lang="en-US" err="1">
                  <a:solidFill>
                    <a:schemeClr val="tx1"/>
                  </a:solidFill>
                </a:rPr>
                <a:t>testset</a:t>
              </a:r>
              <a:r>
                <a:rPr lang="en-US">
                  <a:solidFill>
                    <a:schemeClr val="tx1"/>
                  </a:solidFill>
                </a:rPr>
                <a:t> data into SVM Model 1 to obtain predicted results using predict() function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FD048DB-AADC-45F3-924E-EE5966FF3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505" y="1066560"/>
              <a:ext cx="505240" cy="44483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337CE3E-19A7-469E-9CF6-BC00387D804C}"/>
              </a:ext>
            </a:extLst>
          </p:cNvPr>
          <p:cNvSpPr/>
          <p:nvPr/>
        </p:nvSpPr>
        <p:spPr>
          <a:xfrm>
            <a:off x="1740747" y="1285707"/>
            <a:ext cx="3081866" cy="106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D9BD48-EB56-40FC-B714-36508BA8E7D2}"/>
              </a:ext>
            </a:extLst>
          </p:cNvPr>
          <p:cNvSpPr txBox="1"/>
          <p:nvPr/>
        </p:nvSpPr>
        <p:spPr>
          <a:xfrm>
            <a:off x="5802292" y="1839240"/>
            <a:ext cx="327397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Plot test set results into graphical form to observe distribution (next slide)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AC5651-CCFD-44D5-95AE-E2FF16553683}"/>
              </a:ext>
            </a:extLst>
          </p:cNvPr>
          <p:cNvCxnSpPr>
            <a:cxnSpLocks/>
          </p:cNvCxnSpPr>
          <p:nvPr/>
        </p:nvCxnSpPr>
        <p:spPr>
          <a:xfrm flipH="1" flipV="1">
            <a:off x="7697236" y="1718387"/>
            <a:ext cx="791869" cy="1208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A61308-542A-435A-9472-4FF966BE3745}"/>
              </a:ext>
            </a:extLst>
          </p:cNvPr>
          <p:cNvSpPr/>
          <p:nvPr/>
        </p:nvSpPr>
        <p:spPr>
          <a:xfrm>
            <a:off x="1696864" y="3105888"/>
            <a:ext cx="2434868" cy="429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F7B118-726C-43BA-8ED3-08CEA9C62A5B}"/>
              </a:ext>
            </a:extLst>
          </p:cNvPr>
          <p:cNvSpPr/>
          <p:nvPr/>
        </p:nvSpPr>
        <p:spPr>
          <a:xfrm>
            <a:off x="1696864" y="4066927"/>
            <a:ext cx="2432148" cy="375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48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8E6155-8898-48B2-9A0D-B2D730F529E7}"/>
              </a:ext>
            </a:extLst>
          </p:cNvPr>
          <p:cNvSpPr txBox="1"/>
          <p:nvPr/>
        </p:nvSpPr>
        <p:spPr>
          <a:xfrm>
            <a:off x="4084260" y="1971585"/>
            <a:ext cx="3487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SVM without scenario analysis shows equal distribution of data points for predicted results of ESG Score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273EAB0C-27C7-4D41-9C25-87F1242446E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E49B4-F185-4B47-BBF2-ADDD7BFE9254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AFDD7-4ED6-4A57-982F-0A56A6CBE83A}"/>
              </a:ext>
            </a:extLst>
          </p:cNvPr>
          <p:cNvSpPr txBox="1"/>
          <p:nvPr/>
        </p:nvSpPr>
        <p:spPr>
          <a:xfrm>
            <a:off x="485775" y="278606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SVM Without Scenario/Error based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38FB4-5A74-48BF-8BDE-2D0601ED3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6" y="1220469"/>
            <a:ext cx="3237149" cy="28931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272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B52FB1-F25A-9C4C-A7D3-175AA5E59F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Google Shape;126;p16">
            <a:extLst>
              <a:ext uri="{FF2B5EF4-FFF2-40B4-BE49-F238E27FC236}">
                <a16:creationId xmlns:a16="http://schemas.microsoft.com/office/drawing/2014/main" id="{A0BFDDF7-C0FD-C34F-A06E-572DA6A71E8B}"/>
              </a:ext>
            </a:extLst>
          </p:cNvPr>
          <p:cNvSpPr txBox="1">
            <a:spLocks/>
          </p:cNvSpPr>
          <p:nvPr/>
        </p:nvSpPr>
        <p:spPr>
          <a:xfrm>
            <a:off x="2271246" y="476719"/>
            <a:ext cx="4601507" cy="88861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Encode Sans"/>
              </a:rPr>
              <a:t>ESG assets</a:t>
            </a:r>
            <a:endParaRPr lang="en-US" sz="4800" b="1">
              <a:solidFill>
                <a:schemeClr val="bg1"/>
              </a:solidFill>
              <a:latin typeface="Encode Sans"/>
            </a:endParaRPr>
          </a:p>
        </p:txBody>
      </p:sp>
      <p:sp>
        <p:nvSpPr>
          <p:cNvPr id="16" name="Google Shape;126;p16">
            <a:extLst>
              <a:ext uri="{FF2B5EF4-FFF2-40B4-BE49-F238E27FC236}">
                <a16:creationId xmlns:a16="http://schemas.microsoft.com/office/drawing/2014/main" id="{0BD3AD6C-ED2D-B148-A232-5159D2ED7ACA}"/>
              </a:ext>
            </a:extLst>
          </p:cNvPr>
          <p:cNvSpPr txBox="1">
            <a:spLocks/>
          </p:cNvSpPr>
          <p:nvPr/>
        </p:nvSpPr>
        <p:spPr>
          <a:xfrm>
            <a:off x="3581097" y="3342649"/>
            <a:ext cx="4855537" cy="54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>
                <a:solidFill>
                  <a:schemeClr val="accent2"/>
                </a:solidFill>
                <a:latin typeface="Encode Sans"/>
              </a:rPr>
              <a:t>Increase 15% year on year</a:t>
            </a:r>
            <a:endParaRPr lang="en-US" sz="3200" b="1">
              <a:solidFill>
                <a:schemeClr val="accent2"/>
              </a:solidFill>
              <a:latin typeface="Encode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1B0FE-5F2B-4D4A-85B3-8E807CB0E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26" y="2907197"/>
            <a:ext cx="1353128" cy="135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6;p16">
            <a:extLst>
              <a:ext uri="{FF2B5EF4-FFF2-40B4-BE49-F238E27FC236}">
                <a16:creationId xmlns:a16="http://schemas.microsoft.com/office/drawing/2014/main" id="{ADC3E348-5FB8-2F40-9154-C9F0110A7B2E}"/>
              </a:ext>
            </a:extLst>
          </p:cNvPr>
          <p:cNvSpPr txBox="1">
            <a:spLocks/>
          </p:cNvSpPr>
          <p:nvPr/>
        </p:nvSpPr>
        <p:spPr>
          <a:xfrm>
            <a:off x="220897" y="1752432"/>
            <a:ext cx="8902460" cy="88861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>
                <a:solidFill>
                  <a:schemeClr val="bg1"/>
                </a:solidFill>
                <a:latin typeface="Encode Sans"/>
              </a:rPr>
              <a:t>Over </a:t>
            </a:r>
            <a:r>
              <a:rPr lang="en-US" sz="6000" b="1">
                <a:solidFill>
                  <a:srgbClr val="FFFF00"/>
                </a:solidFill>
                <a:latin typeface="Encode Sans"/>
              </a:rPr>
              <a:t>US $ 53 trillion</a:t>
            </a:r>
            <a:r>
              <a:rPr lang="en-US" sz="6000" b="1">
                <a:solidFill>
                  <a:schemeClr val="bg1"/>
                </a:solidFill>
                <a:latin typeface="Encode Sans"/>
              </a:rPr>
              <a:t> </a:t>
            </a:r>
            <a:r>
              <a:rPr lang="en-US" sz="4000" b="1">
                <a:solidFill>
                  <a:schemeClr val="bg1"/>
                </a:solidFill>
                <a:latin typeface="Encode Sans"/>
              </a:rPr>
              <a:t>in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1ACA8-3F7C-45BF-9BDA-7F88FF610195}"/>
              </a:ext>
            </a:extLst>
          </p:cNvPr>
          <p:cNvSpPr txBox="1"/>
          <p:nvPr/>
        </p:nvSpPr>
        <p:spPr>
          <a:xfrm>
            <a:off x="7818942" y="75171"/>
            <a:ext cx="12883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Tan Jin Xuan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3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A7BFCA-4ADB-40A6-AB5F-233D229C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03" y="2388586"/>
            <a:ext cx="7531487" cy="119386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18AE29-FF0E-4C5B-BAB4-83DE3FE5BCF1}"/>
              </a:ext>
            </a:extLst>
          </p:cNvPr>
          <p:cNvSpPr/>
          <p:nvPr/>
        </p:nvSpPr>
        <p:spPr>
          <a:xfrm>
            <a:off x="2892422" y="2704687"/>
            <a:ext cx="4185712" cy="127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AF5E6C-09A8-4D10-81FB-95144C0B5128}"/>
              </a:ext>
            </a:extLst>
          </p:cNvPr>
          <p:cNvSpPr/>
          <p:nvPr/>
        </p:nvSpPr>
        <p:spPr>
          <a:xfrm>
            <a:off x="2823710" y="2986034"/>
            <a:ext cx="949037" cy="239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E73C5-198F-4BF5-B33E-4AFD6F6EC699}"/>
              </a:ext>
            </a:extLst>
          </p:cNvPr>
          <p:cNvSpPr txBox="1"/>
          <p:nvPr/>
        </p:nvSpPr>
        <p:spPr>
          <a:xfrm>
            <a:off x="485775" y="278606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SVM With Scenario/Error based analysis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27F0B8-3307-4BAD-B4C7-F9E60EB7C90E}"/>
              </a:ext>
            </a:extLst>
          </p:cNvPr>
          <p:cNvGrpSpPr/>
          <p:nvPr/>
        </p:nvGrpSpPr>
        <p:grpSpPr>
          <a:xfrm>
            <a:off x="5709303" y="2606514"/>
            <a:ext cx="3323627" cy="1715580"/>
            <a:chOff x="4621249" y="375210"/>
            <a:chExt cx="3323627" cy="171558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C4B3C-A1C4-4B48-AD09-9CE191E0CD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1249" y="600964"/>
              <a:ext cx="337616" cy="102531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11C714-AA4B-4191-ADD9-4F8FE74905EA}"/>
                </a:ext>
              </a:extLst>
            </p:cNvPr>
            <p:cNvSpPr txBox="1"/>
            <p:nvPr/>
          </p:nvSpPr>
          <p:spPr>
            <a:xfrm>
              <a:off x="4790057" y="1567570"/>
              <a:ext cx="2336007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Parsing all 10 variables into trainset model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09EAFD-16F4-40DD-9D3C-10890F7CF9AC}"/>
                </a:ext>
              </a:extLst>
            </p:cNvPr>
            <p:cNvSpPr txBox="1"/>
            <p:nvPr/>
          </p:nvSpPr>
          <p:spPr>
            <a:xfrm>
              <a:off x="5175481" y="965628"/>
              <a:ext cx="2769395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Setting misclassification error limits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F8428E-42A4-434E-BEE0-CA8DE77CF8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7577" y="375210"/>
              <a:ext cx="894327" cy="54337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54FA26C-D9FF-424C-8DA4-26728DE0B0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CB8F1-A1AC-438A-8335-20C5AD6BEF91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8195B0-DA7C-4E57-B8D1-75B3E0AE2291}"/>
              </a:ext>
            </a:extLst>
          </p:cNvPr>
          <p:cNvSpPr/>
          <p:nvPr/>
        </p:nvSpPr>
        <p:spPr>
          <a:xfrm>
            <a:off x="155787" y="1093223"/>
            <a:ext cx="1205653" cy="724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1) Pre-processing step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2BAFE3-E0DB-4EFB-824F-D413E92AE029}"/>
              </a:ext>
            </a:extLst>
          </p:cNvPr>
          <p:cNvSpPr/>
          <p:nvPr/>
        </p:nvSpPr>
        <p:spPr>
          <a:xfrm>
            <a:off x="155786" y="2654485"/>
            <a:ext cx="1205653" cy="724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2) Trainset Generation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3850AE-EC48-4B4F-B462-573E68809CE5}"/>
              </a:ext>
            </a:extLst>
          </p:cNvPr>
          <p:cNvSpPr/>
          <p:nvPr/>
        </p:nvSpPr>
        <p:spPr>
          <a:xfrm>
            <a:off x="1655340" y="1070815"/>
            <a:ext cx="2916660" cy="7810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tx1"/>
                </a:solidFill>
              </a:rPr>
              <a:t>Performed in SVM without Scenario/Error Analysis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CDB035E-0C48-4828-A9DA-E62082EF7242}"/>
              </a:ext>
            </a:extLst>
          </p:cNvPr>
          <p:cNvSpPr/>
          <p:nvPr/>
        </p:nvSpPr>
        <p:spPr>
          <a:xfrm rot="5400000">
            <a:off x="3003809" y="1904730"/>
            <a:ext cx="413174" cy="3386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E447DE-8C68-461C-BC78-2BC619E08F0B}"/>
              </a:ext>
            </a:extLst>
          </p:cNvPr>
          <p:cNvSpPr/>
          <p:nvPr/>
        </p:nvSpPr>
        <p:spPr>
          <a:xfrm>
            <a:off x="1598803" y="2525392"/>
            <a:ext cx="4456557" cy="135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329C2E-4F0F-492B-9A45-B2208E46E1D4}"/>
              </a:ext>
            </a:extLst>
          </p:cNvPr>
          <p:cNvSpPr/>
          <p:nvPr/>
        </p:nvSpPr>
        <p:spPr>
          <a:xfrm>
            <a:off x="1598803" y="3290488"/>
            <a:ext cx="1982392" cy="111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11CBAD-DE6F-4AD3-A17F-60379887668F}"/>
              </a:ext>
            </a:extLst>
          </p:cNvPr>
          <p:cNvCxnSpPr>
            <a:cxnSpLocks/>
          </p:cNvCxnSpPr>
          <p:nvPr/>
        </p:nvCxnSpPr>
        <p:spPr>
          <a:xfrm flipV="1">
            <a:off x="2337749" y="3375390"/>
            <a:ext cx="101034" cy="4234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DDBFB8-3467-49E5-9D8A-4B5C321D5E7B}"/>
              </a:ext>
            </a:extLst>
          </p:cNvPr>
          <p:cNvSpPr txBox="1"/>
          <p:nvPr/>
        </p:nvSpPr>
        <p:spPr>
          <a:xfrm>
            <a:off x="645898" y="3782773"/>
            <a:ext cx="2336007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Checks variable importance in Trainset Model (next slide)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0CAC1C-CD0B-49DB-883C-5C94288A40B0}"/>
              </a:ext>
            </a:extLst>
          </p:cNvPr>
          <p:cNvSpPr txBox="1"/>
          <p:nvPr/>
        </p:nvSpPr>
        <p:spPr>
          <a:xfrm>
            <a:off x="3050617" y="3644883"/>
            <a:ext cx="2769395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Parameter control to validate model 10 times, resample procedure 3 times and set Error limits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5F017-D476-4F9B-801C-B7FBB0C0F891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3818559" y="3113247"/>
            <a:ext cx="616756" cy="5316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32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7A9E2E1-113A-4139-A8DD-A133D3CDD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8" y="2240004"/>
            <a:ext cx="2972362" cy="989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7548E8-67D9-4ECD-9CCC-17C1D80F3B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43"/>
          <a:stretch/>
        </p:blipFill>
        <p:spPr>
          <a:xfrm>
            <a:off x="1695770" y="858042"/>
            <a:ext cx="4910072" cy="63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AE73C5-198F-4BF5-B33E-4AFD6F6EC699}"/>
              </a:ext>
            </a:extLst>
          </p:cNvPr>
          <p:cNvSpPr txBox="1"/>
          <p:nvPr/>
        </p:nvSpPr>
        <p:spPr>
          <a:xfrm>
            <a:off x="485775" y="278606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SVM With Scenario/Error based analysis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54FA26C-D9FF-424C-8DA4-26728DE0B0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CB8F1-A1AC-438A-8335-20C5AD6BEF91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8195B0-DA7C-4E57-B8D1-75B3E0AE2291}"/>
              </a:ext>
            </a:extLst>
          </p:cNvPr>
          <p:cNvSpPr/>
          <p:nvPr/>
        </p:nvSpPr>
        <p:spPr>
          <a:xfrm>
            <a:off x="243840" y="834836"/>
            <a:ext cx="1205653" cy="724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3) Trainset model 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2BAFE3-E0DB-4EFB-824F-D413E92AE029}"/>
              </a:ext>
            </a:extLst>
          </p:cNvPr>
          <p:cNvSpPr/>
          <p:nvPr/>
        </p:nvSpPr>
        <p:spPr>
          <a:xfrm>
            <a:off x="155727" y="2233296"/>
            <a:ext cx="1273386" cy="8653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4) Model plot and Variable Importance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27F0B8-3307-4BAD-B4C7-F9E60EB7C90E}"/>
              </a:ext>
            </a:extLst>
          </p:cNvPr>
          <p:cNvGrpSpPr/>
          <p:nvPr/>
        </p:nvGrpSpPr>
        <p:grpSpPr>
          <a:xfrm>
            <a:off x="3033644" y="741727"/>
            <a:ext cx="4610753" cy="2418613"/>
            <a:chOff x="1863168" y="-1444225"/>
            <a:chExt cx="4610753" cy="24186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C4B3C-A1C4-4B48-AD09-9CE191E0CD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5231" y="196742"/>
              <a:ext cx="352697" cy="16761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11C714-AA4B-4191-ADD9-4F8FE74905EA}"/>
                </a:ext>
              </a:extLst>
            </p:cNvPr>
            <p:cNvSpPr txBox="1"/>
            <p:nvPr/>
          </p:nvSpPr>
          <p:spPr>
            <a:xfrm>
              <a:off x="1863168" y="374224"/>
              <a:ext cx="147783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tx1"/>
                  </a:solidFill>
                </a:rPr>
                <a:t>Checks variable importance in Trainset Model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F8428E-42A4-434E-BEE0-CA8DE77CF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5231" y="-1213049"/>
              <a:ext cx="152927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09EAFD-16F4-40DD-9D3C-10890F7CF9AC}"/>
                </a:ext>
              </a:extLst>
            </p:cNvPr>
            <p:cNvSpPr txBox="1"/>
            <p:nvPr/>
          </p:nvSpPr>
          <p:spPr>
            <a:xfrm>
              <a:off x="3704525" y="-1444225"/>
              <a:ext cx="2769396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Plots various models according to Scenarios/Errors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CBC5C-C359-40E2-9FB7-EDE4A11D72BC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 flipV="1">
            <a:off x="2912533" y="1376537"/>
            <a:ext cx="845079" cy="3789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31D539-45AE-45D1-94E3-705543BE5707}"/>
              </a:ext>
            </a:extLst>
          </p:cNvPr>
          <p:cNvSpPr txBox="1"/>
          <p:nvPr/>
        </p:nvSpPr>
        <p:spPr>
          <a:xfrm>
            <a:off x="3757612" y="1493827"/>
            <a:ext cx="533897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 value of selected Trainset model showing high variable fit (R-squared: 0.878) and high accuracy (RMSE: 6.96)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24E453-7EFD-4C22-8782-CE8D540D1783}"/>
              </a:ext>
            </a:extLst>
          </p:cNvPr>
          <p:cNvSpPr/>
          <p:nvPr/>
        </p:nvSpPr>
        <p:spPr>
          <a:xfrm>
            <a:off x="1719706" y="891861"/>
            <a:ext cx="1606001" cy="163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A9711F-EDBC-4F67-8DC1-A359757CD4FD}"/>
              </a:ext>
            </a:extLst>
          </p:cNvPr>
          <p:cNvSpPr/>
          <p:nvPr/>
        </p:nvSpPr>
        <p:spPr>
          <a:xfrm>
            <a:off x="1719706" y="1282057"/>
            <a:ext cx="1192827" cy="188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7ECA83-BC5C-48F2-BB56-A73E6561ED34}"/>
              </a:ext>
            </a:extLst>
          </p:cNvPr>
          <p:cNvSpPr/>
          <p:nvPr/>
        </p:nvSpPr>
        <p:spPr>
          <a:xfrm>
            <a:off x="1567547" y="2271638"/>
            <a:ext cx="1758160" cy="79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9CB619-E120-42B0-9799-E12809B4DF51}"/>
              </a:ext>
            </a:extLst>
          </p:cNvPr>
          <p:cNvSpPr/>
          <p:nvPr/>
        </p:nvSpPr>
        <p:spPr>
          <a:xfrm>
            <a:off x="1567547" y="2526786"/>
            <a:ext cx="1065629" cy="702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AED370-7672-4091-9A4C-9DED1DAFBC29}"/>
              </a:ext>
            </a:extLst>
          </p:cNvPr>
          <p:cNvCxnSpPr>
            <a:cxnSpLocks/>
          </p:cNvCxnSpPr>
          <p:nvPr/>
        </p:nvCxnSpPr>
        <p:spPr>
          <a:xfrm flipV="1">
            <a:off x="2754052" y="2526785"/>
            <a:ext cx="0" cy="64990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FD1DDD-04B5-4EDA-B2C5-9F841790ABB5}"/>
              </a:ext>
            </a:extLst>
          </p:cNvPr>
          <p:cNvSpPr txBox="1"/>
          <p:nvPr/>
        </p:nvSpPr>
        <p:spPr>
          <a:xfrm>
            <a:off x="1551597" y="3253960"/>
            <a:ext cx="2404910" cy="1061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tx1"/>
                </a:solidFill>
              </a:rPr>
              <a:t>Increasing variable importance, with </a:t>
            </a:r>
            <a:r>
              <a:rPr lang="en-US" sz="1050" err="1">
                <a:solidFill>
                  <a:schemeClr val="tx1"/>
                </a:solidFill>
              </a:rPr>
              <a:t>RegQual</a:t>
            </a:r>
            <a:r>
              <a:rPr lang="en-US" sz="1050">
                <a:solidFill>
                  <a:schemeClr val="tx1"/>
                </a:solidFill>
              </a:rPr>
              <a:t> showing highest weightage in model and Political having lowest weightage in determining model.</a:t>
            </a:r>
          </a:p>
          <a:p>
            <a:r>
              <a:rPr lang="en-US" sz="1050">
                <a:solidFill>
                  <a:schemeClr val="tx1"/>
                </a:solidFill>
              </a:rPr>
              <a:t>Carbon and Nitrous excluded due to skewed data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48E85E-9E33-46DB-AA4C-2D88D0E9C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50" y="2240004"/>
            <a:ext cx="2061641" cy="187875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B02CF19-A5F3-422C-990D-9F626B299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595" y="2244900"/>
            <a:ext cx="2384807" cy="179388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56196A0-48A2-49B3-9AA5-1F4B3FDE0536}"/>
              </a:ext>
            </a:extLst>
          </p:cNvPr>
          <p:cNvSpPr txBox="1"/>
          <p:nvPr/>
        </p:nvSpPr>
        <p:spPr>
          <a:xfrm>
            <a:off x="5459585" y="4133965"/>
            <a:ext cx="3139730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/>
              <a:t>Value with lowest RMSE and best model fit, used in SVM scenario analysis computation as Trainset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68AEB3-0926-42F8-B7BF-EFC88B9C94B6}"/>
              </a:ext>
            </a:extLst>
          </p:cNvPr>
          <p:cNvCxnSpPr>
            <a:cxnSpLocks/>
          </p:cNvCxnSpPr>
          <p:nvPr/>
        </p:nvCxnSpPr>
        <p:spPr>
          <a:xfrm flipH="1">
            <a:off x="7161885" y="3847946"/>
            <a:ext cx="158963" cy="270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3DBF64-B96C-427C-849C-929C443001BA}"/>
              </a:ext>
            </a:extLst>
          </p:cNvPr>
          <p:cNvCxnSpPr>
            <a:cxnSpLocks/>
          </p:cNvCxnSpPr>
          <p:nvPr/>
        </p:nvCxnSpPr>
        <p:spPr>
          <a:xfrm>
            <a:off x="5969814" y="3253960"/>
            <a:ext cx="695146" cy="88000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923113B-0358-4EA0-96AA-17FA1A0247EB}"/>
              </a:ext>
            </a:extLst>
          </p:cNvPr>
          <p:cNvSpPr/>
          <p:nvPr/>
        </p:nvSpPr>
        <p:spPr>
          <a:xfrm>
            <a:off x="4660786" y="3126453"/>
            <a:ext cx="1309028" cy="102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A37224-149D-4B6E-8290-0CDBC7AF983D}"/>
              </a:ext>
            </a:extLst>
          </p:cNvPr>
          <p:cNvSpPr/>
          <p:nvPr/>
        </p:nvSpPr>
        <p:spPr>
          <a:xfrm>
            <a:off x="7320848" y="3681820"/>
            <a:ext cx="377301" cy="15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34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FBE63E-5C6F-4B98-B253-B6C90C336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63" y="2905100"/>
            <a:ext cx="6122981" cy="12811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42C2B6-EA9E-481A-8EB7-50BEBB782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17" y="1150992"/>
            <a:ext cx="2984653" cy="6731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3732B78-6638-4384-B79D-516733C4AA54}"/>
              </a:ext>
            </a:extLst>
          </p:cNvPr>
          <p:cNvSpPr/>
          <p:nvPr/>
        </p:nvSpPr>
        <p:spPr>
          <a:xfrm>
            <a:off x="1740748" y="1561565"/>
            <a:ext cx="907626" cy="10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20C43-DFD6-4E14-9981-BE94CACD8619}"/>
              </a:ext>
            </a:extLst>
          </p:cNvPr>
          <p:cNvSpPr txBox="1"/>
          <p:nvPr/>
        </p:nvSpPr>
        <p:spPr>
          <a:xfrm>
            <a:off x="485775" y="700942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err="1">
                <a:solidFill>
                  <a:schemeClr val="bg1"/>
                </a:solidFill>
              </a:rPr>
              <a:t>Testset</a:t>
            </a:r>
            <a:r>
              <a:rPr lang="en-US" sz="1800" b="1" u="sng">
                <a:solidFill>
                  <a:schemeClr val="bg1"/>
                </a:solidFill>
              </a:rPr>
              <a:t> prediction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5448BA-0B29-4739-A948-18DC96F2D334}"/>
              </a:ext>
            </a:extLst>
          </p:cNvPr>
          <p:cNvGrpSpPr/>
          <p:nvPr/>
        </p:nvGrpSpPr>
        <p:grpSpPr>
          <a:xfrm>
            <a:off x="4856479" y="3448037"/>
            <a:ext cx="4076627" cy="523220"/>
            <a:chOff x="4699181" y="2657894"/>
            <a:chExt cx="4076627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5B0B4E-CCE6-4A38-A467-ACDB823D2556}"/>
                </a:ext>
              </a:extLst>
            </p:cNvPr>
            <p:cNvSpPr txBox="1"/>
            <p:nvPr/>
          </p:nvSpPr>
          <p:spPr>
            <a:xfrm>
              <a:off x="5382371" y="2657894"/>
              <a:ext cx="3393437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Error and Accuracy analysis using RMSE to obtain predicted value of 8.23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342325-2DA3-4D4C-9E89-0F2DE49F5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181" y="2970424"/>
              <a:ext cx="736841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22380B-ED46-412C-8403-49E9364EB0C6}"/>
              </a:ext>
            </a:extLst>
          </p:cNvPr>
          <p:cNvGrpSpPr/>
          <p:nvPr/>
        </p:nvGrpSpPr>
        <p:grpSpPr>
          <a:xfrm>
            <a:off x="3764384" y="4070630"/>
            <a:ext cx="5316785" cy="523220"/>
            <a:chOff x="3838891" y="3376853"/>
            <a:chExt cx="5316785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70BC83-AA1D-4A1E-A056-AE07098EF91B}"/>
                </a:ext>
              </a:extLst>
            </p:cNvPr>
            <p:cNvSpPr txBox="1"/>
            <p:nvPr/>
          </p:nvSpPr>
          <p:spPr>
            <a:xfrm>
              <a:off x="4352793" y="3376853"/>
              <a:ext cx="4802883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Finding MAPE of results of 13.13% to show forecastability using trainset model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6408C9-30AC-495C-9564-ADD0625C92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8891" y="3462719"/>
              <a:ext cx="434183" cy="23055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6FC42B9-F994-4C23-9378-3F1C90159E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3D842-89FF-4937-9081-F66CE260915F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1E2DA0-D014-44DD-BD40-A301E3B1D907}"/>
              </a:ext>
            </a:extLst>
          </p:cNvPr>
          <p:cNvSpPr txBox="1"/>
          <p:nvPr/>
        </p:nvSpPr>
        <p:spPr>
          <a:xfrm>
            <a:off x="485775" y="278606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SVM With Scenario/Error based analysis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BD3232-F9BE-423D-9975-EE2DC1D95A12}"/>
              </a:ext>
            </a:extLst>
          </p:cNvPr>
          <p:cNvSpPr/>
          <p:nvPr/>
        </p:nvSpPr>
        <p:spPr>
          <a:xfrm>
            <a:off x="207616" y="1160102"/>
            <a:ext cx="1335569" cy="8380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5) Results prediction from </a:t>
            </a:r>
            <a:r>
              <a:rPr lang="en-SG" b="1" err="1"/>
              <a:t>testset</a:t>
            </a:r>
            <a:endParaRPr lang="en-SG" b="1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5D604B-4616-43A6-B17F-7E2B724C1B2A}"/>
              </a:ext>
            </a:extLst>
          </p:cNvPr>
          <p:cNvSpPr/>
          <p:nvPr/>
        </p:nvSpPr>
        <p:spPr>
          <a:xfrm>
            <a:off x="337532" y="3131896"/>
            <a:ext cx="1205653" cy="724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6) Results analysis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D287E7-FECC-42A9-B5D2-4F4C11E49F47}"/>
              </a:ext>
            </a:extLst>
          </p:cNvPr>
          <p:cNvGrpSpPr/>
          <p:nvPr/>
        </p:nvGrpSpPr>
        <p:grpSpPr>
          <a:xfrm>
            <a:off x="4278286" y="1395729"/>
            <a:ext cx="4802883" cy="1073788"/>
            <a:chOff x="4231505" y="1066561"/>
            <a:chExt cx="4802883" cy="10737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E58F02-773F-4AE0-9ECC-1FDF01DE17A5}"/>
                </a:ext>
              </a:extLst>
            </p:cNvPr>
            <p:cNvSpPr txBox="1"/>
            <p:nvPr/>
          </p:nvSpPr>
          <p:spPr>
            <a:xfrm>
              <a:off x="5013613" y="1617129"/>
              <a:ext cx="4020775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Parse </a:t>
              </a:r>
              <a:r>
                <a:rPr lang="en-US" err="1">
                  <a:solidFill>
                    <a:schemeClr val="tx1"/>
                  </a:solidFill>
                </a:rPr>
                <a:t>testset</a:t>
              </a:r>
              <a:r>
                <a:rPr lang="en-US">
                  <a:solidFill>
                    <a:schemeClr val="tx1"/>
                  </a:solidFill>
                </a:rPr>
                <a:t> data into SVM Model 2 to obtain predicted results using predict() function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FD048DB-AADC-45F3-924E-EE5966FF3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505" y="1066561"/>
              <a:ext cx="1361212" cy="55056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337CE3E-19A7-469E-9CF6-BC00387D804C}"/>
              </a:ext>
            </a:extLst>
          </p:cNvPr>
          <p:cNvSpPr/>
          <p:nvPr/>
        </p:nvSpPr>
        <p:spPr>
          <a:xfrm>
            <a:off x="1740747" y="1285707"/>
            <a:ext cx="2971823" cy="10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D9BD48-EB56-40FC-B714-36508BA8E7D2}"/>
              </a:ext>
            </a:extLst>
          </p:cNvPr>
          <p:cNvSpPr txBox="1"/>
          <p:nvPr/>
        </p:nvSpPr>
        <p:spPr>
          <a:xfrm>
            <a:off x="1643465" y="1946297"/>
            <a:ext cx="327397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Plot test set results into graphical form to observe distribution (Right corner)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AC5651-CCFD-44D5-95AE-E2FF16553683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2654845" y="1624829"/>
            <a:ext cx="625608" cy="32146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A61308-542A-435A-9472-4FF966BE3745}"/>
              </a:ext>
            </a:extLst>
          </p:cNvPr>
          <p:cNvSpPr/>
          <p:nvPr/>
        </p:nvSpPr>
        <p:spPr>
          <a:xfrm>
            <a:off x="1727916" y="3563674"/>
            <a:ext cx="3128563" cy="393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F7B118-726C-43BA-8ED3-08CEA9C62A5B}"/>
              </a:ext>
            </a:extLst>
          </p:cNvPr>
          <p:cNvSpPr/>
          <p:nvPr/>
        </p:nvSpPr>
        <p:spPr>
          <a:xfrm>
            <a:off x="1740746" y="3971257"/>
            <a:ext cx="2971823" cy="171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718B5F-3319-4E24-89DC-109CDE302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400" y="471076"/>
            <a:ext cx="1521575" cy="138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 idx="4294967295"/>
          </p:nvPr>
        </p:nvSpPr>
        <p:spPr>
          <a:xfrm>
            <a:off x="664723" y="1052135"/>
            <a:ext cx="5148072" cy="2259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Limitations of the Machine L</a:t>
            </a:r>
            <a:r>
              <a:rPr lang="en-SG" sz="4000"/>
              <a:t>e</a:t>
            </a:r>
            <a:r>
              <a:rPr lang="en" sz="4000"/>
              <a:t>arning Models</a:t>
            </a:r>
            <a:endParaRPr sz="4000"/>
          </a:p>
        </p:txBody>
      </p:sp>
      <p:sp>
        <p:nvSpPr>
          <p:cNvPr id="154" name="Google Shape;154;p19"/>
          <p:cNvSpPr/>
          <p:nvPr/>
        </p:nvSpPr>
        <p:spPr>
          <a:xfrm>
            <a:off x="7270660" y="3329856"/>
            <a:ext cx="332070" cy="3170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56" name="Google Shape;156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9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59" name="Google Shape;159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9"/>
          <p:cNvSpPr/>
          <p:nvPr/>
        </p:nvSpPr>
        <p:spPr>
          <a:xfrm rot="2466644">
            <a:off x="5592882" y="1825071"/>
            <a:ext cx="461391" cy="4405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 rot="-1609331">
            <a:off x="6267631" y="2102268"/>
            <a:ext cx="332013" cy="317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 rot="2925939">
            <a:off x="8280859" y="2353418"/>
            <a:ext cx="248651" cy="2374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 rot="-1609494">
            <a:off x="7246102" y="762887"/>
            <a:ext cx="224006" cy="2138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8D7C7-C351-4EA4-82B0-49FACD74ACFB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AE9EAF71-ED0D-42EA-B9D4-34103A4629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4715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FBF5C43-6570-42C7-ADAC-3539D25CAB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7CF7F-75C5-4724-893C-62EB2A562DF4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C8DCB-379A-4CAF-9E33-A49E772DB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04" y="511974"/>
            <a:ext cx="1365319" cy="10581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462E69D-4127-426F-9FCB-236703F5B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949" y="511130"/>
            <a:ext cx="1264906" cy="1058122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7C779F0-DCFB-42EA-8657-E37D0835F190}"/>
              </a:ext>
            </a:extLst>
          </p:cNvPr>
          <p:cNvSpPr/>
          <p:nvPr/>
        </p:nvSpPr>
        <p:spPr>
          <a:xfrm>
            <a:off x="262978" y="727360"/>
            <a:ext cx="1546014" cy="724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800" b="1"/>
              <a:t>Linear Regression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B060F94-50D9-440C-A275-7054FCBA5B55}"/>
              </a:ext>
            </a:extLst>
          </p:cNvPr>
          <p:cNvSpPr/>
          <p:nvPr/>
        </p:nvSpPr>
        <p:spPr>
          <a:xfrm>
            <a:off x="3153262" y="694566"/>
            <a:ext cx="1363083" cy="724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800" b="1"/>
              <a:t>CART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A4694F0-1307-4F61-884F-73CAAF75546B}"/>
              </a:ext>
            </a:extLst>
          </p:cNvPr>
          <p:cNvSpPr/>
          <p:nvPr/>
        </p:nvSpPr>
        <p:spPr>
          <a:xfrm>
            <a:off x="5990738" y="692723"/>
            <a:ext cx="1363083" cy="724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800" b="1"/>
              <a:t>SVM</a:t>
            </a:r>
          </a:p>
        </p:txBody>
      </p:sp>
      <p:pic>
        <p:nvPicPr>
          <p:cNvPr id="2050" name="Picture 2" descr="Understanding The Linear Regression!!!! | by Abhigyan | Analytics Vidhya |  Medium">
            <a:extLst>
              <a:ext uri="{FF2B5EF4-FFF2-40B4-BE49-F238E27FC236}">
                <a16:creationId xmlns:a16="http://schemas.microsoft.com/office/drawing/2014/main" id="{97F1F5BE-F044-4CC0-8CB7-3B625AB9B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2"/>
          <a:stretch/>
        </p:blipFill>
        <p:spPr bwMode="auto">
          <a:xfrm>
            <a:off x="1845740" y="797789"/>
            <a:ext cx="1270773" cy="5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A39D1B-33D7-4DEB-979B-591A3EA2952D}"/>
              </a:ext>
            </a:extLst>
          </p:cNvPr>
          <p:cNvSpPr/>
          <p:nvPr/>
        </p:nvSpPr>
        <p:spPr>
          <a:xfrm>
            <a:off x="262978" y="1987207"/>
            <a:ext cx="2730836" cy="25509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b="1"/>
              <a:t>Limited to linear relationship between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b="1"/>
              <a:t>Does not work for Categorical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b="1"/>
              <a:t>Variables are to independent of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b="1" err="1"/>
              <a:t>E.g</a:t>
            </a:r>
            <a:r>
              <a:rPr lang="en-SG" sz="1200" b="1"/>
              <a:t> Law might play a determination in CO2 emissions as countries control Carbon Dioxide emissions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34BA3CE-89CD-487D-A993-37CCD9A9EDF9}"/>
              </a:ext>
            </a:extLst>
          </p:cNvPr>
          <p:cNvSpPr/>
          <p:nvPr/>
        </p:nvSpPr>
        <p:spPr>
          <a:xfrm>
            <a:off x="995680" y="1505861"/>
            <a:ext cx="345440" cy="4037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E4E750E-DE23-474C-B3C7-976BA2B8B741}"/>
              </a:ext>
            </a:extLst>
          </p:cNvPr>
          <p:cNvSpPr/>
          <p:nvPr/>
        </p:nvSpPr>
        <p:spPr>
          <a:xfrm>
            <a:off x="3153261" y="1987207"/>
            <a:ext cx="2675593" cy="25509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b="1"/>
              <a:t>Sensitive to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b="1"/>
              <a:t>CART with no missing values show lower RMSE than CART with surrogates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b="1"/>
              <a:t>Changes to data points result in changes to optimal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b="1" err="1"/>
              <a:t>E.g</a:t>
            </a:r>
            <a:r>
              <a:rPr lang="en-SG" sz="1200" b="1"/>
              <a:t> Subset at </a:t>
            </a:r>
            <a:r>
              <a:rPr lang="en-SG" sz="1200" b="1" err="1"/>
              <a:t>LifeExp</a:t>
            </a:r>
            <a:r>
              <a:rPr lang="en-SG" sz="1200" b="1"/>
              <a:t> node between models, might limit execution of country policies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1230B81-6C81-41A6-8F60-60129B95EA9B}"/>
              </a:ext>
            </a:extLst>
          </p:cNvPr>
          <p:cNvSpPr/>
          <p:nvPr/>
        </p:nvSpPr>
        <p:spPr>
          <a:xfrm>
            <a:off x="5990738" y="1987208"/>
            <a:ext cx="2970382" cy="2550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b="1"/>
              <a:t>Requires little NA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b="1"/>
              <a:t>Complexity of model requires several minutes to generate optimal model for Scenario based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b="1"/>
              <a:t>Establishing of error limits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b="1"/>
              <a:t>Hindsight bias when errors not factored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b="1"/>
              <a:t>Trade off between including errors and overfitting resulting in larger variance of errors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5178AFE2-148E-4C3F-9415-E29AC797F6D1}"/>
              </a:ext>
            </a:extLst>
          </p:cNvPr>
          <p:cNvSpPr/>
          <p:nvPr/>
        </p:nvSpPr>
        <p:spPr>
          <a:xfrm>
            <a:off x="3574898" y="1505861"/>
            <a:ext cx="345440" cy="4037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57FD800-93FF-49D0-A6B1-315739050829}"/>
              </a:ext>
            </a:extLst>
          </p:cNvPr>
          <p:cNvSpPr/>
          <p:nvPr/>
        </p:nvSpPr>
        <p:spPr>
          <a:xfrm>
            <a:off x="6499559" y="1500446"/>
            <a:ext cx="345440" cy="4037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75819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  <a:p>
            <a:r>
              <a:rPr lang="en-SG" sz="4000"/>
              <a:t>Recommendations</a:t>
            </a:r>
            <a:endParaRPr lang="en" sz="400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424057"/>
            <a:ext cx="5672100" cy="1858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chemeClr val="bg1"/>
                </a:solidFill>
              </a:rPr>
              <a:t>Differences between models</a:t>
            </a:r>
          </a:p>
          <a:p>
            <a:pPr marL="0" indent="0"/>
            <a:r>
              <a:rPr lang="en-US">
                <a:solidFill>
                  <a:schemeClr val="bg1"/>
                </a:solidFill>
              </a:rPr>
              <a:t>Variable analysis</a:t>
            </a:r>
          </a:p>
          <a:p>
            <a:pPr marL="0" indent="0"/>
            <a:r>
              <a:rPr lang="en-US">
                <a:solidFill>
                  <a:schemeClr val="bg1"/>
                </a:solidFill>
              </a:rPr>
              <a:t>Statistical comparisons (RMSE and MAPE)</a:t>
            </a:r>
          </a:p>
          <a:p>
            <a:pPr marL="0" indent="0"/>
            <a:r>
              <a:rPr lang="en-US">
                <a:solidFill>
                  <a:schemeClr val="bg1"/>
                </a:solidFill>
              </a:rPr>
              <a:t>Metrics evaluation</a:t>
            </a:r>
          </a:p>
          <a:p>
            <a:pPr marL="0" indent="0"/>
            <a:r>
              <a:rPr lang="en-US">
                <a:solidFill>
                  <a:schemeClr val="bg1"/>
                </a:solidFill>
              </a:rPr>
              <a:t>Model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512FC-5C7E-412A-81FD-A9277D8D001D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sp>
        <p:nvSpPr>
          <p:cNvPr id="11" name="Google Shape;113;p14">
            <a:extLst>
              <a:ext uri="{FF2B5EF4-FFF2-40B4-BE49-F238E27FC236}">
                <a16:creationId xmlns:a16="http://schemas.microsoft.com/office/drawing/2014/main" id="{BCC788B6-3037-4093-B016-7B6F09CDB780}"/>
              </a:ext>
            </a:extLst>
          </p:cNvPr>
          <p:cNvSpPr txBox="1">
            <a:spLocks/>
          </p:cNvSpPr>
          <p:nvPr/>
        </p:nvSpPr>
        <p:spPr>
          <a:xfrm>
            <a:off x="4023300" y="4050008"/>
            <a:ext cx="1097400" cy="1093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b="1" smtClean="0"/>
              <a:pPr algn="ctr"/>
              <a:t>55</a:t>
            </a:fld>
            <a:endParaRPr lang="en" b="1"/>
          </a:p>
        </p:txBody>
      </p:sp>
    </p:spTree>
    <p:extLst>
      <p:ext uri="{BB962C8B-B14F-4D97-AF65-F5344CB8AC3E}">
        <p14:creationId xmlns:p14="http://schemas.microsoft.com/office/powerpoint/2010/main" val="4275550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FBF5C43-6570-42C7-ADAC-3539D25CAB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7CF7F-75C5-4724-893C-62EB2A562DF4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BDDFCA-F8C9-489B-91EE-109EB5C0F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05014"/>
              </p:ext>
            </p:extLst>
          </p:nvPr>
        </p:nvGraphicFramePr>
        <p:xfrm>
          <a:off x="514773" y="640945"/>
          <a:ext cx="8561494" cy="3947367"/>
        </p:xfrm>
        <a:graphic>
          <a:graphicData uri="http://schemas.openxmlformats.org/drawingml/2006/table">
            <a:tbl>
              <a:tblPr firstRow="1" firstCol="1" bandRow="1"/>
              <a:tblGrid>
                <a:gridCol w="1681660">
                  <a:extLst>
                    <a:ext uri="{9D8B030D-6E8A-4147-A177-3AD203B41FA5}">
                      <a16:colId xmlns:a16="http://schemas.microsoft.com/office/drawing/2014/main" val="2552132920"/>
                    </a:ext>
                  </a:extLst>
                </a:gridCol>
                <a:gridCol w="855299">
                  <a:extLst>
                    <a:ext uri="{9D8B030D-6E8A-4147-A177-3AD203B41FA5}">
                      <a16:colId xmlns:a16="http://schemas.microsoft.com/office/drawing/2014/main" val="185166409"/>
                    </a:ext>
                  </a:extLst>
                </a:gridCol>
                <a:gridCol w="865512">
                  <a:extLst>
                    <a:ext uri="{9D8B030D-6E8A-4147-A177-3AD203B41FA5}">
                      <a16:colId xmlns:a16="http://schemas.microsoft.com/office/drawing/2014/main" val="1501990484"/>
                    </a:ext>
                  </a:extLst>
                </a:gridCol>
                <a:gridCol w="5159023">
                  <a:extLst>
                    <a:ext uri="{9D8B030D-6E8A-4147-A177-3AD203B41FA5}">
                      <a16:colId xmlns:a16="http://schemas.microsoft.com/office/drawing/2014/main" val="2070057251"/>
                    </a:ext>
                  </a:extLst>
                </a:gridCol>
              </a:tblGrid>
              <a:tr h="3030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u="sng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Models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RMSE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MAPE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Variable/Statistical Significance in Predicted Data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44144"/>
                  </a:ext>
                </a:extLst>
              </a:tr>
              <a:tr h="5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Non-Machine Learning (Mean value with region)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13.63678</a:t>
                      </a: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33.98%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NA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128625"/>
                  </a:ext>
                </a:extLst>
              </a:tr>
              <a:tr h="338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Linear Regression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6.901092</a:t>
                      </a: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13.81%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Variables exhibiting P-Value&lt;0.001: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Voice, Political,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GovtEff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RegQual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LifeExp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Carbon, Nitrous,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FertRate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42382"/>
                  </a:ext>
                </a:extLst>
              </a:tr>
              <a:tr h="5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CART (Mean value)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8.417404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15.50%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Variable Ranking according to descending root node value: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RegQual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GovtEff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Law,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LifeExp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Voice, Corruption,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FertRate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Carbon, Nitrous, Political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8523"/>
                  </a:ext>
                </a:extLst>
              </a:tr>
              <a:tr h="388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CART (Surrogate)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9.016454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16.40%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Variable Ranking according to descending root node value: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RegQual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LifeExp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GovtEff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Law,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FertRate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Corruption, Voice, Political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557172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SVM with Linear Kernel (Non-Error based analysis)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8.449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14.29%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Variable Ranking according to descending R-Squared variable importance value: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RegQual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LifeExp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GovtEff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Carbon, Law,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FertRate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Corruption, Voice, Political, Nitrous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807109"/>
                  </a:ext>
                </a:extLst>
              </a:tr>
              <a:tr h="1060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SVM with Linear Kernel (Scenario/Error based analysis)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8.231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13.13%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Variable Ranking according to descending R-Squared variable importance value: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RegQual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LifeExp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GovtEff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Law, </a:t>
                      </a:r>
                      <a:r>
                        <a:rPr lang="en-US" sz="12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FertRate</a:t>
                      </a:r>
                      <a:r>
                        <a:rPr lang="en-US" sz="12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 Corruption, Voice, Political</a:t>
                      </a:r>
                      <a:endParaRPr lang="en-SG" sz="12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5404" marR="454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5693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31DA8DF-6C11-4380-B4E8-98D221BD502F}"/>
              </a:ext>
            </a:extLst>
          </p:cNvPr>
          <p:cNvSpPr txBox="1"/>
          <p:nvPr/>
        </p:nvSpPr>
        <p:spPr>
          <a:xfrm>
            <a:off x="404495" y="113405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Differences between Models</a:t>
            </a:r>
          </a:p>
        </p:txBody>
      </p:sp>
    </p:spTree>
    <p:extLst>
      <p:ext uri="{BB962C8B-B14F-4D97-AF65-F5344CB8AC3E}">
        <p14:creationId xmlns:p14="http://schemas.microsoft.com/office/powerpoint/2010/main" val="2305407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FBF5C43-6570-42C7-ADAC-3539D25CAB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7CF7F-75C5-4724-893C-62EB2A562DF4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1DA8DF-6C11-4380-B4E8-98D221BD502F}"/>
              </a:ext>
            </a:extLst>
          </p:cNvPr>
          <p:cNvSpPr txBox="1"/>
          <p:nvPr/>
        </p:nvSpPr>
        <p:spPr>
          <a:xfrm>
            <a:off x="384175" y="267293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Statistical and Variable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9D2375-BD48-4B3B-9D6A-C6355D753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41909"/>
              </p:ext>
            </p:extLst>
          </p:nvPr>
        </p:nvGraphicFramePr>
        <p:xfrm>
          <a:off x="506438" y="705563"/>
          <a:ext cx="8131123" cy="3206180"/>
        </p:xfrm>
        <a:graphic>
          <a:graphicData uri="http://schemas.openxmlformats.org/drawingml/2006/table">
            <a:tbl>
              <a:tblPr firstRow="1" firstCol="1" bandRow="1"/>
              <a:tblGrid>
                <a:gridCol w="1498077">
                  <a:extLst>
                    <a:ext uri="{9D8B030D-6E8A-4147-A177-3AD203B41FA5}">
                      <a16:colId xmlns:a16="http://schemas.microsoft.com/office/drawing/2014/main" val="1374797374"/>
                    </a:ext>
                  </a:extLst>
                </a:gridCol>
                <a:gridCol w="962995">
                  <a:extLst>
                    <a:ext uri="{9D8B030D-6E8A-4147-A177-3AD203B41FA5}">
                      <a16:colId xmlns:a16="http://schemas.microsoft.com/office/drawing/2014/main" val="1152336238"/>
                    </a:ext>
                  </a:extLst>
                </a:gridCol>
                <a:gridCol w="1176575">
                  <a:extLst>
                    <a:ext uri="{9D8B030D-6E8A-4147-A177-3AD203B41FA5}">
                      <a16:colId xmlns:a16="http://schemas.microsoft.com/office/drawing/2014/main" val="1747487011"/>
                    </a:ext>
                  </a:extLst>
                </a:gridCol>
                <a:gridCol w="1498077">
                  <a:extLst>
                    <a:ext uri="{9D8B030D-6E8A-4147-A177-3AD203B41FA5}">
                      <a16:colId xmlns:a16="http://schemas.microsoft.com/office/drawing/2014/main" val="7805622"/>
                    </a:ext>
                  </a:extLst>
                </a:gridCol>
                <a:gridCol w="1497322">
                  <a:extLst>
                    <a:ext uri="{9D8B030D-6E8A-4147-A177-3AD203B41FA5}">
                      <a16:colId xmlns:a16="http://schemas.microsoft.com/office/drawing/2014/main" val="2374884552"/>
                    </a:ext>
                  </a:extLst>
                </a:gridCol>
                <a:gridCol w="1498077">
                  <a:extLst>
                    <a:ext uri="{9D8B030D-6E8A-4147-A177-3AD203B41FA5}">
                      <a16:colId xmlns:a16="http://schemas.microsoft.com/office/drawing/2014/main" val="3400908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b="1">
                          <a:solidFill>
                            <a:srgbClr val="FFFFFF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Model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b="1">
                          <a:solidFill>
                            <a:srgbClr val="FFFFFF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NML (Boxplot)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b="1">
                          <a:solidFill>
                            <a:srgbClr val="FFFFFF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Linear Regression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b="1">
                          <a:solidFill>
                            <a:srgbClr val="FFFFFF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CART (Mean)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b="1">
                          <a:solidFill>
                            <a:srgbClr val="FFFFFF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CART (Surrogates)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b="1">
                          <a:solidFill>
                            <a:srgbClr val="FFFFFF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SVM (Scenario analysis)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34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u="sng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Able to show statistical quantification?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b="1">
                          <a:solidFill>
                            <a:srgbClr val="FF0000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NA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5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u="sng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Variable chosen by: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b="1">
                          <a:solidFill>
                            <a:srgbClr val="FF0000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NA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Lower P-Value of predicted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6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Closer proximity to root node</a:t>
                      </a:r>
                    </a:p>
                    <a:p>
                      <a:pPr marL="0" lvl="0" indent="0" algn="just">
                        <a:lnSpc>
                          <a:spcPct val="106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</a:t>
                      </a:r>
                      <a:endParaRPr lang="en-SG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 the variable is a surrogate node that has a higher value</a:t>
                      </a:r>
                      <a:endParaRPr lang="en-SG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Error measure in predicted and testset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94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u="sng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Top 4 variables (Ranked)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b="1">
                          <a:solidFill>
                            <a:srgbClr val="FF0000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NA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b="1">
                          <a:solidFill>
                            <a:srgbClr val="FF0000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NA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1) RegQual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2) GovtEff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3) Law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4) LifeExp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1) </a:t>
                      </a:r>
                      <a:r>
                        <a:rPr lang="en-SG" sz="14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RegQual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2) </a:t>
                      </a:r>
                      <a:r>
                        <a:rPr lang="en-SG" sz="14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LifeExp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3) </a:t>
                      </a:r>
                      <a:r>
                        <a:rPr lang="en-SG" sz="140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GovtEff</a:t>
                      </a:r>
                      <a:endParaRPr lang="en-SG" sz="140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4) Law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1) </a:t>
                      </a:r>
                      <a:r>
                        <a:rPr lang="en-SG" sz="14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RegQual</a:t>
                      </a:r>
                      <a:endParaRPr lang="en-SG" sz="1400" dirty="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2) </a:t>
                      </a:r>
                      <a:r>
                        <a:rPr lang="en-SG" sz="14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LifeExp</a:t>
                      </a:r>
                      <a:endParaRPr lang="en-SG" sz="1400" dirty="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3) </a:t>
                      </a:r>
                      <a:r>
                        <a:rPr lang="en-SG" sz="14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GovtEff</a:t>
                      </a:r>
                      <a:endParaRPr lang="en-SG" sz="1400" dirty="0">
                        <a:effectLst/>
                        <a:latin typeface="+mn-lt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+mn-lt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4) Law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923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6540DD-796C-462F-BFB4-7971579EDBCD}"/>
              </a:ext>
            </a:extLst>
          </p:cNvPr>
          <p:cNvSpPr txBox="1"/>
          <p:nvPr/>
        </p:nvSpPr>
        <p:spPr>
          <a:xfrm>
            <a:off x="0" y="3984854"/>
            <a:ext cx="930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Statistical comparison is not an effective comparison method as it cannot be standardised for quantification across models, but can help countries determine important variables when model is selected.</a:t>
            </a:r>
          </a:p>
        </p:txBody>
      </p:sp>
    </p:spTree>
    <p:extLst>
      <p:ext uri="{BB962C8B-B14F-4D97-AF65-F5344CB8AC3E}">
        <p14:creationId xmlns:p14="http://schemas.microsoft.com/office/powerpoint/2010/main" val="25971406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FBF5C43-6570-42C7-ADAC-3539D25CAB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7CF7F-75C5-4724-893C-62EB2A562DF4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1DA8DF-6C11-4380-B4E8-98D221BD502F}"/>
              </a:ext>
            </a:extLst>
          </p:cNvPr>
          <p:cNvSpPr txBox="1"/>
          <p:nvPr/>
        </p:nvSpPr>
        <p:spPr>
          <a:xfrm>
            <a:off x="384175" y="267293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RMSE and MAPE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540DD-796C-462F-BFB4-7971579EDBCD}"/>
              </a:ext>
            </a:extLst>
          </p:cNvPr>
          <p:cNvSpPr txBox="1"/>
          <p:nvPr/>
        </p:nvSpPr>
        <p:spPr>
          <a:xfrm>
            <a:off x="386927" y="3455439"/>
            <a:ext cx="83913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/>
              <a:t>RMSE is high in NML, while Linear Regression shows the lowest RMSE of 6.901 showing most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/>
              <a:t>Low deviation in RMSE across ML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/>
              <a:t>MAPE is highest in NML, while SVM with Error Analysis shows lowest MAPE of 13.13%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DE670-5902-4B02-A61B-91AE01DFF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7" y="1226396"/>
            <a:ext cx="2554605" cy="2108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2BE894-0A9A-43BE-B251-68D2C99A8F2C}"/>
              </a:ext>
            </a:extLst>
          </p:cNvPr>
          <p:cNvSpPr txBox="1"/>
          <p:nvPr/>
        </p:nvSpPr>
        <p:spPr>
          <a:xfrm>
            <a:off x="4307840" y="764731"/>
            <a:ext cx="125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MAPE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EEF7A-7C4D-49AF-801A-2253B1CA8C52}"/>
              </a:ext>
            </a:extLst>
          </p:cNvPr>
          <p:cNvSpPr txBox="1"/>
          <p:nvPr/>
        </p:nvSpPr>
        <p:spPr>
          <a:xfrm>
            <a:off x="384175" y="802925"/>
            <a:ext cx="125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RMSE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F729F3C-8C1F-46E8-AA57-DAC2D0C5C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5419" y="1209568"/>
            <a:ext cx="2622550" cy="2141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AD04C4-CE05-46C2-B7AA-291276D4CD85}"/>
              </a:ext>
            </a:extLst>
          </p:cNvPr>
          <p:cNvSpPr/>
          <p:nvPr/>
        </p:nvSpPr>
        <p:spPr>
          <a:xfrm>
            <a:off x="1476587" y="2120053"/>
            <a:ext cx="440266" cy="1158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138980-D01A-45A7-98DE-A6F809A1364C}"/>
              </a:ext>
            </a:extLst>
          </p:cNvPr>
          <p:cNvSpPr/>
          <p:nvPr/>
        </p:nvSpPr>
        <p:spPr>
          <a:xfrm>
            <a:off x="6096000" y="2196569"/>
            <a:ext cx="497839" cy="10817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662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FBF5C43-6570-42C7-ADAC-3539D25CAB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59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7CF7F-75C5-4724-893C-62EB2A562DF4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1DA8DF-6C11-4380-B4E8-98D221BD502F}"/>
              </a:ext>
            </a:extLst>
          </p:cNvPr>
          <p:cNvSpPr txBox="1"/>
          <p:nvPr/>
        </p:nvSpPr>
        <p:spPr>
          <a:xfrm>
            <a:off x="384175" y="267293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Metrics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540DD-796C-462F-BFB4-7971579EDBCD}"/>
              </a:ext>
            </a:extLst>
          </p:cNvPr>
          <p:cNvSpPr txBox="1"/>
          <p:nvPr/>
        </p:nvSpPr>
        <p:spPr>
          <a:xfrm>
            <a:off x="420257" y="2120961"/>
            <a:ext cx="839131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/>
              <a:t>MAPE puts heavier penalty on negative errors due to percentage error, resulting in biases if model has low data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/>
              <a:t>Higher MAPE when predicted value is lower than actual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/>
              <a:t>MAPE can show model overfit through high MAPE values</a:t>
            </a:r>
          </a:p>
          <a:p>
            <a:endParaRPr lang="en-SG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/>
              <a:t>RMSE indicates errors between </a:t>
            </a:r>
            <a:r>
              <a:rPr lang="en-SG" sz="1200" err="1"/>
              <a:t>testset</a:t>
            </a:r>
            <a:r>
              <a:rPr lang="en-SG" sz="1200"/>
              <a:t> and predicted results, lower value better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/>
              <a:t>Standardised unit of measure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BE894-0A9A-43BE-B251-68D2C99A8F2C}"/>
              </a:ext>
            </a:extLst>
          </p:cNvPr>
          <p:cNvSpPr txBox="1"/>
          <p:nvPr/>
        </p:nvSpPr>
        <p:spPr>
          <a:xfrm>
            <a:off x="5396346" y="1233381"/>
            <a:ext cx="1254972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1"/>
                </a:solidFill>
              </a:rPr>
              <a:t>MAPE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EEF7A-7C4D-49AF-801A-2253B1CA8C52}"/>
              </a:ext>
            </a:extLst>
          </p:cNvPr>
          <p:cNvSpPr txBox="1"/>
          <p:nvPr/>
        </p:nvSpPr>
        <p:spPr>
          <a:xfrm>
            <a:off x="2102601" y="1231543"/>
            <a:ext cx="125497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1"/>
                </a:solidFill>
              </a:rPr>
              <a:t>RMSE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AE4F70EB-138C-42EB-8ACB-5855B60672B9}"/>
              </a:ext>
            </a:extLst>
          </p:cNvPr>
          <p:cNvSpPr/>
          <p:nvPr/>
        </p:nvSpPr>
        <p:spPr>
          <a:xfrm>
            <a:off x="3835093" y="1231543"/>
            <a:ext cx="1083733" cy="461665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18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CCFDD-0AFE-D845-8657-4498C5C9D9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126;p16">
            <a:extLst>
              <a:ext uri="{FF2B5EF4-FFF2-40B4-BE49-F238E27FC236}">
                <a16:creationId xmlns:a16="http://schemas.microsoft.com/office/drawing/2014/main" id="{3294ED37-C5BE-804F-A3EC-D98AB1282D0A}"/>
              </a:ext>
            </a:extLst>
          </p:cNvPr>
          <p:cNvSpPr txBox="1">
            <a:spLocks/>
          </p:cNvSpPr>
          <p:nvPr/>
        </p:nvSpPr>
        <p:spPr>
          <a:xfrm>
            <a:off x="1735950" y="421274"/>
            <a:ext cx="5672100" cy="549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>
                <a:solidFill>
                  <a:schemeClr val="bg1"/>
                </a:solidFill>
                <a:latin typeface="Encode Sans"/>
              </a:rPr>
              <a:t>Why we choose ESG Score? </a:t>
            </a:r>
            <a:endParaRPr lang="en-US" sz="2400" b="1">
              <a:solidFill>
                <a:schemeClr val="bg1"/>
              </a:solidFill>
              <a:latin typeface="Encod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D4897-E732-CE46-97FF-1FB8A1142761}"/>
              </a:ext>
            </a:extLst>
          </p:cNvPr>
          <p:cNvSpPr txBox="1"/>
          <p:nvPr/>
        </p:nvSpPr>
        <p:spPr>
          <a:xfrm>
            <a:off x="961175" y="2310056"/>
            <a:ext cx="210763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u="sng">
                <a:solidFill>
                  <a:schemeClr val="tx1"/>
                </a:solidFill>
              </a:rPr>
              <a:t>Potential market</a:t>
            </a:r>
          </a:p>
          <a:p>
            <a:pPr algn="ctr"/>
            <a:endParaRPr lang="en-US" sz="1800" u="sng">
              <a:solidFill>
                <a:schemeClr val="tx1"/>
              </a:solidFill>
            </a:endParaRPr>
          </a:p>
          <a:p>
            <a:pPr algn="ctr"/>
            <a:r>
              <a:rPr lang="en-US" sz="1800">
                <a:solidFill>
                  <a:schemeClr val="tx1"/>
                </a:solidFill>
              </a:rPr>
              <a:t>More than 100 countries are focusing a lot of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10CB8-E826-1F4B-84E9-174CC5634BAE}"/>
              </a:ext>
            </a:extLst>
          </p:cNvPr>
          <p:cNvSpPr txBox="1"/>
          <p:nvPr/>
        </p:nvSpPr>
        <p:spPr>
          <a:xfrm>
            <a:off x="3649956" y="2300125"/>
            <a:ext cx="210763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u="sng">
                <a:solidFill>
                  <a:schemeClr val="tx1"/>
                </a:solidFill>
              </a:rPr>
              <a:t>Better decision</a:t>
            </a:r>
          </a:p>
          <a:p>
            <a:pPr algn="ctr"/>
            <a:endParaRPr lang="en-US" sz="1800" u="sng">
              <a:solidFill>
                <a:schemeClr val="tx1"/>
              </a:solidFill>
            </a:endParaRPr>
          </a:p>
          <a:p>
            <a:pPr algn="ctr"/>
            <a:r>
              <a:rPr lang="en-US" sz="1800">
                <a:solidFill>
                  <a:schemeClr val="tx1"/>
                </a:solidFill>
              </a:rPr>
              <a:t>Better value add to the report that provides to investors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738F2-57FB-444C-B1F8-A8B646D8BE7B}"/>
              </a:ext>
            </a:extLst>
          </p:cNvPr>
          <p:cNvSpPr txBox="1"/>
          <p:nvPr/>
        </p:nvSpPr>
        <p:spPr>
          <a:xfrm>
            <a:off x="6338737" y="2300125"/>
            <a:ext cx="210763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u="sng">
                <a:solidFill>
                  <a:schemeClr val="tx1"/>
                </a:solidFill>
              </a:rPr>
              <a:t>Performance indicator </a:t>
            </a:r>
            <a:r>
              <a:rPr lang="en-US" sz="180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800">
              <a:solidFill>
                <a:schemeClr val="tx1"/>
              </a:solidFill>
            </a:endParaRPr>
          </a:p>
          <a:p>
            <a:pPr algn="ctr"/>
            <a:r>
              <a:rPr lang="en-US" sz="1800">
                <a:solidFill>
                  <a:schemeClr val="tx1"/>
                </a:solidFill>
              </a:rPr>
              <a:t>Measure how the countries respond unexpected events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91DC187-3506-A340-BA97-31FCCE4C0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19" y="1145770"/>
            <a:ext cx="1090741" cy="109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AB9864A-5BE8-6E40-AE7A-61BA10693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99" y="1113956"/>
            <a:ext cx="1090742" cy="109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57FDB64-9115-C947-9A7F-6AEF81A7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678" y="1145768"/>
            <a:ext cx="1090743" cy="10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C0D8E5-FD09-4107-9291-ED524B87640C}"/>
              </a:ext>
            </a:extLst>
          </p:cNvPr>
          <p:cNvSpPr txBox="1"/>
          <p:nvPr/>
        </p:nvSpPr>
        <p:spPr>
          <a:xfrm>
            <a:off x="7818942" y="75171"/>
            <a:ext cx="12883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Tan Jin Xuan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FBF5C43-6570-42C7-ADAC-3539D25CAB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60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7CF7F-75C5-4724-893C-62EB2A562DF4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1DA8DF-6C11-4380-B4E8-98D221BD502F}"/>
              </a:ext>
            </a:extLst>
          </p:cNvPr>
          <p:cNvSpPr txBox="1"/>
          <p:nvPr/>
        </p:nvSpPr>
        <p:spPr>
          <a:xfrm>
            <a:off x="384175" y="267293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Model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68F17-2688-45D3-A439-ACAB3D1AB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30" y="1152372"/>
            <a:ext cx="3257042" cy="232863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CC5303-DE8D-4272-A573-A6F5A44ED767}"/>
              </a:ext>
            </a:extLst>
          </p:cNvPr>
          <p:cNvSpPr/>
          <p:nvPr/>
        </p:nvSpPr>
        <p:spPr>
          <a:xfrm>
            <a:off x="4107873" y="1152371"/>
            <a:ext cx="4682836" cy="24013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>
                <a:solidFill>
                  <a:schemeClr val="tx1"/>
                </a:solidFill>
              </a:rPr>
              <a:t>Linear Regression on efficient frontier of GE Matrix</a:t>
            </a:r>
          </a:p>
          <a:p>
            <a:endParaRPr lang="en-SG">
              <a:solidFill>
                <a:schemeClr val="tx1"/>
              </a:solidFill>
            </a:endParaRPr>
          </a:p>
          <a:p>
            <a:r>
              <a:rPr lang="en-SG">
                <a:solidFill>
                  <a:schemeClr val="tx1"/>
                </a:solidFill>
              </a:rPr>
              <a:t>Machine learning models exhibit high investment potential in predictability of results</a:t>
            </a:r>
          </a:p>
          <a:p>
            <a:endParaRPr lang="en-SG">
              <a:solidFill>
                <a:schemeClr val="tx1"/>
              </a:solidFill>
            </a:endParaRPr>
          </a:p>
          <a:p>
            <a:r>
              <a:rPr lang="en-SG">
                <a:solidFill>
                  <a:schemeClr val="tx1"/>
                </a:solidFill>
              </a:rPr>
              <a:t>Non-Machine Learning models show low indication in feasibility (large residual errors present)</a:t>
            </a:r>
          </a:p>
          <a:p>
            <a:endParaRPr lang="en-SG">
              <a:solidFill>
                <a:schemeClr val="tx1"/>
              </a:solidFill>
            </a:endParaRPr>
          </a:p>
          <a:p>
            <a:r>
              <a:rPr lang="en-SG">
                <a:solidFill>
                  <a:schemeClr val="tx1"/>
                </a:solidFill>
              </a:rPr>
              <a:t>Pivot towards Machine learning models for prediction of ESG using ML models such as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2629304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en-SG"/>
              <a:t>Conclusion</a:t>
            </a:r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512FC-5C7E-412A-81FD-A9277D8D001D}"/>
              </a:ext>
            </a:extLst>
          </p:cNvPr>
          <p:cNvSpPr txBox="1"/>
          <p:nvPr/>
        </p:nvSpPr>
        <p:spPr>
          <a:xfrm>
            <a:off x="7978625" y="7517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Zi Hui</a:t>
            </a:r>
          </a:p>
        </p:txBody>
      </p:sp>
      <p:sp>
        <p:nvSpPr>
          <p:cNvPr id="11" name="Google Shape;113;p14">
            <a:extLst>
              <a:ext uri="{FF2B5EF4-FFF2-40B4-BE49-F238E27FC236}">
                <a16:creationId xmlns:a16="http://schemas.microsoft.com/office/drawing/2014/main" id="{BCC788B6-3037-4093-B016-7B6F09CDB780}"/>
              </a:ext>
            </a:extLst>
          </p:cNvPr>
          <p:cNvSpPr txBox="1">
            <a:spLocks/>
          </p:cNvSpPr>
          <p:nvPr/>
        </p:nvSpPr>
        <p:spPr>
          <a:xfrm>
            <a:off x="4023300" y="4050008"/>
            <a:ext cx="1097400" cy="1093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b="1" smtClean="0"/>
              <a:pPr algn="ctr"/>
              <a:t>61</a:t>
            </a:fld>
            <a:endParaRPr lang="en" b="1"/>
          </a:p>
        </p:txBody>
      </p:sp>
      <p:sp>
        <p:nvSpPr>
          <p:cNvPr id="5" name="Google Shape;127;p16">
            <a:extLst>
              <a:ext uri="{FF2B5EF4-FFF2-40B4-BE49-F238E27FC236}">
                <a16:creationId xmlns:a16="http://schemas.microsoft.com/office/drawing/2014/main" id="{AA7E8A98-3AA9-4384-8F3F-C373BDBD43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5123" y="2424057"/>
            <a:ext cx="4253704" cy="1858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chemeClr val="bg1"/>
                </a:solidFill>
              </a:rPr>
              <a:t>Machine Learning Models as a superior tool for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72981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D44DF5A4-9C02-4CDB-BE29-C587EBF3099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62</a:t>
            </a:fld>
            <a:endParaRPr lang="e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E9F18-F747-4D80-A832-D5D6C20202C2}"/>
              </a:ext>
            </a:extLst>
          </p:cNvPr>
          <p:cNvSpPr txBox="1"/>
          <p:nvPr/>
        </p:nvSpPr>
        <p:spPr>
          <a:xfrm>
            <a:off x="7644396" y="113405"/>
            <a:ext cx="15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Lim Qing Rui</a:t>
            </a:r>
          </a:p>
        </p:txBody>
      </p:sp>
      <p:pic>
        <p:nvPicPr>
          <p:cNvPr id="5122" name="Picture 2" descr="IBM">
            <a:extLst>
              <a:ext uri="{FF2B5EF4-FFF2-40B4-BE49-F238E27FC236}">
                <a16:creationId xmlns:a16="http://schemas.microsoft.com/office/drawing/2014/main" id="{753C4FC0-70D6-40F2-8654-BD9F35325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1" t="39111" r="24584" b="38502"/>
          <a:stretch/>
        </p:blipFill>
        <p:spPr bwMode="auto">
          <a:xfrm>
            <a:off x="1435948" y="426723"/>
            <a:ext cx="1503680" cy="64879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PO Group: Photos and Logos Management System (Used until January 2016):  apo » Logos » Oxford Economics">
            <a:extLst>
              <a:ext uri="{FF2B5EF4-FFF2-40B4-BE49-F238E27FC236}">
                <a16:creationId xmlns:a16="http://schemas.microsoft.com/office/drawing/2014/main" id="{7EA9B1D5-4841-46AF-B5AF-5D5AA219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671" y="426723"/>
            <a:ext cx="2438578" cy="64879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4A2E9E21-A986-4743-945C-35CE3E26C194}"/>
              </a:ext>
            </a:extLst>
          </p:cNvPr>
          <p:cNvSpPr/>
          <p:nvPr/>
        </p:nvSpPr>
        <p:spPr>
          <a:xfrm>
            <a:off x="1974428" y="1158242"/>
            <a:ext cx="426720" cy="5147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C6F3910-0A45-4E4E-9253-AC611B305A94}"/>
              </a:ext>
            </a:extLst>
          </p:cNvPr>
          <p:cNvSpPr/>
          <p:nvPr/>
        </p:nvSpPr>
        <p:spPr>
          <a:xfrm>
            <a:off x="5943600" y="1158242"/>
            <a:ext cx="426720" cy="5147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1D363D-8EC1-44DE-9767-4A30E13EDD11}"/>
              </a:ext>
            </a:extLst>
          </p:cNvPr>
          <p:cNvSpPr/>
          <p:nvPr/>
        </p:nvSpPr>
        <p:spPr>
          <a:xfrm>
            <a:off x="642237" y="1755738"/>
            <a:ext cx="3299844" cy="11988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Multimodal Predictive Analytics and Machine Learning Solutions helping to make better predictions about business processes and operations</a:t>
            </a:r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1BE3E8-B4E7-4615-A0AE-E6218490D00D}"/>
              </a:ext>
            </a:extLst>
          </p:cNvPr>
          <p:cNvSpPr/>
          <p:nvPr/>
        </p:nvSpPr>
        <p:spPr>
          <a:xfrm>
            <a:off x="4507038" y="1755738"/>
            <a:ext cx="3299844" cy="11988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Artificial Intelligence and Machine Learning in forecasting economic factors such as GDP proven to be more accurate than conventional statistical methods </a:t>
            </a:r>
            <a:endParaRPr lang="en-SG">
              <a:solidFill>
                <a:schemeClr val="tx1"/>
              </a:solidFill>
            </a:endParaRPr>
          </a:p>
        </p:txBody>
      </p:sp>
      <p:pic>
        <p:nvPicPr>
          <p:cNvPr id="5128" name="Picture 8" descr="Home - Economist Intelligence Unit">
            <a:extLst>
              <a:ext uri="{FF2B5EF4-FFF2-40B4-BE49-F238E27FC236}">
                <a16:creationId xmlns:a16="http://schemas.microsoft.com/office/drawing/2014/main" id="{0A20426C-622E-4C57-9089-DCF634A8E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3" y="3480741"/>
            <a:ext cx="2735097" cy="68073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A98A37-393F-4417-A235-021886B000E2}"/>
              </a:ext>
            </a:extLst>
          </p:cNvPr>
          <p:cNvSpPr/>
          <p:nvPr/>
        </p:nvSpPr>
        <p:spPr>
          <a:xfrm>
            <a:off x="3537738" y="3095414"/>
            <a:ext cx="5560906" cy="14984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Creation of new business line and product for ESG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Serve underutilized market segment for ESG Product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Enhance current products and predictive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Help countries strategize and develop plans to attract investors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Expand target market through </a:t>
            </a:r>
            <a:r>
              <a:rPr lang="en-US" sz="1200" b="1">
                <a:solidFill>
                  <a:schemeClr val="tx1"/>
                </a:solidFill>
              </a:rPr>
              <a:t>accurate forecasts </a:t>
            </a:r>
            <a:r>
              <a:rPr lang="en-US" sz="1200">
                <a:solidFill>
                  <a:schemeClr val="tx1"/>
                </a:solidFill>
              </a:rPr>
              <a:t>and </a:t>
            </a:r>
            <a:r>
              <a:rPr lang="en-US" sz="1200" b="1">
                <a:solidFill>
                  <a:schemeClr val="tx1"/>
                </a:solidFill>
              </a:rPr>
              <a:t>deeper analysis of variables</a:t>
            </a:r>
            <a:r>
              <a:rPr lang="en-US" sz="1200">
                <a:solidFill>
                  <a:schemeClr val="tx1"/>
                </a:solidFill>
              </a:rPr>
              <a:t> through timely forecasts and mitigations </a:t>
            </a:r>
            <a:r>
              <a:rPr lang="en-US" sz="1200" b="1" u="sng">
                <a:solidFill>
                  <a:schemeClr val="tx1"/>
                </a:solidFill>
              </a:rPr>
              <a:t>using Machine Learning Models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442E87-A2F3-4F96-9073-1D8DEDD64F76}"/>
              </a:ext>
            </a:extLst>
          </p:cNvPr>
          <p:cNvSpPr/>
          <p:nvPr/>
        </p:nvSpPr>
        <p:spPr>
          <a:xfrm>
            <a:off x="3070427" y="3634835"/>
            <a:ext cx="447040" cy="4158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1951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Thank You!</a:t>
            </a: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A9F06F1-5C80-458E-9DE8-F95C608A2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802093" y="1220567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/>
            <a:br>
              <a:rPr lang="en"/>
            </a:br>
            <a:r>
              <a:rPr lang="en"/>
              <a:t>Project Objectives</a:t>
            </a:r>
          </a:p>
        </p:txBody>
      </p:sp>
      <p:sp>
        <p:nvSpPr>
          <p:cNvPr id="13" name="Google Shape;113;p14">
            <a:extLst>
              <a:ext uri="{FF2B5EF4-FFF2-40B4-BE49-F238E27FC236}">
                <a16:creationId xmlns:a16="http://schemas.microsoft.com/office/drawing/2014/main" id="{BC06F567-198E-F140-A64D-B778D05B33CE}"/>
              </a:ext>
            </a:extLst>
          </p:cNvPr>
          <p:cNvSpPr txBox="1">
            <a:spLocks/>
          </p:cNvSpPr>
          <p:nvPr/>
        </p:nvSpPr>
        <p:spPr>
          <a:xfrm>
            <a:off x="4023300" y="4050008"/>
            <a:ext cx="1097400" cy="1126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b="1"/>
          </a:p>
          <a:p>
            <a:pPr algn="ctr"/>
            <a:endParaRPr lang="en" b="1"/>
          </a:p>
          <a:p>
            <a:pPr algn="ctr"/>
            <a:endParaRPr lang="en" b="1"/>
          </a:p>
          <a:p>
            <a:pPr algn="ctr"/>
            <a:fld id="{00000000-1234-1234-1234-123412341234}" type="slidenum">
              <a:rPr lang="en" b="1" smtClean="0"/>
              <a:pPr algn="ctr"/>
              <a:t>7</a:t>
            </a:fld>
            <a:endParaRPr lang="en" b="1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4D54E77B-855B-5C4A-BFB2-D2ED4E65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6" y="110216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DDAAFB-E0CD-497F-8279-5E4336715AB9}"/>
              </a:ext>
            </a:extLst>
          </p:cNvPr>
          <p:cNvSpPr txBox="1"/>
          <p:nvPr/>
        </p:nvSpPr>
        <p:spPr>
          <a:xfrm>
            <a:off x="7818942" y="75171"/>
            <a:ext cx="12883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Tan Jin Xuan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3;p14">
            <a:extLst>
              <a:ext uri="{FF2B5EF4-FFF2-40B4-BE49-F238E27FC236}">
                <a16:creationId xmlns:a16="http://schemas.microsoft.com/office/drawing/2014/main" id="{B46DB73F-ABBA-9A48-8D3C-EED4A05AB5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3300" y="459390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126;p16">
            <a:extLst>
              <a:ext uri="{FF2B5EF4-FFF2-40B4-BE49-F238E27FC236}">
                <a16:creationId xmlns:a16="http://schemas.microsoft.com/office/drawing/2014/main" id="{6A0BA2CB-3B95-7B4A-84FC-92B4E8AA8441}"/>
              </a:ext>
            </a:extLst>
          </p:cNvPr>
          <p:cNvSpPr txBox="1">
            <a:spLocks/>
          </p:cNvSpPr>
          <p:nvPr/>
        </p:nvSpPr>
        <p:spPr>
          <a:xfrm>
            <a:off x="519194" y="304801"/>
            <a:ext cx="8105612" cy="678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>
                <a:solidFill>
                  <a:schemeClr val="bg1"/>
                </a:solidFill>
                <a:latin typeface="Encode Sans"/>
              </a:rPr>
              <a:t>Project feasibility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A28299D-4BE0-8649-B660-4702217B4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71815"/>
              </p:ext>
            </p:extLst>
          </p:nvPr>
        </p:nvGraphicFramePr>
        <p:xfrm>
          <a:off x="131618" y="2133600"/>
          <a:ext cx="8880764" cy="2279358"/>
        </p:xfrm>
        <a:graphic>
          <a:graphicData uri="http://schemas.openxmlformats.org/drawingml/2006/table">
            <a:tbl>
              <a:tblPr firstRow="1" bandRow="1">
                <a:tableStyleId>{0EC10CB1-0B8A-4461-BEDC-C1B61E8207B3}</a:tableStyleId>
              </a:tblPr>
              <a:tblGrid>
                <a:gridCol w="2098964">
                  <a:extLst>
                    <a:ext uri="{9D8B030D-6E8A-4147-A177-3AD203B41FA5}">
                      <a16:colId xmlns:a16="http://schemas.microsoft.com/office/drawing/2014/main" val="3878631753"/>
                    </a:ext>
                  </a:extLst>
                </a:gridCol>
                <a:gridCol w="2452254">
                  <a:extLst>
                    <a:ext uri="{9D8B030D-6E8A-4147-A177-3AD203B41FA5}">
                      <a16:colId xmlns:a16="http://schemas.microsoft.com/office/drawing/2014/main" val="2860312506"/>
                    </a:ext>
                  </a:extLst>
                </a:gridCol>
                <a:gridCol w="2109355">
                  <a:extLst>
                    <a:ext uri="{9D8B030D-6E8A-4147-A177-3AD203B41FA5}">
                      <a16:colId xmlns:a16="http://schemas.microsoft.com/office/drawing/2014/main" val="3278746516"/>
                    </a:ext>
                  </a:extLst>
                </a:gridCol>
                <a:gridCol w="2220191">
                  <a:extLst>
                    <a:ext uri="{9D8B030D-6E8A-4147-A177-3AD203B41FA5}">
                      <a16:colId xmlns:a16="http://schemas.microsoft.com/office/drawing/2014/main" val="417757969"/>
                    </a:ext>
                  </a:extLst>
                </a:gridCol>
              </a:tblGrid>
              <a:tr h="8556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50" b="1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/>
                        <a:t>Availability of Data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/>
                        <a:t>Predictive need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/>
                        <a:t>Lack of perfect 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/>
                        <a:t>Availability of data for train and test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28426"/>
                  </a:ext>
                </a:extLst>
              </a:tr>
              <a:tr h="1364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/>
                        <a:t>Able to access sufficient ESG data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/>
                        <a:t>No benchmark on indicator the factors that impact the ESG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/>
                        <a:t>Lack of prediction of variable to create the predictive model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/>
                        <a:t>Sufficient data to create predictive models and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303436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57FFD26-9901-5140-915B-067A614D1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4" y="983673"/>
            <a:ext cx="1032515" cy="103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09D3B6-A17E-FC47-8589-77E7FD6CF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74" y="1042379"/>
            <a:ext cx="1032515" cy="103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5074E25-52D9-554F-B35B-4D85CDC8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23" y="1042379"/>
            <a:ext cx="1032515" cy="103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F54E1DE-B717-F944-90C7-AFFC4600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72" y="1042378"/>
            <a:ext cx="1032515" cy="103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4BAD8E-A6F3-45B9-8AA7-AF7BC79F6741}"/>
              </a:ext>
            </a:extLst>
          </p:cNvPr>
          <p:cNvSpPr txBox="1"/>
          <p:nvPr/>
        </p:nvSpPr>
        <p:spPr>
          <a:xfrm>
            <a:off x="7818942" y="75171"/>
            <a:ext cx="12883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Tan Jin Xuan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315E7E0-E51D-B742-800B-09DBEF5B9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378443"/>
              </p:ext>
            </p:extLst>
          </p:nvPr>
        </p:nvGraphicFramePr>
        <p:xfrm>
          <a:off x="574964" y="1074586"/>
          <a:ext cx="7994072" cy="330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Google Shape;126;p16">
            <a:extLst>
              <a:ext uri="{FF2B5EF4-FFF2-40B4-BE49-F238E27FC236}">
                <a16:creationId xmlns:a16="http://schemas.microsoft.com/office/drawing/2014/main" id="{F881F8E5-D0C9-6744-ADA8-0C5AD17B48B1}"/>
              </a:ext>
            </a:extLst>
          </p:cNvPr>
          <p:cNvSpPr txBox="1">
            <a:spLocks/>
          </p:cNvSpPr>
          <p:nvPr/>
        </p:nvSpPr>
        <p:spPr>
          <a:xfrm>
            <a:off x="1537403" y="-105171"/>
            <a:ext cx="6069191" cy="88861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CN" sz="2800" b="1">
                <a:solidFill>
                  <a:schemeClr val="bg1"/>
                </a:solidFill>
                <a:latin typeface="Encode Sans"/>
              </a:rPr>
              <a:t>Predictive</a:t>
            </a:r>
            <a:r>
              <a:rPr lang="zh-CN" altLang="en-US" sz="2800" b="1">
                <a:solidFill>
                  <a:schemeClr val="bg1"/>
                </a:solidFill>
                <a:latin typeface="Encode Sans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Encode Sans"/>
              </a:rPr>
              <a:t>Models</a:t>
            </a:r>
            <a:endParaRPr lang="en-US" sz="3200" b="1">
              <a:solidFill>
                <a:schemeClr val="bg1"/>
              </a:solidFill>
              <a:latin typeface="Encode Sans"/>
            </a:endParaRPr>
          </a:p>
        </p:txBody>
      </p:sp>
      <p:sp>
        <p:nvSpPr>
          <p:cNvPr id="51" name="Google Shape;113;p14">
            <a:extLst>
              <a:ext uri="{FF2B5EF4-FFF2-40B4-BE49-F238E27FC236}">
                <a16:creationId xmlns:a16="http://schemas.microsoft.com/office/drawing/2014/main" id="{2C5A3E42-96F3-49EF-8387-22E9EDA225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3300" y="459390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BA937-69D4-435F-9BF3-097D66B2D59C}"/>
              </a:ext>
            </a:extLst>
          </p:cNvPr>
          <p:cNvSpPr txBox="1"/>
          <p:nvPr/>
        </p:nvSpPr>
        <p:spPr>
          <a:xfrm>
            <a:off x="7818942" y="75171"/>
            <a:ext cx="12883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Tan Jin Xuan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2018"/>
      </p:ext>
    </p:extLst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96974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96974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3168</Words>
  <Application>Microsoft Office PowerPoint</Application>
  <PresentationFormat>On-screen Show (16:9)</PresentationFormat>
  <Paragraphs>661</Paragraphs>
  <Slides>63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Encode Sans Condensed Thin</vt:lpstr>
      <vt:lpstr>Encode Sans</vt:lpstr>
      <vt:lpstr>Times New Roman</vt:lpstr>
      <vt:lpstr>Titillium Web</vt:lpstr>
      <vt:lpstr>Symbol</vt:lpstr>
      <vt:lpstr>Arial</vt:lpstr>
      <vt:lpstr>Wingdings</vt:lpstr>
      <vt:lpstr>Laertes template</vt:lpstr>
      <vt:lpstr>Laertes template</vt:lpstr>
      <vt:lpstr>PowerPoint Presentation</vt:lpstr>
      <vt:lpstr>Table of Contents</vt:lpstr>
      <vt:lpstr> Introduction</vt:lpstr>
      <vt:lpstr>PowerPoint Presentation</vt:lpstr>
      <vt:lpstr>PowerPoint Presentation</vt:lpstr>
      <vt:lpstr>PowerPoint Presentation</vt:lpstr>
      <vt:lpstr>  Project Objectives</vt:lpstr>
      <vt:lpstr>PowerPoint Presentation</vt:lpstr>
      <vt:lpstr>PowerPoint Presentation</vt:lpstr>
      <vt:lpstr>PowerPoint Presentation</vt:lpstr>
      <vt:lpstr> 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Non-Machine Learning Methodologies</vt:lpstr>
      <vt:lpstr>Descriptive Analysis</vt:lpstr>
      <vt:lpstr>PowerPoint Presentation</vt:lpstr>
      <vt:lpstr>PowerPoint Presentation</vt:lpstr>
      <vt:lpstr>PowerPoint Presentation</vt:lpstr>
      <vt:lpstr>PowerPoint Presentation</vt:lpstr>
      <vt:lpstr>Predictive Analysis</vt:lpstr>
      <vt:lpstr>PowerPoint Presentation</vt:lpstr>
      <vt:lpstr>PowerPoint Presentation</vt:lpstr>
      <vt:lpstr>PowerPoint Presentation</vt:lpstr>
      <vt:lpstr>PowerPoint Presentation</vt:lpstr>
      <vt:lpstr> Machine-Learning Methodologies</vt:lpstr>
      <vt:lpstr>Linear Regression</vt:lpstr>
      <vt:lpstr>PowerPoint Presentation</vt:lpstr>
      <vt:lpstr>PowerPoint Presentation</vt:lpstr>
      <vt:lpstr>PowerPoint Presentation</vt:lpstr>
      <vt:lpstr>PowerPoint Presentation</vt:lpstr>
      <vt:lpstr>CART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the Machine Learning Models</vt:lpstr>
      <vt:lpstr>PowerPoint Presentation</vt:lpstr>
      <vt:lpstr>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Sting Ray</dc:creator>
  <cp:lastModifiedBy>Sting Ray</cp:lastModifiedBy>
  <cp:revision>2</cp:revision>
  <dcterms:modified xsi:type="dcterms:W3CDTF">2021-11-05T18:47:04Z</dcterms:modified>
</cp:coreProperties>
</file>