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1.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2.bin" ContentType="application/vnd.openxmlformats-officedocument.oleObject"/>
  <Override PartName="/ppt/notesSlides/notesSlide18.xml" ContentType="application/vnd.openxmlformats-officedocument.presentationml.notesSlide+xml"/>
  <Override PartName="/ppt/embeddings/oleObject3.bin" ContentType="application/vnd.openxmlformats-officedocument.oleObject"/>
  <Override PartName="/ppt/notesSlides/notesSlide19.xml" ContentType="application/vnd.openxmlformats-officedocument.presentationml.notesSlide+xml"/>
  <Override PartName="/ppt/embeddings/oleObject4.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5.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embeddings/oleObject6.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7.bin" ContentType="application/vnd.openxmlformats-officedocument.oleObject"/>
  <Override PartName="/ppt/notesSlides/notesSlide35.xml" ContentType="application/vnd.openxmlformats-officedocument.presentationml.notesSlide+xml"/>
  <Override PartName="/ppt/embeddings/oleObject8.bin" ContentType="application/vnd.openxmlformats-officedocument.oleObject"/>
  <Override PartName="/ppt/notesSlides/notesSlide36.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37.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8" r:id="rId2"/>
  </p:sldMasterIdLst>
  <p:notesMasterIdLst>
    <p:notesMasterId r:id="rId52"/>
  </p:notesMasterIdLst>
  <p:handoutMasterIdLst>
    <p:handoutMasterId r:id="rId53"/>
  </p:handoutMasterIdLst>
  <p:sldIdLst>
    <p:sldId id="929" r:id="rId3"/>
    <p:sldId id="931" r:id="rId4"/>
    <p:sldId id="990" r:id="rId5"/>
    <p:sldId id="991" r:id="rId6"/>
    <p:sldId id="992" r:id="rId7"/>
    <p:sldId id="993" r:id="rId8"/>
    <p:sldId id="994" r:id="rId9"/>
    <p:sldId id="932" r:id="rId10"/>
    <p:sldId id="973" r:id="rId11"/>
    <p:sldId id="933" r:id="rId12"/>
    <p:sldId id="934" r:id="rId13"/>
    <p:sldId id="935" r:id="rId14"/>
    <p:sldId id="936" r:id="rId15"/>
    <p:sldId id="937" r:id="rId16"/>
    <p:sldId id="938" r:id="rId17"/>
    <p:sldId id="967" r:id="rId18"/>
    <p:sldId id="939" r:id="rId19"/>
    <p:sldId id="940" r:id="rId20"/>
    <p:sldId id="941" r:id="rId21"/>
    <p:sldId id="955" r:id="rId22"/>
    <p:sldId id="968" r:id="rId23"/>
    <p:sldId id="969" r:id="rId24"/>
    <p:sldId id="970" r:id="rId25"/>
    <p:sldId id="974" r:id="rId26"/>
    <p:sldId id="971" r:id="rId27"/>
    <p:sldId id="972" r:id="rId28"/>
    <p:sldId id="975" r:id="rId29"/>
    <p:sldId id="976" r:id="rId30"/>
    <p:sldId id="942" r:id="rId31"/>
    <p:sldId id="979" r:id="rId32"/>
    <p:sldId id="980" r:id="rId33"/>
    <p:sldId id="981" r:id="rId34"/>
    <p:sldId id="945" r:id="rId35"/>
    <p:sldId id="965" r:id="rId36"/>
    <p:sldId id="982" r:id="rId37"/>
    <p:sldId id="949" r:id="rId38"/>
    <p:sldId id="950" r:id="rId39"/>
    <p:sldId id="951" r:id="rId40"/>
    <p:sldId id="952" r:id="rId41"/>
    <p:sldId id="983" r:id="rId42"/>
    <p:sldId id="953" r:id="rId43"/>
    <p:sldId id="954" r:id="rId44"/>
    <p:sldId id="956" r:id="rId45"/>
    <p:sldId id="957" r:id="rId46"/>
    <p:sldId id="958" r:id="rId47"/>
    <p:sldId id="959" r:id="rId48"/>
    <p:sldId id="960" r:id="rId49"/>
    <p:sldId id="984" r:id="rId50"/>
    <p:sldId id="857" r:id="rId51"/>
  </p:sldIdLst>
  <p:sldSz cx="9144000" cy="6858000" type="screen4x3"/>
  <p:notesSz cx="7099300" cy="10234613"/>
  <p:defaultTextStyle>
    <a:defPPr>
      <a:defRPr lang="zh-CN"/>
    </a:defPPr>
    <a:lvl1pPr algn="l" rtl="0" eaLnBrk="0" fontAlgn="base" hangingPunct="0">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1pPr>
    <a:lvl2pPr marL="457200" algn="l" rtl="0" eaLnBrk="0" fontAlgn="base" hangingPunct="0">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2pPr>
    <a:lvl3pPr marL="914400" algn="l" rtl="0" eaLnBrk="0" fontAlgn="base" hangingPunct="0">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3pPr>
    <a:lvl4pPr marL="1371600" algn="l" rtl="0" eaLnBrk="0" fontAlgn="base" hangingPunct="0">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4pPr>
    <a:lvl5pPr marL="1828800" algn="l" rtl="0" eaLnBrk="0" fontAlgn="base" hangingPunct="0">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6B63"/>
    <a:srgbClr val="E7CCC7"/>
    <a:srgbClr val="FFC1C1"/>
    <a:srgbClr val="EE0000"/>
    <a:srgbClr val="540000"/>
    <a:srgbClr val="990000"/>
    <a:srgbClr val="FF0909"/>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0370" autoAdjust="0"/>
  </p:normalViewPr>
  <p:slideViewPr>
    <p:cSldViewPr showGuides="1">
      <p:cViewPr varScale="1">
        <p:scale>
          <a:sx n="60" d="100"/>
          <a:sy n="60" d="100"/>
        </p:scale>
        <p:origin x="-1608" y="-112"/>
      </p:cViewPr>
      <p:guideLst>
        <p:guide orient="horz" pos="3906"/>
        <p:guide orient="horz" pos="867"/>
        <p:guide orient="horz"/>
        <p:guide orient="horz" pos="2160"/>
        <p:guide pos="476"/>
        <p:guide pos="2880"/>
        <p:guide pos="5420"/>
      </p:guideLst>
    </p:cSldViewPr>
  </p:slideViewPr>
  <p:notesTextViewPr>
    <p:cViewPr>
      <p:scale>
        <a:sx n="100" d="100"/>
        <a:sy n="100" d="100"/>
      </p:scale>
      <p:origin x="0" y="0"/>
    </p:cViewPr>
  </p:notesTextViewPr>
  <p:sorterViewPr>
    <p:cViewPr>
      <p:scale>
        <a:sx n="66" d="100"/>
        <a:sy n="66" d="100"/>
      </p:scale>
      <p:origin x="0" y="948"/>
    </p:cViewPr>
  </p:sorterViewPr>
  <p:notesViewPr>
    <p:cSldViewPr showGuides="1">
      <p:cViewPr>
        <p:scale>
          <a:sx n="75" d="100"/>
          <a:sy n="75" d="100"/>
        </p:scale>
        <p:origin x="3234" y="54"/>
      </p:cViewPr>
      <p:guideLst>
        <p:guide orient="horz" pos="3223"/>
        <p:guide orient="horz" pos="479"/>
        <p:guide pos="2440"/>
        <p:guide pos="444"/>
        <p:guide pos="4028"/>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emf"/><Relationship Id="rId2"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eaLnBrk="1" fontAlgn="base"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eaLnBrk="1" fontAlgn="base"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eaLnBrk="1" fontAlgn="base"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eaLnBrk="1" hangingPunct="1">
              <a:defRPr sz="1300">
                <a:latin typeface="Arial" panose="020B0604020202020204" pitchFamily="34" charset="0"/>
              </a:defRPr>
            </a:lvl1pPr>
          </a:lstStyle>
          <a:p>
            <a:pPr>
              <a:defRPr/>
            </a:pPr>
            <a:fld id="{E24FD914-DADE-468E-B593-63A34D9CC52C}" type="slidenum">
              <a:rPr lang="en-US" altLang="zh-CN"/>
              <a:t>‹#›</a:t>
            </a:fld>
            <a:endParaRPr lang="en-US" altLang="zh-CN"/>
          </a:p>
        </p:txBody>
      </p:sp>
    </p:spTree>
    <p:extLst>
      <p:ext uri="{BB962C8B-B14F-4D97-AF65-F5344CB8AC3E}">
        <p14:creationId xmlns:p14="http://schemas.microsoft.com/office/powerpoint/2010/main" val="297012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ln>
          <a:effectLst/>
        </p:spPr>
        <p:txBody>
          <a:bodyPr vert="horz" wrap="square" lIns="96791" tIns="48396" rIns="96791" bIns="48396" numCol="1" anchor="t" anchorCtr="0" compatLnSpc="1"/>
          <a:lstStyle/>
          <a:p>
            <a:pPr lvl="0"/>
            <a:r>
              <a:rPr lang="en-US" altLang="zh-CN" noProof="0" smtClean="0"/>
              <a:t>Click here to add content</a:t>
            </a:r>
          </a:p>
          <a:p>
            <a:pPr lvl="1"/>
            <a:r>
              <a:rPr lang="en-US" altLang="zh-CN" noProof="0" smtClean="0"/>
              <a:t>Click here to add content</a:t>
            </a:r>
          </a:p>
          <a:p>
            <a:pPr lvl="2"/>
            <a:r>
              <a:rPr lang="en-US" altLang="zh-CN" noProof="0" smtClean="0"/>
              <a:t>Click here to add content</a:t>
            </a:r>
          </a:p>
        </p:txBody>
      </p:sp>
    </p:spTree>
    <p:extLst>
      <p:ext uri="{BB962C8B-B14F-4D97-AF65-F5344CB8AC3E}">
        <p14:creationId xmlns:p14="http://schemas.microsoft.com/office/powerpoint/2010/main" val="1521143235"/>
      </p:ext>
    </p:extLst>
  </p:cSld>
  <p:clrMap bg1="lt1" tx1="dk1" bg2="lt2" tx2="dk2" accent1="accent1" accent2="accent2" accent3="accent3" accent4="accent4" accent5="accent5" accent6="accent6" hlink="hlink" folHlink="folHlink"/>
  <p:hf dt="0"/>
  <p:notesStyle>
    <a:lvl1pPr marL="180975" indent="-180975" algn="just" rtl="0" eaLnBrk="0" fontAlgn="base" hangingPunct="0">
      <a:lnSpc>
        <a:spcPct val="125000"/>
      </a:lnSpc>
      <a:spcBef>
        <a:spcPct val="0"/>
      </a:spcBef>
      <a:spcAft>
        <a:spcPts val="600"/>
      </a:spcAft>
      <a:buSzPct val="60000"/>
      <a:buFont typeface="Wingdings" panose="05000000000000000000" pitchFamily="2" charset="2"/>
      <a:buChar char="l"/>
      <a:defRPr sz="1100" kern="1200">
        <a:solidFill>
          <a:schemeClr val="tx1"/>
        </a:solidFill>
        <a:latin typeface="FrutigerNext LT Regular" pitchFamily="34" charset="0"/>
        <a:ea typeface="华文细黑" panose="02010600040101010101" pitchFamily="2" charset="-122"/>
        <a:cs typeface="+mn-cs"/>
      </a:defRPr>
    </a:lvl1pPr>
    <a:lvl2pPr marL="541655" indent="-180975" algn="just" rtl="0" eaLnBrk="0" fontAlgn="base" hangingPunct="0">
      <a:lnSpc>
        <a:spcPct val="125000"/>
      </a:lnSpc>
      <a:spcBef>
        <a:spcPct val="0"/>
      </a:spcBef>
      <a:spcAft>
        <a:spcPts val="600"/>
      </a:spcAft>
      <a:buSzPct val="50000"/>
      <a:buFont typeface="Wingdings" panose="05000000000000000000" pitchFamily="2" charset="2"/>
      <a:buChar char="p"/>
      <a:defRPr sz="1100" kern="1200">
        <a:solidFill>
          <a:schemeClr val="tx1"/>
        </a:solidFill>
        <a:latin typeface="FrutigerNext LT Regular" pitchFamily="34" charset="0"/>
        <a:ea typeface="华文细黑" panose="02010600040101010101" pitchFamily="2" charset="-122"/>
        <a:cs typeface="+mn-cs"/>
      </a:defRPr>
    </a:lvl2pPr>
    <a:lvl3pPr marL="895350" indent="-174625" algn="just" rtl="0" eaLnBrk="0" fontAlgn="base" hangingPunct="0">
      <a:lnSpc>
        <a:spcPct val="125000"/>
      </a:lnSpc>
      <a:spcBef>
        <a:spcPct val="0"/>
      </a:spcBef>
      <a:spcAft>
        <a:spcPts val="600"/>
      </a:spcAft>
      <a:buSzPct val="50000"/>
      <a:buFont typeface="Wingdings" panose="05000000000000000000" pitchFamily="2" charset="2"/>
      <a:buChar char="n"/>
      <a:defRPr sz="1100" kern="1200">
        <a:solidFill>
          <a:schemeClr val="tx1"/>
        </a:solidFill>
        <a:latin typeface="FrutigerNext LT Regular" pitchFamily="34" charset="0"/>
        <a:ea typeface="华文细黑" panose="02010600040101010101"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anose="02010600040101010101"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93775" y="760413"/>
            <a:ext cx="5116513" cy="3836987"/>
          </a:xfrm>
        </p:spPr>
      </p:sp>
      <p:sp>
        <p:nvSpPr>
          <p:cNvPr id="43011" name="备注占位符 1"/>
          <p:cNvSpPr>
            <a:spLocks noGrp="1"/>
          </p:cNvSpPr>
          <p:nvPr>
            <p:ph type="body" idx="1"/>
          </p:nvPr>
        </p:nvSpPr>
        <p:spPr>
          <a:noFill/>
        </p:spPr>
        <p:txBody>
          <a:bodyPr/>
          <a:lstStyle/>
          <a:p>
            <a:endParaRPr lang="zh-CN"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r>
              <a:rPr lang="zh-CN" altLang="en-US" dirty="0" smtClean="0"/>
              <a:t>流式数据访问：</a:t>
            </a:r>
            <a:endParaRPr lang="en-US" altLang="zh-CN" dirty="0" smtClean="0"/>
          </a:p>
          <a:p>
            <a:pPr marL="0" indent="0">
              <a:buFont typeface="Wingdings" panose="05000000000000000000" pitchFamily="2" charset="2"/>
              <a:buNone/>
              <a:defRPr/>
            </a:pPr>
            <a:r>
              <a:rPr lang="en-US" altLang="zh-CN" dirty="0" smtClean="0"/>
              <a:t>        </a:t>
            </a:r>
            <a:r>
              <a:rPr lang="zh-CN" altLang="en-US" dirty="0" smtClean="0"/>
              <a:t>“一次写入、多次读取”的文件访问模型，这种高效的文件访问策略是</a:t>
            </a:r>
            <a:r>
              <a:rPr lang="en-US" altLang="zh-CN" dirty="0" smtClean="0"/>
              <a:t>HDFS</a:t>
            </a:r>
            <a:r>
              <a:rPr lang="zh-CN" altLang="en-US" dirty="0" smtClean="0"/>
              <a:t>的设计核心。一个文件经过创建、写入和关闭之后就不需要改变。这一假设简化了数据一致性问题，并且使高吞吐量的数据访问成为可能。被创建和写入的文件，将长时间存储在</a:t>
            </a:r>
            <a:r>
              <a:rPr lang="en-US" altLang="zh-CN" dirty="0" smtClean="0"/>
              <a:t>HDFS</a:t>
            </a:r>
            <a:r>
              <a:rPr lang="zh-CN" altLang="en-US" dirty="0" smtClean="0"/>
              <a:t>中，用来做数据分析计算。通常以流式访问整个文件或者文件的一部分。</a:t>
            </a:r>
            <a:endParaRPr lang="en-US" altLang="zh-CN" dirty="0" smtClean="0"/>
          </a:p>
          <a:p>
            <a:pPr>
              <a:defRPr/>
            </a:pPr>
            <a:r>
              <a:rPr lang="en-US" altLang="zh-CN" dirty="0" smtClean="0"/>
              <a:t>POSIX </a:t>
            </a:r>
            <a:r>
              <a:rPr lang="zh-CN" altLang="en-US" dirty="0" smtClean="0"/>
              <a:t>表示</a:t>
            </a:r>
            <a:r>
              <a:rPr lang="zh-CN" altLang="en-US" u="sng" dirty="0" smtClean="0">
                <a:solidFill>
                  <a:schemeClr val="tx1"/>
                </a:solidFill>
              </a:rPr>
              <a:t>可</a:t>
            </a:r>
            <a:r>
              <a:rPr lang="zh-CN" altLang="en-US" u="none" dirty="0" smtClean="0">
                <a:solidFill>
                  <a:schemeClr val="tx1"/>
                </a:solidFill>
              </a:rPr>
              <a:t>移植操作系统接口</a:t>
            </a:r>
            <a:r>
              <a:rPr lang="zh-CN" altLang="en-US" dirty="0" smtClean="0"/>
              <a:t>（</a:t>
            </a:r>
            <a:r>
              <a:rPr lang="en-US" altLang="zh-CN" dirty="0" smtClean="0"/>
              <a:t>Portable Operating System Interface of Unix</a:t>
            </a:r>
            <a:r>
              <a:rPr lang="zh-CN" altLang="en-US" dirty="0" smtClean="0"/>
              <a:t>，缩写为 </a:t>
            </a:r>
            <a:r>
              <a:rPr lang="en-US" altLang="zh-CN" dirty="0" smtClean="0"/>
              <a:t>POSIX</a:t>
            </a:r>
            <a:r>
              <a:rPr lang="zh-CN" altLang="en-US" dirty="0" smtClean="0"/>
              <a:t>），</a:t>
            </a:r>
            <a:r>
              <a:rPr lang="en-US" altLang="zh-CN" dirty="0" smtClean="0"/>
              <a:t>POSIX</a:t>
            </a:r>
            <a:r>
              <a:rPr lang="zh-CN" altLang="en-US" dirty="0" smtClean="0"/>
              <a:t>标准定义了操作系统应该为应用程序提供的接口标准，是</a:t>
            </a:r>
            <a:r>
              <a:rPr lang="en-US" altLang="zh-CN" dirty="0" smtClean="0"/>
              <a:t>IEEE</a:t>
            </a:r>
            <a:r>
              <a:rPr lang="zh-CN" altLang="en-US" dirty="0" smtClean="0"/>
              <a:t>为要在各种</a:t>
            </a:r>
            <a:r>
              <a:rPr lang="en-US" altLang="zh-CN" dirty="0" smtClean="0"/>
              <a:t>UNIX</a:t>
            </a:r>
            <a:r>
              <a:rPr lang="zh-CN" altLang="en-US" dirty="0" smtClean="0"/>
              <a:t>操作系统上运行的软件而定义的一系列</a:t>
            </a:r>
            <a:r>
              <a:rPr lang="en-US" altLang="zh-CN" dirty="0" smtClean="0"/>
              <a:t>API</a:t>
            </a:r>
            <a:r>
              <a:rPr lang="zh-CN" altLang="en-US" dirty="0" smtClean="0"/>
              <a:t>标准的总称。</a:t>
            </a:r>
            <a:endParaRPr lang="en-US" altLang="zh-CN" dirty="0" smtClean="0"/>
          </a:p>
          <a:p>
            <a:pPr>
              <a:defRPr/>
            </a:pPr>
            <a:r>
              <a:rPr lang="en-US" altLang="zh-CN" dirty="0" smtClean="0"/>
              <a:t>POSIX</a:t>
            </a:r>
            <a:r>
              <a:rPr lang="zh-CN" altLang="en-US" dirty="0" smtClean="0"/>
              <a:t>标准意在期望获得源代码级别的软件可移植性。换句话说，为一个</a:t>
            </a:r>
            <a:r>
              <a:rPr lang="en-US" altLang="zh-CN" dirty="0" smtClean="0"/>
              <a:t>POSIX</a:t>
            </a:r>
            <a:r>
              <a:rPr lang="zh-CN" altLang="en-US" dirty="0" smtClean="0"/>
              <a:t>兼容的操作系统编写的程序，应该可以在任何其它的</a:t>
            </a:r>
            <a:r>
              <a:rPr lang="en-US" altLang="zh-CN" dirty="0" smtClean="0"/>
              <a:t>POSIX</a:t>
            </a:r>
            <a:r>
              <a:rPr lang="zh-CN" altLang="en-US" dirty="0" smtClean="0"/>
              <a:t>操作系统（即使是来自另一个厂商）上编译执行。</a:t>
            </a:r>
          </a:p>
          <a:p>
            <a:pPr>
              <a:defRPr/>
            </a:pP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r>
              <a:rPr lang="zh-CN" altLang="en-US" dirty="0" smtClean="0"/>
              <a:t>流式数据访问：</a:t>
            </a:r>
            <a:endParaRPr lang="en-US" altLang="zh-CN" dirty="0" smtClean="0"/>
          </a:p>
          <a:p>
            <a:pPr marL="0" indent="0">
              <a:buFont typeface="Wingdings" panose="05000000000000000000" pitchFamily="2" charset="2"/>
              <a:buNone/>
              <a:defRPr/>
            </a:pPr>
            <a:r>
              <a:rPr lang="en-US" altLang="zh-CN" dirty="0" smtClean="0"/>
              <a:t>        </a:t>
            </a:r>
            <a:r>
              <a:rPr lang="zh-CN" altLang="en-US" dirty="0" smtClean="0"/>
              <a:t>“一次写入、多次读取”的文件访问模型，这种高效的文件访问策略是</a:t>
            </a:r>
            <a:r>
              <a:rPr lang="en-US" altLang="zh-CN" dirty="0" smtClean="0"/>
              <a:t>HDFS</a:t>
            </a:r>
            <a:r>
              <a:rPr lang="zh-CN" altLang="en-US" dirty="0" smtClean="0"/>
              <a:t>的设计核心。一个文件经过创建、写入和关闭之后就不需要改变。这一假设简化了数据一致性问题，并且使高吞吐量的数据访问成为可能。被创建和写入的文件，将长时间存储在</a:t>
            </a:r>
            <a:r>
              <a:rPr lang="en-US" altLang="zh-CN" dirty="0" smtClean="0"/>
              <a:t>HDFS</a:t>
            </a:r>
            <a:r>
              <a:rPr lang="zh-CN" altLang="en-US" dirty="0" smtClean="0"/>
              <a:t>中，用来做数据分析计算。通常以流式访问整个文件或者文件的一部分。</a:t>
            </a:r>
            <a:endParaRPr lang="en-US" altLang="zh-CN" dirty="0" smtClean="0"/>
          </a:p>
          <a:p>
            <a:pPr>
              <a:defRPr/>
            </a:pPr>
            <a:r>
              <a:rPr lang="en-US" altLang="zh-CN" dirty="0" smtClean="0"/>
              <a:t>POSIX </a:t>
            </a:r>
            <a:r>
              <a:rPr lang="zh-CN" altLang="en-US" dirty="0" smtClean="0"/>
              <a:t>表示</a:t>
            </a:r>
            <a:r>
              <a:rPr lang="zh-CN" altLang="en-US" u="sng" dirty="0" smtClean="0">
                <a:solidFill>
                  <a:schemeClr val="tx1"/>
                </a:solidFill>
              </a:rPr>
              <a:t>可</a:t>
            </a:r>
            <a:r>
              <a:rPr lang="zh-CN" altLang="en-US" u="none" dirty="0" smtClean="0">
                <a:solidFill>
                  <a:schemeClr val="tx1"/>
                </a:solidFill>
              </a:rPr>
              <a:t>移植操作系统接口</a:t>
            </a:r>
            <a:r>
              <a:rPr lang="zh-CN" altLang="en-US" dirty="0" smtClean="0"/>
              <a:t>（</a:t>
            </a:r>
            <a:r>
              <a:rPr lang="en-US" altLang="zh-CN" dirty="0" smtClean="0"/>
              <a:t>Portable Operating System Interface of Unix</a:t>
            </a:r>
            <a:r>
              <a:rPr lang="zh-CN" altLang="en-US" dirty="0" smtClean="0"/>
              <a:t>，缩写为 </a:t>
            </a:r>
            <a:r>
              <a:rPr lang="en-US" altLang="zh-CN" dirty="0" smtClean="0"/>
              <a:t>POSIX </a:t>
            </a:r>
            <a:r>
              <a:rPr lang="zh-CN" altLang="en-US" dirty="0" smtClean="0"/>
              <a:t>），</a:t>
            </a:r>
            <a:r>
              <a:rPr lang="en-US" altLang="zh-CN" dirty="0" smtClean="0"/>
              <a:t>POSIX</a:t>
            </a:r>
            <a:r>
              <a:rPr lang="zh-CN" altLang="en-US" dirty="0" smtClean="0"/>
              <a:t>标准定义了操作系统应该为应用程序提供的接口标准，是</a:t>
            </a:r>
            <a:r>
              <a:rPr lang="en-US" altLang="zh-CN" dirty="0" smtClean="0"/>
              <a:t>IEEE</a:t>
            </a:r>
            <a:r>
              <a:rPr lang="zh-CN" altLang="en-US" dirty="0" smtClean="0"/>
              <a:t>为要在各种</a:t>
            </a:r>
            <a:r>
              <a:rPr lang="en-US" altLang="zh-CN" dirty="0" smtClean="0"/>
              <a:t>UNIX</a:t>
            </a:r>
            <a:r>
              <a:rPr lang="zh-CN" altLang="en-US" dirty="0" smtClean="0"/>
              <a:t>操作系统上运行的软件而定义的一系列</a:t>
            </a:r>
            <a:r>
              <a:rPr lang="en-US" altLang="zh-CN" dirty="0" smtClean="0"/>
              <a:t>API</a:t>
            </a:r>
            <a:r>
              <a:rPr lang="zh-CN" altLang="en-US" dirty="0" smtClean="0"/>
              <a:t>标准的总称。</a:t>
            </a:r>
            <a:endParaRPr lang="en-US" altLang="zh-CN" dirty="0" smtClean="0"/>
          </a:p>
          <a:p>
            <a:pPr>
              <a:defRPr/>
            </a:pPr>
            <a:r>
              <a:rPr lang="en-US" altLang="zh-CN" dirty="0" smtClean="0"/>
              <a:t>POSIX</a:t>
            </a:r>
            <a:r>
              <a:rPr lang="zh-CN" altLang="en-US" dirty="0" smtClean="0"/>
              <a:t>标准意在期望获得源代码级别的软件可移植性。换句话说，为一个</a:t>
            </a:r>
            <a:r>
              <a:rPr lang="en-US" altLang="zh-CN" dirty="0" smtClean="0"/>
              <a:t>POSIX</a:t>
            </a:r>
            <a:r>
              <a:rPr lang="zh-CN" altLang="en-US" dirty="0" smtClean="0"/>
              <a:t>兼容的操作系统编写的程序，应该可以在任何其它的</a:t>
            </a:r>
            <a:r>
              <a:rPr lang="en-US" altLang="zh-CN" dirty="0" smtClean="0"/>
              <a:t>POSIX</a:t>
            </a:r>
            <a:r>
              <a:rPr lang="zh-CN" altLang="en-US" dirty="0" smtClean="0"/>
              <a:t>操作系统（即使是来自另一个厂商）上编译执行。</a:t>
            </a:r>
          </a:p>
          <a:p>
            <a:pPr>
              <a:defRPr/>
            </a:pP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79400" indent="-285750" eaLnBrk="1" hangingPunct="1">
              <a:spcBef>
                <a:spcPts val="1000"/>
              </a:spcBef>
            </a:pPr>
            <a:r>
              <a:rPr lang="en-US" altLang="zh-CN" sz="2400" b="1" dirty="0" err="1" smtClean="0">
                <a:latin typeface="宋体" panose="02010600030101010101" pitchFamily="2" charset="-122"/>
              </a:rPr>
              <a:t>NameNode</a:t>
            </a:r>
            <a:r>
              <a:rPr lang="en-US" altLang="en-US" sz="2400" b="1" dirty="0" err="1" smtClean="0">
                <a:latin typeface="宋体" panose="02010600030101010101" pitchFamily="2" charset="-122"/>
              </a:rPr>
              <a:t>是用来管理文件系统命名空间的组件</a:t>
            </a:r>
            <a:endParaRPr lang="en-US" altLang="zh-CN" sz="2400" b="1" dirty="0" smtClean="0">
              <a:latin typeface="宋体" panose="02010600030101010101" pitchFamily="2" charset="-122"/>
            </a:endParaRPr>
          </a:p>
          <a:p>
            <a:pPr marL="279400" indent="-285750" eaLnBrk="1" hangingPunct="1">
              <a:spcBef>
                <a:spcPts val="1000"/>
              </a:spcBef>
            </a:pPr>
            <a:r>
              <a:rPr lang="zh-CN" altLang="en-US" sz="2400" b="1" dirty="0" smtClean="0">
                <a:latin typeface="宋体" panose="02010600030101010101" pitchFamily="2" charset="-122"/>
              </a:rPr>
              <a:t>一个</a:t>
            </a:r>
            <a:r>
              <a:rPr lang="en-US" altLang="zh-CN" sz="2400" b="1" dirty="0" smtClean="0">
                <a:latin typeface="宋体" panose="02010600030101010101" pitchFamily="2" charset="-122"/>
              </a:rPr>
              <a:t>HDFS</a:t>
            </a:r>
            <a:r>
              <a:rPr lang="zh-CN" altLang="en-US" sz="2400" b="1" dirty="0" smtClean="0">
                <a:latin typeface="宋体" panose="02010600030101010101" pitchFamily="2" charset="-122"/>
              </a:rPr>
              <a:t>集群只有一台</a:t>
            </a:r>
            <a:r>
              <a:rPr lang="en-US" altLang="zh-CN" sz="2400" b="1" dirty="0" err="1" smtClean="0">
                <a:latin typeface="宋体" panose="02010600030101010101" pitchFamily="2" charset="-122"/>
              </a:rPr>
              <a:t>NameNode</a:t>
            </a:r>
            <a:endParaRPr lang="en-US" altLang="zh-CN" sz="2400" b="1" dirty="0" smtClean="0">
              <a:latin typeface="宋体" panose="02010600030101010101" pitchFamily="2" charset="-122"/>
            </a:endParaRPr>
          </a:p>
          <a:p>
            <a:pPr marL="622300" lvl="1" eaLnBrk="1" hangingPunct="1">
              <a:spcBef>
                <a:spcPts val="1000"/>
              </a:spcBef>
            </a:pPr>
            <a:r>
              <a:rPr lang="zh-CN" altLang="en-US" sz="1800" dirty="0" smtClean="0">
                <a:latin typeface="宋体" panose="02010600030101010101" pitchFamily="2" charset="-122"/>
              </a:rPr>
              <a:t>一个</a:t>
            </a:r>
            <a:r>
              <a:rPr lang="en-US" altLang="zh-CN" sz="1800" dirty="0" smtClean="0">
                <a:latin typeface="宋体" panose="02010600030101010101" pitchFamily="2" charset="-122"/>
              </a:rPr>
              <a:t>HDFS</a:t>
            </a:r>
            <a:r>
              <a:rPr lang="zh-CN" altLang="en-US" sz="1800" dirty="0" smtClean="0">
                <a:latin typeface="宋体" panose="02010600030101010101" pitchFamily="2" charset="-122"/>
              </a:rPr>
              <a:t>集群只有一个命名空间，一个根目录</a:t>
            </a:r>
            <a:endParaRPr lang="en-US" altLang="zh-CN" sz="1800" dirty="0" smtClean="0">
              <a:latin typeface="宋体" panose="02010600030101010101" pitchFamily="2" charset="-122"/>
            </a:endParaRPr>
          </a:p>
          <a:p>
            <a:pPr marL="279400" indent="-285750" eaLnBrk="1" hangingPunct="1">
              <a:spcBef>
                <a:spcPts val="1000"/>
              </a:spcBef>
            </a:pPr>
            <a:r>
              <a:rPr lang="en-US" altLang="zh-CN" sz="2400" b="1" dirty="0" err="1" smtClean="0">
                <a:latin typeface="宋体" panose="02010600030101010101" pitchFamily="2" charset="-122"/>
              </a:rPr>
              <a:t>NameNode</a:t>
            </a:r>
            <a:r>
              <a:rPr lang="zh-CN" altLang="en-US" sz="2400" b="1" dirty="0" smtClean="0">
                <a:latin typeface="宋体" panose="02010600030101010101" pitchFamily="2" charset="-122"/>
              </a:rPr>
              <a:t>上存放了</a:t>
            </a:r>
            <a:r>
              <a:rPr lang="en-US" altLang="zh-CN" sz="2400" b="1" dirty="0" smtClean="0">
                <a:latin typeface="宋体" panose="02010600030101010101" pitchFamily="2" charset="-122"/>
              </a:rPr>
              <a:t>HDFS</a:t>
            </a:r>
            <a:r>
              <a:rPr lang="zh-CN" altLang="en-US" sz="2400" b="1" dirty="0" smtClean="0">
                <a:latin typeface="宋体" panose="02010600030101010101" pitchFamily="2" charset="-122"/>
              </a:rPr>
              <a:t>的元数据</a:t>
            </a:r>
            <a:endParaRPr lang="en-US" altLang="zh-CN" sz="2400" b="1" dirty="0" smtClean="0">
              <a:latin typeface="宋体" panose="02010600030101010101" pitchFamily="2" charset="-122"/>
            </a:endParaRPr>
          </a:p>
          <a:p>
            <a:pPr marL="622300" lvl="1" eaLnBrk="1" hangingPunct="1">
              <a:spcBef>
                <a:spcPts val="1000"/>
              </a:spcBef>
            </a:pPr>
            <a:r>
              <a:rPr lang="zh-CN" altLang="en-US" sz="1800" dirty="0" smtClean="0">
                <a:latin typeface="宋体" panose="02010600030101010101" pitchFamily="2" charset="-122"/>
              </a:rPr>
              <a:t>一个</a:t>
            </a:r>
            <a:r>
              <a:rPr lang="en-US" altLang="zh-CN" sz="1800" dirty="0" smtClean="0">
                <a:latin typeface="宋体" panose="02010600030101010101" pitchFamily="2" charset="-122"/>
              </a:rPr>
              <a:t>HDFS</a:t>
            </a:r>
            <a:r>
              <a:rPr lang="zh-CN" altLang="en-US" sz="1800" dirty="0" smtClean="0">
                <a:latin typeface="宋体" panose="02010600030101010101" pitchFamily="2" charset="-122"/>
              </a:rPr>
              <a:t>集群只有一份元数据</a:t>
            </a:r>
            <a:endParaRPr lang="en-US" altLang="zh-CN" sz="1800" dirty="0" smtClean="0">
              <a:latin typeface="宋体" panose="02010600030101010101" pitchFamily="2" charset="-122"/>
            </a:endParaRPr>
          </a:p>
          <a:p>
            <a:pPr marL="622300" lvl="1" eaLnBrk="1" hangingPunct="1">
              <a:spcBef>
                <a:spcPts val="1000"/>
              </a:spcBef>
            </a:pPr>
            <a:r>
              <a:rPr lang="zh-CN" altLang="en-US" sz="1800" dirty="0" smtClean="0">
                <a:latin typeface="宋体" panose="02010600030101010101" pitchFamily="2" charset="-122"/>
              </a:rPr>
              <a:t>目前有单点故障的问题</a:t>
            </a:r>
            <a:endParaRPr lang="en-US" altLang="zh-CN" sz="1800" dirty="0" smtClean="0">
              <a:latin typeface="宋体" panose="02010600030101010101" pitchFamily="2" charset="-122"/>
            </a:endParaRPr>
          </a:p>
          <a:p>
            <a:pPr marL="279400" indent="-285750" eaLnBrk="1" hangingPunct="1">
              <a:spcBef>
                <a:spcPts val="1000"/>
              </a:spcBef>
            </a:pPr>
            <a:r>
              <a:rPr lang="zh-CN" altLang="en-US" sz="2400" b="1" dirty="0" smtClean="0">
                <a:latin typeface="宋体" panose="02010600030101010101" pitchFamily="2" charset="-122"/>
              </a:rPr>
              <a:t>元数据</a:t>
            </a:r>
            <a:r>
              <a:rPr lang="en-US" altLang="en-US" sz="2400" b="1" dirty="0" err="1" smtClean="0">
                <a:latin typeface="宋体" panose="02010600030101010101" pitchFamily="2" charset="-122"/>
              </a:rPr>
              <a:t>保存在</a:t>
            </a:r>
            <a:r>
              <a:rPr lang="en-US" altLang="zh-CN" sz="2400" b="1" dirty="0" err="1" smtClean="0">
                <a:latin typeface="宋体" panose="02010600030101010101" pitchFamily="2" charset="-122"/>
              </a:rPr>
              <a:t>NameNode</a:t>
            </a:r>
            <a:r>
              <a:rPr lang="en-US" altLang="en-US" sz="2400" b="1" dirty="0" err="1" smtClean="0">
                <a:latin typeface="宋体" panose="02010600030101010101" pitchFamily="2" charset="-122"/>
              </a:rPr>
              <a:t>的内存当中，以便快速查询</a:t>
            </a:r>
            <a:endParaRPr lang="en-US" altLang="zh-CN" sz="2400" b="1" dirty="0" smtClean="0">
              <a:latin typeface="宋体" panose="02010600030101010101" pitchFamily="2" charset="-122"/>
            </a:endParaRPr>
          </a:p>
          <a:p>
            <a:pPr marL="622300" lvl="1" eaLnBrk="1" hangingPunct="1">
              <a:spcBef>
                <a:spcPts val="1000"/>
              </a:spcBef>
            </a:pPr>
            <a:r>
              <a:rPr lang="en-US" altLang="zh-CN" sz="1800" dirty="0" smtClean="0">
                <a:latin typeface="宋体" panose="02010600030101010101" pitchFamily="2" charset="-122"/>
              </a:rPr>
              <a:t>1G</a:t>
            </a:r>
            <a:r>
              <a:rPr lang="zh-CN" altLang="en-US" sz="1800" dirty="0" smtClean="0">
                <a:latin typeface="宋体" panose="02010600030101010101" pitchFamily="2" charset="-122"/>
              </a:rPr>
              <a:t>内存大致可以存放</a:t>
            </a:r>
            <a:r>
              <a:rPr lang="en-US" altLang="zh-CN" sz="1800" dirty="0" smtClean="0">
                <a:latin typeface="宋体" panose="02010600030101010101" pitchFamily="2" charset="-122"/>
              </a:rPr>
              <a:t>1,000,000</a:t>
            </a:r>
            <a:r>
              <a:rPr lang="zh-CN" altLang="en-US" sz="1800" dirty="0" smtClean="0">
                <a:latin typeface="宋体" panose="02010600030101010101" pitchFamily="2" charset="-122"/>
              </a:rPr>
              <a:t>个块对应的元数据信息</a:t>
            </a:r>
            <a:endParaRPr lang="en-US" altLang="zh-CN" sz="1800" dirty="0" smtClean="0">
              <a:latin typeface="宋体" panose="02010600030101010101" pitchFamily="2" charset="-122"/>
            </a:endParaRPr>
          </a:p>
          <a:p>
            <a:pPr marL="908050" lvl="2" indent="-285750" eaLnBrk="1" hangingPunct="1">
              <a:spcBef>
                <a:spcPts val="1000"/>
              </a:spcBef>
            </a:pPr>
            <a:r>
              <a:rPr lang="zh-CN" altLang="en-US" sz="1600" dirty="0" smtClean="0">
                <a:latin typeface="宋体" panose="02010600030101010101" pitchFamily="2" charset="-122"/>
              </a:rPr>
              <a:t>按缺省每块</a:t>
            </a:r>
            <a:r>
              <a:rPr lang="en-US" altLang="zh-CN" sz="1600" dirty="0" smtClean="0">
                <a:latin typeface="宋体" panose="02010600030101010101" pitchFamily="2" charset="-122"/>
              </a:rPr>
              <a:t>64M</a:t>
            </a:r>
            <a:r>
              <a:rPr lang="zh-CN" altLang="en-US" sz="1600" dirty="0" smtClean="0">
                <a:latin typeface="宋体" panose="02010600030101010101" pitchFamily="2" charset="-122"/>
              </a:rPr>
              <a:t>计算，大致对应</a:t>
            </a:r>
            <a:r>
              <a:rPr lang="en-US" altLang="zh-CN" sz="1600" dirty="0" smtClean="0">
                <a:latin typeface="宋体" panose="02010600030101010101" pitchFamily="2" charset="-122"/>
              </a:rPr>
              <a:t>64T</a:t>
            </a:r>
            <a:r>
              <a:rPr lang="zh-CN" altLang="en-US" sz="1600" dirty="0" smtClean="0">
                <a:latin typeface="宋体" panose="02010600030101010101" pitchFamily="2" charset="-122"/>
              </a:rPr>
              <a:t>实际数据</a:t>
            </a:r>
            <a:endParaRPr lang="en-US" altLang="zh-CN" sz="1600" dirty="0" smtClean="0">
              <a:latin typeface="宋体" panose="02010600030101010101" pitchFamily="2" charset="-122"/>
            </a:endParaRPr>
          </a:p>
          <a:p>
            <a:pPr marL="908050" lvl="2" indent="-285750" eaLnBrk="1" hangingPunct="1">
              <a:spcBef>
                <a:spcPts val="1000"/>
              </a:spcBef>
            </a:pPr>
            <a:endParaRPr lang="en-US" altLang="zh-CN" sz="1800" dirty="0" smtClean="0">
              <a:latin typeface="宋体" panose="02010600030101010101" pitchFamily="2" charset="-122"/>
            </a:endParaRPr>
          </a:p>
          <a:p>
            <a:pPr marL="279400" indent="-285750" eaLnBrk="1" hangingPunct="1">
              <a:spcBef>
                <a:spcPts val="1000"/>
              </a:spcBef>
            </a:pPr>
            <a:r>
              <a:rPr lang="zh-CN" altLang="en-US" sz="1100" b="1" dirty="0" smtClean="0">
                <a:latin typeface="宋体" panose="02010600030101010101" pitchFamily="2" charset="-122"/>
              </a:rPr>
              <a:t>块的实际数据存放在</a:t>
            </a:r>
            <a:r>
              <a:rPr lang="zh-CN" altLang="zh-CN" sz="1100" b="1" dirty="0" smtClean="0">
                <a:latin typeface="宋体" panose="02010600030101010101" pitchFamily="2" charset="-122"/>
              </a:rPr>
              <a:t>DataNode</a:t>
            </a:r>
            <a:r>
              <a:rPr lang="zh-CN" altLang="en-US" sz="1100" b="1" dirty="0" smtClean="0">
                <a:latin typeface="宋体" panose="02010600030101010101" pitchFamily="2" charset="-122"/>
              </a:rPr>
              <a:t>上</a:t>
            </a:r>
            <a:endParaRPr lang="zh-CN" altLang="zh-CN" sz="1100" b="1" dirty="0" smtClean="0">
              <a:latin typeface="宋体" panose="02010600030101010101" pitchFamily="2" charset="-122"/>
            </a:endParaRPr>
          </a:p>
          <a:p>
            <a:pPr marL="279400" indent="-285750" eaLnBrk="1" hangingPunct="1">
              <a:spcBef>
                <a:spcPts val="1000"/>
              </a:spcBef>
            </a:pPr>
            <a:r>
              <a:rPr lang="zh-CN" altLang="en-US" sz="1100" b="1" dirty="0" smtClean="0">
                <a:latin typeface="宋体" panose="02010600030101010101" pitchFamily="2" charset="-122"/>
              </a:rPr>
              <a:t>每个块会在本地文件系统产生两个文件，一个是实际的数据文件，另一个是块的附加信息文件，其中包括数据的校验和，生成时间</a:t>
            </a:r>
            <a:endParaRPr lang="zh-CN" altLang="zh-CN" sz="1100" b="1" dirty="0" smtClean="0">
              <a:latin typeface="宋体" panose="02010600030101010101" pitchFamily="2" charset="-122"/>
            </a:endParaRPr>
          </a:p>
          <a:p>
            <a:pPr marL="279400" indent="-285750" eaLnBrk="1" hangingPunct="1">
              <a:spcBef>
                <a:spcPts val="1000"/>
              </a:spcBef>
            </a:pPr>
            <a:r>
              <a:rPr lang="zh-CN" altLang="zh-CN" sz="1100" b="1" dirty="0" smtClean="0">
                <a:latin typeface="宋体" panose="02010600030101010101" pitchFamily="2" charset="-122"/>
              </a:rPr>
              <a:t>DataNode</a:t>
            </a:r>
            <a:r>
              <a:rPr lang="zh-CN" altLang="en-US" sz="1100" b="1" dirty="0" smtClean="0">
                <a:latin typeface="宋体" panose="02010600030101010101" pitchFamily="2" charset="-122"/>
              </a:rPr>
              <a:t>通过心跳包</a:t>
            </a:r>
            <a:r>
              <a:rPr lang="zh-CN" altLang="zh-CN" sz="1100" b="1" dirty="0" smtClean="0">
                <a:latin typeface="宋体" panose="02010600030101010101" pitchFamily="2" charset="-122"/>
              </a:rPr>
              <a:t>(Heartbeat)</a:t>
            </a:r>
            <a:r>
              <a:rPr lang="zh-CN" altLang="en-US" sz="1100" b="1" dirty="0" smtClean="0">
                <a:latin typeface="宋体" panose="02010600030101010101" pitchFamily="2" charset="-122"/>
              </a:rPr>
              <a:t>与</a:t>
            </a:r>
            <a:r>
              <a:rPr lang="zh-CN" altLang="zh-CN" sz="1100" b="1" dirty="0" smtClean="0">
                <a:latin typeface="宋体" panose="02010600030101010101" pitchFamily="2" charset="-122"/>
              </a:rPr>
              <a:t>NameNode</a:t>
            </a:r>
            <a:r>
              <a:rPr lang="zh-CN" altLang="en-US" sz="1100" b="1" dirty="0" smtClean="0">
                <a:latin typeface="宋体" panose="02010600030101010101" pitchFamily="2" charset="-122"/>
              </a:rPr>
              <a:t>通讯</a:t>
            </a:r>
            <a:endParaRPr lang="en-US" altLang="zh-CN" sz="1100" b="1" dirty="0" smtClean="0">
              <a:latin typeface="宋体" panose="02010600030101010101" pitchFamily="2" charset="-122"/>
            </a:endParaRPr>
          </a:p>
          <a:p>
            <a:pPr marL="279400" indent="-285750" eaLnBrk="1" hangingPunct="1">
              <a:spcBef>
                <a:spcPts val="1000"/>
              </a:spcBef>
            </a:pPr>
            <a:r>
              <a:rPr lang="zh-CN" altLang="en-US" sz="1100" b="1" dirty="0" smtClean="0"/>
              <a:t>客户端读取</a:t>
            </a:r>
            <a:r>
              <a:rPr lang="en-US" altLang="zh-CN" sz="1100" b="1" dirty="0" smtClean="0"/>
              <a:t>/</a:t>
            </a:r>
            <a:r>
              <a:rPr lang="zh-CN" altLang="en-US" sz="1100" b="1" dirty="0" smtClean="0"/>
              <a:t>写入数据的时候直接与</a:t>
            </a:r>
            <a:r>
              <a:rPr lang="en-US" altLang="zh-CN" sz="1100" b="1" dirty="0" err="1" smtClean="0">
                <a:latin typeface="宋体" panose="02010600030101010101" pitchFamily="2" charset="-122"/>
              </a:rPr>
              <a:t>DataNode</a:t>
            </a:r>
            <a:r>
              <a:rPr lang="zh-CN" altLang="en-US" sz="1100" b="1" dirty="0" smtClean="0"/>
              <a:t>通信</a:t>
            </a:r>
          </a:p>
          <a:p>
            <a:endParaRPr kumimoji="1" lang="zh-CN" altLang="en-US" dirty="0"/>
          </a:p>
        </p:txBody>
      </p:sp>
    </p:spTree>
    <p:extLst>
      <p:ext uri="{BB962C8B-B14F-4D97-AF65-F5344CB8AC3E}">
        <p14:creationId xmlns:p14="http://schemas.microsoft.com/office/powerpoint/2010/main" val="3485838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defRPr/>
            </a:pPr>
            <a:r>
              <a:rPr lang="en-US" altLang="zh-CN" dirty="0" smtClean="0">
                <a:latin typeface="FrutigerNext LT Regular"/>
              </a:rPr>
              <a:t>1. ZKFC</a:t>
            </a:r>
            <a:r>
              <a:rPr lang="zh-CN" altLang="en-US" dirty="0" smtClean="0">
                <a:latin typeface="FrutigerNext LT Regular"/>
              </a:rPr>
              <a:t>控制</a:t>
            </a:r>
            <a:r>
              <a:rPr lang="en-US" altLang="zh-CN" dirty="0" smtClean="0">
                <a:latin typeface="FrutigerNext LT Regular"/>
              </a:rPr>
              <a:t>NameNode</a:t>
            </a:r>
            <a:r>
              <a:rPr lang="zh-CN" altLang="en-US" dirty="0" smtClean="0">
                <a:latin typeface="FrutigerNext LT Regular"/>
              </a:rPr>
              <a:t>主备仲裁</a:t>
            </a:r>
            <a:endParaRPr lang="en-US" altLang="zh-CN" dirty="0" smtClean="0">
              <a:latin typeface="FrutigerNext LT Regular"/>
            </a:endParaRPr>
          </a:p>
          <a:p>
            <a:pPr marL="0" indent="0">
              <a:buFont typeface="Wingdings" panose="05000000000000000000" pitchFamily="2" charset="2"/>
              <a:buNone/>
              <a:defRPr/>
            </a:pPr>
            <a:r>
              <a:rPr lang="en-US" altLang="zh-CN" dirty="0" smtClean="0">
                <a:latin typeface="FrutigerNext LT Regular"/>
              </a:rPr>
              <a:t>    ZKFC</a:t>
            </a:r>
            <a:r>
              <a:rPr lang="zh-CN" altLang="en-US" dirty="0" smtClean="0">
                <a:latin typeface="FrutigerNext LT Regular"/>
              </a:rPr>
              <a:t>作为一个精简的仲裁代理，其利用</a:t>
            </a:r>
            <a:r>
              <a:rPr lang="en-US" altLang="zh-CN" dirty="0" smtClean="0">
                <a:latin typeface="FrutigerNext LT Regular"/>
              </a:rPr>
              <a:t>zookeeper</a:t>
            </a:r>
            <a:r>
              <a:rPr lang="zh-CN" altLang="en-US" dirty="0" smtClean="0">
                <a:latin typeface="FrutigerNext LT Regular"/>
              </a:rPr>
              <a:t>的分布式锁功能，实现主备仲裁，再通过命令通道，控制</a:t>
            </a:r>
            <a:r>
              <a:rPr lang="en-US" altLang="zh-CN" dirty="0" smtClean="0">
                <a:latin typeface="FrutigerNext LT Regular"/>
              </a:rPr>
              <a:t>NameNode</a:t>
            </a:r>
            <a:r>
              <a:rPr lang="zh-CN" altLang="en-US" dirty="0" smtClean="0">
                <a:latin typeface="FrutigerNext LT Regular"/>
              </a:rPr>
              <a:t>的主备状态。</a:t>
            </a:r>
            <a:r>
              <a:rPr lang="en-US" altLang="zh-CN" dirty="0" smtClean="0">
                <a:latin typeface="FrutigerNext LT Regular"/>
              </a:rPr>
              <a:t>ZKFC</a:t>
            </a:r>
            <a:r>
              <a:rPr lang="zh-CN" altLang="en-US" dirty="0" smtClean="0">
                <a:latin typeface="FrutigerNext LT Regular"/>
              </a:rPr>
              <a:t>与</a:t>
            </a:r>
            <a:r>
              <a:rPr lang="en-US" altLang="zh-CN" dirty="0" smtClean="0">
                <a:latin typeface="FrutigerNext LT Regular"/>
              </a:rPr>
              <a:t>NN</a:t>
            </a:r>
            <a:r>
              <a:rPr lang="zh-CN" altLang="en-US" dirty="0" smtClean="0">
                <a:latin typeface="FrutigerNext LT Regular"/>
              </a:rPr>
              <a:t>部署在一起，两者个数相同。</a:t>
            </a:r>
            <a:endParaRPr lang="en-US" altLang="zh-CN" dirty="0" smtClean="0">
              <a:latin typeface="FrutigerNext LT Regular"/>
            </a:endParaRPr>
          </a:p>
          <a:p>
            <a:pPr marL="371475" indent="-371475">
              <a:buFont typeface="Wingdings" panose="05000000000000000000" pitchFamily="2" charset="2"/>
              <a:buNone/>
              <a:defRPr/>
            </a:pPr>
            <a:endParaRPr lang="en-US" altLang="zh-CN" dirty="0" smtClean="0">
              <a:latin typeface="FrutigerNext LT Regular"/>
            </a:endParaRPr>
          </a:p>
          <a:p>
            <a:pPr marL="371475" indent="-371475">
              <a:buFont typeface="Wingdings" panose="05000000000000000000" pitchFamily="2" charset="2"/>
              <a:buNone/>
              <a:defRPr/>
            </a:pPr>
            <a:r>
              <a:rPr lang="en-US" altLang="zh-CN" dirty="0" smtClean="0">
                <a:latin typeface="FrutigerNext LT Regular"/>
              </a:rPr>
              <a:t>2. </a:t>
            </a:r>
            <a:r>
              <a:rPr lang="zh-CN" altLang="en-US" dirty="0" smtClean="0">
                <a:latin typeface="FrutigerNext LT Regular"/>
              </a:rPr>
              <a:t>采用共享存储同步日志</a:t>
            </a:r>
            <a:endParaRPr lang="en-US" altLang="zh-CN" dirty="0" smtClean="0">
              <a:latin typeface="FrutigerNext LT Regular"/>
            </a:endParaRPr>
          </a:p>
          <a:p>
            <a:pPr marL="0" indent="0">
              <a:buFont typeface="Wingdings" panose="05000000000000000000" pitchFamily="2" charset="2"/>
              <a:buNone/>
              <a:defRPr/>
            </a:pPr>
            <a:r>
              <a:rPr lang="en-US" altLang="zh-CN" dirty="0" smtClean="0">
                <a:latin typeface="FrutigerNext LT Regular"/>
              </a:rPr>
              <a:t>    </a:t>
            </a:r>
            <a:r>
              <a:rPr lang="zh-CN" altLang="en-US" dirty="0" smtClean="0">
                <a:latin typeface="FrutigerNext LT Regular"/>
              </a:rPr>
              <a:t>主用</a:t>
            </a:r>
            <a:r>
              <a:rPr lang="en-US" altLang="zh-CN" dirty="0" smtClean="0">
                <a:latin typeface="FrutigerNext LT Regular"/>
              </a:rPr>
              <a:t>NameNode</a:t>
            </a:r>
            <a:r>
              <a:rPr lang="zh-CN" altLang="en-US" dirty="0" smtClean="0">
                <a:latin typeface="FrutigerNext LT Regular"/>
              </a:rPr>
              <a:t>对外提供服务，同时对元数据的修改采用写日志的方式写入共享存储，同时修改内存中的元数据。</a:t>
            </a:r>
            <a:endParaRPr lang="en-US" altLang="zh-CN" dirty="0" smtClean="0">
              <a:latin typeface="FrutigerNext LT Regular"/>
            </a:endParaRPr>
          </a:p>
          <a:p>
            <a:pPr marL="0" indent="0">
              <a:buFont typeface="Wingdings" panose="05000000000000000000" pitchFamily="2" charset="2"/>
              <a:buNone/>
              <a:defRPr/>
            </a:pPr>
            <a:r>
              <a:rPr lang="zh-CN" altLang="en-US" dirty="0" smtClean="0">
                <a:latin typeface="FrutigerNext LT Regular"/>
              </a:rPr>
              <a:t>    备用</a:t>
            </a:r>
            <a:r>
              <a:rPr lang="en-US" altLang="zh-CN" dirty="0" smtClean="0">
                <a:latin typeface="FrutigerNext LT Regular"/>
              </a:rPr>
              <a:t>NameNode</a:t>
            </a:r>
            <a:r>
              <a:rPr lang="zh-CN" altLang="en-US" dirty="0" smtClean="0">
                <a:latin typeface="FrutigerNext LT Regular"/>
              </a:rPr>
              <a:t>周期读取共享存储中的日志，并生成新的元数据文件，持久化到硬盘，同时回传给主</a:t>
            </a:r>
            <a:r>
              <a:rPr lang="en-US" altLang="zh-CN" dirty="0" smtClean="0">
                <a:latin typeface="FrutigerNext LT Regular"/>
              </a:rPr>
              <a:t>NameNode</a:t>
            </a:r>
            <a:r>
              <a:rPr lang="zh-CN" altLang="en-US" dirty="0" smtClean="0">
                <a:latin typeface="FrutigerNext LT Regular"/>
              </a:rPr>
              <a:t>。</a:t>
            </a:r>
            <a:endParaRPr lang="en-US" altLang="zh-CN" dirty="0" smtClean="0">
              <a:latin typeface="FrutigerNext LT Regular"/>
            </a:endParaRPr>
          </a:p>
          <a:p>
            <a:pPr>
              <a:defRPr/>
            </a:pP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p:spPr>
        <p:txBody>
          <a:bodyPr/>
          <a:lstStyle/>
          <a:p>
            <a:pPr algn="l">
              <a:buFont typeface="Wingdings" panose="05000000000000000000" pitchFamily="2" charset="2"/>
              <a:buNone/>
            </a:pPr>
            <a:r>
              <a:rPr lang="en-US" altLang="zh-CN" dirty="0" smtClean="0"/>
              <a:t>Rack1</a:t>
            </a:r>
            <a:r>
              <a:rPr lang="zh-CN" altLang="en-US" dirty="0" smtClean="0"/>
              <a:t>：表示机架</a:t>
            </a:r>
            <a:r>
              <a:rPr lang="en-US" altLang="zh-CN" dirty="0" smtClean="0"/>
              <a:t>1</a:t>
            </a:r>
            <a:r>
              <a:rPr lang="zh-CN" altLang="en-US" dirty="0" smtClean="0"/>
              <a:t>；</a:t>
            </a:r>
            <a:endParaRPr lang="en-US" altLang="zh-CN" dirty="0" smtClean="0"/>
          </a:p>
          <a:p>
            <a:pPr algn="l">
              <a:buFont typeface="Wingdings" panose="05000000000000000000" pitchFamily="2" charset="2"/>
              <a:buNone/>
            </a:pPr>
            <a:r>
              <a:rPr lang="en-US" altLang="zh-CN" dirty="0" smtClean="0"/>
              <a:t>D1</a:t>
            </a:r>
            <a:r>
              <a:rPr lang="zh-CN" altLang="en-US" dirty="0" smtClean="0"/>
              <a:t>：表示</a:t>
            </a:r>
            <a:r>
              <a:rPr lang="en-US" altLang="zh-CN" dirty="0" smtClean="0"/>
              <a:t>DataNode</a:t>
            </a:r>
            <a:r>
              <a:rPr lang="zh-CN" altLang="en-US" dirty="0" smtClean="0"/>
              <a:t>节点</a:t>
            </a:r>
            <a:r>
              <a:rPr lang="en-US" altLang="zh-CN" dirty="0" smtClean="0"/>
              <a:t>1</a:t>
            </a:r>
            <a:r>
              <a:rPr lang="zh-CN" altLang="en-US" dirty="0" smtClean="0"/>
              <a:t>；</a:t>
            </a:r>
            <a:endParaRPr lang="en-US" altLang="zh-CN" dirty="0" smtClean="0"/>
          </a:p>
          <a:p>
            <a:pPr algn="l">
              <a:buFont typeface="Wingdings" panose="05000000000000000000" pitchFamily="2" charset="2"/>
              <a:buNone/>
            </a:pPr>
            <a:r>
              <a:rPr lang="en-US" altLang="zh-CN" dirty="0" smtClean="0"/>
              <a:t>B1</a:t>
            </a:r>
            <a:r>
              <a:rPr lang="zh-CN" altLang="en-US" dirty="0" smtClean="0"/>
              <a:t>：表示节点上的</a:t>
            </a:r>
            <a:r>
              <a:rPr lang="en-US" altLang="zh-CN" dirty="0" smtClean="0"/>
              <a:t>block</a:t>
            </a:r>
            <a:r>
              <a:rPr lang="zh-CN" altLang="en-US" dirty="0" smtClean="0"/>
              <a:t>块</a:t>
            </a:r>
            <a:r>
              <a:rPr lang="en-US" altLang="zh-CN" dirty="0" smtClean="0"/>
              <a:t>1</a:t>
            </a:r>
            <a:r>
              <a:rPr lang="zh-CN" altLang="en-US" dirty="0" smtClean="0"/>
              <a:t>。</a:t>
            </a:r>
          </a:p>
          <a:p>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r>
              <a:rPr lang="en-US" altLang="zh-CN" dirty="0" smtClean="0">
                <a:latin typeface="FrutigerNext LT Regular"/>
              </a:rPr>
              <a:t>EditLog:</a:t>
            </a:r>
            <a:r>
              <a:rPr lang="zh-CN" altLang="en-US" dirty="0" smtClean="0">
                <a:latin typeface="FrutigerNext LT Regular"/>
              </a:rPr>
              <a:t>记录用户的操作日志，用以在</a:t>
            </a:r>
            <a:r>
              <a:rPr lang="en-US" altLang="zh-CN" dirty="0" smtClean="0">
                <a:latin typeface="FrutigerNext LT Regular"/>
              </a:rPr>
              <a:t>FSImage</a:t>
            </a:r>
            <a:r>
              <a:rPr lang="zh-CN" altLang="en-US" dirty="0" smtClean="0">
                <a:latin typeface="FrutigerNext LT Regular"/>
              </a:rPr>
              <a:t>的基础上生成新的文件系统镜像。</a:t>
            </a:r>
            <a:endParaRPr lang="en-US" altLang="zh-CN" dirty="0" smtClean="0">
              <a:latin typeface="FrutigerNext LT Regular"/>
            </a:endParaRPr>
          </a:p>
          <a:p>
            <a:pPr>
              <a:defRPr/>
            </a:pPr>
            <a:r>
              <a:rPr lang="en-US" altLang="zh-CN" dirty="0" smtClean="0">
                <a:latin typeface="FrutigerNext LT Regular"/>
              </a:rPr>
              <a:t>FSImage:</a:t>
            </a:r>
            <a:r>
              <a:rPr lang="zh-CN" altLang="en-US" dirty="0" smtClean="0">
                <a:latin typeface="FrutigerNext LT Regular"/>
              </a:rPr>
              <a:t>用以阶段性保存文件镜像。</a:t>
            </a:r>
            <a:endParaRPr lang="en-US" altLang="zh-CN" dirty="0" smtClean="0">
              <a:latin typeface="FrutigerNext LT Regular"/>
            </a:endParaRPr>
          </a:p>
          <a:p>
            <a:pPr algn="l">
              <a:defRPr/>
            </a:pPr>
            <a:r>
              <a:rPr lang="en-US" altLang="zh-CN" dirty="0" smtClean="0">
                <a:latin typeface="FrutigerNext LT Regular"/>
              </a:rPr>
              <a:t>FSImage.ckpt:</a:t>
            </a:r>
            <a:r>
              <a:rPr lang="zh-CN" altLang="en-US" sz="1050" dirty="0" smtClean="0">
                <a:latin typeface="FrutigerNext LT Regular"/>
              </a:rPr>
              <a:t>在内存中对</a:t>
            </a:r>
            <a:r>
              <a:rPr lang="en-US" altLang="zh-CN" sz="1050" dirty="0" smtClean="0">
                <a:latin typeface="FrutigerNext LT Regular"/>
              </a:rPr>
              <a:t>fsimage</a:t>
            </a:r>
            <a:r>
              <a:rPr lang="zh-CN" altLang="en-US" sz="1050" dirty="0" smtClean="0">
                <a:latin typeface="FrutigerNext LT Regular"/>
              </a:rPr>
              <a:t>文件和</a:t>
            </a:r>
            <a:r>
              <a:rPr lang="en-US" altLang="zh-CN" sz="1050" dirty="0" smtClean="0">
                <a:latin typeface="FrutigerNext LT Regular"/>
              </a:rPr>
              <a:t>EditLog</a:t>
            </a:r>
            <a:r>
              <a:rPr lang="zh-CN" altLang="en-US" sz="1050" dirty="0" smtClean="0">
                <a:latin typeface="FrutigerNext LT Regular"/>
              </a:rPr>
              <a:t>文件合并（</a:t>
            </a:r>
            <a:r>
              <a:rPr lang="en-US" altLang="zh-CN" sz="1050" dirty="0" smtClean="0">
                <a:latin typeface="FrutigerNext LT Regular"/>
              </a:rPr>
              <a:t>merge</a:t>
            </a:r>
            <a:r>
              <a:rPr lang="zh-CN" altLang="en-US" sz="1050" dirty="0" smtClean="0">
                <a:latin typeface="FrutigerNext LT Regular"/>
              </a:rPr>
              <a:t>）后产生新的</a:t>
            </a:r>
            <a:r>
              <a:rPr lang="en-US" altLang="zh-CN" sz="1050" dirty="0" smtClean="0">
                <a:latin typeface="FrutigerNext LT Regular"/>
              </a:rPr>
              <a:t>fsimage</a:t>
            </a:r>
            <a:r>
              <a:rPr lang="zh-CN" altLang="en-US" sz="1050" dirty="0" smtClean="0">
                <a:latin typeface="FrutigerNext LT Regular"/>
              </a:rPr>
              <a:t>，写到磁盘上，这个过程叫</a:t>
            </a:r>
            <a:r>
              <a:rPr lang="en-US" altLang="zh-CN" sz="1050" dirty="0" smtClean="0">
                <a:latin typeface="FrutigerNext LT Regular"/>
              </a:rPr>
              <a:t>checkpoint.</a:t>
            </a:r>
            <a:r>
              <a:rPr lang="zh-CN" altLang="en-US" sz="1050" dirty="0" smtClean="0">
                <a:latin typeface="FrutigerNext LT Regular"/>
              </a:rPr>
              <a:t>。备用</a:t>
            </a:r>
            <a:r>
              <a:rPr lang="en-US" altLang="zh-CN" sz="1050" dirty="0" smtClean="0">
                <a:latin typeface="FrutigerNext LT Regular"/>
              </a:rPr>
              <a:t>NameNode</a:t>
            </a:r>
            <a:r>
              <a:rPr lang="zh-CN" altLang="en-US" sz="1050" dirty="0" smtClean="0">
                <a:latin typeface="FrutigerNext LT Regular"/>
              </a:rPr>
              <a:t>加载完</a:t>
            </a:r>
            <a:r>
              <a:rPr lang="en-US" altLang="zh-CN" sz="1050" dirty="0" smtClean="0">
                <a:latin typeface="FrutigerNext LT Regular"/>
              </a:rPr>
              <a:t>fsimage</a:t>
            </a:r>
            <a:r>
              <a:rPr lang="zh-CN" altLang="en-US" sz="1050" dirty="0" smtClean="0">
                <a:latin typeface="FrutigerNext LT Regular"/>
              </a:rPr>
              <a:t>和</a:t>
            </a:r>
            <a:r>
              <a:rPr lang="en-US" altLang="zh-CN" sz="1050" dirty="0" smtClean="0">
                <a:latin typeface="FrutigerNext LT Regular"/>
              </a:rPr>
              <a:t>EditLog</a:t>
            </a:r>
            <a:r>
              <a:rPr lang="zh-CN" altLang="en-US" sz="1050" dirty="0" smtClean="0">
                <a:latin typeface="FrutigerNext LT Regular"/>
              </a:rPr>
              <a:t>文件后，会将</a:t>
            </a:r>
            <a:r>
              <a:rPr lang="en-US" altLang="zh-CN" sz="1050" dirty="0" smtClean="0">
                <a:latin typeface="FrutigerNext LT Regular"/>
              </a:rPr>
              <a:t>merge</a:t>
            </a:r>
            <a:r>
              <a:rPr lang="zh-CN" altLang="en-US" sz="1050" dirty="0" smtClean="0">
                <a:latin typeface="FrutigerNext LT Regular"/>
              </a:rPr>
              <a:t>后的结果同时写到本地磁盘和</a:t>
            </a:r>
            <a:r>
              <a:rPr lang="en-US" altLang="zh-CN" sz="1050" dirty="0" smtClean="0">
                <a:latin typeface="FrutigerNext LT Regular"/>
              </a:rPr>
              <a:t>NFS</a:t>
            </a:r>
            <a:r>
              <a:rPr lang="zh-CN" altLang="en-US" sz="1050" dirty="0" smtClean="0">
                <a:latin typeface="FrutigerNext LT Regular"/>
              </a:rPr>
              <a:t>。此时磁盘上有一份原始的</a:t>
            </a:r>
            <a:r>
              <a:rPr lang="en-US" altLang="zh-CN" sz="1050" dirty="0" smtClean="0">
                <a:latin typeface="FrutigerNext LT Regular"/>
              </a:rPr>
              <a:t>fsimage</a:t>
            </a:r>
            <a:r>
              <a:rPr lang="zh-CN" altLang="en-US" sz="1050" dirty="0" smtClean="0">
                <a:latin typeface="FrutigerNext LT Regular"/>
              </a:rPr>
              <a:t>文件和一份新生成的</a:t>
            </a:r>
            <a:r>
              <a:rPr lang="en-US" altLang="zh-CN" sz="1050" dirty="0" smtClean="0">
                <a:latin typeface="FrutigerNext LT Regular"/>
              </a:rPr>
              <a:t>checkpoint</a:t>
            </a:r>
            <a:r>
              <a:rPr lang="zh-CN" altLang="en-US" sz="1050" dirty="0" smtClean="0">
                <a:latin typeface="FrutigerNext LT Regular"/>
              </a:rPr>
              <a:t>文件：</a:t>
            </a:r>
            <a:r>
              <a:rPr lang="en-US" altLang="zh-CN" sz="1050" b="1" dirty="0" smtClean="0">
                <a:latin typeface="FrutigerNext LT Regular"/>
              </a:rPr>
              <a:t>fsimage.ckpt.  </a:t>
            </a:r>
            <a:r>
              <a:rPr lang="zh-CN" altLang="en-US" sz="1050" b="1" dirty="0" smtClean="0">
                <a:latin typeface="FrutigerNext LT Regular"/>
              </a:rPr>
              <a:t>而后</a:t>
            </a:r>
            <a:r>
              <a:rPr lang="zh-CN" altLang="en-US" sz="1050" dirty="0" smtClean="0">
                <a:latin typeface="FrutigerNext LT Regular"/>
              </a:rPr>
              <a:t>将</a:t>
            </a:r>
            <a:r>
              <a:rPr lang="en-US" altLang="zh-CN" sz="1050" b="1" dirty="0" smtClean="0">
                <a:latin typeface="FrutigerNext LT Regular"/>
              </a:rPr>
              <a:t>fsimage.ckpt</a:t>
            </a:r>
            <a:r>
              <a:rPr lang="zh-CN" altLang="en-US" sz="1050" dirty="0" smtClean="0">
                <a:latin typeface="FrutigerNext LT Regular"/>
              </a:rPr>
              <a:t>改名为</a:t>
            </a:r>
            <a:r>
              <a:rPr lang="en-US" altLang="zh-CN" sz="1050" dirty="0" smtClean="0">
                <a:latin typeface="FrutigerNext LT Regular"/>
              </a:rPr>
              <a:t>fsimage</a:t>
            </a:r>
            <a:r>
              <a:rPr lang="zh-CN" altLang="en-US" sz="1050" dirty="0" smtClean="0">
                <a:latin typeface="FrutigerNext LT Regular"/>
              </a:rPr>
              <a:t>（覆盖原有的</a:t>
            </a:r>
            <a:r>
              <a:rPr lang="en-US" altLang="zh-CN" sz="1050" dirty="0" smtClean="0">
                <a:latin typeface="FrutigerNext LT Regular"/>
              </a:rPr>
              <a:t>fsimage</a:t>
            </a:r>
            <a:r>
              <a:rPr lang="zh-CN" altLang="en-US" sz="1050" dirty="0" smtClean="0">
                <a:latin typeface="FrutigerNext LT Regular"/>
              </a:rPr>
              <a:t>）。</a:t>
            </a:r>
            <a:endParaRPr lang="en-US" altLang="zh-CN" dirty="0" smtClean="0">
              <a:latin typeface="FrutigerNext LT Regular"/>
            </a:endParaRPr>
          </a:p>
          <a:p>
            <a:pPr>
              <a:defRPr/>
            </a:pPr>
            <a:r>
              <a:rPr lang="en-US" altLang="zh-CN" dirty="0" smtClean="0">
                <a:latin typeface="FrutigerNext LT Regular"/>
              </a:rPr>
              <a:t>EditLog.new: </a:t>
            </a:r>
            <a:r>
              <a:rPr lang="en-US" altLang="zh-CN" sz="1050" dirty="0" smtClean="0">
                <a:latin typeface="FrutigerNext LT Regular"/>
              </a:rPr>
              <a:t>NameNode</a:t>
            </a:r>
            <a:r>
              <a:rPr lang="zh-CN" altLang="en-US" sz="1050" dirty="0" smtClean="0">
                <a:latin typeface="FrutigerNext LT Regular"/>
              </a:rPr>
              <a:t>每隔</a:t>
            </a:r>
            <a:r>
              <a:rPr lang="en-US" altLang="zh-CN" sz="1050" dirty="0" smtClean="0">
                <a:latin typeface="FrutigerNext LT Regular"/>
              </a:rPr>
              <a:t>1</a:t>
            </a:r>
            <a:r>
              <a:rPr lang="zh-CN" altLang="en-US" sz="1050" dirty="0" smtClean="0">
                <a:latin typeface="FrutigerNext LT Regular"/>
              </a:rPr>
              <a:t>小时或</a:t>
            </a:r>
            <a:r>
              <a:rPr lang="en-US" altLang="zh-CN" sz="1050" dirty="0" smtClean="0">
                <a:latin typeface="FrutigerNext LT Regular"/>
              </a:rPr>
              <a:t>Editlog</a:t>
            </a:r>
            <a:r>
              <a:rPr lang="zh-CN" altLang="en-US" sz="1050" dirty="0" smtClean="0">
                <a:latin typeface="FrutigerNext LT Regular"/>
              </a:rPr>
              <a:t>满</a:t>
            </a:r>
            <a:r>
              <a:rPr lang="en-US" altLang="zh-CN" sz="1050" dirty="0" smtClean="0">
                <a:latin typeface="FrutigerNext LT Regular"/>
              </a:rPr>
              <a:t>64MB</a:t>
            </a:r>
            <a:r>
              <a:rPr lang="zh-CN" altLang="en-US" sz="1050" dirty="0" smtClean="0">
                <a:latin typeface="FrutigerNext LT Regular"/>
              </a:rPr>
              <a:t>就触发合并</a:t>
            </a:r>
            <a:r>
              <a:rPr lang="en-US" altLang="zh-CN" sz="1050" dirty="0" smtClean="0">
                <a:latin typeface="FrutigerNext LT Regular"/>
              </a:rPr>
              <a:t>,</a:t>
            </a:r>
            <a:r>
              <a:rPr lang="zh-CN" altLang="en-US" sz="1050" dirty="0" smtClean="0">
                <a:latin typeface="FrutigerNext LT Regular"/>
              </a:rPr>
              <a:t>合并时</a:t>
            </a:r>
            <a:r>
              <a:rPr lang="en-US" altLang="zh-CN" sz="1050" dirty="0" smtClean="0">
                <a:latin typeface="FrutigerNext LT Regular"/>
              </a:rPr>
              <a:t>,</a:t>
            </a:r>
            <a:r>
              <a:rPr lang="zh-CN" altLang="en-US" sz="1050" dirty="0" smtClean="0">
                <a:latin typeface="FrutigerNext LT Regular"/>
              </a:rPr>
              <a:t>将数据传到</a:t>
            </a:r>
            <a:r>
              <a:rPr lang="en-US" altLang="zh-CN" sz="1050" dirty="0" smtClean="0">
                <a:latin typeface="FrutigerNext LT Regular"/>
              </a:rPr>
              <a:t>Standby NameNode</a:t>
            </a:r>
            <a:r>
              <a:rPr lang="zh-CN" altLang="en-US" sz="1050" dirty="0" smtClean="0">
                <a:latin typeface="FrutigerNext LT Regular"/>
              </a:rPr>
              <a:t>时</a:t>
            </a:r>
            <a:r>
              <a:rPr lang="en-US" altLang="zh-CN" sz="1050" dirty="0" smtClean="0">
                <a:latin typeface="FrutigerNext LT Regular"/>
              </a:rPr>
              <a:t>,</a:t>
            </a:r>
            <a:r>
              <a:rPr lang="zh-CN" altLang="en-US" sz="1050" dirty="0" smtClean="0">
                <a:latin typeface="FrutigerNext LT Regular"/>
              </a:rPr>
              <a:t>因数据读写不能同步进行</a:t>
            </a:r>
            <a:r>
              <a:rPr lang="en-US" altLang="zh-CN" sz="1050" dirty="0" smtClean="0">
                <a:latin typeface="FrutigerNext LT Regular"/>
              </a:rPr>
              <a:t>,</a:t>
            </a:r>
            <a:r>
              <a:rPr lang="zh-CN" altLang="en-US" sz="1050" dirty="0" smtClean="0">
                <a:latin typeface="FrutigerNext LT Regular"/>
              </a:rPr>
              <a:t>此时</a:t>
            </a:r>
            <a:r>
              <a:rPr lang="en-US" altLang="zh-CN" sz="1050" dirty="0" smtClean="0">
                <a:latin typeface="FrutigerNext LT Regular"/>
              </a:rPr>
              <a:t>NameNode</a:t>
            </a:r>
            <a:r>
              <a:rPr lang="zh-CN" altLang="en-US" sz="1050" dirty="0" smtClean="0">
                <a:latin typeface="FrutigerNext LT Regular"/>
              </a:rPr>
              <a:t>产生一个新的日志文件</a:t>
            </a:r>
            <a:r>
              <a:rPr lang="en-US" altLang="zh-CN" sz="1050" dirty="0" smtClean="0">
                <a:latin typeface="FrutigerNext LT Regular"/>
              </a:rPr>
              <a:t>Editlog.new</a:t>
            </a:r>
            <a:r>
              <a:rPr lang="zh-CN" altLang="en-US" sz="1050" dirty="0" smtClean="0">
                <a:latin typeface="FrutigerNext LT Regular"/>
              </a:rPr>
              <a:t>用来存放这段时间的操作日志。</a:t>
            </a:r>
            <a:r>
              <a:rPr lang="en-US" altLang="zh-CN" sz="1050" dirty="0" smtClean="0">
                <a:latin typeface="FrutigerNext LT Regular"/>
              </a:rPr>
              <a:t>Standby NameNode</a:t>
            </a:r>
            <a:r>
              <a:rPr lang="zh-CN" altLang="en-US" sz="1050" dirty="0" smtClean="0">
                <a:latin typeface="FrutigerNext LT Regular"/>
              </a:rPr>
              <a:t>合并成</a:t>
            </a:r>
            <a:r>
              <a:rPr lang="en-US" altLang="zh-CN" sz="1050" dirty="0" smtClean="0">
                <a:latin typeface="FrutigerNext LT Regular"/>
              </a:rPr>
              <a:t>fsimage</a:t>
            </a:r>
            <a:r>
              <a:rPr lang="zh-CN" altLang="en-US" sz="1050" dirty="0" smtClean="0">
                <a:latin typeface="FrutigerNext LT Regular"/>
              </a:rPr>
              <a:t>后回传给主</a:t>
            </a:r>
            <a:r>
              <a:rPr lang="en-US" altLang="zh-CN" sz="1050" dirty="0" smtClean="0">
                <a:latin typeface="FrutigerNext LT Regular"/>
              </a:rPr>
              <a:t>NameNode</a:t>
            </a:r>
            <a:r>
              <a:rPr lang="zh-CN" altLang="en-US" sz="1050" dirty="0" smtClean="0">
                <a:latin typeface="FrutigerNext LT Regular"/>
              </a:rPr>
              <a:t>替换掉原有</a:t>
            </a:r>
            <a:r>
              <a:rPr lang="en-US" altLang="zh-CN" sz="1050" dirty="0" smtClean="0">
                <a:latin typeface="FrutigerNext LT Regular"/>
              </a:rPr>
              <a:t>fsimage,</a:t>
            </a:r>
            <a:r>
              <a:rPr lang="zh-CN" altLang="en-US" sz="1050" dirty="0" smtClean="0">
                <a:latin typeface="FrutigerNext LT Regular"/>
              </a:rPr>
              <a:t>并将</a:t>
            </a:r>
            <a:r>
              <a:rPr lang="en-US" altLang="zh-CN" sz="1050" dirty="0" smtClean="0">
                <a:latin typeface="FrutigerNext LT Regular"/>
              </a:rPr>
              <a:t>Editlog.new </a:t>
            </a:r>
            <a:r>
              <a:rPr lang="zh-CN" altLang="en-US" sz="1050" dirty="0" smtClean="0">
                <a:latin typeface="FrutigerNext LT Regular"/>
              </a:rPr>
              <a:t>命名为</a:t>
            </a:r>
            <a:r>
              <a:rPr lang="en-US" altLang="zh-CN" sz="1050" dirty="0" smtClean="0">
                <a:latin typeface="FrutigerNext LT Regular"/>
              </a:rPr>
              <a:t>Editlog</a:t>
            </a:r>
            <a:r>
              <a:rPr lang="zh-CN" altLang="en-US" sz="1050" dirty="0" smtClean="0">
                <a:latin typeface="FrutigerNext LT Regular"/>
              </a:rPr>
              <a:t>。</a:t>
            </a:r>
            <a:endParaRPr lang="en-US" altLang="zh-CN" sz="1050" dirty="0" smtClean="0">
              <a:latin typeface="FrutigerNext LT Regular"/>
            </a:endParaRPr>
          </a:p>
          <a:p>
            <a:pPr marL="180975" marR="0" indent="-180975" algn="just"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b="1" dirty="0" smtClean="0">
                <a:solidFill>
                  <a:srgbClr val="FF0000"/>
                </a:solidFill>
              </a:rPr>
              <a:t>Datanode</a:t>
            </a:r>
            <a:r>
              <a:rPr lang="zh-CN" altLang="en-US" b="1" dirty="0" smtClean="0">
                <a:solidFill>
                  <a:srgbClr val="FF0000"/>
                </a:solidFill>
              </a:rPr>
              <a:t>会周期性地向主备</a:t>
            </a:r>
            <a:r>
              <a:rPr lang="en-US" altLang="zh-CN" b="1" dirty="0" smtClean="0">
                <a:solidFill>
                  <a:srgbClr val="FF0000"/>
                </a:solidFill>
              </a:rPr>
              <a:t>namenode</a:t>
            </a:r>
            <a:r>
              <a:rPr lang="zh-CN" altLang="en-US" b="1" dirty="0" smtClean="0">
                <a:solidFill>
                  <a:srgbClr val="FF0000"/>
                </a:solidFill>
              </a:rPr>
              <a:t>上报数据块和</a:t>
            </a:r>
            <a:r>
              <a:rPr lang="en-US" altLang="zh-CN" b="1" dirty="0" smtClean="0">
                <a:solidFill>
                  <a:srgbClr val="FF0000"/>
                </a:solidFill>
              </a:rPr>
              <a:t>datanode</a:t>
            </a:r>
            <a:r>
              <a:rPr lang="zh-CN" altLang="en-US" b="1" dirty="0" smtClean="0">
                <a:solidFill>
                  <a:srgbClr val="FF0000"/>
                </a:solidFill>
              </a:rPr>
              <a:t>的对应信息</a:t>
            </a:r>
            <a:endParaRPr lang="zh-CN" altLang="en-US" b="1" dirty="0" smtClean="0">
              <a:solidFill>
                <a:srgbClr val="FF0000"/>
              </a:solidFill>
              <a:latin typeface="FrutigerNext LT Regular"/>
            </a:endParaRPr>
          </a:p>
          <a:p>
            <a:pPr>
              <a:defRPr/>
            </a:pPr>
            <a:endParaRPr lang="zh-CN" altLang="en-US" dirty="0">
              <a:latin typeface="FrutigerNext LT Regul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p:sp>
      <p:sp>
        <p:nvSpPr>
          <p:cNvPr id="450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p:spPr>
        <p:txBody>
          <a:bodyPr/>
          <a:lstStyle/>
          <a:p>
            <a:pPr marL="171450" lvl="1" indent="-171450">
              <a:buSzPct val="60000"/>
              <a:buFont typeface="Wingdings" panose="05000000000000000000" pitchFamily="2" charset="2"/>
              <a:buChar char="l"/>
            </a:pPr>
            <a:r>
              <a:rPr lang="zh-CN" altLang="en-US" dirty="0" smtClean="0"/>
              <a:t>重建失效数据盘的副本数据：</a:t>
            </a:r>
            <a:endParaRPr lang="en-US" altLang="zh-CN" dirty="0" smtClean="0"/>
          </a:p>
          <a:p>
            <a:pPr marL="0" lvl="1" indent="0">
              <a:buSzPct val="60000"/>
              <a:buFont typeface="Wingdings" panose="05000000000000000000" pitchFamily="2" charset="2"/>
              <a:buNone/>
            </a:pPr>
            <a:r>
              <a:rPr lang="en-US" altLang="zh-CN" dirty="0" smtClean="0"/>
              <a:t>DataNode</a:t>
            </a:r>
            <a:r>
              <a:rPr lang="zh-CN" altLang="en-US" dirty="0" smtClean="0"/>
              <a:t>与</a:t>
            </a:r>
            <a:r>
              <a:rPr lang="en-US" altLang="zh-CN" dirty="0" smtClean="0"/>
              <a:t>NameNode</a:t>
            </a:r>
            <a:r>
              <a:rPr lang="zh-CN" altLang="en-US" dirty="0" smtClean="0"/>
              <a:t>之间通过心跳周期汇报数据状态，</a:t>
            </a:r>
            <a:r>
              <a:rPr lang="en-US" altLang="zh-CN" dirty="0" smtClean="0"/>
              <a:t>NameNode</a:t>
            </a:r>
            <a:r>
              <a:rPr lang="zh-CN" altLang="en-US" dirty="0" smtClean="0"/>
              <a:t>管理数据块是否上报完整，如果</a:t>
            </a:r>
            <a:r>
              <a:rPr lang="en-US" altLang="zh-CN" dirty="0" smtClean="0"/>
              <a:t>DataNode</a:t>
            </a:r>
            <a:r>
              <a:rPr lang="zh-CN" altLang="en-US" dirty="0" smtClean="0"/>
              <a:t>因硬盘损坏未上报数据块，</a:t>
            </a:r>
            <a:r>
              <a:rPr lang="en-US" altLang="zh-CN" dirty="0" smtClean="0"/>
              <a:t>NameNode</a:t>
            </a:r>
            <a:r>
              <a:rPr lang="zh-CN" altLang="en-US" dirty="0" smtClean="0"/>
              <a:t>将发起副本重建动作以恢复丢失的副本。</a:t>
            </a:r>
            <a:endParaRPr lang="en-US" altLang="zh-CN" dirty="0" smtClean="0"/>
          </a:p>
          <a:p>
            <a:pPr marL="0" lvl="1" indent="0">
              <a:buSzPct val="60000"/>
              <a:buFont typeface="Wingdings" panose="05000000000000000000" pitchFamily="2" charset="2"/>
              <a:buNone/>
            </a:pPr>
            <a:endParaRPr lang="en-US" altLang="zh-CN" dirty="0" smtClean="0"/>
          </a:p>
          <a:p>
            <a:pPr marL="228600" lvl="1" indent="-228600">
              <a:buSzPct val="60000"/>
              <a:buFont typeface="Wingdings" panose="05000000000000000000" pitchFamily="2" charset="2"/>
              <a:buChar char="l"/>
            </a:pPr>
            <a:r>
              <a:rPr lang="zh-CN" altLang="en-US" dirty="0" smtClean="0"/>
              <a:t>数据有效性保证：</a:t>
            </a:r>
            <a:endParaRPr lang="en-US" altLang="zh-CN" dirty="0" smtClean="0"/>
          </a:p>
          <a:p>
            <a:pPr marL="0" lvl="1" indent="0">
              <a:buSzPct val="60000"/>
              <a:buFont typeface="Wingdings" panose="05000000000000000000" pitchFamily="2" charset="2"/>
              <a:buNone/>
            </a:pPr>
            <a:r>
              <a:rPr lang="en-US" altLang="zh-CN" dirty="0" smtClean="0"/>
              <a:t>DataNode</a:t>
            </a:r>
            <a:r>
              <a:rPr lang="zh-CN" altLang="en-US" dirty="0" smtClean="0"/>
              <a:t>存储在硬盘上的数据块，都有一个校验文件与之对应，在读取数据时，</a:t>
            </a:r>
            <a:r>
              <a:rPr lang="en-US" altLang="zh-CN" dirty="0" smtClean="0"/>
              <a:t>DataNode</a:t>
            </a:r>
            <a:r>
              <a:rPr lang="zh-CN" altLang="en-US" dirty="0" smtClean="0"/>
              <a:t>会校验其有效性，若校验失败，则</a:t>
            </a:r>
            <a:r>
              <a:rPr lang="en-US" altLang="zh-CN" dirty="0" smtClean="0"/>
              <a:t>HDFS</a:t>
            </a:r>
            <a:r>
              <a:rPr lang="zh-CN" altLang="en-US" dirty="0" smtClean="0"/>
              <a:t>客户端将从其他数据节点读取数据，并通知</a:t>
            </a:r>
            <a:r>
              <a:rPr lang="en-US" altLang="zh-CN" dirty="0" smtClean="0"/>
              <a:t>NameNode</a:t>
            </a:r>
            <a:r>
              <a:rPr lang="zh-CN" altLang="en-US" dirty="0" smtClean="0"/>
              <a:t>，发起副本恢复。</a:t>
            </a:r>
            <a:endParaRPr lang="en-US" altLang="zh-CN" dirty="0" smtClean="0"/>
          </a:p>
          <a:p>
            <a:pPr marL="0" lvl="1" indent="0">
              <a:buSzPct val="60000"/>
              <a:buFont typeface="Wingdings" panose="05000000000000000000" pitchFamily="2" charset="2"/>
              <a:buNone/>
            </a:pPr>
            <a:endParaRPr lang="en-US" altLang="zh-CN" dirty="0" smtClean="0"/>
          </a:p>
          <a:p>
            <a:pPr marL="171450" lvl="1" indent="-171450">
              <a:buSzPct val="60000"/>
              <a:buFont typeface="Wingdings" panose="05000000000000000000" pitchFamily="2" charset="2"/>
              <a:buChar char="l"/>
            </a:pPr>
            <a:r>
              <a:rPr lang="zh-CN" altLang="en-US" dirty="0" smtClean="0"/>
              <a:t>安全模式防止故障扩散：</a:t>
            </a:r>
            <a:endParaRPr lang="en-US" altLang="zh-CN" dirty="0" smtClean="0"/>
          </a:p>
          <a:p>
            <a:pPr marL="0" lvl="1" indent="0">
              <a:buSzPct val="60000"/>
              <a:buFont typeface="Wingdings" panose="05000000000000000000" pitchFamily="2" charset="2"/>
              <a:buNone/>
            </a:pPr>
            <a:r>
              <a:rPr lang="zh-CN" altLang="en-US" dirty="0" smtClean="0"/>
              <a:t>当节点硬盘故障时，进入安全模式，</a:t>
            </a:r>
            <a:r>
              <a:rPr lang="en-US" altLang="zh-CN" dirty="0" smtClean="0"/>
              <a:t>HDFS</a:t>
            </a:r>
            <a:r>
              <a:rPr lang="zh-CN" altLang="en-US" dirty="0" smtClean="0"/>
              <a:t>只支持访问元数据，此时</a:t>
            </a:r>
            <a:r>
              <a:rPr lang="en-US" altLang="zh-CN" dirty="0" smtClean="0"/>
              <a:t>HDFS</a:t>
            </a:r>
            <a:r>
              <a:rPr lang="zh-CN" altLang="en-US" dirty="0" smtClean="0"/>
              <a:t>上的数据是只读的，其他的操作如创建、删除文件等操作都会导致失败。待硬盘问题解决、数据恢复后，再退出安全模式。</a:t>
            </a:r>
            <a:endParaRPr lang="en-US" altLang="zh-CN" dirty="0" smtClean="0"/>
          </a:p>
          <a:p>
            <a:pPr marL="0" lvl="1" indent="0">
              <a:buSzPct val="60000"/>
              <a:buFont typeface="Wingdings" panose="05000000000000000000" pitchFamily="2" charset="2"/>
              <a:buNone/>
            </a:pPr>
            <a:endParaRPr lang="en-US" altLang="zh-CN" dirty="0" smtClean="0"/>
          </a:p>
          <a:p>
            <a:pPr marL="0" lvl="1" indent="0">
              <a:buSzPct val="60000"/>
              <a:buFont typeface="Wingdings" panose="05000000000000000000" pitchFamily="2" charset="2"/>
              <a:buNone/>
            </a:pPr>
            <a:endParaRPr lang="en-US" altLang="zh-CN" dirty="0" smtClean="0"/>
          </a:p>
          <a:p>
            <a:pPr marL="0" lvl="1" indent="0">
              <a:buSzPct val="60000"/>
              <a:buFont typeface="Wingdings" panose="05000000000000000000" pitchFamily="2" charset="2"/>
              <a:buNone/>
            </a:pPr>
            <a:endParaRPr lang="en-US" altLang="zh-CN" dirty="0" smtClean="0"/>
          </a:p>
          <a:p>
            <a:endParaRPr lang="zh-CN"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p:spPr>
        <p:txBody>
          <a:bodyPr/>
          <a:lstStyle/>
          <a:p>
            <a:r>
              <a:rPr lang="en-US" altLang="zh-CN" dirty="0" smtClean="0"/>
              <a:t>DistributedFileSystem</a:t>
            </a:r>
            <a:r>
              <a:rPr lang="zh-CN" altLang="en-US" dirty="0" smtClean="0"/>
              <a:t>对象：</a:t>
            </a:r>
            <a:r>
              <a:rPr lang="en-US" altLang="zh-CN" dirty="0" smtClean="0"/>
              <a:t>HDFS</a:t>
            </a:r>
            <a:r>
              <a:rPr lang="zh-CN" altLang="en-US" b="1" dirty="0" smtClean="0"/>
              <a:t>客户端</a:t>
            </a:r>
            <a:r>
              <a:rPr lang="zh-CN" altLang="en-US" dirty="0" smtClean="0"/>
              <a:t>通过调用</a:t>
            </a:r>
            <a:r>
              <a:rPr lang="en-US" altLang="zh-CN" dirty="0" smtClean="0"/>
              <a:t>DistributedFileSystem</a:t>
            </a:r>
            <a:r>
              <a:rPr lang="zh-CN" altLang="en-US" dirty="0" smtClean="0"/>
              <a:t>的</a:t>
            </a:r>
            <a:r>
              <a:rPr lang="en-US" altLang="zh-CN" dirty="0" smtClean="0"/>
              <a:t>Create()</a:t>
            </a:r>
            <a:r>
              <a:rPr lang="zh-CN" altLang="en-US" dirty="0" smtClean="0"/>
              <a:t>方法来请求创建文件；</a:t>
            </a:r>
            <a:endParaRPr lang="en-US" altLang="zh-CN" dirty="0" smtClean="0"/>
          </a:p>
          <a:p>
            <a:r>
              <a:rPr lang="en-US" altLang="zh-CN" dirty="0" err="1" smtClean="0"/>
              <a:t>FSDataOutputStream</a:t>
            </a:r>
            <a:r>
              <a:rPr lang="zh-CN" altLang="en-US" dirty="0" smtClean="0"/>
              <a:t>对象：</a:t>
            </a:r>
            <a:r>
              <a:rPr lang="en-US" altLang="zh-CN" dirty="0" smtClean="0"/>
              <a:t>DistributedFileSystem</a:t>
            </a:r>
            <a:r>
              <a:rPr lang="zh-CN" altLang="en-US" dirty="0" smtClean="0"/>
              <a:t>通过对</a:t>
            </a:r>
            <a:r>
              <a:rPr lang="en-US" altLang="zh-CN" dirty="0" smtClean="0"/>
              <a:t>NameNode</a:t>
            </a:r>
            <a:r>
              <a:rPr lang="zh-CN" altLang="en-US" dirty="0" smtClean="0"/>
              <a:t>发出</a:t>
            </a:r>
            <a:r>
              <a:rPr lang="en-US" altLang="zh-CN" dirty="0" smtClean="0"/>
              <a:t>RPC</a:t>
            </a:r>
            <a:r>
              <a:rPr lang="zh-CN" altLang="en-US" dirty="0" smtClean="0"/>
              <a:t>请求，在</a:t>
            </a:r>
            <a:r>
              <a:rPr lang="en-US" altLang="zh-CN" dirty="0" smtClean="0"/>
              <a:t>NameNode</a:t>
            </a:r>
            <a:r>
              <a:rPr lang="zh-CN" altLang="en-US" dirty="0" smtClean="0"/>
              <a:t>的</a:t>
            </a:r>
            <a:r>
              <a:rPr lang="en-US" altLang="zh-CN" dirty="0" smtClean="0"/>
              <a:t>Namespace</a:t>
            </a:r>
            <a:r>
              <a:rPr lang="zh-CN" altLang="en-US" dirty="0" smtClean="0"/>
              <a:t>里面创建一个新的文件信息。</a:t>
            </a:r>
            <a:r>
              <a:rPr lang="en-US" altLang="zh-CN" dirty="0" smtClean="0"/>
              <a:t>DistributedFileSystem</a:t>
            </a:r>
            <a:r>
              <a:rPr lang="zh-CN" altLang="en-US" dirty="0" smtClean="0"/>
              <a:t>返回一个</a:t>
            </a:r>
            <a:r>
              <a:rPr lang="en-US" altLang="zh-CN" dirty="0" err="1" smtClean="0"/>
              <a:t>FSDataOutputStream</a:t>
            </a:r>
            <a:r>
              <a:rPr lang="zh-CN" altLang="en-US" dirty="0" smtClean="0"/>
              <a:t>给</a:t>
            </a:r>
            <a:r>
              <a:rPr lang="zh-CN" altLang="en-US" b="1" dirty="0" smtClean="0"/>
              <a:t>客户端</a:t>
            </a:r>
            <a:r>
              <a:rPr lang="zh-CN" altLang="en-US" dirty="0" smtClean="0"/>
              <a:t>，让它从</a:t>
            </a:r>
            <a:r>
              <a:rPr lang="en-US" altLang="zh-CN" dirty="0" err="1" smtClean="0"/>
              <a:t>FSDataOutputStream</a:t>
            </a:r>
            <a:r>
              <a:rPr lang="zh-CN" altLang="en-US" dirty="0" smtClean="0"/>
              <a:t>中写入数据，</a:t>
            </a:r>
            <a:r>
              <a:rPr lang="en-US" altLang="zh-CN" dirty="0" err="1" smtClean="0"/>
              <a:t>FSDataOutputStream</a:t>
            </a:r>
            <a:r>
              <a:rPr lang="zh-CN" altLang="en-US" dirty="0" smtClean="0"/>
              <a:t>接着包装一个</a:t>
            </a:r>
            <a:r>
              <a:rPr lang="en-US" altLang="zh-CN" dirty="0" smtClean="0"/>
              <a:t>DFSOutputStream</a:t>
            </a:r>
            <a:r>
              <a:rPr lang="zh-CN" altLang="en-US" dirty="0" smtClean="0"/>
              <a:t>，用来与</a:t>
            </a:r>
            <a:r>
              <a:rPr lang="en-US" altLang="zh-CN" dirty="0" smtClean="0"/>
              <a:t>DataNode</a:t>
            </a:r>
            <a:r>
              <a:rPr lang="zh-CN" altLang="en-US" dirty="0" smtClean="0"/>
              <a:t>及</a:t>
            </a:r>
            <a:r>
              <a:rPr lang="en-US" altLang="zh-CN" dirty="0" smtClean="0"/>
              <a:t>NameNode</a:t>
            </a:r>
            <a:r>
              <a:rPr lang="zh-CN" altLang="en-US" dirty="0" smtClean="0"/>
              <a:t>的</a:t>
            </a:r>
            <a:r>
              <a:rPr lang="en-US" altLang="zh-CN" dirty="0" smtClean="0"/>
              <a:t>I/O </a:t>
            </a:r>
            <a:r>
              <a:rPr lang="zh-CN" altLang="en-US" dirty="0" smtClean="0"/>
              <a:t>通信。</a:t>
            </a:r>
            <a:endParaRPr lang="en-US" altLang="zh-CN" dirty="0" smtClean="0"/>
          </a:p>
          <a:p>
            <a:r>
              <a:rPr lang="en-US" altLang="zh-CN" dirty="0" smtClean="0"/>
              <a:t>DistributedFileSystem</a:t>
            </a:r>
            <a:r>
              <a:rPr lang="zh-CN" altLang="en-US" dirty="0" smtClean="0"/>
              <a:t>对象：</a:t>
            </a:r>
            <a:r>
              <a:rPr lang="en-US" altLang="zh-CN" dirty="0" smtClean="0"/>
              <a:t>HDFS</a:t>
            </a:r>
            <a:r>
              <a:rPr lang="zh-CN" altLang="en-US" b="0" dirty="0" smtClean="0"/>
              <a:t>客户端</a:t>
            </a:r>
            <a:r>
              <a:rPr lang="zh-CN" altLang="en-US" dirty="0" smtClean="0"/>
              <a:t>通过调用</a:t>
            </a:r>
            <a:r>
              <a:rPr lang="en-US" altLang="zh-CN" dirty="0" smtClean="0"/>
              <a:t>DistributedFileSystem</a:t>
            </a:r>
            <a:r>
              <a:rPr lang="zh-CN" altLang="en-US" dirty="0" smtClean="0"/>
              <a:t>的</a:t>
            </a:r>
            <a:r>
              <a:rPr lang="en-US" altLang="zh-CN" dirty="0" smtClean="0"/>
              <a:t>Create()</a:t>
            </a:r>
            <a:r>
              <a:rPr lang="zh-CN" altLang="en-US" dirty="0" smtClean="0"/>
              <a:t>方法来请求创建文件；</a:t>
            </a:r>
            <a:endParaRPr lang="en-US" altLang="zh-CN" dirty="0" smtClean="0"/>
          </a:p>
          <a:p>
            <a:r>
              <a:rPr lang="en-US" altLang="zh-CN" dirty="0" smtClean="0"/>
              <a:t>FSDataOutputStream</a:t>
            </a:r>
            <a:r>
              <a:rPr lang="zh-CN" altLang="en-US" dirty="0" smtClean="0"/>
              <a:t>对象：</a:t>
            </a:r>
            <a:r>
              <a:rPr lang="en-US" altLang="zh-CN" dirty="0" smtClean="0"/>
              <a:t>DistributedFileSystem</a:t>
            </a:r>
            <a:r>
              <a:rPr lang="zh-CN" altLang="en-US" dirty="0" smtClean="0"/>
              <a:t>通过对</a:t>
            </a:r>
            <a:r>
              <a:rPr lang="en-US" altLang="zh-CN" dirty="0" smtClean="0"/>
              <a:t>NameNode</a:t>
            </a:r>
            <a:r>
              <a:rPr lang="zh-CN" altLang="en-US" dirty="0" smtClean="0"/>
              <a:t>发出</a:t>
            </a:r>
            <a:r>
              <a:rPr lang="en-US" altLang="zh-CN" dirty="0" smtClean="0"/>
              <a:t>RPC</a:t>
            </a:r>
            <a:r>
              <a:rPr lang="zh-CN" altLang="en-US" dirty="0" smtClean="0"/>
              <a:t>请求，在</a:t>
            </a:r>
            <a:r>
              <a:rPr lang="en-US" altLang="zh-CN" dirty="0" smtClean="0"/>
              <a:t>NameNode</a:t>
            </a:r>
            <a:r>
              <a:rPr lang="zh-CN" altLang="en-US" dirty="0" smtClean="0"/>
              <a:t>的</a:t>
            </a:r>
            <a:r>
              <a:rPr lang="en-US" altLang="zh-CN" dirty="0" smtClean="0"/>
              <a:t>Namespace</a:t>
            </a:r>
            <a:r>
              <a:rPr lang="zh-CN" altLang="en-US" dirty="0" smtClean="0"/>
              <a:t>里面创建一个新的文件信息。</a:t>
            </a:r>
            <a:r>
              <a:rPr lang="en-US" altLang="zh-CN" dirty="0" smtClean="0"/>
              <a:t>DistributedFileSystem</a:t>
            </a:r>
            <a:r>
              <a:rPr lang="zh-CN" altLang="en-US" dirty="0" smtClean="0"/>
              <a:t>返回一个</a:t>
            </a:r>
            <a:r>
              <a:rPr lang="en-US" altLang="zh-CN" dirty="0" smtClean="0"/>
              <a:t>FSDataOutputStream</a:t>
            </a:r>
            <a:r>
              <a:rPr lang="zh-CN" altLang="en-US" dirty="0" smtClean="0"/>
              <a:t>给</a:t>
            </a:r>
            <a:r>
              <a:rPr lang="zh-CN" altLang="en-US" b="1" dirty="0" smtClean="0"/>
              <a:t>客户端</a:t>
            </a:r>
            <a:r>
              <a:rPr lang="zh-CN" altLang="en-US" dirty="0" smtClean="0"/>
              <a:t>，让它从</a:t>
            </a:r>
            <a:r>
              <a:rPr lang="en-US" altLang="zh-CN" dirty="0" smtClean="0"/>
              <a:t>FSDataOutputStream</a:t>
            </a:r>
            <a:r>
              <a:rPr lang="zh-CN" altLang="en-US" dirty="0" smtClean="0"/>
              <a:t>中写入数据，</a:t>
            </a:r>
            <a:r>
              <a:rPr lang="en-US" altLang="zh-CN" dirty="0" smtClean="0"/>
              <a:t>FSDataOutputStream</a:t>
            </a:r>
            <a:r>
              <a:rPr lang="zh-CN" altLang="en-US" dirty="0" smtClean="0"/>
              <a:t>接着包装一个</a:t>
            </a:r>
            <a:r>
              <a:rPr lang="en-US" altLang="zh-CN" dirty="0" smtClean="0"/>
              <a:t>DFSOutputStream</a:t>
            </a:r>
            <a:r>
              <a:rPr lang="zh-CN" altLang="en-US" dirty="0" smtClean="0"/>
              <a:t>，用来与</a:t>
            </a:r>
            <a:r>
              <a:rPr lang="en-US" altLang="zh-CN" dirty="0" smtClean="0"/>
              <a:t>DataNode</a:t>
            </a:r>
            <a:r>
              <a:rPr lang="zh-CN" altLang="en-US" dirty="0" smtClean="0"/>
              <a:t>及</a:t>
            </a:r>
            <a:r>
              <a:rPr lang="en-US" altLang="zh-CN" dirty="0" smtClean="0"/>
              <a:t>NameNode</a:t>
            </a:r>
            <a:r>
              <a:rPr lang="zh-CN" altLang="en-US" dirty="0" smtClean="0"/>
              <a:t>的</a:t>
            </a:r>
            <a:r>
              <a:rPr lang="en-US" altLang="zh-CN" dirty="0" smtClean="0"/>
              <a:t>I/O </a:t>
            </a:r>
            <a:r>
              <a:rPr lang="zh-CN" altLang="en-US" dirty="0" smtClean="0"/>
              <a:t>通信。</a:t>
            </a:r>
            <a:endParaRPr lang="en-US" altLang="zh-CN" dirty="0" smtClean="0"/>
          </a:p>
          <a:p>
            <a:r>
              <a:rPr lang="en-US" altLang="zh-CN" dirty="0" smtClean="0"/>
              <a:t>Flush</a:t>
            </a:r>
            <a:r>
              <a:rPr lang="zh-CN" altLang="en-US" dirty="0" smtClean="0"/>
              <a:t>：在返回写完成功后，更新当前状态。</a:t>
            </a:r>
            <a:endParaRPr lang="en-US" altLang="zh-CN" dirty="0" smtClean="0"/>
          </a:p>
          <a:p>
            <a:endParaRPr lang="zh-CN"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r>
              <a:rPr lang="en-US" altLang="zh-CN" sz="1100" dirty="0" err="1" smtClean="0"/>
              <a:t>DistributedFileSystem</a:t>
            </a:r>
            <a:r>
              <a:rPr lang="zh-CN" altLang="en-US" sz="1100" dirty="0" smtClean="0"/>
              <a:t>：</a:t>
            </a:r>
            <a:r>
              <a:rPr lang="en-US" altLang="zh-CN" sz="1100" dirty="0" smtClean="0"/>
              <a:t>DFS</a:t>
            </a:r>
            <a:r>
              <a:rPr lang="zh-CN" altLang="en-US" sz="1100" dirty="0" smtClean="0"/>
              <a:t>分布式文件系统</a:t>
            </a:r>
            <a:r>
              <a:rPr lang="en-US" altLang="zh-CN" sz="1100" dirty="0" smtClean="0"/>
              <a:t>     RPC</a:t>
            </a:r>
            <a:r>
              <a:rPr lang="zh-CN" altLang="en-US" sz="1100" dirty="0" smtClean="0"/>
              <a:t>：位置遥控，远程处理器控制器</a:t>
            </a:r>
            <a:endParaRPr lang="zh-CN"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endParaRPr lang="zh-CN"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pPr marL="180975" marR="0" indent="-180975" algn="just"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zh-CN" altLang="en-US" sz="1100" dirty="0" smtClean="0"/>
              <a:t>  如果在写入期间，</a:t>
            </a:r>
            <a:r>
              <a:rPr lang="en-US" altLang="zh-CN" sz="1100" dirty="0" smtClean="0"/>
              <a:t>datanode</a:t>
            </a:r>
            <a:r>
              <a:rPr lang="zh-CN" altLang="en-US" sz="1100" dirty="0" smtClean="0"/>
              <a:t>遇到故障，则执行以下操作，这对于写入客户端是透明的。</a:t>
            </a:r>
            <a:r>
              <a:rPr lang="zh-CN" altLang="en-US" sz="1100" b="1" dirty="0" smtClean="0">
                <a:solidFill>
                  <a:srgbClr val="7030A0"/>
                </a:solidFill>
              </a:rPr>
              <a:t>首先关闭管线，把确认队列中的任何数据包都放回到数据队列的最前端，以保证故障点下游的</a:t>
            </a:r>
            <a:r>
              <a:rPr lang="en-US" altLang="zh-CN" sz="1100" b="1" dirty="0" smtClean="0">
                <a:solidFill>
                  <a:srgbClr val="7030A0"/>
                </a:solidFill>
              </a:rPr>
              <a:t>datanode</a:t>
            </a:r>
            <a:r>
              <a:rPr lang="zh-CN" altLang="en-US" sz="1100" b="1" dirty="0" smtClean="0">
                <a:solidFill>
                  <a:srgbClr val="7030A0"/>
                </a:solidFill>
              </a:rPr>
              <a:t>不会漏掉任何一个数据包。</a:t>
            </a:r>
            <a:r>
              <a:rPr lang="zh-CN" altLang="en-US" sz="1100" dirty="0" smtClean="0"/>
              <a:t>为存储在另一个正常</a:t>
            </a:r>
            <a:r>
              <a:rPr lang="en-US" altLang="zh-CN" sz="1100" dirty="0" smtClean="0"/>
              <a:t>datanode</a:t>
            </a:r>
            <a:r>
              <a:rPr lang="zh-CN" altLang="en-US" sz="1100" dirty="0" smtClean="0"/>
              <a:t>的当前数据块指定一个新的标识，并将标识传递给</a:t>
            </a:r>
            <a:r>
              <a:rPr lang="en-US" altLang="zh-CN" sz="1100" dirty="0" smtClean="0"/>
              <a:t>namenode</a:t>
            </a:r>
            <a:r>
              <a:rPr lang="zh-CN" altLang="en-US" sz="1100" dirty="0" smtClean="0"/>
              <a:t>，以便故障</a:t>
            </a:r>
            <a:r>
              <a:rPr lang="en-US" altLang="zh-CN" sz="1100" dirty="0" smtClean="0"/>
              <a:t>datanode</a:t>
            </a:r>
            <a:r>
              <a:rPr lang="zh-CN" altLang="en-US" sz="1100" dirty="0" smtClean="0"/>
              <a:t>在恢复后可以删除存储的部分数据块。从管线中删除故障节点并把余下的数据块写入管线中的两个正常</a:t>
            </a:r>
            <a:r>
              <a:rPr lang="en-US" altLang="zh-CN" sz="1100" dirty="0" smtClean="0"/>
              <a:t>datanode</a:t>
            </a:r>
            <a:r>
              <a:rPr lang="zh-CN" altLang="en-US" sz="1100" dirty="0" smtClean="0"/>
              <a:t>。</a:t>
            </a:r>
            <a:r>
              <a:rPr lang="en-US" altLang="zh-CN" sz="1100" dirty="0" smtClean="0"/>
              <a:t>namenode</a:t>
            </a:r>
            <a:r>
              <a:rPr lang="zh-CN" altLang="en-US" sz="1100" dirty="0" smtClean="0"/>
              <a:t>注意到块副本量不足，会在另一个节点上创建一个新的副本，后续的数据块继续正常接受处理。</a:t>
            </a:r>
          </a:p>
          <a:p>
            <a:endParaRPr lang="zh-CN" alt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r>
              <a:rPr lang="en-US" altLang="zh-CN" dirty="0" smtClean="0"/>
              <a:t>DistributedFileSystem</a:t>
            </a:r>
            <a:r>
              <a:rPr lang="zh-CN" altLang="en-US" dirty="0" smtClean="0"/>
              <a:t>对象：</a:t>
            </a:r>
            <a:r>
              <a:rPr lang="en-US" altLang="zh-CN" dirty="0" smtClean="0"/>
              <a:t>HDFS</a:t>
            </a:r>
            <a:r>
              <a:rPr lang="zh-CN" altLang="en-US" b="0" dirty="0" smtClean="0"/>
              <a:t>客户端</a:t>
            </a:r>
            <a:r>
              <a:rPr lang="zh-CN" altLang="en-US" dirty="0" smtClean="0"/>
              <a:t>通过调用</a:t>
            </a:r>
            <a:r>
              <a:rPr lang="en-US" altLang="zh-CN" dirty="0" smtClean="0"/>
              <a:t>DistributedFileSystem</a:t>
            </a:r>
            <a:r>
              <a:rPr lang="zh-CN" altLang="en-US" dirty="0" smtClean="0"/>
              <a:t>对象的</a:t>
            </a:r>
            <a:r>
              <a:rPr lang="en-US" altLang="zh-CN" dirty="0" smtClean="0"/>
              <a:t>open()</a:t>
            </a:r>
            <a:r>
              <a:rPr lang="zh-CN" altLang="en-US" dirty="0" smtClean="0"/>
              <a:t>方法打开需要读取的文件。</a:t>
            </a:r>
            <a:endParaRPr lang="en-US" altLang="zh-CN" dirty="0" smtClean="0"/>
          </a:p>
          <a:p>
            <a:r>
              <a:rPr lang="en-US" altLang="zh-CN" dirty="0" err="1" smtClean="0"/>
              <a:t>FSDataInputStream</a:t>
            </a:r>
            <a:r>
              <a:rPr lang="zh-CN" altLang="en-US" dirty="0" smtClean="0"/>
              <a:t>对象：</a:t>
            </a:r>
            <a:r>
              <a:rPr lang="en-US" altLang="zh-CN" dirty="0" smtClean="0"/>
              <a:t>DistributedFileSystem</a:t>
            </a:r>
            <a:r>
              <a:rPr lang="zh-CN" altLang="en-US" dirty="0" smtClean="0"/>
              <a:t>通过对</a:t>
            </a:r>
            <a:r>
              <a:rPr lang="en-US" altLang="zh-CN" dirty="0" smtClean="0"/>
              <a:t>NameNode</a:t>
            </a:r>
            <a:r>
              <a:rPr lang="zh-CN" altLang="en-US" dirty="0" smtClean="0"/>
              <a:t>发出</a:t>
            </a:r>
            <a:r>
              <a:rPr lang="en-US" altLang="zh-CN" dirty="0" smtClean="0"/>
              <a:t>RPC</a:t>
            </a:r>
            <a:r>
              <a:rPr lang="zh-CN" altLang="en-US" dirty="0" smtClean="0"/>
              <a:t>请求，确定要读取文件的</a:t>
            </a:r>
            <a:r>
              <a:rPr lang="en-US" altLang="zh-CN" dirty="0" smtClean="0"/>
              <a:t>block</a:t>
            </a:r>
            <a:r>
              <a:rPr lang="zh-CN" altLang="en-US" dirty="0" smtClean="0"/>
              <a:t>的位置。</a:t>
            </a:r>
            <a:r>
              <a:rPr lang="en-US" altLang="zh-CN" dirty="0" smtClean="0"/>
              <a:t>DistributedFileSystem</a:t>
            </a:r>
            <a:r>
              <a:rPr lang="zh-CN" altLang="en-US" dirty="0" smtClean="0"/>
              <a:t>返回一个</a:t>
            </a:r>
            <a:r>
              <a:rPr lang="en-US" altLang="zh-CN" dirty="0" err="1" smtClean="0"/>
              <a:t>FSDataInputStream</a:t>
            </a:r>
            <a:r>
              <a:rPr lang="zh-CN" altLang="en-US" dirty="0" smtClean="0"/>
              <a:t>给</a:t>
            </a:r>
            <a:r>
              <a:rPr lang="en-US" altLang="zh-CN" dirty="0" smtClean="0"/>
              <a:t>HDFS</a:t>
            </a:r>
            <a:r>
              <a:rPr lang="zh-CN" altLang="en-US" b="0" dirty="0" smtClean="0"/>
              <a:t>客户端</a:t>
            </a:r>
            <a:r>
              <a:rPr lang="zh-CN" altLang="en-US" dirty="0" smtClean="0"/>
              <a:t>，让它从</a:t>
            </a:r>
            <a:r>
              <a:rPr lang="en-US" altLang="zh-CN" dirty="0" err="1" smtClean="0"/>
              <a:t>FSDataInputStream</a:t>
            </a:r>
            <a:r>
              <a:rPr lang="zh-CN" altLang="en-US" dirty="0" smtClean="0"/>
              <a:t>中读取数据。</a:t>
            </a:r>
            <a:r>
              <a:rPr lang="en-US" altLang="zh-CN" dirty="0" err="1" smtClean="0"/>
              <a:t>FSDataInputStream</a:t>
            </a:r>
            <a:r>
              <a:rPr lang="zh-CN" altLang="en-US" dirty="0" smtClean="0"/>
              <a:t>接着包装一个</a:t>
            </a:r>
            <a:r>
              <a:rPr lang="en-US" altLang="zh-CN" dirty="0" smtClean="0"/>
              <a:t>DFSInputStream</a:t>
            </a:r>
            <a:r>
              <a:rPr lang="zh-CN" altLang="en-US" dirty="0" smtClean="0"/>
              <a:t>，用来与</a:t>
            </a:r>
            <a:r>
              <a:rPr lang="en-US" altLang="zh-CN" dirty="0" smtClean="0"/>
              <a:t>DataNode</a:t>
            </a:r>
            <a:r>
              <a:rPr lang="zh-CN" altLang="en-US" dirty="0" smtClean="0"/>
              <a:t>及</a:t>
            </a:r>
            <a:r>
              <a:rPr lang="en-US" altLang="zh-CN" dirty="0" smtClean="0"/>
              <a:t>NameNode</a:t>
            </a:r>
            <a:r>
              <a:rPr lang="zh-CN" altLang="en-US" dirty="0" smtClean="0"/>
              <a:t>的</a:t>
            </a:r>
            <a:r>
              <a:rPr lang="en-US" altLang="zh-CN" dirty="0" smtClean="0"/>
              <a:t>I/O </a:t>
            </a:r>
            <a:r>
              <a:rPr lang="zh-CN" altLang="en-US" dirty="0" smtClean="0"/>
              <a:t>通信。</a:t>
            </a:r>
            <a:endParaRPr lang="en-US" altLang="zh-CN" dirty="0" smtClean="0"/>
          </a:p>
          <a:p>
            <a:endParaRPr lang="zh-CN"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Shape 503"/>
          <p:cNvSpPr>
            <a:spLocks noGrp="1"/>
          </p:cNvSpPr>
          <p:nvPr>
            <p:ph type="body"/>
          </p:nvPr>
        </p:nvSpPr>
        <p:spPr>
          <a:xfrm>
            <a:off x="701675" y="6961323"/>
            <a:ext cx="5676900" cy="404541"/>
          </a:xfrm>
        </p:spPr>
        <p:txBody>
          <a:bodyPr wrap="square" lIns="99032" tIns="99032" rIns="99032" bIns="99032" anchor="ctr">
            <a:spAutoFit/>
          </a:bodyPr>
          <a:lstStyle/>
          <a:p>
            <a:pPr marL="0" marR="0" lvl="0" indent="0" algn="just" defTabSz="914400" rtl="0" eaLnBrk="1" fontAlgn="base" latinLnBrk="0" hangingPunct="1">
              <a:lnSpc>
                <a:spcPct val="125000"/>
              </a:lnSpc>
              <a:spcBef>
                <a:spcPct val="0"/>
              </a:spcBef>
              <a:spcAft>
                <a:spcPts val="600"/>
              </a:spcAft>
              <a:buClrTx/>
              <a:buSzPct val="60000"/>
              <a:buFont typeface="Wingdings" panose="05000000000000000000" pitchFamily="2" charset="2"/>
              <a:buNone/>
              <a:tabLst/>
              <a:defRPr/>
            </a:pPr>
            <a:r>
              <a:rPr lang="en-US" altLang="zh-CN" sz="1100" b="1" dirty="0" smtClean="0"/>
              <a:t> Distributed File System</a:t>
            </a:r>
            <a:r>
              <a:rPr lang="zh-CN" altLang="en-US" sz="1100" b="1" dirty="0" smtClean="0"/>
              <a:t>：分布式文件系统</a:t>
            </a:r>
            <a:endParaRPr lang="en-US" altLang="zh-CN" sz="1100" b="1" dirty="0" smtClean="0"/>
          </a:p>
          <a:p>
            <a:pPr lvl="0" eaLnBrk="1" hangingPunct="1">
              <a:spcBef>
                <a:spcPct val="0"/>
              </a:spcBef>
            </a:pPr>
            <a:endParaRPr lang="en-US" altLang="en-US" dirty="0"/>
          </a:p>
        </p:txBody>
      </p:sp>
      <p:sp>
        <p:nvSpPr>
          <p:cNvPr id="115715" name="Shape 504"/>
          <p:cNvSpPr>
            <a:spLocks noGrp="1" noRot="1" noChangeAspect="1" noTextEdit="1"/>
          </p:cNvSpPr>
          <p:nvPr>
            <p:ph type="sldImg" idx="2"/>
          </p:nvPr>
        </p:nvSpPr>
        <p:spPr>
          <a:custGeom>
            <a:avLst/>
            <a:gdLst>
              <a:gd name="txL" fmla="*/ 0 w 120000"/>
              <a:gd name="txT" fmla="*/ 0 h 120000"/>
              <a:gd name="txR" fmla="*/ 120000 w 120000"/>
              <a:gd name="txB" fmla="*/ 120000 h 120000"/>
            </a:gdLst>
            <a:ahLst/>
            <a:cxnLst>
              <a:cxn ang="0">
                <a:pos x="0" y="0"/>
              </a:cxn>
              <a:cxn ang="0">
                <a:pos x="2147483647" y="0"/>
              </a:cxn>
              <a:cxn ang="0">
                <a:pos x="2147483647" y="2147483647"/>
              </a:cxn>
              <a:cxn ang="0">
                <a:pos x="0" y="2147483647"/>
              </a:cxn>
            </a:cxnLst>
            <a:rect l="txL" t="txT" r="txR" b="txB"/>
            <a:pathLst>
              <a:path w="120000" h="120000">
                <a:moveTo>
                  <a:pt x="0" y="0"/>
                </a:moveTo>
                <a:lnTo>
                  <a:pt x="120000" y="0"/>
                </a:lnTo>
                <a:lnTo>
                  <a:pt x="120000" y="120000"/>
                </a:lnTo>
                <a:lnTo>
                  <a:pt x="0" y="120000"/>
                </a:lnTo>
                <a:lnTo>
                  <a:pt x="0" y="0"/>
                </a:lnTo>
                <a:close/>
              </a:path>
            </a:pathLst>
          </a:custGeom>
          <a:ln>
            <a:solidFill>
              <a:srgbClr val="000000">
                <a:alpha val="100000"/>
              </a:srgbClr>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39939" name="备注占位符 2"/>
          <p:cNvSpPr>
            <a:spLocks noGrp="1"/>
          </p:cNvSpPr>
          <p:nvPr>
            <p:ph type="body" idx="1"/>
          </p:nvPr>
        </p:nvSpPr>
        <p:spPr>
          <a:xfrm>
            <a:off x="701675" y="4860924"/>
            <a:ext cx="5676900" cy="5188929"/>
          </a:xfrm>
        </p:spPr>
        <p:txBody>
          <a:bodyPr/>
          <a:lstStyle/>
          <a:p>
            <a:pPr eaLnBrk="1" fontAlgn="auto" hangingPunct="1">
              <a:lnSpc>
                <a:spcPct val="150000"/>
              </a:lnSpc>
              <a:spcBef>
                <a:spcPts val="0"/>
              </a:spcBef>
              <a:spcAft>
                <a:spcPts val="0"/>
              </a:spcAft>
              <a:buSzPct val="80000"/>
              <a:defRPr/>
            </a:pPr>
            <a:r>
              <a:rPr lang="zh-CN" altLang="en-US" kern="0" dirty="0" smtClean="0">
                <a:solidFill>
                  <a:srgbClr val="C00000"/>
                </a:solidFill>
              </a:rPr>
              <a:t>应用场景</a:t>
            </a:r>
            <a:endParaRPr lang="en-US" altLang="zh-CN" kern="0" dirty="0" smtClean="0">
              <a:solidFill>
                <a:srgbClr val="C00000"/>
              </a:solidFill>
            </a:endParaRPr>
          </a:p>
          <a:p>
            <a:pPr marL="0" indent="0" eaLnBrk="1" fontAlgn="t" hangingPunct="1">
              <a:spcBef>
                <a:spcPts val="0"/>
              </a:spcBef>
              <a:spcAft>
                <a:spcPts val="0"/>
              </a:spcAft>
              <a:buFont typeface="Wingdings" panose="05000000000000000000" pitchFamily="2" charset="2"/>
              <a:buNone/>
              <a:defRPr/>
            </a:pPr>
            <a:r>
              <a:rPr lang="en-US" altLang="zh-CN" kern="0" dirty="0" smtClean="0">
                <a:solidFill>
                  <a:srgbClr val="000000"/>
                </a:solidFill>
              </a:rPr>
              <a:t>Federation</a:t>
            </a:r>
            <a:r>
              <a:rPr lang="zh-CN" altLang="en-US" kern="0" dirty="0" smtClean="0">
                <a:solidFill>
                  <a:srgbClr val="000000"/>
                </a:solidFill>
              </a:rPr>
              <a:t>支持上层应用使用多个独立的基于</a:t>
            </a:r>
            <a:r>
              <a:rPr lang="en-US" altLang="zh-CN" kern="0" dirty="0" smtClean="0">
                <a:solidFill>
                  <a:srgbClr val="000000"/>
                </a:solidFill>
              </a:rPr>
              <a:t>NameNode/Namespace</a:t>
            </a:r>
            <a:r>
              <a:rPr lang="zh-CN" altLang="en-US" kern="0" dirty="0" smtClean="0">
                <a:solidFill>
                  <a:srgbClr val="000000"/>
                </a:solidFill>
              </a:rPr>
              <a:t>的文件系统。这些</a:t>
            </a:r>
            <a:r>
              <a:rPr lang="en-US" altLang="zh-CN" kern="0" dirty="0" smtClean="0">
                <a:solidFill>
                  <a:srgbClr val="000000"/>
                </a:solidFill>
              </a:rPr>
              <a:t>NameNode</a:t>
            </a:r>
            <a:r>
              <a:rPr lang="zh-CN" altLang="en-US" kern="0" dirty="0" smtClean="0">
                <a:solidFill>
                  <a:srgbClr val="000000"/>
                </a:solidFill>
              </a:rPr>
              <a:t>之间相互独立且不需要互相协调，各自分工管理自己的区域。</a:t>
            </a:r>
            <a:endParaRPr lang="en-US" altLang="zh-CN" kern="0" dirty="0" smtClean="0">
              <a:solidFill>
                <a:srgbClr val="000000"/>
              </a:solidFill>
            </a:endParaRPr>
          </a:p>
          <a:p>
            <a:pPr eaLnBrk="1" fontAlgn="auto" hangingPunct="1">
              <a:lnSpc>
                <a:spcPct val="150000"/>
              </a:lnSpc>
              <a:spcBef>
                <a:spcPts val="0"/>
              </a:spcBef>
              <a:spcAft>
                <a:spcPts val="0"/>
              </a:spcAft>
              <a:buSzPct val="80000"/>
              <a:defRPr/>
            </a:pPr>
            <a:r>
              <a:rPr lang="zh-CN" altLang="en-US" kern="0" dirty="0" smtClean="0">
                <a:solidFill>
                  <a:srgbClr val="C00000"/>
                </a:solidFill>
              </a:rPr>
              <a:t>解决方案</a:t>
            </a:r>
            <a:endParaRPr lang="en-US" altLang="zh-CN" kern="0" dirty="0" smtClean="0">
              <a:solidFill>
                <a:srgbClr val="C00000"/>
              </a:solidFill>
            </a:endParaRPr>
          </a:p>
          <a:p>
            <a:pPr marL="646430" lvl="1" indent="-285750" eaLnBrk="1" fontAlgn="t" hangingPunct="1">
              <a:spcBef>
                <a:spcPts val="0"/>
              </a:spcBef>
              <a:spcAft>
                <a:spcPts val="0"/>
              </a:spcAft>
              <a:defRPr/>
            </a:pPr>
            <a:r>
              <a:rPr lang="zh-CN" altLang="en-US" kern="0" dirty="0" smtClean="0">
                <a:solidFill>
                  <a:srgbClr val="000000"/>
                </a:solidFill>
              </a:rPr>
              <a:t>一个</a:t>
            </a:r>
            <a:r>
              <a:rPr lang="en-US" altLang="zh-CN" kern="0" dirty="0" smtClean="0">
                <a:solidFill>
                  <a:srgbClr val="000000"/>
                </a:solidFill>
              </a:rPr>
              <a:t>Namespace</a:t>
            </a:r>
            <a:r>
              <a:rPr lang="zh-CN" altLang="en-US" kern="0" dirty="0" smtClean="0">
                <a:solidFill>
                  <a:srgbClr val="000000"/>
                </a:solidFill>
              </a:rPr>
              <a:t>使用一个</a:t>
            </a:r>
            <a:r>
              <a:rPr lang="en-US" altLang="zh-CN" kern="0" dirty="0" smtClean="0">
                <a:solidFill>
                  <a:srgbClr val="000000"/>
                </a:solidFill>
              </a:rPr>
              <a:t>block pool</a:t>
            </a:r>
            <a:r>
              <a:rPr lang="zh-CN" altLang="en-US" kern="0" dirty="0" smtClean="0">
                <a:solidFill>
                  <a:srgbClr val="000000"/>
                </a:solidFill>
              </a:rPr>
              <a:t>管理数据块，每个</a:t>
            </a:r>
            <a:r>
              <a:rPr lang="en-US" altLang="zh-CN" kern="0" dirty="0" smtClean="0">
                <a:solidFill>
                  <a:srgbClr val="000000"/>
                </a:solidFill>
              </a:rPr>
              <a:t>block pool</a:t>
            </a:r>
            <a:r>
              <a:rPr lang="zh-CN" altLang="en-US" kern="0" dirty="0" smtClean="0">
                <a:solidFill>
                  <a:srgbClr val="000000"/>
                </a:solidFill>
              </a:rPr>
              <a:t>内部自治，不会与其他</a:t>
            </a:r>
            <a:r>
              <a:rPr lang="en-US" altLang="zh-CN" kern="0" dirty="0" smtClean="0">
                <a:solidFill>
                  <a:srgbClr val="000000"/>
                </a:solidFill>
              </a:rPr>
              <a:t>block pool</a:t>
            </a:r>
            <a:r>
              <a:rPr lang="zh-CN" altLang="en-US" kern="0" dirty="0" smtClean="0">
                <a:solidFill>
                  <a:srgbClr val="000000"/>
                </a:solidFill>
              </a:rPr>
              <a:t>交流 。</a:t>
            </a:r>
            <a:endParaRPr lang="en-US" altLang="zh-CN" kern="0" dirty="0" smtClean="0">
              <a:solidFill>
                <a:srgbClr val="000000"/>
              </a:solidFill>
            </a:endParaRPr>
          </a:p>
          <a:p>
            <a:pPr marL="646430" lvl="1" indent="-285750" eaLnBrk="1" fontAlgn="t" hangingPunct="1">
              <a:spcBef>
                <a:spcPts val="0"/>
              </a:spcBef>
              <a:spcAft>
                <a:spcPts val="0"/>
              </a:spcAft>
              <a:defRPr/>
            </a:pPr>
            <a:r>
              <a:rPr lang="zh-CN" altLang="en-US" kern="0" dirty="0" smtClean="0">
                <a:solidFill>
                  <a:srgbClr val="000000"/>
                </a:solidFill>
              </a:rPr>
              <a:t>命名空间管理： </a:t>
            </a:r>
            <a:r>
              <a:rPr lang="en-US" altLang="zh-CN" kern="0" dirty="0" smtClean="0">
                <a:solidFill>
                  <a:srgbClr val="000000"/>
                </a:solidFill>
              </a:rPr>
              <a:t>Federation</a:t>
            </a:r>
            <a:r>
              <a:rPr lang="zh-CN" altLang="en-US" kern="0" dirty="0" smtClean="0">
                <a:solidFill>
                  <a:srgbClr val="000000"/>
                </a:solidFill>
              </a:rPr>
              <a:t>中存在多个命名空间，可以使用</a:t>
            </a:r>
            <a:r>
              <a:rPr lang="en-US" altLang="zh-CN" kern="0" dirty="0" smtClean="0">
                <a:solidFill>
                  <a:srgbClr val="000000"/>
                </a:solidFill>
              </a:rPr>
              <a:t>Client Side Mount Table</a:t>
            </a:r>
            <a:r>
              <a:rPr lang="zh-CN" altLang="en-US" kern="0" dirty="0" smtClean="0">
                <a:solidFill>
                  <a:srgbClr val="000000"/>
                </a:solidFill>
              </a:rPr>
              <a:t>对命名空间划分和管理。</a:t>
            </a:r>
          </a:p>
          <a:p>
            <a:pPr eaLnBrk="1" fontAlgn="auto" hangingPunct="1">
              <a:lnSpc>
                <a:spcPct val="150000"/>
              </a:lnSpc>
              <a:spcBef>
                <a:spcPts val="0"/>
              </a:spcBef>
              <a:spcAft>
                <a:spcPts val="0"/>
              </a:spcAft>
              <a:buSzPct val="80000"/>
              <a:defRPr/>
            </a:pPr>
            <a:r>
              <a:rPr lang="zh-CN" altLang="en-US" kern="0" dirty="0" smtClean="0">
                <a:solidFill>
                  <a:srgbClr val="C00000"/>
                </a:solidFill>
              </a:rPr>
              <a:t>用户价值</a:t>
            </a:r>
            <a:endParaRPr lang="en-US" altLang="zh-CN" kern="0" dirty="0" smtClean="0">
              <a:solidFill>
                <a:srgbClr val="C00000"/>
              </a:solidFill>
            </a:endParaRPr>
          </a:p>
          <a:p>
            <a:pPr lvl="1" eaLnBrk="1" fontAlgn="t" hangingPunct="1">
              <a:spcBef>
                <a:spcPts val="0"/>
              </a:spcBef>
              <a:spcAft>
                <a:spcPts val="0"/>
              </a:spcAft>
              <a:defRPr/>
            </a:pPr>
            <a:r>
              <a:rPr lang="zh-CN" altLang="en-US" b="1" kern="0" dirty="0" smtClean="0">
                <a:solidFill>
                  <a:srgbClr val="000000"/>
                </a:solidFill>
              </a:rPr>
              <a:t>扩展性：</a:t>
            </a:r>
            <a:r>
              <a:rPr lang="zh-CN" altLang="en-US" kern="0" dirty="0" smtClean="0">
                <a:solidFill>
                  <a:srgbClr val="000000"/>
                </a:solidFill>
              </a:rPr>
              <a:t>支持</a:t>
            </a:r>
            <a:r>
              <a:rPr lang="en-US" altLang="zh-CN" kern="0" dirty="0" smtClean="0">
                <a:solidFill>
                  <a:srgbClr val="000000"/>
                </a:solidFill>
              </a:rPr>
              <a:t>NameNode/Namespace</a:t>
            </a:r>
            <a:r>
              <a:rPr lang="zh-CN" altLang="en-US" kern="0" dirty="0" smtClean="0">
                <a:solidFill>
                  <a:srgbClr val="000000"/>
                </a:solidFill>
              </a:rPr>
              <a:t>水平扩展，后向兼容，结构简单。</a:t>
            </a:r>
          </a:p>
          <a:p>
            <a:pPr lvl="1" eaLnBrk="1" fontAlgn="t" hangingPunct="1">
              <a:spcBef>
                <a:spcPts val="0"/>
              </a:spcBef>
              <a:spcAft>
                <a:spcPts val="0"/>
              </a:spcAft>
              <a:defRPr/>
            </a:pPr>
            <a:r>
              <a:rPr lang="zh-CN" altLang="en-US" b="1" kern="0" dirty="0" smtClean="0">
                <a:solidFill>
                  <a:srgbClr val="000000"/>
                </a:solidFill>
              </a:rPr>
              <a:t>性能：</a:t>
            </a:r>
            <a:r>
              <a:rPr lang="zh-CN" altLang="en-US" kern="0" dirty="0" smtClean="0">
                <a:solidFill>
                  <a:srgbClr val="000000"/>
                </a:solidFill>
              </a:rPr>
              <a:t>文件操作的性能不再制约于单个</a:t>
            </a:r>
            <a:r>
              <a:rPr lang="en-US" altLang="zh-CN" kern="0" dirty="0" smtClean="0">
                <a:solidFill>
                  <a:srgbClr val="000000"/>
                </a:solidFill>
              </a:rPr>
              <a:t>NameNode</a:t>
            </a:r>
            <a:r>
              <a:rPr lang="zh-CN" altLang="en-US" kern="0" dirty="0" smtClean="0">
                <a:solidFill>
                  <a:srgbClr val="000000"/>
                </a:solidFill>
              </a:rPr>
              <a:t>的吞吐量，支持多个</a:t>
            </a:r>
            <a:r>
              <a:rPr lang="en-US" altLang="zh-CN" kern="0" dirty="0" smtClean="0">
                <a:solidFill>
                  <a:srgbClr val="000000"/>
                </a:solidFill>
              </a:rPr>
              <a:t>NameNode</a:t>
            </a:r>
            <a:r>
              <a:rPr lang="zh-CN" altLang="en-US" kern="0" dirty="0" smtClean="0">
                <a:solidFill>
                  <a:srgbClr val="000000"/>
                </a:solidFill>
              </a:rPr>
              <a:t>。</a:t>
            </a:r>
          </a:p>
          <a:p>
            <a:pPr lvl="1" eaLnBrk="1" fontAlgn="t" hangingPunct="1">
              <a:spcBef>
                <a:spcPts val="0"/>
              </a:spcBef>
              <a:spcAft>
                <a:spcPts val="0"/>
              </a:spcAft>
              <a:defRPr/>
            </a:pPr>
            <a:r>
              <a:rPr lang="zh-CN" altLang="en-US" b="1" kern="0" dirty="0" smtClean="0">
                <a:solidFill>
                  <a:srgbClr val="000000"/>
                </a:solidFill>
              </a:rPr>
              <a:t>隔离性：</a:t>
            </a:r>
            <a:r>
              <a:rPr lang="zh-CN" altLang="en-US" kern="0" dirty="0" smtClean="0">
                <a:solidFill>
                  <a:srgbClr val="000000"/>
                </a:solidFill>
              </a:rPr>
              <a:t>可按照应用程序的用户和种类分离</a:t>
            </a:r>
            <a:r>
              <a:rPr lang="en-US" altLang="zh-CN" kern="0" dirty="0" smtClean="0">
                <a:solidFill>
                  <a:srgbClr val="000000"/>
                </a:solidFill>
              </a:rPr>
              <a:t>Namespace volume</a:t>
            </a:r>
            <a:r>
              <a:rPr lang="zh-CN" altLang="en-US" kern="0" dirty="0" smtClean="0">
                <a:solidFill>
                  <a:srgbClr val="000000"/>
                </a:solidFill>
              </a:rPr>
              <a:t>，进而增强了隔离性。</a:t>
            </a:r>
            <a:endParaRPr lang="en-US" altLang="zh-CN" kern="0" dirty="0" smtClean="0">
              <a:solidFill>
                <a:srgbClr val="000000"/>
              </a:solidFill>
            </a:endParaRPr>
          </a:p>
          <a:p>
            <a:r>
              <a:rPr lang="en-US" altLang="zh-CN" dirty="0" err="1" smtClean="0"/>
              <a:t>NameSpace</a:t>
            </a:r>
            <a:r>
              <a:rPr lang="zh-CN" altLang="en-US" dirty="0" smtClean="0"/>
              <a:t>（</a:t>
            </a:r>
            <a:r>
              <a:rPr lang="en-US" altLang="zh-CN" dirty="0" smtClean="0"/>
              <a:t>NS</a:t>
            </a:r>
            <a:r>
              <a:rPr lang="zh-CN" altLang="en-US" dirty="0" smtClean="0"/>
              <a:t>）：命名空间。  </a:t>
            </a:r>
            <a:r>
              <a:rPr lang="en-US" altLang="zh-CN" b="1" dirty="0" smtClean="0"/>
              <a:t>HDFS</a:t>
            </a:r>
            <a:r>
              <a:rPr lang="zh-CN" altLang="en-US" dirty="0" smtClean="0"/>
              <a:t>的命名空间包含目录、文件和块。</a:t>
            </a:r>
            <a:endParaRPr lang="en-US" altLang="zh-CN" dirty="0" smtClean="0"/>
          </a:p>
          <a:p>
            <a:r>
              <a:rPr lang="en-US" altLang="zh-CN" dirty="0" smtClean="0"/>
              <a:t>Pool</a:t>
            </a:r>
            <a:r>
              <a:rPr lang="zh-CN" altLang="en-US" dirty="0" smtClean="0"/>
              <a:t>：</a:t>
            </a:r>
            <a:r>
              <a:rPr lang="en-US" altLang="zh-CN" dirty="0" smtClean="0"/>
              <a:t>block pool. </a:t>
            </a:r>
            <a:r>
              <a:rPr lang="en-US" altLang="zh-CN" b="1" dirty="0" smtClean="0"/>
              <a:t>Federation</a:t>
            </a:r>
            <a:r>
              <a:rPr lang="en-US" altLang="zh-CN" dirty="0" smtClean="0"/>
              <a:t> </a:t>
            </a:r>
            <a:r>
              <a:rPr lang="en-US" altLang="zh-CN" b="1" dirty="0" smtClean="0"/>
              <a:t>HDFS</a:t>
            </a:r>
            <a:r>
              <a:rPr lang="zh-CN" altLang="en-US" dirty="0" smtClean="0"/>
              <a:t>中有多个独立的命名空间（</a:t>
            </a:r>
            <a:r>
              <a:rPr lang="en-US" altLang="zh-CN" dirty="0" smtClean="0"/>
              <a:t>Namespace</a:t>
            </a:r>
            <a:r>
              <a:rPr lang="zh-CN" altLang="en-US" dirty="0" smtClean="0"/>
              <a:t>），并且每一个命名空间使用一个块池（</a:t>
            </a:r>
            <a:r>
              <a:rPr lang="en-US" altLang="zh-CN" dirty="0" smtClean="0"/>
              <a:t>block pool</a:t>
            </a:r>
            <a:r>
              <a:rPr lang="zh-CN" altLang="en-US" dirty="0" smtClean="0"/>
              <a:t>）。</a:t>
            </a:r>
            <a:r>
              <a:rPr lang="en-US" altLang="zh-CN" dirty="0" smtClean="0"/>
              <a:t>Block pool(</a:t>
            </a:r>
            <a:r>
              <a:rPr lang="zh-CN" altLang="en-US" dirty="0" smtClean="0"/>
              <a:t>块池</a:t>
            </a:r>
            <a:r>
              <a:rPr lang="en-US" altLang="zh-CN" dirty="0" smtClean="0"/>
              <a:t>)</a:t>
            </a:r>
            <a:r>
              <a:rPr lang="zh-CN" altLang="en-US" dirty="0" smtClean="0"/>
              <a:t>是属于单个命名空间的一组</a:t>
            </a:r>
            <a:r>
              <a:rPr lang="en-US" altLang="zh-CN" dirty="0" smtClean="0"/>
              <a:t>block(</a:t>
            </a:r>
            <a:r>
              <a:rPr lang="zh-CN" altLang="en-US" dirty="0" smtClean="0"/>
              <a:t>块</a:t>
            </a:r>
            <a:r>
              <a:rPr lang="en-US" altLang="zh-CN" dirty="0" smtClean="0"/>
              <a:t>)</a:t>
            </a:r>
            <a:r>
              <a:rPr lang="zh-CN" altLang="en-US" dirty="0" smtClean="0"/>
              <a:t>，每一个</a:t>
            </a:r>
            <a:r>
              <a:rPr lang="en-US" altLang="zh-CN" dirty="0" smtClean="0"/>
              <a:t>DataNode</a:t>
            </a:r>
            <a:r>
              <a:rPr lang="zh-CN" altLang="en-US" dirty="0" smtClean="0"/>
              <a:t>为所有的</a:t>
            </a:r>
            <a:r>
              <a:rPr lang="en-US" altLang="zh-CN" dirty="0" smtClean="0"/>
              <a:t>block pool</a:t>
            </a:r>
            <a:r>
              <a:rPr lang="zh-CN" altLang="en-US" dirty="0" smtClean="0"/>
              <a:t>存储块。</a:t>
            </a:r>
            <a:r>
              <a:rPr lang="en-US" altLang="zh-CN" dirty="0" smtClean="0"/>
              <a:t>DataNode</a:t>
            </a:r>
            <a:r>
              <a:rPr lang="zh-CN" altLang="en-US" dirty="0" smtClean="0"/>
              <a:t>是一个物理概念，而</a:t>
            </a:r>
            <a:r>
              <a:rPr lang="en-US" altLang="zh-CN" dirty="0" smtClean="0"/>
              <a:t>block pool</a:t>
            </a:r>
            <a:r>
              <a:rPr lang="zh-CN" altLang="en-US" dirty="0" smtClean="0"/>
              <a:t>是一个重新将</a:t>
            </a:r>
            <a:r>
              <a:rPr lang="en-US" altLang="zh-CN" dirty="0" smtClean="0"/>
              <a:t>block</a:t>
            </a:r>
            <a:r>
              <a:rPr lang="zh-CN" altLang="en-US" dirty="0" smtClean="0"/>
              <a:t>划分的逻辑概念。同一个</a:t>
            </a:r>
            <a:r>
              <a:rPr lang="en-US" altLang="zh-CN" dirty="0" smtClean="0"/>
              <a:t>DataNode</a:t>
            </a:r>
            <a:r>
              <a:rPr lang="zh-CN" altLang="en-US" dirty="0" smtClean="0"/>
              <a:t>中可以存着属于多个</a:t>
            </a:r>
            <a:r>
              <a:rPr lang="en-US" altLang="zh-CN" dirty="0" smtClean="0"/>
              <a:t>block pool</a:t>
            </a:r>
            <a:r>
              <a:rPr lang="zh-CN" altLang="en-US" dirty="0" smtClean="0"/>
              <a:t>的多个块。</a:t>
            </a:r>
            <a:r>
              <a:rPr lang="en-US" altLang="zh-CN" dirty="0" smtClean="0"/>
              <a:t>Block pool</a:t>
            </a:r>
            <a:r>
              <a:rPr lang="zh-CN" altLang="en-US" dirty="0" smtClean="0"/>
              <a:t>允许一个命名空间在不通知其他命名空间的情况下为一个新的</a:t>
            </a:r>
            <a:r>
              <a:rPr lang="en-US" altLang="zh-CN" dirty="0" smtClean="0"/>
              <a:t>block</a:t>
            </a:r>
            <a:r>
              <a:rPr lang="zh-CN" altLang="en-US" dirty="0" smtClean="0"/>
              <a:t>创建</a:t>
            </a:r>
            <a:r>
              <a:rPr lang="en-US" altLang="zh-CN" dirty="0" smtClean="0"/>
              <a:t>Block ID</a:t>
            </a:r>
            <a:r>
              <a:rPr lang="zh-CN" altLang="en-US" dirty="0" smtClean="0"/>
              <a:t>。同时，一个</a:t>
            </a:r>
            <a:r>
              <a:rPr lang="en-US" altLang="zh-CN" dirty="0" smtClean="0"/>
              <a:t>NameNode</a:t>
            </a:r>
            <a:r>
              <a:rPr lang="zh-CN" altLang="en-US" dirty="0" smtClean="0"/>
              <a:t>失效不会影响其下的</a:t>
            </a:r>
            <a:r>
              <a:rPr lang="en-US" altLang="zh-CN" dirty="0" smtClean="0"/>
              <a:t>DataNode</a:t>
            </a:r>
            <a:r>
              <a:rPr lang="zh-CN" altLang="en-US" dirty="0" smtClean="0"/>
              <a:t>为其他</a:t>
            </a:r>
            <a:r>
              <a:rPr lang="en-US" altLang="zh-CN" dirty="0" smtClean="0"/>
              <a:t>NameNode</a:t>
            </a:r>
            <a:r>
              <a:rPr lang="zh-CN" altLang="en-US" dirty="0" smtClean="0"/>
              <a:t>的服务。</a:t>
            </a:r>
            <a:endParaRPr lang="en-US" altLang="zh-CN" dirty="0" smtClean="0"/>
          </a:p>
          <a:p>
            <a:endParaRPr lang="en-US" altLang="zh-CN" dirty="0" smtClean="0"/>
          </a:p>
          <a:p>
            <a:pPr marL="360680" lvl="1" indent="0" eaLnBrk="1" fontAlgn="t" hangingPunct="1">
              <a:spcBef>
                <a:spcPts val="0"/>
              </a:spcBef>
              <a:spcAft>
                <a:spcPts val="0"/>
              </a:spcAft>
              <a:buNone/>
              <a:defRPr/>
            </a:pPr>
            <a:endParaRPr lang="en-US" altLang="zh-CN" kern="0" dirty="0" smtClean="0">
              <a:solidFill>
                <a:srgbClr val="000000"/>
              </a:solidFill>
            </a:endParaRPr>
          </a:p>
          <a:p>
            <a:pPr marL="0" indent="0">
              <a:buFont typeface="Wingdings" panose="05000000000000000000" pitchFamily="2" charset="2"/>
              <a:buNone/>
              <a:defRPr/>
            </a:pPr>
            <a:endParaRPr lang="en-US" altLang="zh-CN"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p:spPr>
        <p:txBody>
          <a:bodyPr/>
          <a:lstStyle/>
          <a:p>
            <a:pPr marL="180975" marR="0" indent="-180975" algn="just"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dirty="0" smtClean="0"/>
              <a:t>HDFS Federation</a:t>
            </a:r>
            <a:r>
              <a:rPr lang="zh-CN" altLang="en-US" dirty="0" smtClean="0"/>
              <a:t>应用场景举例：大数据生态链上的各个服务，如</a:t>
            </a:r>
            <a:r>
              <a:rPr lang="en-US" altLang="zh-CN" dirty="0" smtClean="0"/>
              <a:t>Hue</a:t>
            </a:r>
            <a:r>
              <a:rPr lang="zh-CN" altLang="en-US" dirty="0" smtClean="0"/>
              <a:t>、 </a:t>
            </a:r>
            <a:r>
              <a:rPr lang="en-US" altLang="zh-CN" dirty="0" err="1" smtClean="0"/>
              <a:t>HBase</a:t>
            </a:r>
            <a:r>
              <a:rPr lang="zh-CN" altLang="en-US" dirty="0" smtClean="0"/>
              <a:t>、 </a:t>
            </a:r>
            <a:r>
              <a:rPr lang="en-US" altLang="zh-CN" dirty="0" err="1" smtClean="0"/>
              <a:t>Mapreduce</a:t>
            </a:r>
            <a:r>
              <a:rPr lang="zh-CN" altLang="en-US" dirty="0" smtClean="0"/>
              <a:t>、</a:t>
            </a:r>
            <a:r>
              <a:rPr lang="en-US" altLang="zh-CN" dirty="0" smtClean="0"/>
              <a:t>Hive</a:t>
            </a:r>
            <a:r>
              <a:rPr lang="zh-CN" altLang="en-US" dirty="0" smtClean="0"/>
              <a:t>和</a:t>
            </a:r>
            <a:r>
              <a:rPr lang="en-US" altLang="zh-CN" dirty="0" smtClean="0"/>
              <a:t>Spark</a:t>
            </a:r>
            <a:r>
              <a:rPr lang="zh-CN" altLang="en-US" dirty="0" smtClean="0"/>
              <a:t>都运行在</a:t>
            </a:r>
            <a:r>
              <a:rPr lang="en-US" altLang="zh-CN" dirty="0" smtClean="0"/>
              <a:t>HDFS Federation</a:t>
            </a:r>
            <a:r>
              <a:rPr lang="zh-CN" altLang="en-US" dirty="0" smtClean="0"/>
              <a:t>上，每个服务都将拥有自己的虚拟</a:t>
            </a:r>
            <a:r>
              <a:rPr lang="en-US" altLang="zh-CN" dirty="0" err="1" smtClean="0"/>
              <a:t>NameSpace</a:t>
            </a:r>
            <a:r>
              <a:rPr lang="zh-CN" altLang="en-US" dirty="0" smtClean="0"/>
              <a:t>，如</a:t>
            </a:r>
            <a:r>
              <a:rPr lang="en-US" altLang="zh-CN" dirty="0" smtClean="0"/>
              <a:t>Hue</a:t>
            </a:r>
            <a:r>
              <a:rPr lang="zh-CN" altLang="en-US" dirty="0" smtClean="0"/>
              <a:t>可拥有虚拟</a:t>
            </a:r>
            <a:r>
              <a:rPr lang="en-US" altLang="zh-CN" dirty="0" smtClean="0"/>
              <a:t>Namespace NS1</a:t>
            </a:r>
            <a:r>
              <a:rPr lang="zh-CN" altLang="en-US" dirty="0" smtClean="0"/>
              <a:t>，</a:t>
            </a:r>
            <a:r>
              <a:rPr lang="en-US" altLang="zh-CN" dirty="0" err="1" smtClean="0"/>
              <a:t>HBase</a:t>
            </a:r>
            <a:r>
              <a:rPr lang="zh-CN" altLang="en-US" dirty="0" smtClean="0"/>
              <a:t>拥有虚拟</a:t>
            </a:r>
            <a:r>
              <a:rPr lang="en-US" altLang="zh-CN" dirty="0" smtClean="0"/>
              <a:t>Namespace NS2</a:t>
            </a:r>
            <a:r>
              <a:rPr lang="zh-CN" altLang="en-US" dirty="0" smtClean="0"/>
              <a:t>，依次类推。</a:t>
            </a:r>
            <a:endParaRPr lang="en-US" altLang="zh-CN" dirty="0" smtClean="0"/>
          </a:p>
          <a:p>
            <a:r>
              <a:rPr lang="en-US" altLang="zh-CN" dirty="0" smtClean="0"/>
              <a:t>HDFS Federation</a:t>
            </a:r>
            <a:r>
              <a:rPr lang="zh-CN" altLang="en-US" dirty="0" smtClean="0"/>
              <a:t>：</a:t>
            </a:r>
            <a:r>
              <a:rPr lang="en-US" altLang="zh-CN" b="1" dirty="0" smtClean="0"/>
              <a:t>HDFS</a:t>
            </a:r>
            <a:r>
              <a:rPr lang="en-US" altLang="zh-CN" dirty="0" smtClean="0"/>
              <a:t> </a:t>
            </a:r>
            <a:r>
              <a:rPr lang="en-US" altLang="zh-CN" b="1" dirty="0" smtClean="0"/>
              <a:t>Federation</a:t>
            </a:r>
            <a:r>
              <a:rPr lang="zh-CN" altLang="en-US" dirty="0" smtClean="0"/>
              <a:t>使用了多个独立的</a:t>
            </a:r>
            <a:r>
              <a:rPr lang="en-US" altLang="zh-CN" dirty="0" smtClean="0"/>
              <a:t>NameNode/Namespace</a:t>
            </a:r>
            <a:r>
              <a:rPr lang="zh-CN" altLang="en-US" dirty="0" smtClean="0"/>
              <a:t>来使得</a:t>
            </a:r>
            <a:r>
              <a:rPr lang="en-US" altLang="zh-CN" b="1" dirty="0" smtClean="0"/>
              <a:t>HDFS</a:t>
            </a:r>
            <a:r>
              <a:rPr lang="zh-CN" altLang="en-US" dirty="0" smtClean="0"/>
              <a:t>的命名服务能够水平扩展。在</a:t>
            </a:r>
            <a:r>
              <a:rPr lang="en-US" altLang="zh-CN" b="1" dirty="0" smtClean="0"/>
              <a:t>HDFS</a:t>
            </a:r>
            <a:r>
              <a:rPr lang="en-US" altLang="zh-CN" dirty="0" smtClean="0"/>
              <a:t> </a:t>
            </a:r>
            <a:r>
              <a:rPr lang="en-US" altLang="zh-CN" b="1" dirty="0" smtClean="0"/>
              <a:t>Federation</a:t>
            </a:r>
            <a:r>
              <a:rPr lang="zh-CN" altLang="en-US" dirty="0" smtClean="0"/>
              <a:t>中的</a:t>
            </a:r>
            <a:r>
              <a:rPr lang="en-US" altLang="zh-CN" dirty="0" smtClean="0"/>
              <a:t>NameNode</a:t>
            </a:r>
            <a:r>
              <a:rPr lang="zh-CN" altLang="en-US" dirty="0" smtClean="0"/>
              <a:t>之间是联邦关系，他们之间相互独立且不需要相互协调。</a:t>
            </a:r>
            <a:r>
              <a:rPr lang="en-US" altLang="zh-CN" b="1" dirty="0" smtClean="0"/>
              <a:t>HDFS</a:t>
            </a:r>
            <a:r>
              <a:rPr lang="en-US" altLang="zh-CN" dirty="0" smtClean="0"/>
              <a:t> </a:t>
            </a:r>
            <a:r>
              <a:rPr lang="en-US" altLang="zh-CN" b="1" dirty="0" smtClean="0"/>
              <a:t>Federation</a:t>
            </a:r>
            <a:r>
              <a:rPr lang="zh-CN" altLang="en-US" dirty="0" smtClean="0"/>
              <a:t>中的</a:t>
            </a:r>
            <a:r>
              <a:rPr lang="en-US" altLang="zh-CN" dirty="0" smtClean="0"/>
              <a:t>NameNode</a:t>
            </a:r>
            <a:r>
              <a:rPr lang="zh-CN" altLang="en-US" dirty="0" smtClean="0"/>
              <a:t>提供了</a:t>
            </a:r>
            <a:r>
              <a:rPr lang="zh-CN" altLang="en-US" b="1" dirty="0" smtClean="0"/>
              <a:t>命名空间管理和块管理功能</a:t>
            </a:r>
            <a:r>
              <a:rPr lang="zh-CN" altLang="en-US" dirty="0" smtClean="0"/>
              <a:t>。</a:t>
            </a:r>
            <a:r>
              <a:rPr lang="en-US" altLang="zh-CN" b="1" dirty="0" smtClean="0"/>
              <a:t>HDFS</a:t>
            </a:r>
            <a:r>
              <a:rPr lang="en-US" altLang="zh-CN" dirty="0" smtClean="0"/>
              <a:t> </a:t>
            </a:r>
            <a:r>
              <a:rPr lang="en-US" altLang="zh-CN" b="1" dirty="0" smtClean="0"/>
              <a:t>Federation</a:t>
            </a:r>
            <a:r>
              <a:rPr lang="zh-CN" altLang="en-US" dirty="0" smtClean="0"/>
              <a:t>中的</a:t>
            </a:r>
            <a:r>
              <a:rPr lang="en-US" altLang="zh-CN" dirty="0" smtClean="0"/>
              <a:t>DataNode</a:t>
            </a:r>
            <a:r>
              <a:rPr lang="zh-CN" altLang="en-US" dirty="0" smtClean="0"/>
              <a:t>被所有的</a:t>
            </a:r>
            <a:r>
              <a:rPr lang="en-US" altLang="zh-CN" dirty="0" smtClean="0"/>
              <a:t>NameNode</a:t>
            </a:r>
            <a:r>
              <a:rPr lang="zh-CN" altLang="en-US" dirty="0" smtClean="0"/>
              <a:t>用作公共存储块的地方。每一个</a:t>
            </a:r>
            <a:r>
              <a:rPr lang="en-US" altLang="zh-CN" dirty="0" smtClean="0"/>
              <a:t>DataNode</a:t>
            </a:r>
            <a:r>
              <a:rPr lang="zh-CN" altLang="en-US" dirty="0" smtClean="0"/>
              <a:t>都会向所在集群中所有的</a:t>
            </a:r>
            <a:r>
              <a:rPr lang="en-US" altLang="zh-CN" dirty="0" smtClean="0"/>
              <a:t>NameNode</a:t>
            </a:r>
            <a:r>
              <a:rPr lang="zh-CN" altLang="en-US" dirty="0" smtClean="0"/>
              <a:t>注册，并且会周期性的发送心跳和块信息报告，同时处理来自</a:t>
            </a:r>
            <a:r>
              <a:rPr lang="en-US" altLang="zh-CN" dirty="0" smtClean="0"/>
              <a:t>NameNode</a:t>
            </a:r>
            <a:r>
              <a:rPr lang="zh-CN" altLang="en-US" dirty="0" smtClean="0"/>
              <a:t>的指令。</a:t>
            </a:r>
            <a:endParaRPr lang="en-US" altLang="zh-CN" dirty="0" smtClean="0"/>
          </a:p>
          <a:p>
            <a:r>
              <a:rPr lang="zh-CN" altLang="en-US" b="1" dirty="0" smtClean="0"/>
              <a:t>命名空间管理</a:t>
            </a:r>
            <a:r>
              <a:rPr lang="zh-CN" altLang="en-US" dirty="0" smtClean="0"/>
              <a:t>：是指命名空间支持对</a:t>
            </a:r>
            <a:r>
              <a:rPr lang="en-US" altLang="zh-CN" b="1" dirty="0" smtClean="0"/>
              <a:t>HDFS</a:t>
            </a:r>
            <a:r>
              <a:rPr lang="zh-CN" altLang="en-US" dirty="0" smtClean="0"/>
              <a:t>中的目录、文件和块做类似文件系统的创建、修改、删除、列表文件和目录等基本操作。</a:t>
            </a:r>
            <a:endParaRPr lang="en-US" altLang="zh-CN" dirty="0" smtClean="0"/>
          </a:p>
          <a:p>
            <a:pPr algn="l"/>
            <a:r>
              <a:rPr lang="zh-CN" altLang="en-US" b="1" dirty="0" smtClean="0"/>
              <a:t>块管理：</a:t>
            </a:r>
            <a:endParaRPr lang="en-US" altLang="zh-CN" dirty="0" smtClean="0"/>
          </a:p>
          <a:p>
            <a:pPr>
              <a:buFont typeface="Wingdings" panose="05000000000000000000" pitchFamily="2" charset="2"/>
              <a:buNone/>
            </a:pPr>
            <a:r>
              <a:rPr lang="en-US" altLang="zh-CN" dirty="0" smtClean="0"/>
              <a:t>A) </a:t>
            </a:r>
            <a:r>
              <a:rPr lang="zh-CN" altLang="en-US" dirty="0" smtClean="0"/>
              <a:t>处理</a:t>
            </a:r>
            <a:r>
              <a:rPr lang="en-US" altLang="zh-CN" dirty="0" smtClean="0"/>
              <a:t>Data Node</a:t>
            </a:r>
            <a:r>
              <a:rPr lang="zh-CN" altLang="en-US" dirty="0" smtClean="0"/>
              <a:t>向</a:t>
            </a:r>
            <a:r>
              <a:rPr lang="en-US" altLang="zh-CN" dirty="0" smtClean="0"/>
              <a:t>Name Node</a:t>
            </a:r>
            <a:r>
              <a:rPr lang="zh-CN" altLang="en-US" dirty="0" smtClean="0"/>
              <a:t>注册的请求，处理</a:t>
            </a:r>
            <a:r>
              <a:rPr lang="en-US" altLang="zh-CN" dirty="0" smtClean="0"/>
              <a:t>DataNode</a:t>
            </a:r>
            <a:r>
              <a:rPr lang="zh-CN" altLang="en-US" dirty="0" smtClean="0"/>
              <a:t>的成员关系，处理来自</a:t>
            </a:r>
            <a:r>
              <a:rPr lang="en-US" altLang="zh-CN" dirty="0" smtClean="0"/>
              <a:t>Data Node</a:t>
            </a:r>
            <a:r>
              <a:rPr lang="zh-CN" altLang="en-US" dirty="0" smtClean="0"/>
              <a:t>周期性的心跳。</a:t>
            </a:r>
          </a:p>
          <a:p>
            <a:pPr>
              <a:buFont typeface="Wingdings" panose="05000000000000000000" pitchFamily="2" charset="2"/>
              <a:buNone/>
            </a:pPr>
            <a:r>
              <a:rPr lang="en-US" altLang="zh-CN" dirty="0" smtClean="0"/>
              <a:t>B) </a:t>
            </a:r>
            <a:r>
              <a:rPr lang="zh-CN" altLang="en-US" dirty="0" smtClean="0"/>
              <a:t>处理来自块的报告信息，维护块的位置信息。</a:t>
            </a:r>
          </a:p>
          <a:p>
            <a:pPr>
              <a:buFont typeface="Wingdings" panose="05000000000000000000" pitchFamily="2" charset="2"/>
              <a:buNone/>
            </a:pPr>
            <a:r>
              <a:rPr lang="en-US" altLang="zh-CN" dirty="0" smtClean="0"/>
              <a:t>C) </a:t>
            </a:r>
            <a:r>
              <a:rPr lang="zh-CN" altLang="en-US" dirty="0" smtClean="0"/>
              <a:t>处理与块相关的操作：块的创建、删除、修改及获取块信息。</a:t>
            </a:r>
          </a:p>
          <a:p>
            <a:pPr>
              <a:buFont typeface="Wingdings" panose="05000000000000000000" pitchFamily="2" charset="2"/>
              <a:buNone/>
            </a:pPr>
            <a:r>
              <a:rPr lang="en-US" altLang="zh-CN" dirty="0" smtClean="0"/>
              <a:t>D) </a:t>
            </a:r>
            <a:r>
              <a:rPr lang="zh-CN" altLang="en-US" dirty="0" smtClean="0"/>
              <a:t>管理副本放置（</a:t>
            </a:r>
            <a:r>
              <a:rPr lang="en-US" altLang="zh-CN" dirty="0" smtClean="0"/>
              <a:t>replica placement</a:t>
            </a:r>
            <a:r>
              <a:rPr lang="zh-CN" altLang="en-US" dirty="0" smtClean="0"/>
              <a:t>）和块的复制及多余块的删除。</a:t>
            </a:r>
          </a:p>
          <a:p>
            <a:endParaRPr lang="en-US" altLang="zh-CN" dirty="0" smtClean="0"/>
          </a:p>
          <a:p>
            <a:endParaRPr lang="zh-CN" altLang="en-US" dirty="0" smtClean="0"/>
          </a:p>
          <a:p>
            <a:endParaRPr lang="zh-CN" alt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p:spPr>
        <p:txBody>
          <a:bodyPr/>
          <a:lstStyle/>
          <a:p>
            <a:r>
              <a:rPr lang="zh-CN" altLang="en-US" dirty="0" smtClean="0"/>
              <a:t>以策略“</a:t>
            </a:r>
            <a:r>
              <a:rPr lang="en-US" altLang="zh-CN" dirty="0" smtClean="0"/>
              <a:t>15-LAZY_PERSIST”</a:t>
            </a:r>
            <a:r>
              <a:rPr lang="zh-CN" altLang="en-US" dirty="0" smtClean="0"/>
              <a:t>为例，如果</a:t>
            </a:r>
            <a:r>
              <a:rPr lang="en-US" altLang="zh-CN" dirty="0" smtClean="0"/>
              <a:t>Block</a:t>
            </a:r>
            <a:r>
              <a:rPr lang="zh-CN" altLang="en-US" dirty="0" smtClean="0"/>
              <a:t>副本数为</a:t>
            </a:r>
            <a:r>
              <a:rPr lang="en-US" altLang="zh-CN" dirty="0" smtClean="0"/>
              <a:t>3</a:t>
            </a:r>
            <a:r>
              <a:rPr lang="zh-CN" altLang="en-US" dirty="0" smtClean="0"/>
              <a:t>，配置了该策略的文件第</a:t>
            </a:r>
            <a:r>
              <a:rPr lang="en-US" altLang="zh-CN" dirty="0" smtClean="0"/>
              <a:t>1</a:t>
            </a:r>
            <a:r>
              <a:rPr lang="zh-CN" altLang="en-US" dirty="0" smtClean="0"/>
              <a:t>个</a:t>
            </a:r>
            <a:r>
              <a:rPr lang="en-US" altLang="zh-CN" dirty="0" smtClean="0"/>
              <a:t>Block</a:t>
            </a:r>
            <a:r>
              <a:rPr lang="zh-CN" altLang="en-US" dirty="0" smtClean="0"/>
              <a:t>副本将写入</a:t>
            </a:r>
            <a:r>
              <a:rPr lang="en-US" altLang="zh-CN" dirty="0" smtClean="0"/>
              <a:t>RAM_DISK</a:t>
            </a:r>
            <a:r>
              <a:rPr lang="zh-CN" altLang="en-US" dirty="0" smtClean="0"/>
              <a:t>，其余副本写入</a:t>
            </a:r>
            <a:r>
              <a:rPr lang="en-US" altLang="zh-CN" dirty="0" smtClean="0"/>
              <a:t>DISK</a:t>
            </a:r>
            <a:r>
              <a:rPr lang="zh-CN" altLang="en-US" dirty="0" smtClean="0"/>
              <a:t>。作为后备方案，如果第一个</a:t>
            </a:r>
            <a:r>
              <a:rPr lang="en-US" altLang="zh-CN" dirty="0" smtClean="0"/>
              <a:t>Block</a:t>
            </a:r>
            <a:r>
              <a:rPr lang="zh-CN" altLang="en-US" dirty="0" smtClean="0"/>
              <a:t>副本写入</a:t>
            </a:r>
            <a:r>
              <a:rPr lang="en-US" altLang="zh-CN" dirty="0" smtClean="0"/>
              <a:t>RAM_DISK</a:t>
            </a:r>
            <a:r>
              <a:rPr lang="zh-CN" altLang="en-US" dirty="0" smtClean="0"/>
              <a:t>类型存储介质失败，则尝试写入“备选存储策略”指定的存储类型；如果是第一个副本之外的其它副本写入失败，则尝试写入“副本的备选存储策略”指定的存储类型。</a:t>
            </a:r>
          </a:p>
          <a:p>
            <a:endParaRPr lang="zh-CN" alt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eaLnBrk="1" fontAlgn="t" hangingPunct="1">
              <a:defRPr/>
            </a:pPr>
            <a:r>
              <a:rPr lang="en-US" altLang="zh-CN" sz="1200" dirty="0" smtClean="0"/>
              <a:t>1.</a:t>
            </a:r>
            <a:r>
              <a:rPr lang="zh-CN" altLang="en-US" sz="1200" dirty="0" smtClean="0"/>
              <a:t>对目录配置标签表达式：</a:t>
            </a:r>
            <a:endParaRPr lang="en-US" altLang="zh-CN" sz="1200" dirty="0" smtClean="0"/>
          </a:p>
          <a:p>
            <a:pPr marL="0" indent="0" eaLnBrk="1" fontAlgn="t" hangingPunct="1">
              <a:buFont typeface="Wingdings" panose="05000000000000000000" pitchFamily="2" charset="2"/>
              <a:buNone/>
              <a:defRPr/>
            </a:pPr>
            <a:r>
              <a:rPr lang="en-US" altLang="zh-CN" dirty="0" smtClean="0"/>
              <a:t>/</a:t>
            </a:r>
            <a:r>
              <a:rPr lang="en-US" altLang="zh-CN" dirty="0" err="1" smtClean="0"/>
              <a:t>HBase</a:t>
            </a:r>
            <a:r>
              <a:rPr lang="en-US" altLang="zh-CN" dirty="0" smtClean="0"/>
              <a:t>= T1</a:t>
            </a:r>
          </a:p>
          <a:p>
            <a:pPr marL="0" indent="0" eaLnBrk="1" fontAlgn="t" hangingPunct="1">
              <a:buFont typeface="Wingdings" panose="05000000000000000000" pitchFamily="2" charset="2"/>
              <a:buNone/>
              <a:defRPr/>
            </a:pPr>
            <a:r>
              <a:rPr lang="en-US" altLang="zh-CN" dirty="0" smtClean="0"/>
              <a:t>/Hive   = T1 || T3</a:t>
            </a:r>
          </a:p>
          <a:p>
            <a:pPr marL="0" indent="0" eaLnBrk="1" fontAlgn="t" hangingPunct="1">
              <a:buFont typeface="Wingdings" panose="05000000000000000000" pitchFamily="2" charset="2"/>
              <a:buNone/>
              <a:defRPr/>
            </a:pPr>
            <a:r>
              <a:rPr lang="en-US" altLang="zh-CN" dirty="0" smtClean="0"/>
              <a:t>/Spark = T2</a:t>
            </a:r>
          </a:p>
          <a:p>
            <a:pPr marL="0" indent="0" eaLnBrk="1" fontAlgn="t" hangingPunct="1">
              <a:buFont typeface="Wingdings" panose="05000000000000000000" pitchFamily="2" charset="2"/>
              <a:buNone/>
              <a:defRPr/>
            </a:pPr>
            <a:r>
              <a:rPr lang="en-US" altLang="zh-CN" dirty="0" smtClean="0"/>
              <a:t>/Flume = T3</a:t>
            </a:r>
          </a:p>
          <a:p>
            <a:pPr marL="0" indent="0" eaLnBrk="1" fontAlgn="t" hangingPunct="1">
              <a:buFont typeface="Wingdings" panose="05000000000000000000" pitchFamily="2" charset="2"/>
              <a:buNone/>
              <a:defRPr/>
            </a:pPr>
            <a:endParaRPr lang="en-US" altLang="zh-CN" dirty="0" smtClean="0"/>
          </a:p>
          <a:p>
            <a:pPr eaLnBrk="1" fontAlgn="t" hangingPunct="1">
              <a:defRPr/>
            </a:pPr>
            <a:r>
              <a:rPr lang="en-US" altLang="zh-CN" sz="1200" dirty="0" smtClean="0"/>
              <a:t>2.</a:t>
            </a:r>
            <a:r>
              <a:rPr lang="zh-CN" altLang="en-US" sz="1200" dirty="0" smtClean="0"/>
              <a:t>对</a:t>
            </a:r>
            <a:r>
              <a:rPr lang="en-US" altLang="zh-CN" sz="1200" dirty="0" smtClean="0"/>
              <a:t>DataNode</a:t>
            </a:r>
            <a:r>
              <a:rPr lang="zh-CN" altLang="en-US" sz="1200" dirty="0" smtClean="0"/>
              <a:t>配置标签信息：</a:t>
            </a:r>
            <a:endParaRPr lang="en-US" altLang="zh-CN" sz="1200" dirty="0" smtClean="0"/>
          </a:p>
          <a:p>
            <a:pPr marL="0" indent="0" eaLnBrk="1" fontAlgn="t" hangingPunct="1">
              <a:buFont typeface="Wingdings" panose="05000000000000000000" pitchFamily="2" charset="2"/>
              <a:buNone/>
              <a:defRPr/>
            </a:pPr>
            <a:r>
              <a:rPr lang="en-US" altLang="zh-CN" dirty="0" smtClean="0"/>
              <a:t>DataNode A = T1, T3</a:t>
            </a:r>
          </a:p>
          <a:p>
            <a:pPr marL="0" indent="0" eaLnBrk="1" fontAlgn="t" hangingPunct="1">
              <a:buFont typeface="Wingdings" panose="05000000000000000000" pitchFamily="2" charset="2"/>
              <a:buNone/>
              <a:defRPr/>
            </a:pPr>
            <a:r>
              <a:rPr lang="en-US" altLang="zh-CN" dirty="0" smtClean="0"/>
              <a:t>DataNode B = T1</a:t>
            </a:r>
          </a:p>
          <a:p>
            <a:pPr marL="0" indent="0" eaLnBrk="1" fontAlgn="t" hangingPunct="1">
              <a:buFont typeface="Wingdings" panose="05000000000000000000" pitchFamily="2" charset="2"/>
              <a:buNone/>
              <a:defRPr/>
            </a:pPr>
            <a:r>
              <a:rPr lang="en-US" altLang="zh-CN" dirty="0" smtClean="0"/>
              <a:t>DataNode C = T2</a:t>
            </a:r>
          </a:p>
          <a:p>
            <a:pPr marL="0" indent="0" eaLnBrk="1" fontAlgn="t" hangingPunct="1">
              <a:buFont typeface="Wingdings" panose="05000000000000000000" pitchFamily="2" charset="2"/>
              <a:buNone/>
              <a:defRPr/>
            </a:pPr>
            <a:r>
              <a:rPr lang="en-US" altLang="zh-CN" dirty="0" smtClean="0"/>
              <a:t>DataNode D = T1, T2</a:t>
            </a:r>
          </a:p>
          <a:p>
            <a:pPr marL="0" indent="0" eaLnBrk="1" fontAlgn="t" hangingPunct="1">
              <a:buFont typeface="Wingdings" panose="05000000000000000000" pitchFamily="2" charset="2"/>
              <a:buNone/>
              <a:defRPr/>
            </a:pPr>
            <a:r>
              <a:rPr lang="en-US" altLang="zh-CN" dirty="0" smtClean="0"/>
              <a:t>DataNode E = T3</a:t>
            </a:r>
          </a:p>
          <a:p>
            <a:pPr marL="0" indent="0" eaLnBrk="1" fontAlgn="t" hangingPunct="1">
              <a:buFont typeface="Wingdings" panose="05000000000000000000" pitchFamily="2" charset="2"/>
              <a:buNone/>
              <a:defRPr/>
            </a:pPr>
            <a:r>
              <a:rPr lang="en-US" altLang="zh-CN" dirty="0" smtClean="0"/>
              <a:t>DataNode F = T2, T3</a:t>
            </a:r>
          </a:p>
          <a:p>
            <a:pPr marL="0" indent="0" eaLnBrk="1" fontAlgn="t" hangingPunct="1">
              <a:buFont typeface="Wingdings" panose="05000000000000000000" pitchFamily="2" charset="2"/>
              <a:buNone/>
              <a:defRPr/>
            </a:pPr>
            <a:endParaRPr lang="en-US" altLang="zh-CN" dirty="0" smtClean="0"/>
          </a:p>
          <a:p>
            <a:pPr eaLnBrk="1" fontAlgn="t" hangingPunct="1">
              <a:defRPr/>
            </a:pPr>
            <a:r>
              <a:rPr lang="en-US" altLang="zh-CN" sz="1200" dirty="0" smtClean="0"/>
              <a:t>3.</a:t>
            </a:r>
            <a:r>
              <a:rPr lang="zh-CN" altLang="en-US" sz="1200" dirty="0" smtClean="0"/>
              <a:t>策略实现结果：</a:t>
            </a:r>
            <a:endParaRPr lang="en-US" altLang="zh-CN" sz="1200" dirty="0" smtClean="0"/>
          </a:p>
          <a:p>
            <a:pPr marL="0" indent="0" eaLnBrk="1" fontAlgn="t" hangingPunct="1">
              <a:buFont typeface="Wingdings" panose="05000000000000000000" pitchFamily="2" charset="2"/>
              <a:buNone/>
              <a:defRPr/>
            </a:pPr>
            <a:r>
              <a:rPr lang="en-US" altLang="zh-CN" dirty="0" smtClean="0"/>
              <a:t>/</a:t>
            </a:r>
            <a:r>
              <a:rPr lang="en-US" altLang="zh-CN" dirty="0" err="1" smtClean="0"/>
              <a:t>HBase</a:t>
            </a:r>
            <a:r>
              <a:rPr lang="zh-CN" altLang="en-US" dirty="0" smtClean="0"/>
              <a:t>下的数据存储在</a:t>
            </a:r>
            <a:r>
              <a:rPr lang="en-US" altLang="zh-CN" dirty="0" smtClean="0"/>
              <a:t>A</a:t>
            </a:r>
            <a:r>
              <a:rPr lang="zh-CN" altLang="en-US" dirty="0" smtClean="0"/>
              <a:t>，</a:t>
            </a:r>
            <a:r>
              <a:rPr lang="en-US" altLang="zh-CN" dirty="0" smtClean="0"/>
              <a:t>B</a:t>
            </a:r>
            <a:r>
              <a:rPr lang="zh-CN" altLang="en-US" dirty="0" smtClean="0"/>
              <a:t>，</a:t>
            </a:r>
            <a:r>
              <a:rPr lang="en-US" altLang="zh-CN" dirty="0" smtClean="0"/>
              <a:t>D </a:t>
            </a:r>
          </a:p>
          <a:p>
            <a:pPr marL="0" indent="0" eaLnBrk="1" fontAlgn="t" hangingPunct="1">
              <a:buFont typeface="Wingdings" panose="05000000000000000000" pitchFamily="2" charset="2"/>
              <a:buNone/>
              <a:defRPr/>
            </a:pPr>
            <a:r>
              <a:rPr lang="en-US" altLang="zh-CN" dirty="0" smtClean="0"/>
              <a:t>/Hive</a:t>
            </a:r>
            <a:r>
              <a:rPr lang="zh-CN" altLang="en-US" dirty="0" smtClean="0"/>
              <a:t>下的数据存储在</a:t>
            </a:r>
            <a:r>
              <a:rPr lang="en-US" altLang="zh-CN" dirty="0" smtClean="0"/>
              <a:t>A</a:t>
            </a:r>
            <a:r>
              <a:rPr lang="zh-CN" altLang="en-US" dirty="0" smtClean="0"/>
              <a:t>，</a:t>
            </a:r>
            <a:r>
              <a:rPr lang="en-US" altLang="zh-CN" dirty="0" smtClean="0"/>
              <a:t>B</a:t>
            </a:r>
            <a:r>
              <a:rPr lang="zh-CN" altLang="en-US" dirty="0" smtClean="0"/>
              <a:t>，</a:t>
            </a:r>
            <a:r>
              <a:rPr lang="en-US" altLang="zh-CN" dirty="0" smtClean="0"/>
              <a:t>D</a:t>
            </a:r>
            <a:r>
              <a:rPr lang="zh-CN" altLang="en-US" dirty="0" smtClean="0"/>
              <a:t>，</a:t>
            </a:r>
            <a:r>
              <a:rPr lang="en-US" altLang="zh-CN" dirty="0" smtClean="0"/>
              <a:t>E</a:t>
            </a:r>
            <a:r>
              <a:rPr lang="zh-CN" altLang="en-US" dirty="0" smtClean="0"/>
              <a:t>，</a:t>
            </a:r>
            <a:r>
              <a:rPr lang="en-US" altLang="zh-CN" dirty="0" smtClean="0"/>
              <a:t>F </a:t>
            </a:r>
          </a:p>
          <a:p>
            <a:pPr marL="0" indent="0" eaLnBrk="1" fontAlgn="t" hangingPunct="1">
              <a:buFont typeface="Wingdings" panose="05000000000000000000" pitchFamily="2" charset="2"/>
              <a:buNone/>
              <a:defRPr/>
            </a:pPr>
            <a:r>
              <a:rPr lang="en-US" altLang="zh-CN" dirty="0" smtClean="0"/>
              <a:t>/Spark</a:t>
            </a:r>
            <a:r>
              <a:rPr lang="zh-CN" altLang="en-US" dirty="0" smtClean="0"/>
              <a:t>下的数据存储在</a:t>
            </a:r>
            <a:r>
              <a:rPr lang="en-US" altLang="zh-CN" dirty="0" smtClean="0"/>
              <a:t>C</a:t>
            </a:r>
            <a:r>
              <a:rPr lang="zh-CN" altLang="en-US" dirty="0" smtClean="0"/>
              <a:t>，</a:t>
            </a:r>
            <a:r>
              <a:rPr lang="en-US" altLang="zh-CN" dirty="0" smtClean="0"/>
              <a:t>D</a:t>
            </a:r>
            <a:r>
              <a:rPr lang="zh-CN" altLang="en-US" dirty="0" smtClean="0"/>
              <a:t>，</a:t>
            </a:r>
            <a:r>
              <a:rPr lang="en-US" altLang="zh-CN" dirty="0" smtClean="0"/>
              <a:t>F </a:t>
            </a:r>
          </a:p>
          <a:p>
            <a:pPr marL="0" indent="0" eaLnBrk="1" fontAlgn="t" hangingPunct="1">
              <a:buFont typeface="Wingdings" panose="05000000000000000000" pitchFamily="2" charset="2"/>
              <a:buNone/>
              <a:defRPr/>
            </a:pPr>
            <a:r>
              <a:rPr lang="en-US" altLang="zh-CN" dirty="0" smtClean="0"/>
              <a:t>/Flume</a:t>
            </a:r>
            <a:r>
              <a:rPr lang="zh-CN" altLang="en-US" dirty="0" smtClean="0"/>
              <a:t>下的数据存储在</a:t>
            </a:r>
            <a:r>
              <a:rPr lang="en-US" altLang="zh-CN" dirty="0" smtClean="0"/>
              <a:t>A</a:t>
            </a:r>
            <a:r>
              <a:rPr lang="zh-CN" altLang="en-US" dirty="0" smtClean="0"/>
              <a:t>，</a:t>
            </a:r>
            <a:r>
              <a:rPr lang="en-US" altLang="zh-CN" dirty="0" smtClean="0"/>
              <a:t>E</a:t>
            </a:r>
            <a:r>
              <a:rPr lang="zh-CN" altLang="en-US" dirty="0" smtClean="0"/>
              <a:t>，</a:t>
            </a:r>
            <a:r>
              <a:rPr lang="en-US" altLang="zh-CN" dirty="0" smtClean="0"/>
              <a:t>F</a:t>
            </a:r>
          </a:p>
          <a:p>
            <a:pPr marL="0" indent="0" eaLnBrk="1" fontAlgn="t" hangingPunct="1">
              <a:buFont typeface="Wingdings" panose="05000000000000000000" pitchFamily="2" charset="2"/>
              <a:buNone/>
              <a:defRPr/>
            </a:pPr>
            <a:endParaRPr lang="en-US" altLang="zh-CN" dirty="0" smtClean="0"/>
          </a:p>
          <a:p>
            <a:pPr marL="0" indent="0" eaLnBrk="1" fontAlgn="t" hangingPunct="1">
              <a:buFont typeface="Wingdings" panose="05000000000000000000" pitchFamily="2" charset="2"/>
              <a:buNone/>
              <a:defRPr/>
            </a:pPr>
            <a:endParaRPr lang="zh-CN" altLang="en-US" dirty="0" smtClean="0"/>
          </a:p>
          <a:p>
            <a:pPr>
              <a:defRPr/>
            </a:pP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p:spPr>
        <p:txBody>
          <a:bodyPr/>
          <a:lstStyle/>
          <a:p>
            <a:pPr marL="0" indent="0">
              <a:buFont typeface="Wingdings" panose="05000000000000000000" pitchFamily="2" charset="2"/>
              <a:buNone/>
            </a:pPr>
            <a:r>
              <a:rPr lang="zh-CN" altLang="en-US" dirty="0" smtClean="0"/>
              <a:t>由于副本数量的增加或数据块受损导致再次备份时，如果有一份以上的副本缺失或无法存放至强制机架组，将不会进行再次备份。系统将会继续尝试进行重新备份，直至强制组中有正常节点恢复可用状态。 </a:t>
            </a:r>
          </a:p>
          <a:p>
            <a:pPr marL="0" indent="0">
              <a:buFont typeface="Wingdings" panose="05000000000000000000" pitchFamily="2" charset="2"/>
              <a:buNone/>
            </a:pPr>
            <a:endParaRPr lang="zh-CN" alt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p:spPr>
        <p:txBody>
          <a:bodyPr/>
          <a:lstStyle/>
          <a:p>
            <a:r>
              <a:rPr lang="zh-CN" altLang="en-US" dirty="0" smtClean="0">
                <a:latin typeface="华文细黑" panose="02010600040101010101" pitchFamily="2" charset="-122"/>
              </a:rPr>
              <a:t>远程过程调用（</a:t>
            </a:r>
            <a:r>
              <a:rPr lang="en-US" altLang="zh-CN" dirty="0" smtClean="0"/>
              <a:t>Remote Procedure Call</a:t>
            </a:r>
            <a:r>
              <a:rPr lang="zh-CN" altLang="en-US" dirty="0" smtClean="0">
                <a:latin typeface="华文细黑" panose="02010600040101010101" pitchFamily="2" charset="-122"/>
              </a:rPr>
              <a:t>）是一个计算机通信协议。该协议允许运行于一台计算机的程序调用另一台计算机的程序，而程序员无需额外地为这个交互作用编程。</a:t>
            </a:r>
          </a:p>
          <a:p>
            <a:endParaRPr lang="zh-CN" alt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sz="1100" b="0" i="0" u="none" strike="noStrike" kern="1200" cap="none" spc="0" normalizeH="0" baseline="0" noProof="0" dirty="0" smtClean="0">
                <a:ln>
                  <a:noFill/>
                </a:ln>
                <a:solidFill>
                  <a:prstClr val="black"/>
                </a:solidFill>
                <a:effectLst/>
                <a:uLnTx/>
                <a:uFillTx/>
                <a:latin typeface="FrutigerNext LT Regular" pitchFamily="34" charset="0"/>
                <a:ea typeface="华文细黑" panose="02010600040101010101" pitchFamily="2" charset="-122"/>
                <a:cs typeface="+mn-cs"/>
              </a:rPr>
              <a:t>Distributed</a:t>
            </a:r>
            <a:r>
              <a:rPr kumimoji="0" lang="zh-CN" altLang="en-US" sz="1100" b="0" i="0" u="none" strike="noStrike" kern="1200" cap="none" spc="0" normalizeH="0" baseline="0" noProof="0" dirty="0" smtClean="0">
                <a:ln>
                  <a:noFill/>
                </a:ln>
                <a:solidFill>
                  <a:prstClr val="black"/>
                </a:solidFill>
                <a:effectLst/>
                <a:uLnTx/>
                <a:uFillTx/>
                <a:latin typeface="FrutigerNext LT Regular" pitchFamily="34" charset="0"/>
                <a:ea typeface="华文细黑" panose="02010600040101010101" pitchFamily="2" charset="-122"/>
                <a:cs typeface="+mn-cs"/>
              </a:rPr>
              <a:t>：分布式</a:t>
            </a:r>
            <a:r>
              <a:rPr kumimoji="0" lang="en-US" altLang="zh-CN" sz="1100" b="0" i="0" u="none" strike="noStrike" kern="1200" cap="none" spc="0" normalizeH="0" baseline="0" noProof="0" dirty="0" smtClean="0">
                <a:ln>
                  <a:noFill/>
                </a:ln>
                <a:solidFill>
                  <a:prstClr val="black"/>
                </a:solidFill>
                <a:effectLst/>
                <a:uLnTx/>
                <a:uFillTx/>
                <a:latin typeface="FrutigerNext LT Regular" pitchFamily="34" charset="0"/>
                <a:ea typeface="华文细黑" panose="02010600040101010101" pitchFamily="2" charset="-122"/>
                <a:cs typeface="+mn-cs"/>
              </a:rPr>
              <a:t>        </a:t>
            </a:r>
            <a:r>
              <a:rPr lang="en-US" altLang="zh-CN" sz="1100" dirty="0" smtClean="0">
                <a:latin typeface="Calibri" panose="020F0502020204030204" pitchFamily="34" charset="0"/>
                <a:ea typeface="宋体" panose="02010600030101010101" pitchFamily="2" charset="-122"/>
              </a:rPr>
              <a:t>File system</a:t>
            </a:r>
            <a:r>
              <a:rPr lang="zh-CN" altLang="en-US" sz="1100" dirty="0" smtClean="0">
                <a:latin typeface="Calibri" panose="020F0502020204030204" pitchFamily="34" charset="0"/>
                <a:ea typeface="宋体" panose="02010600030101010101" pitchFamily="2" charset="-122"/>
              </a:rPr>
              <a:t>：文件系统</a:t>
            </a:r>
            <a:endParaRPr kumimoji="1" lang="zh-CN" altLang="en-US" dirty="0"/>
          </a:p>
        </p:txBody>
      </p:sp>
    </p:spTree>
    <p:extLst>
      <p:ext uri="{BB962C8B-B14F-4D97-AF65-F5344CB8AC3E}">
        <p14:creationId xmlns:p14="http://schemas.microsoft.com/office/powerpoint/2010/main" val="3650384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p:spPr>
        <p:txBody>
          <a:bodyPr/>
          <a:lstStyle/>
          <a:p>
            <a:r>
              <a:rPr lang="en-US" altLang="zh-CN" smtClean="0"/>
              <a:t>1. </a:t>
            </a:r>
            <a:r>
              <a:rPr lang="zh-CN" altLang="en-US" smtClean="0"/>
              <a:t>答案：</a:t>
            </a:r>
            <a:r>
              <a:rPr lang="en-US" altLang="zh-CN" smtClean="0"/>
              <a:t>D</a:t>
            </a:r>
            <a:endParaRPr lang="zh-CN" altLang="en-US" smtClean="0"/>
          </a:p>
          <a:p>
            <a:r>
              <a:rPr lang="en-US" altLang="zh-CN" smtClean="0"/>
              <a:t>2.</a:t>
            </a:r>
            <a:r>
              <a:rPr lang="zh-CN" altLang="en-US" smtClean="0"/>
              <a:t>答案：</a:t>
            </a:r>
            <a:r>
              <a:rPr lang="en-US" altLang="zh-CN" smtClean="0"/>
              <a:t>D</a:t>
            </a:r>
            <a:endParaRPr lang="zh-CN" altLang="en-US" smtClean="0"/>
          </a:p>
          <a:p>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r>
              <a:rPr lang="en-US" altLang="zh-CN" smtClean="0"/>
              <a:t>3. </a:t>
            </a:r>
            <a:r>
              <a:rPr lang="zh-CN" altLang="en-US" smtClean="0"/>
              <a:t>答案：</a:t>
            </a:r>
            <a:r>
              <a:rPr lang="en-US" altLang="zh-CN" smtClean="0"/>
              <a:t>C</a:t>
            </a:r>
            <a:endParaRPr lang="zh-CN" altLang="en-US" smtClean="0"/>
          </a:p>
          <a:p>
            <a:r>
              <a:rPr lang="en-US" altLang="zh-CN" smtClean="0"/>
              <a:t>4.</a:t>
            </a:r>
            <a:r>
              <a:rPr lang="zh-CN" altLang="en-US" smtClean="0"/>
              <a:t>答案：</a:t>
            </a:r>
            <a:r>
              <a:rPr lang="en-US" altLang="zh-CN" smtClean="0"/>
              <a:t>A</a:t>
            </a:r>
            <a:r>
              <a:rPr lang="zh-CN" altLang="en-US" smtClean="0"/>
              <a:t>、</a:t>
            </a:r>
            <a:r>
              <a:rPr lang="en-US" altLang="zh-CN" smtClean="0"/>
              <a:t>B</a:t>
            </a:r>
            <a:r>
              <a:rPr lang="zh-CN" altLang="en-US" smtClean="0"/>
              <a:t>、</a:t>
            </a:r>
            <a:r>
              <a:rPr lang="en-US" altLang="zh-CN" smtClean="0"/>
              <a:t>C</a:t>
            </a:r>
            <a:r>
              <a:rPr lang="zh-CN" altLang="en-US" smtClean="0"/>
              <a:t>、</a:t>
            </a:r>
            <a:r>
              <a:rPr lang="en-US" altLang="zh-CN" smtClean="0"/>
              <a:t>D</a:t>
            </a:r>
            <a:endParaRPr lang="zh-CN" altLang="en-US" smtClean="0"/>
          </a:p>
          <a:p>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p:sp>
      <p:sp>
        <p:nvSpPr>
          <p:cNvPr id="7577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sz="2400" b="1" dirty="0" smtClean="0"/>
              <a:t>      </a:t>
            </a:r>
            <a:r>
              <a:rPr lang="en-US" altLang="zh-CN" sz="2400" b="1" dirty="0" err="1" smtClean="0"/>
              <a:t>Hadoop</a:t>
            </a:r>
            <a:r>
              <a:rPr lang="zh-CN" altLang="en-US" sz="2400" b="1" dirty="0" smtClean="0"/>
              <a:t>运行模式</a:t>
            </a:r>
            <a:endParaRPr lang="en-US" altLang="zh-CN" sz="2400" b="1" dirty="0" smtClean="0"/>
          </a:p>
          <a:p>
            <a:pPr eaLnBrk="1" hangingPunct="1"/>
            <a:endParaRPr lang="en-US" altLang="zh-CN" sz="2400" b="1" dirty="0" smtClean="0"/>
          </a:p>
          <a:p>
            <a:pPr eaLnBrk="1" hangingPunct="1"/>
            <a:r>
              <a:rPr lang="zh-CN" altLang="en-US" sz="2400" b="1" dirty="0" smtClean="0"/>
              <a:t>单机</a:t>
            </a:r>
            <a:endParaRPr lang="en-US" altLang="zh-CN" sz="2400" b="1" dirty="0" smtClean="0"/>
          </a:p>
          <a:p>
            <a:pPr lvl="1" eaLnBrk="1" hangingPunct="1"/>
            <a:r>
              <a:rPr lang="zh-CN" altLang="en-US" sz="2000" b="1" dirty="0" smtClean="0"/>
              <a:t>在一个</a:t>
            </a:r>
            <a:r>
              <a:rPr lang="en-US" altLang="zh-CN" sz="2000" b="1" dirty="0" smtClean="0"/>
              <a:t>Java</a:t>
            </a:r>
            <a:r>
              <a:rPr lang="zh-CN" altLang="en-US" sz="2000" b="1" dirty="0" smtClean="0"/>
              <a:t>进程内模拟</a:t>
            </a:r>
            <a:r>
              <a:rPr lang="en-US" altLang="zh-CN" sz="2000" b="1" dirty="0" err="1" smtClean="0"/>
              <a:t>Hadoop</a:t>
            </a:r>
            <a:r>
              <a:rPr lang="zh-CN" altLang="en-US" sz="2000" b="1" dirty="0" smtClean="0"/>
              <a:t>的各个角色</a:t>
            </a:r>
            <a:endParaRPr lang="en-US" altLang="zh-CN" sz="2000" b="1" dirty="0" smtClean="0"/>
          </a:p>
          <a:p>
            <a:pPr eaLnBrk="1" hangingPunct="1"/>
            <a:r>
              <a:rPr lang="zh-CN" altLang="en-US" sz="2400" b="1" dirty="0" smtClean="0"/>
              <a:t>伪分布式</a:t>
            </a:r>
            <a:endParaRPr lang="en-US" altLang="zh-CN" sz="2400" b="1" dirty="0" smtClean="0"/>
          </a:p>
          <a:p>
            <a:pPr lvl="1" eaLnBrk="1" hangingPunct="1"/>
            <a:r>
              <a:rPr lang="zh-CN" altLang="en-US" sz="2000" b="1" dirty="0" smtClean="0"/>
              <a:t>由各个</a:t>
            </a:r>
            <a:r>
              <a:rPr lang="en-US" altLang="zh-CN" sz="2000" b="1" dirty="0" smtClean="0"/>
              <a:t>Java</a:t>
            </a:r>
            <a:r>
              <a:rPr lang="zh-CN" altLang="en-US" sz="2000" b="1" dirty="0" smtClean="0"/>
              <a:t>进程来模拟</a:t>
            </a:r>
            <a:r>
              <a:rPr lang="en-US" altLang="zh-CN" sz="2000" b="1" dirty="0" err="1" smtClean="0"/>
              <a:t>Hadoop</a:t>
            </a:r>
            <a:r>
              <a:rPr lang="zh-CN" altLang="en-US" sz="2000" b="1" dirty="0" smtClean="0"/>
              <a:t>的各个角色</a:t>
            </a:r>
            <a:endParaRPr lang="en-US" altLang="zh-CN" sz="2000" b="1" dirty="0" smtClean="0"/>
          </a:p>
          <a:p>
            <a:pPr eaLnBrk="1" hangingPunct="1"/>
            <a:r>
              <a:rPr lang="zh-CN" altLang="en-US" sz="2400" b="1" dirty="0" smtClean="0"/>
              <a:t>集群环境</a:t>
            </a:r>
            <a:endParaRPr lang="en-US" altLang="zh-CN" sz="2400" b="1" dirty="0" smtClean="0"/>
          </a:p>
          <a:p>
            <a:endParaRPr kumimoji="1" lang="zh-CN" altLang="en-US" dirty="0"/>
          </a:p>
        </p:txBody>
      </p:sp>
    </p:spTree>
    <p:extLst>
      <p:ext uri="{BB962C8B-B14F-4D97-AF65-F5344CB8AC3E}">
        <p14:creationId xmlns:p14="http://schemas.microsoft.com/office/powerpoint/2010/main" val="82888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p:spPr>
        <p:txBody>
          <a:bodyPr/>
          <a:lstStyle/>
          <a:p>
            <a:pPr>
              <a:defRPr/>
            </a:pPr>
            <a:r>
              <a:rPr lang="zh-CN" altLang="en-US" sz="1100" b="1" kern="0" dirty="0" smtClean="0">
                <a:solidFill>
                  <a:srgbClr val="FF0000"/>
                </a:solidFill>
                <a:latin typeface="FrutigerNext LT Regular" pitchFamily="34" charset="0"/>
                <a:ea typeface="华文细黑" panose="02010600040101010101" pitchFamily="2" charset="-122"/>
                <a:cs typeface="Arial" panose="020B0604020202020204" pitchFamily="34" charset="0"/>
              </a:rPr>
              <a:t>文件系统</a:t>
            </a:r>
            <a:r>
              <a:rPr lang="zh-CN" altLang="en-US" sz="1100" b="1" kern="0" dirty="0" smtClean="0">
                <a:solidFill>
                  <a:srgbClr val="FF0000"/>
                </a:solidFill>
                <a:latin typeface="FrutigerNext LT Regular" pitchFamily="34" charset="0"/>
                <a:ea typeface="华文细黑" panose="02010600040101010101" pitchFamily="2" charset="-122"/>
                <a:cs typeface="+mn-cs"/>
              </a:rPr>
              <a:t>定义：</a:t>
            </a:r>
            <a:r>
              <a:rPr lang="zh-CN" altLang="en-US" sz="1100" kern="0" dirty="0" smtClean="0">
                <a:solidFill>
                  <a:sysClr val="windowText" lastClr="000000"/>
                </a:solidFill>
                <a:latin typeface="FrutigerNext LT Regular" pitchFamily="34" charset="0"/>
                <a:ea typeface="华文细黑" panose="02010600040101010101" pitchFamily="2" charset="-122"/>
                <a:cs typeface="+mn-cs"/>
              </a:rPr>
              <a:t>文件系统是一种存储和组织计算机数据的方法，它使得对其访问和查找变得容易。</a:t>
            </a:r>
            <a:endParaRPr lang="en-US" altLang="zh-CN" sz="1100" kern="0" dirty="0" smtClean="0">
              <a:solidFill>
                <a:sysClr val="windowText" lastClr="000000"/>
              </a:solidFill>
              <a:latin typeface="FrutigerNext LT Regular" pitchFamily="34" charset="0"/>
              <a:ea typeface="华文细黑" panose="02010600040101010101" pitchFamily="2" charset="-122"/>
              <a:cs typeface="Arial" panose="020B0604020202020204" pitchFamily="34" charset="0"/>
            </a:endParaRPr>
          </a:p>
          <a:p>
            <a:pPr fontAlgn="auto">
              <a:spcBef>
                <a:spcPts val="0"/>
              </a:spcBef>
              <a:spcAft>
                <a:spcPts val="0"/>
              </a:spcAft>
              <a:defRPr/>
            </a:pPr>
            <a:r>
              <a:rPr lang="zh-CN" altLang="en-US" sz="1100" b="1" kern="0" dirty="0" smtClean="0">
                <a:solidFill>
                  <a:sysClr val="windowText" lastClr="000000"/>
                </a:solidFill>
                <a:latin typeface="FrutigerNext LT Regular" pitchFamily="34" charset="0"/>
                <a:ea typeface="华文细黑" panose="02010600040101010101" pitchFamily="2" charset="-122"/>
                <a:cs typeface="+mn-cs"/>
              </a:rPr>
              <a:t>文件名：</a:t>
            </a:r>
            <a:r>
              <a:rPr lang="zh-CN" altLang="en-US" sz="1100" kern="0" dirty="0" smtClean="0">
                <a:solidFill>
                  <a:sysClr val="windowText" lastClr="000000"/>
                </a:solidFill>
                <a:latin typeface="FrutigerNext LT Regular" pitchFamily="34" charset="0"/>
                <a:ea typeface="华文细黑" panose="02010600040101010101" pitchFamily="2" charset="-122"/>
                <a:cs typeface="+mn-cs"/>
              </a:rPr>
              <a:t>在文件系统中，文件名是用于定位存储位置。</a:t>
            </a:r>
            <a:endParaRPr lang="en-US" altLang="zh-CN" sz="1100" kern="0" dirty="0" smtClean="0">
              <a:solidFill>
                <a:sysClr val="windowText" lastClr="000000"/>
              </a:solidFill>
              <a:latin typeface="FrutigerNext LT Regular" pitchFamily="34" charset="0"/>
              <a:ea typeface="华文细黑" panose="02010600040101010101" pitchFamily="2" charset="-122"/>
              <a:cs typeface="+mn-cs"/>
            </a:endParaRPr>
          </a:p>
          <a:p>
            <a:pPr fontAlgn="auto">
              <a:spcBef>
                <a:spcPts val="0"/>
              </a:spcBef>
              <a:spcAft>
                <a:spcPts val="0"/>
              </a:spcAft>
              <a:defRPr/>
            </a:pPr>
            <a:r>
              <a:rPr lang="zh-CN" altLang="en-US" sz="1100" b="1" kern="0" dirty="0" smtClean="0">
                <a:solidFill>
                  <a:sysClr val="windowText" lastClr="000000"/>
                </a:solidFill>
                <a:latin typeface="FrutigerNext LT Regular" pitchFamily="34" charset="0"/>
                <a:ea typeface="华文细黑" panose="02010600040101010101" pitchFamily="2" charset="-122"/>
                <a:cs typeface="+mn-cs"/>
              </a:rPr>
              <a:t>元数据（</a:t>
            </a:r>
            <a:r>
              <a:rPr lang="en-US" altLang="zh-CN" sz="1100" b="1" kern="0" dirty="0" smtClean="0">
                <a:solidFill>
                  <a:sysClr val="windowText" lastClr="000000"/>
                </a:solidFill>
                <a:latin typeface="FrutigerNext LT Regular" pitchFamily="34" charset="0"/>
                <a:ea typeface="华文细黑" panose="02010600040101010101" pitchFamily="2" charset="-122"/>
                <a:cs typeface="+mn-cs"/>
              </a:rPr>
              <a:t>Metadata</a:t>
            </a:r>
            <a:r>
              <a:rPr lang="zh-CN" altLang="en-US" sz="1100" b="1" kern="0" dirty="0" smtClean="0">
                <a:solidFill>
                  <a:sysClr val="windowText" lastClr="000000"/>
                </a:solidFill>
                <a:latin typeface="FrutigerNext LT Regular" pitchFamily="34" charset="0"/>
                <a:ea typeface="华文细黑" panose="02010600040101010101" pitchFamily="2" charset="-122"/>
                <a:cs typeface="+mn-cs"/>
              </a:rPr>
              <a:t>）：</a:t>
            </a:r>
            <a:r>
              <a:rPr lang="zh-CN" altLang="en-US" sz="1100" kern="0" dirty="0" smtClean="0">
                <a:solidFill>
                  <a:sysClr val="windowText" lastClr="000000"/>
                </a:solidFill>
                <a:latin typeface="FrutigerNext LT Regular" pitchFamily="34" charset="0"/>
                <a:ea typeface="华文细黑" panose="02010600040101010101" pitchFamily="2" charset="-122"/>
                <a:cs typeface="+mn-cs"/>
              </a:rPr>
              <a:t>保存文件属性的数据，如文件名，文件长度，文件所属用户组，文件存储位置等。</a:t>
            </a:r>
            <a:endParaRPr lang="en-US" altLang="zh-CN" sz="1100" kern="0" dirty="0" smtClean="0">
              <a:solidFill>
                <a:sysClr val="windowText" lastClr="000000"/>
              </a:solidFill>
              <a:latin typeface="FrutigerNext LT Regular" pitchFamily="34" charset="0"/>
              <a:ea typeface="华文细黑" panose="02010600040101010101" pitchFamily="2" charset="-122"/>
              <a:cs typeface="+mn-cs"/>
            </a:endParaRPr>
          </a:p>
          <a:p>
            <a:pPr fontAlgn="auto">
              <a:spcBef>
                <a:spcPts val="0"/>
              </a:spcBef>
              <a:spcAft>
                <a:spcPts val="0"/>
              </a:spcAft>
              <a:defRPr/>
            </a:pPr>
            <a:r>
              <a:rPr lang="zh-CN" altLang="en-US" sz="1100" b="1" kern="0" dirty="0" smtClean="0">
                <a:solidFill>
                  <a:sysClr val="windowText" lastClr="000000"/>
                </a:solidFill>
                <a:latin typeface="FrutigerNext LT Regular" pitchFamily="34" charset="0"/>
                <a:ea typeface="华文细黑" panose="02010600040101010101" pitchFamily="2" charset="-122"/>
                <a:cs typeface="+mn-cs"/>
              </a:rPr>
              <a:t>数据块（</a:t>
            </a:r>
            <a:r>
              <a:rPr lang="en-US" altLang="zh-CN" sz="1100" b="1" kern="0" dirty="0" smtClean="0">
                <a:solidFill>
                  <a:sysClr val="windowText" lastClr="000000"/>
                </a:solidFill>
                <a:latin typeface="FrutigerNext LT Regular" pitchFamily="34" charset="0"/>
                <a:ea typeface="华文细黑" panose="02010600040101010101" pitchFamily="2" charset="-122"/>
                <a:cs typeface="+mn-cs"/>
              </a:rPr>
              <a:t>Block</a:t>
            </a:r>
            <a:r>
              <a:rPr lang="zh-CN" altLang="en-US" sz="1100" b="1" kern="0" dirty="0" smtClean="0">
                <a:solidFill>
                  <a:sysClr val="windowText" lastClr="000000"/>
                </a:solidFill>
                <a:latin typeface="FrutigerNext LT Regular" pitchFamily="34" charset="0"/>
                <a:ea typeface="华文细黑" panose="02010600040101010101" pitchFamily="2" charset="-122"/>
                <a:cs typeface="+mn-cs"/>
              </a:rPr>
              <a:t>）：</a:t>
            </a:r>
            <a:r>
              <a:rPr lang="zh-CN" altLang="en-US" sz="1100" kern="0" dirty="0" smtClean="0">
                <a:solidFill>
                  <a:sysClr val="windowText" lastClr="000000"/>
                </a:solidFill>
                <a:latin typeface="FrutigerNext LT Regular" pitchFamily="34" charset="0"/>
                <a:ea typeface="华文细黑" panose="02010600040101010101" pitchFamily="2" charset="-122"/>
                <a:cs typeface="+mn-cs"/>
              </a:rPr>
              <a:t>存储文件的最小单元。对存储介质划分了固定的区域，使用时按这些区域分配使用。</a:t>
            </a:r>
            <a:endParaRPr lang="en-US" altLang="zh-CN" sz="1100" kern="0" dirty="0" smtClean="0">
              <a:solidFill>
                <a:sysClr val="windowText" lastClr="000000"/>
              </a:solidFill>
              <a:latin typeface="FrutigerNext LT Regular" pitchFamily="34" charset="0"/>
              <a:ea typeface="华文细黑" panose="02010600040101010101" pitchFamily="2" charset="-122"/>
              <a:cs typeface="+mn-cs"/>
            </a:endParaRPr>
          </a:p>
          <a:p>
            <a:pPr indent="-231775" eaLnBrk="1" hangingPunct="1">
              <a:spcBef>
                <a:spcPts val="1000"/>
              </a:spcBef>
            </a:pPr>
            <a:endParaRPr lang="en-US" altLang="zh-CN" sz="1100" b="1" dirty="0" smtClean="0">
              <a:latin typeface="宋体" panose="02010600030101010101" pitchFamily="2" charset="-122"/>
            </a:endParaRPr>
          </a:p>
          <a:p>
            <a:pPr indent="-231775" eaLnBrk="1" hangingPunct="1">
              <a:spcBef>
                <a:spcPts val="1000"/>
              </a:spcBef>
            </a:pPr>
            <a:r>
              <a:rPr lang="zh-CN" altLang="en-US" sz="1100" b="1" dirty="0" smtClean="0">
                <a:latin typeface="宋体" panose="02010600030101010101" pitchFamily="2" charset="-122"/>
              </a:rPr>
              <a:t>传统文件系统最大的问题是容量和吞吐量的限制</a:t>
            </a:r>
            <a:endParaRPr lang="en-US" altLang="zh-CN" sz="1100" b="1" dirty="0" smtClean="0">
              <a:latin typeface="宋体" panose="02010600030101010101" pitchFamily="2" charset="-122"/>
            </a:endParaRPr>
          </a:p>
          <a:p>
            <a:pPr indent="-231775" eaLnBrk="1" hangingPunct="1">
              <a:spcBef>
                <a:spcPts val="1000"/>
              </a:spcBef>
            </a:pPr>
            <a:r>
              <a:rPr lang="zh-CN" altLang="en-US" sz="1100" b="1" dirty="0" smtClean="0">
                <a:latin typeface="宋体" panose="02010600030101010101" pitchFamily="2" charset="-122"/>
              </a:rPr>
              <a:t>多用户多应用的并行读写是分布式文件系统产生的根源</a:t>
            </a:r>
            <a:endParaRPr lang="en-US" altLang="zh-CN" sz="1100" b="1" dirty="0" smtClean="0">
              <a:latin typeface="宋体" panose="02010600030101010101" pitchFamily="2" charset="-122"/>
            </a:endParaRPr>
          </a:p>
          <a:p>
            <a:pPr indent="-231775" eaLnBrk="1" hangingPunct="1">
              <a:spcBef>
                <a:spcPts val="1000"/>
              </a:spcBef>
            </a:pPr>
            <a:r>
              <a:rPr lang="zh-CN" altLang="en-US" sz="1100" b="1" dirty="0" smtClean="0">
                <a:latin typeface="宋体" panose="02010600030101010101" pitchFamily="2" charset="-122"/>
              </a:rPr>
              <a:t>扩充存储空间的成本低廉</a:t>
            </a:r>
            <a:endParaRPr lang="en-US" altLang="zh-CN" sz="1100" b="1" dirty="0" smtClean="0">
              <a:latin typeface="宋体" panose="02010600030101010101" pitchFamily="2" charset="-122"/>
            </a:endParaRPr>
          </a:p>
          <a:p>
            <a:pPr indent="-231775" eaLnBrk="1" hangingPunct="1">
              <a:spcBef>
                <a:spcPts val="1000"/>
              </a:spcBef>
            </a:pPr>
            <a:r>
              <a:rPr lang="zh-CN" altLang="en-US" sz="1100" b="1" dirty="0" smtClean="0">
                <a:latin typeface="宋体" panose="02010600030101010101" pitchFamily="2" charset="-122"/>
              </a:rPr>
              <a:t>可提供冗余备份</a:t>
            </a:r>
            <a:endParaRPr lang="en-US" altLang="zh-CN" sz="1100" b="1" dirty="0" smtClean="0">
              <a:latin typeface="宋体" panose="02010600030101010101" pitchFamily="2" charset="-122"/>
            </a:endParaRPr>
          </a:p>
          <a:p>
            <a:pPr indent="-231775" eaLnBrk="1" hangingPunct="1">
              <a:spcBef>
                <a:spcPts val="1000"/>
              </a:spcBef>
            </a:pPr>
            <a:r>
              <a:rPr lang="zh-CN" altLang="en-US" sz="1100" b="1" dirty="0" smtClean="0">
                <a:latin typeface="宋体" panose="02010600030101010101" pitchFamily="2" charset="-122"/>
              </a:rPr>
              <a:t>可以为分布式计算提供基础</a:t>
            </a:r>
            <a:endParaRPr lang="en-US" altLang="zh-CN" dirty="0" smtClean="0"/>
          </a:p>
          <a:p>
            <a:pPr marL="180975" marR="0" indent="-180975" algn="just" defTabSz="914400" rtl="0" eaLnBrk="0" fontAlgn="base" latinLnBrk="0" hangingPunct="0">
              <a:lnSpc>
                <a:spcPct val="125000"/>
              </a:lnSpc>
              <a:spcBef>
                <a:spcPct val="0"/>
              </a:spcBef>
              <a:spcAft>
                <a:spcPts val="600"/>
              </a:spcAft>
              <a:buClrTx/>
              <a:buSzPct val="60000"/>
              <a:buFont typeface="Wingdings" panose="05000000000000000000" pitchFamily="2" charset="2"/>
              <a:buChar char="l"/>
              <a:tabLst/>
              <a:defRPr/>
            </a:pPr>
            <a:r>
              <a:rPr lang="zh-CN" altLang="en-US" smtClean="0"/>
              <a:t>也就是说，</a:t>
            </a:r>
            <a:r>
              <a:rPr lang="zh-CN" altLang="en-US" dirty="0" smtClean="0"/>
              <a:t>随着数据量的逐渐增加，一块磁盘或一个机器存储能力有限，所以采用多机存储。</a:t>
            </a:r>
          </a:p>
          <a:p>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79400" indent="-285750" eaLnBrk="1" hangingPunct="1">
              <a:lnSpc>
                <a:spcPct val="70000"/>
              </a:lnSpc>
              <a:spcBef>
                <a:spcPts val="1000"/>
              </a:spcBef>
            </a:pPr>
            <a:r>
              <a:rPr lang="zh-CN" altLang="en-US" sz="2400" b="1" dirty="0" smtClean="0">
                <a:solidFill>
                  <a:srgbClr val="FF2929"/>
                </a:solidFill>
                <a:latin typeface="宋体" panose="02010600030101010101" pitchFamily="2" charset="-122"/>
              </a:rPr>
              <a:t>块的概念</a:t>
            </a:r>
            <a:endParaRPr lang="en-US" altLang="en-US" sz="2400" b="1" dirty="0" smtClean="0">
              <a:solidFill>
                <a:srgbClr val="FF2929"/>
              </a:solidFill>
              <a:latin typeface="宋体" panose="02010600030101010101" pitchFamily="2" charset="-122"/>
            </a:endParaRPr>
          </a:p>
          <a:p>
            <a:pPr marL="279400" indent="-285750" eaLnBrk="1" hangingPunct="1">
              <a:lnSpc>
                <a:spcPct val="70000"/>
              </a:lnSpc>
              <a:spcBef>
                <a:spcPts val="1000"/>
              </a:spcBef>
            </a:pPr>
            <a:r>
              <a:rPr lang="en-US" altLang="en-US" sz="1800" b="1" dirty="0" smtClean="0">
                <a:latin typeface="宋体" panose="02010600030101010101" pitchFamily="2" charset="-122"/>
              </a:rPr>
              <a:t>在传统的块</a:t>
            </a:r>
            <a:r>
              <a:rPr lang="zh-CN" altLang="en-US" sz="1800" b="1" dirty="0" smtClean="0">
                <a:latin typeface="宋体" panose="02010600030101010101" pitchFamily="2" charset="-122"/>
              </a:rPr>
              <a:t>存储介质</a:t>
            </a:r>
            <a:r>
              <a:rPr lang="en-US" altLang="en-US" sz="1800" b="1" dirty="0" smtClean="0">
                <a:latin typeface="宋体" panose="02010600030101010101" pitchFamily="2" charset="-122"/>
              </a:rPr>
              <a:t>中，</a:t>
            </a:r>
            <a:r>
              <a:rPr lang="zh-CN" altLang="en-US" sz="1800" b="1" dirty="0" smtClean="0">
                <a:latin typeface="宋体" panose="02010600030101010101" pitchFamily="2" charset="-122"/>
              </a:rPr>
              <a:t>块</a:t>
            </a:r>
            <a:r>
              <a:rPr lang="en-US" altLang="en-US" sz="1800" b="1" dirty="0" smtClean="0">
                <a:latin typeface="宋体" panose="02010600030101010101" pitchFamily="2" charset="-122"/>
              </a:rPr>
              <a:t>是读写的最小数据单位</a:t>
            </a:r>
            <a:r>
              <a:rPr lang="en-US" altLang="zh-CN" sz="1800" b="1" dirty="0" smtClean="0">
                <a:latin typeface="宋体" panose="02010600030101010101" pitchFamily="2" charset="-122"/>
              </a:rPr>
              <a:t> (</a:t>
            </a:r>
            <a:r>
              <a:rPr lang="zh-CN" altLang="en-US" sz="1800" b="1" dirty="0" smtClean="0">
                <a:latin typeface="宋体" panose="02010600030101010101" pitchFamily="2" charset="-122"/>
              </a:rPr>
              <a:t>扇区</a:t>
            </a:r>
            <a:r>
              <a:rPr lang="en-US" altLang="zh-CN" sz="1800" b="1" dirty="0" smtClean="0">
                <a:latin typeface="宋体" panose="02010600030101010101" pitchFamily="2" charset="-122"/>
              </a:rPr>
              <a:t>)</a:t>
            </a:r>
          </a:p>
          <a:p>
            <a:pPr marL="279400" indent="-285750" eaLnBrk="1" hangingPunct="1">
              <a:lnSpc>
                <a:spcPct val="70000"/>
              </a:lnSpc>
              <a:spcBef>
                <a:spcPts val="1000"/>
              </a:spcBef>
            </a:pPr>
            <a:r>
              <a:rPr lang="en-US" altLang="en-US" sz="1800" b="1" dirty="0" smtClean="0">
                <a:latin typeface="宋体" panose="02010600030101010101" pitchFamily="2" charset="-122"/>
              </a:rPr>
              <a:t>传统文件系统</a:t>
            </a:r>
            <a:r>
              <a:rPr lang="zh-CN" altLang="en-US" sz="1800" b="1" dirty="0" smtClean="0">
                <a:latin typeface="宋体" panose="02010600030101010101" pitchFamily="2" charset="-122"/>
              </a:rPr>
              <a:t>基于存储块</a:t>
            </a:r>
            <a:r>
              <a:rPr lang="en-US" altLang="en-US" sz="1800" b="1" dirty="0" smtClean="0">
                <a:latin typeface="宋体" panose="02010600030101010101" pitchFamily="2" charset="-122"/>
              </a:rPr>
              <a:t>进行操作</a:t>
            </a:r>
            <a:endParaRPr lang="en-US" altLang="zh-CN" sz="1800" b="1" dirty="0" smtClean="0">
              <a:latin typeface="宋体" panose="02010600030101010101" pitchFamily="2" charset="-122"/>
            </a:endParaRPr>
          </a:p>
          <a:p>
            <a:pPr marL="622300" lvl="1" eaLnBrk="1" hangingPunct="1">
              <a:lnSpc>
                <a:spcPct val="70000"/>
              </a:lnSpc>
              <a:spcBef>
                <a:spcPts val="1000"/>
              </a:spcBef>
            </a:pPr>
            <a:r>
              <a:rPr lang="zh-CN" altLang="en-US" sz="1800" dirty="0" smtClean="0">
                <a:latin typeface="宋体" panose="02010600030101010101" pitchFamily="2" charset="-122"/>
                <a:cs typeface="+mn-ea"/>
              </a:rPr>
              <a:t>为了节省文件分配表空间，会对物理存储块进行整合，一般大小为4096字节</a:t>
            </a:r>
          </a:p>
          <a:p>
            <a:pPr marL="279400" indent="-285750" eaLnBrk="1" hangingPunct="1">
              <a:lnSpc>
                <a:spcPct val="70000"/>
              </a:lnSpc>
              <a:spcBef>
                <a:spcPts val="1000"/>
              </a:spcBef>
            </a:pPr>
            <a:r>
              <a:rPr lang="en-US" altLang="zh-CN" sz="1800" b="1" dirty="0" err="1" smtClean="0">
                <a:latin typeface="宋体" panose="02010600030101010101" pitchFamily="2" charset="-122"/>
              </a:rPr>
              <a:t>HDFS</a:t>
            </a:r>
            <a:r>
              <a:rPr lang="en-US" altLang="en-US" sz="1800" b="1" dirty="0" err="1" smtClean="0">
                <a:latin typeface="宋体" panose="02010600030101010101" pitchFamily="2" charset="-122"/>
              </a:rPr>
              <a:t>也使用了</a:t>
            </a:r>
            <a:r>
              <a:rPr lang="zh-CN" altLang="en-US" sz="1800" b="1" dirty="0" smtClean="0">
                <a:latin typeface="宋体" panose="02010600030101010101" pitchFamily="2" charset="-122"/>
              </a:rPr>
              <a:t>块的</a:t>
            </a:r>
            <a:r>
              <a:rPr lang="en-US" altLang="en-US" sz="1800" b="1" dirty="0" smtClean="0">
                <a:latin typeface="宋体" panose="02010600030101010101" pitchFamily="2" charset="-122"/>
              </a:rPr>
              <a:t>概念，但是默认大小设为</a:t>
            </a:r>
            <a:r>
              <a:rPr lang="en-US" altLang="zh-CN" sz="1800" b="1" dirty="0" smtClean="0">
                <a:latin typeface="宋体" panose="02010600030101010101" pitchFamily="2" charset="-122"/>
              </a:rPr>
              <a:t>64M</a:t>
            </a:r>
            <a:r>
              <a:rPr lang="en-US" altLang="en-US" sz="1800" b="1" dirty="0" smtClean="0">
                <a:latin typeface="宋体" panose="02010600030101010101" pitchFamily="2" charset="-122"/>
              </a:rPr>
              <a:t>字节</a:t>
            </a:r>
            <a:r>
              <a:rPr lang="zh-CN" altLang="en-US" sz="1800" b="1" dirty="0" smtClean="0">
                <a:latin typeface="宋体" panose="02010600030101010101" pitchFamily="2" charset="-122"/>
              </a:rPr>
              <a:t>（</a:t>
            </a:r>
            <a:r>
              <a:rPr lang="zh-CN" altLang="en-US" sz="1800" b="1" dirty="0" smtClean="0">
                <a:solidFill>
                  <a:srgbClr val="C00000"/>
                </a:solidFill>
                <a:latin typeface="宋体" panose="02010600030101010101" pitchFamily="2" charset="-122"/>
                <a:sym typeface="+mn-ea"/>
              </a:rPr>
              <a:t>不支持</a:t>
            </a:r>
            <a:r>
              <a:rPr lang="zh-CN" altLang="en-US" sz="1800" b="1" dirty="0" smtClean="0">
                <a:solidFill>
                  <a:srgbClr val="C00000"/>
                </a:solidFill>
                <a:latin typeface="宋体" panose="02010600030101010101" pitchFamily="2" charset="-122"/>
              </a:rPr>
              <a:t>事务查询</a:t>
            </a:r>
            <a:r>
              <a:rPr lang="zh-CN" altLang="en-US" sz="1800" b="1" dirty="0" smtClean="0">
                <a:latin typeface="宋体" panose="02010600030101010101" pitchFamily="2" charset="-122"/>
              </a:rPr>
              <a:t>）</a:t>
            </a:r>
          </a:p>
          <a:p>
            <a:pPr marL="622300" lvl="1" eaLnBrk="1" hangingPunct="1">
              <a:lnSpc>
                <a:spcPct val="70000"/>
              </a:lnSpc>
              <a:spcBef>
                <a:spcPts val="1000"/>
              </a:spcBef>
            </a:pPr>
            <a:r>
              <a:rPr lang="zh-CN" altLang="en-US" sz="1800" dirty="0" smtClean="0">
                <a:latin typeface="宋体" panose="02010600030101010101" pitchFamily="2" charset="-122"/>
              </a:rPr>
              <a:t>可针对每个文件配置，由客户端指定</a:t>
            </a:r>
            <a:endParaRPr lang="en-US" altLang="zh-CN" sz="1800" dirty="0" smtClean="0">
              <a:latin typeface="宋体" panose="02010600030101010101" pitchFamily="2" charset="-122"/>
            </a:endParaRPr>
          </a:p>
          <a:p>
            <a:pPr marL="622300" lvl="1" eaLnBrk="1" hangingPunct="1">
              <a:lnSpc>
                <a:spcPct val="70000"/>
              </a:lnSpc>
              <a:spcBef>
                <a:spcPts val="1000"/>
              </a:spcBef>
            </a:pPr>
            <a:r>
              <a:rPr lang="zh-CN" altLang="en-US" sz="1800" dirty="0" smtClean="0">
                <a:latin typeface="宋体" panose="02010600030101010101" pitchFamily="2" charset="-122"/>
              </a:rPr>
              <a:t>每个块有一个自己的全局</a:t>
            </a:r>
            <a:r>
              <a:rPr lang="en-US" altLang="zh-CN" sz="1800" dirty="0" smtClean="0">
                <a:latin typeface="宋体" panose="02010600030101010101" pitchFamily="2" charset="-122"/>
              </a:rPr>
              <a:t>ID</a:t>
            </a:r>
          </a:p>
          <a:p>
            <a:pPr marL="279400" indent="-285750" eaLnBrk="1" hangingPunct="1">
              <a:lnSpc>
                <a:spcPct val="70000"/>
              </a:lnSpc>
              <a:spcBef>
                <a:spcPts val="1000"/>
              </a:spcBef>
            </a:pPr>
            <a:r>
              <a:rPr lang="en-US" altLang="zh-CN" sz="1800" b="1" dirty="0" err="1" smtClean="0">
                <a:latin typeface="宋体" panose="02010600030101010101" pitchFamily="2" charset="-122"/>
              </a:rPr>
              <a:t>HDFS</a:t>
            </a:r>
            <a:r>
              <a:rPr lang="en-US" altLang="en-US" sz="1800" b="1" dirty="0" err="1" smtClean="0">
                <a:latin typeface="宋体" panose="02010600030101010101" pitchFamily="2" charset="-122"/>
              </a:rPr>
              <a:t>将一个文件分为一个或数个</a:t>
            </a:r>
            <a:r>
              <a:rPr lang="zh-CN" altLang="en-US" sz="1800" b="1" dirty="0" smtClean="0">
                <a:latin typeface="宋体" panose="02010600030101010101" pitchFamily="2" charset="-122"/>
              </a:rPr>
              <a:t>块来存储</a:t>
            </a:r>
            <a:endParaRPr lang="en-US" altLang="zh-CN" sz="1800" b="1" dirty="0" smtClean="0">
              <a:latin typeface="宋体" panose="02010600030101010101" pitchFamily="2" charset="-122"/>
            </a:endParaRPr>
          </a:p>
          <a:p>
            <a:pPr marL="622300" lvl="1" eaLnBrk="1" hangingPunct="1">
              <a:lnSpc>
                <a:spcPct val="70000"/>
              </a:lnSpc>
              <a:spcBef>
                <a:spcPts val="1000"/>
              </a:spcBef>
            </a:pPr>
            <a:r>
              <a:rPr lang="en-US" altLang="en-US" sz="1800" dirty="0" smtClean="0">
                <a:latin typeface="宋体" panose="02010600030101010101" pitchFamily="2" charset="-122"/>
              </a:rPr>
              <a:t>每个</a:t>
            </a:r>
            <a:r>
              <a:rPr lang="zh-CN" altLang="en-US" sz="1800" dirty="0" smtClean="0">
                <a:latin typeface="宋体" panose="02010600030101010101" pitchFamily="2" charset="-122"/>
              </a:rPr>
              <a:t>块</a:t>
            </a:r>
            <a:r>
              <a:rPr lang="en-US" altLang="en-US" sz="1800" dirty="0" smtClean="0">
                <a:latin typeface="宋体" panose="02010600030101010101" pitchFamily="2" charset="-122"/>
              </a:rPr>
              <a:t>是一个独立的存储单位</a:t>
            </a:r>
            <a:endParaRPr lang="en-US" altLang="zh-CN" sz="1800" dirty="0" smtClean="0">
              <a:latin typeface="宋体" panose="02010600030101010101" pitchFamily="2" charset="-122"/>
            </a:endParaRPr>
          </a:p>
          <a:p>
            <a:pPr marL="622300" lvl="1" eaLnBrk="1" hangingPunct="1">
              <a:lnSpc>
                <a:spcPct val="70000"/>
              </a:lnSpc>
              <a:spcBef>
                <a:spcPts val="1000"/>
              </a:spcBef>
            </a:pPr>
            <a:r>
              <a:rPr lang="zh-CN" altLang="en-US" sz="1800" dirty="0" smtClean="0"/>
              <a:t>以块为单位在集群服务器上分配存储</a:t>
            </a:r>
            <a:endParaRPr lang="en-US" altLang="zh-CN" sz="1800" dirty="0" smtClean="0"/>
          </a:p>
          <a:p>
            <a:pPr marL="279400" indent="-285750" eaLnBrk="1" hangingPunct="1">
              <a:lnSpc>
                <a:spcPct val="70000"/>
              </a:lnSpc>
              <a:spcBef>
                <a:spcPts val="1000"/>
              </a:spcBef>
            </a:pPr>
            <a:r>
              <a:rPr lang="en-US" altLang="en-US" sz="1800" b="1" dirty="0" smtClean="0">
                <a:latin typeface="宋体" panose="02010600030101010101" pitchFamily="2" charset="-122"/>
              </a:rPr>
              <a:t>与传统文件系统不同的是，如果实际数据没有达到块大小，则并不实际占用磁盘空间</a:t>
            </a:r>
            <a:endParaRPr lang="en-US" altLang="zh-CN" sz="1800" b="1" dirty="0" smtClean="0">
              <a:latin typeface="宋体" panose="02010600030101010101" pitchFamily="2" charset="-122"/>
            </a:endParaRPr>
          </a:p>
          <a:p>
            <a:pPr marL="622300" lvl="1" eaLnBrk="1" hangingPunct="1">
              <a:lnSpc>
                <a:spcPct val="70000"/>
              </a:lnSpc>
              <a:spcBef>
                <a:spcPts val="1000"/>
              </a:spcBef>
            </a:pPr>
            <a:r>
              <a:rPr lang="zh-CN" altLang="en-US" sz="1800" dirty="0" smtClean="0">
                <a:latin typeface="宋体" panose="02010600030101010101" pitchFamily="2" charset="-122"/>
              </a:rPr>
              <a:t>如果一个文件是</a:t>
            </a:r>
            <a:r>
              <a:rPr lang="en-US" altLang="zh-CN" sz="1800" dirty="0" smtClean="0">
                <a:latin typeface="宋体" panose="02010600030101010101" pitchFamily="2" charset="-122"/>
              </a:rPr>
              <a:t>200M</a:t>
            </a:r>
            <a:r>
              <a:rPr lang="zh-CN" altLang="en-US" sz="1800" dirty="0" smtClean="0">
                <a:latin typeface="宋体" panose="02010600030101010101" pitchFamily="2" charset="-122"/>
              </a:rPr>
              <a:t>，则它会被分为</a:t>
            </a:r>
            <a:r>
              <a:rPr lang="en-US" altLang="zh-CN" sz="1800" dirty="0" smtClean="0">
                <a:latin typeface="宋体" panose="02010600030101010101" pitchFamily="2" charset="-122"/>
              </a:rPr>
              <a:t>4</a:t>
            </a:r>
            <a:r>
              <a:rPr lang="zh-CN" altLang="en-US" sz="1800" dirty="0" smtClean="0">
                <a:latin typeface="宋体" panose="02010600030101010101" pitchFamily="2" charset="-122"/>
              </a:rPr>
              <a:t>个块</a:t>
            </a:r>
            <a:r>
              <a:rPr lang="en-US" altLang="zh-CN" sz="1800" dirty="0" smtClean="0">
                <a:latin typeface="宋体" panose="02010600030101010101" pitchFamily="2" charset="-122"/>
              </a:rPr>
              <a:t>: 64+64+64+8</a:t>
            </a:r>
          </a:p>
          <a:p>
            <a:pPr eaLnBrk="1" hangingPunct="1"/>
            <a:r>
              <a:rPr lang="en-US" altLang="zh-CN" sz="2400" b="1" dirty="0" smtClean="0">
                <a:latin typeface="宋体" panose="02010600030101010101" pitchFamily="2" charset="-122"/>
              </a:rPr>
              <a:t>       </a:t>
            </a:r>
          </a:p>
          <a:p>
            <a:pPr eaLnBrk="1" hangingPunct="1"/>
            <a:endParaRPr lang="en-US" altLang="zh-CN" sz="2400" b="1" dirty="0" smtClean="0">
              <a:latin typeface="宋体" panose="02010600030101010101" pitchFamily="2" charset="-122"/>
            </a:endParaRPr>
          </a:p>
          <a:p>
            <a:pPr eaLnBrk="1" hangingPunct="1"/>
            <a:endParaRPr lang="en-US" altLang="zh-CN" sz="2400" b="1" dirty="0" smtClean="0">
              <a:latin typeface="宋体" panose="02010600030101010101" pitchFamily="2" charset="-122"/>
            </a:endParaRPr>
          </a:p>
          <a:p>
            <a:pPr eaLnBrk="1" hangingPunct="1"/>
            <a:r>
              <a:rPr lang="zh-CN" altLang="en-US" sz="2400" b="1" dirty="0" smtClean="0">
                <a:latin typeface="宋体" panose="02010600030101010101" pitchFamily="2" charset="-122"/>
              </a:rPr>
              <a:t>元数据包括</a:t>
            </a:r>
            <a:endParaRPr lang="en-US" altLang="zh-CN" sz="2400" b="1" dirty="0" smtClean="0">
              <a:latin typeface="宋体" panose="02010600030101010101" pitchFamily="2" charset="-122"/>
            </a:endParaRPr>
          </a:p>
          <a:p>
            <a:pPr lvl="1" eaLnBrk="1" hangingPunct="1"/>
            <a:r>
              <a:rPr lang="zh-CN" altLang="en-US" sz="2000" dirty="0" smtClean="0">
                <a:latin typeface="宋体" panose="02010600030101010101" pitchFamily="2" charset="-122"/>
              </a:rPr>
              <a:t>文件系统目录树信息</a:t>
            </a:r>
            <a:endParaRPr lang="en-US" altLang="zh-CN" sz="2000" dirty="0" smtClean="0">
              <a:latin typeface="宋体" panose="02010600030101010101" pitchFamily="2" charset="-122"/>
            </a:endParaRPr>
          </a:p>
          <a:p>
            <a:pPr lvl="2" eaLnBrk="1" hangingPunct="1"/>
            <a:r>
              <a:rPr lang="en-US" altLang="zh-CN" sz="1800" dirty="0" smtClean="0">
                <a:latin typeface="宋体" panose="02010600030101010101" pitchFamily="2" charset="-122"/>
              </a:rPr>
              <a:t> </a:t>
            </a:r>
            <a:r>
              <a:rPr lang="zh-CN" altLang="en-US" sz="1800" dirty="0" smtClean="0">
                <a:latin typeface="宋体" panose="02010600030101010101" pitchFamily="2" charset="-122"/>
              </a:rPr>
              <a:t>文件名，目录名</a:t>
            </a:r>
            <a:endParaRPr lang="en-US" altLang="zh-CN" sz="1800" dirty="0" smtClean="0">
              <a:latin typeface="宋体" panose="02010600030101010101" pitchFamily="2" charset="-122"/>
            </a:endParaRPr>
          </a:p>
          <a:p>
            <a:pPr lvl="2" eaLnBrk="1" hangingPunct="1"/>
            <a:r>
              <a:rPr lang="en-US" altLang="zh-CN" sz="1800" dirty="0" smtClean="0">
                <a:latin typeface="宋体" panose="02010600030101010101" pitchFamily="2" charset="-122"/>
              </a:rPr>
              <a:t> </a:t>
            </a:r>
            <a:r>
              <a:rPr lang="zh-CN" altLang="en-US" sz="1800" dirty="0" smtClean="0">
                <a:latin typeface="宋体" panose="02010600030101010101" pitchFamily="2" charset="-122"/>
              </a:rPr>
              <a:t>文件和目录的从属关系</a:t>
            </a:r>
            <a:endParaRPr lang="en-US" altLang="zh-CN" sz="1800" dirty="0" smtClean="0">
              <a:latin typeface="宋体" panose="02010600030101010101" pitchFamily="2" charset="-122"/>
            </a:endParaRPr>
          </a:p>
          <a:p>
            <a:pPr lvl="2" eaLnBrk="1" hangingPunct="1"/>
            <a:r>
              <a:rPr lang="en-US" altLang="zh-CN" sz="1800" dirty="0" smtClean="0">
                <a:latin typeface="宋体" panose="02010600030101010101" pitchFamily="2" charset="-122"/>
              </a:rPr>
              <a:t> </a:t>
            </a:r>
            <a:r>
              <a:rPr lang="zh-CN" altLang="en-US" sz="1800" dirty="0" smtClean="0">
                <a:latin typeface="宋体" panose="02010600030101010101" pitchFamily="2" charset="-122"/>
              </a:rPr>
              <a:t>文件和目录的大小，创建及最后访问时间</a:t>
            </a:r>
            <a:endParaRPr lang="en-US" altLang="zh-CN" sz="1800" dirty="0" smtClean="0">
              <a:latin typeface="宋体" panose="02010600030101010101" pitchFamily="2" charset="-122"/>
            </a:endParaRPr>
          </a:p>
          <a:p>
            <a:pPr lvl="2" eaLnBrk="1" hangingPunct="1"/>
            <a:r>
              <a:rPr lang="en-US" altLang="zh-CN" sz="1800" dirty="0" smtClean="0">
                <a:latin typeface="宋体" panose="02010600030101010101" pitchFamily="2" charset="-122"/>
              </a:rPr>
              <a:t> </a:t>
            </a:r>
            <a:r>
              <a:rPr lang="zh-CN" altLang="en-US" sz="1800" dirty="0" smtClean="0">
                <a:latin typeface="宋体" panose="02010600030101010101" pitchFamily="2" charset="-122"/>
              </a:rPr>
              <a:t>权限</a:t>
            </a:r>
            <a:endParaRPr lang="en-US" altLang="zh-CN" sz="1800" dirty="0" smtClean="0">
              <a:latin typeface="宋体" panose="02010600030101010101" pitchFamily="2" charset="-122"/>
            </a:endParaRPr>
          </a:p>
          <a:p>
            <a:pPr lvl="1" eaLnBrk="1" hangingPunct="1"/>
            <a:r>
              <a:rPr lang="zh-CN" altLang="en-US" sz="2000" dirty="0" smtClean="0">
                <a:latin typeface="宋体" panose="02010600030101010101" pitchFamily="2" charset="-122"/>
              </a:rPr>
              <a:t>文件和块的对应关系</a:t>
            </a:r>
            <a:endParaRPr lang="en-US" altLang="zh-CN" sz="2000" dirty="0" smtClean="0">
              <a:latin typeface="宋体" panose="02010600030101010101" pitchFamily="2" charset="-122"/>
            </a:endParaRPr>
          </a:p>
          <a:p>
            <a:pPr lvl="2" eaLnBrk="1" hangingPunct="1"/>
            <a:r>
              <a:rPr lang="en-US" altLang="zh-CN" sz="1800" dirty="0" smtClean="0">
                <a:latin typeface="宋体" panose="02010600030101010101" pitchFamily="2" charset="-122"/>
              </a:rPr>
              <a:t> </a:t>
            </a:r>
            <a:r>
              <a:rPr lang="zh-CN" altLang="en-US" sz="1800" dirty="0" smtClean="0">
                <a:latin typeface="宋体" panose="02010600030101010101" pitchFamily="2" charset="-122"/>
              </a:rPr>
              <a:t>文件由哪些块组成</a:t>
            </a:r>
            <a:endParaRPr lang="en-US" altLang="zh-CN" sz="1800" dirty="0" smtClean="0">
              <a:latin typeface="宋体" panose="02010600030101010101" pitchFamily="2" charset="-122"/>
            </a:endParaRPr>
          </a:p>
          <a:p>
            <a:pPr lvl="1" eaLnBrk="1" hangingPunct="1"/>
            <a:r>
              <a:rPr lang="zh-CN" altLang="en-US" sz="2000" dirty="0" smtClean="0">
                <a:latin typeface="宋体" panose="02010600030101010101" pitchFamily="2" charset="-122"/>
              </a:rPr>
              <a:t>块的存放位置</a:t>
            </a:r>
            <a:endParaRPr lang="en-US" altLang="zh-CN" sz="2000" dirty="0" smtClean="0">
              <a:latin typeface="宋体" panose="02010600030101010101" pitchFamily="2" charset="-122"/>
            </a:endParaRPr>
          </a:p>
          <a:p>
            <a:pPr lvl="2" eaLnBrk="1" hangingPunct="1"/>
            <a:r>
              <a:rPr lang="zh-CN" altLang="en-US" sz="1800" dirty="0" smtClean="0">
                <a:latin typeface="宋体" panose="02010600030101010101" pitchFamily="2" charset="-122"/>
              </a:rPr>
              <a:t> 机器名，块</a:t>
            </a:r>
            <a:r>
              <a:rPr lang="en-US" altLang="zh-CN" sz="1800" dirty="0" smtClean="0">
                <a:latin typeface="宋体" panose="02010600030101010101" pitchFamily="2" charset="-122"/>
              </a:rPr>
              <a:t>ID</a:t>
            </a:r>
          </a:p>
          <a:p>
            <a:pPr eaLnBrk="1" hangingPunct="1">
              <a:spcBef>
                <a:spcPts val="1000"/>
              </a:spcBef>
            </a:pPr>
            <a:r>
              <a:rPr lang="en-US" altLang="zh-CN" sz="2400" b="1" dirty="0" smtClean="0">
                <a:latin typeface="宋体" panose="02010600030101010101" pitchFamily="2" charset="-122"/>
              </a:rPr>
              <a:t>HDFS</a:t>
            </a:r>
            <a:r>
              <a:rPr lang="zh-CN" altLang="en-US" sz="2400" b="1" dirty="0" smtClean="0">
                <a:latin typeface="宋体" panose="02010600030101010101" pitchFamily="2" charset="-122"/>
              </a:rPr>
              <a:t>对元数据和实际数据采取分别存储的方法</a:t>
            </a:r>
            <a:endParaRPr lang="en-US" altLang="zh-CN" sz="2400" b="1" dirty="0" smtClean="0">
              <a:latin typeface="宋体" panose="02010600030101010101" pitchFamily="2" charset="-122"/>
            </a:endParaRPr>
          </a:p>
          <a:p>
            <a:pPr lvl="1" eaLnBrk="1" hangingPunct="1">
              <a:spcBef>
                <a:spcPts val="1000"/>
              </a:spcBef>
            </a:pPr>
            <a:r>
              <a:rPr lang="zh-CN" altLang="en-US" sz="2000" dirty="0" smtClean="0">
                <a:latin typeface="宋体" panose="02010600030101010101" pitchFamily="2" charset="-122"/>
              </a:rPr>
              <a:t>元数据存储在一台指定的服务器上</a:t>
            </a:r>
            <a:r>
              <a:rPr lang="en-US" altLang="zh-CN" sz="2000" dirty="0" smtClean="0">
                <a:latin typeface="宋体" panose="02010600030101010101" pitchFamily="2" charset="-122"/>
              </a:rPr>
              <a:t>(</a:t>
            </a:r>
            <a:r>
              <a:rPr lang="en-US" altLang="zh-CN" sz="2000" dirty="0" err="1" smtClean="0">
                <a:latin typeface="宋体" panose="02010600030101010101" pitchFamily="2" charset="-122"/>
              </a:rPr>
              <a:t>NameNode</a:t>
            </a:r>
            <a:r>
              <a:rPr lang="en-US" altLang="zh-CN" sz="2000" dirty="0" smtClean="0">
                <a:latin typeface="宋体" panose="02010600030101010101" pitchFamily="2" charset="-122"/>
              </a:rPr>
              <a:t>)</a:t>
            </a:r>
          </a:p>
          <a:p>
            <a:pPr lvl="1" eaLnBrk="1" hangingPunct="1">
              <a:spcBef>
                <a:spcPts val="1000"/>
              </a:spcBef>
            </a:pPr>
            <a:r>
              <a:rPr lang="zh-CN" altLang="en-US" sz="2000" dirty="0" smtClean="0">
                <a:latin typeface="宋体" panose="02010600030101010101" pitchFamily="2" charset="-122"/>
              </a:rPr>
              <a:t>实际数据储存在集群的其他机器的本地文件系统中</a:t>
            </a:r>
            <a:r>
              <a:rPr lang="en-US" altLang="zh-CN" sz="2000" dirty="0" smtClean="0">
                <a:latin typeface="宋体" panose="02010600030101010101" pitchFamily="2" charset="-122"/>
              </a:rPr>
              <a:t>(</a:t>
            </a:r>
            <a:r>
              <a:rPr lang="en-US" altLang="zh-CN" sz="2000" dirty="0" err="1" smtClean="0">
                <a:latin typeface="宋体" panose="02010600030101010101" pitchFamily="2" charset="-122"/>
              </a:rPr>
              <a:t>DataNode</a:t>
            </a:r>
            <a:r>
              <a:rPr lang="en-US" altLang="zh-CN" sz="2000" dirty="0" smtClean="0">
                <a:latin typeface="宋体" panose="02010600030101010101" pitchFamily="2" charset="-122"/>
              </a:rPr>
              <a:t>)</a:t>
            </a:r>
          </a:p>
          <a:p>
            <a:endParaRPr kumimoji="1" lang="zh-CN" altLang="en-US" dirty="0"/>
          </a:p>
        </p:txBody>
      </p:sp>
    </p:spTree>
    <p:extLst>
      <p:ext uri="{BB962C8B-B14F-4D97-AF65-F5344CB8AC3E}">
        <p14:creationId xmlns:p14="http://schemas.microsoft.com/office/powerpoint/2010/main" val="2157403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p:spPr>
        <p:txBody>
          <a:bodyPr/>
          <a:lstStyle/>
          <a:p>
            <a:r>
              <a:rPr lang="zh-CN" altLang="en-US" dirty="0" smtClean="0"/>
              <a:t>不适用场景：</a:t>
            </a:r>
          </a:p>
          <a:p>
            <a:pPr marL="541655" lvl="1" indent="-180975">
              <a:buFont typeface="Wingdings" panose="05000000000000000000" pitchFamily="2" charset="2"/>
              <a:buChar char="p"/>
            </a:pPr>
            <a:r>
              <a:rPr lang="en-US" altLang="zh-CN" dirty="0" smtClean="0"/>
              <a:t>[1] </a:t>
            </a:r>
            <a:r>
              <a:rPr lang="zh-CN" altLang="en-US" dirty="0" smtClean="0"/>
              <a:t>低时间延迟数据访问的应用，例如几十毫秒范围。</a:t>
            </a:r>
          </a:p>
          <a:p>
            <a:pPr marL="0" indent="0">
              <a:buNone/>
            </a:pPr>
            <a:r>
              <a:rPr lang="zh-CN" altLang="en-US" dirty="0" smtClean="0"/>
              <a:t>          原因：</a:t>
            </a:r>
            <a:r>
              <a:rPr lang="en-US" altLang="zh-CN" dirty="0" smtClean="0"/>
              <a:t>HDFS</a:t>
            </a:r>
            <a:r>
              <a:rPr lang="zh-CN" altLang="en-US" dirty="0" smtClean="0"/>
              <a:t>是为高数据吞吐量应用优化的，这样就会造成以高时间延迟为代价。</a:t>
            </a:r>
          </a:p>
          <a:p>
            <a:pPr marL="541655" lvl="1" indent="-180975">
              <a:buFont typeface="Wingdings" panose="05000000000000000000" pitchFamily="2" charset="2"/>
              <a:buChar char="p"/>
            </a:pPr>
            <a:r>
              <a:rPr lang="en-US" altLang="zh-CN" dirty="0" smtClean="0"/>
              <a:t>[2] </a:t>
            </a:r>
            <a:r>
              <a:rPr lang="zh-CN" altLang="en-US" dirty="0" smtClean="0"/>
              <a:t>大量小文件 。</a:t>
            </a:r>
          </a:p>
          <a:p>
            <a:pPr marL="0" indent="0">
              <a:buNone/>
            </a:pPr>
            <a:r>
              <a:rPr lang="zh-CN" altLang="en-US" dirty="0" smtClean="0"/>
              <a:t>         原因：</a:t>
            </a:r>
            <a:r>
              <a:rPr lang="en-US" altLang="zh-CN" dirty="0" smtClean="0"/>
              <a:t>NameNode</a:t>
            </a:r>
            <a:r>
              <a:rPr lang="zh-CN" altLang="en-US" dirty="0" smtClean="0"/>
              <a:t>启动时，将文件系统的元数据加载到内存，因此文件系统所能存储的文件总数受限于</a:t>
            </a:r>
            <a:r>
              <a:rPr lang="en-US" altLang="zh-CN" dirty="0" smtClean="0"/>
              <a:t>NameNode</a:t>
            </a:r>
            <a:r>
              <a:rPr lang="zh-CN" altLang="en-US" dirty="0" smtClean="0"/>
              <a:t>内存容量。根据经验，每个文件，目录和数据块的存储信息大约占</a:t>
            </a:r>
            <a:r>
              <a:rPr lang="en-US" altLang="zh-CN" dirty="0" smtClean="0"/>
              <a:t>150</a:t>
            </a:r>
            <a:r>
              <a:rPr lang="zh-CN" altLang="en-US" dirty="0" smtClean="0"/>
              <a:t>字节，如果一百万个文件，且每个文件占一个数据块，那至少需要</a:t>
            </a:r>
            <a:r>
              <a:rPr lang="en-US" altLang="zh-CN" dirty="0" smtClean="0"/>
              <a:t>300MB</a:t>
            </a:r>
            <a:r>
              <a:rPr lang="zh-CN" altLang="en-US" dirty="0" smtClean="0"/>
              <a:t>的内存空间，但是如果存储十亿个文件，那么需要的内存空间将是非常大的。</a:t>
            </a:r>
          </a:p>
          <a:p>
            <a:pPr marL="541655" lvl="1" indent="-180975">
              <a:buFont typeface="Wingdings" panose="05000000000000000000" pitchFamily="2" charset="2"/>
              <a:buChar char="p"/>
            </a:pPr>
            <a:r>
              <a:rPr lang="en-US" altLang="zh-CN" dirty="0" smtClean="0"/>
              <a:t>[3] </a:t>
            </a:r>
            <a:r>
              <a:rPr lang="zh-CN" altLang="en-US" dirty="0" smtClean="0"/>
              <a:t>多用户写入，任意修改文件。</a:t>
            </a:r>
          </a:p>
          <a:p>
            <a:pPr marL="0" indent="0">
              <a:buNone/>
            </a:pPr>
            <a:r>
              <a:rPr lang="zh-CN" altLang="en-US" dirty="0" smtClean="0"/>
              <a:t>         原因：现在</a:t>
            </a:r>
            <a:r>
              <a:rPr lang="en-US" altLang="zh-CN" dirty="0" smtClean="0"/>
              <a:t>HDFS</a:t>
            </a:r>
            <a:r>
              <a:rPr lang="zh-CN" altLang="en-US" dirty="0" smtClean="0"/>
              <a:t>文件只有一个</a:t>
            </a:r>
            <a:r>
              <a:rPr lang="en-US" altLang="zh-CN" dirty="0" smtClean="0"/>
              <a:t>writer</a:t>
            </a:r>
            <a:r>
              <a:rPr lang="zh-CN" altLang="en-US" dirty="0" smtClean="0"/>
              <a:t>，而且写操作总是写在文件的末尾。</a:t>
            </a:r>
            <a:endParaRPr lang="en-US" altLang="zh-CN" dirty="0" smtClean="0"/>
          </a:p>
          <a:p>
            <a:pPr marL="0" indent="0">
              <a:buNone/>
            </a:pPr>
            <a:r>
              <a:rPr lang="en-US" altLang="zh-CN" dirty="0" smtClean="0"/>
              <a:t>           </a:t>
            </a:r>
            <a:r>
              <a:rPr lang="zh-CN" altLang="en-US" dirty="0" smtClean="0"/>
              <a:t>使用块的好处</a:t>
            </a:r>
            <a:endParaRPr lang="en-US" altLang="zh-CN" dirty="0" smtClean="0"/>
          </a:p>
          <a:p>
            <a:pPr marL="279400" indent="-285750" eaLnBrk="1" hangingPunct="1">
              <a:spcBef>
                <a:spcPts val="1000"/>
              </a:spcBef>
            </a:pPr>
            <a:r>
              <a:rPr lang="en-US" altLang="en-US" sz="1100" b="1" dirty="0" smtClean="0">
                <a:latin typeface="宋体" panose="02010600030101010101" pitchFamily="2" charset="-122"/>
              </a:rPr>
              <a:t>当一个文件大于集群中任意一个磁盘的时候，文件系统可以充分利用集群中所有的磁盘</a:t>
            </a:r>
            <a:endParaRPr lang="en-US" altLang="zh-CN" sz="1100" b="1" dirty="0" smtClean="0">
              <a:latin typeface="宋体" panose="02010600030101010101" pitchFamily="2" charset="-122"/>
            </a:endParaRPr>
          </a:p>
          <a:p>
            <a:pPr marL="279400" indent="-285750" eaLnBrk="1" hangingPunct="1">
              <a:lnSpc>
                <a:spcPct val="200000"/>
              </a:lnSpc>
              <a:spcBef>
                <a:spcPts val="1000"/>
              </a:spcBef>
            </a:pPr>
            <a:r>
              <a:rPr lang="en-US" altLang="en-US" sz="1100" b="1" dirty="0" smtClean="0">
                <a:latin typeface="宋体" panose="02010600030101010101" pitchFamily="2" charset="-122"/>
              </a:rPr>
              <a:t>管理块使</a:t>
            </a:r>
            <a:r>
              <a:rPr lang="zh-CN" altLang="en-US" sz="1100" b="1" dirty="0" smtClean="0">
                <a:latin typeface="宋体" panose="02010600030101010101" pitchFamily="2" charset="-122"/>
              </a:rPr>
              <a:t>底层的</a:t>
            </a:r>
            <a:r>
              <a:rPr lang="en-US" altLang="en-US" sz="1100" b="1" dirty="0" smtClean="0">
                <a:latin typeface="宋体" panose="02010600030101010101" pitchFamily="2" charset="-122"/>
              </a:rPr>
              <a:t>存储子系统相对简单</a:t>
            </a:r>
            <a:endParaRPr lang="en-US" altLang="zh-CN" sz="1100" b="1" dirty="0" smtClean="0">
              <a:latin typeface="宋体" panose="02010600030101010101" pitchFamily="2" charset="-122"/>
            </a:endParaRPr>
          </a:p>
          <a:p>
            <a:pPr marL="279400" indent="-285750" eaLnBrk="1" hangingPunct="1">
              <a:lnSpc>
                <a:spcPct val="200000"/>
              </a:lnSpc>
              <a:spcBef>
                <a:spcPts val="1000"/>
              </a:spcBef>
            </a:pPr>
            <a:r>
              <a:rPr lang="zh-CN" altLang="en-US" sz="1100" b="1" dirty="0" smtClean="0">
                <a:latin typeface="宋体" panose="02010600030101010101" pitchFamily="2" charset="-122"/>
              </a:rPr>
              <a:t>块</a:t>
            </a:r>
            <a:r>
              <a:rPr lang="en-US" altLang="en-US" sz="1100" b="1" dirty="0" smtClean="0">
                <a:latin typeface="宋体" panose="02010600030101010101" pitchFamily="2" charset="-122"/>
              </a:rPr>
              <a:t>更加适合备份，从而为容错和高可用性的实现带来方便</a:t>
            </a:r>
          </a:p>
          <a:p>
            <a:pPr marL="0" indent="0">
              <a:buNone/>
            </a:pPr>
            <a:endParaRPr lang="zh-CN" altLang="en-US" dirty="0" smtClean="0"/>
          </a:p>
          <a:p>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100" b="0" i="0" u="none" strike="noStrike" kern="1200" cap="none" spc="0" normalizeH="0" baseline="0" noProof="0" dirty="0" smtClean="0">
                <a:ln>
                  <a:noFill/>
                </a:ln>
                <a:solidFill>
                  <a:schemeClr val="tx1"/>
                </a:solidFill>
                <a:effectLst/>
                <a:uLnTx/>
                <a:uFillTx/>
                <a:latin typeface="FrutigerNext LT Regular" pitchFamily="34" charset="0"/>
                <a:ea typeface="华文细黑" panose="02010600040101010101" pitchFamily="2" charset="-122"/>
                <a:cs typeface="+mn-cs"/>
              </a:rPr>
              <a:t>分布式的文件抽象能够带来的优势是：</a:t>
            </a:r>
            <a:endParaRPr kumimoji="0" lang="en-US" altLang="zh-CN" sz="1100" b="0" i="0" u="none" strike="noStrike" kern="1200" cap="none" spc="0" normalizeH="0" baseline="0" noProof="0" dirty="0" smtClean="0">
              <a:ln>
                <a:noFill/>
              </a:ln>
              <a:solidFill>
                <a:schemeClr val="tx1"/>
              </a:solidFill>
              <a:effectLst/>
              <a:uLnTx/>
              <a:uFillTx/>
              <a:latin typeface="FrutigerNext LT Regular" pitchFamily="34" charset="0"/>
              <a:ea typeface="华文细黑" panose="02010600040101010101" pitchFamily="2"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100" b="0" i="0" u="none" strike="noStrike" kern="1200" cap="none" spc="0" normalizeH="0" baseline="0" noProof="0" dirty="0" smtClean="0">
                <a:ln>
                  <a:noFill/>
                </a:ln>
                <a:solidFill>
                  <a:schemeClr val="tx1"/>
                </a:solidFill>
                <a:effectLst/>
                <a:uLnTx/>
                <a:uFillTx/>
                <a:latin typeface="FrutigerNext LT Regular" pitchFamily="34" charset="0"/>
                <a:ea typeface="华文细黑" panose="02010600040101010101" pitchFamily="2" charset="-122"/>
                <a:cs typeface="+mn-cs"/>
              </a:rPr>
              <a:t>1</a:t>
            </a:r>
            <a:r>
              <a:rPr kumimoji="0" lang="zh-CN" altLang="en-US" sz="1100" b="0" i="0" u="none" strike="noStrike" kern="1200" cap="none" spc="0" normalizeH="0" baseline="0" noProof="0" dirty="0" smtClean="0">
                <a:ln>
                  <a:noFill/>
                </a:ln>
                <a:solidFill>
                  <a:schemeClr val="tx1"/>
                </a:solidFill>
                <a:effectLst/>
                <a:uLnTx/>
                <a:uFillTx/>
                <a:latin typeface="FrutigerNext LT Regular" pitchFamily="34" charset="0"/>
                <a:ea typeface="华文细黑" panose="02010600040101010101" pitchFamily="2" charset="-122"/>
                <a:cs typeface="+mn-cs"/>
              </a:rPr>
              <a:t>、一个文件可以大于每个磁盘</a:t>
            </a:r>
            <a:endParaRPr kumimoji="0" lang="en-US" altLang="zh-CN" sz="1100" b="0" i="0" u="none" strike="noStrike" kern="1200" cap="none" spc="0" normalizeH="0" baseline="0" noProof="0" dirty="0" smtClean="0">
              <a:ln>
                <a:noFill/>
              </a:ln>
              <a:solidFill>
                <a:schemeClr val="tx1"/>
              </a:solidFill>
              <a:effectLst/>
              <a:uLnTx/>
              <a:uFillTx/>
              <a:latin typeface="FrutigerNext LT Regular" pitchFamily="34" charset="0"/>
              <a:ea typeface="华文细黑" panose="02010600040101010101" pitchFamily="2"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100" b="0" i="0" u="none" strike="noStrike" kern="1200" cap="none" spc="0" normalizeH="0" baseline="0" noProof="0" dirty="0" smtClean="0">
                <a:ln>
                  <a:noFill/>
                </a:ln>
                <a:solidFill>
                  <a:schemeClr val="tx1"/>
                </a:solidFill>
                <a:effectLst/>
                <a:uLnTx/>
                <a:uFillTx/>
                <a:latin typeface="FrutigerNext LT Regular" pitchFamily="34" charset="0"/>
                <a:ea typeface="华文细黑" panose="02010600040101010101" pitchFamily="2" charset="-122"/>
                <a:cs typeface="+mn-cs"/>
              </a:rPr>
              <a:t>2</a:t>
            </a:r>
            <a:r>
              <a:rPr kumimoji="0" lang="zh-CN" altLang="en-US" sz="1100" b="0" i="0" u="none" strike="noStrike" kern="1200" cap="none" spc="0" normalizeH="0" baseline="0" noProof="0" dirty="0" smtClean="0">
                <a:ln>
                  <a:noFill/>
                </a:ln>
                <a:solidFill>
                  <a:schemeClr val="tx1"/>
                </a:solidFill>
                <a:effectLst/>
                <a:uLnTx/>
                <a:uFillTx/>
                <a:latin typeface="FrutigerNext LT Regular" pitchFamily="34" charset="0"/>
                <a:ea typeface="华文细黑" panose="02010600040101010101" pitchFamily="2" charset="-122"/>
                <a:cs typeface="+mn-cs"/>
              </a:rPr>
              <a:t>、文件不用全在一个磁盘上。</a:t>
            </a:r>
            <a:endParaRPr kumimoji="0" lang="en-US" altLang="zh-CN" sz="1100" b="0" i="0" u="none" strike="noStrike" kern="1200" cap="none" spc="0" normalizeH="0" baseline="0" noProof="0" dirty="0" smtClean="0">
              <a:ln>
                <a:noFill/>
              </a:ln>
              <a:solidFill>
                <a:schemeClr val="tx1"/>
              </a:solidFill>
              <a:effectLst/>
              <a:uLnTx/>
              <a:uFillTx/>
              <a:latin typeface="FrutigerNext LT Regular" pitchFamily="34" charset="0"/>
              <a:ea typeface="华文细黑" panose="02010600040101010101" pitchFamily="2"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100" b="0" i="0" u="none" strike="noStrike" kern="1200" cap="none" spc="0" normalizeH="0" baseline="0" noProof="0" dirty="0" smtClean="0">
                <a:ln>
                  <a:noFill/>
                </a:ln>
                <a:solidFill>
                  <a:schemeClr val="tx1"/>
                </a:solidFill>
                <a:effectLst/>
                <a:uLnTx/>
                <a:uFillTx/>
                <a:latin typeface="FrutigerNext LT Regular" pitchFamily="34" charset="0"/>
                <a:ea typeface="华文细黑" panose="02010600040101010101" pitchFamily="2" charset="-122"/>
                <a:cs typeface="+mn-cs"/>
              </a:rPr>
              <a:t>3</a:t>
            </a:r>
            <a:r>
              <a:rPr kumimoji="0" lang="zh-CN" altLang="en-US" sz="1100" b="0" i="0" u="none" strike="noStrike" kern="1200" cap="none" spc="0" normalizeH="0" baseline="0" noProof="0" dirty="0" smtClean="0">
                <a:ln>
                  <a:noFill/>
                </a:ln>
                <a:solidFill>
                  <a:schemeClr val="tx1"/>
                </a:solidFill>
                <a:effectLst/>
                <a:uLnTx/>
                <a:uFillTx/>
                <a:latin typeface="FrutigerNext LT Regular" pitchFamily="34" charset="0"/>
                <a:ea typeface="华文细黑" panose="02010600040101010101" pitchFamily="2" charset="-122"/>
                <a:cs typeface="+mn-cs"/>
              </a:rPr>
              <a:t>、简化了存储子系统的设计。</a:t>
            </a:r>
            <a:endParaRPr kumimoji="0" lang="en-US" altLang="zh-CN" sz="1100" b="0" i="0" u="none" strike="noStrike" kern="1200" cap="none" spc="0" normalizeH="0" baseline="0" noProof="0" dirty="0" smtClean="0">
              <a:ln>
                <a:noFill/>
              </a:ln>
              <a:solidFill>
                <a:schemeClr val="tx1"/>
              </a:solidFill>
              <a:effectLst/>
              <a:uLnTx/>
              <a:uFillTx/>
              <a:latin typeface="FrutigerNext LT Regular" pitchFamily="34" charset="0"/>
              <a:ea typeface="华文细黑" panose="02010600040101010101" pitchFamily="2" charset="-122"/>
              <a:cs typeface="+mn-cs"/>
            </a:endParaRPr>
          </a:p>
          <a:p>
            <a:pPr>
              <a:defRPr/>
            </a:pP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a:noFill/>
          </a:ln>
        </p:spPr>
        <p:txBody>
          <a:bodyPr wrap="none" lIns="80114" tIns="40058" rIns="80114" bIns="40058">
            <a:spAutoFit/>
          </a:bodyPr>
          <a:lstStyle>
            <a:lvl1pPr defTabSz="801370" fontAlgn="t">
              <a:defRPr sz="1000">
                <a:solidFill>
                  <a:schemeClr val="tx1"/>
                </a:solidFill>
                <a:latin typeface="FrutigerNext LT Regular" pitchFamily="34" charset="0"/>
                <a:ea typeface="宋体" panose="02010600030101010101" pitchFamily="2" charset="-122"/>
              </a:defRPr>
            </a:lvl1pPr>
            <a:lvl2pPr marL="742950" indent="-285750" defTabSz="801370" fontAlgn="t">
              <a:defRPr sz="1000">
                <a:solidFill>
                  <a:schemeClr val="tx1"/>
                </a:solidFill>
                <a:latin typeface="FrutigerNext LT Regular" pitchFamily="34" charset="0"/>
                <a:ea typeface="宋体" panose="02010600030101010101" pitchFamily="2" charset="-122"/>
              </a:defRPr>
            </a:lvl2pPr>
            <a:lvl3pPr marL="1143000" indent="-228600" defTabSz="801370" fontAlgn="t">
              <a:defRPr sz="1000">
                <a:solidFill>
                  <a:schemeClr val="tx1"/>
                </a:solidFill>
                <a:latin typeface="FrutigerNext LT Regular" pitchFamily="34" charset="0"/>
                <a:ea typeface="宋体" panose="02010600030101010101" pitchFamily="2" charset="-122"/>
              </a:defRPr>
            </a:lvl3pPr>
            <a:lvl4pPr marL="1600200" indent="-228600" defTabSz="801370" fontAlgn="t">
              <a:defRPr sz="1000">
                <a:solidFill>
                  <a:schemeClr val="tx1"/>
                </a:solidFill>
                <a:latin typeface="FrutigerNext LT Regular" pitchFamily="34" charset="0"/>
                <a:ea typeface="宋体" panose="02010600030101010101" pitchFamily="2" charset="-122"/>
              </a:defRPr>
            </a:lvl4pPr>
            <a:lvl5pPr marL="2057400" indent="-228600" defTabSz="801370" fontAlgn="t">
              <a:defRPr sz="1000">
                <a:solidFill>
                  <a:schemeClr val="tx1"/>
                </a:solidFill>
                <a:latin typeface="FrutigerNext LT Regular" pitchFamily="34" charset="0"/>
                <a:ea typeface="宋体" panose="02010600030101010101" pitchFamily="2" charset="-122"/>
              </a:defRPr>
            </a:lvl5pPr>
            <a:lvl6pPr marL="2514600" indent="-228600" defTabSz="80137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80137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80137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80137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fontAlgn="base">
              <a:defRPr/>
            </a:pPr>
            <a:r>
              <a:rPr lang="en-US" altLang="zh-CN" sz="1200" smtClean="0">
                <a:solidFill>
                  <a:schemeClr val="bg1"/>
                </a:solidFill>
                <a:ea typeface="MS PGothic" panose="020B0600070205080204" pitchFamily="34" charset="-128"/>
              </a:rPr>
              <a:t>www.huawei.com</a:t>
            </a:r>
          </a:p>
        </p:txBody>
      </p:sp>
      <p:sp>
        <p:nvSpPr>
          <p:cNvPr id="6" name="Rectangle 49"/>
          <p:cNvSpPr>
            <a:spLocks noChangeArrowheads="1"/>
          </p:cNvSpPr>
          <p:nvPr/>
        </p:nvSpPr>
        <p:spPr bwMode="auto">
          <a:xfrm>
            <a:off x="655638" y="6207125"/>
            <a:ext cx="5002212"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01" tIns="40052" rIns="80101" bIns="40052">
            <a:spAutoFit/>
          </a:bodyPr>
          <a:lstStyle/>
          <a:p>
            <a:pPr lvl="0" defTabSz="801370"/>
            <a:r>
              <a:rPr lang="en-US" altLang="zh-CN" sz="1200" dirty="0" smtClean="0">
                <a:latin typeface="FrutigerNext LT Bold" pitchFamily="20" charset="0"/>
                <a:ea typeface="MS PGothic" panose="020B0600070205080204" pitchFamily="34" charset="-128"/>
              </a:rPr>
              <a:t>Copyright © 2016 Huawei Technologies Co., Ltd. All rights reserved. </a:t>
            </a:r>
          </a:p>
        </p:txBody>
      </p:sp>
      <p:sp>
        <p:nvSpPr>
          <p:cNvPr id="1414185" name="Rectangle 41"/>
          <p:cNvSpPr>
            <a:spLocks noGrp="1" noChangeArrowheads="1"/>
          </p:cNvSpPr>
          <p:nvPr>
            <p:ph type="ctrTitle" sz="quarter"/>
          </p:nvPr>
        </p:nvSpPr>
        <p:spPr>
          <a:xfrm>
            <a:off x="642938" y="1419225"/>
            <a:ext cx="5548312" cy="1470025"/>
          </a:xfrm>
          <a:ln algn="ctr"/>
        </p:spPr>
        <p:txBody>
          <a:bodyPr lIns="87802" tIns="43901" rIns="87802" bIns="43901"/>
          <a:lstStyle>
            <a:lvl1pPr defTabSz="784225" eaLnBrk="0" hangingPunct="0">
              <a:defRPr sz="4300">
                <a:solidFill>
                  <a:schemeClr val="bg1"/>
                </a:solidFill>
              </a:defRPr>
            </a:lvl1pPr>
          </a:lstStyle>
          <a:p>
            <a:r>
              <a:rPr lang="zh-CN" altLang="en-US"/>
              <a:t>单击此处编辑母版标题样式</a:t>
            </a:r>
          </a:p>
        </p:txBody>
      </p:sp>
      <p:pic>
        <p:nvPicPr>
          <p:cNvPr id="7" name="图片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7206" y="337344"/>
            <a:ext cx="21240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pic>
        <p:nvPicPr>
          <p:cNvPr id="4" name="Picture 14" descr="目标 cop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5650" y="517525"/>
            <a:ext cx="6223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a:spLocks noChangeArrowheads="1"/>
          </p:cNvSpPr>
          <p:nvPr userDrawn="1"/>
        </p:nvSpPr>
        <p:spPr bwMode="auto">
          <a:xfrm>
            <a:off x="1331913" y="549275"/>
            <a:ext cx="2052637" cy="638175"/>
          </a:xfrm>
          <a:prstGeom prst="rect">
            <a:avLst/>
          </a:prstGeom>
          <a:noFill/>
          <a:ln>
            <a:noFill/>
          </a:ln>
        </p:spPr>
        <p:txBody>
          <a:bodyPr lIns="99980" tIns="49986" rIns="99980" bIns="49986">
            <a:spAutoFit/>
          </a:bodyPr>
          <a:lstStyle>
            <a:lvl1pPr defTabSz="1000125" fontAlgn="t">
              <a:defRPr sz="1000">
                <a:solidFill>
                  <a:schemeClr val="tx1"/>
                </a:solidFill>
                <a:latin typeface="FrutigerNext LT Regular" pitchFamily="34" charset="0"/>
                <a:ea typeface="宋体" panose="02010600030101010101" pitchFamily="2" charset="-122"/>
              </a:defRPr>
            </a:lvl1pPr>
            <a:lvl2pPr marL="742950" indent="-285750" defTabSz="1000125" fontAlgn="t">
              <a:defRPr sz="1000">
                <a:solidFill>
                  <a:schemeClr val="tx1"/>
                </a:solidFill>
                <a:latin typeface="FrutigerNext LT Regular" pitchFamily="34" charset="0"/>
                <a:ea typeface="宋体" panose="02010600030101010101" pitchFamily="2" charset="-122"/>
              </a:defRPr>
            </a:lvl2pPr>
            <a:lvl3pPr marL="1143000" indent="-228600" defTabSz="1000125" fontAlgn="t">
              <a:defRPr sz="1000">
                <a:solidFill>
                  <a:schemeClr val="tx1"/>
                </a:solidFill>
                <a:latin typeface="FrutigerNext LT Regular" pitchFamily="34" charset="0"/>
                <a:ea typeface="宋体" panose="02010600030101010101" pitchFamily="2" charset="-122"/>
              </a:defRPr>
            </a:lvl3pPr>
            <a:lvl4pPr marL="1600200" indent="-228600" defTabSz="1000125" fontAlgn="t">
              <a:defRPr sz="1000">
                <a:solidFill>
                  <a:schemeClr val="tx1"/>
                </a:solidFill>
                <a:latin typeface="FrutigerNext LT Regular" pitchFamily="34" charset="0"/>
                <a:ea typeface="宋体" panose="02010600030101010101" pitchFamily="2" charset="-122"/>
              </a:defRPr>
            </a:lvl4pPr>
            <a:lvl5pPr marL="2057400" indent="-228600" defTabSz="1000125" fontAlgn="t">
              <a:defRPr sz="1000">
                <a:solidFill>
                  <a:schemeClr val="tx1"/>
                </a:solidFill>
                <a:latin typeface="FrutigerNext LT Regular" pitchFamily="34" charset="0"/>
                <a:ea typeface="宋体" panose="02010600030101010101" pitchFamily="2" charset="-122"/>
              </a:defRPr>
            </a:lvl5pPr>
            <a:lvl6pPr marL="25146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0" hangingPunct="0">
              <a:defRPr/>
            </a:pPr>
            <a:r>
              <a:rPr lang="zh-CN" altLang="en-US" sz="3500" smtClean="0">
                <a:solidFill>
                  <a:srgbClr val="990000"/>
                </a:solidFill>
                <a:latin typeface="黑体" panose="02010609060101010101" pitchFamily="2" charset="-122"/>
                <a:ea typeface="黑体" panose="02010609060101010101" pitchFamily="2" charset="-122"/>
                <a:cs typeface="Arial" panose="020B0604020202020204" pitchFamily="34" charset="0"/>
              </a:rPr>
              <a:t>目标</a:t>
            </a:r>
          </a:p>
        </p:txBody>
      </p:sp>
      <p:sp>
        <p:nvSpPr>
          <p:cNvPr id="3" name="内容占位符 2"/>
          <p:cNvSpPr>
            <a:spLocks noGrp="1"/>
          </p:cNvSpPr>
          <p:nvPr>
            <p:ph idx="1"/>
          </p:nvPr>
        </p:nvSpPr>
        <p:spPr>
          <a:xfrm>
            <a:off x="684213" y="1376363"/>
            <a:ext cx="7897812" cy="4194175"/>
          </a:xfrm>
        </p:spPr>
        <p:txBody>
          <a:bodyPr/>
          <a:lstStyle>
            <a:lvl1pPr marL="301625" marR="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lvl1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3" name="Picture 18" descr="目录 cop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5650" y="527050"/>
            <a:ext cx="62071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5"/>
          <p:cNvSpPr txBox="1">
            <a:spLocks noChangeArrowheads="1"/>
          </p:cNvSpPr>
          <p:nvPr userDrawn="1"/>
        </p:nvSpPr>
        <p:spPr bwMode="auto">
          <a:xfrm>
            <a:off x="1331913" y="549275"/>
            <a:ext cx="2052637" cy="638175"/>
          </a:xfrm>
          <a:prstGeom prst="rect">
            <a:avLst/>
          </a:prstGeom>
          <a:noFill/>
          <a:ln>
            <a:noFill/>
          </a:ln>
        </p:spPr>
        <p:txBody>
          <a:bodyPr lIns="99980" tIns="49986" rIns="99980" bIns="49986">
            <a:spAutoFit/>
          </a:bodyPr>
          <a:lstStyle>
            <a:lvl1pPr defTabSz="1000125" fontAlgn="t">
              <a:defRPr sz="1000">
                <a:solidFill>
                  <a:schemeClr val="tx1"/>
                </a:solidFill>
                <a:latin typeface="FrutigerNext LT Regular" pitchFamily="34" charset="0"/>
                <a:ea typeface="宋体" panose="02010600030101010101" pitchFamily="2" charset="-122"/>
              </a:defRPr>
            </a:lvl1pPr>
            <a:lvl2pPr marL="742950" indent="-285750" defTabSz="1000125" fontAlgn="t">
              <a:defRPr sz="1000">
                <a:solidFill>
                  <a:schemeClr val="tx1"/>
                </a:solidFill>
                <a:latin typeface="FrutigerNext LT Regular" pitchFamily="34" charset="0"/>
                <a:ea typeface="宋体" panose="02010600030101010101" pitchFamily="2" charset="-122"/>
              </a:defRPr>
            </a:lvl2pPr>
            <a:lvl3pPr marL="1143000" indent="-228600" defTabSz="1000125" fontAlgn="t">
              <a:defRPr sz="1000">
                <a:solidFill>
                  <a:schemeClr val="tx1"/>
                </a:solidFill>
                <a:latin typeface="FrutigerNext LT Regular" pitchFamily="34" charset="0"/>
                <a:ea typeface="宋体" panose="02010600030101010101" pitchFamily="2" charset="-122"/>
              </a:defRPr>
            </a:lvl3pPr>
            <a:lvl4pPr marL="1600200" indent="-228600" defTabSz="1000125" fontAlgn="t">
              <a:defRPr sz="1000">
                <a:solidFill>
                  <a:schemeClr val="tx1"/>
                </a:solidFill>
                <a:latin typeface="FrutigerNext LT Regular" pitchFamily="34" charset="0"/>
                <a:ea typeface="宋体" panose="02010600030101010101" pitchFamily="2" charset="-122"/>
              </a:defRPr>
            </a:lvl4pPr>
            <a:lvl5pPr marL="2057400" indent="-228600" defTabSz="1000125" fontAlgn="t">
              <a:defRPr sz="1000">
                <a:solidFill>
                  <a:schemeClr val="tx1"/>
                </a:solidFill>
                <a:latin typeface="FrutigerNext LT Regular" pitchFamily="34" charset="0"/>
                <a:ea typeface="宋体" panose="02010600030101010101" pitchFamily="2" charset="-122"/>
              </a:defRPr>
            </a:lvl5pPr>
            <a:lvl6pPr marL="25146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0" hangingPunct="0">
              <a:defRPr/>
            </a:pPr>
            <a:r>
              <a:rPr lang="zh-CN" altLang="en-US" sz="3500" smtClean="0">
                <a:solidFill>
                  <a:srgbClr val="990000"/>
                </a:solidFill>
                <a:latin typeface="黑体" panose="02010609060101010101" pitchFamily="2" charset="-122"/>
                <a:ea typeface="黑体" panose="02010609060101010101" pitchFamily="2" charset="-122"/>
                <a:cs typeface="Arial" panose="020B0604020202020204" pitchFamily="34" charset="0"/>
              </a:rPr>
              <a:t>目录</a:t>
            </a:r>
          </a:p>
        </p:txBody>
      </p:sp>
      <p:sp>
        <p:nvSpPr>
          <p:cNvPr id="8" name="文本占位符 6"/>
          <p:cNvSpPr>
            <a:spLocks noGrp="1"/>
          </p:cNvSpPr>
          <p:nvPr>
            <p:ph type="body" sz="quarter" idx="10"/>
          </p:nvPr>
        </p:nvSpPr>
        <p:spPr>
          <a:xfrm>
            <a:off x="684212" y="1376363"/>
            <a:ext cx="7920038" cy="3924300"/>
          </a:xfrm>
        </p:spPr>
        <p:txBody>
          <a:bodyPr/>
          <a:lstStyle>
            <a:lvl1pPr marL="457200" marR="0" indent="-457200" algn="l" defTabSz="801370" rtl="0" eaLnBrk="0" fontAlgn="base" latinLnBrk="0" hangingPunct="0">
              <a:lnSpc>
                <a:spcPct val="140000"/>
              </a:lnSpc>
              <a:spcBef>
                <a:spcPct val="30000"/>
              </a:spcBef>
              <a:spcAft>
                <a:spcPct val="0"/>
              </a:spcAft>
              <a:buClr>
                <a:schemeClr val="tx1"/>
              </a:buClr>
              <a:buSzPct val="100000"/>
              <a:buFont typeface="+mj-lt"/>
              <a:buAutoNum type="arabicPeriod"/>
              <a:defRPr/>
            </a:lvl1pPr>
            <a:lvl2pPr>
              <a:buFont typeface="Wingdings" panose="05000000000000000000" pitchFamily="2" charset="2"/>
              <a:buChar char="p"/>
              <a:defRPr/>
            </a:lvl2pPr>
            <a:lvl3pPr>
              <a:defRPr/>
            </a:lvl3pPr>
            <a:lvl5pPr>
              <a:buNone/>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3" name="Picture 8" descr="总结 cop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0888" y="509588"/>
            <a:ext cx="61753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8"/>
          <p:cNvSpPr txBox="1">
            <a:spLocks noChangeArrowheads="1"/>
          </p:cNvSpPr>
          <p:nvPr userDrawn="1"/>
        </p:nvSpPr>
        <p:spPr bwMode="auto">
          <a:xfrm>
            <a:off x="1331913" y="549275"/>
            <a:ext cx="2052637" cy="638175"/>
          </a:xfrm>
          <a:prstGeom prst="rect">
            <a:avLst/>
          </a:prstGeom>
          <a:noFill/>
          <a:ln>
            <a:noFill/>
          </a:ln>
        </p:spPr>
        <p:txBody>
          <a:bodyPr lIns="99980" tIns="49986" rIns="99980" bIns="49986">
            <a:spAutoFit/>
          </a:bodyPr>
          <a:lstStyle>
            <a:lvl1pPr defTabSz="1000125" fontAlgn="t">
              <a:defRPr sz="1000">
                <a:solidFill>
                  <a:schemeClr val="tx1"/>
                </a:solidFill>
                <a:latin typeface="FrutigerNext LT Regular" pitchFamily="34" charset="0"/>
                <a:ea typeface="宋体" panose="02010600030101010101" pitchFamily="2" charset="-122"/>
              </a:defRPr>
            </a:lvl1pPr>
            <a:lvl2pPr marL="742950" indent="-285750" defTabSz="1000125" fontAlgn="t">
              <a:defRPr sz="1000">
                <a:solidFill>
                  <a:schemeClr val="tx1"/>
                </a:solidFill>
                <a:latin typeface="FrutigerNext LT Regular" pitchFamily="34" charset="0"/>
                <a:ea typeface="宋体" panose="02010600030101010101" pitchFamily="2" charset="-122"/>
              </a:defRPr>
            </a:lvl2pPr>
            <a:lvl3pPr marL="1143000" indent="-228600" defTabSz="1000125" fontAlgn="t">
              <a:defRPr sz="1000">
                <a:solidFill>
                  <a:schemeClr val="tx1"/>
                </a:solidFill>
                <a:latin typeface="FrutigerNext LT Regular" pitchFamily="34" charset="0"/>
                <a:ea typeface="宋体" panose="02010600030101010101" pitchFamily="2" charset="-122"/>
              </a:defRPr>
            </a:lvl3pPr>
            <a:lvl4pPr marL="1600200" indent="-228600" defTabSz="1000125" fontAlgn="t">
              <a:defRPr sz="1000">
                <a:solidFill>
                  <a:schemeClr val="tx1"/>
                </a:solidFill>
                <a:latin typeface="FrutigerNext LT Regular" pitchFamily="34" charset="0"/>
                <a:ea typeface="宋体" panose="02010600030101010101" pitchFamily="2" charset="-122"/>
              </a:defRPr>
            </a:lvl4pPr>
            <a:lvl5pPr marL="2057400" indent="-228600" defTabSz="1000125" fontAlgn="t">
              <a:defRPr sz="1000">
                <a:solidFill>
                  <a:schemeClr val="tx1"/>
                </a:solidFill>
                <a:latin typeface="FrutigerNext LT Regular" pitchFamily="34" charset="0"/>
                <a:ea typeface="宋体" panose="02010600030101010101" pitchFamily="2" charset="-122"/>
              </a:defRPr>
            </a:lvl5pPr>
            <a:lvl6pPr marL="25146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0" hangingPunct="0">
              <a:defRPr/>
            </a:pPr>
            <a:r>
              <a:rPr lang="zh-CN" altLang="en-US" sz="3500" smtClean="0">
                <a:solidFill>
                  <a:srgbClr val="990000"/>
                </a:solidFill>
                <a:latin typeface="黑体" panose="02010609060101010101" pitchFamily="2" charset="-122"/>
                <a:ea typeface="黑体" panose="02010609060101010101" pitchFamily="2" charset="-122"/>
                <a:cs typeface="Arial" panose="020B0604020202020204"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370" rtl="0" eaLnBrk="0" fontAlgn="base" latinLnBrk="0" hangingPunct="0">
              <a:lnSpc>
                <a:spcPct val="140000"/>
              </a:lnSpc>
              <a:spcBef>
                <a:spcPct val="30000"/>
              </a:spcBef>
              <a:spcAft>
                <a:spcPct val="0"/>
              </a:spcAft>
              <a:buClr>
                <a:srgbClr val="808080"/>
              </a:buClr>
              <a:buSzPct val="100000"/>
              <a:buFont typeface="+mj-lt"/>
              <a:buAutoNum type="arabicPeriod"/>
              <a:defRPr/>
            </a:lvl1pPr>
            <a:lvl2pPr marL="401320" indent="0">
              <a:buSzPct val="100000"/>
              <a:buFont typeface="+mj-lt"/>
              <a:buNone/>
              <a:defRPr/>
            </a:lvl2pPr>
            <a:lvl3pPr>
              <a:defRPr/>
            </a:lvl3pPr>
            <a:lvl5pPr>
              <a:buNone/>
              <a:defRPr/>
            </a:lvl5pPr>
          </a:lstStyle>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思考题</a:t>
            </a:r>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练习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415057" y="516933"/>
            <a:ext cx="3588991" cy="639557"/>
          </a:xfrm>
          <a:noFill/>
          <a:ln w="9525">
            <a:noFill/>
            <a:miter lim="800000"/>
          </a:ln>
        </p:spPr>
        <p:txBody>
          <a:bodyPr wrap="square" lIns="99980" tIns="49986" rIns="99980" bIns="49986" rtlCol="0">
            <a:spAutoFit/>
          </a:bodyPr>
          <a:lstStyle>
            <a:lvl1pPr>
              <a:defRPr lang="zh-CN" altLang="en-US" kern="1200" dirty="0">
                <a:latin typeface="+mj-ea"/>
                <a:cs typeface="Arial" panose="020B0604020202020204" pitchFamily="34" charset="0"/>
              </a:defRPr>
            </a:lvl1pPr>
          </a:lstStyle>
          <a:p>
            <a:pPr lvl="0" defTabSz="1001395"/>
            <a:r>
              <a:rPr lang="zh-CN" altLang="en-US" dirty="0" smtClean="0"/>
              <a:t>练习题</a:t>
            </a:r>
            <a:endParaRPr lang="zh-CN" altLang="en-US" dirty="0"/>
          </a:p>
        </p:txBody>
      </p:sp>
      <p:pic>
        <p:nvPicPr>
          <p:cNvPr id="3"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6" name="文本框 5"/>
          <p:cNvSpPr txBox="1"/>
          <p:nvPr userDrawn="1"/>
        </p:nvSpPr>
        <p:spPr>
          <a:xfrm>
            <a:off x="1547664" y="2204864"/>
            <a:ext cx="237566" cy="369332"/>
          </a:xfrm>
          <a:prstGeom prst="rect">
            <a:avLst/>
          </a:prstGeom>
          <a:noFill/>
        </p:spPr>
        <p:txBody>
          <a:bodyPr wrap="none" rtlCol="0">
            <a:spAutoFit/>
          </a:bodyPr>
          <a:lstStyle/>
          <a:p>
            <a:pPr eaLnBrk="1" hangingPunct="1"/>
            <a:r>
              <a:rPr lang="en-US" altLang="zh-CN" sz="1800" dirty="0" smtClean="0">
                <a:solidFill>
                  <a:srgbClr val="000000"/>
                </a:solidFill>
                <a:latin typeface="Calibri" panose="020F0502020204030204" pitchFamily="34" charset="0"/>
              </a:rPr>
              <a:t> </a:t>
            </a:r>
            <a:endParaRPr lang="zh-CN" altLang="en-US" sz="1800" dirty="0">
              <a:solidFill>
                <a:srgbClr val="000000"/>
              </a:solidFill>
              <a:latin typeface="Calibri" panose="020F0502020204030204" pitchFamily="34" charset="0"/>
            </a:endParaRPr>
          </a:p>
        </p:txBody>
      </p:sp>
      <p:sp>
        <p:nvSpPr>
          <p:cNvPr id="7" name="内容占位符 2"/>
          <p:cNvSpPr>
            <a:spLocks noGrp="1"/>
          </p:cNvSpPr>
          <p:nvPr>
            <p:ph idx="1"/>
          </p:nvPr>
        </p:nvSpPr>
        <p:spPr>
          <a:xfrm>
            <a:off x="777875" y="1412875"/>
            <a:ext cx="7826375" cy="4194175"/>
          </a:xfrm>
        </p:spPr>
        <p:txBody>
          <a:bodyPr/>
          <a:lstStyle>
            <a:lvl1pPr marL="301625" marR="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lvl1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stStyle>
          <a:p>
            <a:pPr eaLnBrk="1" hangingPunct="1"/>
            <a:r>
              <a:rPr lang="zh-CN" altLang="en-US" dirty="0" smtClean="0"/>
              <a:t>本章主要讲述</a:t>
            </a:r>
            <a:r>
              <a:rPr lang="en-US" altLang="zh-CN" dirty="0" smtClean="0"/>
              <a:t>...</a:t>
            </a:r>
            <a:endParaRPr lang="zh-CN" altLang="en-US" dirty="0" smtClean="0"/>
          </a:p>
          <a:p>
            <a:pPr lvl="4"/>
            <a:endParaRPr lang="zh-CN" altLang="en-US" dirty="0"/>
          </a:p>
        </p:txBody>
      </p:sp>
      <p:sp>
        <p:nvSpPr>
          <p:cNvPr id="11" name="TextBox 10"/>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defTabSz="1001395"/>
            <a:r>
              <a:rPr lang="zh-CN" altLang="en-US" sz="3500" dirty="0" smtClean="0">
                <a:solidFill>
                  <a:srgbClr val="990000"/>
                </a:solidFill>
                <a:latin typeface="黑体" panose="02010609060101010101" pitchFamily="2" charset="-122"/>
                <a:ea typeface="黑体" panose="02010609060101010101" pitchFamily="2" charset="-122"/>
                <a:cs typeface="Arial" panose="020B0604020202020204" pitchFamily="34" charset="0"/>
              </a:rPr>
              <a:t>前言</a:t>
            </a: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 Id="rId3" Type="http://schemas.openxmlformats.org/officeDocument/2006/relationships/image" Target="../media/image1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7"/>
          <p:cNvPicPr>
            <a:picLocks noChangeAspect="1" noChangeArrowheads="1"/>
          </p:cNvPicPr>
          <p:nvPr/>
        </p:nvPicPr>
        <p:blipFill>
          <a:blip r:embed="rId11" cstate="print"/>
          <a:srcRect/>
          <a:stretch>
            <a:fillRect/>
          </a:stretch>
        </p:blipFill>
        <p:spPr bwMode="auto">
          <a:xfrm>
            <a:off x="0" y="6221413"/>
            <a:ext cx="9142413" cy="636587"/>
          </a:xfrm>
          <a:prstGeom prst="rect">
            <a:avLst/>
          </a:prstGeom>
          <a:noFill/>
          <a:ln w="9525">
            <a:noFill/>
            <a:miter lim="800000"/>
            <a:headEnd/>
            <a:tailEnd/>
          </a:ln>
        </p:spPr>
      </p:pic>
      <p:pic>
        <p:nvPicPr>
          <p:cNvPr id="12291" name="Picture 4" descr="8"/>
          <p:cNvPicPr>
            <a:picLocks noChangeAspect="1" noChangeArrowheads="1"/>
          </p:cNvPicPr>
          <p:nvPr/>
        </p:nvPicPr>
        <p:blipFill>
          <a:blip r:embed="rId12" cstate="print"/>
          <a:srcRect/>
          <a:stretch>
            <a:fillRect/>
          </a:stretch>
        </p:blipFill>
        <p:spPr bwMode="auto">
          <a:xfrm>
            <a:off x="7508875" y="6399213"/>
            <a:ext cx="1311275" cy="314325"/>
          </a:xfrm>
          <a:prstGeom prst="rect">
            <a:avLst/>
          </a:prstGeom>
          <a:noFill/>
          <a:ln w="9525">
            <a:noFill/>
            <a:miter lim="800000"/>
            <a:headEnd/>
            <a:tailEnd/>
          </a:ln>
        </p:spPr>
      </p:pic>
      <p:sp>
        <p:nvSpPr>
          <p:cNvPr id="12292" name="Rectangle 6"/>
          <p:cNvSpPr>
            <a:spLocks noGrp="1" noChangeArrowheads="1"/>
          </p:cNvSpPr>
          <p:nvPr>
            <p:ph type="title"/>
          </p:nvPr>
        </p:nvSpPr>
        <p:spPr bwMode="auto">
          <a:xfrm>
            <a:off x="652463" y="387350"/>
            <a:ext cx="7745412" cy="868363"/>
          </a:xfrm>
          <a:prstGeom prst="rect">
            <a:avLst/>
          </a:prstGeom>
          <a:noFill/>
          <a:ln w="9525">
            <a:noFill/>
            <a:miter lim="800000"/>
          </a:ln>
        </p:spPr>
        <p:txBody>
          <a:bodyPr vert="horz" wrap="square" lIns="80128" tIns="40064" rIns="80128" bIns="40064" numCol="1" anchor="ctr" anchorCtr="0" compatLnSpc="1"/>
          <a:lstStyle/>
          <a:p>
            <a:pPr lvl="0"/>
            <a:r>
              <a:rPr lang="zh-CN" altLang="en-US" smtClean="0"/>
              <a:t>单击此处编辑母版标题样式</a:t>
            </a:r>
          </a:p>
        </p:txBody>
      </p:sp>
      <p:sp>
        <p:nvSpPr>
          <p:cNvPr id="12293" name="Rectangle 57"/>
          <p:cNvSpPr>
            <a:spLocks noGrp="1" noChangeArrowheads="1"/>
          </p:cNvSpPr>
          <p:nvPr>
            <p:ph type="body" idx="1"/>
          </p:nvPr>
        </p:nvSpPr>
        <p:spPr bwMode="auto">
          <a:xfrm>
            <a:off x="652463" y="1374775"/>
            <a:ext cx="7929562" cy="4195763"/>
          </a:xfrm>
          <a:prstGeom prst="rect">
            <a:avLst/>
          </a:prstGeom>
          <a:noFill/>
          <a:ln w="9525">
            <a:noFill/>
            <a:miter lim="800000"/>
          </a:ln>
        </p:spPr>
        <p:txBody>
          <a:bodyPr vert="horz" wrap="square" lIns="80141" tIns="40071" rIns="80141" bIns="40071"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Rectangle 69"/>
          <p:cNvSpPr>
            <a:spLocks noChangeArrowheads="1"/>
          </p:cNvSpPr>
          <p:nvPr/>
        </p:nvSpPr>
        <p:spPr bwMode="auto">
          <a:xfrm>
            <a:off x="655638" y="6451600"/>
            <a:ext cx="4819067" cy="26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01" tIns="40052" rIns="80101" bIns="40052">
            <a:spAutoFit/>
          </a:bodyPr>
          <a:lstStyle/>
          <a:p>
            <a:pPr lvl="0" defTabSz="801370"/>
            <a:r>
              <a:rPr lang="en-US" altLang="zh-CN" sz="1200" dirty="0" smtClean="0">
                <a:latin typeface="FrutigerNext LT Bold" pitchFamily="20" charset="0"/>
                <a:ea typeface="MS PGothic" panose="020B0600070205080204" pitchFamily="34" charset="-128"/>
              </a:rPr>
              <a:t>Copyright © 2016 Huawei Technologies Co., Ltd. All rights reserved. </a:t>
            </a:r>
          </a:p>
        </p:txBody>
      </p:sp>
      <p:sp>
        <p:nvSpPr>
          <p:cNvPr id="8" name="Rectangle 69"/>
          <p:cNvSpPr>
            <a:spLocks noChangeArrowheads="1"/>
          </p:cNvSpPr>
          <p:nvPr userDrawn="1"/>
        </p:nvSpPr>
        <p:spPr bwMode="auto">
          <a:xfrm>
            <a:off x="6096000" y="6451600"/>
            <a:ext cx="750069" cy="26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01" tIns="40052" rIns="80101" bIns="40052">
            <a:spAutoFit/>
          </a:bodyPr>
          <a:lstStyle/>
          <a:p>
            <a:pPr lvl="0" defTabSz="801370"/>
            <a:r>
              <a:rPr lang="en-US" altLang="zh-CN" sz="1200" dirty="0">
                <a:latin typeface="FrutigerNext LT Bold" pitchFamily="20" charset="0"/>
                <a:ea typeface="MS PGothic" panose="020B0600070205080204" pitchFamily="34" charset="-128"/>
              </a:rPr>
              <a:t>Page </a:t>
            </a:r>
            <a:fld id="{0A75B2E2-5417-4FAD-BF5D-58A939821B79}" type="slidenum">
              <a:rPr lang="en-US" altLang="zh-CN" sz="1200" dirty="0">
                <a:latin typeface="FrutigerNext LT Bold" pitchFamily="20" charset="0"/>
                <a:ea typeface="MS PGothic" panose="020B0600070205080204" pitchFamily="34" charset="-128"/>
              </a:rPr>
              <a:t>‹#›</a:t>
            </a:fld>
            <a:endParaRPr lang="en-US" altLang="zh-CN" sz="1200" dirty="0">
              <a:latin typeface="FrutigerNext LT Bold" pitchFamily="20"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xmlns:p14="http://schemas.microsoft.com/office/powerpoint/2010/main" id="1" dur="indefinite" restart="never" nodeType="tmRoot"/>
      </p:par>
    </p:tnLst>
  </p:timing>
  <p:hf hdr="0" ftr="0" dt="0"/>
  <p:txStyles>
    <p:title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sz="2400">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2051" name="Text Box 8"/>
          <p:cNvSpPr txBox="1">
            <a:spLocks noChangeArrowheads="1"/>
          </p:cNvSpPr>
          <p:nvPr/>
        </p:nvSpPr>
        <p:spPr bwMode="auto">
          <a:xfrm>
            <a:off x="3395663" y="2503488"/>
            <a:ext cx="2582862" cy="704850"/>
          </a:xfrm>
          <a:prstGeom prst="rect">
            <a:avLst/>
          </a:prstGeom>
          <a:noFill/>
          <a:ln>
            <a:noFill/>
          </a:ln>
        </p:spPr>
        <p:txBody>
          <a:bodyPr wrap="none" lIns="78358" tIns="39179" rIns="78358" bIns="39179">
            <a:spAutoFit/>
          </a:bodyPr>
          <a:lstStyle>
            <a:lvl1pPr defTabSz="784225" fontAlgn="t">
              <a:defRPr sz="1000">
                <a:solidFill>
                  <a:schemeClr val="tx1"/>
                </a:solidFill>
                <a:latin typeface="FrutigerNext LT Regular" pitchFamily="34" charset="0"/>
                <a:ea typeface="宋体" panose="02010600030101010101" pitchFamily="2" charset="-122"/>
              </a:defRPr>
            </a:lvl1pPr>
            <a:lvl2pPr marL="742950" indent="-285750" defTabSz="784225" fontAlgn="t">
              <a:defRPr sz="1000">
                <a:solidFill>
                  <a:schemeClr val="tx1"/>
                </a:solidFill>
                <a:latin typeface="FrutigerNext LT Regular" pitchFamily="34" charset="0"/>
                <a:ea typeface="宋体" panose="02010600030101010101" pitchFamily="2" charset="-122"/>
              </a:defRPr>
            </a:lvl2pPr>
            <a:lvl3pPr marL="1143000" indent="-228600" defTabSz="784225" fontAlgn="t">
              <a:defRPr sz="1000">
                <a:solidFill>
                  <a:schemeClr val="tx1"/>
                </a:solidFill>
                <a:latin typeface="FrutigerNext LT Regular" pitchFamily="34" charset="0"/>
                <a:ea typeface="宋体" panose="02010600030101010101" pitchFamily="2" charset="-122"/>
              </a:defRPr>
            </a:lvl3pPr>
            <a:lvl4pPr marL="1600200" indent="-228600" defTabSz="784225" fontAlgn="t">
              <a:defRPr sz="1000">
                <a:solidFill>
                  <a:schemeClr val="tx1"/>
                </a:solidFill>
                <a:latin typeface="FrutigerNext LT Regular" pitchFamily="34" charset="0"/>
                <a:ea typeface="宋体" panose="02010600030101010101" pitchFamily="2" charset="-122"/>
              </a:defRPr>
            </a:lvl4pPr>
            <a:lvl5pPr marL="2057400" indent="-228600" defTabSz="784225" fontAlgn="t">
              <a:defRPr sz="1000">
                <a:solidFill>
                  <a:schemeClr val="tx1"/>
                </a:solidFill>
                <a:latin typeface="FrutigerNext LT Regular" pitchFamily="34" charset="0"/>
                <a:ea typeface="宋体" panose="02010600030101010101" pitchFamily="2" charset="-122"/>
              </a:defRPr>
            </a:lvl5pPr>
            <a:lvl6pPr marL="2514600" indent="-228600" defTabSz="784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784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784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784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fontAlgn="base">
              <a:defRPr/>
            </a:pPr>
            <a:r>
              <a:rPr lang="en-US" altLang="zh-CN" sz="4100" smtClean="0">
                <a:solidFill>
                  <a:srgbClr val="990000"/>
                </a:solidFill>
                <a:latin typeface="Arial" panose="020B0604020202020204" pitchFamily="34" charset="0"/>
                <a:ea typeface="MS PGothic" panose="020B0600070205080204" pitchFamily="34" charset="-128"/>
              </a:rPr>
              <a:t>Thank you</a:t>
            </a:r>
          </a:p>
        </p:txBody>
      </p:sp>
      <p:sp>
        <p:nvSpPr>
          <p:cNvPr id="2052" name="Text Box 9"/>
          <p:cNvSpPr txBox="1">
            <a:spLocks noChangeArrowheads="1"/>
          </p:cNvSpPr>
          <p:nvPr/>
        </p:nvSpPr>
        <p:spPr bwMode="auto">
          <a:xfrm>
            <a:off x="3436938" y="3189288"/>
            <a:ext cx="2530475" cy="444500"/>
          </a:xfrm>
          <a:prstGeom prst="rect">
            <a:avLst/>
          </a:prstGeom>
          <a:noFill/>
          <a:ln>
            <a:noFill/>
          </a:ln>
        </p:spPr>
        <p:txBody>
          <a:bodyPr wrap="none" lIns="78358" tIns="39179" rIns="78358" bIns="39179">
            <a:spAutoFit/>
          </a:bodyPr>
          <a:lstStyle>
            <a:lvl1pPr defTabSz="784225" fontAlgn="t">
              <a:defRPr sz="1000">
                <a:solidFill>
                  <a:schemeClr val="tx1"/>
                </a:solidFill>
                <a:latin typeface="FrutigerNext LT Regular" pitchFamily="34" charset="0"/>
                <a:ea typeface="宋体" panose="02010600030101010101" pitchFamily="2" charset="-122"/>
              </a:defRPr>
            </a:lvl1pPr>
            <a:lvl2pPr marL="742950" indent="-285750" defTabSz="784225" fontAlgn="t">
              <a:defRPr sz="1000">
                <a:solidFill>
                  <a:schemeClr val="tx1"/>
                </a:solidFill>
                <a:latin typeface="FrutigerNext LT Regular" pitchFamily="34" charset="0"/>
                <a:ea typeface="宋体" panose="02010600030101010101" pitchFamily="2" charset="-122"/>
              </a:defRPr>
            </a:lvl2pPr>
            <a:lvl3pPr marL="1143000" indent="-228600" defTabSz="784225" fontAlgn="t">
              <a:defRPr sz="1000">
                <a:solidFill>
                  <a:schemeClr val="tx1"/>
                </a:solidFill>
                <a:latin typeface="FrutigerNext LT Regular" pitchFamily="34" charset="0"/>
                <a:ea typeface="宋体" panose="02010600030101010101" pitchFamily="2" charset="-122"/>
              </a:defRPr>
            </a:lvl3pPr>
            <a:lvl4pPr marL="1600200" indent="-228600" defTabSz="784225" fontAlgn="t">
              <a:defRPr sz="1000">
                <a:solidFill>
                  <a:schemeClr val="tx1"/>
                </a:solidFill>
                <a:latin typeface="FrutigerNext LT Regular" pitchFamily="34" charset="0"/>
                <a:ea typeface="宋体" panose="02010600030101010101" pitchFamily="2" charset="-122"/>
              </a:defRPr>
            </a:lvl4pPr>
            <a:lvl5pPr marL="2057400" indent="-228600" defTabSz="784225" fontAlgn="t">
              <a:defRPr sz="1000">
                <a:solidFill>
                  <a:schemeClr val="tx1"/>
                </a:solidFill>
                <a:latin typeface="FrutigerNext LT Regular" pitchFamily="34" charset="0"/>
                <a:ea typeface="宋体" panose="02010600030101010101" pitchFamily="2" charset="-122"/>
              </a:defRPr>
            </a:lvl5pPr>
            <a:lvl6pPr marL="2514600" indent="-228600" defTabSz="784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784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784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784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fontAlgn="base">
              <a:defRPr/>
            </a:pPr>
            <a:r>
              <a:rPr lang="en-US" altLang="zh-CN" sz="2400" smtClean="0">
                <a:solidFill>
                  <a:srgbClr val="666666"/>
                </a:solidFill>
                <a:latin typeface="Arial" panose="020B0604020202020204" pitchFamily="34" charset="0"/>
                <a:ea typeface="MS PGothic" panose="020B0600070205080204" pitchFamily="34" charset="-128"/>
              </a:rPr>
              <a:t>www.huawei.com</a:t>
            </a:r>
            <a:endParaRPr lang="en-US" altLang="zh-CN" sz="2000" smtClean="0">
              <a:solidFill>
                <a:srgbClr val="990000"/>
              </a:solidFill>
              <a:latin typeface="Arial" panose="020B0604020202020204" pitchFamily="34"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801370" rtl="0" eaLnBrk="0" fontAlgn="base" hangingPunct="0">
        <a:spcBef>
          <a:spcPct val="0"/>
        </a:spcBef>
        <a:spcAft>
          <a:spcPct val="0"/>
        </a:spcAft>
        <a:defRPr sz="3700">
          <a:solidFill>
            <a:schemeClr val="tx2"/>
          </a:solidFill>
          <a:latin typeface="+mj-lt"/>
          <a:ea typeface="+mj-ea"/>
          <a:cs typeface="+mj-cs"/>
        </a:defRPr>
      </a:lvl1pPr>
      <a:lvl2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2pPr>
      <a:lvl3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3pPr>
      <a:lvl4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4pPr>
      <a:lvl5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5pPr>
      <a:lvl6pPr marL="4572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6pPr>
      <a:lvl7pPr marL="9144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7pPr>
      <a:lvl8pPr marL="13716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8pPr>
      <a:lvl9pPr marL="18288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9pPr>
    </p:titleStyle>
    <p:bodyStyle>
      <a:lvl1pPr marL="301625" indent="-301625" algn="l" defTabSz="801370" rtl="0" eaLnBrk="0" fontAlgn="base" hangingPunct="0">
        <a:spcBef>
          <a:spcPct val="20000"/>
        </a:spcBef>
        <a:spcAft>
          <a:spcPct val="0"/>
        </a:spcAft>
        <a:buChar char="•"/>
        <a:defRPr sz="2800">
          <a:solidFill>
            <a:schemeClr val="tx1"/>
          </a:solidFill>
          <a:latin typeface="+mn-lt"/>
          <a:ea typeface="+mn-ea"/>
          <a:cs typeface="+mn-cs"/>
        </a:defRPr>
      </a:lvl1pPr>
      <a:lvl2pPr marL="654050" indent="-252730" algn="l" defTabSz="801370" rtl="0" eaLnBrk="0" fontAlgn="base" hangingPunct="0">
        <a:spcBef>
          <a:spcPct val="20000"/>
        </a:spcBef>
        <a:spcAft>
          <a:spcPct val="0"/>
        </a:spcAft>
        <a:buChar char="–"/>
        <a:defRPr sz="2500">
          <a:solidFill>
            <a:schemeClr val="tx1"/>
          </a:solidFill>
          <a:latin typeface="+mn-lt"/>
          <a:ea typeface="+mn-ea"/>
        </a:defRPr>
      </a:lvl2pPr>
      <a:lvl3pPr marL="1003300" indent="-201930" algn="l" defTabSz="801370" rtl="0" eaLnBrk="0" fontAlgn="base" hangingPunct="0">
        <a:spcBef>
          <a:spcPct val="20000"/>
        </a:spcBef>
        <a:spcAft>
          <a:spcPct val="0"/>
        </a:spcAft>
        <a:buChar char="•"/>
        <a:defRPr sz="2200">
          <a:solidFill>
            <a:schemeClr val="tx1"/>
          </a:solidFill>
          <a:latin typeface="+mn-lt"/>
          <a:ea typeface="+mn-ea"/>
        </a:defRPr>
      </a:lvl3pPr>
      <a:lvl4pPr marL="1400175" indent="-198755" algn="l" defTabSz="801370" rtl="0" eaLnBrk="0" fontAlgn="base" hangingPunct="0">
        <a:spcBef>
          <a:spcPct val="20000"/>
        </a:spcBef>
        <a:spcAft>
          <a:spcPct val="0"/>
        </a:spcAft>
        <a:buChar char="–"/>
        <a:defRPr sz="1700">
          <a:solidFill>
            <a:schemeClr val="tx1"/>
          </a:solidFill>
          <a:latin typeface="+mn-lt"/>
          <a:ea typeface="+mn-ea"/>
        </a:defRPr>
      </a:lvl4pPr>
      <a:lvl5pPr marL="1802130" indent="-201930" algn="l" defTabSz="801370" rtl="0" eaLnBrk="0" fontAlgn="base" hangingPunct="0">
        <a:spcBef>
          <a:spcPct val="20000"/>
        </a:spcBef>
        <a:spcAft>
          <a:spcPct val="0"/>
        </a:spcAft>
        <a:buChar char="»"/>
        <a:defRPr sz="1700">
          <a:solidFill>
            <a:schemeClr val="tx1"/>
          </a:solidFill>
          <a:latin typeface="+mn-lt"/>
          <a:ea typeface="+mn-ea"/>
        </a:defRPr>
      </a:lvl5pPr>
      <a:lvl6pPr marL="2259330" indent="-201930" algn="l" defTabSz="801370" rtl="0" fontAlgn="base">
        <a:spcBef>
          <a:spcPct val="20000"/>
        </a:spcBef>
        <a:spcAft>
          <a:spcPct val="0"/>
        </a:spcAft>
        <a:buChar char="»"/>
        <a:defRPr sz="1700">
          <a:solidFill>
            <a:schemeClr val="tx1"/>
          </a:solidFill>
          <a:latin typeface="+mn-lt"/>
          <a:ea typeface="+mn-ea"/>
        </a:defRPr>
      </a:lvl6pPr>
      <a:lvl7pPr marL="2716530" indent="-201930" algn="l" defTabSz="801370" rtl="0" fontAlgn="base">
        <a:spcBef>
          <a:spcPct val="20000"/>
        </a:spcBef>
        <a:spcAft>
          <a:spcPct val="0"/>
        </a:spcAft>
        <a:buChar char="»"/>
        <a:defRPr sz="1700">
          <a:solidFill>
            <a:schemeClr val="tx1"/>
          </a:solidFill>
          <a:latin typeface="+mn-lt"/>
          <a:ea typeface="+mn-ea"/>
        </a:defRPr>
      </a:lvl7pPr>
      <a:lvl8pPr marL="3173730" indent="-201930" algn="l" defTabSz="801370" rtl="0" fontAlgn="base">
        <a:spcBef>
          <a:spcPct val="20000"/>
        </a:spcBef>
        <a:spcAft>
          <a:spcPct val="0"/>
        </a:spcAft>
        <a:buChar char="»"/>
        <a:defRPr sz="1700">
          <a:solidFill>
            <a:schemeClr val="tx1"/>
          </a:solidFill>
          <a:latin typeface="+mn-lt"/>
          <a:ea typeface="+mn-ea"/>
        </a:defRPr>
      </a:lvl8pPr>
      <a:lvl9pPr marL="3630930" indent="-201930" algn="l" defTabSz="801370"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bin"/><Relationship Id="rId5" Type="http://schemas.openxmlformats.org/officeDocument/2006/relationships/image" Target="../media/image2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2.bin"/><Relationship Id="rId5" Type="http://schemas.openxmlformats.org/officeDocument/2006/relationships/image" Target="../media/image2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3.bin"/><Relationship Id="rId5" Type="http://schemas.openxmlformats.org/officeDocument/2006/relationships/image" Target="../media/image2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4.bin"/><Relationship Id="rId5" Type="http://schemas.openxmlformats.org/officeDocument/2006/relationships/image" Target="../media/image2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5.bin"/><Relationship Id="rId5" Type="http://schemas.openxmlformats.org/officeDocument/2006/relationships/image" Target="../media/image25.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6.bin"/><Relationship Id="rId5" Type="http://schemas.openxmlformats.org/officeDocument/2006/relationships/image" Target="../media/image26.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7.bin"/><Relationship Id="rId5" Type="http://schemas.openxmlformats.org/officeDocument/2006/relationships/image" Target="../media/image28.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8.bin"/><Relationship Id="rId5" Type="http://schemas.openxmlformats.org/officeDocument/2006/relationships/image" Target="../media/image29.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9.bin"/><Relationship Id="rId5" Type="http://schemas.openxmlformats.org/officeDocument/2006/relationships/image" Target="../media/image30.emf"/><Relationship Id="rId6" Type="http://schemas.openxmlformats.org/officeDocument/2006/relationships/oleObject" Target="../embeddings/oleObject10.bin"/><Relationship Id="rId7" Type="http://schemas.openxmlformats.org/officeDocument/2006/relationships/image" Target="../media/image31.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11.bin"/><Relationship Id="rId5" Type="http://schemas.openxmlformats.org/officeDocument/2006/relationships/image" Target="../media/image32.emf"/><Relationship Id="rId6" Type="http://schemas.openxmlformats.org/officeDocument/2006/relationships/oleObject" Target="../embeddings/oleObject12.bin"/><Relationship Id="rId7" Type="http://schemas.openxmlformats.org/officeDocument/2006/relationships/image" Target="../media/image31.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8"/>
          <p:cNvSpPr>
            <a:spLocks noGrp="1" noChangeArrowheads="1"/>
          </p:cNvSpPr>
          <p:nvPr>
            <p:ph type="ctrTitle"/>
          </p:nvPr>
        </p:nvSpPr>
        <p:spPr>
          <a:xfrm>
            <a:off x="755650" y="1347788"/>
            <a:ext cx="5827713" cy="2081212"/>
          </a:xfrm>
        </p:spPr>
        <p:txBody>
          <a:bodyPr/>
          <a:lstStyle/>
          <a:p>
            <a:pPr>
              <a:defRPr/>
            </a:pPr>
            <a:r>
              <a:rPr lang="en-US" altLang="zh-CN" dirty="0" smtClean="0">
                <a:latin typeface="+mj-ea"/>
              </a:rPr>
              <a:t>HDFS</a:t>
            </a:r>
            <a:r>
              <a:rPr lang="zh-CN" altLang="en-US" dirty="0" smtClean="0">
                <a:latin typeface="+mj-ea"/>
              </a:rPr>
              <a:t>技术原理</a:t>
            </a:r>
          </a:p>
        </p:txBody>
      </p:sp>
      <p:sp>
        <p:nvSpPr>
          <p:cNvPr id="1638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652463" y="1255713"/>
            <a:ext cx="7929562" cy="3431964"/>
          </a:xfrm>
        </p:spPr>
        <p:txBody>
          <a:bodyPr/>
          <a:lstStyle/>
          <a:p>
            <a:pPr>
              <a:lnSpc>
                <a:spcPct val="150000"/>
              </a:lnSpc>
              <a:spcBef>
                <a:spcPct val="0"/>
              </a:spcBef>
            </a:pPr>
            <a:r>
              <a:rPr lang="en-US" altLang="zh-CN" dirty="0" smtClean="0"/>
              <a:t>HDFS(Hadoop Distributed File System)</a:t>
            </a:r>
            <a:r>
              <a:rPr lang="zh-CN" altLang="en-US" dirty="0" smtClean="0"/>
              <a:t>基于</a:t>
            </a:r>
            <a:r>
              <a:rPr lang="en-US" altLang="zh-CN" dirty="0" smtClean="0"/>
              <a:t>Google</a:t>
            </a:r>
            <a:r>
              <a:rPr lang="zh-CN" altLang="en-US" dirty="0" smtClean="0"/>
              <a:t>发布的</a:t>
            </a:r>
            <a:r>
              <a:rPr lang="en-US" altLang="zh-CN" dirty="0" smtClean="0"/>
              <a:t>GFS</a:t>
            </a:r>
            <a:r>
              <a:rPr lang="zh-CN" altLang="en-US" dirty="0" smtClean="0"/>
              <a:t>论文设计开发，运行在通用硬件上的分布式文件系统。</a:t>
            </a:r>
            <a:endParaRPr lang="en-US" altLang="zh-CN" dirty="0" smtClean="0"/>
          </a:p>
          <a:p>
            <a:pPr>
              <a:lnSpc>
                <a:spcPct val="150000"/>
              </a:lnSpc>
              <a:spcBef>
                <a:spcPct val="0"/>
              </a:spcBef>
            </a:pPr>
            <a:r>
              <a:rPr lang="zh-CN" altLang="en-US" dirty="0" smtClean="0"/>
              <a:t>除具备其它分布式文件系统相同特性外，还有自己的特性：</a:t>
            </a:r>
            <a:endParaRPr lang="en-US" altLang="zh-CN" dirty="0" smtClean="0"/>
          </a:p>
          <a:p>
            <a:pPr lvl="1">
              <a:lnSpc>
                <a:spcPct val="150000"/>
              </a:lnSpc>
              <a:spcBef>
                <a:spcPct val="0"/>
              </a:spcBef>
            </a:pPr>
            <a:r>
              <a:rPr lang="zh-CN" altLang="en-US" sz="2200" dirty="0" smtClean="0"/>
              <a:t>高容错性：认为硬件总是不可靠的</a:t>
            </a:r>
            <a:endParaRPr lang="en-US" altLang="zh-CN" sz="2200" dirty="0" smtClean="0"/>
          </a:p>
          <a:p>
            <a:pPr lvl="1">
              <a:lnSpc>
                <a:spcPct val="150000"/>
              </a:lnSpc>
              <a:spcBef>
                <a:spcPct val="0"/>
              </a:spcBef>
            </a:pPr>
            <a:r>
              <a:rPr lang="zh-CN" altLang="en-US" sz="2200" dirty="0" smtClean="0"/>
              <a:t>高吞吐量：为大量数据访问的应用提供高吞吐量支持</a:t>
            </a:r>
            <a:endParaRPr lang="en-US" altLang="zh-CN" sz="2200" dirty="0" smtClean="0"/>
          </a:p>
          <a:p>
            <a:pPr lvl="1">
              <a:lnSpc>
                <a:spcPct val="150000"/>
              </a:lnSpc>
              <a:spcBef>
                <a:spcPct val="0"/>
              </a:spcBef>
            </a:pPr>
            <a:r>
              <a:rPr lang="zh-CN" altLang="en-US" sz="2200" dirty="0" smtClean="0"/>
              <a:t>大文件存储：支持存储</a:t>
            </a:r>
            <a:r>
              <a:rPr lang="en-US" altLang="zh-CN" sz="2200" dirty="0" smtClean="0"/>
              <a:t>TB-PB</a:t>
            </a:r>
            <a:r>
              <a:rPr lang="zh-CN" altLang="en-US" sz="2200" dirty="0" smtClean="0"/>
              <a:t>级别的数据</a:t>
            </a:r>
          </a:p>
          <a:p>
            <a:endParaRPr lang="zh-CN" altLang="en-US" dirty="0" smtClean="0"/>
          </a:p>
        </p:txBody>
      </p:sp>
      <p:sp>
        <p:nvSpPr>
          <p:cNvPr id="20483" name="Rectangle 2"/>
          <p:cNvSpPr>
            <a:spLocks noGrp="1" noChangeArrowheads="1"/>
          </p:cNvSpPr>
          <p:nvPr>
            <p:ph type="title"/>
          </p:nvPr>
        </p:nvSpPr>
        <p:spPr/>
        <p:txBody>
          <a:bodyPr/>
          <a:lstStyle/>
          <a:p>
            <a:pPr eaLnBrk="1" hangingPunct="1"/>
            <a:r>
              <a:rPr lang="en-US" altLang="zh-CN" dirty="0" smtClean="0"/>
              <a:t>HDFS</a:t>
            </a:r>
            <a:r>
              <a:rPr lang="zh-CN" altLang="en-US" dirty="0" smtClean="0"/>
              <a:t>概述</a:t>
            </a:r>
          </a:p>
        </p:txBody>
      </p:sp>
      <p:sp>
        <p:nvSpPr>
          <p:cNvPr id="6" name="AutoShape 2"/>
          <p:cNvSpPr>
            <a:spLocks noChangeArrowheads="1"/>
          </p:cNvSpPr>
          <p:nvPr/>
        </p:nvSpPr>
        <p:spPr bwMode="gray">
          <a:xfrm>
            <a:off x="935596" y="4905164"/>
            <a:ext cx="3297763" cy="1066800"/>
          </a:xfrm>
          <a:prstGeom prst="roundRect">
            <a:avLst>
              <a:gd name="adj" fmla="val 11921"/>
            </a:avLst>
          </a:prstGeom>
          <a:solidFill>
            <a:srgbClr val="C00000"/>
          </a:solidFill>
          <a:ln w="9525" cap="flat" cmpd="sng" algn="ctr">
            <a:noFill/>
            <a:prstDash val="solid"/>
            <a:round/>
            <a:headEnd type="none" w="med" len="med"/>
            <a:tailEnd type="none" w="med" len="med"/>
          </a:ln>
          <a:effectLst/>
        </p:spPr>
        <p:txBody>
          <a:bodyPr/>
          <a:lstStyle/>
          <a:p>
            <a:pPr algn="ctr" eaLnBrk="1" fontAlgn="t" hangingPunct="1">
              <a:lnSpc>
                <a:spcPct val="150000"/>
              </a:lnSpc>
              <a:defRPr/>
            </a:pPr>
            <a:r>
              <a:rPr lang="en-US" altLang="zh-CN" sz="1800" dirty="0">
                <a:solidFill>
                  <a:schemeClr val="bg1"/>
                </a:solidFill>
              </a:rPr>
              <a:t>HDFS</a:t>
            </a:r>
            <a:r>
              <a:rPr lang="zh-CN" altLang="en-US" sz="1800" dirty="0">
                <a:solidFill>
                  <a:schemeClr val="bg1"/>
                </a:solidFill>
              </a:rPr>
              <a:t>适合做什么？</a:t>
            </a:r>
            <a:endParaRPr lang="en-US" altLang="zh-CN" sz="1800" dirty="0">
              <a:solidFill>
                <a:schemeClr val="bg1"/>
              </a:solidFill>
            </a:endParaRPr>
          </a:p>
          <a:p>
            <a:pPr algn="ctr" eaLnBrk="1" fontAlgn="t" hangingPunct="1">
              <a:lnSpc>
                <a:spcPct val="150000"/>
              </a:lnSpc>
              <a:defRPr/>
            </a:pPr>
            <a:r>
              <a:rPr lang="zh-CN" altLang="en-US" sz="1800" dirty="0">
                <a:solidFill>
                  <a:schemeClr val="bg1"/>
                </a:solidFill>
              </a:rPr>
              <a:t>大文件存储、流式数据访问</a:t>
            </a:r>
          </a:p>
        </p:txBody>
      </p:sp>
      <p:sp>
        <p:nvSpPr>
          <p:cNvPr id="9" name="AutoShape 2"/>
          <p:cNvSpPr>
            <a:spLocks noChangeArrowheads="1"/>
          </p:cNvSpPr>
          <p:nvPr/>
        </p:nvSpPr>
        <p:spPr bwMode="gray">
          <a:xfrm>
            <a:off x="4319972" y="4833156"/>
            <a:ext cx="4056856" cy="1066801"/>
          </a:xfrm>
          <a:prstGeom prst="roundRect">
            <a:avLst>
              <a:gd name="adj" fmla="val 11921"/>
            </a:avLst>
          </a:prstGeom>
          <a:solidFill>
            <a:srgbClr val="C00000"/>
          </a:solidFill>
          <a:ln w="9525" cap="flat" cmpd="sng" algn="ctr">
            <a:noFill/>
            <a:prstDash val="solid"/>
            <a:round/>
            <a:headEnd type="none" w="med" len="med"/>
            <a:tailEnd type="none" w="med" len="med"/>
          </a:ln>
          <a:effectLst/>
        </p:spPr>
        <p:txBody>
          <a:bodyPr/>
          <a:lstStyle/>
          <a:p>
            <a:pPr algn="ctr" eaLnBrk="1" fontAlgn="t" hangingPunct="1">
              <a:lnSpc>
                <a:spcPct val="150000"/>
              </a:lnSpc>
              <a:defRPr/>
            </a:pPr>
            <a:r>
              <a:rPr lang="en-US" altLang="zh-CN" sz="1800" dirty="0">
                <a:solidFill>
                  <a:schemeClr val="bg1"/>
                </a:solidFill>
              </a:rPr>
              <a:t>HDFS</a:t>
            </a:r>
            <a:r>
              <a:rPr lang="zh-CN" altLang="en-US" sz="1800" dirty="0">
                <a:solidFill>
                  <a:schemeClr val="bg1"/>
                </a:solidFill>
              </a:rPr>
              <a:t>不适合做什么？</a:t>
            </a:r>
            <a:endParaRPr lang="en-US" altLang="zh-CN" sz="1800" dirty="0">
              <a:solidFill>
                <a:schemeClr val="bg1"/>
              </a:solidFill>
            </a:endParaRPr>
          </a:p>
          <a:p>
            <a:pPr algn="ctr" eaLnBrk="1" fontAlgn="t" hangingPunct="1">
              <a:lnSpc>
                <a:spcPct val="150000"/>
              </a:lnSpc>
              <a:defRPr/>
            </a:pPr>
            <a:r>
              <a:rPr lang="zh-CN" altLang="en-US" sz="1800" dirty="0">
                <a:solidFill>
                  <a:schemeClr val="bg1"/>
                </a:solidFill>
              </a:rPr>
              <a:t>大量小文件、随机写入、低延迟读取</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4688" y="1374775"/>
            <a:ext cx="7929562" cy="4195763"/>
          </a:xfrm>
        </p:spPr>
        <p:txBody>
          <a:bodyPr/>
          <a:lstStyle/>
          <a:p>
            <a:pPr marL="0" indent="0">
              <a:buNone/>
              <a:defRPr/>
            </a:pPr>
            <a:r>
              <a:rPr lang="en-US" altLang="zh-CN" sz="2000" dirty="0" smtClean="0">
                <a:solidFill>
                  <a:schemeClr val="tx1">
                    <a:lumMod val="85000"/>
                    <a:lumOff val="15000"/>
                  </a:schemeClr>
                </a:solidFill>
              </a:rPr>
              <a:t>HDFS</a:t>
            </a:r>
            <a:r>
              <a:rPr lang="zh-CN" altLang="en-US" sz="2000" dirty="0">
                <a:solidFill>
                  <a:schemeClr val="tx1">
                    <a:lumMod val="85000"/>
                    <a:lumOff val="15000"/>
                  </a:schemeClr>
                </a:solidFill>
              </a:rPr>
              <a:t>是</a:t>
            </a:r>
            <a:r>
              <a:rPr lang="en-US" altLang="zh-CN" sz="2000" dirty="0">
                <a:solidFill>
                  <a:schemeClr val="tx1">
                    <a:lumMod val="85000"/>
                    <a:lumOff val="15000"/>
                  </a:schemeClr>
                </a:solidFill>
              </a:rPr>
              <a:t>Hadoop</a:t>
            </a:r>
            <a:r>
              <a:rPr lang="zh-CN" altLang="en-US" sz="2000" dirty="0">
                <a:solidFill>
                  <a:schemeClr val="tx1">
                    <a:lumMod val="85000"/>
                    <a:lumOff val="15000"/>
                  </a:schemeClr>
                </a:solidFill>
              </a:rPr>
              <a:t>技术框架中的分布式文件系统，对部署在多台独立物理机器上的文件进行管理。</a:t>
            </a:r>
            <a:endParaRPr lang="en-US" altLang="zh-CN" sz="2000" dirty="0">
              <a:solidFill>
                <a:schemeClr val="tx1">
                  <a:lumMod val="85000"/>
                  <a:lumOff val="15000"/>
                </a:schemeClr>
              </a:solidFill>
            </a:endParaRPr>
          </a:p>
          <a:p>
            <a:pPr marL="0" indent="0">
              <a:buNone/>
              <a:defRPr/>
            </a:pPr>
            <a:r>
              <a:rPr lang="zh-CN" altLang="en-US" sz="2000" dirty="0" smtClean="0">
                <a:solidFill>
                  <a:schemeClr val="tx1">
                    <a:lumMod val="85000"/>
                    <a:lumOff val="15000"/>
                  </a:schemeClr>
                </a:solidFill>
              </a:rPr>
              <a:t>可应用于以下几种场景：</a:t>
            </a:r>
            <a:endParaRPr lang="en-US" altLang="zh-CN" sz="2000" dirty="0">
              <a:solidFill>
                <a:schemeClr val="tx1">
                  <a:lumMod val="85000"/>
                  <a:lumOff val="15000"/>
                </a:schemeClr>
              </a:solidFill>
            </a:endParaRPr>
          </a:p>
          <a:p>
            <a:pPr lvl="1">
              <a:defRPr/>
            </a:pPr>
            <a:r>
              <a:rPr lang="zh-CN" altLang="en-US" dirty="0">
                <a:solidFill>
                  <a:schemeClr val="tx1">
                    <a:lumMod val="85000"/>
                    <a:lumOff val="15000"/>
                  </a:schemeClr>
                </a:solidFill>
              </a:rPr>
              <a:t> 网站用户</a:t>
            </a:r>
            <a:r>
              <a:rPr lang="zh-CN" altLang="en-US" dirty="0" smtClean="0">
                <a:solidFill>
                  <a:schemeClr val="tx1">
                    <a:lumMod val="85000"/>
                    <a:lumOff val="15000"/>
                  </a:schemeClr>
                </a:solidFill>
              </a:rPr>
              <a:t>行为数据存储</a:t>
            </a:r>
            <a:endParaRPr lang="en-US" altLang="zh-CN" dirty="0">
              <a:solidFill>
                <a:schemeClr val="tx1">
                  <a:lumMod val="85000"/>
                  <a:lumOff val="15000"/>
                </a:schemeClr>
              </a:solidFill>
            </a:endParaRPr>
          </a:p>
          <a:p>
            <a:pPr lvl="1">
              <a:defRPr/>
            </a:pPr>
            <a:r>
              <a:rPr lang="zh-CN" altLang="en-US" dirty="0">
                <a:solidFill>
                  <a:schemeClr val="tx1">
                    <a:lumMod val="85000"/>
                    <a:lumOff val="15000"/>
                  </a:schemeClr>
                </a:solidFill>
              </a:rPr>
              <a:t> 生态系统</a:t>
            </a:r>
            <a:r>
              <a:rPr lang="zh-CN" altLang="en-US" dirty="0" smtClean="0">
                <a:solidFill>
                  <a:schemeClr val="tx1">
                    <a:lumMod val="85000"/>
                    <a:lumOff val="15000"/>
                  </a:schemeClr>
                </a:solidFill>
              </a:rPr>
              <a:t>数据存储</a:t>
            </a:r>
            <a:endParaRPr lang="en-US" altLang="zh-CN" dirty="0">
              <a:solidFill>
                <a:schemeClr val="tx1">
                  <a:lumMod val="85000"/>
                  <a:lumOff val="15000"/>
                </a:schemeClr>
              </a:solidFill>
            </a:endParaRPr>
          </a:p>
          <a:p>
            <a:pPr lvl="1">
              <a:defRPr/>
            </a:pPr>
            <a:r>
              <a:rPr lang="zh-CN" altLang="en-US" dirty="0">
                <a:solidFill>
                  <a:schemeClr val="tx1">
                    <a:lumMod val="85000"/>
                    <a:lumOff val="15000"/>
                  </a:schemeClr>
                </a:solidFill>
              </a:rPr>
              <a:t> 气象</a:t>
            </a:r>
            <a:r>
              <a:rPr lang="zh-CN" altLang="en-US" dirty="0" smtClean="0">
                <a:solidFill>
                  <a:schemeClr val="tx1">
                    <a:lumMod val="85000"/>
                    <a:lumOff val="15000"/>
                  </a:schemeClr>
                </a:solidFill>
              </a:rPr>
              <a:t>数据存储</a:t>
            </a:r>
            <a:endParaRPr lang="en-US" altLang="zh-CN" dirty="0">
              <a:solidFill>
                <a:schemeClr val="tx1">
                  <a:lumMod val="85000"/>
                  <a:lumOff val="15000"/>
                </a:schemeClr>
              </a:solidFill>
            </a:endParaRPr>
          </a:p>
          <a:p>
            <a:pPr>
              <a:defRPr/>
            </a:pPr>
            <a:endParaRPr lang="zh-CN" altLang="en-US" dirty="0"/>
          </a:p>
        </p:txBody>
      </p:sp>
      <p:sp>
        <p:nvSpPr>
          <p:cNvPr id="21507" name="Rectangle 2"/>
          <p:cNvSpPr>
            <a:spLocks noGrp="1" noChangeArrowheads="1"/>
          </p:cNvSpPr>
          <p:nvPr>
            <p:ph type="title"/>
          </p:nvPr>
        </p:nvSpPr>
        <p:spPr/>
        <p:txBody>
          <a:bodyPr/>
          <a:lstStyle/>
          <a:p>
            <a:pPr eaLnBrk="1" hangingPunct="1"/>
            <a:r>
              <a:rPr lang="en-US" altLang="zh-CN" dirty="0" smtClean="0"/>
              <a:t>HDFS</a:t>
            </a:r>
            <a:r>
              <a:rPr lang="zh-CN" altLang="en-US" dirty="0" smtClean="0"/>
              <a:t>应用场景举例</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sz="quarter" idx="10"/>
          </p:nvPr>
        </p:nvSpPr>
        <p:spPr>
          <a:noFill/>
        </p:spPr>
        <p:txBody>
          <a:bodyPr>
            <a:spAutoFit/>
          </a:bodyPr>
          <a:lstStyle/>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HDFS</a:t>
            </a:r>
            <a:r>
              <a:rPr lang="zh-CN" altLang="en-US" smtClean="0">
                <a:solidFill>
                  <a:srgbClr val="777777"/>
                </a:solidFill>
              </a:rPr>
              <a:t>概述及应用场景</a:t>
            </a:r>
          </a:p>
          <a:p>
            <a:pPr marL="419100" indent="-419100" eaLnBrk="1" hangingPunct="1">
              <a:buClr>
                <a:schemeClr val="tx1"/>
              </a:buClr>
              <a:buSzTx/>
              <a:buFont typeface="Wingdings" panose="05000000000000000000" pitchFamily="2" charset="2"/>
              <a:buAutoNum type="arabicPeriod"/>
            </a:pPr>
            <a:r>
              <a:rPr lang="en-US" altLang="zh-CN" b="1" smtClean="0"/>
              <a:t>HDFS</a:t>
            </a:r>
            <a:r>
              <a:rPr lang="zh-CN" altLang="en-US" b="1" smtClean="0"/>
              <a:t>在</a:t>
            </a:r>
            <a:r>
              <a:rPr lang="en-US" altLang="zh-CN" b="1" smtClean="0"/>
              <a:t>FusionInsight</a:t>
            </a:r>
            <a:r>
              <a:rPr lang="zh-CN" altLang="en-US" b="1" smtClean="0"/>
              <a:t>产品的位置</a:t>
            </a:r>
          </a:p>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HDFS</a:t>
            </a:r>
            <a:r>
              <a:rPr lang="zh-CN" altLang="en-US" smtClean="0">
                <a:solidFill>
                  <a:srgbClr val="777777"/>
                </a:solidFill>
              </a:rPr>
              <a:t>系统架构</a:t>
            </a:r>
            <a:endParaRPr lang="en-US" altLang="zh-CN" smtClean="0">
              <a:solidFill>
                <a:srgbClr val="777777"/>
              </a:solidFill>
            </a:endParaRPr>
          </a:p>
          <a:p>
            <a:pPr marL="419100" indent="-419100" eaLnBrk="1" hangingPunct="1">
              <a:buClr>
                <a:schemeClr val="tx1"/>
              </a:buClr>
              <a:buSzTx/>
              <a:buFont typeface="Wingdings" panose="05000000000000000000" pitchFamily="2" charset="2"/>
              <a:buAutoNum type="arabicPeriod"/>
            </a:pPr>
            <a:r>
              <a:rPr lang="zh-CN" altLang="en-US" smtClean="0">
                <a:solidFill>
                  <a:srgbClr val="777777"/>
                </a:solidFill>
              </a:rPr>
              <a:t>关键特性介绍</a:t>
            </a:r>
            <a:endParaRPr lang="en-US" altLang="zh-CN" smtClean="0">
              <a:solidFill>
                <a:srgbClr val="777777"/>
              </a:solidFill>
            </a:endParaRPr>
          </a:p>
        </p:txBody>
      </p:sp>
      <p:pic>
        <p:nvPicPr>
          <p:cNvPr id="22532" name="Picture 18" descr="目录 copy"/>
          <p:cNvPicPr>
            <a:picLocks noChangeAspect="1" noChangeArrowheads="1"/>
          </p:cNvPicPr>
          <p:nvPr/>
        </p:nvPicPr>
        <p:blipFill>
          <a:blip r:embed="rId3" cstate="print"/>
          <a:srcRect/>
          <a:stretch>
            <a:fillRect/>
          </a:stretch>
        </p:blipFill>
        <p:spPr bwMode="auto">
          <a:xfrm>
            <a:off x="704850" y="506413"/>
            <a:ext cx="617538" cy="6191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dirty="0" smtClean="0"/>
              <a:t>HDFS</a:t>
            </a:r>
            <a:r>
              <a:rPr lang="zh-CN" altLang="en-US" dirty="0" smtClean="0"/>
              <a:t>在</a:t>
            </a:r>
            <a:r>
              <a:rPr lang="en-US" altLang="zh-CN" dirty="0" smtClean="0"/>
              <a:t>FusionInsight</a:t>
            </a:r>
            <a:r>
              <a:rPr lang="zh-CN" altLang="en-US" dirty="0" smtClean="0"/>
              <a:t>产品的位置</a:t>
            </a:r>
          </a:p>
        </p:txBody>
      </p:sp>
      <p:sp>
        <p:nvSpPr>
          <p:cNvPr id="5" name="TextBox 3"/>
          <p:cNvSpPr txBox="1"/>
          <p:nvPr/>
        </p:nvSpPr>
        <p:spPr>
          <a:xfrm>
            <a:off x="696912" y="4476616"/>
            <a:ext cx="7785101" cy="1177227"/>
          </a:xfrm>
          <a:prstGeom prst="rect">
            <a:avLst/>
          </a:prstGeom>
          <a:solidFill>
            <a:schemeClr val="accent2">
              <a:lumMod val="60000"/>
              <a:lumOff val="40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lIns="68562" tIns="34281" rIns="68562" bIns="34281">
            <a:spAutoFit/>
          </a:bodyPr>
          <a:lstStyle/>
          <a:p>
            <a:pPr eaLnBrk="1" fontAlgn="t" hangingPunct="1">
              <a:lnSpc>
                <a:spcPct val="150000"/>
              </a:lnSpc>
              <a:spcBef>
                <a:spcPct val="50000"/>
              </a:spcBef>
              <a:defRPr/>
            </a:pPr>
            <a:r>
              <a:rPr lang="en-US" altLang="zh-CN" sz="1600" kern="0" dirty="0" smtClean="0">
                <a:solidFill>
                  <a:srgbClr val="000000"/>
                </a:solidFill>
              </a:rPr>
              <a:t>FusionInsight HD </a:t>
            </a:r>
            <a:r>
              <a:rPr lang="zh-CN" altLang="en-US" sz="1600" kern="0" dirty="0" smtClean="0">
                <a:solidFill>
                  <a:srgbClr val="000000"/>
                </a:solidFill>
              </a:rPr>
              <a:t>提供大数据处理环境，基于社区开源软件增强，按照场景选择业界最佳实践；</a:t>
            </a:r>
            <a:r>
              <a:rPr lang="en-US" altLang="zh-CN" sz="1600" kern="0" dirty="0" smtClean="0">
                <a:solidFill>
                  <a:srgbClr val="000000"/>
                </a:solidFill>
              </a:rPr>
              <a:t>HDFS</a:t>
            </a:r>
            <a:r>
              <a:rPr lang="zh-CN" altLang="en-US" sz="1600" kern="0" dirty="0">
                <a:solidFill>
                  <a:srgbClr val="000000"/>
                </a:solidFill>
              </a:rPr>
              <a:t>作为</a:t>
            </a:r>
            <a:r>
              <a:rPr lang="en-US" altLang="zh-CN" sz="1600" kern="0" dirty="0">
                <a:solidFill>
                  <a:srgbClr val="000000"/>
                </a:solidFill>
              </a:rPr>
              <a:t>Hadoop</a:t>
            </a:r>
            <a:r>
              <a:rPr lang="zh-CN" altLang="en-US" sz="1600" kern="0" dirty="0">
                <a:solidFill>
                  <a:srgbClr val="000000"/>
                </a:solidFill>
              </a:rPr>
              <a:t>的基础存储设施，实现了一个分布式、高容错、可线性扩展的文件系统。</a:t>
            </a:r>
            <a:endParaRPr lang="en-US" altLang="zh-CN" sz="1600" kern="0" dirty="0">
              <a:solidFill>
                <a:srgbClr val="000000"/>
              </a:solidFill>
            </a:endParaRPr>
          </a:p>
        </p:txBody>
      </p:sp>
      <p:sp>
        <p:nvSpPr>
          <p:cNvPr id="6" name="圆角矩形 5"/>
          <p:cNvSpPr/>
          <p:nvPr/>
        </p:nvSpPr>
        <p:spPr>
          <a:xfrm>
            <a:off x="7377113" y="1952625"/>
            <a:ext cx="1084262" cy="2159000"/>
          </a:xfrm>
          <a:prstGeom prst="roundRect">
            <a:avLst>
              <a:gd name="adj" fmla="val 5780"/>
            </a:avLst>
          </a:prstGeom>
          <a:solidFill>
            <a:schemeClr val="accent2">
              <a:lumMod val="60000"/>
              <a:lumOff val="40000"/>
            </a:schemeClr>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endParaRPr lang="zh-CN" altLang="en-US" sz="1400" dirty="0">
              <a:solidFill>
                <a:prstClr val="white"/>
              </a:solidFill>
            </a:endParaRPr>
          </a:p>
        </p:txBody>
      </p:sp>
      <p:sp>
        <p:nvSpPr>
          <p:cNvPr id="7" name="圆角矩形 6"/>
          <p:cNvSpPr/>
          <p:nvPr/>
        </p:nvSpPr>
        <p:spPr>
          <a:xfrm>
            <a:off x="781050" y="2919413"/>
            <a:ext cx="5114925" cy="1192212"/>
          </a:xfrm>
          <a:prstGeom prst="roundRect">
            <a:avLst>
              <a:gd name="adj" fmla="val 5780"/>
            </a:avLst>
          </a:prstGeom>
          <a:solidFill>
            <a:schemeClr val="accent2">
              <a:lumMod val="60000"/>
              <a:lumOff val="40000"/>
            </a:schemeClr>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endParaRPr lang="zh-CN" altLang="en-US" sz="1400" dirty="0">
              <a:solidFill>
                <a:prstClr val="white"/>
              </a:solidFill>
            </a:endParaRPr>
          </a:p>
        </p:txBody>
      </p:sp>
      <p:sp>
        <p:nvSpPr>
          <p:cNvPr id="8" name="圆角矩形 7"/>
          <p:cNvSpPr/>
          <p:nvPr/>
        </p:nvSpPr>
        <p:spPr>
          <a:xfrm>
            <a:off x="781050" y="1952625"/>
            <a:ext cx="6451600" cy="585788"/>
          </a:xfrm>
          <a:prstGeom prst="roundRect">
            <a:avLst>
              <a:gd name="adj" fmla="val 5780"/>
            </a:avLst>
          </a:prstGeom>
          <a:solidFill>
            <a:schemeClr val="accent2">
              <a:lumMod val="60000"/>
              <a:lumOff val="40000"/>
            </a:schemeClr>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endParaRPr lang="zh-CN" altLang="en-US" sz="1400" dirty="0">
              <a:solidFill>
                <a:prstClr val="white"/>
              </a:solidFill>
            </a:endParaRPr>
          </a:p>
        </p:txBody>
      </p:sp>
      <p:sp>
        <p:nvSpPr>
          <p:cNvPr id="9" name="圆角矩形 8"/>
          <p:cNvSpPr/>
          <p:nvPr/>
        </p:nvSpPr>
        <p:spPr>
          <a:xfrm>
            <a:off x="1498600" y="3140075"/>
            <a:ext cx="1216025"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HIVE</a:t>
            </a:r>
            <a:endParaRPr lang="zh-CN" altLang="en-US" sz="1400" dirty="0">
              <a:solidFill>
                <a:prstClr val="black"/>
              </a:solidFill>
            </a:endParaRPr>
          </a:p>
        </p:txBody>
      </p:sp>
      <p:sp>
        <p:nvSpPr>
          <p:cNvPr id="10" name="圆角矩形 9"/>
          <p:cNvSpPr/>
          <p:nvPr/>
        </p:nvSpPr>
        <p:spPr>
          <a:xfrm>
            <a:off x="1498600" y="3716338"/>
            <a:ext cx="4216400" cy="287337"/>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HDFS/</a:t>
            </a:r>
            <a:r>
              <a:rPr lang="en-US" altLang="zh-CN" sz="1400" dirty="0" err="1">
                <a:solidFill>
                  <a:prstClr val="black"/>
                </a:solidFill>
              </a:rPr>
              <a:t>HBase</a:t>
            </a:r>
            <a:endParaRPr lang="zh-CN" altLang="en-US" sz="1400" dirty="0">
              <a:solidFill>
                <a:prstClr val="black"/>
              </a:solidFill>
            </a:endParaRPr>
          </a:p>
        </p:txBody>
      </p:sp>
      <p:sp>
        <p:nvSpPr>
          <p:cNvPr id="11" name="圆角矩形 10"/>
          <p:cNvSpPr/>
          <p:nvPr/>
        </p:nvSpPr>
        <p:spPr>
          <a:xfrm>
            <a:off x="2711450" y="3140075"/>
            <a:ext cx="757238"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M/R</a:t>
            </a:r>
            <a:endParaRPr lang="zh-CN" altLang="en-US" sz="1400" dirty="0">
              <a:solidFill>
                <a:prstClr val="black"/>
              </a:solidFill>
            </a:endParaRPr>
          </a:p>
        </p:txBody>
      </p:sp>
      <p:sp>
        <p:nvSpPr>
          <p:cNvPr id="12" name="圆角矩形 11"/>
          <p:cNvSpPr/>
          <p:nvPr/>
        </p:nvSpPr>
        <p:spPr>
          <a:xfrm>
            <a:off x="3463925" y="3140075"/>
            <a:ext cx="928688"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Spark</a:t>
            </a:r>
            <a:endParaRPr lang="zh-CN" altLang="en-US" sz="1400" dirty="0">
              <a:solidFill>
                <a:prstClr val="black"/>
              </a:solidFill>
            </a:endParaRPr>
          </a:p>
        </p:txBody>
      </p:sp>
      <p:sp>
        <p:nvSpPr>
          <p:cNvPr id="13" name="圆角矩形 12"/>
          <p:cNvSpPr/>
          <p:nvPr/>
        </p:nvSpPr>
        <p:spPr>
          <a:xfrm>
            <a:off x="1979613" y="2017713"/>
            <a:ext cx="860425" cy="46355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Porter</a:t>
            </a:r>
            <a:endParaRPr lang="zh-CN" altLang="en-US" sz="1400" dirty="0">
              <a:solidFill>
                <a:prstClr val="black"/>
              </a:solidFill>
            </a:endParaRPr>
          </a:p>
        </p:txBody>
      </p:sp>
      <p:sp>
        <p:nvSpPr>
          <p:cNvPr id="14" name="圆角矩形 13"/>
          <p:cNvSpPr/>
          <p:nvPr/>
        </p:nvSpPr>
        <p:spPr>
          <a:xfrm>
            <a:off x="3654425" y="2035175"/>
            <a:ext cx="919163" cy="43338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Miner</a:t>
            </a:r>
            <a:endParaRPr lang="zh-CN" altLang="en-US" sz="1400" dirty="0">
              <a:solidFill>
                <a:prstClr val="black"/>
              </a:solidFill>
            </a:endParaRPr>
          </a:p>
        </p:txBody>
      </p:sp>
      <p:sp>
        <p:nvSpPr>
          <p:cNvPr id="15" name="TextBox 12"/>
          <p:cNvSpPr txBox="1"/>
          <p:nvPr/>
        </p:nvSpPr>
        <p:spPr>
          <a:xfrm>
            <a:off x="649288" y="2089150"/>
            <a:ext cx="1014412" cy="325438"/>
          </a:xfrm>
          <a:prstGeom prst="rect">
            <a:avLst/>
          </a:prstGeom>
          <a:noFill/>
        </p:spPr>
        <p:txBody>
          <a:bodyPr lIns="108860" tIns="54429" rIns="108860" bIns="54429">
            <a:spAutoFit/>
          </a:bodyPr>
          <a:lstStyle/>
          <a:p>
            <a:pPr algn="ctr" defTabSz="808990" eaLnBrk="1" fontAlgn="auto" hangingPunct="1">
              <a:spcBef>
                <a:spcPts val="0"/>
              </a:spcBef>
              <a:spcAft>
                <a:spcPts val="0"/>
              </a:spcAft>
              <a:defRPr/>
            </a:pPr>
            <a:r>
              <a:rPr lang="en-US" altLang="zh-CN" sz="1400" kern="0" dirty="0" err="1">
                <a:solidFill>
                  <a:srgbClr val="000000"/>
                </a:solidFill>
                <a:latin typeface="+mn-lt"/>
                <a:ea typeface="+mn-ea"/>
              </a:rPr>
              <a:t>DataFarm</a:t>
            </a:r>
            <a:endParaRPr lang="zh-CN" altLang="en-US" sz="1400" kern="0" dirty="0">
              <a:solidFill>
                <a:srgbClr val="000000"/>
              </a:solidFill>
              <a:latin typeface="+mn-lt"/>
              <a:ea typeface="+mn-ea"/>
            </a:endParaRPr>
          </a:p>
        </p:txBody>
      </p:sp>
      <p:sp>
        <p:nvSpPr>
          <p:cNvPr id="16" name="TextBox 13"/>
          <p:cNvSpPr txBox="1"/>
          <p:nvPr/>
        </p:nvSpPr>
        <p:spPr>
          <a:xfrm>
            <a:off x="722313" y="3284538"/>
            <a:ext cx="838200" cy="325437"/>
          </a:xfrm>
          <a:prstGeom prst="rect">
            <a:avLst/>
          </a:prstGeom>
          <a:noFill/>
        </p:spPr>
        <p:txBody>
          <a:bodyPr lIns="108860" tIns="54429" rIns="108860" bIns="54429">
            <a:spAutoFit/>
          </a:bodyPr>
          <a:lstStyle/>
          <a:p>
            <a:pPr algn="ctr" defTabSz="808990" eaLnBrk="1" fontAlgn="auto" hangingPunct="1">
              <a:spcBef>
                <a:spcPts val="0"/>
              </a:spcBef>
              <a:spcAft>
                <a:spcPts val="0"/>
              </a:spcAft>
              <a:defRPr/>
            </a:pPr>
            <a:r>
              <a:rPr lang="en-US" altLang="zh-CN" sz="1400" kern="0" dirty="0" err="1">
                <a:solidFill>
                  <a:srgbClr val="000000"/>
                </a:solidFill>
                <a:latin typeface="+mn-lt"/>
                <a:ea typeface="+mn-ea"/>
              </a:rPr>
              <a:t>Hadoop</a:t>
            </a:r>
            <a:endParaRPr lang="zh-CN" altLang="en-US" sz="1400" kern="0" dirty="0">
              <a:solidFill>
                <a:srgbClr val="000000"/>
              </a:solidFill>
              <a:latin typeface="+mn-lt"/>
              <a:ea typeface="+mn-ea"/>
            </a:endParaRPr>
          </a:p>
        </p:txBody>
      </p:sp>
      <p:sp>
        <p:nvSpPr>
          <p:cNvPr id="17" name="圆角矩形 16"/>
          <p:cNvSpPr/>
          <p:nvPr/>
        </p:nvSpPr>
        <p:spPr>
          <a:xfrm>
            <a:off x="4387850" y="3140075"/>
            <a:ext cx="755650"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Storm</a:t>
            </a:r>
            <a:endParaRPr lang="zh-CN" altLang="en-US" sz="1400" dirty="0">
              <a:solidFill>
                <a:prstClr val="black"/>
              </a:solidFill>
            </a:endParaRPr>
          </a:p>
        </p:txBody>
      </p:sp>
      <p:sp>
        <p:nvSpPr>
          <p:cNvPr id="18" name="圆角矩形 17"/>
          <p:cNvSpPr/>
          <p:nvPr/>
        </p:nvSpPr>
        <p:spPr>
          <a:xfrm>
            <a:off x="5140325" y="3140075"/>
            <a:ext cx="609600"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err="1">
                <a:solidFill>
                  <a:prstClr val="black"/>
                </a:solidFill>
              </a:rPr>
              <a:t>Solr</a:t>
            </a:r>
            <a:endParaRPr lang="zh-CN" altLang="en-US" sz="1400" dirty="0">
              <a:solidFill>
                <a:prstClr val="black"/>
              </a:solidFill>
            </a:endParaRPr>
          </a:p>
        </p:txBody>
      </p:sp>
      <p:sp>
        <p:nvSpPr>
          <p:cNvPr id="22545" name="圆角矩形 91"/>
          <p:cNvSpPr>
            <a:spLocks noChangeArrowheads="1"/>
          </p:cNvSpPr>
          <p:nvPr/>
        </p:nvSpPr>
        <p:spPr bwMode="auto">
          <a:xfrm>
            <a:off x="7513638" y="2435225"/>
            <a:ext cx="803275" cy="323850"/>
          </a:xfrm>
          <a:prstGeom prst="roundRect">
            <a:avLst>
              <a:gd name="adj" fmla="val 1681"/>
            </a:avLst>
          </a:prstGeom>
          <a:solidFill>
            <a:srgbClr val="92D050"/>
          </a:solidFill>
          <a:ln w="9525">
            <a:solidFill>
              <a:schemeClr val="tx1"/>
            </a:solidFill>
            <a:round/>
          </a:ln>
        </p:spPr>
        <p:txBody>
          <a:bodyPr lIns="0" tIns="0" rIns="0" bIns="0" anchor="ctr"/>
          <a:lstStyle>
            <a:lvl1pPr defTabSz="1087120">
              <a:defRPr sz="1000">
                <a:solidFill>
                  <a:schemeClr val="tx1"/>
                </a:solidFill>
                <a:latin typeface="FrutigerNext LT Regular" pitchFamily="34" charset="0"/>
                <a:ea typeface="宋体" panose="02010600030101010101" pitchFamily="2" charset="-122"/>
              </a:defRPr>
            </a:lvl1pPr>
            <a:lvl2pPr marL="742950" indent="-285750" defTabSz="1087120">
              <a:defRPr sz="1000">
                <a:solidFill>
                  <a:schemeClr val="tx1"/>
                </a:solidFill>
                <a:latin typeface="FrutigerNext LT Regular" pitchFamily="34" charset="0"/>
                <a:ea typeface="宋体" panose="02010600030101010101" pitchFamily="2" charset="-122"/>
              </a:defRPr>
            </a:lvl2pPr>
            <a:lvl3pPr marL="1143000" indent="-228600" defTabSz="1087120">
              <a:defRPr sz="1000">
                <a:solidFill>
                  <a:schemeClr val="tx1"/>
                </a:solidFill>
                <a:latin typeface="FrutigerNext LT Regular" pitchFamily="34" charset="0"/>
                <a:ea typeface="宋体" panose="02010600030101010101" pitchFamily="2" charset="-122"/>
              </a:defRPr>
            </a:lvl3pPr>
            <a:lvl4pPr marL="1600200" indent="-228600" defTabSz="1087120">
              <a:defRPr sz="1000">
                <a:solidFill>
                  <a:schemeClr val="tx1"/>
                </a:solidFill>
                <a:latin typeface="FrutigerNext LT Regular" pitchFamily="34" charset="0"/>
                <a:ea typeface="宋体" panose="02010600030101010101" pitchFamily="2" charset="-122"/>
              </a:defRPr>
            </a:lvl4pPr>
            <a:lvl5pPr marL="2057400" indent="-228600" defTabSz="1087120">
              <a:defRPr sz="1000">
                <a:solidFill>
                  <a:schemeClr val="tx1"/>
                </a:solidFill>
                <a:latin typeface="FrutigerNext LT Regular" pitchFamily="34" charset="0"/>
                <a:ea typeface="宋体" panose="02010600030101010101" pitchFamily="2" charset="-122"/>
              </a:defRPr>
            </a:lvl5pPr>
            <a:lvl6pPr marL="25146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buClr>
                <a:srgbClr val="FABE00"/>
              </a:buClr>
              <a:defRPr/>
            </a:pPr>
            <a:r>
              <a:rPr lang="zh-CN" altLang="en-US" sz="1400" dirty="0" smtClean="0">
                <a:solidFill>
                  <a:srgbClr val="000000"/>
                </a:solidFill>
                <a:latin typeface="+mn-lt"/>
                <a:ea typeface="+mn-ea"/>
                <a:cs typeface="Arial" panose="020B0604020202020204" pitchFamily="34" charset="0"/>
              </a:rPr>
              <a:t>系统管理</a:t>
            </a:r>
          </a:p>
        </p:txBody>
      </p:sp>
      <p:sp>
        <p:nvSpPr>
          <p:cNvPr id="20" name="圆角矩形 19"/>
          <p:cNvSpPr/>
          <p:nvPr/>
        </p:nvSpPr>
        <p:spPr>
          <a:xfrm>
            <a:off x="5400675" y="2024063"/>
            <a:ext cx="795338" cy="42227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Farmer</a:t>
            </a:r>
            <a:endParaRPr lang="zh-CN" altLang="en-US" sz="1400" dirty="0">
              <a:solidFill>
                <a:prstClr val="black"/>
              </a:solidFill>
            </a:endParaRPr>
          </a:p>
        </p:txBody>
      </p:sp>
      <p:sp>
        <p:nvSpPr>
          <p:cNvPr id="22547" name="圆角矩形 93"/>
          <p:cNvSpPr>
            <a:spLocks noChangeArrowheads="1"/>
          </p:cNvSpPr>
          <p:nvPr/>
        </p:nvSpPr>
        <p:spPr bwMode="auto">
          <a:xfrm>
            <a:off x="7508875" y="2932113"/>
            <a:ext cx="808038" cy="323850"/>
          </a:xfrm>
          <a:prstGeom prst="roundRect">
            <a:avLst>
              <a:gd name="adj" fmla="val 1681"/>
            </a:avLst>
          </a:prstGeom>
          <a:solidFill>
            <a:srgbClr val="92D050"/>
          </a:solidFill>
          <a:ln w="9525">
            <a:solidFill>
              <a:schemeClr val="tx1"/>
            </a:solidFill>
            <a:round/>
          </a:ln>
        </p:spPr>
        <p:txBody>
          <a:bodyPr lIns="0" tIns="0" rIns="0" bIns="0" anchor="ctr"/>
          <a:lstStyle>
            <a:lvl1pPr defTabSz="1087120">
              <a:defRPr sz="1000">
                <a:solidFill>
                  <a:schemeClr val="tx1"/>
                </a:solidFill>
                <a:latin typeface="FrutigerNext LT Regular" pitchFamily="34" charset="0"/>
                <a:ea typeface="宋体" panose="02010600030101010101" pitchFamily="2" charset="-122"/>
              </a:defRPr>
            </a:lvl1pPr>
            <a:lvl2pPr marL="742950" indent="-285750" defTabSz="1087120">
              <a:defRPr sz="1000">
                <a:solidFill>
                  <a:schemeClr val="tx1"/>
                </a:solidFill>
                <a:latin typeface="FrutigerNext LT Regular" pitchFamily="34" charset="0"/>
                <a:ea typeface="宋体" panose="02010600030101010101" pitchFamily="2" charset="-122"/>
              </a:defRPr>
            </a:lvl2pPr>
            <a:lvl3pPr marL="1143000" indent="-228600" defTabSz="1087120">
              <a:defRPr sz="1000">
                <a:solidFill>
                  <a:schemeClr val="tx1"/>
                </a:solidFill>
                <a:latin typeface="FrutigerNext LT Regular" pitchFamily="34" charset="0"/>
                <a:ea typeface="宋体" panose="02010600030101010101" pitchFamily="2" charset="-122"/>
              </a:defRPr>
            </a:lvl3pPr>
            <a:lvl4pPr marL="1600200" indent="-228600" defTabSz="1087120">
              <a:defRPr sz="1000">
                <a:solidFill>
                  <a:schemeClr val="tx1"/>
                </a:solidFill>
                <a:latin typeface="FrutigerNext LT Regular" pitchFamily="34" charset="0"/>
                <a:ea typeface="宋体" panose="02010600030101010101" pitchFamily="2" charset="-122"/>
              </a:defRPr>
            </a:lvl4pPr>
            <a:lvl5pPr marL="2057400" indent="-228600" defTabSz="1087120">
              <a:defRPr sz="1000">
                <a:solidFill>
                  <a:schemeClr val="tx1"/>
                </a:solidFill>
                <a:latin typeface="FrutigerNext LT Regular" pitchFamily="34" charset="0"/>
                <a:ea typeface="宋体" panose="02010600030101010101" pitchFamily="2" charset="-122"/>
              </a:defRPr>
            </a:lvl5pPr>
            <a:lvl6pPr marL="25146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buClr>
                <a:srgbClr val="FABE00"/>
              </a:buClr>
              <a:defRPr/>
            </a:pPr>
            <a:r>
              <a:rPr lang="zh-CN" altLang="en-US" sz="1400" dirty="0" smtClean="0">
                <a:solidFill>
                  <a:srgbClr val="000000"/>
                </a:solidFill>
                <a:latin typeface="+mn-lt"/>
                <a:ea typeface="+mn-ea"/>
                <a:cs typeface="Arial" panose="020B0604020202020204" pitchFamily="34" charset="0"/>
              </a:rPr>
              <a:t>服务治理</a:t>
            </a:r>
          </a:p>
        </p:txBody>
      </p:sp>
      <p:sp>
        <p:nvSpPr>
          <p:cNvPr id="22" name="TextBox 20"/>
          <p:cNvSpPr txBox="1"/>
          <p:nvPr/>
        </p:nvSpPr>
        <p:spPr>
          <a:xfrm>
            <a:off x="7410450" y="2100263"/>
            <a:ext cx="1014413" cy="325437"/>
          </a:xfrm>
          <a:prstGeom prst="rect">
            <a:avLst/>
          </a:prstGeom>
          <a:noFill/>
        </p:spPr>
        <p:txBody>
          <a:bodyPr lIns="108860" tIns="54429" rIns="108860" bIns="54429">
            <a:spAutoFit/>
          </a:bodyPr>
          <a:lstStyle/>
          <a:p>
            <a:pPr algn="ctr" defTabSz="808990" eaLnBrk="1" fontAlgn="auto" hangingPunct="1">
              <a:spcBef>
                <a:spcPts val="0"/>
              </a:spcBef>
              <a:spcAft>
                <a:spcPts val="0"/>
              </a:spcAft>
              <a:defRPr/>
            </a:pPr>
            <a:r>
              <a:rPr lang="en-US" altLang="zh-CN" sz="1400" kern="0" dirty="0">
                <a:solidFill>
                  <a:srgbClr val="000000"/>
                </a:solidFill>
                <a:latin typeface="+mn-lt"/>
                <a:ea typeface="+mn-ea"/>
              </a:rPr>
              <a:t>Manager</a:t>
            </a:r>
            <a:endParaRPr lang="zh-CN" altLang="en-US" sz="1400" kern="0" dirty="0">
              <a:solidFill>
                <a:srgbClr val="000000"/>
              </a:solidFill>
              <a:latin typeface="+mn-lt"/>
              <a:ea typeface="+mn-ea"/>
            </a:endParaRPr>
          </a:p>
        </p:txBody>
      </p:sp>
      <p:sp>
        <p:nvSpPr>
          <p:cNvPr id="23" name="上下箭头 22"/>
          <p:cNvSpPr/>
          <p:nvPr/>
        </p:nvSpPr>
        <p:spPr>
          <a:xfrm>
            <a:off x="3708400" y="2563813"/>
            <a:ext cx="160338" cy="252412"/>
          </a:xfrm>
          <a:prstGeom prst="upDown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eaLnBrk="1" fontAlgn="t" hangingPunct="1">
              <a:defRPr/>
            </a:pPr>
            <a:endParaRPr lang="zh-CN" altLang="en-US" sz="2400" dirty="0">
              <a:solidFill>
                <a:srgbClr val="000000"/>
              </a:solidFill>
              <a:latin typeface="+mn-lt"/>
              <a:ea typeface="+mn-ea"/>
              <a:cs typeface="Arial" panose="020B0604020202020204" pitchFamily="34" charset="0"/>
            </a:endParaRPr>
          </a:p>
        </p:txBody>
      </p:sp>
      <p:sp>
        <p:nvSpPr>
          <p:cNvPr id="24" name="TextBox 22"/>
          <p:cNvSpPr txBox="1"/>
          <p:nvPr/>
        </p:nvSpPr>
        <p:spPr>
          <a:xfrm>
            <a:off x="3814763" y="2501900"/>
            <a:ext cx="1828800" cy="369888"/>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eaLnBrk="1" fontAlgn="t" hangingPunct="1">
              <a:lnSpc>
                <a:spcPct val="150000"/>
              </a:lnSpc>
              <a:spcBef>
                <a:spcPct val="50000"/>
              </a:spcBef>
              <a:defRPr/>
            </a:pPr>
            <a:r>
              <a:rPr lang="en-US" altLang="zh-CN" sz="1200" dirty="0" err="1">
                <a:solidFill>
                  <a:srgbClr val="000000"/>
                </a:solidFill>
              </a:rPr>
              <a:t>Hadoop</a:t>
            </a:r>
            <a:r>
              <a:rPr lang="en-US" altLang="zh-CN" sz="1200" dirty="0">
                <a:solidFill>
                  <a:srgbClr val="000000"/>
                </a:solidFill>
              </a:rPr>
              <a:t> API</a:t>
            </a:r>
            <a:endParaRPr lang="zh-CN" altLang="en-US" sz="1200" dirty="0">
              <a:solidFill>
                <a:srgbClr val="000000"/>
              </a:solidFill>
            </a:endParaRPr>
          </a:p>
        </p:txBody>
      </p:sp>
      <p:sp>
        <p:nvSpPr>
          <p:cNvPr id="25" name="左右箭头 24"/>
          <p:cNvSpPr/>
          <p:nvPr/>
        </p:nvSpPr>
        <p:spPr>
          <a:xfrm>
            <a:off x="6300788" y="2976563"/>
            <a:ext cx="292100" cy="155575"/>
          </a:xfrm>
          <a:prstGeom prst="leftRight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eaLnBrk="1" fontAlgn="t" hangingPunct="1">
              <a:defRPr/>
            </a:pPr>
            <a:endParaRPr lang="zh-CN" altLang="en-US" sz="2400" dirty="0">
              <a:solidFill>
                <a:srgbClr val="000000"/>
              </a:solidFill>
              <a:latin typeface="+mn-lt"/>
              <a:ea typeface="+mn-ea"/>
              <a:cs typeface="Arial" panose="020B0604020202020204" pitchFamily="34" charset="0"/>
            </a:endParaRPr>
          </a:p>
        </p:txBody>
      </p:sp>
      <p:sp>
        <p:nvSpPr>
          <p:cNvPr id="26" name="TextBox 24"/>
          <p:cNvSpPr txBox="1"/>
          <p:nvPr/>
        </p:nvSpPr>
        <p:spPr>
          <a:xfrm>
            <a:off x="6480572" y="2567122"/>
            <a:ext cx="1212056"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eaLnBrk="1" fontAlgn="t" hangingPunct="1">
              <a:lnSpc>
                <a:spcPct val="150000"/>
              </a:lnSpc>
              <a:spcBef>
                <a:spcPct val="50000"/>
              </a:spcBef>
              <a:defRPr/>
            </a:pPr>
            <a:r>
              <a:rPr lang="en-US" altLang="zh-CN" sz="1200" dirty="0" err="1">
                <a:solidFill>
                  <a:srgbClr val="000000"/>
                </a:solidFill>
              </a:rPr>
              <a:t>Plugin</a:t>
            </a:r>
            <a:r>
              <a:rPr lang="en-US" altLang="zh-CN" sz="1200" dirty="0">
                <a:solidFill>
                  <a:srgbClr val="000000"/>
                </a:solidFill>
              </a:rPr>
              <a:t> API</a:t>
            </a:r>
            <a:endParaRPr lang="zh-CN" altLang="en-US" sz="1200" dirty="0">
              <a:solidFill>
                <a:srgbClr val="000000"/>
              </a:solidFill>
            </a:endParaRPr>
          </a:p>
        </p:txBody>
      </p:sp>
      <p:sp>
        <p:nvSpPr>
          <p:cNvPr id="27" name="TextBox 25"/>
          <p:cNvSpPr txBox="1"/>
          <p:nvPr/>
        </p:nvSpPr>
        <p:spPr>
          <a:xfrm>
            <a:off x="3824288" y="1617663"/>
            <a:ext cx="1828800" cy="369887"/>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eaLnBrk="1" fontAlgn="t" hangingPunct="1">
              <a:lnSpc>
                <a:spcPct val="150000"/>
              </a:lnSpc>
              <a:spcBef>
                <a:spcPct val="50000"/>
              </a:spcBef>
              <a:defRPr/>
            </a:pPr>
            <a:r>
              <a:rPr lang="en-US" altLang="zh-CN" sz="1200" dirty="0" err="1">
                <a:solidFill>
                  <a:srgbClr val="000000"/>
                </a:solidFill>
              </a:rPr>
              <a:t>OpenAPI</a:t>
            </a:r>
            <a:r>
              <a:rPr lang="en-US" altLang="zh-CN" sz="1200" dirty="0">
                <a:solidFill>
                  <a:srgbClr val="000000"/>
                </a:solidFill>
              </a:rPr>
              <a:t>/SDK</a:t>
            </a:r>
            <a:endParaRPr lang="zh-CN" altLang="en-US" sz="1200" dirty="0">
              <a:solidFill>
                <a:srgbClr val="000000"/>
              </a:solidFill>
            </a:endParaRPr>
          </a:p>
        </p:txBody>
      </p:sp>
      <p:sp>
        <p:nvSpPr>
          <p:cNvPr id="28" name="上下箭头 27"/>
          <p:cNvSpPr/>
          <p:nvPr/>
        </p:nvSpPr>
        <p:spPr>
          <a:xfrm>
            <a:off x="3686175" y="1646238"/>
            <a:ext cx="203200" cy="269875"/>
          </a:xfrm>
          <a:prstGeom prst="upDown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eaLnBrk="1" fontAlgn="t" hangingPunct="1">
              <a:defRPr/>
            </a:pPr>
            <a:endParaRPr lang="zh-CN" altLang="en-US" sz="2400" dirty="0">
              <a:solidFill>
                <a:srgbClr val="000000"/>
              </a:solidFill>
              <a:latin typeface="+mn-lt"/>
              <a:ea typeface="+mn-ea"/>
              <a:cs typeface="Arial" panose="020B0604020202020204" pitchFamily="34" charset="0"/>
            </a:endParaRPr>
          </a:p>
        </p:txBody>
      </p:sp>
      <p:sp>
        <p:nvSpPr>
          <p:cNvPr id="29" name="圆角矩形 28"/>
          <p:cNvSpPr/>
          <p:nvPr/>
        </p:nvSpPr>
        <p:spPr>
          <a:xfrm>
            <a:off x="755650" y="1376363"/>
            <a:ext cx="7726363" cy="279400"/>
          </a:xfrm>
          <a:prstGeom prst="roundRect">
            <a:avLst>
              <a:gd name="adj" fmla="val 5780"/>
            </a:avLst>
          </a:prstGeom>
          <a:solidFill>
            <a:srgbClr val="FFCC99"/>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zh-CN" altLang="en-US" sz="1400" dirty="0">
                <a:solidFill>
                  <a:srgbClr val="000000"/>
                </a:solidFill>
              </a:rPr>
              <a:t>应用服务层</a:t>
            </a:r>
          </a:p>
        </p:txBody>
      </p:sp>
      <p:sp>
        <p:nvSpPr>
          <p:cNvPr id="30" name="上下箭头 29"/>
          <p:cNvSpPr/>
          <p:nvPr/>
        </p:nvSpPr>
        <p:spPr>
          <a:xfrm>
            <a:off x="7789863" y="1655763"/>
            <a:ext cx="203200" cy="296862"/>
          </a:xfrm>
          <a:prstGeom prst="upDown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eaLnBrk="1" fontAlgn="t" hangingPunct="1">
              <a:defRPr/>
            </a:pPr>
            <a:endParaRPr lang="zh-CN" altLang="en-US" sz="2400" dirty="0">
              <a:solidFill>
                <a:srgbClr val="000000"/>
              </a:solidFill>
              <a:latin typeface="+mn-lt"/>
              <a:ea typeface="+mn-ea"/>
              <a:cs typeface="Arial" panose="020B0604020202020204" pitchFamily="34" charset="0"/>
            </a:endParaRPr>
          </a:p>
        </p:txBody>
      </p:sp>
      <p:sp>
        <p:nvSpPr>
          <p:cNvPr id="31" name="TextBox 29"/>
          <p:cNvSpPr txBox="1"/>
          <p:nvPr/>
        </p:nvSpPr>
        <p:spPr>
          <a:xfrm>
            <a:off x="6300192" y="1616075"/>
            <a:ext cx="1603375" cy="369888"/>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eaLnBrk="1" fontAlgn="t" hangingPunct="1">
              <a:lnSpc>
                <a:spcPct val="150000"/>
              </a:lnSpc>
              <a:spcBef>
                <a:spcPct val="50000"/>
              </a:spcBef>
              <a:defRPr/>
            </a:pPr>
            <a:r>
              <a:rPr lang="en-US" altLang="zh-CN" sz="1200" dirty="0">
                <a:solidFill>
                  <a:srgbClr val="000000"/>
                </a:solidFill>
              </a:rPr>
              <a:t>REST/SNMP/</a:t>
            </a:r>
            <a:r>
              <a:rPr lang="en-US" altLang="zh-CN" sz="1200" dirty="0" err="1">
                <a:solidFill>
                  <a:srgbClr val="000000"/>
                </a:solidFill>
              </a:rPr>
              <a:t>Syslog</a:t>
            </a:r>
            <a:endParaRPr lang="zh-CN" altLang="en-US" sz="1200" dirty="0">
              <a:solidFill>
                <a:srgbClr val="000000"/>
              </a:solidFill>
            </a:endParaRPr>
          </a:p>
        </p:txBody>
      </p:sp>
      <p:sp>
        <p:nvSpPr>
          <p:cNvPr id="32" name="TextBox 31"/>
          <p:cNvSpPr txBox="1"/>
          <p:nvPr/>
        </p:nvSpPr>
        <p:spPr>
          <a:xfrm>
            <a:off x="1447800" y="2025650"/>
            <a:ext cx="639763" cy="293688"/>
          </a:xfrm>
          <a:prstGeom prst="rect">
            <a:avLst/>
          </a:prstGeom>
          <a:noFill/>
        </p:spPr>
        <p:txBody>
          <a:bodyPr lIns="108860" tIns="54429" rIns="108860" bIns="54429">
            <a:spAutoFit/>
          </a:bodyPr>
          <a:lstStyle/>
          <a:p>
            <a:pPr algn="ctr" defTabSz="808990" eaLnBrk="1" fontAlgn="auto" hangingPunct="1">
              <a:spcBef>
                <a:spcPts val="0"/>
              </a:spcBef>
              <a:spcAft>
                <a:spcPts val="0"/>
              </a:spcAft>
              <a:defRPr/>
            </a:pPr>
            <a:r>
              <a:rPr lang="en-US" altLang="zh-CN" sz="1200" kern="0" dirty="0">
                <a:solidFill>
                  <a:srgbClr val="000000"/>
                </a:solidFill>
                <a:latin typeface="+mn-lt"/>
                <a:ea typeface="+mn-ea"/>
              </a:rPr>
              <a:t>Data</a:t>
            </a:r>
            <a:endParaRPr lang="zh-CN" altLang="en-US" sz="1200" kern="0" dirty="0">
              <a:solidFill>
                <a:srgbClr val="000000"/>
              </a:solidFill>
              <a:latin typeface="+mn-lt"/>
              <a:ea typeface="+mn-ea"/>
            </a:endParaRPr>
          </a:p>
        </p:txBody>
      </p:sp>
      <p:sp>
        <p:nvSpPr>
          <p:cNvPr id="33" name="TextBox 33"/>
          <p:cNvSpPr txBox="1"/>
          <p:nvPr/>
        </p:nvSpPr>
        <p:spPr>
          <a:xfrm>
            <a:off x="2773363" y="2025650"/>
            <a:ext cx="958850" cy="477838"/>
          </a:xfrm>
          <a:prstGeom prst="rect">
            <a:avLst/>
          </a:prstGeom>
          <a:noFill/>
        </p:spPr>
        <p:txBody>
          <a:bodyPr lIns="108860" tIns="54429" rIns="108860" bIns="54429">
            <a:spAutoFit/>
          </a:bodyPr>
          <a:lstStyle/>
          <a:p>
            <a:pPr algn="ctr" defTabSz="808990" eaLnBrk="1" fontAlgn="auto" hangingPunct="1">
              <a:spcBef>
                <a:spcPts val="0"/>
              </a:spcBef>
              <a:spcAft>
                <a:spcPts val="0"/>
              </a:spcAft>
              <a:defRPr/>
            </a:pPr>
            <a:r>
              <a:rPr lang="en-US" altLang="zh-CN" sz="1200" kern="0" dirty="0">
                <a:solidFill>
                  <a:srgbClr val="000000"/>
                </a:solidFill>
                <a:latin typeface="+mn-lt"/>
                <a:ea typeface="+mn-ea"/>
              </a:rPr>
              <a:t>Information</a:t>
            </a:r>
            <a:endParaRPr lang="zh-CN" altLang="en-US" sz="1200" kern="0" dirty="0">
              <a:solidFill>
                <a:srgbClr val="000000"/>
              </a:solidFill>
              <a:latin typeface="+mn-lt"/>
              <a:ea typeface="+mn-ea"/>
            </a:endParaRPr>
          </a:p>
        </p:txBody>
      </p:sp>
      <p:sp>
        <p:nvSpPr>
          <p:cNvPr id="34" name="TextBox 35"/>
          <p:cNvSpPr txBox="1"/>
          <p:nvPr/>
        </p:nvSpPr>
        <p:spPr>
          <a:xfrm>
            <a:off x="4476750" y="2060575"/>
            <a:ext cx="958850" cy="295275"/>
          </a:xfrm>
          <a:prstGeom prst="rect">
            <a:avLst/>
          </a:prstGeom>
          <a:noFill/>
        </p:spPr>
        <p:txBody>
          <a:bodyPr lIns="108860" tIns="54429" rIns="108860" bIns="54429">
            <a:spAutoFit/>
          </a:bodyPr>
          <a:lstStyle/>
          <a:p>
            <a:pPr algn="ctr" defTabSz="808990" eaLnBrk="1" fontAlgn="auto" hangingPunct="1">
              <a:spcBef>
                <a:spcPts val="0"/>
              </a:spcBef>
              <a:spcAft>
                <a:spcPts val="0"/>
              </a:spcAft>
              <a:defRPr/>
            </a:pPr>
            <a:r>
              <a:rPr lang="en-US" altLang="zh-CN" sz="1200" kern="0" dirty="0">
                <a:solidFill>
                  <a:srgbClr val="000000"/>
                </a:solidFill>
                <a:latin typeface="+mn-lt"/>
                <a:ea typeface="+mn-ea"/>
              </a:rPr>
              <a:t>Knowledge</a:t>
            </a:r>
            <a:endParaRPr lang="zh-CN" altLang="en-US" sz="1200" kern="0" dirty="0">
              <a:solidFill>
                <a:srgbClr val="000000"/>
              </a:solidFill>
              <a:latin typeface="+mn-lt"/>
              <a:ea typeface="+mn-ea"/>
            </a:endParaRPr>
          </a:p>
        </p:txBody>
      </p:sp>
      <p:sp>
        <p:nvSpPr>
          <p:cNvPr id="35" name="TextBox 37"/>
          <p:cNvSpPr txBox="1"/>
          <p:nvPr/>
        </p:nvSpPr>
        <p:spPr>
          <a:xfrm>
            <a:off x="6127750" y="2060575"/>
            <a:ext cx="965200" cy="325438"/>
          </a:xfrm>
          <a:prstGeom prst="rect">
            <a:avLst/>
          </a:prstGeom>
          <a:noFill/>
        </p:spPr>
        <p:txBody>
          <a:bodyPr lIns="108860" tIns="54429" rIns="108860" bIns="54429">
            <a:spAutoFit/>
          </a:bodyPr>
          <a:lstStyle/>
          <a:p>
            <a:pPr algn="ctr" defTabSz="808990" eaLnBrk="1" fontAlgn="auto" hangingPunct="1">
              <a:spcBef>
                <a:spcPts val="0"/>
              </a:spcBef>
              <a:spcAft>
                <a:spcPts val="0"/>
              </a:spcAft>
              <a:defRPr/>
            </a:pPr>
            <a:r>
              <a:rPr lang="en-US" altLang="zh-CN" sz="1400" kern="0" dirty="0">
                <a:solidFill>
                  <a:srgbClr val="000000"/>
                </a:solidFill>
                <a:latin typeface="+mn-lt"/>
                <a:ea typeface="+mn-ea"/>
              </a:rPr>
              <a:t>Wisdom</a:t>
            </a:r>
            <a:endParaRPr lang="zh-CN" altLang="en-US" sz="1400" kern="0" dirty="0">
              <a:solidFill>
                <a:srgbClr val="000000"/>
              </a:solidFill>
              <a:latin typeface="+mn-lt"/>
              <a:ea typeface="+mn-ea"/>
            </a:endParaRPr>
          </a:p>
        </p:txBody>
      </p:sp>
      <p:sp>
        <p:nvSpPr>
          <p:cNvPr id="36" name="圆角矩形 35"/>
          <p:cNvSpPr/>
          <p:nvPr/>
        </p:nvSpPr>
        <p:spPr>
          <a:xfrm>
            <a:off x="1487488" y="3427413"/>
            <a:ext cx="4227512" cy="28892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Yarn/ Zookeeper </a:t>
            </a:r>
            <a:endParaRPr lang="zh-CN" altLang="en-US" sz="1400" dirty="0">
              <a:solidFill>
                <a:prstClr val="black"/>
              </a:solidFill>
            </a:endParaRPr>
          </a:p>
        </p:txBody>
      </p:sp>
      <p:sp>
        <p:nvSpPr>
          <p:cNvPr id="22563" name="圆角矩形 109"/>
          <p:cNvSpPr>
            <a:spLocks noChangeArrowheads="1"/>
          </p:cNvSpPr>
          <p:nvPr/>
        </p:nvSpPr>
        <p:spPr bwMode="auto">
          <a:xfrm>
            <a:off x="7515225" y="3463925"/>
            <a:ext cx="809625" cy="323850"/>
          </a:xfrm>
          <a:prstGeom prst="roundRect">
            <a:avLst>
              <a:gd name="adj" fmla="val 1681"/>
            </a:avLst>
          </a:prstGeom>
          <a:solidFill>
            <a:srgbClr val="92D050"/>
          </a:solidFill>
          <a:ln w="9525">
            <a:solidFill>
              <a:schemeClr val="tx1"/>
            </a:solidFill>
            <a:round/>
          </a:ln>
        </p:spPr>
        <p:txBody>
          <a:bodyPr lIns="0" tIns="0" rIns="0" bIns="0" anchor="ctr"/>
          <a:lstStyle>
            <a:lvl1pPr defTabSz="1087120">
              <a:defRPr sz="1000">
                <a:solidFill>
                  <a:schemeClr val="tx1"/>
                </a:solidFill>
                <a:latin typeface="FrutigerNext LT Regular" pitchFamily="34" charset="0"/>
                <a:ea typeface="宋体" panose="02010600030101010101" pitchFamily="2" charset="-122"/>
              </a:defRPr>
            </a:lvl1pPr>
            <a:lvl2pPr marL="742950" indent="-285750" defTabSz="1087120">
              <a:defRPr sz="1000">
                <a:solidFill>
                  <a:schemeClr val="tx1"/>
                </a:solidFill>
                <a:latin typeface="FrutigerNext LT Regular" pitchFamily="34" charset="0"/>
                <a:ea typeface="宋体" panose="02010600030101010101" pitchFamily="2" charset="-122"/>
              </a:defRPr>
            </a:lvl2pPr>
            <a:lvl3pPr marL="1143000" indent="-228600" defTabSz="1087120">
              <a:defRPr sz="1000">
                <a:solidFill>
                  <a:schemeClr val="tx1"/>
                </a:solidFill>
                <a:latin typeface="FrutigerNext LT Regular" pitchFamily="34" charset="0"/>
                <a:ea typeface="宋体" panose="02010600030101010101" pitchFamily="2" charset="-122"/>
              </a:defRPr>
            </a:lvl3pPr>
            <a:lvl4pPr marL="1600200" indent="-228600" defTabSz="1087120">
              <a:defRPr sz="1000">
                <a:solidFill>
                  <a:schemeClr val="tx1"/>
                </a:solidFill>
                <a:latin typeface="FrutigerNext LT Regular" pitchFamily="34" charset="0"/>
                <a:ea typeface="宋体" panose="02010600030101010101" pitchFamily="2" charset="-122"/>
              </a:defRPr>
            </a:lvl4pPr>
            <a:lvl5pPr marL="2057400" indent="-228600" defTabSz="1087120">
              <a:defRPr sz="1000">
                <a:solidFill>
                  <a:schemeClr val="tx1"/>
                </a:solidFill>
                <a:latin typeface="FrutigerNext LT Regular" pitchFamily="34" charset="0"/>
                <a:ea typeface="宋体" panose="02010600030101010101" pitchFamily="2" charset="-122"/>
              </a:defRPr>
            </a:lvl5pPr>
            <a:lvl6pPr marL="25146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buClr>
                <a:srgbClr val="FABE00"/>
              </a:buClr>
              <a:defRPr/>
            </a:pPr>
            <a:r>
              <a:rPr lang="zh-CN" altLang="en-US" sz="1400" dirty="0" smtClean="0">
                <a:solidFill>
                  <a:srgbClr val="000000"/>
                </a:solidFill>
                <a:latin typeface="+mn-lt"/>
                <a:ea typeface="+mn-ea"/>
                <a:cs typeface="Arial" panose="020B0604020202020204" pitchFamily="34" charset="0"/>
              </a:rPr>
              <a:t>安全管理</a:t>
            </a:r>
          </a:p>
        </p:txBody>
      </p:sp>
      <p:sp>
        <p:nvSpPr>
          <p:cNvPr id="38" name="圆角矩形 37"/>
          <p:cNvSpPr/>
          <p:nvPr/>
        </p:nvSpPr>
        <p:spPr>
          <a:xfrm>
            <a:off x="6121400" y="2882900"/>
            <a:ext cx="936625" cy="1228725"/>
          </a:xfrm>
          <a:prstGeom prst="roundRect">
            <a:avLst>
              <a:gd name="adj" fmla="val 5780"/>
            </a:avLst>
          </a:prstGeom>
          <a:solidFill>
            <a:schemeClr val="accent2">
              <a:lumMod val="60000"/>
              <a:lumOff val="40000"/>
            </a:schemeClr>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schemeClr val="tx1"/>
                </a:solidFill>
              </a:rPr>
              <a:t>MPP DB</a:t>
            </a:r>
            <a:endParaRPr lang="zh-CN" altLang="en-US" sz="1400" dirty="0">
              <a:solidFill>
                <a:schemeClr val="tx1"/>
              </a:solidFill>
            </a:endParaRPr>
          </a:p>
        </p:txBody>
      </p:sp>
      <p:cxnSp>
        <p:nvCxnSpPr>
          <p:cNvPr id="39" name="直接连接符 38"/>
          <p:cNvCxnSpPr/>
          <p:nvPr/>
        </p:nvCxnSpPr>
        <p:spPr bwMode="auto">
          <a:xfrm>
            <a:off x="1547813" y="2286000"/>
            <a:ext cx="396875" cy="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bwMode="auto">
          <a:xfrm>
            <a:off x="2916238" y="2286000"/>
            <a:ext cx="720725"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bwMode="auto">
          <a:xfrm>
            <a:off x="4608513" y="2322513"/>
            <a:ext cx="720725" cy="0"/>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bwMode="auto">
          <a:xfrm>
            <a:off x="6264275" y="2322513"/>
            <a:ext cx="720725" cy="0"/>
          </a:xfrm>
          <a:prstGeom prst="line">
            <a:avLst/>
          </a:prstGeom>
        </p:spPr>
        <p:style>
          <a:lnRef idx="1">
            <a:schemeClr val="dk1"/>
          </a:lnRef>
          <a:fillRef idx="0">
            <a:schemeClr val="dk1"/>
          </a:fillRef>
          <a:effectRef idx="0">
            <a:schemeClr val="dk1"/>
          </a:effectRef>
          <a:fontRef idx="minor">
            <a:schemeClr val="tx1"/>
          </a:fontRef>
        </p:style>
      </p:cxnSp>
      <p:sp>
        <p:nvSpPr>
          <p:cNvPr id="43" name="左右箭头 42"/>
          <p:cNvSpPr/>
          <p:nvPr/>
        </p:nvSpPr>
        <p:spPr>
          <a:xfrm>
            <a:off x="7056438" y="3103563"/>
            <a:ext cx="292100" cy="139700"/>
          </a:xfrm>
          <a:prstGeom prst="leftRight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eaLnBrk="1" fontAlgn="t" hangingPunct="1">
              <a:defRPr/>
            </a:pPr>
            <a:endParaRPr lang="zh-CN" altLang="en-US" sz="2400" dirty="0">
              <a:latin typeface="+mn-lt"/>
              <a:ea typeface="+mn-ea"/>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sz="quarter" idx="10"/>
          </p:nvPr>
        </p:nvSpPr>
        <p:spPr>
          <a:noFill/>
        </p:spPr>
        <p:txBody>
          <a:bodyPr>
            <a:spAutoFit/>
          </a:bodyPr>
          <a:lstStyle/>
          <a:p>
            <a:pPr marL="419100" indent="-419100" eaLnBrk="1" hangingPunct="1">
              <a:buClr>
                <a:schemeClr val="tx1"/>
              </a:buClr>
              <a:buSzTx/>
              <a:buFont typeface="Wingdings" panose="05000000000000000000" pitchFamily="2" charset="2"/>
              <a:buAutoNum type="arabicPeriod"/>
            </a:pPr>
            <a:r>
              <a:rPr lang="en-US" altLang="zh-CN" dirty="0" smtClean="0">
                <a:solidFill>
                  <a:srgbClr val="777777"/>
                </a:solidFill>
              </a:rPr>
              <a:t>HDFS</a:t>
            </a:r>
            <a:r>
              <a:rPr lang="zh-CN" altLang="en-US" dirty="0" smtClean="0">
                <a:solidFill>
                  <a:srgbClr val="777777"/>
                </a:solidFill>
              </a:rPr>
              <a:t>概述及应用场景</a:t>
            </a:r>
          </a:p>
          <a:p>
            <a:pPr marL="419100" indent="-419100" eaLnBrk="1" hangingPunct="1">
              <a:buClr>
                <a:schemeClr val="tx1"/>
              </a:buClr>
              <a:buSzTx/>
              <a:buFont typeface="Wingdings" panose="05000000000000000000" pitchFamily="2" charset="2"/>
              <a:buAutoNum type="arabicPeriod"/>
            </a:pPr>
            <a:r>
              <a:rPr lang="en-US" altLang="zh-CN" dirty="0" smtClean="0">
                <a:solidFill>
                  <a:srgbClr val="777777"/>
                </a:solidFill>
              </a:rPr>
              <a:t>HDFS</a:t>
            </a:r>
            <a:r>
              <a:rPr lang="zh-CN" altLang="en-US" dirty="0" smtClean="0">
                <a:solidFill>
                  <a:srgbClr val="777777"/>
                </a:solidFill>
              </a:rPr>
              <a:t>在</a:t>
            </a:r>
            <a:r>
              <a:rPr lang="en-US" altLang="zh-CN" dirty="0" smtClean="0">
                <a:solidFill>
                  <a:srgbClr val="777777"/>
                </a:solidFill>
              </a:rPr>
              <a:t>FusionInsight</a:t>
            </a:r>
            <a:r>
              <a:rPr lang="zh-CN" altLang="en-US" dirty="0" smtClean="0">
                <a:solidFill>
                  <a:srgbClr val="777777"/>
                </a:solidFill>
              </a:rPr>
              <a:t>产品的位置</a:t>
            </a:r>
          </a:p>
          <a:p>
            <a:pPr marL="419100" indent="-419100" eaLnBrk="1" hangingPunct="1">
              <a:buClr>
                <a:schemeClr val="tx1"/>
              </a:buClr>
              <a:buSzTx/>
              <a:buFont typeface="Wingdings" panose="05000000000000000000" pitchFamily="2" charset="2"/>
              <a:buAutoNum type="arabicPeriod"/>
            </a:pPr>
            <a:r>
              <a:rPr lang="en-US" altLang="zh-CN" b="1" dirty="0" smtClean="0"/>
              <a:t>HDFS</a:t>
            </a:r>
            <a:r>
              <a:rPr lang="zh-CN" altLang="en-US" b="1" dirty="0" smtClean="0"/>
              <a:t>系统架构</a:t>
            </a:r>
            <a:endParaRPr lang="en-US" altLang="zh-CN" b="1" dirty="0" smtClean="0"/>
          </a:p>
          <a:p>
            <a:pPr marL="419100" indent="-419100" eaLnBrk="1" hangingPunct="1">
              <a:buClr>
                <a:schemeClr val="tx1"/>
              </a:buClr>
              <a:buSzTx/>
              <a:buFont typeface="Wingdings" panose="05000000000000000000" pitchFamily="2" charset="2"/>
              <a:buAutoNum type="arabicPeriod"/>
            </a:pPr>
            <a:r>
              <a:rPr lang="zh-CN" altLang="en-US" dirty="0" smtClean="0">
                <a:solidFill>
                  <a:srgbClr val="777777"/>
                </a:solidFill>
              </a:rPr>
              <a:t>关键特性介绍</a:t>
            </a:r>
            <a:endParaRPr lang="en-US" altLang="zh-CN" dirty="0" smtClean="0">
              <a:solidFill>
                <a:srgbClr val="777777"/>
              </a:solidFill>
            </a:endParaRPr>
          </a:p>
        </p:txBody>
      </p:sp>
      <p:pic>
        <p:nvPicPr>
          <p:cNvPr id="24580" name="Picture 18" descr="目录 copy"/>
          <p:cNvPicPr>
            <a:picLocks noChangeAspect="1" noChangeArrowheads="1"/>
          </p:cNvPicPr>
          <p:nvPr/>
        </p:nvPicPr>
        <p:blipFill>
          <a:blip r:embed="rId3" cstate="print"/>
          <a:srcRect/>
          <a:stretch>
            <a:fillRect/>
          </a:stretch>
        </p:blipFill>
        <p:spPr bwMode="auto">
          <a:xfrm>
            <a:off x="704850" y="506413"/>
            <a:ext cx="617538" cy="6191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647564" y="260648"/>
            <a:ext cx="7745412" cy="868363"/>
          </a:xfrm>
        </p:spPr>
        <p:txBody>
          <a:bodyPr/>
          <a:lstStyle/>
          <a:p>
            <a:r>
              <a:rPr lang="zh-CN" altLang="en-US" sz="3200" dirty="0" smtClean="0"/>
              <a:t>系统设计目标</a:t>
            </a:r>
            <a:r>
              <a:rPr lang="en-US" altLang="zh-CN" sz="3200" dirty="0" smtClean="0"/>
              <a:t>1</a:t>
            </a:r>
            <a:endParaRPr lang="zh-CN" altLang="en-US" sz="3200" dirty="0" smtClean="0"/>
          </a:p>
        </p:txBody>
      </p:sp>
      <p:sp>
        <p:nvSpPr>
          <p:cNvPr id="3" name="文本框 2"/>
          <p:cNvSpPr txBox="1"/>
          <p:nvPr/>
        </p:nvSpPr>
        <p:spPr>
          <a:xfrm>
            <a:off x="755576" y="1232756"/>
            <a:ext cx="7638630" cy="4223720"/>
          </a:xfrm>
          <a:prstGeom prst="rect">
            <a:avLst/>
          </a:prstGeom>
          <a:noFill/>
        </p:spPr>
        <p:txBody>
          <a:bodyPr wrap="none" rtlCol="0">
            <a:spAutoFit/>
          </a:bodyPr>
          <a:lstStyle/>
          <a:p>
            <a:pPr indent="-269875">
              <a:lnSpc>
                <a:spcPts val="2200"/>
              </a:lnSpc>
              <a:spcBef>
                <a:spcPts val="600"/>
              </a:spcBef>
            </a:pPr>
            <a:r>
              <a:rPr lang="zh-CN" altLang="en-US" sz="1800" dirty="0" smtClean="0">
                <a:latin typeface="+mn-lt"/>
                <a:ea typeface="+mn-ea"/>
              </a:rPr>
              <a:t>硬件失效</a:t>
            </a:r>
            <a:endParaRPr lang="en-US" altLang="zh-CN" sz="1800" dirty="0" smtClean="0">
              <a:latin typeface="+mn-lt"/>
              <a:ea typeface="+mn-ea"/>
            </a:endParaRPr>
          </a:p>
          <a:p>
            <a:pPr marL="0" lvl="1" indent="-269875" eaLnBrk="1" fontAlgn="t" hangingPunct="1">
              <a:lnSpc>
                <a:spcPts val="2200"/>
              </a:lnSpc>
              <a:spcBef>
                <a:spcPts val="600"/>
              </a:spcBef>
              <a:spcAft>
                <a:spcPct val="15000"/>
              </a:spcAft>
              <a:buClr>
                <a:schemeClr val="bg1">
                  <a:lumMod val="50000"/>
                </a:schemeClr>
              </a:buClr>
              <a:buSzPct val="60000"/>
              <a:buFont typeface="Wingdings" panose="05000000000000000000" pitchFamily="2" charset="2"/>
              <a:buChar char="l"/>
              <a:defRPr/>
            </a:pPr>
            <a:r>
              <a:rPr lang="zh-CN" altLang="en-US" sz="1600" dirty="0">
                <a:latin typeface="+mn-lt"/>
                <a:ea typeface="+mn-ea"/>
              </a:rPr>
              <a:t>硬件的异常比软件的异常更加常见。</a:t>
            </a:r>
          </a:p>
          <a:p>
            <a:pPr marL="0" lvl="1" indent="-269875" eaLnBrk="1" fontAlgn="t" hangingPunct="1">
              <a:lnSpc>
                <a:spcPts val="2200"/>
              </a:lnSpc>
              <a:spcBef>
                <a:spcPts val="600"/>
              </a:spcBef>
              <a:spcAft>
                <a:spcPct val="15000"/>
              </a:spcAft>
              <a:buClr>
                <a:schemeClr val="bg1">
                  <a:lumMod val="50000"/>
                </a:schemeClr>
              </a:buClr>
              <a:buSzPct val="60000"/>
              <a:buFont typeface="Wingdings" panose="05000000000000000000" pitchFamily="2" charset="2"/>
              <a:buChar char="l"/>
              <a:defRPr/>
            </a:pPr>
            <a:r>
              <a:rPr lang="zh-CN" altLang="en-US" sz="1600" dirty="0">
                <a:latin typeface="+mn-lt"/>
                <a:ea typeface="+mn-ea"/>
              </a:rPr>
              <a:t>对于有上百台服务器的数据中心来说，认为总有服务器异常，硬件异常是常态。</a:t>
            </a:r>
          </a:p>
          <a:p>
            <a:pPr marL="0" lvl="1" indent="-269875" eaLnBrk="1" fontAlgn="t" hangingPunct="1">
              <a:lnSpc>
                <a:spcPts val="2200"/>
              </a:lnSpc>
              <a:spcBef>
                <a:spcPts val="600"/>
              </a:spcBef>
              <a:spcAft>
                <a:spcPct val="15000"/>
              </a:spcAft>
              <a:buClr>
                <a:schemeClr val="bg1">
                  <a:lumMod val="50000"/>
                </a:schemeClr>
              </a:buClr>
              <a:buSzPct val="60000"/>
              <a:buFont typeface="Wingdings" panose="05000000000000000000" pitchFamily="2" charset="2"/>
              <a:buChar char="l"/>
              <a:defRPr/>
            </a:pPr>
            <a:r>
              <a:rPr lang="en-US" altLang="zh-CN" sz="1600" dirty="0">
                <a:latin typeface="+mn-lt"/>
                <a:ea typeface="+mn-ea"/>
              </a:rPr>
              <a:t>HDFS</a:t>
            </a:r>
            <a:r>
              <a:rPr lang="zh-CN" altLang="en-US" sz="1600" dirty="0">
                <a:latin typeface="+mn-lt"/>
                <a:ea typeface="+mn-ea"/>
              </a:rPr>
              <a:t>需要监测这些异常，并自动恢复数据</a:t>
            </a:r>
            <a:r>
              <a:rPr lang="zh-CN" altLang="en-US" sz="1600" dirty="0" smtClean="0">
                <a:latin typeface="+mn-lt"/>
                <a:ea typeface="+mn-ea"/>
              </a:rPr>
              <a:t>。</a:t>
            </a:r>
            <a:endParaRPr lang="en-US" altLang="zh-CN" sz="1600" dirty="0" smtClean="0">
              <a:latin typeface="+mn-lt"/>
              <a:ea typeface="+mn-ea"/>
            </a:endParaRPr>
          </a:p>
          <a:p>
            <a:pPr indent="-269875">
              <a:lnSpc>
                <a:spcPts val="2200"/>
              </a:lnSpc>
              <a:spcBef>
                <a:spcPts val="600"/>
              </a:spcBef>
            </a:pPr>
            <a:r>
              <a:rPr lang="zh-CN" altLang="en-US" sz="1800" dirty="0">
                <a:latin typeface="+mn-lt"/>
                <a:ea typeface="+mn-ea"/>
              </a:rPr>
              <a:t>流式数据访问</a:t>
            </a:r>
            <a:endParaRPr lang="en-US" altLang="zh-CN" sz="1800" dirty="0">
              <a:latin typeface="+mn-lt"/>
              <a:ea typeface="+mn-ea"/>
            </a:endParaRPr>
          </a:p>
          <a:p>
            <a:pPr marL="0" lvl="1" indent="-269875" defTabSz="533400" eaLnBrk="1" fontAlgn="t" hangingPunct="1">
              <a:lnSpc>
                <a:spcPts val="2200"/>
              </a:lnSpc>
              <a:spcBef>
                <a:spcPts val="600"/>
              </a:spcBef>
              <a:spcAft>
                <a:spcPct val="15000"/>
              </a:spcAft>
              <a:buClr>
                <a:schemeClr val="bg1">
                  <a:lumMod val="50000"/>
                </a:schemeClr>
              </a:buClr>
              <a:buSzPct val="60000"/>
              <a:buFont typeface="Wingdings" panose="05000000000000000000" pitchFamily="2" charset="2"/>
              <a:buChar char="l"/>
              <a:defRPr/>
            </a:pPr>
            <a:r>
              <a:rPr lang="zh-CN" altLang="en-US" sz="1600" dirty="0">
                <a:latin typeface="+mn-lt"/>
                <a:ea typeface="+mn-ea"/>
              </a:rPr>
              <a:t>基于</a:t>
            </a:r>
            <a:r>
              <a:rPr lang="en-US" altLang="zh-CN" sz="1600" dirty="0">
                <a:latin typeface="+mn-lt"/>
                <a:ea typeface="+mn-ea"/>
              </a:rPr>
              <a:t>HDFS</a:t>
            </a:r>
            <a:r>
              <a:rPr lang="zh-CN" altLang="en-US" sz="1600" dirty="0">
                <a:latin typeface="+mn-lt"/>
                <a:ea typeface="+mn-ea"/>
              </a:rPr>
              <a:t>的应用仅采用流式方式读数据</a:t>
            </a:r>
            <a:r>
              <a:rPr lang="zh-CN" altLang="en-US" sz="1600" dirty="0" smtClean="0">
                <a:latin typeface="+mn-lt"/>
                <a:ea typeface="+mn-ea"/>
              </a:rPr>
              <a:t>。</a:t>
            </a:r>
            <a:endParaRPr lang="en-US" altLang="zh-CN" sz="1600" smtClean="0">
              <a:latin typeface="+mn-lt"/>
              <a:ea typeface="+mn-ea"/>
            </a:endParaRPr>
          </a:p>
          <a:p>
            <a:pPr marL="0" lvl="1" indent="-269875" defTabSz="533400" eaLnBrk="1" fontAlgn="t" hangingPunct="1">
              <a:lnSpc>
                <a:spcPts val="2200"/>
              </a:lnSpc>
              <a:spcBef>
                <a:spcPts val="600"/>
              </a:spcBef>
              <a:spcAft>
                <a:spcPct val="15000"/>
              </a:spcAft>
              <a:buClr>
                <a:schemeClr val="bg1">
                  <a:lumMod val="50000"/>
                </a:schemeClr>
              </a:buClr>
              <a:buSzPct val="60000"/>
              <a:buFont typeface="Wingdings" panose="05000000000000000000" pitchFamily="2" charset="2"/>
              <a:buChar char="l"/>
              <a:defRPr/>
            </a:pPr>
            <a:r>
              <a:rPr lang="zh-CN" altLang="en-US" sz="1600" smtClean="0">
                <a:latin typeface="+mn-lt"/>
                <a:ea typeface="+mn-ea"/>
              </a:rPr>
              <a:t>应用程序</a:t>
            </a:r>
            <a:r>
              <a:rPr lang="zh-CN" altLang="en-US" sz="1600" dirty="0">
                <a:latin typeface="+mn-lt"/>
                <a:ea typeface="+mn-ea"/>
              </a:rPr>
              <a:t>关注的是吞吐量，而非响应时间。</a:t>
            </a:r>
          </a:p>
          <a:p>
            <a:pPr marL="0" lvl="1" indent="-269875" defTabSz="533400" eaLnBrk="1" fontAlgn="t" hangingPunct="1">
              <a:lnSpc>
                <a:spcPts val="2200"/>
              </a:lnSpc>
              <a:spcBef>
                <a:spcPts val="600"/>
              </a:spcBef>
              <a:spcAft>
                <a:spcPct val="15000"/>
              </a:spcAft>
              <a:buClr>
                <a:schemeClr val="bg1">
                  <a:lumMod val="50000"/>
                </a:schemeClr>
              </a:buClr>
              <a:buSzPct val="60000"/>
              <a:buFont typeface="Wingdings" panose="05000000000000000000" pitchFamily="2" charset="2"/>
              <a:buChar char="l"/>
              <a:defRPr/>
            </a:pPr>
            <a:r>
              <a:rPr lang="zh-CN" altLang="en-US" sz="1600" dirty="0">
                <a:latin typeface="+mn-lt"/>
                <a:ea typeface="+mn-ea"/>
              </a:rPr>
              <a:t>非</a:t>
            </a:r>
            <a:r>
              <a:rPr lang="en-US" altLang="zh-CN" sz="1600" dirty="0">
                <a:latin typeface="+mn-lt"/>
                <a:ea typeface="+mn-ea"/>
              </a:rPr>
              <a:t>POSIX</a:t>
            </a:r>
            <a:r>
              <a:rPr lang="zh-CN" altLang="en-US" sz="1600" dirty="0">
                <a:latin typeface="+mn-lt"/>
                <a:ea typeface="+mn-ea"/>
              </a:rPr>
              <a:t>（</a:t>
            </a:r>
            <a:r>
              <a:rPr lang="zh-CN" altLang="zh-CN" sz="1600" dirty="0">
                <a:latin typeface="+mn-lt"/>
                <a:ea typeface="+mn-ea"/>
              </a:rPr>
              <a:t>可移植操作系统接口</a:t>
            </a:r>
            <a:r>
              <a:rPr lang="zh-CN" altLang="en-US" sz="1600" dirty="0">
                <a:latin typeface="+mn-lt"/>
                <a:ea typeface="+mn-ea"/>
              </a:rPr>
              <a:t>）标准接口的数据访问</a:t>
            </a:r>
            <a:r>
              <a:rPr lang="zh-CN" altLang="en-US" sz="1600" dirty="0" smtClean="0">
                <a:latin typeface="+mn-lt"/>
                <a:ea typeface="+mn-ea"/>
              </a:rPr>
              <a:t>。</a:t>
            </a:r>
            <a:endParaRPr lang="en-US" altLang="zh-CN" sz="1600" dirty="0" smtClean="0">
              <a:latin typeface="+mn-lt"/>
              <a:ea typeface="+mn-ea"/>
            </a:endParaRPr>
          </a:p>
          <a:p>
            <a:pPr indent="-269875">
              <a:lnSpc>
                <a:spcPts val="2200"/>
              </a:lnSpc>
              <a:spcBef>
                <a:spcPts val="600"/>
              </a:spcBef>
            </a:pPr>
            <a:r>
              <a:rPr lang="zh-CN" altLang="en-US" sz="1800" dirty="0">
                <a:latin typeface="+mn-lt"/>
                <a:ea typeface="+mn-ea"/>
              </a:rPr>
              <a:t>存储数据大</a:t>
            </a:r>
            <a:endParaRPr lang="en-US" altLang="zh-CN" sz="1800" dirty="0">
              <a:latin typeface="+mn-lt"/>
              <a:ea typeface="+mn-ea"/>
            </a:endParaRPr>
          </a:p>
          <a:p>
            <a:pPr marL="0" lvl="1" indent="-269875" defTabSz="533400" eaLnBrk="1" fontAlgn="t" hangingPunct="1">
              <a:lnSpc>
                <a:spcPts val="2200"/>
              </a:lnSpc>
              <a:spcBef>
                <a:spcPts val="600"/>
              </a:spcBef>
              <a:spcAft>
                <a:spcPct val="15000"/>
              </a:spcAft>
              <a:buClr>
                <a:schemeClr val="bg1">
                  <a:lumMod val="50000"/>
                </a:schemeClr>
              </a:buClr>
              <a:buSzPct val="60000"/>
              <a:buFont typeface="Wingdings" panose="05000000000000000000" pitchFamily="2" charset="2"/>
              <a:buChar char="l"/>
              <a:defRPr/>
            </a:pPr>
            <a:r>
              <a:rPr lang="zh-CN" altLang="en-US" sz="1600" dirty="0">
                <a:latin typeface="+mn-lt"/>
                <a:ea typeface="+mn-ea"/>
              </a:rPr>
              <a:t>运行在</a:t>
            </a:r>
            <a:r>
              <a:rPr lang="en-US" altLang="zh-CN" sz="1600" dirty="0">
                <a:latin typeface="+mn-lt"/>
                <a:ea typeface="+mn-ea"/>
              </a:rPr>
              <a:t>HDFS</a:t>
            </a:r>
            <a:r>
              <a:rPr lang="zh-CN" altLang="en-US" sz="1600" dirty="0">
                <a:latin typeface="+mn-lt"/>
                <a:ea typeface="+mn-ea"/>
              </a:rPr>
              <a:t>的应用程序有较大的数据需要处理。</a:t>
            </a:r>
          </a:p>
          <a:p>
            <a:pPr marL="0" lvl="1" indent="-269875" defTabSz="533400" eaLnBrk="1" fontAlgn="t" hangingPunct="1">
              <a:lnSpc>
                <a:spcPts val="2200"/>
              </a:lnSpc>
              <a:spcBef>
                <a:spcPts val="600"/>
              </a:spcBef>
              <a:spcAft>
                <a:spcPct val="15000"/>
              </a:spcAft>
              <a:buClr>
                <a:schemeClr val="bg1">
                  <a:lumMod val="50000"/>
                </a:schemeClr>
              </a:buClr>
              <a:buSzPct val="60000"/>
              <a:buFont typeface="Wingdings" panose="05000000000000000000" pitchFamily="2" charset="2"/>
              <a:buChar char="l"/>
              <a:defRPr/>
            </a:pPr>
            <a:r>
              <a:rPr lang="zh-CN" altLang="en-US" sz="1600" dirty="0">
                <a:latin typeface="+mn-lt"/>
                <a:ea typeface="+mn-ea"/>
              </a:rPr>
              <a:t>典型的文件大小为</a:t>
            </a:r>
            <a:r>
              <a:rPr lang="en-US" altLang="zh-CN" sz="1600" dirty="0">
                <a:latin typeface="+mn-lt"/>
                <a:ea typeface="+mn-ea"/>
              </a:rPr>
              <a:t>GB</a:t>
            </a:r>
            <a:r>
              <a:rPr lang="zh-CN" altLang="en-US" sz="1600" dirty="0">
                <a:latin typeface="+mn-lt"/>
                <a:ea typeface="+mn-ea"/>
              </a:rPr>
              <a:t>到</a:t>
            </a:r>
            <a:r>
              <a:rPr lang="en-US" altLang="zh-CN" sz="1600" dirty="0">
                <a:latin typeface="+mn-lt"/>
                <a:ea typeface="+mn-ea"/>
              </a:rPr>
              <a:t>TB</a:t>
            </a:r>
            <a:r>
              <a:rPr lang="zh-CN" altLang="en-US" sz="1600" dirty="0">
                <a:latin typeface="+mn-lt"/>
                <a:ea typeface="+mn-ea"/>
              </a:rPr>
              <a:t>级别</a:t>
            </a:r>
            <a:r>
              <a:rPr lang="zh-CN" altLang="en-US" sz="1600" dirty="0" smtClean="0">
                <a:latin typeface="+mn-lt"/>
                <a:ea typeface="+mn-ea"/>
              </a:rPr>
              <a:t>。</a:t>
            </a:r>
            <a:endParaRPr lang="zh-CN" altLang="en-US" sz="1600" dirty="0">
              <a:latin typeface="+mn-lt"/>
              <a:ea typeface="+mn-ea"/>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smtClean="0"/>
              <a:t>系统设计目标</a:t>
            </a:r>
            <a:r>
              <a:rPr lang="en-US" altLang="zh-CN" dirty="0" smtClean="0"/>
              <a:t>2</a:t>
            </a:r>
            <a:endParaRPr lang="zh-CN" altLang="en-US" dirty="0" smtClean="0"/>
          </a:p>
        </p:txBody>
      </p:sp>
      <p:sp>
        <p:nvSpPr>
          <p:cNvPr id="2" name="文本框 1"/>
          <p:cNvSpPr txBox="1"/>
          <p:nvPr/>
        </p:nvSpPr>
        <p:spPr>
          <a:xfrm>
            <a:off x="755650" y="1376772"/>
            <a:ext cx="6920484" cy="3761030"/>
          </a:xfrm>
          <a:prstGeom prst="rect">
            <a:avLst/>
          </a:prstGeom>
          <a:noFill/>
        </p:spPr>
        <p:txBody>
          <a:bodyPr wrap="none" rtlCol="0">
            <a:spAutoFit/>
          </a:bodyPr>
          <a:lstStyle/>
          <a:p>
            <a:pPr indent="-269875">
              <a:lnSpc>
                <a:spcPct val="130000"/>
              </a:lnSpc>
              <a:spcBef>
                <a:spcPts val="600"/>
              </a:spcBef>
            </a:pPr>
            <a:r>
              <a:rPr lang="zh-CN" altLang="en-US" sz="1800" dirty="0" smtClean="0">
                <a:latin typeface="+mn-lt"/>
                <a:ea typeface="+mn-ea"/>
              </a:rPr>
              <a:t>数据一致性</a:t>
            </a:r>
            <a:endParaRPr lang="en-US" altLang="zh-CN" sz="1800" dirty="0" smtClean="0">
              <a:latin typeface="+mn-lt"/>
              <a:ea typeface="+mn-ea"/>
            </a:endParaRPr>
          </a:p>
          <a:p>
            <a:pPr marL="0" lvl="1" indent="-269875" defTabSz="533400" eaLnBrk="1" fontAlgn="t" hangingPunct="1">
              <a:lnSpc>
                <a:spcPct val="130000"/>
              </a:lnSpc>
              <a:spcBef>
                <a:spcPts val="600"/>
              </a:spcBef>
              <a:spcAft>
                <a:spcPct val="15000"/>
              </a:spcAft>
              <a:buClr>
                <a:schemeClr val="bg1">
                  <a:lumMod val="50000"/>
                </a:schemeClr>
              </a:buClr>
              <a:buSzPct val="60000"/>
              <a:buFont typeface="Wingdings" panose="05000000000000000000" pitchFamily="2" charset="2"/>
              <a:buChar char="l"/>
              <a:defRPr/>
            </a:pPr>
            <a:r>
              <a:rPr lang="zh-CN" altLang="en-US" sz="1800" dirty="0">
                <a:latin typeface="+mn-lt"/>
                <a:ea typeface="+mn-ea"/>
              </a:rPr>
              <a:t>应用程序采用</a:t>
            </a:r>
            <a:r>
              <a:rPr lang="en-US" altLang="zh-CN" sz="1800" dirty="0">
                <a:latin typeface="+mn-lt"/>
                <a:ea typeface="+mn-ea"/>
              </a:rPr>
              <a:t>WORM</a:t>
            </a:r>
            <a:r>
              <a:rPr lang="zh-CN" altLang="en-US" sz="1800" dirty="0">
                <a:latin typeface="+mn-lt"/>
                <a:ea typeface="+mn-ea"/>
              </a:rPr>
              <a:t>（</a:t>
            </a:r>
            <a:r>
              <a:rPr lang="en-US" altLang="zh-CN" sz="1800" dirty="0">
                <a:latin typeface="+mn-lt"/>
                <a:ea typeface="+mn-ea"/>
              </a:rPr>
              <a:t>Write Once Read Many</a:t>
            </a:r>
            <a:r>
              <a:rPr lang="zh-CN" altLang="en-US" sz="1800" dirty="0">
                <a:latin typeface="+mn-lt"/>
                <a:ea typeface="+mn-ea"/>
              </a:rPr>
              <a:t>）的数据读写模型。</a:t>
            </a:r>
          </a:p>
          <a:p>
            <a:pPr marL="0" lvl="1" indent="-269875" defTabSz="533400" eaLnBrk="1" fontAlgn="t" hangingPunct="1">
              <a:lnSpc>
                <a:spcPct val="130000"/>
              </a:lnSpc>
              <a:spcBef>
                <a:spcPts val="600"/>
              </a:spcBef>
              <a:spcAft>
                <a:spcPct val="15000"/>
              </a:spcAft>
              <a:buClr>
                <a:schemeClr val="bg1">
                  <a:lumMod val="50000"/>
                </a:schemeClr>
              </a:buClr>
              <a:buSzPct val="60000"/>
              <a:buFont typeface="Wingdings" panose="05000000000000000000" pitchFamily="2" charset="2"/>
              <a:buChar char="l"/>
              <a:defRPr/>
            </a:pPr>
            <a:r>
              <a:rPr lang="zh-CN" altLang="en-US" sz="1800" dirty="0">
                <a:latin typeface="+mn-lt"/>
                <a:ea typeface="+mn-ea"/>
              </a:rPr>
              <a:t>文件仅支持追加，而不允许修改</a:t>
            </a:r>
            <a:r>
              <a:rPr lang="zh-CN" altLang="en-US" sz="1800" dirty="0" smtClean="0">
                <a:latin typeface="+mn-lt"/>
                <a:ea typeface="+mn-ea"/>
              </a:rPr>
              <a:t>。</a:t>
            </a:r>
            <a:endParaRPr lang="en-US" altLang="zh-CN" sz="1800" dirty="0">
              <a:latin typeface="+mn-lt"/>
              <a:ea typeface="+mn-ea"/>
            </a:endParaRPr>
          </a:p>
          <a:p>
            <a:pPr marL="0" lvl="1" indent="-269875" defTabSz="533400" eaLnBrk="1" fontAlgn="t" hangingPunct="1">
              <a:lnSpc>
                <a:spcPct val="130000"/>
              </a:lnSpc>
              <a:spcBef>
                <a:spcPts val="600"/>
              </a:spcBef>
              <a:spcAft>
                <a:spcPct val="15000"/>
              </a:spcAft>
              <a:buClr>
                <a:schemeClr val="bg1">
                  <a:lumMod val="50000"/>
                </a:schemeClr>
              </a:buClr>
              <a:buSzPct val="60000"/>
              <a:defRPr/>
            </a:pPr>
            <a:r>
              <a:rPr lang="zh-CN" altLang="en-US" sz="1800" dirty="0">
                <a:latin typeface="+mn-lt"/>
                <a:ea typeface="+mn-ea"/>
              </a:rPr>
              <a:t>多硬件</a:t>
            </a:r>
            <a:r>
              <a:rPr lang="zh-CN" altLang="en-US" sz="1800" dirty="0" smtClean="0">
                <a:latin typeface="+mn-lt"/>
                <a:ea typeface="+mn-ea"/>
              </a:rPr>
              <a:t>平台</a:t>
            </a:r>
            <a:endParaRPr lang="en-US" altLang="zh-CN" sz="1800" dirty="0" smtClean="0">
              <a:latin typeface="+mn-lt"/>
              <a:ea typeface="+mn-ea"/>
            </a:endParaRPr>
          </a:p>
          <a:p>
            <a:pPr marL="0" lvl="1" indent="-269875" defTabSz="533400" eaLnBrk="1" fontAlgn="t" hangingPunct="1">
              <a:lnSpc>
                <a:spcPct val="130000"/>
              </a:lnSpc>
              <a:spcBef>
                <a:spcPts val="600"/>
              </a:spcBef>
              <a:spcAft>
                <a:spcPct val="15000"/>
              </a:spcAft>
              <a:buClr>
                <a:schemeClr val="bg1">
                  <a:lumMod val="50000"/>
                </a:schemeClr>
              </a:buClr>
              <a:buSzPct val="60000"/>
              <a:buFont typeface="Wingdings" panose="05000000000000000000" pitchFamily="2" charset="2"/>
              <a:buChar char="l"/>
              <a:defRPr/>
            </a:pPr>
            <a:r>
              <a:rPr lang="en-US" altLang="zh-CN" sz="1800" dirty="0">
                <a:latin typeface="+mn-lt"/>
                <a:ea typeface="+mn-ea"/>
              </a:rPr>
              <a:t>HDFS</a:t>
            </a:r>
            <a:r>
              <a:rPr lang="zh-CN" altLang="en-US" sz="1800" dirty="0">
                <a:latin typeface="+mn-lt"/>
                <a:ea typeface="+mn-ea"/>
              </a:rPr>
              <a:t>可运行在不同的硬件平台上</a:t>
            </a:r>
            <a:r>
              <a:rPr lang="zh-CN" altLang="en-US" sz="1800" dirty="0" smtClean="0">
                <a:latin typeface="+mn-lt"/>
                <a:ea typeface="+mn-ea"/>
              </a:rPr>
              <a:t>。</a:t>
            </a:r>
            <a:endParaRPr lang="en-US" altLang="zh-CN" sz="1800" dirty="0">
              <a:latin typeface="+mn-lt"/>
              <a:ea typeface="+mn-ea"/>
            </a:endParaRPr>
          </a:p>
          <a:p>
            <a:pPr marL="0" lvl="1" indent="-269875" defTabSz="533400" eaLnBrk="1" fontAlgn="t" hangingPunct="1">
              <a:lnSpc>
                <a:spcPct val="130000"/>
              </a:lnSpc>
              <a:spcBef>
                <a:spcPts val="600"/>
              </a:spcBef>
              <a:spcAft>
                <a:spcPct val="15000"/>
              </a:spcAft>
              <a:buClr>
                <a:schemeClr val="bg1">
                  <a:lumMod val="50000"/>
                </a:schemeClr>
              </a:buClr>
              <a:buSzPct val="60000"/>
              <a:defRPr/>
            </a:pPr>
            <a:r>
              <a:rPr lang="zh-CN" altLang="en-US" sz="1800" kern="0" dirty="0">
                <a:latin typeface="+mn-lt"/>
                <a:ea typeface="+mn-ea"/>
              </a:rPr>
              <a:t>移动计算</a:t>
            </a:r>
            <a:r>
              <a:rPr lang="zh-CN" altLang="en-US" sz="1800" kern="0" dirty="0" smtClean="0">
                <a:latin typeface="+mn-lt"/>
                <a:ea typeface="+mn-ea"/>
              </a:rPr>
              <a:t>能力</a:t>
            </a:r>
            <a:endParaRPr lang="en-US" altLang="zh-CN" sz="1800" kern="0" dirty="0" smtClean="0">
              <a:latin typeface="+mn-lt"/>
              <a:ea typeface="+mn-ea"/>
            </a:endParaRPr>
          </a:p>
          <a:p>
            <a:pPr marL="0" lvl="1" indent="-269875" defTabSz="533400" eaLnBrk="1" fontAlgn="t" hangingPunct="1">
              <a:lnSpc>
                <a:spcPct val="130000"/>
              </a:lnSpc>
              <a:spcBef>
                <a:spcPts val="600"/>
              </a:spcBef>
              <a:spcAft>
                <a:spcPct val="15000"/>
              </a:spcAft>
              <a:buClr>
                <a:schemeClr val="bg1">
                  <a:lumMod val="50000"/>
                </a:schemeClr>
              </a:buClr>
              <a:buSzPct val="60000"/>
              <a:buFont typeface="Wingdings" panose="05000000000000000000" pitchFamily="2" charset="2"/>
              <a:buChar char="l"/>
              <a:defRPr/>
            </a:pPr>
            <a:r>
              <a:rPr lang="zh-CN" altLang="en-US" sz="1800" dirty="0">
                <a:latin typeface="+mn-lt"/>
                <a:ea typeface="+mn-ea"/>
              </a:rPr>
              <a:t>计算和存储采用就近原则，计算离数据最近。</a:t>
            </a:r>
          </a:p>
          <a:p>
            <a:pPr marL="0" lvl="1" indent="-269875" defTabSz="533400" eaLnBrk="1" fontAlgn="t" hangingPunct="1">
              <a:lnSpc>
                <a:spcPct val="130000"/>
              </a:lnSpc>
              <a:spcBef>
                <a:spcPts val="600"/>
              </a:spcBef>
              <a:spcAft>
                <a:spcPct val="15000"/>
              </a:spcAft>
              <a:buClr>
                <a:schemeClr val="bg1">
                  <a:lumMod val="50000"/>
                </a:schemeClr>
              </a:buClr>
              <a:buSzPct val="60000"/>
              <a:buFont typeface="Wingdings" panose="05000000000000000000" pitchFamily="2" charset="2"/>
              <a:buChar char="l"/>
              <a:defRPr/>
            </a:pPr>
            <a:r>
              <a:rPr lang="zh-CN" altLang="en-US" sz="1800" dirty="0">
                <a:latin typeface="+mn-lt"/>
                <a:ea typeface="+mn-ea"/>
              </a:rPr>
              <a:t>就近原则将有效减少网络的负载，降低网络拥塞</a:t>
            </a:r>
            <a:r>
              <a:rPr lang="zh-CN" altLang="en-US" sz="1600" dirty="0" smtClean="0">
                <a:latin typeface="+mn-lt"/>
                <a:ea typeface="+mn-ea"/>
              </a:rPr>
              <a:t>。</a:t>
            </a:r>
            <a:endParaRPr lang="zh-CN" altLang="en-US" sz="1600" dirty="0">
              <a:latin typeface="+mn-lt"/>
              <a:ea typeface="+mn-ea"/>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385591" y="173340"/>
            <a:ext cx="7745412" cy="868363"/>
          </a:xfrm>
        </p:spPr>
        <p:txBody>
          <a:bodyPr/>
          <a:lstStyle/>
          <a:p>
            <a:r>
              <a:rPr lang="zh-CN" altLang="en-US" dirty="0" smtClean="0"/>
              <a:t>基本系统架构</a:t>
            </a:r>
          </a:p>
        </p:txBody>
      </p:sp>
      <p:sp>
        <p:nvSpPr>
          <p:cNvPr id="4" name="TextBox 4"/>
          <p:cNvSpPr txBox="1"/>
          <p:nvPr/>
        </p:nvSpPr>
        <p:spPr>
          <a:xfrm>
            <a:off x="5472113" y="1077035"/>
            <a:ext cx="3204343" cy="5173980"/>
          </a:xfrm>
          <a:prstGeom prst="rect">
            <a:avLst/>
          </a:prstGeom>
          <a:noFill/>
        </p:spPr>
        <p:txBody>
          <a:bodyPr wrap="square">
            <a:spAutoFit/>
          </a:bodyPr>
          <a:lstStyle/>
          <a:p>
            <a:pPr defTabSz="801370" eaLnBrk="1" fontAlgn="t" hangingPunct="1">
              <a:lnSpc>
                <a:spcPts val="2900"/>
              </a:lnSpc>
              <a:spcBef>
                <a:spcPct val="30000"/>
              </a:spcBef>
              <a:buClr>
                <a:srgbClr val="808080"/>
              </a:buClr>
              <a:buSzPct val="60000"/>
              <a:defRPr/>
            </a:pPr>
            <a:r>
              <a:rPr kumimoji="1" lang="en-US" altLang="zh-CN" sz="1800" dirty="0">
                <a:latin typeface="+mn-lt"/>
                <a:ea typeface="+mn-ea"/>
              </a:rPr>
              <a:t>HDFS</a:t>
            </a:r>
            <a:r>
              <a:rPr kumimoji="1" lang="zh-CN" altLang="en-US" sz="1800" dirty="0">
                <a:latin typeface="+mn-lt"/>
                <a:ea typeface="+mn-ea"/>
              </a:rPr>
              <a:t>架构包含三个部分</a:t>
            </a:r>
            <a:r>
              <a:rPr kumimoji="1" lang="zh-CN" altLang="en-US" sz="1800" dirty="0" smtClean="0">
                <a:latin typeface="+mn-lt"/>
                <a:ea typeface="+mn-ea"/>
              </a:rPr>
              <a:t>：</a:t>
            </a:r>
            <a:endParaRPr kumimoji="1" lang="en-US" altLang="zh-CN" sz="1800" dirty="0" smtClean="0">
              <a:latin typeface="+mn-lt"/>
              <a:ea typeface="+mn-ea"/>
            </a:endParaRPr>
          </a:p>
          <a:p>
            <a:pPr defTabSz="801370" eaLnBrk="1" fontAlgn="t" hangingPunct="1">
              <a:lnSpc>
                <a:spcPts val="2900"/>
              </a:lnSpc>
              <a:spcBef>
                <a:spcPct val="30000"/>
              </a:spcBef>
              <a:buClr>
                <a:srgbClr val="808080"/>
              </a:buClr>
              <a:buSzPct val="60000"/>
              <a:defRPr/>
            </a:pPr>
            <a:r>
              <a:rPr kumimoji="1" lang="en-US" altLang="zh-CN" sz="1800" b="1" dirty="0" smtClean="0">
                <a:latin typeface="+mn-lt"/>
                <a:ea typeface="+mn-ea"/>
              </a:rPr>
              <a:t>NameNode</a:t>
            </a:r>
            <a:r>
              <a:rPr kumimoji="1" lang="zh-CN" altLang="en-US" sz="1800" dirty="0" smtClean="0">
                <a:latin typeface="+mn-lt"/>
                <a:ea typeface="+mn-ea"/>
              </a:rPr>
              <a:t>：</a:t>
            </a:r>
            <a:r>
              <a:rPr kumimoji="1" lang="en-US" altLang="zh-CN" sz="1800" dirty="0" smtClean="0">
                <a:latin typeface="+mn-lt"/>
                <a:ea typeface="+mn-ea"/>
              </a:rPr>
              <a:t>NameNode</a:t>
            </a:r>
            <a:r>
              <a:rPr kumimoji="1" lang="zh-CN" altLang="en-US" sz="1800" dirty="0" smtClean="0">
                <a:latin typeface="+mn-lt"/>
                <a:ea typeface="+mn-ea"/>
              </a:rPr>
              <a:t>用于存储、生成文件系统的元数据。运行一个实例。</a:t>
            </a:r>
            <a:endParaRPr kumimoji="1" lang="en-US" altLang="zh-CN" sz="1800" dirty="0" smtClean="0">
              <a:latin typeface="+mn-lt"/>
              <a:ea typeface="+mn-ea"/>
            </a:endParaRPr>
          </a:p>
          <a:p>
            <a:pPr defTabSz="801370" eaLnBrk="1" fontAlgn="t" hangingPunct="1">
              <a:lnSpc>
                <a:spcPts val="2900"/>
              </a:lnSpc>
              <a:spcBef>
                <a:spcPct val="30000"/>
              </a:spcBef>
              <a:buClr>
                <a:srgbClr val="808080"/>
              </a:buClr>
              <a:buSzPct val="60000"/>
              <a:defRPr/>
            </a:pPr>
            <a:r>
              <a:rPr kumimoji="1" lang="en-US" altLang="zh-CN" sz="1800" b="1" dirty="0" smtClean="0">
                <a:latin typeface="+mn-lt"/>
                <a:ea typeface="+mn-ea"/>
              </a:rPr>
              <a:t>DataNode</a:t>
            </a:r>
            <a:r>
              <a:rPr kumimoji="1" lang="zh-CN" altLang="en-US" sz="1800" dirty="0">
                <a:latin typeface="+mn-lt"/>
                <a:ea typeface="+mn-ea"/>
              </a:rPr>
              <a:t>：</a:t>
            </a:r>
            <a:r>
              <a:rPr lang="en-US" altLang="zh-CN" sz="1800" dirty="0">
                <a:latin typeface="+mn-lt"/>
                <a:ea typeface="+mn-ea"/>
              </a:rPr>
              <a:t>DataNode</a:t>
            </a:r>
            <a:r>
              <a:rPr lang="zh-CN" altLang="en-US" sz="1800" dirty="0">
                <a:latin typeface="+mn-lt"/>
                <a:ea typeface="+mn-ea"/>
              </a:rPr>
              <a:t>用于存储实际的数据，将自己管理的数据块上报给</a:t>
            </a:r>
            <a:r>
              <a:rPr lang="en-US" altLang="zh-CN" sz="1800" dirty="0">
                <a:latin typeface="+mn-lt"/>
                <a:ea typeface="+mn-ea"/>
              </a:rPr>
              <a:t>NameNode </a:t>
            </a:r>
            <a:r>
              <a:rPr lang="zh-CN" altLang="en-US" sz="1800" dirty="0">
                <a:latin typeface="+mn-lt"/>
                <a:ea typeface="+mn-ea"/>
              </a:rPr>
              <a:t>，运行多个实例。</a:t>
            </a:r>
            <a:endParaRPr lang="en-US" altLang="zh-CN" sz="1800" dirty="0">
              <a:latin typeface="+mn-lt"/>
              <a:ea typeface="+mn-ea"/>
            </a:endParaRPr>
          </a:p>
          <a:p>
            <a:pPr defTabSz="801370" eaLnBrk="1" fontAlgn="t" hangingPunct="1">
              <a:lnSpc>
                <a:spcPts val="2900"/>
              </a:lnSpc>
              <a:spcBef>
                <a:spcPct val="30000"/>
              </a:spcBef>
              <a:buClr>
                <a:srgbClr val="808080"/>
              </a:buClr>
              <a:buSzPct val="60000"/>
              <a:defRPr/>
            </a:pPr>
            <a:r>
              <a:rPr kumimoji="1" lang="en-US" altLang="zh-CN" sz="1800" b="1" dirty="0">
                <a:latin typeface="+mn-lt"/>
                <a:ea typeface="+mn-ea"/>
              </a:rPr>
              <a:t>Client</a:t>
            </a:r>
            <a:r>
              <a:rPr kumimoji="1" lang="zh-CN" altLang="en-US" sz="1800" dirty="0">
                <a:latin typeface="+mn-lt"/>
                <a:ea typeface="+mn-ea"/>
              </a:rPr>
              <a:t>：</a:t>
            </a:r>
            <a:r>
              <a:rPr lang="zh-CN" altLang="en-US" sz="1800" dirty="0">
                <a:latin typeface="+mn-lt"/>
                <a:ea typeface="+mn-ea"/>
              </a:rPr>
              <a:t>支持业务访问</a:t>
            </a:r>
            <a:r>
              <a:rPr lang="en-US" altLang="zh-CN" sz="1800" dirty="0">
                <a:latin typeface="+mn-lt"/>
                <a:ea typeface="+mn-ea"/>
              </a:rPr>
              <a:t>HDFS</a:t>
            </a:r>
            <a:r>
              <a:rPr lang="zh-CN" altLang="en-US" sz="1800" dirty="0">
                <a:latin typeface="+mn-lt"/>
                <a:ea typeface="+mn-ea"/>
              </a:rPr>
              <a:t>，从</a:t>
            </a:r>
            <a:r>
              <a:rPr lang="en-US" altLang="zh-CN" sz="1800" dirty="0">
                <a:latin typeface="+mn-lt"/>
                <a:ea typeface="+mn-ea"/>
              </a:rPr>
              <a:t>NameNode,DataNode</a:t>
            </a:r>
            <a:r>
              <a:rPr lang="zh-CN" altLang="en-US" sz="1800" dirty="0">
                <a:latin typeface="+mn-lt"/>
                <a:ea typeface="+mn-ea"/>
              </a:rPr>
              <a:t>获取数据返回给业务。多个实例，和业务一起运行。</a:t>
            </a:r>
          </a:p>
        </p:txBody>
      </p:sp>
      <p:graphicFrame>
        <p:nvGraphicFramePr>
          <p:cNvPr id="1026" name="对象 9"/>
          <p:cNvGraphicFramePr>
            <a:graphicFrameLocks noChangeAspect="1"/>
          </p:cNvGraphicFramePr>
          <p:nvPr/>
        </p:nvGraphicFramePr>
        <p:xfrm>
          <a:off x="379506" y="1160747"/>
          <a:ext cx="5092607" cy="4719353"/>
        </p:xfrm>
        <a:graphic>
          <a:graphicData uri="http://schemas.openxmlformats.org/presentationml/2006/ole">
            <mc:AlternateContent xmlns:mc="http://schemas.openxmlformats.org/markup-compatibility/2006">
              <mc:Choice xmlns:v="urn:schemas-microsoft-com:vml" Requires="v">
                <p:oleObj spid="_x0000_s1127" name="Visio" r:id="rId4" imgW="7616190" imgH="6256655" progId="">
                  <p:embed/>
                </p:oleObj>
              </mc:Choice>
              <mc:Fallback>
                <p:oleObj name="Visio" r:id="rId4" imgW="7616190" imgH="6256655" progId="">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506" y="1160747"/>
                        <a:ext cx="5092607" cy="4719353"/>
                      </a:xfrm>
                      <a:prstGeom prst="rect">
                        <a:avLst/>
                      </a:prstGeom>
                      <a:noFill/>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sz="quarter" idx="10"/>
          </p:nvPr>
        </p:nvSpPr>
        <p:spPr>
          <a:noFill/>
        </p:spPr>
        <p:txBody>
          <a:bodyPr>
            <a:spAutoFit/>
          </a:bodyPr>
          <a:lstStyle/>
          <a:p>
            <a:pPr marL="419100" indent="-419100" eaLnBrk="1" hangingPunct="1">
              <a:buClr>
                <a:schemeClr val="tx1"/>
              </a:buClr>
              <a:buSzTx/>
              <a:buFont typeface="Wingdings" panose="05000000000000000000" pitchFamily="2" charset="2"/>
              <a:buAutoNum type="arabicPeriod"/>
            </a:pPr>
            <a:r>
              <a:rPr lang="en-US" altLang="zh-CN" dirty="0" smtClean="0">
                <a:solidFill>
                  <a:srgbClr val="777777"/>
                </a:solidFill>
              </a:rPr>
              <a:t>HDFS</a:t>
            </a:r>
            <a:r>
              <a:rPr lang="zh-CN" altLang="en-US" dirty="0" smtClean="0">
                <a:solidFill>
                  <a:srgbClr val="777777"/>
                </a:solidFill>
              </a:rPr>
              <a:t>概述及应用场景</a:t>
            </a:r>
          </a:p>
          <a:p>
            <a:pPr marL="419100" indent="-419100" eaLnBrk="1" hangingPunct="1">
              <a:buClr>
                <a:schemeClr val="tx1"/>
              </a:buClr>
              <a:buSzTx/>
              <a:buFont typeface="Wingdings" panose="05000000000000000000" pitchFamily="2" charset="2"/>
              <a:buAutoNum type="arabicPeriod"/>
            </a:pPr>
            <a:r>
              <a:rPr lang="en-US" altLang="zh-CN" dirty="0" smtClean="0">
                <a:solidFill>
                  <a:srgbClr val="777777"/>
                </a:solidFill>
              </a:rPr>
              <a:t>HDFS</a:t>
            </a:r>
            <a:r>
              <a:rPr lang="zh-CN" altLang="en-US" dirty="0" smtClean="0">
                <a:solidFill>
                  <a:srgbClr val="777777"/>
                </a:solidFill>
              </a:rPr>
              <a:t>在</a:t>
            </a:r>
            <a:r>
              <a:rPr lang="en-US" altLang="zh-CN" dirty="0" smtClean="0">
                <a:solidFill>
                  <a:srgbClr val="777777"/>
                </a:solidFill>
              </a:rPr>
              <a:t>FusionInsight</a:t>
            </a:r>
            <a:r>
              <a:rPr lang="zh-CN" altLang="en-US" dirty="0" smtClean="0">
                <a:solidFill>
                  <a:srgbClr val="777777"/>
                </a:solidFill>
              </a:rPr>
              <a:t>产品的位置</a:t>
            </a:r>
          </a:p>
          <a:p>
            <a:pPr marL="419100" indent="-419100" eaLnBrk="1" hangingPunct="1">
              <a:buClr>
                <a:schemeClr val="tx1"/>
              </a:buClr>
              <a:buSzTx/>
              <a:buFont typeface="Wingdings" panose="05000000000000000000" pitchFamily="2" charset="2"/>
              <a:buAutoNum type="arabicPeriod"/>
            </a:pPr>
            <a:r>
              <a:rPr lang="en-US" altLang="zh-CN" dirty="0" smtClean="0">
                <a:solidFill>
                  <a:srgbClr val="777777"/>
                </a:solidFill>
              </a:rPr>
              <a:t>HDFS</a:t>
            </a:r>
            <a:r>
              <a:rPr lang="zh-CN" altLang="en-US" dirty="0" smtClean="0">
                <a:solidFill>
                  <a:srgbClr val="777777"/>
                </a:solidFill>
              </a:rPr>
              <a:t>系统架构</a:t>
            </a:r>
            <a:endParaRPr lang="en-US" altLang="zh-CN" dirty="0" smtClean="0">
              <a:solidFill>
                <a:srgbClr val="777777"/>
              </a:solidFill>
            </a:endParaRPr>
          </a:p>
          <a:p>
            <a:pPr marL="419100" indent="-419100" eaLnBrk="1" hangingPunct="1">
              <a:buClr>
                <a:schemeClr val="tx1"/>
              </a:buClr>
              <a:buSzTx/>
              <a:buFont typeface="Wingdings" panose="05000000000000000000" pitchFamily="2" charset="2"/>
              <a:buAutoNum type="arabicPeriod"/>
            </a:pPr>
            <a:r>
              <a:rPr lang="zh-CN" altLang="en-US" b="1" dirty="0" smtClean="0"/>
              <a:t>关键特性介绍</a:t>
            </a:r>
            <a:endParaRPr lang="en-US" altLang="zh-CN" b="1" dirty="0" smtClean="0"/>
          </a:p>
        </p:txBody>
      </p:sp>
      <p:pic>
        <p:nvPicPr>
          <p:cNvPr id="26628" name="Picture 18" descr="目录 copy"/>
          <p:cNvPicPr>
            <a:picLocks noChangeAspect="1" noChangeArrowheads="1"/>
          </p:cNvPicPr>
          <p:nvPr/>
        </p:nvPicPr>
        <p:blipFill>
          <a:blip r:embed="rId3" cstate="print"/>
          <a:srcRect/>
          <a:stretch>
            <a:fillRect/>
          </a:stretch>
        </p:blipFill>
        <p:spPr bwMode="auto">
          <a:xfrm>
            <a:off x="704850" y="506413"/>
            <a:ext cx="617538" cy="6191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dirty="0" smtClean="0"/>
              <a:t>HDFS</a:t>
            </a:r>
            <a:r>
              <a:rPr lang="zh-CN" altLang="en-US" dirty="0" smtClean="0"/>
              <a:t>架构关键设计</a:t>
            </a:r>
          </a:p>
        </p:txBody>
      </p:sp>
      <p:sp>
        <p:nvSpPr>
          <p:cNvPr id="5" name="AutoShape 28"/>
          <p:cNvSpPr>
            <a:spLocks noChangeArrowheads="1"/>
          </p:cNvSpPr>
          <p:nvPr/>
        </p:nvSpPr>
        <p:spPr bwMode="gray">
          <a:xfrm flipH="1">
            <a:off x="5464175" y="1736725"/>
            <a:ext cx="1987550" cy="560388"/>
          </a:xfrm>
          <a:prstGeom prst="roundRect">
            <a:avLst>
              <a:gd name="adj" fmla="val 50000"/>
            </a:avLst>
          </a:prstGeom>
          <a:solidFill>
            <a:srgbClr val="B2B2B2"/>
          </a:solidFill>
          <a:ln w="57150" algn="ctr">
            <a:noFill/>
            <a:round/>
          </a:ln>
          <a:effectLst>
            <a:outerShdw dist="63500" dir="3187806" algn="ctr" rotWithShape="0">
              <a:srgbClr val="1C1C1C">
                <a:alpha val="50000"/>
              </a:srgbClr>
            </a:outerShdw>
          </a:effectLst>
        </p:spPr>
        <p:txBody>
          <a:bodyPr wrap="none" anchor="ctr"/>
          <a:lstStyle/>
          <a:p>
            <a:pPr defTabSz="913765" fontAlgn="auto">
              <a:spcBef>
                <a:spcPts val="0"/>
              </a:spcBef>
              <a:spcAft>
                <a:spcPts val="0"/>
              </a:spcAft>
              <a:defRPr/>
            </a:pPr>
            <a:endParaRPr lang="zh-CN" altLang="en-US" sz="1800" kern="0" dirty="0">
              <a:solidFill>
                <a:sysClr val="windowText" lastClr="000000"/>
              </a:solidFill>
              <a:latin typeface="+mn-lt"/>
              <a:ea typeface="+mn-ea"/>
            </a:endParaRPr>
          </a:p>
        </p:txBody>
      </p:sp>
      <p:sp>
        <p:nvSpPr>
          <p:cNvPr id="6" name="AutoShape 29"/>
          <p:cNvSpPr>
            <a:spLocks noChangeArrowheads="1"/>
          </p:cNvSpPr>
          <p:nvPr/>
        </p:nvSpPr>
        <p:spPr bwMode="gray">
          <a:xfrm flipH="1">
            <a:off x="5508625" y="1773238"/>
            <a:ext cx="1939925" cy="523875"/>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ln>
          <a:effectLst/>
        </p:spPr>
        <p:txBody>
          <a:bodyPr wrap="none" anchor="ctr"/>
          <a:lstStyle/>
          <a:p>
            <a:pPr algn="ctr" defTabSz="913765" fontAlgn="auto">
              <a:spcBef>
                <a:spcPts val="0"/>
              </a:spcBef>
              <a:spcAft>
                <a:spcPts val="0"/>
              </a:spcAft>
              <a:defRPr/>
            </a:pPr>
            <a:r>
              <a:rPr lang="en-US" altLang="zh-CN" sz="1600" kern="0" dirty="0">
                <a:solidFill>
                  <a:srgbClr val="FF0000"/>
                </a:solidFill>
                <a:latin typeface="+mn-lt"/>
                <a:ea typeface="+mn-ea"/>
              </a:rPr>
              <a:t>NameNode/DataNode</a:t>
            </a:r>
          </a:p>
          <a:p>
            <a:pPr algn="ctr" defTabSz="913765" fontAlgn="auto">
              <a:spcBef>
                <a:spcPts val="0"/>
              </a:spcBef>
              <a:spcAft>
                <a:spcPts val="0"/>
              </a:spcAft>
              <a:defRPr/>
            </a:pPr>
            <a:r>
              <a:rPr lang="zh-CN" altLang="en-US" sz="1600" kern="0" dirty="0">
                <a:solidFill>
                  <a:srgbClr val="FF0000"/>
                </a:solidFill>
                <a:latin typeface="+mn-lt"/>
                <a:ea typeface="+mn-ea"/>
              </a:rPr>
              <a:t>主从模式</a:t>
            </a:r>
          </a:p>
        </p:txBody>
      </p:sp>
      <p:sp>
        <p:nvSpPr>
          <p:cNvPr id="7" name="AutoShape 28"/>
          <p:cNvSpPr>
            <a:spLocks noChangeArrowheads="1"/>
          </p:cNvSpPr>
          <p:nvPr/>
        </p:nvSpPr>
        <p:spPr bwMode="gray">
          <a:xfrm flipH="1">
            <a:off x="5468938" y="2457450"/>
            <a:ext cx="1979612" cy="539750"/>
          </a:xfrm>
          <a:prstGeom prst="roundRect">
            <a:avLst>
              <a:gd name="adj" fmla="val 50000"/>
            </a:avLst>
          </a:prstGeom>
          <a:solidFill>
            <a:srgbClr val="B2B2B2"/>
          </a:solidFill>
          <a:ln w="57150" algn="ctr">
            <a:noFill/>
            <a:round/>
          </a:ln>
          <a:effectLst>
            <a:outerShdw dist="63500" dir="3187806" algn="ctr" rotWithShape="0">
              <a:srgbClr val="1C1C1C">
                <a:alpha val="50000"/>
              </a:srgbClr>
            </a:outerShdw>
          </a:effectLst>
        </p:spPr>
        <p:txBody>
          <a:bodyPr wrap="none" anchor="ctr"/>
          <a:lstStyle/>
          <a:p>
            <a:pPr defTabSz="913765" fontAlgn="auto">
              <a:spcBef>
                <a:spcPts val="0"/>
              </a:spcBef>
              <a:spcAft>
                <a:spcPts val="0"/>
              </a:spcAft>
              <a:defRPr/>
            </a:pPr>
            <a:endParaRPr lang="zh-CN" altLang="en-US" sz="1800" kern="0" dirty="0">
              <a:solidFill>
                <a:sysClr val="windowText" lastClr="000000"/>
              </a:solidFill>
              <a:latin typeface="+mn-lt"/>
              <a:ea typeface="+mn-ea"/>
            </a:endParaRPr>
          </a:p>
        </p:txBody>
      </p:sp>
      <p:sp>
        <p:nvSpPr>
          <p:cNvPr id="8" name="AutoShape 29"/>
          <p:cNvSpPr>
            <a:spLocks noChangeArrowheads="1"/>
          </p:cNvSpPr>
          <p:nvPr/>
        </p:nvSpPr>
        <p:spPr bwMode="gray">
          <a:xfrm flipH="1">
            <a:off x="5511800" y="2457450"/>
            <a:ext cx="1931988" cy="598488"/>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ln>
          <a:effectLst/>
        </p:spPr>
        <p:txBody>
          <a:bodyPr wrap="none" anchor="ctr"/>
          <a:lstStyle/>
          <a:p>
            <a:pPr algn="ctr" defTabSz="913765" fontAlgn="auto">
              <a:spcBef>
                <a:spcPts val="0"/>
              </a:spcBef>
              <a:spcAft>
                <a:spcPts val="0"/>
              </a:spcAft>
              <a:defRPr/>
            </a:pPr>
            <a:r>
              <a:rPr lang="zh-CN" altLang="en-US" sz="1800" kern="0" dirty="0">
                <a:solidFill>
                  <a:sysClr val="windowText" lastClr="000000"/>
                </a:solidFill>
                <a:latin typeface="+mn-lt"/>
                <a:ea typeface="+mn-ea"/>
              </a:rPr>
              <a:t>统一的文件系统</a:t>
            </a:r>
            <a:endParaRPr lang="en-US" altLang="zh-CN" sz="1800" kern="0" dirty="0">
              <a:solidFill>
                <a:sysClr val="windowText" lastClr="000000"/>
              </a:solidFill>
              <a:latin typeface="+mn-lt"/>
              <a:ea typeface="+mn-ea"/>
            </a:endParaRPr>
          </a:p>
          <a:p>
            <a:pPr algn="ctr" defTabSz="913765" fontAlgn="auto">
              <a:spcBef>
                <a:spcPts val="0"/>
              </a:spcBef>
              <a:spcAft>
                <a:spcPts val="0"/>
              </a:spcAft>
              <a:defRPr/>
            </a:pPr>
            <a:r>
              <a:rPr lang="zh-CN" altLang="en-US" sz="1800" kern="0" dirty="0">
                <a:solidFill>
                  <a:sysClr val="windowText" lastClr="000000"/>
                </a:solidFill>
                <a:latin typeface="+mn-lt"/>
                <a:ea typeface="+mn-ea"/>
              </a:rPr>
              <a:t>命名空间</a:t>
            </a:r>
          </a:p>
        </p:txBody>
      </p:sp>
      <p:sp>
        <p:nvSpPr>
          <p:cNvPr id="9" name="AutoShape 28"/>
          <p:cNvSpPr>
            <a:spLocks noChangeArrowheads="1"/>
          </p:cNvSpPr>
          <p:nvPr/>
        </p:nvSpPr>
        <p:spPr bwMode="gray">
          <a:xfrm flipH="1">
            <a:off x="5472113" y="3140075"/>
            <a:ext cx="1979612" cy="539750"/>
          </a:xfrm>
          <a:prstGeom prst="roundRect">
            <a:avLst>
              <a:gd name="adj" fmla="val 50000"/>
            </a:avLst>
          </a:prstGeom>
          <a:solidFill>
            <a:srgbClr val="B2B2B2"/>
          </a:solidFill>
          <a:ln w="57150" algn="ctr">
            <a:noFill/>
            <a:round/>
          </a:ln>
          <a:effectLst>
            <a:outerShdw dist="63500" dir="3187806" algn="ctr" rotWithShape="0">
              <a:srgbClr val="1C1C1C">
                <a:alpha val="50000"/>
              </a:srgbClr>
            </a:outerShdw>
          </a:effectLst>
        </p:spPr>
        <p:txBody>
          <a:bodyPr wrap="none" anchor="ctr"/>
          <a:lstStyle/>
          <a:p>
            <a:pPr defTabSz="913765" fontAlgn="auto">
              <a:spcBef>
                <a:spcPts val="0"/>
              </a:spcBef>
              <a:spcAft>
                <a:spcPts val="0"/>
              </a:spcAft>
              <a:defRPr/>
            </a:pPr>
            <a:endParaRPr lang="zh-CN" altLang="en-US" sz="1800" kern="0" dirty="0">
              <a:solidFill>
                <a:sysClr val="windowText" lastClr="000000"/>
              </a:solidFill>
              <a:latin typeface="+mn-lt"/>
              <a:ea typeface="+mn-ea"/>
            </a:endParaRPr>
          </a:p>
        </p:txBody>
      </p:sp>
      <p:sp>
        <p:nvSpPr>
          <p:cNvPr id="10" name="AutoShape 29"/>
          <p:cNvSpPr>
            <a:spLocks noChangeArrowheads="1"/>
          </p:cNvSpPr>
          <p:nvPr/>
        </p:nvSpPr>
        <p:spPr bwMode="gray">
          <a:xfrm flipH="1">
            <a:off x="5514975" y="3170238"/>
            <a:ext cx="1936750" cy="468312"/>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ln>
          <a:effectLst/>
        </p:spPr>
        <p:txBody>
          <a:bodyPr wrap="none" anchor="ctr"/>
          <a:lstStyle/>
          <a:p>
            <a:pPr algn="ctr" defTabSz="913765" fontAlgn="auto">
              <a:spcBef>
                <a:spcPts val="0"/>
              </a:spcBef>
              <a:spcAft>
                <a:spcPts val="0"/>
              </a:spcAft>
              <a:defRPr/>
            </a:pPr>
            <a:r>
              <a:rPr lang="zh-CN" altLang="en-US" sz="1800" kern="0" dirty="0">
                <a:solidFill>
                  <a:srgbClr val="FF0000"/>
                </a:solidFill>
                <a:latin typeface="+mn-lt"/>
                <a:ea typeface="+mn-ea"/>
              </a:rPr>
              <a:t>数据副本机制</a:t>
            </a:r>
            <a:endParaRPr lang="en-US" altLang="zh-CN" sz="1800" kern="0" dirty="0">
              <a:solidFill>
                <a:srgbClr val="FF0000"/>
              </a:solidFill>
              <a:latin typeface="+mn-lt"/>
              <a:ea typeface="+mn-ea"/>
            </a:endParaRPr>
          </a:p>
        </p:txBody>
      </p:sp>
      <p:sp>
        <p:nvSpPr>
          <p:cNvPr id="11" name="AutoShape 28"/>
          <p:cNvSpPr>
            <a:spLocks noChangeArrowheads="1"/>
          </p:cNvSpPr>
          <p:nvPr/>
        </p:nvSpPr>
        <p:spPr bwMode="gray">
          <a:xfrm flipH="1">
            <a:off x="5468938" y="3860800"/>
            <a:ext cx="1979612" cy="539750"/>
          </a:xfrm>
          <a:prstGeom prst="roundRect">
            <a:avLst>
              <a:gd name="adj" fmla="val 50000"/>
            </a:avLst>
          </a:prstGeom>
          <a:solidFill>
            <a:srgbClr val="B2B2B2"/>
          </a:solidFill>
          <a:ln w="57150" algn="ctr">
            <a:noFill/>
            <a:round/>
          </a:ln>
          <a:effectLst>
            <a:outerShdw dist="63500" dir="3187806" algn="ctr" rotWithShape="0">
              <a:srgbClr val="1C1C1C">
                <a:alpha val="50000"/>
              </a:srgbClr>
            </a:outerShdw>
          </a:effectLst>
        </p:spPr>
        <p:txBody>
          <a:bodyPr wrap="none" anchor="ctr"/>
          <a:lstStyle/>
          <a:p>
            <a:pPr defTabSz="913765" fontAlgn="auto">
              <a:spcBef>
                <a:spcPts val="0"/>
              </a:spcBef>
              <a:spcAft>
                <a:spcPts val="0"/>
              </a:spcAft>
              <a:defRPr/>
            </a:pPr>
            <a:endParaRPr lang="zh-CN" altLang="en-US" sz="1800" kern="0" dirty="0">
              <a:solidFill>
                <a:sysClr val="windowText" lastClr="000000"/>
              </a:solidFill>
              <a:latin typeface="+mn-lt"/>
              <a:ea typeface="+mn-ea"/>
            </a:endParaRPr>
          </a:p>
        </p:txBody>
      </p:sp>
      <p:sp>
        <p:nvSpPr>
          <p:cNvPr id="12" name="AutoShape 29"/>
          <p:cNvSpPr>
            <a:spLocks noChangeArrowheads="1"/>
          </p:cNvSpPr>
          <p:nvPr/>
        </p:nvSpPr>
        <p:spPr bwMode="gray">
          <a:xfrm flipH="1">
            <a:off x="5484813" y="3890963"/>
            <a:ext cx="1931987" cy="468312"/>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ln>
          <a:effectLst/>
        </p:spPr>
        <p:txBody>
          <a:bodyPr wrap="none" anchor="ctr"/>
          <a:lstStyle/>
          <a:p>
            <a:pPr algn="ctr" defTabSz="913765" fontAlgn="auto">
              <a:spcBef>
                <a:spcPts val="0"/>
              </a:spcBef>
              <a:spcAft>
                <a:spcPts val="0"/>
              </a:spcAft>
              <a:defRPr/>
            </a:pPr>
            <a:r>
              <a:rPr lang="zh-CN" altLang="en-US" sz="1800" kern="0" dirty="0">
                <a:solidFill>
                  <a:srgbClr val="FF0000"/>
                </a:solidFill>
                <a:latin typeface="+mn-lt"/>
                <a:ea typeface="+mn-ea"/>
              </a:rPr>
              <a:t>元数据持久化机制</a:t>
            </a:r>
          </a:p>
        </p:txBody>
      </p:sp>
      <p:sp>
        <p:nvSpPr>
          <p:cNvPr id="13" name="AutoShape 28"/>
          <p:cNvSpPr>
            <a:spLocks noChangeArrowheads="1"/>
          </p:cNvSpPr>
          <p:nvPr/>
        </p:nvSpPr>
        <p:spPr bwMode="gray">
          <a:xfrm flipH="1">
            <a:off x="1231900" y="1736725"/>
            <a:ext cx="1981200" cy="539750"/>
          </a:xfrm>
          <a:prstGeom prst="roundRect">
            <a:avLst>
              <a:gd name="adj" fmla="val 50000"/>
            </a:avLst>
          </a:prstGeom>
          <a:solidFill>
            <a:srgbClr val="B2B2B2"/>
          </a:solidFill>
          <a:ln w="57150" algn="ctr">
            <a:noFill/>
            <a:round/>
          </a:ln>
          <a:effectLst>
            <a:outerShdw dist="63500" dir="3187806" algn="ctr" rotWithShape="0">
              <a:srgbClr val="1C1C1C">
                <a:alpha val="50000"/>
              </a:srgbClr>
            </a:outerShdw>
          </a:effectLst>
        </p:spPr>
        <p:txBody>
          <a:bodyPr wrap="none" anchor="ctr"/>
          <a:lstStyle/>
          <a:p>
            <a:pPr defTabSz="913765" fontAlgn="auto">
              <a:spcBef>
                <a:spcPts val="0"/>
              </a:spcBef>
              <a:spcAft>
                <a:spcPts val="0"/>
              </a:spcAft>
              <a:defRPr/>
            </a:pPr>
            <a:endParaRPr lang="zh-CN" altLang="en-US" sz="1800" kern="0" dirty="0">
              <a:solidFill>
                <a:sysClr val="windowText" lastClr="000000"/>
              </a:solidFill>
              <a:latin typeface="+mn-lt"/>
              <a:ea typeface="+mn-ea"/>
            </a:endParaRPr>
          </a:p>
        </p:txBody>
      </p:sp>
      <p:sp>
        <p:nvSpPr>
          <p:cNvPr id="14" name="AutoShape 29"/>
          <p:cNvSpPr>
            <a:spLocks noChangeArrowheads="1"/>
          </p:cNvSpPr>
          <p:nvPr/>
        </p:nvSpPr>
        <p:spPr bwMode="gray">
          <a:xfrm flipH="1">
            <a:off x="1276350" y="1766888"/>
            <a:ext cx="1924050" cy="468312"/>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ln>
          <a:effectLst/>
        </p:spPr>
        <p:txBody>
          <a:bodyPr wrap="none" anchor="ctr"/>
          <a:lstStyle/>
          <a:p>
            <a:pPr algn="ctr" defTabSz="913765" fontAlgn="auto">
              <a:spcBef>
                <a:spcPts val="0"/>
              </a:spcBef>
              <a:spcAft>
                <a:spcPts val="0"/>
              </a:spcAft>
              <a:defRPr/>
            </a:pPr>
            <a:r>
              <a:rPr lang="zh-CN" altLang="en-US" sz="1800" kern="0" dirty="0">
                <a:solidFill>
                  <a:srgbClr val="FF0000"/>
                </a:solidFill>
                <a:latin typeface="+mn-lt"/>
                <a:ea typeface="+mn-ea"/>
              </a:rPr>
              <a:t>联邦存储机制</a:t>
            </a:r>
          </a:p>
        </p:txBody>
      </p:sp>
      <p:sp>
        <p:nvSpPr>
          <p:cNvPr id="15" name="AutoShape 28"/>
          <p:cNvSpPr>
            <a:spLocks noChangeArrowheads="1"/>
          </p:cNvSpPr>
          <p:nvPr/>
        </p:nvSpPr>
        <p:spPr bwMode="gray">
          <a:xfrm flipH="1">
            <a:off x="1238250" y="2408238"/>
            <a:ext cx="1981200" cy="541337"/>
          </a:xfrm>
          <a:prstGeom prst="roundRect">
            <a:avLst>
              <a:gd name="adj" fmla="val 50000"/>
            </a:avLst>
          </a:prstGeom>
          <a:solidFill>
            <a:srgbClr val="B2B2B2"/>
          </a:solidFill>
          <a:ln w="57150" algn="ctr">
            <a:noFill/>
            <a:round/>
          </a:ln>
          <a:effectLst>
            <a:outerShdw dist="63500" dir="3187806" algn="ctr" rotWithShape="0">
              <a:srgbClr val="1C1C1C">
                <a:alpha val="50000"/>
              </a:srgbClr>
            </a:outerShdw>
          </a:effectLst>
        </p:spPr>
        <p:txBody>
          <a:bodyPr wrap="none" anchor="ctr"/>
          <a:lstStyle/>
          <a:p>
            <a:pPr defTabSz="913765" fontAlgn="auto">
              <a:spcBef>
                <a:spcPts val="0"/>
              </a:spcBef>
              <a:spcAft>
                <a:spcPts val="0"/>
              </a:spcAft>
              <a:defRPr/>
            </a:pPr>
            <a:endParaRPr lang="zh-CN" altLang="en-US" sz="1800" kern="0" dirty="0">
              <a:solidFill>
                <a:sysClr val="windowText" lastClr="000000"/>
              </a:solidFill>
              <a:latin typeface="+mn-lt"/>
              <a:ea typeface="+mn-ea"/>
            </a:endParaRPr>
          </a:p>
        </p:txBody>
      </p:sp>
      <p:sp>
        <p:nvSpPr>
          <p:cNvPr id="16" name="AutoShape 29"/>
          <p:cNvSpPr>
            <a:spLocks noChangeArrowheads="1"/>
          </p:cNvSpPr>
          <p:nvPr/>
        </p:nvSpPr>
        <p:spPr bwMode="gray">
          <a:xfrm flipH="1">
            <a:off x="1281113" y="2439988"/>
            <a:ext cx="1909762" cy="468312"/>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ln>
          <a:effectLst/>
        </p:spPr>
        <p:txBody>
          <a:bodyPr wrap="none" anchor="ctr"/>
          <a:lstStyle/>
          <a:p>
            <a:pPr algn="ctr" defTabSz="913765" fontAlgn="auto">
              <a:spcBef>
                <a:spcPts val="0"/>
              </a:spcBef>
              <a:spcAft>
                <a:spcPts val="0"/>
              </a:spcAft>
              <a:defRPr/>
            </a:pPr>
            <a:r>
              <a:rPr lang="zh-CN" altLang="en-US" sz="1800" kern="0" dirty="0">
                <a:solidFill>
                  <a:srgbClr val="FF0000"/>
                </a:solidFill>
                <a:latin typeface="+mn-lt"/>
                <a:ea typeface="+mn-ea"/>
              </a:rPr>
              <a:t>数据存储策略</a:t>
            </a:r>
          </a:p>
        </p:txBody>
      </p:sp>
      <p:sp>
        <p:nvSpPr>
          <p:cNvPr id="17" name="AutoShape 28"/>
          <p:cNvSpPr>
            <a:spLocks noChangeArrowheads="1"/>
          </p:cNvSpPr>
          <p:nvPr/>
        </p:nvSpPr>
        <p:spPr bwMode="gray">
          <a:xfrm flipH="1">
            <a:off x="1219200" y="3084513"/>
            <a:ext cx="1981200" cy="539750"/>
          </a:xfrm>
          <a:prstGeom prst="roundRect">
            <a:avLst>
              <a:gd name="adj" fmla="val 50000"/>
            </a:avLst>
          </a:prstGeom>
          <a:solidFill>
            <a:srgbClr val="B2B2B2"/>
          </a:solidFill>
          <a:ln w="57150" algn="ctr">
            <a:noFill/>
            <a:round/>
          </a:ln>
          <a:effectLst>
            <a:outerShdw dist="63500" dir="3187806" algn="ctr" rotWithShape="0">
              <a:srgbClr val="1C1C1C">
                <a:alpha val="50000"/>
              </a:srgbClr>
            </a:outerShdw>
          </a:effectLst>
        </p:spPr>
        <p:txBody>
          <a:bodyPr wrap="none" anchor="ctr"/>
          <a:lstStyle/>
          <a:p>
            <a:pPr defTabSz="913765" fontAlgn="auto">
              <a:spcBef>
                <a:spcPts val="0"/>
              </a:spcBef>
              <a:spcAft>
                <a:spcPts val="0"/>
              </a:spcAft>
              <a:defRPr/>
            </a:pPr>
            <a:endParaRPr lang="zh-CN" altLang="en-US" sz="1800" kern="0" dirty="0">
              <a:solidFill>
                <a:sysClr val="windowText" lastClr="000000"/>
              </a:solidFill>
              <a:latin typeface="+mn-lt"/>
              <a:ea typeface="+mn-ea"/>
            </a:endParaRPr>
          </a:p>
        </p:txBody>
      </p:sp>
      <p:sp>
        <p:nvSpPr>
          <p:cNvPr id="18" name="AutoShape 29"/>
          <p:cNvSpPr>
            <a:spLocks noChangeArrowheads="1"/>
          </p:cNvSpPr>
          <p:nvPr/>
        </p:nvSpPr>
        <p:spPr bwMode="gray">
          <a:xfrm flipH="1">
            <a:off x="1223963" y="3114675"/>
            <a:ext cx="1963737" cy="468313"/>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ln>
          <a:effectLst/>
        </p:spPr>
        <p:txBody>
          <a:bodyPr wrap="none" anchor="ctr"/>
          <a:lstStyle/>
          <a:p>
            <a:pPr algn="ctr" defTabSz="913765" fontAlgn="auto">
              <a:spcBef>
                <a:spcPts val="0"/>
              </a:spcBef>
              <a:spcAft>
                <a:spcPts val="0"/>
              </a:spcAft>
              <a:defRPr/>
            </a:pPr>
            <a:r>
              <a:rPr lang="en-US" altLang="zh-CN" sz="1800" kern="0" dirty="0">
                <a:solidFill>
                  <a:srgbClr val="FF0000"/>
                </a:solidFill>
                <a:latin typeface="+mn-lt"/>
                <a:ea typeface="+mn-ea"/>
              </a:rPr>
              <a:t>HA</a:t>
            </a:r>
            <a:r>
              <a:rPr lang="zh-CN" altLang="en-US" sz="1800" kern="0" dirty="0">
                <a:solidFill>
                  <a:srgbClr val="FF0000"/>
                </a:solidFill>
                <a:latin typeface="+mn-lt"/>
                <a:ea typeface="+mn-ea"/>
              </a:rPr>
              <a:t>高可靠性</a:t>
            </a:r>
          </a:p>
        </p:txBody>
      </p:sp>
      <p:sp>
        <p:nvSpPr>
          <p:cNvPr id="19" name="AutoShape 28"/>
          <p:cNvSpPr>
            <a:spLocks noChangeArrowheads="1"/>
          </p:cNvSpPr>
          <p:nvPr/>
        </p:nvSpPr>
        <p:spPr bwMode="gray">
          <a:xfrm flipH="1">
            <a:off x="1195388" y="3797300"/>
            <a:ext cx="1979612" cy="539750"/>
          </a:xfrm>
          <a:prstGeom prst="roundRect">
            <a:avLst>
              <a:gd name="adj" fmla="val 50000"/>
            </a:avLst>
          </a:prstGeom>
          <a:solidFill>
            <a:srgbClr val="B2B2B2"/>
          </a:solidFill>
          <a:ln w="57150" algn="ctr">
            <a:noFill/>
            <a:round/>
          </a:ln>
          <a:effectLst>
            <a:outerShdw dist="63500" dir="3187806" algn="ctr" rotWithShape="0">
              <a:srgbClr val="1C1C1C">
                <a:alpha val="50000"/>
              </a:srgbClr>
            </a:outerShdw>
          </a:effectLst>
        </p:spPr>
        <p:txBody>
          <a:bodyPr wrap="none" anchor="ctr"/>
          <a:lstStyle/>
          <a:p>
            <a:pPr defTabSz="913765" fontAlgn="auto">
              <a:spcBef>
                <a:spcPts val="0"/>
              </a:spcBef>
              <a:spcAft>
                <a:spcPts val="0"/>
              </a:spcAft>
              <a:defRPr/>
            </a:pPr>
            <a:endParaRPr lang="zh-CN" altLang="en-US" sz="1800" kern="0" dirty="0">
              <a:solidFill>
                <a:sysClr val="windowText" lastClr="000000"/>
              </a:solidFill>
              <a:latin typeface="+mn-lt"/>
              <a:ea typeface="+mn-ea"/>
            </a:endParaRPr>
          </a:p>
        </p:txBody>
      </p:sp>
      <p:sp>
        <p:nvSpPr>
          <p:cNvPr id="20" name="AutoShape 29"/>
          <p:cNvSpPr>
            <a:spLocks noChangeArrowheads="1"/>
          </p:cNvSpPr>
          <p:nvPr/>
        </p:nvSpPr>
        <p:spPr bwMode="gray">
          <a:xfrm flipH="1">
            <a:off x="1238250" y="3829050"/>
            <a:ext cx="1893888" cy="466725"/>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ln>
          <a:effectLst/>
        </p:spPr>
        <p:txBody>
          <a:bodyPr wrap="none" anchor="ctr"/>
          <a:lstStyle/>
          <a:p>
            <a:pPr algn="ctr" defTabSz="913765" fontAlgn="auto">
              <a:spcBef>
                <a:spcPts val="0"/>
              </a:spcBef>
              <a:spcAft>
                <a:spcPts val="0"/>
              </a:spcAft>
              <a:defRPr/>
            </a:pPr>
            <a:r>
              <a:rPr lang="zh-CN" altLang="en-US" sz="1800" kern="0" dirty="0">
                <a:solidFill>
                  <a:sysClr val="windowText" lastClr="000000"/>
                </a:solidFill>
                <a:latin typeface="+mn-lt"/>
                <a:ea typeface="+mn-ea"/>
              </a:rPr>
              <a:t>多方式访问机制</a:t>
            </a:r>
          </a:p>
        </p:txBody>
      </p:sp>
      <p:sp>
        <p:nvSpPr>
          <p:cNvPr id="21" name="AutoShape 28"/>
          <p:cNvSpPr>
            <a:spLocks noChangeArrowheads="1"/>
          </p:cNvSpPr>
          <p:nvPr/>
        </p:nvSpPr>
        <p:spPr bwMode="gray">
          <a:xfrm flipH="1">
            <a:off x="1219200" y="4511675"/>
            <a:ext cx="1981200" cy="539750"/>
          </a:xfrm>
          <a:prstGeom prst="roundRect">
            <a:avLst>
              <a:gd name="adj" fmla="val 50000"/>
            </a:avLst>
          </a:prstGeom>
          <a:solidFill>
            <a:srgbClr val="B2B2B2"/>
          </a:solidFill>
          <a:ln w="57150" algn="ctr">
            <a:noFill/>
            <a:round/>
          </a:ln>
          <a:effectLst>
            <a:outerShdw dist="63500" dir="3187806" algn="ctr" rotWithShape="0">
              <a:srgbClr val="1C1C1C">
                <a:alpha val="50000"/>
              </a:srgbClr>
            </a:outerShdw>
          </a:effectLst>
        </p:spPr>
        <p:txBody>
          <a:bodyPr wrap="none" anchor="ctr"/>
          <a:lstStyle/>
          <a:p>
            <a:pPr defTabSz="913765" fontAlgn="auto">
              <a:spcBef>
                <a:spcPts val="0"/>
              </a:spcBef>
              <a:spcAft>
                <a:spcPts val="0"/>
              </a:spcAft>
              <a:defRPr/>
            </a:pPr>
            <a:endParaRPr lang="zh-CN" altLang="en-US" sz="1800" kern="0" dirty="0">
              <a:solidFill>
                <a:sysClr val="windowText" lastClr="000000"/>
              </a:solidFill>
              <a:latin typeface="+mn-lt"/>
              <a:ea typeface="+mn-ea"/>
            </a:endParaRPr>
          </a:p>
        </p:txBody>
      </p:sp>
      <p:sp>
        <p:nvSpPr>
          <p:cNvPr id="22" name="AutoShape 29"/>
          <p:cNvSpPr>
            <a:spLocks noChangeArrowheads="1"/>
          </p:cNvSpPr>
          <p:nvPr/>
        </p:nvSpPr>
        <p:spPr bwMode="gray">
          <a:xfrm flipH="1">
            <a:off x="1263650" y="4541838"/>
            <a:ext cx="1924050" cy="468312"/>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ln>
          <a:effectLst/>
        </p:spPr>
        <p:txBody>
          <a:bodyPr wrap="none" anchor="ctr"/>
          <a:lstStyle/>
          <a:p>
            <a:pPr algn="ctr" defTabSz="913765" fontAlgn="auto">
              <a:spcBef>
                <a:spcPts val="0"/>
              </a:spcBef>
              <a:spcAft>
                <a:spcPts val="0"/>
              </a:spcAft>
              <a:defRPr/>
            </a:pPr>
            <a:r>
              <a:rPr lang="zh-CN" altLang="en-US" sz="1800" kern="0" dirty="0">
                <a:solidFill>
                  <a:sysClr val="windowText" lastClr="000000"/>
                </a:solidFill>
                <a:latin typeface="+mn-lt"/>
                <a:ea typeface="+mn-ea"/>
              </a:rPr>
              <a:t>空间回收机制</a:t>
            </a:r>
            <a:endParaRPr lang="en-US" altLang="zh-CN" sz="1800" kern="0" dirty="0">
              <a:solidFill>
                <a:sysClr val="windowText" lastClr="000000"/>
              </a:solidFill>
              <a:latin typeface="+mn-lt"/>
              <a:ea typeface="+mn-ea"/>
            </a:endParaRPr>
          </a:p>
        </p:txBody>
      </p:sp>
      <p:sp>
        <p:nvSpPr>
          <p:cNvPr id="23" name="AutoShape 28"/>
          <p:cNvSpPr>
            <a:spLocks noChangeArrowheads="1"/>
          </p:cNvSpPr>
          <p:nvPr/>
        </p:nvSpPr>
        <p:spPr bwMode="gray">
          <a:xfrm flipH="1">
            <a:off x="5472113" y="4549775"/>
            <a:ext cx="1979612" cy="539750"/>
          </a:xfrm>
          <a:prstGeom prst="roundRect">
            <a:avLst>
              <a:gd name="adj" fmla="val 50000"/>
            </a:avLst>
          </a:prstGeom>
          <a:solidFill>
            <a:srgbClr val="B2B2B2"/>
          </a:solidFill>
          <a:ln w="57150" algn="ctr">
            <a:noFill/>
            <a:round/>
          </a:ln>
          <a:effectLst>
            <a:outerShdw dist="63500" dir="3187806" algn="ctr" rotWithShape="0">
              <a:srgbClr val="1C1C1C">
                <a:alpha val="50000"/>
              </a:srgbClr>
            </a:outerShdw>
          </a:effectLst>
        </p:spPr>
        <p:txBody>
          <a:bodyPr wrap="none" anchor="ctr"/>
          <a:lstStyle/>
          <a:p>
            <a:pPr defTabSz="913765" fontAlgn="auto">
              <a:spcBef>
                <a:spcPts val="0"/>
              </a:spcBef>
              <a:spcAft>
                <a:spcPts val="0"/>
              </a:spcAft>
              <a:defRPr/>
            </a:pPr>
            <a:endParaRPr lang="zh-CN" altLang="en-US" sz="1800" kern="0" dirty="0">
              <a:solidFill>
                <a:sysClr val="windowText" lastClr="000000"/>
              </a:solidFill>
              <a:latin typeface="+mn-lt"/>
              <a:ea typeface="+mn-ea"/>
            </a:endParaRPr>
          </a:p>
        </p:txBody>
      </p:sp>
      <p:sp>
        <p:nvSpPr>
          <p:cNvPr id="24" name="AutoShape 29"/>
          <p:cNvSpPr>
            <a:spLocks noChangeArrowheads="1"/>
          </p:cNvSpPr>
          <p:nvPr/>
        </p:nvSpPr>
        <p:spPr bwMode="gray">
          <a:xfrm flipH="1">
            <a:off x="5514975" y="4579938"/>
            <a:ext cx="1928813" cy="468312"/>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ln>
          <a:effectLst/>
        </p:spPr>
        <p:txBody>
          <a:bodyPr wrap="none" anchor="ctr"/>
          <a:lstStyle/>
          <a:p>
            <a:pPr algn="ctr" defTabSz="913765" fontAlgn="auto">
              <a:spcBef>
                <a:spcPts val="0"/>
              </a:spcBef>
              <a:spcAft>
                <a:spcPts val="0"/>
              </a:spcAft>
              <a:defRPr/>
            </a:pPr>
            <a:r>
              <a:rPr lang="zh-CN" altLang="en-US" sz="1800" kern="0" dirty="0">
                <a:solidFill>
                  <a:srgbClr val="FF0000"/>
                </a:solidFill>
                <a:latin typeface="+mn-lt"/>
                <a:ea typeface="+mn-ea"/>
              </a:rPr>
              <a:t>健壮机制</a:t>
            </a:r>
          </a:p>
        </p:txBody>
      </p:sp>
      <p:sp>
        <p:nvSpPr>
          <p:cNvPr id="31767" name="椭圆 3"/>
          <p:cNvSpPr>
            <a:spLocks noChangeArrowheads="1"/>
          </p:cNvSpPr>
          <p:nvPr/>
        </p:nvSpPr>
        <p:spPr bwMode="auto">
          <a:xfrm>
            <a:off x="3708400" y="2997200"/>
            <a:ext cx="1368425" cy="869950"/>
          </a:xfrm>
          <a:prstGeom prst="ellipse">
            <a:avLst/>
          </a:prstGeom>
          <a:solidFill>
            <a:srgbClr val="FFC000"/>
          </a:solidFill>
          <a:ln w="9525" algn="ctr">
            <a:solidFill>
              <a:schemeClr val="tx1"/>
            </a:solidFill>
            <a:round/>
          </a:ln>
        </p:spPr>
        <p:txBody>
          <a:bodyPr anchor="ct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dist" eaLnBrk="1" fontAlgn="t" hangingPunct="1">
              <a:defRPr/>
            </a:pPr>
            <a:r>
              <a:rPr lang="en-US" altLang="zh-CN" sz="2200" dirty="0" smtClean="0">
                <a:latin typeface="+mn-lt"/>
                <a:ea typeface="+mn-ea"/>
              </a:rPr>
              <a:t>HDFS</a:t>
            </a:r>
            <a:endParaRPr lang="zh-CN" altLang="en-US" sz="2200" dirty="0" smtClean="0">
              <a:latin typeface="+mn-lt"/>
              <a:ea typeface="+mn-ea"/>
            </a:endParaRPr>
          </a:p>
        </p:txBody>
      </p:sp>
      <p:sp>
        <p:nvSpPr>
          <p:cNvPr id="27" name="Line 23"/>
          <p:cNvSpPr>
            <a:spLocks noChangeShapeType="1"/>
          </p:cNvSpPr>
          <p:nvPr/>
        </p:nvSpPr>
        <p:spPr bwMode="auto">
          <a:xfrm rot="15143245" flipH="1" flipV="1">
            <a:off x="4686300" y="1952625"/>
            <a:ext cx="631825" cy="1101725"/>
          </a:xfrm>
          <a:prstGeom prst="line">
            <a:avLst/>
          </a:prstGeom>
          <a:noFill/>
          <a:ln w="76200">
            <a:solidFill>
              <a:srgbClr val="C0C0C0"/>
            </a:solidFill>
            <a:round/>
            <a:tailEnd type="triangle" w="med" len="med"/>
          </a:ln>
          <a:effectLst/>
        </p:spPr>
        <p:txBody>
          <a:bodyPr wrap="none" anchor="ctr"/>
          <a:lstStyle/>
          <a:p>
            <a:pPr defTabSz="913765" fontAlgn="auto">
              <a:spcBef>
                <a:spcPts val="0"/>
              </a:spcBef>
              <a:spcAft>
                <a:spcPts val="0"/>
              </a:spcAft>
              <a:defRPr/>
            </a:pPr>
            <a:endParaRPr lang="zh-CN" altLang="en-US" sz="1100" kern="0" dirty="0">
              <a:solidFill>
                <a:sysClr val="windowText" lastClr="000000"/>
              </a:solidFill>
              <a:latin typeface="+mn-lt"/>
              <a:ea typeface="+mn-ea"/>
            </a:endParaRPr>
          </a:p>
        </p:txBody>
      </p:sp>
      <p:sp>
        <p:nvSpPr>
          <p:cNvPr id="28" name="Line 23"/>
          <p:cNvSpPr>
            <a:spLocks noChangeShapeType="1"/>
          </p:cNvSpPr>
          <p:nvPr/>
        </p:nvSpPr>
        <p:spPr bwMode="auto">
          <a:xfrm rot="15143245" flipH="1" flipV="1">
            <a:off x="5058569" y="2624931"/>
            <a:ext cx="231775" cy="582613"/>
          </a:xfrm>
          <a:prstGeom prst="line">
            <a:avLst/>
          </a:prstGeom>
          <a:noFill/>
          <a:ln w="76200">
            <a:solidFill>
              <a:srgbClr val="C0C0C0"/>
            </a:solidFill>
            <a:round/>
            <a:tailEnd type="triangle" w="med" len="med"/>
          </a:ln>
          <a:effectLst/>
        </p:spPr>
        <p:txBody>
          <a:bodyPr wrap="none" anchor="ctr"/>
          <a:lstStyle/>
          <a:p>
            <a:pPr defTabSz="913765" fontAlgn="auto">
              <a:spcBef>
                <a:spcPts val="0"/>
              </a:spcBef>
              <a:spcAft>
                <a:spcPts val="0"/>
              </a:spcAft>
              <a:defRPr/>
            </a:pPr>
            <a:endParaRPr lang="zh-CN" altLang="en-US" sz="1100" kern="0" dirty="0">
              <a:solidFill>
                <a:sysClr val="windowText" lastClr="000000"/>
              </a:solidFill>
              <a:latin typeface="+mn-lt"/>
              <a:ea typeface="+mn-ea"/>
            </a:endParaRPr>
          </a:p>
        </p:txBody>
      </p:sp>
      <p:sp>
        <p:nvSpPr>
          <p:cNvPr id="29" name="Line 23"/>
          <p:cNvSpPr>
            <a:spLocks noChangeShapeType="1"/>
          </p:cNvSpPr>
          <p:nvPr/>
        </p:nvSpPr>
        <p:spPr bwMode="auto">
          <a:xfrm rot="15143245" flipV="1">
            <a:off x="5214145" y="3234531"/>
            <a:ext cx="119062" cy="377825"/>
          </a:xfrm>
          <a:prstGeom prst="line">
            <a:avLst/>
          </a:prstGeom>
          <a:noFill/>
          <a:ln w="76200">
            <a:solidFill>
              <a:srgbClr val="C0C0C0"/>
            </a:solidFill>
            <a:round/>
            <a:tailEnd type="triangle" w="med" len="med"/>
          </a:ln>
          <a:effectLst/>
        </p:spPr>
        <p:txBody>
          <a:bodyPr wrap="none" anchor="ctr"/>
          <a:lstStyle/>
          <a:p>
            <a:pPr defTabSz="913765" fontAlgn="auto">
              <a:spcBef>
                <a:spcPts val="0"/>
              </a:spcBef>
              <a:spcAft>
                <a:spcPts val="0"/>
              </a:spcAft>
              <a:defRPr/>
            </a:pPr>
            <a:endParaRPr lang="zh-CN" altLang="en-US" sz="1100" kern="0" dirty="0">
              <a:solidFill>
                <a:sysClr val="windowText" lastClr="000000"/>
              </a:solidFill>
              <a:latin typeface="+mn-lt"/>
              <a:ea typeface="+mn-ea"/>
            </a:endParaRPr>
          </a:p>
        </p:txBody>
      </p:sp>
      <p:sp>
        <p:nvSpPr>
          <p:cNvPr id="30" name="Line 23"/>
          <p:cNvSpPr>
            <a:spLocks noChangeShapeType="1"/>
          </p:cNvSpPr>
          <p:nvPr/>
        </p:nvSpPr>
        <p:spPr bwMode="auto">
          <a:xfrm rot="15143245" flipV="1">
            <a:off x="4526756" y="4099719"/>
            <a:ext cx="1031875" cy="433388"/>
          </a:xfrm>
          <a:prstGeom prst="line">
            <a:avLst/>
          </a:prstGeom>
          <a:noFill/>
          <a:ln w="76200">
            <a:solidFill>
              <a:srgbClr val="C0C0C0"/>
            </a:solidFill>
            <a:round/>
            <a:tailEnd type="triangle" w="med" len="med"/>
          </a:ln>
          <a:effectLst/>
        </p:spPr>
        <p:txBody>
          <a:bodyPr wrap="none" anchor="ctr"/>
          <a:lstStyle/>
          <a:p>
            <a:pPr defTabSz="913765" fontAlgn="auto">
              <a:spcBef>
                <a:spcPts val="0"/>
              </a:spcBef>
              <a:spcAft>
                <a:spcPts val="0"/>
              </a:spcAft>
              <a:defRPr/>
            </a:pPr>
            <a:endParaRPr lang="zh-CN" altLang="en-US" sz="1100" kern="0" dirty="0">
              <a:solidFill>
                <a:sysClr val="windowText" lastClr="000000"/>
              </a:solidFill>
              <a:latin typeface="+mn-lt"/>
              <a:ea typeface="+mn-ea"/>
            </a:endParaRPr>
          </a:p>
        </p:txBody>
      </p:sp>
      <p:sp>
        <p:nvSpPr>
          <p:cNvPr id="31" name="Line 23"/>
          <p:cNvSpPr>
            <a:spLocks noChangeShapeType="1"/>
          </p:cNvSpPr>
          <p:nvPr/>
        </p:nvSpPr>
        <p:spPr bwMode="auto">
          <a:xfrm rot="15143245" flipV="1">
            <a:off x="4910932" y="3775869"/>
            <a:ext cx="582612" cy="304800"/>
          </a:xfrm>
          <a:prstGeom prst="line">
            <a:avLst/>
          </a:prstGeom>
          <a:noFill/>
          <a:ln w="76200">
            <a:solidFill>
              <a:srgbClr val="C0C0C0"/>
            </a:solidFill>
            <a:round/>
            <a:tailEnd type="triangle" w="med" len="med"/>
          </a:ln>
          <a:effectLst/>
        </p:spPr>
        <p:txBody>
          <a:bodyPr wrap="none" anchor="ctr"/>
          <a:lstStyle/>
          <a:p>
            <a:pPr defTabSz="913765" fontAlgn="auto">
              <a:spcBef>
                <a:spcPts val="0"/>
              </a:spcBef>
              <a:spcAft>
                <a:spcPts val="0"/>
              </a:spcAft>
              <a:defRPr/>
            </a:pPr>
            <a:endParaRPr lang="zh-CN" altLang="en-US" sz="1100" kern="0" dirty="0">
              <a:solidFill>
                <a:sysClr val="windowText" lastClr="000000"/>
              </a:solidFill>
              <a:latin typeface="+mn-lt"/>
              <a:ea typeface="+mn-ea"/>
            </a:endParaRPr>
          </a:p>
        </p:txBody>
      </p:sp>
      <p:sp>
        <p:nvSpPr>
          <p:cNvPr id="32" name="Line 23"/>
          <p:cNvSpPr>
            <a:spLocks noChangeShapeType="1"/>
          </p:cNvSpPr>
          <p:nvPr/>
        </p:nvSpPr>
        <p:spPr bwMode="auto">
          <a:xfrm rot="15143245" flipH="1">
            <a:off x="3171826" y="2271712"/>
            <a:ext cx="1098550" cy="530225"/>
          </a:xfrm>
          <a:prstGeom prst="line">
            <a:avLst/>
          </a:prstGeom>
          <a:noFill/>
          <a:ln w="76200">
            <a:solidFill>
              <a:srgbClr val="C0C0C0"/>
            </a:solidFill>
            <a:round/>
            <a:tailEnd type="triangle" w="med" len="med"/>
          </a:ln>
          <a:effectLst/>
        </p:spPr>
        <p:txBody>
          <a:bodyPr wrap="none" anchor="ctr"/>
          <a:lstStyle/>
          <a:p>
            <a:pPr defTabSz="913765" fontAlgn="auto">
              <a:spcBef>
                <a:spcPts val="0"/>
              </a:spcBef>
              <a:spcAft>
                <a:spcPts val="0"/>
              </a:spcAft>
              <a:defRPr/>
            </a:pPr>
            <a:endParaRPr lang="zh-CN" altLang="en-US" sz="1100" kern="0" dirty="0">
              <a:solidFill>
                <a:sysClr val="windowText" lastClr="000000"/>
              </a:solidFill>
              <a:latin typeface="+mn-lt"/>
              <a:ea typeface="+mn-ea"/>
            </a:endParaRPr>
          </a:p>
        </p:txBody>
      </p:sp>
      <p:sp>
        <p:nvSpPr>
          <p:cNvPr id="35" name="Line 23"/>
          <p:cNvSpPr>
            <a:spLocks noChangeShapeType="1"/>
          </p:cNvSpPr>
          <p:nvPr/>
        </p:nvSpPr>
        <p:spPr bwMode="auto">
          <a:xfrm rot="15143245" flipH="1">
            <a:off x="3221038" y="2779713"/>
            <a:ext cx="628650" cy="368300"/>
          </a:xfrm>
          <a:prstGeom prst="line">
            <a:avLst/>
          </a:prstGeom>
          <a:noFill/>
          <a:ln w="76200">
            <a:solidFill>
              <a:srgbClr val="C0C0C0"/>
            </a:solidFill>
            <a:round/>
            <a:tailEnd type="triangle" w="med" len="med"/>
          </a:ln>
          <a:effectLst/>
        </p:spPr>
        <p:txBody>
          <a:bodyPr wrap="none" anchor="ctr"/>
          <a:lstStyle/>
          <a:p>
            <a:pPr defTabSz="913765" fontAlgn="auto">
              <a:spcBef>
                <a:spcPts val="0"/>
              </a:spcBef>
              <a:spcAft>
                <a:spcPts val="0"/>
              </a:spcAft>
              <a:defRPr/>
            </a:pPr>
            <a:endParaRPr lang="zh-CN" altLang="en-US" sz="1100" kern="0" dirty="0">
              <a:solidFill>
                <a:sysClr val="windowText" lastClr="000000"/>
              </a:solidFill>
              <a:latin typeface="+mn-lt"/>
              <a:ea typeface="+mn-ea"/>
            </a:endParaRPr>
          </a:p>
        </p:txBody>
      </p:sp>
      <p:sp>
        <p:nvSpPr>
          <p:cNvPr id="36" name="Line 23"/>
          <p:cNvSpPr>
            <a:spLocks noChangeShapeType="1"/>
          </p:cNvSpPr>
          <p:nvPr/>
        </p:nvSpPr>
        <p:spPr bwMode="auto">
          <a:xfrm rot="15143245" flipH="1">
            <a:off x="3380582" y="3245643"/>
            <a:ext cx="114300" cy="373063"/>
          </a:xfrm>
          <a:prstGeom prst="line">
            <a:avLst/>
          </a:prstGeom>
          <a:noFill/>
          <a:ln w="76200">
            <a:solidFill>
              <a:srgbClr val="C0C0C0"/>
            </a:solidFill>
            <a:round/>
            <a:tailEnd type="triangle" w="med" len="med"/>
          </a:ln>
          <a:effectLst/>
        </p:spPr>
        <p:txBody>
          <a:bodyPr wrap="none" anchor="ctr"/>
          <a:lstStyle/>
          <a:p>
            <a:pPr defTabSz="913765" fontAlgn="auto">
              <a:spcBef>
                <a:spcPts val="0"/>
              </a:spcBef>
              <a:spcAft>
                <a:spcPts val="0"/>
              </a:spcAft>
              <a:defRPr/>
            </a:pPr>
            <a:endParaRPr lang="zh-CN" altLang="en-US" sz="1100" kern="0" dirty="0">
              <a:solidFill>
                <a:sysClr val="windowText" lastClr="000000"/>
              </a:solidFill>
              <a:latin typeface="+mn-lt"/>
              <a:ea typeface="+mn-ea"/>
            </a:endParaRPr>
          </a:p>
        </p:txBody>
      </p:sp>
      <p:sp>
        <p:nvSpPr>
          <p:cNvPr id="37" name="Line 23"/>
          <p:cNvSpPr>
            <a:spLocks noChangeShapeType="1"/>
          </p:cNvSpPr>
          <p:nvPr/>
        </p:nvSpPr>
        <p:spPr bwMode="auto">
          <a:xfrm rot="15143245">
            <a:off x="3433763" y="3592513"/>
            <a:ext cx="158750" cy="685800"/>
          </a:xfrm>
          <a:prstGeom prst="line">
            <a:avLst/>
          </a:prstGeom>
          <a:noFill/>
          <a:ln w="76200">
            <a:solidFill>
              <a:srgbClr val="C0C0C0"/>
            </a:solidFill>
            <a:round/>
            <a:tailEnd type="triangle" w="med" len="med"/>
          </a:ln>
          <a:effectLst/>
        </p:spPr>
        <p:txBody>
          <a:bodyPr wrap="none" anchor="ctr"/>
          <a:lstStyle/>
          <a:p>
            <a:pPr defTabSz="913765" fontAlgn="auto">
              <a:spcBef>
                <a:spcPts val="0"/>
              </a:spcBef>
              <a:spcAft>
                <a:spcPts val="0"/>
              </a:spcAft>
              <a:defRPr/>
            </a:pPr>
            <a:endParaRPr lang="zh-CN" altLang="en-US" sz="1100" kern="0" dirty="0">
              <a:solidFill>
                <a:sysClr val="windowText" lastClr="000000"/>
              </a:solidFill>
              <a:latin typeface="+mn-lt"/>
              <a:ea typeface="+mn-ea"/>
            </a:endParaRPr>
          </a:p>
        </p:txBody>
      </p:sp>
      <p:sp>
        <p:nvSpPr>
          <p:cNvPr id="38" name="Line 23"/>
          <p:cNvSpPr>
            <a:spLocks noChangeShapeType="1"/>
          </p:cNvSpPr>
          <p:nvPr/>
        </p:nvSpPr>
        <p:spPr bwMode="auto">
          <a:xfrm rot="15143245">
            <a:off x="3468687" y="3765551"/>
            <a:ext cx="474663" cy="1128712"/>
          </a:xfrm>
          <a:prstGeom prst="line">
            <a:avLst/>
          </a:prstGeom>
          <a:noFill/>
          <a:ln w="76200">
            <a:solidFill>
              <a:srgbClr val="C0C0C0"/>
            </a:solidFill>
            <a:round/>
            <a:tailEnd type="triangle" w="med" len="med"/>
          </a:ln>
          <a:effectLst/>
        </p:spPr>
        <p:txBody>
          <a:bodyPr wrap="none" anchor="ctr"/>
          <a:lstStyle/>
          <a:p>
            <a:pPr defTabSz="913765" fontAlgn="auto">
              <a:spcBef>
                <a:spcPts val="0"/>
              </a:spcBef>
              <a:spcAft>
                <a:spcPts val="0"/>
              </a:spcAft>
              <a:defRPr/>
            </a:pPr>
            <a:endParaRPr lang="zh-CN" altLang="en-US" sz="1100" kern="0" dirty="0">
              <a:solidFill>
                <a:sysClr val="windowText" lastClr="000000"/>
              </a:solidFill>
              <a:latin typeface="+mn-lt"/>
              <a:ea typeface="+mn-ea"/>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sz="quarter" idx="10"/>
          </p:nvPr>
        </p:nvSpPr>
        <p:spPr>
          <a:noFill/>
        </p:spPr>
        <p:txBody>
          <a:bodyPr>
            <a:spAutoFit/>
          </a:bodyPr>
          <a:lstStyle/>
          <a:p>
            <a:pPr marL="419100" indent="-419100" eaLnBrk="1" hangingPunct="1">
              <a:buClr>
                <a:schemeClr val="tx1"/>
              </a:buClr>
              <a:buSzTx/>
              <a:buFont typeface="Wingdings" panose="05000000000000000000" pitchFamily="2" charset="2"/>
              <a:buAutoNum type="arabicPeriod"/>
            </a:pPr>
            <a:r>
              <a:rPr lang="en-US" altLang="zh-CN" b="1" dirty="0" smtClean="0"/>
              <a:t>HDFS</a:t>
            </a:r>
            <a:r>
              <a:rPr lang="zh-CN" altLang="en-US" b="1" dirty="0" smtClean="0"/>
              <a:t>概述及应用场景</a:t>
            </a:r>
          </a:p>
          <a:p>
            <a:pPr marL="419100" indent="-419100" eaLnBrk="1" hangingPunct="1">
              <a:buClr>
                <a:schemeClr val="tx1"/>
              </a:buClr>
              <a:buSzTx/>
              <a:buFont typeface="Wingdings" panose="05000000000000000000" pitchFamily="2" charset="2"/>
              <a:buAutoNum type="arabicPeriod"/>
            </a:pPr>
            <a:r>
              <a:rPr lang="en-US" altLang="zh-CN" dirty="0" smtClean="0">
                <a:solidFill>
                  <a:srgbClr val="777777"/>
                </a:solidFill>
              </a:rPr>
              <a:t>HDFS</a:t>
            </a:r>
            <a:r>
              <a:rPr lang="zh-CN" altLang="en-US" dirty="0" smtClean="0">
                <a:solidFill>
                  <a:srgbClr val="777777"/>
                </a:solidFill>
              </a:rPr>
              <a:t>在</a:t>
            </a:r>
            <a:r>
              <a:rPr lang="en-US" altLang="zh-CN" dirty="0" smtClean="0">
                <a:solidFill>
                  <a:srgbClr val="777777"/>
                </a:solidFill>
              </a:rPr>
              <a:t>FusionInsight</a:t>
            </a:r>
            <a:r>
              <a:rPr lang="zh-CN" altLang="en-US" dirty="0" smtClean="0">
                <a:solidFill>
                  <a:srgbClr val="777777"/>
                </a:solidFill>
              </a:rPr>
              <a:t>产品的位置</a:t>
            </a:r>
          </a:p>
          <a:p>
            <a:pPr marL="419100" indent="-419100" eaLnBrk="1" hangingPunct="1">
              <a:buClr>
                <a:schemeClr val="tx1"/>
              </a:buClr>
              <a:buSzTx/>
              <a:buFont typeface="Wingdings" panose="05000000000000000000" pitchFamily="2" charset="2"/>
              <a:buAutoNum type="arabicPeriod"/>
            </a:pPr>
            <a:r>
              <a:rPr lang="en-US" altLang="zh-CN" dirty="0" smtClean="0">
                <a:solidFill>
                  <a:srgbClr val="777777"/>
                </a:solidFill>
              </a:rPr>
              <a:t>HDFS</a:t>
            </a:r>
            <a:r>
              <a:rPr lang="zh-CN" altLang="en-US" dirty="0" smtClean="0">
                <a:solidFill>
                  <a:srgbClr val="777777"/>
                </a:solidFill>
              </a:rPr>
              <a:t>系统架构</a:t>
            </a:r>
            <a:endParaRPr lang="en-US" altLang="zh-CN" dirty="0" smtClean="0">
              <a:solidFill>
                <a:srgbClr val="777777"/>
              </a:solidFill>
            </a:endParaRPr>
          </a:p>
          <a:p>
            <a:pPr marL="419100" indent="-419100" eaLnBrk="1" hangingPunct="1">
              <a:buClr>
                <a:schemeClr val="tx1"/>
              </a:buClr>
              <a:buSzTx/>
              <a:buFont typeface="Wingdings" panose="05000000000000000000" pitchFamily="2" charset="2"/>
              <a:buAutoNum type="arabicPeriod"/>
            </a:pPr>
            <a:r>
              <a:rPr lang="zh-CN" altLang="en-US" dirty="0" smtClean="0">
                <a:solidFill>
                  <a:srgbClr val="777777"/>
                </a:solidFill>
              </a:rPr>
              <a:t>关键特性介绍</a:t>
            </a:r>
            <a:endParaRPr lang="en-US" altLang="zh-CN" dirty="0" smtClean="0">
              <a:solidFill>
                <a:srgbClr val="777777"/>
              </a:solidFill>
            </a:endParaRPr>
          </a:p>
        </p:txBody>
      </p:sp>
      <p:pic>
        <p:nvPicPr>
          <p:cNvPr id="18436" name="Picture 18" descr="目录 copy"/>
          <p:cNvPicPr>
            <a:picLocks noChangeAspect="1" noChangeArrowheads="1"/>
          </p:cNvPicPr>
          <p:nvPr/>
        </p:nvPicPr>
        <p:blipFill>
          <a:blip r:embed="rId3" cstate="print"/>
          <a:srcRect/>
          <a:stretch>
            <a:fillRect/>
          </a:stretch>
        </p:blipFill>
        <p:spPr bwMode="auto">
          <a:xfrm>
            <a:off x="704850" y="506413"/>
            <a:ext cx="617538" cy="6191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647564" y="189050"/>
            <a:ext cx="7745413" cy="868363"/>
          </a:xfrm>
        </p:spPr>
        <p:txBody>
          <a:bodyPr/>
          <a:lstStyle/>
          <a:p>
            <a:r>
              <a:rPr lang="en-US" altLang="zh-CN" dirty="0" smtClean="0"/>
              <a:t>HDFS</a:t>
            </a:r>
            <a:r>
              <a:rPr lang="zh-CN" altLang="en-US" dirty="0" smtClean="0"/>
              <a:t>高可靠性（</a:t>
            </a:r>
            <a:r>
              <a:rPr lang="en-US" altLang="zh-CN" dirty="0" smtClean="0"/>
              <a:t>HA</a:t>
            </a:r>
            <a:r>
              <a:rPr lang="zh-CN" altLang="en-US" dirty="0" smtClean="0"/>
              <a:t>）</a:t>
            </a:r>
          </a:p>
        </p:txBody>
      </p:sp>
      <p:sp>
        <p:nvSpPr>
          <p:cNvPr id="4" name="TextBox 4"/>
          <p:cNvSpPr txBox="1"/>
          <p:nvPr/>
        </p:nvSpPr>
        <p:spPr>
          <a:xfrm>
            <a:off x="5544108" y="870988"/>
            <a:ext cx="3203575" cy="4985980"/>
          </a:xfrm>
          <a:prstGeom prst="rect">
            <a:avLst/>
          </a:prstGeom>
          <a:noFill/>
        </p:spPr>
        <p:txBody>
          <a:bodyPr>
            <a:spAutoFit/>
          </a:bodyPr>
          <a:lstStyle/>
          <a:p>
            <a:pPr eaLnBrk="1" fontAlgn="t" hangingPunct="1">
              <a:defRPr/>
            </a:pPr>
            <a:endParaRPr lang="en-US" altLang="zh-CN" sz="1400" dirty="0">
              <a:latin typeface="+mn-lt"/>
              <a:ea typeface="+mn-ea"/>
            </a:endParaRPr>
          </a:p>
          <a:p>
            <a:pPr marL="342900" indent="-342900" eaLnBrk="1" fontAlgn="t" hangingPunct="1">
              <a:buClr>
                <a:schemeClr val="bg1">
                  <a:lumMod val="50000"/>
                </a:schemeClr>
              </a:buClr>
              <a:buSzPct val="60000"/>
              <a:buFont typeface="Wingdings" panose="05000000000000000000" pitchFamily="2" charset="2"/>
              <a:buChar char="l"/>
              <a:defRPr/>
            </a:pPr>
            <a:r>
              <a:rPr lang="en-US" altLang="zh-CN" sz="1600" dirty="0">
                <a:latin typeface="+mn-lt"/>
                <a:ea typeface="+mn-ea"/>
              </a:rPr>
              <a:t>ZooKeeper</a:t>
            </a:r>
          </a:p>
          <a:p>
            <a:pPr lvl="1" eaLnBrk="1" fontAlgn="t" hangingPunct="1">
              <a:defRPr/>
            </a:pPr>
            <a:r>
              <a:rPr lang="zh-CN" altLang="en-US" sz="1600" dirty="0">
                <a:latin typeface="+mn-lt"/>
                <a:ea typeface="+mn-ea"/>
              </a:rPr>
              <a:t>分布式协调，主要用来存储</a:t>
            </a:r>
            <a:r>
              <a:rPr lang="en-US" altLang="zh-CN" sz="1600" dirty="0">
                <a:latin typeface="+mn-lt"/>
                <a:ea typeface="+mn-ea"/>
              </a:rPr>
              <a:t>HA</a:t>
            </a:r>
            <a:r>
              <a:rPr lang="zh-CN" altLang="en-US" sz="1600" dirty="0">
                <a:latin typeface="+mn-lt"/>
                <a:ea typeface="+mn-ea"/>
              </a:rPr>
              <a:t>下的状态文件，主备信息。</a:t>
            </a:r>
            <a:r>
              <a:rPr lang="en-US" altLang="zh-CN" sz="1600" dirty="0">
                <a:latin typeface="+mn-lt"/>
                <a:ea typeface="+mn-ea"/>
              </a:rPr>
              <a:t>ZK</a:t>
            </a:r>
            <a:r>
              <a:rPr lang="zh-CN" altLang="en-US" sz="1600" dirty="0">
                <a:latin typeface="+mn-lt"/>
                <a:ea typeface="+mn-ea"/>
              </a:rPr>
              <a:t>个数建议</a:t>
            </a:r>
            <a:r>
              <a:rPr lang="en-US" altLang="zh-CN" sz="1600" dirty="0">
                <a:latin typeface="+mn-lt"/>
                <a:ea typeface="+mn-ea"/>
              </a:rPr>
              <a:t>3</a:t>
            </a:r>
            <a:r>
              <a:rPr lang="zh-CN" altLang="en-US" sz="1600" dirty="0">
                <a:latin typeface="+mn-lt"/>
                <a:ea typeface="+mn-ea"/>
              </a:rPr>
              <a:t>个及以上且为奇数个。</a:t>
            </a:r>
            <a:endParaRPr lang="en-US" altLang="zh-CN" sz="1600" dirty="0">
              <a:latin typeface="+mn-lt"/>
              <a:ea typeface="+mn-ea"/>
            </a:endParaRPr>
          </a:p>
          <a:p>
            <a:pPr lvl="1" eaLnBrk="1" fontAlgn="t" hangingPunct="1">
              <a:defRPr/>
            </a:pPr>
            <a:endParaRPr lang="en-US" altLang="zh-CN" sz="1600" dirty="0">
              <a:latin typeface="+mn-lt"/>
              <a:ea typeface="+mn-ea"/>
            </a:endParaRPr>
          </a:p>
          <a:p>
            <a:pPr marL="342900" indent="-342900" eaLnBrk="1" fontAlgn="t" hangingPunct="1">
              <a:buClr>
                <a:schemeClr val="bg1">
                  <a:lumMod val="50000"/>
                </a:schemeClr>
              </a:buClr>
              <a:buSzPct val="60000"/>
              <a:buFont typeface="Wingdings" panose="05000000000000000000" pitchFamily="2" charset="2"/>
              <a:buChar char="l"/>
              <a:defRPr/>
            </a:pPr>
            <a:r>
              <a:rPr lang="en-US" altLang="zh-CN" sz="1600" dirty="0">
                <a:latin typeface="+mn-lt"/>
                <a:ea typeface="+mn-ea"/>
              </a:rPr>
              <a:t>NameNode</a:t>
            </a:r>
            <a:r>
              <a:rPr lang="zh-CN" altLang="en-US" sz="1600" dirty="0">
                <a:latin typeface="+mn-lt"/>
                <a:ea typeface="+mn-ea"/>
              </a:rPr>
              <a:t>主备</a:t>
            </a:r>
            <a:endParaRPr lang="en-US" altLang="zh-CN" sz="1600" dirty="0">
              <a:latin typeface="+mn-lt"/>
              <a:ea typeface="+mn-ea"/>
            </a:endParaRPr>
          </a:p>
          <a:p>
            <a:pPr lvl="1" eaLnBrk="1" fontAlgn="t" hangingPunct="1">
              <a:defRPr/>
            </a:pPr>
            <a:r>
              <a:rPr lang="en-US" altLang="zh-CN" sz="1600" dirty="0">
                <a:latin typeface="+mn-lt"/>
                <a:ea typeface="+mn-ea"/>
              </a:rPr>
              <a:t>NameNode</a:t>
            </a:r>
            <a:r>
              <a:rPr lang="zh-CN" altLang="en-US" sz="1600" dirty="0">
                <a:latin typeface="+mn-lt"/>
                <a:ea typeface="+mn-ea"/>
              </a:rPr>
              <a:t>主备模式，主提供服务，备合并元数据并作为主的热备。</a:t>
            </a:r>
            <a:endParaRPr lang="en-US" altLang="zh-CN" sz="1600" dirty="0">
              <a:latin typeface="+mn-lt"/>
              <a:ea typeface="+mn-ea"/>
            </a:endParaRPr>
          </a:p>
          <a:p>
            <a:pPr lvl="1" eaLnBrk="1" fontAlgn="t" hangingPunct="1">
              <a:defRPr/>
            </a:pPr>
            <a:endParaRPr lang="en-US" altLang="zh-CN" sz="1600" dirty="0">
              <a:latin typeface="+mn-lt"/>
              <a:ea typeface="+mn-ea"/>
            </a:endParaRPr>
          </a:p>
          <a:p>
            <a:pPr marL="342900" indent="-342900" eaLnBrk="1" fontAlgn="t" hangingPunct="1">
              <a:buClr>
                <a:schemeClr val="bg1">
                  <a:lumMod val="50000"/>
                </a:schemeClr>
              </a:buClr>
              <a:buSzPct val="60000"/>
              <a:buFont typeface="Wingdings" panose="05000000000000000000" pitchFamily="2" charset="2"/>
              <a:buChar char="l"/>
              <a:defRPr/>
            </a:pPr>
            <a:r>
              <a:rPr lang="en-US" altLang="zh-CN" sz="1600" dirty="0">
                <a:latin typeface="+mn-lt"/>
                <a:ea typeface="+mn-ea"/>
              </a:rPr>
              <a:t>ZKFC</a:t>
            </a:r>
          </a:p>
          <a:p>
            <a:pPr lvl="1" eaLnBrk="1" fontAlgn="t" hangingPunct="1">
              <a:defRPr/>
            </a:pPr>
            <a:r>
              <a:rPr lang="en-US" altLang="zh-CN" sz="1600" dirty="0">
                <a:latin typeface="+mn-lt"/>
                <a:ea typeface="+mn-ea"/>
              </a:rPr>
              <a:t>ZKFC(ZooKeeper Failover Controller)</a:t>
            </a:r>
            <a:r>
              <a:rPr lang="zh-CN" altLang="en-US" sz="1600" dirty="0">
                <a:latin typeface="+mn-lt"/>
                <a:ea typeface="+mn-ea"/>
              </a:rPr>
              <a:t>用于控制</a:t>
            </a:r>
            <a:r>
              <a:rPr lang="en-US" altLang="zh-CN" sz="1600" dirty="0">
                <a:latin typeface="+mn-lt"/>
                <a:ea typeface="+mn-ea"/>
              </a:rPr>
              <a:t>NameNode</a:t>
            </a:r>
            <a:r>
              <a:rPr lang="zh-CN" altLang="en-US" sz="1600" dirty="0">
                <a:latin typeface="+mn-lt"/>
                <a:ea typeface="+mn-ea"/>
              </a:rPr>
              <a:t>节点的主备状态。</a:t>
            </a:r>
            <a:endParaRPr lang="en-US" altLang="zh-CN" sz="1600" dirty="0">
              <a:latin typeface="+mn-lt"/>
              <a:ea typeface="+mn-ea"/>
            </a:endParaRPr>
          </a:p>
          <a:p>
            <a:pPr lvl="1" eaLnBrk="1" fontAlgn="t" hangingPunct="1">
              <a:defRPr/>
            </a:pPr>
            <a:endParaRPr lang="en-US" altLang="zh-CN" sz="1600" dirty="0">
              <a:latin typeface="+mn-lt"/>
              <a:ea typeface="+mn-ea"/>
            </a:endParaRPr>
          </a:p>
          <a:p>
            <a:pPr marL="342900" indent="-342900" eaLnBrk="1" fontAlgn="t" hangingPunct="1">
              <a:buClr>
                <a:schemeClr val="bg1">
                  <a:lumMod val="50000"/>
                </a:schemeClr>
              </a:buClr>
              <a:buSzPct val="60000"/>
              <a:buFont typeface="Wingdings" panose="05000000000000000000" pitchFamily="2" charset="2"/>
              <a:buChar char="l"/>
              <a:defRPr/>
            </a:pPr>
            <a:r>
              <a:rPr lang="en-US" altLang="zh-CN" sz="1600" dirty="0">
                <a:latin typeface="+mn-lt"/>
                <a:ea typeface="+mn-ea"/>
              </a:rPr>
              <a:t>JN</a:t>
            </a:r>
          </a:p>
          <a:p>
            <a:pPr lvl="1" eaLnBrk="1" fontAlgn="t" hangingPunct="1">
              <a:defRPr/>
            </a:pPr>
            <a:r>
              <a:rPr lang="en-US" altLang="zh-CN" sz="1600" dirty="0" smtClean="0">
                <a:latin typeface="+mn-lt"/>
                <a:ea typeface="+mn-ea"/>
              </a:rPr>
              <a:t>JN(JournalNode</a:t>
            </a:r>
            <a:r>
              <a:rPr lang="en-US" altLang="zh-CN" sz="1600" dirty="0">
                <a:latin typeface="+mn-lt"/>
                <a:ea typeface="+mn-ea"/>
              </a:rPr>
              <a:t>)</a:t>
            </a:r>
            <a:r>
              <a:rPr lang="zh-CN" altLang="en-US" sz="1600" dirty="0">
                <a:latin typeface="+mn-lt"/>
                <a:ea typeface="+mn-ea"/>
              </a:rPr>
              <a:t>用于共享存储</a:t>
            </a:r>
            <a:r>
              <a:rPr lang="en-US" altLang="zh-CN" sz="1600" dirty="0">
                <a:latin typeface="+mn-lt"/>
                <a:ea typeface="+mn-ea"/>
              </a:rPr>
              <a:t>NameNode</a:t>
            </a:r>
            <a:r>
              <a:rPr lang="zh-CN" altLang="en-US" sz="1600" dirty="0">
                <a:latin typeface="+mn-lt"/>
                <a:ea typeface="+mn-ea"/>
              </a:rPr>
              <a:t>生成的</a:t>
            </a:r>
            <a:r>
              <a:rPr lang="en-US" altLang="zh-CN" sz="1600" dirty="0">
                <a:latin typeface="+mn-lt"/>
                <a:ea typeface="+mn-ea"/>
              </a:rPr>
              <a:t>Editlog</a:t>
            </a:r>
            <a:r>
              <a:rPr lang="zh-CN" altLang="en-US" sz="1600" dirty="0">
                <a:latin typeface="+mn-lt"/>
                <a:ea typeface="+mn-ea"/>
              </a:rPr>
              <a:t>。</a:t>
            </a:r>
            <a:endParaRPr lang="en-US" altLang="zh-CN" sz="1600" dirty="0">
              <a:latin typeface="+mn-lt"/>
              <a:ea typeface="+mn-ea"/>
            </a:endParaRPr>
          </a:p>
        </p:txBody>
      </p:sp>
      <p:graphicFrame>
        <p:nvGraphicFramePr>
          <p:cNvPr id="11266" name="对象 5"/>
          <p:cNvGraphicFramePr>
            <a:graphicFrameLocks noChangeAspect="1"/>
          </p:cNvGraphicFramePr>
          <p:nvPr/>
        </p:nvGraphicFramePr>
        <p:xfrm>
          <a:off x="772598" y="1200450"/>
          <a:ext cx="4646612" cy="4640262"/>
        </p:xfrm>
        <a:graphic>
          <a:graphicData uri="http://schemas.openxmlformats.org/presentationml/2006/ole">
            <mc:AlternateContent xmlns:mc="http://schemas.openxmlformats.org/markup-compatibility/2006">
              <mc:Choice xmlns:v="urn:schemas-microsoft-com:vml" Requires="v">
                <p:oleObj spid="_x0000_s11366" name="Visio" r:id="rId4" imgW="6617335" imgH="6340475" progId="">
                  <p:embed/>
                </p:oleObj>
              </mc:Choice>
              <mc:Fallback>
                <p:oleObj name="Visio" r:id="rId4" imgW="6617335" imgH="6340475" progId="">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598" y="1200450"/>
                        <a:ext cx="4646612" cy="464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r>
              <a:rPr lang="zh-CN" altLang="en-US" dirty="0" smtClean="0"/>
              <a:t>数据副本机制</a:t>
            </a:r>
          </a:p>
        </p:txBody>
      </p:sp>
      <p:sp>
        <p:nvSpPr>
          <p:cNvPr id="2" name="内容占位符 1"/>
          <p:cNvSpPr>
            <a:spLocks noGrp="1"/>
          </p:cNvSpPr>
          <p:nvPr>
            <p:ph idx="1"/>
          </p:nvPr>
        </p:nvSpPr>
        <p:spPr>
          <a:xfrm>
            <a:off x="684213" y="1212850"/>
            <a:ext cx="7929562" cy="4916450"/>
          </a:xfrm>
        </p:spPr>
        <p:txBody>
          <a:bodyPr/>
          <a:lstStyle/>
          <a:p>
            <a:pPr marL="0" indent="0" eaLnBrk="1" fontAlgn="t" hangingPunct="1">
              <a:buFont typeface="Wingdings" panose="05000000000000000000" pitchFamily="2" charset="2"/>
              <a:buNone/>
              <a:defRPr/>
            </a:pPr>
            <a:r>
              <a:rPr kumimoji="1" lang="zh-CN" altLang="en-US" sz="1800" dirty="0">
                <a:solidFill>
                  <a:srgbClr val="C00000"/>
                </a:solidFill>
              </a:rPr>
              <a:t>副本距离计算公式：</a:t>
            </a:r>
            <a:endParaRPr kumimoji="1" lang="en-US" altLang="zh-CN" sz="1800" dirty="0">
              <a:solidFill>
                <a:srgbClr val="C00000"/>
              </a:solidFill>
            </a:endParaRPr>
          </a:p>
          <a:p>
            <a:pPr eaLnBrk="1" fontAlgn="t" hangingPunct="1">
              <a:defRPr/>
            </a:pPr>
            <a:r>
              <a:rPr lang="en-US" altLang="zh-CN" sz="1400" dirty="0"/>
              <a:t>Distance(Rack1/D1, Rack1/D1)=</a:t>
            </a:r>
            <a:r>
              <a:rPr lang="en-US" altLang="zh-CN" sz="1400" dirty="0" smtClean="0"/>
              <a:t>0</a:t>
            </a:r>
          </a:p>
          <a:p>
            <a:pPr marL="0" indent="0" eaLnBrk="1" fontAlgn="t" hangingPunct="1">
              <a:buFont typeface="Wingdings" panose="05000000000000000000" pitchFamily="2" charset="2"/>
              <a:buNone/>
              <a:defRPr/>
            </a:pPr>
            <a:r>
              <a:rPr lang="en-US" altLang="zh-CN" sz="1400" dirty="0"/>
              <a:t> </a:t>
            </a:r>
            <a:r>
              <a:rPr lang="en-US" altLang="zh-CN" sz="1400" dirty="0" smtClean="0"/>
              <a:t>   </a:t>
            </a:r>
            <a:r>
              <a:rPr lang="zh-CN" altLang="zh-CN" sz="1400" dirty="0" smtClean="0"/>
              <a:t>同</a:t>
            </a:r>
            <a:r>
              <a:rPr lang="zh-CN" altLang="zh-CN" sz="1400" dirty="0"/>
              <a:t>一台服务器的距离为</a:t>
            </a:r>
            <a:r>
              <a:rPr lang="en-US" altLang="zh-CN" sz="1400" dirty="0"/>
              <a:t>0</a:t>
            </a:r>
            <a:endParaRPr lang="zh-CN" altLang="zh-CN" sz="1400" dirty="0"/>
          </a:p>
          <a:p>
            <a:pPr eaLnBrk="1" fontAlgn="t" hangingPunct="1">
              <a:defRPr/>
            </a:pPr>
            <a:r>
              <a:rPr lang="en-US" altLang="zh-CN" sz="1400" dirty="0"/>
              <a:t>Distance(Rack1/D1, Rack1/D3)=</a:t>
            </a:r>
            <a:r>
              <a:rPr lang="en-US" altLang="zh-CN" sz="1400" dirty="0" smtClean="0"/>
              <a:t>2</a:t>
            </a:r>
          </a:p>
          <a:p>
            <a:pPr marL="0" indent="0" eaLnBrk="1" fontAlgn="t" hangingPunct="1">
              <a:buFont typeface="Wingdings" panose="05000000000000000000" pitchFamily="2" charset="2"/>
              <a:buNone/>
              <a:defRPr/>
            </a:pPr>
            <a:r>
              <a:rPr lang="en-US" altLang="zh-CN" sz="1400" dirty="0" smtClean="0"/>
              <a:t>   </a:t>
            </a:r>
            <a:r>
              <a:rPr lang="zh-CN" altLang="zh-CN" sz="1400" dirty="0" smtClean="0"/>
              <a:t>同</a:t>
            </a:r>
            <a:r>
              <a:rPr lang="zh-CN" altLang="zh-CN" sz="1400" dirty="0"/>
              <a:t>一机架不同的服务器距离为</a:t>
            </a:r>
            <a:r>
              <a:rPr lang="en-US" altLang="zh-CN" sz="1400" dirty="0"/>
              <a:t>2</a:t>
            </a:r>
            <a:endParaRPr lang="zh-CN" altLang="zh-CN" sz="1400" dirty="0"/>
          </a:p>
          <a:p>
            <a:pPr eaLnBrk="1" fontAlgn="t" hangingPunct="1">
              <a:defRPr/>
            </a:pPr>
            <a:r>
              <a:rPr lang="en-US" altLang="zh-CN" sz="1400" dirty="0" smtClean="0"/>
              <a:t>Distance(Rack1/D1</a:t>
            </a:r>
            <a:r>
              <a:rPr lang="en-US" altLang="zh-CN" sz="1400" dirty="0"/>
              <a:t>, Rack2/D1)=</a:t>
            </a:r>
            <a:r>
              <a:rPr lang="en-US" altLang="zh-CN" sz="1400" dirty="0" smtClean="0"/>
              <a:t>4</a:t>
            </a:r>
          </a:p>
          <a:p>
            <a:pPr marL="0" indent="0" eaLnBrk="1" fontAlgn="t" hangingPunct="1">
              <a:buFont typeface="Wingdings" panose="05000000000000000000" pitchFamily="2" charset="2"/>
              <a:buNone/>
              <a:defRPr/>
            </a:pPr>
            <a:r>
              <a:rPr lang="en-US" altLang="zh-CN" sz="1400" dirty="0" smtClean="0"/>
              <a:t>    </a:t>
            </a:r>
            <a:r>
              <a:rPr lang="zh-CN" altLang="zh-CN" sz="1400" dirty="0" smtClean="0"/>
              <a:t>不同</a:t>
            </a:r>
            <a:r>
              <a:rPr lang="zh-CN" altLang="zh-CN" sz="1400" dirty="0"/>
              <a:t>机架的服务器距离为</a:t>
            </a:r>
            <a:r>
              <a:rPr lang="en-US" altLang="zh-CN" sz="1400" dirty="0" smtClean="0"/>
              <a:t>4</a:t>
            </a:r>
            <a:endParaRPr lang="en-US" altLang="zh-CN" sz="1400" dirty="0">
              <a:solidFill>
                <a:srgbClr val="FF0000"/>
              </a:solidFill>
            </a:endParaRPr>
          </a:p>
          <a:p>
            <a:pPr marL="0" indent="0" eaLnBrk="1" fontAlgn="t" hangingPunct="1">
              <a:buFont typeface="Wingdings" panose="05000000000000000000" pitchFamily="2" charset="2"/>
              <a:buNone/>
              <a:defRPr/>
            </a:pPr>
            <a:r>
              <a:rPr kumimoji="1" lang="zh-CN" altLang="en-US" sz="1800" dirty="0">
                <a:solidFill>
                  <a:srgbClr val="C00000"/>
                </a:solidFill>
              </a:rPr>
              <a:t>副本放置策略：</a:t>
            </a:r>
            <a:endParaRPr kumimoji="1" lang="en-US" altLang="zh-CN" sz="1800" dirty="0">
              <a:solidFill>
                <a:srgbClr val="C00000"/>
              </a:solidFill>
            </a:endParaRPr>
          </a:p>
          <a:p>
            <a:pPr eaLnBrk="1" fontAlgn="t" hangingPunct="1">
              <a:defRPr/>
            </a:pPr>
            <a:r>
              <a:rPr lang="zh-CN" altLang="en-US" sz="1400" dirty="0"/>
              <a:t>第一个副本在本地机器</a:t>
            </a:r>
          </a:p>
          <a:p>
            <a:pPr eaLnBrk="1" fontAlgn="t" hangingPunct="1">
              <a:defRPr/>
            </a:pPr>
            <a:r>
              <a:rPr lang="zh-CN" altLang="en-US" sz="1400" dirty="0"/>
              <a:t>第二个副本在远端</a:t>
            </a:r>
            <a:r>
              <a:rPr lang="zh-CN" altLang="en-US" sz="1400" dirty="0" smtClean="0"/>
              <a:t>机架的节点</a:t>
            </a:r>
            <a:endParaRPr lang="zh-CN" altLang="en-US" sz="1400" dirty="0"/>
          </a:p>
          <a:p>
            <a:pPr eaLnBrk="1" fontAlgn="t" hangingPunct="1">
              <a:defRPr/>
            </a:pPr>
            <a:r>
              <a:rPr lang="zh-CN" altLang="en-US" sz="1400" dirty="0"/>
              <a:t>第三个</a:t>
            </a:r>
            <a:r>
              <a:rPr lang="zh-CN" altLang="en-US" sz="1400" dirty="0" smtClean="0"/>
              <a:t>副本选择</a:t>
            </a:r>
            <a:r>
              <a:rPr lang="zh-CN" altLang="en-US" sz="1400" dirty="0"/>
              <a:t>和第一个副本相同机架的不同</a:t>
            </a:r>
            <a:r>
              <a:rPr lang="zh-CN" altLang="en-US" sz="1400" dirty="0" smtClean="0"/>
              <a:t>节点</a:t>
            </a:r>
            <a:endParaRPr lang="en-US" altLang="zh-CN" sz="1400" dirty="0" smtClean="0"/>
          </a:p>
          <a:p>
            <a:pPr eaLnBrk="1" fontAlgn="t" hangingPunct="1">
              <a:defRPr/>
            </a:pPr>
            <a:r>
              <a:rPr lang="zh-CN" altLang="en-US" sz="1400" dirty="0" smtClean="0"/>
              <a:t>第四</a:t>
            </a:r>
            <a:r>
              <a:rPr lang="zh-CN" altLang="en-US" sz="1400" dirty="0"/>
              <a:t>个及以上，随机选择副本存放</a:t>
            </a:r>
            <a:r>
              <a:rPr lang="zh-CN" altLang="en-US" sz="1400" dirty="0" smtClean="0"/>
              <a:t>位置。</a:t>
            </a:r>
            <a:endParaRPr lang="zh-CN" altLang="en-US" sz="1400" dirty="0"/>
          </a:p>
          <a:p>
            <a:pPr>
              <a:defRPr/>
            </a:pPr>
            <a:endParaRPr lang="zh-CN" altLang="en-US" dirty="0"/>
          </a:p>
        </p:txBody>
      </p:sp>
      <p:graphicFrame>
        <p:nvGraphicFramePr>
          <p:cNvPr id="5122" name="对象 26"/>
          <p:cNvGraphicFramePr>
            <a:graphicFrameLocks noChangeAspect="1"/>
          </p:cNvGraphicFramePr>
          <p:nvPr/>
        </p:nvGraphicFramePr>
        <p:xfrm>
          <a:off x="3887788" y="1376363"/>
          <a:ext cx="4735512" cy="4140200"/>
        </p:xfrm>
        <a:graphic>
          <a:graphicData uri="http://schemas.openxmlformats.org/presentationml/2006/ole">
            <mc:AlternateContent xmlns:mc="http://schemas.openxmlformats.org/markup-compatibility/2006">
              <mc:Choice xmlns:v="urn:schemas-microsoft-com:vml" Requires="v">
                <p:oleObj spid="_x0000_s12377" name="Visio" r:id="rId4" imgW="7183120" imgH="6111875" progId="">
                  <p:embed/>
                </p:oleObj>
              </mc:Choice>
              <mc:Fallback>
                <p:oleObj name="Visio" r:id="rId4" imgW="7183120" imgH="6111875" progId="">
                  <p:embed/>
                  <p:pic>
                    <p:nvPicPr>
                      <p:cNvPr id="0" name="图片 123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7788" y="1376363"/>
                        <a:ext cx="4735512" cy="414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6"/>
          <p:cNvSpPr txBox="1"/>
          <p:nvPr/>
        </p:nvSpPr>
        <p:spPr bwMode="auto">
          <a:xfrm>
            <a:off x="5076825" y="2027238"/>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D1</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7" name="TextBox 7"/>
          <p:cNvSpPr txBox="1"/>
          <p:nvPr/>
        </p:nvSpPr>
        <p:spPr bwMode="auto">
          <a:xfrm>
            <a:off x="5076825" y="3143250"/>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D3</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8" name="TextBox 9"/>
          <p:cNvSpPr txBox="1"/>
          <p:nvPr/>
        </p:nvSpPr>
        <p:spPr bwMode="auto">
          <a:xfrm>
            <a:off x="5076825" y="2584450"/>
            <a:ext cx="539750" cy="271463"/>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D2</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9" name="TextBox 10"/>
          <p:cNvSpPr txBox="1"/>
          <p:nvPr/>
        </p:nvSpPr>
        <p:spPr bwMode="auto">
          <a:xfrm>
            <a:off x="5076825" y="3611563"/>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D4</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10" name="TextBox 11"/>
          <p:cNvSpPr txBox="1"/>
          <p:nvPr/>
        </p:nvSpPr>
        <p:spPr bwMode="auto">
          <a:xfrm>
            <a:off x="5076825" y="4151313"/>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D5</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21" name="TextBox 6"/>
          <p:cNvSpPr txBox="1"/>
          <p:nvPr/>
        </p:nvSpPr>
        <p:spPr bwMode="auto">
          <a:xfrm>
            <a:off x="6516688" y="2027238"/>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D1</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22" name="TextBox 7"/>
          <p:cNvSpPr txBox="1"/>
          <p:nvPr/>
        </p:nvSpPr>
        <p:spPr bwMode="auto">
          <a:xfrm>
            <a:off x="6516688" y="3143250"/>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D3</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23" name="TextBox 9"/>
          <p:cNvSpPr txBox="1"/>
          <p:nvPr/>
        </p:nvSpPr>
        <p:spPr bwMode="auto">
          <a:xfrm>
            <a:off x="6516688" y="2586038"/>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D2</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24" name="TextBox 10"/>
          <p:cNvSpPr txBox="1"/>
          <p:nvPr/>
        </p:nvSpPr>
        <p:spPr bwMode="auto">
          <a:xfrm>
            <a:off x="6516688" y="3611563"/>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D4</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25" name="TextBox 11"/>
          <p:cNvSpPr txBox="1"/>
          <p:nvPr/>
        </p:nvSpPr>
        <p:spPr bwMode="auto">
          <a:xfrm>
            <a:off x="6516688" y="4151313"/>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D5</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26" name="TextBox 6"/>
          <p:cNvSpPr txBox="1"/>
          <p:nvPr/>
        </p:nvSpPr>
        <p:spPr bwMode="auto">
          <a:xfrm>
            <a:off x="7993063" y="2027238"/>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D1</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27" name="TextBox 7"/>
          <p:cNvSpPr txBox="1"/>
          <p:nvPr/>
        </p:nvSpPr>
        <p:spPr bwMode="auto">
          <a:xfrm>
            <a:off x="7993063" y="3143250"/>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D3</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28" name="TextBox 9"/>
          <p:cNvSpPr txBox="1"/>
          <p:nvPr/>
        </p:nvSpPr>
        <p:spPr bwMode="auto">
          <a:xfrm>
            <a:off x="7993063" y="2586038"/>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D2</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29" name="TextBox 10"/>
          <p:cNvSpPr txBox="1"/>
          <p:nvPr/>
        </p:nvSpPr>
        <p:spPr bwMode="auto">
          <a:xfrm>
            <a:off x="7993063" y="3611563"/>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D4</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
        <p:nvSpPr>
          <p:cNvPr id="30" name="TextBox 11"/>
          <p:cNvSpPr txBox="1"/>
          <p:nvPr/>
        </p:nvSpPr>
        <p:spPr bwMode="auto">
          <a:xfrm>
            <a:off x="7993063" y="4151313"/>
            <a:ext cx="539750" cy="269875"/>
          </a:xfrm>
          <a:prstGeom prst="rect">
            <a:avLst/>
          </a:prstGeom>
          <a:noFill/>
          <a:ln w="9525">
            <a:noFill/>
            <a:miter lim="800000"/>
          </a:ln>
        </p:spPr>
        <p:txBody>
          <a:bodyPr lIns="99980" tIns="49986" rIns="99980" bIns="49986">
            <a:spAutoFit/>
          </a:bodyPr>
          <a:lstStyle/>
          <a:p>
            <a:pPr algn="ctr" defTabSz="1001395" eaLnBrk="1" fontAlgn="t" hangingPunct="1">
              <a:defRPr/>
            </a:pPr>
            <a:r>
              <a:rPr lang="en-US" altLang="zh-CN" sz="1100" dirty="0">
                <a:solidFill>
                  <a:srgbClr val="000000"/>
                </a:solidFill>
                <a:latin typeface="Times New Roman" panose="02020603050405020304" pitchFamily="18" charset="0"/>
                <a:ea typeface="+mn-ea"/>
                <a:cs typeface="Times New Roman" panose="02020603050405020304" pitchFamily="18" charset="0"/>
              </a:rPr>
              <a:t>D5</a:t>
            </a:r>
            <a:endParaRPr lang="zh-CN" altLang="en-US" sz="1100" dirty="0">
              <a:solidFill>
                <a:srgbClr val="000000"/>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a:xfrm>
            <a:off x="503548" y="152636"/>
            <a:ext cx="7745412" cy="868363"/>
          </a:xfrm>
        </p:spPr>
        <p:txBody>
          <a:bodyPr/>
          <a:lstStyle/>
          <a:p>
            <a:r>
              <a:rPr lang="zh-CN" altLang="en-US" dirty="0" smtClean="0"/>
              <a:t>元数据持久化</a:t>
            </a:r>
          </a:p>
        </p:txBody>
      </p:sp>
      <p:sp>
        <p:nvSpPr>
          <p:cNvPr id="6148" name="内容占位符 1"/>
          <p:cNvSpPr>
            <a:spLocks noGrp="1"/>
          </p:cNvSpPr>
          <p:nvPr>
            <p:ph idx="1"/>
          </p:nvPr>
        </p:nvSpPr>
        <p:spPr>
          <a:xfrm>
            <a:off x="503548" y="1027717"/>
            <a:ext cx="3641891" cy="5111750"/>
          </a:xfrm>
        </p:spPr>
        <p:txBody>
          <a:bodyPr/>
          <a:lstStyle/>
          <a:p>
            <a:pPr marL="0" indent="0" algn="just" eaLnBrk="1" fontAlgn="t" hangingPunct="1">
              <a:lnSpc>
                <a:spcPct val="100000"/>
              </a:lnSpc>
              <a:buFont typeface="Wingdings" panose="05000000000000000000" pitchFamily="2" charset="2"/>
              <a:buNone/>
            </a:pPr>
            <a:r>
              <a:rPr lang="en-US" altLang="zh-CN" sz="1800" dirty="0" smtClean="0">
                <a:latin typeface="+mn-ea"/>
              </a:rPr>
              <a:t>1.</a:t>
            </a:r>
            <a:r>
              <a:rPr lang="zh-CN" altLang="en-US" sz="1800" dirty="0" smtClean="0">
                <a:latin typeface="+mn-ea"/>
              </a:rPr>
              <a:t>主</a:t>
            </a:r>
            <a:r>
              <a:rPr lang="en-US" altLang="zh-CN" sz="1800" dirty="0" smtClean="0">
                <a:latin typeface="+mn-ea"/>
              </a:rPr>
              <a:t>NameNode</a:t>
            </a:r>
            <a:r>
              <a:rPr lang="zh-CN" altLang="en-US" sz="1800" dirty="0" smtClean="0">
                <a:latin typeface="+mn-ea"/>
              </a:rPr>
              <a:t>每两分钟生成新的日志文件</a:t>
            </a:r>
            <a:r>
              <a:rPr lang="en-US" altLang="zh-CN" sz="1800" dirty="0" smtClean="0">
                <a:latin typeface="+mn-ea"/>
              </a:rPr>
              <a:t>Editlog.new</a:t>
            </a:r>
            <a:r>
              <a:rPr lang="zh-CN" altLang="en-US" sz="1800" dirty="0" smtClean="0">
                <a:latin typeface="+mn-ea"/>
              </a:rPr>
              <a:t>，并将旧的</a:t>
            </a:r>
            <a:r>
              <a:rPr lang="en-US" altLang="zh-CN" sz="1800" dirty="0" smtClean="0">
                <a:latin typeface="+mn-ea"/>
              </a:rPr>
              <a:t>Editlog</a:t>
            </a:r>
            <a:r>
              <a:rPr lang="zh-CN" altLang="en-US" sz="1800" dirty="0" smtClean="0">
                <a:latin typeface="+mn-ea"/>
              </a:rPr>
              <a:t>上传至</a:t>
            </a:r>
            <a:r>
              <a:rPr lang="en-US" altLang="zh-CN" sz="1800" dirty="0" smtClean="0">
                <a:latin typeface="+mn-ea"/>
              </a:rPr>
              <a:t>JournalNode</a:t>
            </a:r>
            <a:r>
              <a:rPr lang="zh-CN" altLang="en-US" sz="1800" dirty="0" smtClean="0">
                <a:latin typeface="+mn-ea"/>
              </a:rPr>
              <a:t>。</a:t>
            </a:r>
            <a:endParaRPr lang="en-US" altLang="zh-CN" sz="1800" dirty="0" smtClean="0">
              <a:latin typeface="+mn-ea"/>
            </a:endParaRPr>
          </a:p>
          <a:p>
            <a:pPr marL="0" indent="0" algn="just" eaLnBrk="1" fontAlgn="t" hangingPunct="1">
              <a:lnSpc>
                <a:spcPct val="100000"/>
              </a:lnSpc>
              <a:buFont typeface="Wingdings" panose="05000000000000000000" pitchFamily="2" charset="2"/>
              <a:buNone/>
            </a:pPr>
            <a:r>
              <a:rPr lang="en-US" altLang="zh-CN" sz="1800" dirty="0" smtClean="0">
                <a:latin typeface="+mn-ea"/>
              </a:rPr>
              <a:t>2.</a:t>
            </a:r>
            <a:r>
              <a:rPr lang="zh-CN" altLang="en-US" sz="1800" dirty="0" smtClean="0">
                <a:latin typeface="+mn-ea"/>
              </a:rPr>
              <a:t>备</a:t>
            </a:r>
            <a:r>
              <a:rPr lang="en-US" altLang="zh-CN" sz="1800" dirty="0" smtClean="0">
                <a:latin typeface="+mn-ea"/>
              </a:rPr>
              <a:t>NameNode</a:t>
            </a:r>
            <a:r>
              <a:rPr lang="zh-CN" altLang="en-US" sz="1800" dirty="0" smtClean="0">
                <a:latin typeface="+mn-ea"/>
              </a:rPr>
              <a:t>从主</a:t>
            </a:r>
            <a:r>
              <a:rPr lang="en-US" altLang="zh-CN" sz="1800" dirty="0" smtClean="0">
                <a:latin typeface="+mn-ea"/>
              </a:rPr>
              <a:t>NameNode</a:t>
            </a:r>
            <a:r>
              <a:rPr lang="zh-CN" altLang="en-US" sz="1800" dirty="0" smtClean="0">
                <a:latin typeface="+mn-ea"/>
              </a:rPr>
              <a:t>上获取</a:t>
            </a:r>
            <a:r>
              <a:rPr lang="en-US" altLang="zh-CN" sz="1800" dirty="0" smtClean="0">
                <a:latin typeface="+mn-ea"/>
              </a:rPr>
              <a:t>FSImage</a:t>
            </a:r>
            <a:r>
              <a:rPr lang="zh-CN" altLang="en-US" sz="1800" dirty="0" smtClean="0">
                <a:latin typeface="+mn-ea"/>
              </a:rPr>
              <a:t>文件及</a:t>
            </a:r>
            <a:r>
              <a:rPr lang="zh-CN" altLang="en-US" sz="1800" dirty="0" smtClean="0">
                <a:solidFill>
                  <a:srgbClr val="FF0000"/>
                </a:solidFill>
                <a:latin typeface="+mn-ea"/>
              </a:rPr>
              <a:t>位于</a:t>
            </a:r>
            <a:r>
              <a:rPr lang="en-US" altLang="zh-CN" sz="1800" dirty="0" smtClean="0">
                <a:solidFill>
                  <a:srgbClr val="FF0000"/>
                </a:solidFill>
                <a:latin typeface="+mn-ea"/>
              </a:rPr>
              <a:t>JournalNode</a:t>
            </a:r>
            <a:r>
              <a:rPr lang="zh-CN" altLang="en-US" sz="1800" dirty="0" smtClean="0">
                <a:solidFill>
                  <a:srgbClr val="FF0000"/>
                </a:solidFill>
                <a:latin typeface="+mn-ea"/>
              </a:rPr>
              <a:t>上面的旧</a:t>
            </a:r>
            <a:r>
              <a:rPr lang="en-US" altLang="zh-CN" sz="1800" dirty="0" smtClean="0">
                <a:solidFill>
                  <a:srgbClr val="FF0000"/>
                </a:solidFill>
                <a:latin typeface="+mn-ea"/>
              </a:rPr>
              <a:t>EditLog</a:t>
            </a:r>
            <a:r>
              <a:rPr lang="zh-CN" altLang="en-US" sz="1800" dirty="0" smtClean="0">
                <a:latin typeface="+mn-ea"/>
              </a:rPr>
              <a:t>。</a:t>
            </a:r>
            <a:endParaRPr lang="en-US" altLang="zh-CN" sz="1800" dirty="0" smtClean="0">
              <a:latin typeface="+mn-ea"/>
            </a:endParaRPr>
          </a:p>
          <a:p>
            <a:pPr marL="0" indent="0" algn="just" eaLnBrk="1" fontAlgn="t" hangingPunct="1">
              <a:lnSpc>
                <a:spcPct val="100000"/>
              </a:lnSpc>
              <a:buFont typeface="Wingdings" panose="05000000000000000000" pitchFamily="2" charset="2"/>
              <a:buNone/>
            </a:pPr>
            <a:r>
              <a:rPr lang="en-US" altLang="zh-CN" sz="1800" dirty="0" smtClean="0">
                <a:latin typeface="+mn-ea"/>
              </a:rPr>
              <a:t>3.</a:t>
            </a:r>
            <a:r>
              <a:rPr lang="zh-CN" altLang="en-US" sz="1800" dirty="0" smtClean="0">
                <a:latin typeface="+mn-ea"/>
              </a:rPr>
              <a:t>备</a:t>
            </a:r>
            <a:r>
              <a:rPr lang="en-US" altLang="zh-CN" sz="1800" dirty="0" smtClean="0">
                <a:latin typeface="+mn-ea"/>
              </a:rPr>
              <a:t>NameNode</a:t>
            </a:r>
            <a:r>
              <a:rPr lang="zh-CN" altLang="en-US" sz="1800" dirty="0" smtClean="0">
                <a:latin typeface="+mn-ea"/>
              </a:rPr>
              <a:t>将日志和旧的元数据合并，生成新的元数据</a:t>
            </a:r>
            <a:r>
              <a:rPr lang="en-US" altLang="zh-CN" sz="1800" dirty="0" smtClean="0">
                <a:latin typeface="+mn-ea"/>
              </a:rPr>
              <a:t>FSImage.ckpt</a:t>
            </a:r>
            <a:r>
              <a:rPr lang="zh-CN" altLang="en-US" sz="1800" dirty="0" smtClean="0">
                <a:latin typeface="+mn-ea"/>
              </a:rPr>
              <a:t>。</a:t>
            </a:r>
            <a:endParaRPr lang="en-US" altLang="zh-CN" sz="1800" dirty="0" smtClean="0">
              <a:latin typeface="+mn-ea"/>
            </a:endParaRPr>
          </a:p>
          <a:p>
            <a:pPr marL="0" indent="0" algn="just" eaLnBrk="1" fontAlgn="t" hangingPunct="1">
              <a:lnSpc>
                <a:spcPct val="100000"/>
              </a:lnSpc>
              <a:buFont typeface="Wingdings" panose="05000000000000000000" pitchFamily="2" charset="2"/>
              <a:buNone/>
            </a:pPr>
            <a:r>
              <a:rPr lang="en-US" altLang="zh-CN" sz="1800" dirty="0" smtClean="0">
                <a:latin typeface="+mn-ea"/>
              </a:rPr>
              <a:t>4.</a:t>
            </a:r>
            <a:r>
              <a:rPr lang="zh-CN" altLang="en-US" sz="1800" dirty="0" smtClean="0">
                <a:latin typeface="+mn-ea"/>
              </a:rPr>
              <a:t>备</a:t>
            </a:r>
            <a:r>
              <a:rPr lang="en-US" altLang="zh-CN" sz="1800" dirty="0" smtClean="0">
                <a:latin typeface="+mn-ea"/>
              </a:rPr>
              <a:t>NameNode</a:t>
            </a:r>
            <a:r>
              <a:rPr lang="zh-CN" altLang="en-US" sz="1800" dirty="0" smtClean="0">
                <a:latin typeface="+mn-ea"/>
              </a:rPr>
              <a:t>将元数据上传到主</a:t>
            </a:r>
            <a:r>
              <a:rPr lang="en-US" altLang="zh-CN" sz="1800" dirty="0" smtClean="0">
                <a:latin typeface="+mn-ea"/>
              </a:rPr>
              <a:t>NameNode</a:t>
            </a:r>
            <a:r>
              <a:rPr lang="zh-CN" altLang="en-US" sz="1800" dirty="0" smtClean="0">
                <a:latin typeface="+mn-ea"/>
              </a:rPr>
              <a:t>。</a:t>
            </a:r>
            <a:endParaRPr lang="en-US" altLang="zh-CN" sz="1800" dirty="0" smtClean="0">
              <a:latin typeface="+mn-ea"/>
            </a:endParaRPr>
          </a:p>
          <a:p>
            <a:pPr marL="0" indent="0" algn="just" eaLnBrk="1" fontAlgn="t" hangingPunct="1">
              <a:lnSpc>
                <a:spcPct val="100000"/>
              </a:lnSpc>
              <a:buFont typeface="Wingdings" panose="05000000000000000000" pitchFamily="2" charset="2"/>
              <a:buNone/>
            </a:pPr>
            <a:r>
              <a:rPr lang="en-US" altLang="zh-CN" sz="1800" dirty="0" smtClean="0">
                <a:latin typeface="+mn-ea"/>
              </a:rPr>
              <a:t>5.</a:t>
            </a:r>
            <a:r>
              <a:rPr lang="zh-CN" altLang="en-US" sz="1800" dirty="0" smtClean="0">
                <a:latin typeface="+mn-ea"/>
              </a:rPr>
              <a:t>主</a:t>
            </a:r>
            <a:r>
              <a:rPr lang="en-US" altLang="zh-CN" sz="1800" dirty="0" smtClean="0">
                <a:latin typeface="+mn-ea"/>
              </a:rPr>
              <a:t>NameNode</a:t>
            </a:r>
            <a:r>
              <a:rPr lang="zh-CN" altLang="en-US" sz="1800" dirty="0" smtClean="0">
                <a:latin typeface="+mn-ea"/>
              </a:rPr>
              <a:t>将上传的元数据进行回滚。</a:t>
            </a:r>
            <a:endParaRPr lang="en-US" altLang="zh-CN" sz="1800" dirty="0" smtClean="0">
              <a:latin typeface="+mn-ea"/>
            </a:endParaRPr>
          </a:p>
          <a:p>
            <a:pPr marL="0" indent="0" algn="just" eaLnBrk="1" fontAlgn="t" hangingPunct="1">
              <a:lnSpc>
                <a:spcPct val="100000"/>
              </a:lnSpc>
              <a:buNone/>
            </a:pPr>
            <a:r>
              <a:rPr lang="en-US" altLang="zh-CN" sz="1800" dirty="0" smtClean="0">
                <a:latin typeface="+mn-ea"/>
              </a:rPr>
              <a:t>6.</a:t>
            </a:r>
            <a:r>
              <a:rPr lang="en-US" altLang="zh-CN" sz="1800" dirty="0">
                <a:latin typeface="+mn-ea"/>
              </a:rPr>
              <a:t> NameNode</a:t>
            </a:r>
            <a:r>
              <a:rPr lang="zh-CN" altLang="en-US" sz="1800" dirty="0">
                <a:latin typeface="+mn-ea"/>
              </a:rPr>
              <a:t>每隔</a:t>
            </a:r>
            <a:r>
              <a:rPr lang="en-US" altLang="zh-CN" sz="1800" dirty="0">
                <a:latin typeface="+mn-ea"/>
              </a:rPr>
              <a:t>1</a:t>
            </a:r>
            <a:r>
              <a:rPr lang="zh-CN" altLang="en-US" sz="1800" dirty="0">
                <a:latin typeface="+mn-ea"/>
              </a:rPr>
              <a:t>小时或</a:t>
            </a:r>
            <a:r>
              <a:rPr lang="en-US" altLang="zh-CN" sz="1800" dirty="0">
                <a:latin typeface="+mn-ea"/>
              </a:rPr>
              <a:t>Editlog</a:t>
            </a:r>
            <a:r>
              <a:rPr lang="zh-CN" altLang="en-US" sz="1800" dirty="0">
                <a:latin typeface="+mn-ea"/>
              </a:rPr>
              <a:t>满</a:t>
            </a:r>
            <a:r>
              <a:rPr lang="en-US" altLang="zh-CN" sz="1800" dirty="0" smtClean="0">
                <a:latin typeface="+mn-ea"/>
              </a:rPr>
              <a:t>64MB</a:t>
            </a:r>
            <a:r>
              <a:rPr lang="zh-CN" altLang="en-US" sz="1800" dirty="0" smtClean="0">
                <a:latin typeface="+mn-ea"/>
              </a:rPr>
              <a:t>，循环步骤</a:t>
            </a:r>
            <a:r>
              <a:rPr lang="en-US" altLang="zh-CN" sz="1800" dirty="0" smtClean="0">
                <a:latin typeface="+mn-ea"/>
              </a:rPr>
              <a:t>2-5</a:t>
            </a:r>
            <a:r>
              <a:rPr lang="zh-CN" altLang="en-US" sz="1800" dirty="0" smtClean="0"/>
              <a:t>。</a:t>
            </a:r>
            <a:endParaRPr lang="en-US" altLang="zh-CN" sz="1800" dirty="0" smtClean="0"/>
          </a:p>
        </p:txBody>
      </p:sp>
      <p:graphicFrame>
        <p:nvGraphicFramePr>
          <p:cNvPr id="6146" name="对象 5"/>
          <p:cNvGraphicFramePr>
            <a:graphicFrameLocks noChangeAspect="1"/>
          </p:cNvGraphicFramePr>
          <p:nvPr/>
        </p:nvGraphicFramePr>
        <p:xfrm>
          <a:off x="4178158" y="1074123"/>
          <a:ext cx="4645025" cy="4714875"/>
        </p:xfrm>
        <a:graphic>
          <a:graphicData uri="http://schemas.openxmlformats.org/presentationml/2006/ole">
            <mc:AlternateContent xmlns:mc="http://schemas.openxmlformats.org/markup-compatibility/2006">
              <mc:Choice xmlns:v="urn:schemas-microsoft-com:vml" Requires="v">
                <p:oleObj spid="_x0000_s13403" name="Visio" r:id="rId4" imgW="6083300" imgH="5930900" progId="Visio.Drawing.11">
                  <p:embed/>
                </p:oleObj>
              </mc:Choice>
              <mc:Fallback>
                <p:oleObj name="Visio" r:id="rId4" imgW="6083300" imgH="5930900" progId="Visio.Drawing.11">
                  <p:embed/>
                  <p:pic>
                    <p:nvPicPr>
                      <p:cNvPr id="0" name="图片 13381"/>
                      <p:cNvPicPr>
                        <a:picLocks noChangeAspect="1" noChangeArrowheads="1"/>
                      </p:cNvPicPr>
                      <p:nvPr/>
                    </p:nvPicPr>
                    <p:blipFill>
                      <a:blip r:embed="rId5"/>
                      <a:srcRect/>
                      <a:stretch>
                        <a:fillRect/>
                      </a:stretch>
                    </p:blipFill>
                    <p:spPr bwMode="auto">
                      <a:xfrm>
                        <a:off x="4178158" y="1074123"/>
                        <a:ext cx="4645025" cy="471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smtClean="0"/>
              <a:t>元数据持久化健壮机制</a:t>
            </a:r>
          </a:p>
        </p:txBody>
      </p:sp>
      <p:sp>
        <p:nvSpPr>
          <p:cNvPr id="3" name="内容占位符 2"/>
          <p:cNvSpPr>
            <a:spLocks noGrp="1"/>
          </p:cNvSpPr>
          <p:nvPr>
            <p:ph idx="1"/>
          </p:nvPr>
        </p:nvSpPr>
        <p:spPr>
          <a:xfrm>
            <a:off x="542290" y="1256030"/>
            <a:ext cx="8218170" cy="5039995"/>
          </a:xfrm>
        </p:spPr>
        <p:txBody>
          <a:bodyPr/>
          <a:lstStyle/>
          <a:p>
            <a:pPr>
              <a:buFont typeface="Wingdings" panose="05000000000000000000" pitchFamily="2" charset="2"/>
              <a:buNone/>
              <a:defRPr/>
            </a:pPr>
            <a:r>
              <a:rPr kumimoji="1" lang="en-US" altLang="zh-CN" sz="1600" dirty="0"/>
              <a:t>HDFS</a:t>
            </a:r>
            <a:r>
              <a:rPr kumimoji="1" lang="zh-CN" altLang="en-US" sz="1600" dirty="0"/>
              <a:t>主要目的是保证存储</a:t>
            </a:r>
            <a:r>
              <a:rPr kumimoji="1" lang="zh-CN" altLang="en-US" sz="1600" dirty="0" smtClean="0"/>
              <a:t>数据完整性，对于各组件</a:t>
            </a:r>
            <a:r>
              <a:rPr kumimoji="1" lang="zh-CN" altLang="en-US" sz="1600" dirty="0"/>
              <a:t>的失效，做了可靠性处理。</a:t>
            </a:r>
            <a:endParaRPr lang="en-US" altLang="zh-CN" sz="1600" dirty="0"/>
          </a:p>
          <a:p>
            <a:pPr marL="342900" indent="-342900">
              <a:defRPr/>
            </a:pPr>
            <a:r>
              <a:rPr lang="zh-CN" altLang="en-US" sz="1600" b="1" dirty="0">
                <a:solidFill>
                  <a:srgbClr val="7030A0"/>
                </a:solidFill>
              </a:rPr>
              <a:t>重建失效数据盘的副本</a:t>
            </a:r>
            <a:r>
              <a:rPr lang="zh-CN" altLang="en-US" sz="1600" b="1" dirty="0" smtClean="0">
                <a:solidFill>
                  <a:srgbClr val="7030A0"/>
                </a:solidFill>
              </a:rPr>
              <a:t>数据</a:t>
            </a:r>
            <a:endParaRPr lang="en-US" altLang="zh-CN" sz="1600" b="1" dirty="0">
              <a:solidFill>
                <a:srgbClr val="7030A0"/>
              </a:solidFill>
            </a:endParaRPr>
          </a:p>
          <a:p>
            <a:pPr lvl="1">
              <a:defRPr/>
            </a:pPr>
            <a:r>
              <a:rPr lang="en-US" altLang="zh-CN" sz="1400" dirty="0" smtClean="0"/>
              <a:t>DataNode</a:t>
            </a:r>
            <a:r>
              <a:rPr lang="zh-CN" altLang="en-US" sz="1400" dirty="0" smtClean="0"/>
              <a:t>向</a:t>
            </a:r>
            <a:r>
              <a:rPr lang="en-US" altLang="zh-CN" sz="1400" dirty="0" smtClean="0"/>
              <a:t>NameNode</a:t>
            </a:r>
            <a:r>
              <a:rPr lang="zh-CN" altLang="en-US" sz="1400" dirty="0" smtClean="0"/>
              <a:t>周期上报失败时，</a:t>
            </a:r>
            <a:r>
              <a:rPr lang="en-US" altLang="zh-CN" sz="1400" dirty="0" smtClean="0"/>
              <a:t>NameNode</a:t>
            </a:r>
            <a:r>
              <a:rPr lang="zh-CN" altLang="en-US" sz="1400" dirty="0" smtClean="0"/>
              <a:t>发起副本重建动作以恢复丢失副本。</a:t>
            </a:r>
            <a:endParaRPr lang="en-US" altLang="zh-CN" sz="1400" dirty="0" smtClean="0"/>
          </a:p>
          <a:p>
            <a:pPr marL="342900" indent="-342900">
              <a:defRPr/>
            </a:pPr>
            <a:r>
              <a:rPr lang="zh-CN" altLang="en-US" sz="1600" b="1" dirty="0" smtClean="0">
                <a:solidFill>
                  <a:srgbClr val="7030A0"/>
                </a:solidFill>
              </a:rPr>
              <a:t>集群数据均衡</a:t>
            </a:r>
            <a:endParaRPr lang="en-US" altLang="zh-CN" sz="1600" b="1" dirty="0" smtClean="0">
              <a:solidFill>
                <a:srgbClr val="7030A0"/>
              </a:solidFill>
            </a:endParaRPr>
          </a:p>
          <a:p>
            <a:pPr marL="695325" lvl="1" indent="-342900">
              <a:defRPr/>
            </a:pPr>
            <a:r>
              <a:rPr lang="en-US" altLang="zh-CN" sz="1400" dirty="0" smtClean="0"/>
              <a:t>HDFS</a:t>
            </a:r>
            <a:r>
              <a:rPr lang="zh-CN" altLang="en-US" sz="1400" dirty="0"/>
              <a:t>架构设计了数据均衡机制，此机制保证数据在各个</a:t>
            </a:r>
            <a:r>
              <a:rPr lang="en-US" altLang="zh-CN" sz="1400" dirty="0"/>
              <a:t>DataNode</a:t>
            </a:r>
            <a:r>
              <a:rPr lang="zh-CN" altLang="en-US" sz="1400" dirty="0" smtClean="0"/>
              <a:t>上</a:t>
            </a:r>
            <a:r>
              <a:rPr lang="zh-CN" altLang="en-US" sz="1400" dirty="0"/>
              <a:t>分布</a:t>
            </a:r>
            <a:r>
              <a:rPr lang="zh-CN" altLang="en-US" sz="1400" dirty="0" smtClean="0"/>
              <a:t>是</a:t>
            </a:r>
            <a:r>
              <a:rPr lang="zh-CN" altLang="en-US" sz="1400" dirty="0"/>
              <a:t>平均的。</a:t>
            </a:r>
            <a:endParaRPr lang="en-US" altLang="zh-CN" sz="1400" dirty="0"/>
          </a:p>
          <a:p>
            <a:pPr marL="342900" indent="-342900">
              <a:defRPr/>
            </a:pPr>
            <a:r>
              <a:rPr lang="zh-CN" altLang="en-US" sz="1600" b="1" dirty="0">
                <a:solidFill>
                  <a:srgbClr val="7030A0"/>
                </a:solidFill>
              </a:rPr>
              <a:t>数据有效性保证</a:t>
            </a:r>
            <a:endParaRPr lang="en-US" altLang="zh-CN" sz="1600" b="1" dirty="0">
              <a:solidFill>
                <a:srgbClr val="7030A0"/>
              </a:solidFill>
            </a:endParaRPr>
          </a:p>
          <a:p>
            <a:pPr lvl="1">
              <a:defRPr/>
            </a:pPr>
            <a:r>
              <a:rPr lang="en-US" altLang="zh-CN" sz="1400" dirty="0" smtClean="0"/>
              <a:t>DataNode</a:t>
            </a:r>
            <a:r>
              <a:rPr lang="zh-CN" altLang="en-US" sz="1400" dirty="0" smtClean="0"/>
              <a:t>数据在读取时校验失败，则从其他数据节点读取数据。</a:t>
            </a:r>
            <a:endParaRPr lang="en-US" altLang="zh-CN" sz="1400" dirty="0" smtClean="0"/>
          </a:p>
          <a:p>
            <a:pPr marL="342900" indent="-342900">
              <a:defRPr/>
            </a:pPr>
            <a:r>
              <a:rPr lang="zh-CN" altLang="en-US" sz="1600" b="1" dirty="0" smtClean="0">
                <a:solidFill>
                  <a:srgbClr val="7030A0"/>
                </a:solidFill>
              </a:rPr>
              <a:t>元数据可靠性保证</a:t>
            </a:r>
            <a:endParaRPr lang="en-US" altLang="zh-CN" sz="1600" b="1" dirty="0" smtClean="0">
              <a:solidFill>
                <a:srgbClr val="7030A0"/>
              </a:solidFill>
            </a:endParaRPr>
          </a:p>
          <a:p>
            <a:pPr marL="695325" lvl="1" indent="-342900">
              <a:defRPr/>
            </a:pPr>
            <a:r>
              <a:rPr lang="zh-CN" altLang="en-US" sz="1400" dirty="0" smtClean="0"/>
              <a:t>采用</a:t>
            </a:r>
            <a:r>
              <a:rPr lang="zh-CN" altLang="en-US" sz="1400" dirty="0"/>
              <a:t>日志机制操作元数据，同时元数据存放在主备</a:t>
            </a:r>
            <a:r>
              <a:rPr lang="en-US" altLang="zh-CN" sz="1400" dirty="0"/>
              <a:t>NameNode</a:t>
            </a:r>
            <a:r>
              <a:rPr lang="zh-CN" altLang="en-US" sz="1400" dirty="0"/>
              <a:t>上。</a:t>
            </a:r>
            <a:endParaRPr lang="en-US" altLang="zh-CN" sz="1400" dirty="0"/>
          </a:p>
          <a:p>
            <a:pPr marL="695325" lvl="1" indent="-342900">
              <a:defRPr/>
            </a:pPr>
            <a:r>
              <a:rPr lang="zh-CN" altLang="en-US" sz="1400" dirty="0"/>
              <a:t>快照机制实现了文件系统常见的快照机制，保证数据误操作时，能及时恢复。</a:t>
            </a:r>
            <a:endParaRPr lang="en-US" altLang="zh-CN" sz="1400" dirty="0"/>
          </a:p>
          <a:p>
            <a:pPr marL="342900" indent="-342900">
              <a:defRPr/>
            </a:pPr>
            <a:r>
              <a:rPr lang="zh-CN" altLang="en-US" sz="1600" b="1" dirty="0">
                <a:solidFill>
                  <a:srgbClr val="7030A0"/>
                </a:solidFill>
              </a:rPr>
              <a:t>安全模式</a:t>
            </a:r>
            <a:endParaRPr lang="en-US" altLang="zh-CN" sz="1600" b="1" dirty="0">
              <a:solidFill>
                <a:srgbClr val="7030A0"/>
              </a:solidFill>
            </a:endParaRPr>
          </a:p>
          <a:p>
            <a:pPr marL="695325" lvl="1" indent="-342900">
              <a:defRPr/>
            </a:pPr>
            <a:r>
              <a:rPr lang="en-US" altLang="zh-CN" sz="1400" dirty="0"/>
              <a:t>HDFS</a:t>
            </a:r>
            <a:r>
              <a:rPr lang="zh-CN" altLang="en-US" sz="1400" dirty="0"/>
              <a:t>提供独有安全模式机制，在数据节点故障，硬盘故障时，能防止故障</a:t>
            </a:r>
            <a:r>
              <a:rPr lang="zh-CN" altLang="en-US" sz="1400" dirty="0" smtClean="0"/>
              <a:t>扩散。</a:t>
            </a:r>
            <a:endParaRPr lang="zh-CN" altLang="en-US" sz="1400"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元数据（补充）</a:t>
            </a:r>
            <a:endParaRPr lang="zh-CN" altLang="en-US" dirty="0"/>
          </a:p>
        </p:txBody>
      </p:sp>
      <p:sp>
        <p:nvSpPr>
          <p:cNvPr id="3" name="内容占位符 2"/>
          <p:cNvSpPr>
            <a:spLocks noGrp="1"/>
          </p:cNvSpPr>
          <p:nvPr>
            <p:ph idx="1"/>
          </p:nvPr>
        </p:nvSpPr>
        <p:spPr>
          <a:xfrm>
            <a:off x="362585" y="1330960"/>
            <a:ext cx="8419465" cy="4196080"/>
          </a:xfrm>
        </p:spPr>
        <p:txBody>
          <a:bodyPr/>
          <a:lstStyle/>
          <a:p>
            <a:r>
              <a:rPr lang="zh-CN" altLang="zh-CN" sz="2000" dirty="0"/>
              <a:t>从类型上讲，元数据有三类重要信息：</a:t>
            </a:r>
          </a:p>
          <a:p>
            <a:pPr lvl="1"/>
            <a:r>
              <a:rPr lang="zh-CN" altLang="zh-CN" sz="1800" dirty="0"/>
              <a:t>第一类是文件和目录自身的属性信息，例如文件名、目录名、父目录信息、文件大小、创建时间、修改时间等。</a:t>
            </a:r>
          </a:p>
          <a:p>
            <a:pPr lvl="1"/>
            <a:r>
              <a:rPr lang="zh-CN" altLang="zh-CN" sz="1800" dirty="0"/>
              <a:t>第二类记录文件内容存储相关信息，例如文件分块情况、副本个数、每个副本所在的</a:t>
            </a:r>
            <a:r>
              <a:rPr lang="en-US" altLang="zh-CN" sz="1800" dirty="0"/>
              <a:t>DataNode</a:t>
            </a:r>
            <a:r>
              <a:rPr lang="zh-CN" altLang="zh-CN" sz="1800" dirty="0"/>
              <a:t>信息等。（</a:t>
            </a:r>
            <a:r>
              <a:rPr lang="en-US" altLang="zh-CN" sz="1800" dirty="0"/>
              <a:t>NN</a:t>
            </a:r>
            <a:r>
              <a:rPr lang="zh-CN" altLang="zh-CN" sz="1800" dirty="0"/>
              <a:t>中不存储</a:t>
            </a:r>
            <a:r>
              <a:rPr lang="en-US" altLang="zh-CN" sz="1800" dirty="0"/>
              <a:t>DN</a:t>
            </a:r>
            <a:r>
              <a:rPr lang="zh-CN" altLang="zh-CN" sz="1800" dirty="0"/>
              <a:t>和文件的对应关系，</a:t>
            </a:r>
            <a:r>
              <a:rPr lang="en-US" altLang="zh-CN" sz="1800" dirty="0"/>
              <a:t>NN</a:t>
            </a:r>
            <a:r>
              <a:rPr lang="zh-CN" altLang="zh-CN" sz="1800" dirty="0"/>
              <a:t>根据</a:t>
            </a:r>
            <a:r>
              <a:rPr lang="en-US" altLang="zh-CN" sz="1800" dirty="0"/>
              <a:t>Data Node</a:t>
            </a:r>
            <a:r>
              <a:rPr lang="zh-CN" altLang="zh-CN" sz="1800" dirty="0"/>
              <a:t>上报</a:t>
            </a:r>
            <a:r>
              <a:rPr lang="en-US" altLang="zh-CN" sz="1800" dirty="0"/>
              <a:t>block id</a:t>
            </a:r>
            <a:r>
              <a:rPr lang="zh-CN" altLang="zh-CN" sz="1800" dirty="0"/>
              <a:t>和</a:t>
            </a:r>
            <a:r>
              <a:rPr lang="en-US" altLang="zh-CN" sz="1800" dirty="0"/>
              <a:t>DN</a:t>
            </a:r>
            <a:r>
              <a:rPr lang="zh-CN" altLang="zh-CN" sz="1800" dirty="0"/>
              <a:t>的对应关系而得到文件</a:t>
            </a:r>
            <a:r>
              <a:rPr lang="zh-CN" altLang="zh-CN" sz="1800" dirty="0" smtClean="0"/>
              <a:t>存放</a:t>
            </a:r>
            <a:r>
              <a:rPr lang="zh-CN" altLang="en-US" sz="1800" dirty="0" smtClean="0"/>
              <a:t>位置</a:t>
            </a:r>
            <a:r>
              <a:rPr lang="zh-CN" altLang="zh-CN" sz="1800" dirty="0" smtClean="0"/>
              <a:t>）</a:t>
            </a:r>
            <a:endParaRPr lang="zh-CN" altLang="zh-CN" sz="1800" dirty="0"/>
          </a:p>
          <a:p>
            <a:pPr lvl="1"/>
            <a:r>
              <a:rPr lang="zh-CN" altLang="zh-CN" sz="1800" dirty="0"/>
              <a:t>第三类用来记录</a:t>
            </a:r>
            <a:r>
              <a:rPr lang="en-US" altLang="zh-CN" sz="1800" dirty="0"/>
              <a:t>HDFS</a:t>
            </a:r>
            <a:r>
              <a:rPr lang="zh-CN" altLang="zh-CN" sz="1800" dirty="0"/>
              <a:t>中所有</a:t>
            </a:r>
            <a:r>
              <a:rPr lang="en-US" altLang="zh-CN" sz="1800" dirty="0"/>
              <a:t>DataNode</a:t>
            </a:r>
            <a:r>
              <a:rPr lang="zh-CN" altLang="zh-CN" sz="1800" dirty="0"/>
              <a:t>的信息，用于</a:t>
            </a:r>
            <a:r>
              <a:rPr lang="en-US" altLang="zh-CN" sz="1800" dirty="0"/>
              <a:t>DataNode</a:t>
            </a:r>
            <a:r>
              <a:rPr lang="zh-CN" altLang="zh-CN" sz="1800" dirty="0"/>
              <a:t>管理。</a:t>
            </a:r>
          </a:p>
          <a:p>
            <a:r>
              <a:rPr lang="zh-CN" altLang="zh-CN" sz="2000" dirty="0"/>
              <a:t>从来源上讲，元数据主要来源于</a:t>
            </a:r>
            <a:r>
              <a:rPr lang="en-US" altLang="zh-CN" sz="2000" dirty="0"/>
              <a:t>NameNode</a:t>
            </a:r>
            <a:r>
              <a:rPr lang="zh-CN" altLang="zh-CN" sz="2000" dirty="0"/>
              <a:t>磁盘上的</a:t>
            </a:r>
            <a:r>
              <a:rPr lang="zh-CN" altLang="zh-CN" sz="2000" b="1" dirty="0">
                <a:solidFill>
                  <a:srgbClr val="7030A0"/>
                </a:solidFill>
              </a:rPr>
              <a:t>元数据文件</a:t>
            </a:r>
            <a:r>
              <a:rPr lang="zh-CN" altLang="zh-CN" sz="2000" dirty="0"/>
              <a:t>（它包括元数据镜像</a:t>
            </a:r>
            <a:r>
              <a:rPr lang="en-US" altLang="zh-CN" sz="2000" dirty="0"/>
              <a:t>fsimage</a:t>
            </a:r>
            <a:r>
              <a:rPr lang="zh-CN" altLang="zh-CN" sz="2000" dirty="0"/>
              <a:t>和元数据操作日志</a:t>
            </a:r>
            <a:r>
              <a:rPr lang="en-US" altLang="zh-CN" sz="2000" dirty="0"/>
              <a:t>edits</a:t>
            </a:r>
            <a:r>
              <a:rPr lang="zh-CN" altLang="zh-CN" sz="2000" dirty="0"/>
              <a:t>两个文件）以及各个</a:t>
            </a:r>
            <a:r>
              <a:rPr lang="en-US" altLang="zh-CN" sz="2000" dirty="0"/>
              <a:t>DataNode</a:t>
            </a:r>
            <a:r>
              <a:rPr lang="zh-CN" altLang="zh-CN" sz="2000" dirty="0"/>
              <a:t>的</a:t>
            </a:r>
            <a:r>
              <a:rPr lang="zh-CN" altLang="zh-CN" sz="2000" b="1" dirty="0">
                <a:solidFill>
                  <a:srgbClr val="7030A0"/>
                </a:solidFill>
              </a:rPr>
              <a:t>上报信息</a:t>
            </a:r>
            <a:r>
              <a:rPr lang="zh-CN" altLang="zh-CN" sz="2000" dirty="0" smtClean="0"/>
              <a:t>。</a:t>
            </a:r>
            <a:endParaRPr lang="zh-CN" altLang="en-US" sz="2000"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a:xfrm>
            <a:off x="652463" y="331469"/>
            <a:ext cx="7745412" cy="868363"/>
          </a:xfrm>
        </p:spPr>
        <p:txBody>
          <a:bodyPr/>
          <a:lstStyle/>
          <a:p>
            <a:r>
              <a:rPr lang="en-US" altLang="zh-CN" dirty="0" smtClean="0"/>
              <a:t>HDFS</a:t>
            </a:r>
            <a:r>
              <a:rPr lang="zh-CN" altLang="en-US" dirty="0" smtClean="0"/>
              <a:t>数据写入流程</a:t>
            </a:r>
          </a:p>
        </p:txBody>
      </p:sp>
      <p:graphicFrame>
        <p:nvGraphicFramePr>
          <p:cNvPr id="3074" name="对象 10"/>
          <p:cNvGraphicFramePr>
            <a:graphicFrameLocks noChangeAspect="1"/>
          </p:cNvGraphicFramePr>
          <p:nvPr/>
        </p:nvGraphicFramePr>
        <p:xfrm>
          <a:off x="939233" y="1203131"/>
          <a:ext cx="7171872" cy="4805495"/>
        </p:xfrm>
        <a:graphic>
          <a:graphicData uri="http://schemas.openxmlformats.org/presentationml/2006/ole">
            <mc:AlternateContent xmlns:mc="http://schemas.openxmlformats.org/markup-compatibility/2006">
              <mc:Choice xmlns:v="urn:schemas-microsoft-com:vml" Requires="v">
                <p:oleObj spid="_x0000_s14426" name="Visio" r:id="rId4" imgW="7279005" imgH="4932680" progId="">
                  <p:embed/>
                </p:oleObj>
              </mc:Choice>
              <mc:Fallback>
                <p:oleObj name="Visio" r:id="rId4" imgW="7279005" imgH="4932680" progId="">
                  <p:embed/>
                  <p:pic>
                    <p:nvPicPr>
                      <p:cNvPr id="0" name="图片 144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233" y="1203131"/>
                        <a:ext cx="7171872" cy="4805495"/>
                      </a:xfrm>
                      <a:prstGeom prst="rect">
                        <a:avLst/>
                      </a:prstGeom>
                      <a:noFill/>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en-US" altLang="zh-CN" dirty="0" smtClean="0"/>
              <a:t>HDFS</a:t>
            </a:r>
            <a:r>
              <a:rPr lang="zh-CN" altLang="en-US" dirty="0" smtClean="0"/>
              <a:t>数据写入流程（续）</a:t>
            </a:r>
          </a:p>
        </p:txBody>
      </p:sp>
      <p:sp>
        <p:nvSpPr>
          <p:cNvPr id="3" name="内容占位符 2"/>
          <p:cNvSpPr>
            <a:spLocks noGrp="1"/>
          </p:cNvSpPr>
          <p:nvPr>
            <p:ph idx="1"/>
          </p:nvPr>
        </p:nvSpPr>
        <p:spPr>
          <a:xfrm>
            <a:off x="652462" y="1374775"/>
            <a:ext cx="8204014" cy="4195763"/>
          </a:xfrm>
        </p:spPr>
        <p:txBody>
          <a:bodyPr/>
          <a:lstStyle/>
          <a:p>
            <a:pPr marL="0" indent="0">
              <a:lnSpc>
                <a:spcPct val="150000"/>
              </a:lnSpc>
              <a:buNone/>
            </a:pPr>
            <a:r>
              <a:rPr lang="zh-CN" altLang="en-US" sz="1800" dirty="0"/>
              <a:t>（</a:t>
            </a:r>
            <a:r>
              <a:rPr lang="en-US" altLang="zh-CN" sz="1800" dirty="0"/>
              <a:t>1</a:t>
            </a:r>
            <a:r>
              <a:rPr lang="zh-CN" altLang="en-US" sz="1800" dirty="0"/>
              <a:t>）客户端对</a:t>
            </a:r>
            <a:r>
              <a:rPr lang="en-US" altLang="zh-CN" sz="1800" dirty="0"/>
              <a:t>DistributedFileSystem</a:t>
            </a:r>
            <a:r>
              <a:rPr lang="zh-CN" altLang="en-US" sz="1800" dirty="0"/>
              <a:t>对象调用</a:t>
            </a:r>
            <a:r>
              <a:rPr lang="en-US" altLang="zh-CN" sz="1800" dirty="0"/>
              <a:t>create()</a:t>
            </a:r>
            <a:r>
              <a:rPr lang="zh-CN" altLang="en-US" sz="1800" dirty="0"/>
              <a:t>方法来创建文件。</a:t>
            </a:r>
          </a:p>
          <a:p>
            <a:pPr marL="0" indent="0">
              <a:lnSpc>
                <a:spcPct val="150000"/>
              </a:lnSpc>
              <a:buNone/>
            </a:pPr>
            <a:r>
              <a:rPr lang="zh-CN" altLang="en-US" sz="1800" dirty="0"/>
              <a:t>（</a:t>
            </a:r>
            <a:r>
              <a:rPr lang="en-US" altLang="zh-CN" sz="1800" dirty="0"/>
              <a:t>2</a:t>
            </a:r>
            <a:r>
              <a:rPr lang="zh-CN" altLang="en-US" sz="1800" dirty="0"/>
              <a:t>）</a:t>
            </a:r>
            <a:r>
              <a:rPr lang="en-US" altLang="zh-CN" sz="1800" dirty="0"/>
              <a:t>DistributedFileSystem</a:t>
            </a:r>
            <a:r>
              <a:rPr lang="zh-CN" altLang="en-US" sz="1800" dirty="0"/>
              <a:t>对</a:t>
            </a:r>
            <a:r>
              <a:rPr lang="en-US" altLang="zh-CN" sz="1800" dirty="0"/>
              <a:t>namenode</a:t>
            </a:r>
            <a:r>
              <a:rPr lang="zh-CN" altLang="en-US" sz="1800" dirty="0"/>
              <a:t>创建一个</a:t>
            </a:r>
            <a:r>
              <a:rPr lang="en-US" altLang="zh-CN" sz="1800" dirty="0"/>
              <a:t>RPC</a:t>
            </a:r>
            <a:r>
              <a:rPr lang="zh-CN" altLang="en-US" sz="1800" dirty="0"/>
              <a:t>调用，在文件系统的命名空间中创建一个新文件，此时该文件中还没有相应的数据块。</a:t>
            </a:r>
            <a:r>
              <a:rPr lang="en-US" altLang="zh-CN" sz="1800" b="1" dirty="0">
                <a:solidFill>
                  <a:srgbClr val="7030A0"/>
                </a:solidFill>
              </a:rPr>
              <a:t>namenode</a:t>
            </a:r>
            <a:r>
              <a:rPr lang="zh-CN" altLang="en-US" sz="1800" b="1" dirty="0">
                <a:solidFill>
                  <a:srgbClr val="7030A0"/>
                </a:solidFill>
              </a:rPr>
              <a:t>执行各种检查以确保这个文件不存在，并且客户端有创建该文件的权限。</a:t>
            </a:r>
            <a:r>
              <a:rPr lang="zh-CN" altLang="en-US" sz="1800" dirty="0"/>
              <a:t>如果这些检查均通过，</a:t>
            </a:r>
            <a:r>
              <a:rPr lang="en-US" altLang="zh-CN" sz="1800" dirty="0"/>
              <a:t>namenode</a:t>
            </a:r>
            <a:r>
              <a:rPr lang="zh-CN" altLang="en-US" sz="1800" dirty="0"/>
              <a:t>就会为创建新文件记录一条记录；否则，</a:t>
            </a:r>
            <a:r>
              <a:rPr lang="zh-CN" altLang="en-US" sz="1800" dirty="0" smtClean="0"/>
              <a:t>创建失败，并向客户端抛出一个</a:t>
            </a:r>
            <a:r>
              <a:rPr lang="en-US" altLang="zh-CN" sz="1800" dirty="0"/>
              <a:t>IOException</a:t>
            </a:r>
            <a:r>
              <a:rPr lang="zh-CN" altLang="en-US" sz="1800" dirty="0"/>
              <a:t>异常。</a:t>
            </a:r>
            <a:r>
              <a:rPr lang="en-US" altLang="zh-CN" sz="1800" dirty="0"/>
              <a:t>DistributedFileSystem</a:t>
            </a:r>
            <a:r>
              <a:rPr lang="zh-CN" altLang="en-US" sz="1800" dirty="0"/>
              <a:t>向客户端返回一个</a:t>
            </a:r>
            <a:r>
              <a:rPr lang="en-US" altLang="zh-CN" sz="1800" dirty="0" err="1" smtClean="0"/>
              <a:t>FSDataOutputStream</a:t>
            </a:r>
            <a:r>
              <a:rPr lang="zh-CN" altLang="en-US" sz="1800" dirty="0" smtClean="0"/>
              <a:t>（文件输出流）对</a:t>
            </a:r>
            <a:r>
              <a:rPr lang="zh-CN" altLang="en-US" sz="1800" dirty="0"/>
              <a:t>象，由此客户端可以开始写数据。就像读取数据一样，</a:t>
            </a:r>
            <a:r>
              <a:rPr lang="en-US" altLang="zh-CN" sz="1800" dirty="0"/>
              <a:t>FSDataOutputStream</a:t>
            </a:r>
            <a:r>
              <a:rPr lang="zh-CN" altLang="en-US" sz="1800" dirty="0"/>
              <a:t>封装一个</a:t>
            </a:r>
            <a:r>
              <a:rPr lang="en-US" altLang="zh-CN" sz="1800" dirty="0" err="1" smtClean="0"/>
              <a:t>DFSOutputStream</a:t>
            </a:r>
            <a:r>
              <a:rPr lang="zh-CN" altLang="en-US" sz="1800" dirty="0" smtClean="0"/>
              <a:t>（输出流）对</a:t>
            </a:r>
            <a:r>
              <a:rPr lang="zh-CN" altLang="en-US" sz="1800" dirty="0"/>
              <a:t>象，该对象</a:t>
            </a:r>
            <a:r>
              <a:rPr lang="zh-CN" altLang="en-US" sz="1800" dirty="0" smtClean="0"/>
              <a:t>负责处理</a:t>
            </a:r>
            <a:r>
              <a:rPr lang="en-US" altLang="zh-CN" sz="1800" dirty="0"/>
              <a:t>datanode</a:t>
            </a:r>
            <a:r>
              <a:rPr lang="zh-CN" altLang="en-US" sz="1800" dirty="0"/>
              <a:t>和</a:t>
            </a:r>
            <a:r>
              <a:rPr lang="en-US" altLang="zh-CN" sz="1800" dirty="0"/>
              <a:t>namenode</a:t>
            </a:r>
            <a:r>
              <a:rPr lang="zh-CN" altLang="en-US" sz="1800" dirty="0"/>
              <a:t>之间的通信</a:t>
            </a:r>
            <a:r>
              <a:rPr lang="zh-CN" altLang="en-US" sz="1800" dirty="0" smtClean="0"/>
              <a:t>。</a:t>
            </a:r>
            <a:endParaRPr lang="zh-CN" altLang="en-US" sz="1800"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en-US" altLang="zh-CN" dirty="0" smtClean="0"/>
              <a:t>HDFS</a:t>
            </a:r>
            <a:r>
              <a:rPr lang="zh-CN" altLang="en-US" dirty="0" smtClean="0"/>
              <a:t>数据写入流程（续）</a:t>
            </a:r>
          </a:p>
        </p:txBody>
      </p:sp>
      <p:sp>
        <p:nvSpPr>
          <p:cNvPr id="3" name="内容占位符 2"/>
          <p:cNvSpPr>
            <a:spLocks noGrp="1"/>
          </p:cNvSpPr>
          <p:nvPr>
            <p:ph idx="1"/>
          </p:nvPr>
        </p:nvSpPr>
        <p:spPr>
          <a:xfrm>
            <a:off x="652462" y="1374775"/>
            <a:ext cx="8168010" cy="4466493"/>
          </a:xfrm>
        </p:spPr>
        <p:txBody>
          <a:bodyPr/>
          <a:lstStyle/>
          <a:p>
            <a:pPr marL="0" indent="0">
              <a:lnSpc>
                <a:spcPct val="150000"/>
              </a:lnSpc>
              <a:buNone/>
            </a:pPr>
            <a:r>
              <a:rPr lang="zh-CN" altLang="en-US" sz="1800" dirty="0"/>
              <a:t>（</a:t>
            </a:r>
            <a:r>
              <a:rPr lang="en-US" altLang="zh-CN" sz="1800" dirty="0"/>
              <a:t>3</a:t>
            </a:r>
            <a:r>
              <a:rPr lang="zh-CN" altLang="en-US" sz="1800" dirty="0"/>
              <a:t>）在客户端写入数据时，</a:t>
            </a:r>
            <a:r>
              <a:rPr lang="en-US" altLang="zh-CN" sz="1800" b="1" dirty="0" err="1" smtClean="0">
                <a:solidFill>
                  <a:srgbClr val="7030A0"/>
                </a:solidFill>
              </a:rPr>
              <a:t>DFSOutputStream</a:t>
            </a:r>
            <a:r>
              <a:rPr lang="zh-CN" altLang="en-US" sz="1800" b="1" dirty="0" smtClean="0">
                <a:solidFill>
                  <a:srgbClr val="7030A0"/>
                </a:solidFill>
              </a:rPr>
              <a:t>（输出流）将他们分成一个个</a:t>
            </a:r>
            <a:r>
              <a:rPr lang="zh-CN" altLang="en-US" sz="1800" b="1" dirty="0">
                <a:solidFill>
                  <a:srgbClr val="7030A0"/>
                </a:solidFill>
              </a:rPr>
              <a:t>的数据包，并写入内部队列，成为数据队列（</a:t>
            </a:r>
            <a:r>
              <a:rPr lang="en-US" altLang="zh-CN" sz="1800" b="1" dirty="0">
                <a:solidFill>
                  <a:srgbClr val="7030A0"/>
                </a:solidFill>
              </a:rPr>
              <a:t>data queue</a:t>
            </a:r>
            <a:r>
              <a:rPr lang="zh-CN" altLang="en-US" sz="1800" b="1" dirty="0">
                <a:solidFill>
                  <a:srgbClr val="7030A0"/>
                </a:solidFill>
              </a:rPr>
              <a:t>）</a:t>
            </a:r>
            <a:r>
              <a:rPr lang="zh-CN" altLang="en-US" sz="1800" dirty="0"/>
              <a:t>。</a:t>
            </a:r>
          </a:p>
          <a:p>
            <a:pPr marL="0" indent="0">
              <a:lnSpc>
                <a:spcPct val="150000"/>
              </a:lnSpc>
              <a:buNone/>
            </a:pPr>
            <a:r>
              <a:rPr lang="zh-CN" altLang="en-US" sz="1800" dirty="0"/>
              <a:t>（</a:t>
            </a:r>
            <a:r>
              <a:rPr lang="en-US" altLang="zh-CN" sz="1800" dirty="0"/>
              <a:t>4</a:t>
            </a:r>
            <a:r>
              <a:rPr lang="zh-CN" altLang="en-US" sz="1800" dirty="0"/>
              <a:t>）</a:t>
            </a:r>
            <a:r>
              <a:rPr lang="en-US" altLang="zh-CN" sz="1800" dirty="0" err="1" smtClean="0"/>
              <a:t>DataStreamer</a:t>
            </a:r>
            <a:r>
              <a:rPr lang="zh-CN" altLang="en-US" sz="1800" dirty="0" smtClean="0"/>
              <a:t>（数据流）处理数据队列</a:t>
            </a:r>
            <a:r>
              <a:rPr lang="zh-CN" altLang="en-US" sz="1800" dirty="0"/>
              <a:t>，它的责任是</a:t>
            </a:r>
            <a:r>
              <a:rPr lang="zh-CN" altLang="en-US" sz="1800" dirty="0" smtClean="0"/>
              <a:t>根据</a:t>
            </a:r>
            <a:r>
              <a:rPr lang="zh-CN" altLang="en-US" sz="1800" dirty="0"/>
              <a:t>从</a:t>
            </a:r>
            <a:r>
              <a:rPr lang="en-US" altLang="zh-CN" sz="1800" dirty="0"/>
              <a:t>NameNode</a:t>
            </a:r>
            <a:r>
              <a:rPr lang="zh-CN" altLang="en-US" sz="1800" dirty="0"/>
              <a:t>获取到数据块编号、</a:t>
            </a:r>
            <a:r>
              <a:rPr lang="zh-CN" altLang="en-US" sz="1800" dirty="0" smtClean="0"/>
              <a:t>位置信息来</a:t>
            </a:r>
            <a:r>
              <a:rPr lang="zh-CN" altLang="en-US" sz="1800" dirty="0"/>
              <a:t>存储</a:t>
            </a:r>
            <a:r>
              <a:rPr lang="zh-CN" altLang="en-US" sz="1800" dirty="0" smtClean="0"/>
              <a:t>数据。</a:t>
            </a:r>
            <a:r>
              <a:rPr lang="zh-CN" altLang="en-US" sz="1800" dirty="0"/>
              <a:t>将需要写入数据</a:t>
            </a:r>
            <a:r>
              <a:rPr lang="zh-CN" altLang="en-US" sz="1800" dirty="0" smtClean="0"/>
              <a:t>的一</a:t>
            </a:r>
            <a:r>
              <a:rPr lang="zh-CN" altLang="en-US" sz="1800" dirty="0"/>
              <a:t>组</a:t>
            </a:r>
            <a:r>
              <a:rPr lang="en-US" altLang="zh-CN" sz="1800" dirty="0"/>
              <a:t>datanode</a:t>
            </a:r>
            <a:r>
              <a:rPr lang="zh-CN" altLang="en-US" sz="1800" dirty="0"/>
              <a:t>组成一个管线</a:t>
            </a:r>
            <a:r>
              <a:rPr lang="en-US" altLang="zh-CN" sz="1800" dirty="0" smtClean="0"/>
              <a:t>—</a:t>
            </a:r>
            <a:r>
              <a:rPr lang="zh-CN" altLang="en-US" sz="1800" dirty="0" smtClean="0"/>
              <a:t>我们假设</a:t>
            </a:r>
            <a:r>
              <a:rPr lang="zh-CN" altLang="en-US" sz="1800" dirty="0"/>
              <a:t>副本数量为</a:t>
            </a:r>
            <a:r>
              <a:rPr lang="en-US" altLang="zh-CN" sz="1800" dirty="0"/>
              <a:t>3</a:t>
            </a:r>
            <a:r>
              <a:rPr lang="zh-CN" altLang="en-US" sz="1800" dirty="0"/>
              <a:t>，所以管线中有</a:t>
            </a:r>
            <a:r>
              <a:rPr lang="en-US" altLang="zh-CN" sz="1800" dirty="0"/>
              <a:t>3</a:t>
            </a:r>
            <a:r>
              <a:rPr lang="zh-CN" altLang="en-US" sz="1800" dirty="0" smtClean="0"/>
              <a:t>个节点。</a:t>
            </a:r>
            <a:r>
              <a:rPr lang="en-US" altLang="zh-CN" sz="1800" b="1" dirty="0">
                <a:solidFill>
                  <a:srgbClr val="7030A0"/>
                </a:solidFill>
              </a:rPr>
              <a:t>DataStreamer</a:t>
            </a:r>
            <a:r>
              <a:rPr lang="zh-CN" altLang="en-US" sz="1800" b="1" dirty="0">
                <a:solidFill>
                  <a:srgbClr val="7030A0"/>
                </a:solidFill>
              </a:rPr>
              <a:t>将数据包流式的传输到管线的第一个</a:t>
            </a:r>
            <a:r>
              <a:rPr lang="en-US" altLang="zh-CN" sz="1800" b="1" dirty="0">
                <a:solidFill>
                  <a:srgbClr val="7030A0"/>
                </a:solidFill>
              </a:rPr>
              <a:t>datanode</a:t>
            </a:r>
            <a:r>
              <a:rPr lang="zh-CN" altLang="en-US" sz="1800" dirty="0"/>
              <a:t>，该</a:t>
            </a:r>
            <a:r>
              <a:rPr lang="en-US" altLang="zh-CN" sz="1800" dirty="0"/>
              <a:t>datanode</a:t>
            </a:r>
            <a:r>
              <a:rPr lang="zh-CN" altLang="en-US" sz="1800" dirty="0"/>
              <a:t>存储数据并将数据发送到管线的第二个</a:t>
            </a:r>
            <a:r>
              <a:rPr lang="en-US" altLang="zh-CN" sz="1800" dirty="0"/>
              <a:t>datanode</a:t>
            </a:r>
            <a:r>
              <a:rPr lang="zh-CN" altLang="en-US" sz="1800" dirty="0"/>
              <a:t>。同样的，第二个</a:t>
            </a:r>
            <a:r>
              <a:rPr lang="en-US" altLang="zh-CN" sz="1800" dirty="0"/>
              <a:t>datanode</a:t>
            </a:r>
            <a:r>
              <a:rPr lang="zh-CN" altLang="en-US" sz="1800" dirty="0"/>
              <a:t>存储该数据包并发送给管线中的第三个（也就是最后一个）</a:t>
            </a:r>
            <a:r>
              <a:rPr lang="en-US" altLang="zh-CN" sz="1800" dirty="0" smtClean="0"/>
              <a:t>datanode</a:t>
            </a:r>
            <a:r>
              <a:rPr lang="zh-CN" altLang="en-US" sz="1800" dirty="0" smtClean="0"/>
              <a:t>。</a:t>
            </a:r>
            <a:endParaRPr lang="zh-CN" altLang="en-US" sz="1800"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en-US" altLang="zh-CN" dirty="0" smtClean="0"/>
              <a:t>HDFS</a:t>
            </a:r>
            <a:r>
              <a:rPr lang="zh-CN" altLang="en-US" dirty="0" smtClean="0"/>
              <a:t>数据写入流程（续）</a:t>
            </a:r>
          </a:p>
        </p:txBody>
      </p:sp>
      <p:sp>
        <p:nvSpPr>
          <p:cNvPr id="3" name="内容占位符 2"/>
          <p:cNvSpPr>
            <a:spLocks noGrp="1"/>
          </p:cNvSpPr>
          <p:nvPr>
            <p:ph idx="1"/>
          </p:nvPr>
        </p:nvSpPr>
        <p:spPr>
          <a:xfrm>
            <a:off x="652463" y="1374775"/>
            <a:ext cx="7745412" cy="4195763"/>
          </a:xfrm>
        </p:spPr>
        <p:txBody>
          <a:bodyPr/>
          <a:lstStyle/>
          <a:p>
            <a:pPr marL="0" indent="0">
              <a:buNone/>
            </a:pPr>
            <a:r>
              <a:rPr lang="zh-CN" altLang="en-US" sz="1800" dirty="0"/>
              <a:t>（</a:t>
            </a:r>
            <a:r>
              <a:rPr lang="en-US" altLang="zh-CN" sz="1800" dirty="0"/>
              <a:t>5</a:t>
            </a:r>
            <a:r>
              <a:rPr lang="zh-CN" altLang="en-US" sz="1800" dirty="0"/>
              <a:t>）</a:t>
            </a:r>
            <a:r>
              <a:rPr lang="en-US" altLang="zh-CN" sz="1800" dirty="0"/>
              <a:t>FSOutputStream</a:t>
            </a:r>
            <a:r>
              <a:rPr lang="zh-CN" altLang="en-US" sz="1800" dirty="0"/>
              <a:t>也维护着一个内部数据包队列来等待</a:t>
            </a:r>
            <a:r>
              <a:rPr lang="en-US" altLang="zh-CN" sz="1800" dirty="0"/>
              <a:t>datanode</a:t>
            </a:r>
            <a:r>
              <a:rPr lang="zh-CN" altLang="en-US" sz="1800" dirty="0"/>
              <a:t>的收到确认回执</a:t>
            </a:r>
            <a:r>
              <a:rPr lang="zh-CN" altLang="en-US" sz="1800" dirty="0" smtClean="0"/>
              <a:t>，</a:t>
            </a:r>
            <a:r>
              <a:rPr lang="zh-CN" altLang="en-US" sz="1800" b="1" dirty="0" smtClean="0">
                <a:solidFill>
                  <a:srgbClr val="7030A0"/>
                </a:solidFill>
              </a:rPr>
              <a:t>成为“确认队列”（</a:t>
            </a:r>
            <a:r>
              <a:rPr lang="en-US" altLang="zh-CN" sz="1800" b="1" dirty="0" smtClean="0">
                <a:solidFill>
                  <a:srgbClr val="7030A0"/>
                </a:solidFill>
              </a:rPr>
              <a:t>ack queue</a:t>
            </a:r>
            <a:r>
              <a:rPr lang="zh-CN" altLang="en-US" sz="1800" b="1" dirty="0" smtClean="0">
                <a:solidFill>
                  <a:srgbClr val="7030A0"/>
                </a:solidFill>
              </a:rPr>
              <a:t>）</a:t>
            </a:r>
            <a:r>
              <a:rPr lang="zh-CN" altLang="en-US" sz="1800" dirty="0" smtClean="0"/>
              <a:t>。</a:t>
            </a:r>
            <a:r>
              <a:rPr lang="zh-CN" altLang="en-US" sz="1800" dirty="0"/>
              <a:t>当管线中所有</a:t>
            </a:r>
            <a:r>
              <a:rPr lang="en-US" altLang="zh-CN" sz="1800" dirty="0"/>
              <a:t>datanode</a:t>
            </a:r>
            <a:r>
              <a:rPr lang="zh-CN" altLang="en-US" sz="1800" dirty="0"/>
              <a:t>确认信息后，该数据包才会从</a:t>
            </a:r>
            <a:r>
              <a:rPr lang="zh-CN" altLang="en-US" sz="1800" dirty="0" smtClean="0"/>
              <a:t>确认</a:t>
            </a:r>
            <a:r>
              <a:rPr lang="zh-CN" altLang="en-US" sz="1800" dirty="0"/>
              <a:t>队列中删除</a:t>
            </a:r>
            <a:r>
              <a:rPr lang="zh-CN" altLang="en-US" sz="1800" dirty="0" smtClean="0"/>
              <a:t>。</a:t>
            </a:r>
            <a:endParaRPr lang="en-US" altLang="zh-CN" sz="1800" dirty="0" smtClean="0"/>
          </a:p>
          <a:p>
            <a:pPr marL="0" indent="0">
              <a:lnSpc>
                <a:spcPct val="150000"/>
              </a:lnSpc>
              <a:buNone/>
            </a:pPr>
            <a:r>
              <a:rPr lang="zh-CN" altLang="en-US" sz="1800" dirty="0"/>
              <a:t>（</a:t>
            </a:r>
            <a:r>
              <a:rPr lang="en-US" altLang="zh-CN" sz="1800" dirty="0"/>
              <a:t>6</a:t>
            </a:r>
            <a:r>
              <a:rPr lang="zh-CN" altLang="en-US" sz="1800" dirty="0"/>
              <a:t>）客户端完成写入后，会对数据流调用</a:t>
            </a:r>
            <a:r>
              <a:rPr lang="en-US" altLang="zh-CN" sz="1800" dirty="0"/>
              <a:t>close()</a:t>
            </a:r>
            <a:r>
              <a:rPr lang="zh-CN" altLang="en-US" sz="1800" dirty="0"/>
              <a:t>方法关闭文件，并联系</a:t>
            </a:r>
            <a:r>
              <a:rPr lang="en-US" altLang="zh-CN" sz="1800" dirty="0"/>
              <a:t>namenode</a:t>
            </a:r>
            <a:r>
              <a:rPr lang="zh-CN" altLang="en-US" sz="1800" dirty="0"/>
              <a:t>确认文件写完成。</a:t>
            </a:r>
          </a:p>
          <a:p>
            <a:pPr marL="0" indent="0">
              <a:lnSpc>
                <a:spcPct val="150000"/>
              </a:lnSpc>
              <a:buNone/>
            </a:pPr>
            <a:r>
              <a:rPr lang="zh-CN" altLang="en-US" sz="1800" dirty="0"/>
              <a:t>（</a:t>
            </a:r>
            <a:r>
              <a:rPr lang="en-US" altLang="zh-CN" sz="1800" dirty="0"/>
              <a:t>7</a:t>
            </a:r>
            <a:r>
              <a:rPr lang="zh-CN" altLang="en-US" sz="1800" dirty="0" smtClean="0"/>
              <a:t>）</a:t>
            </a:r>
            <a:r>
              <a:rPr lang="en-US" altLang="zh-CN" sz="1800" dirty="0" smtClean="0"/>
              <a:t>namenode</a:t>
            </a:r>
            <a:r>
              <a:rPr lang="zh-CN" altLang="en-US" sz="1800" dirty="0" smtClean="0"/>
              <a:t>已经知道文件由那些数据块组成，持久</a:t>
            </a:r>
            <a:r>
              <a:rPr lang="zh-CN" altLang="en-US" sz="1800" dirty="0"/>
              <a:t>化</a:t>
            </a:r>
            <a:r>
              <a:rPr lang="zh-CN" altLang="en-US" sz="1800"/>
              <a:t>元数据</a:t>
            </a:r>
            <a:r>
              <a:rPr lang="zh-CN" altLang="en-US" sz="1800" smtClean="0"/>
              <a:t>。</a:t>
            </a:r>
            <a:endParaRPr lang="zh-CN" altLang="en-US" sz="1800" dirty="0"/>
          </a:p>
          <a:p>
            <a:pPr marL="0" indent="0">
              <a:buNone/>
            </a:pPr>
            <a:r>
              <a:rPr lang="zh-CN" altLang="en-US" sz="1800" dirty="0"/>
              <a:t>  </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en-US" altLang="zh-CN" dirty="0" smtClean="0"/>
              <a:t>HDFS</a:t>
            </a:r>
            <a:r>
              <a:rPr lang="zh-CN" altLang="en-US" dirty="0" smtClean="0"/>
              <a:t>数据读取流程</a:t>
            </a:r>
          </a:p>
        </p:txBody>
      </p:sp>
      <p:graphicFrame>
        <p:nvGraphicFramePr>
          <p:cNvPr id="2050" name="对象 11"/>
          <p:cNvGraphicFramePr>
            <a:graphicFrameLocks noChangeAspect="1"/>
          </p:cNvGraphicFramePr>
          <p:nvPr/>
        </p:nvGraphicFramePr>
        <p:xfrm>
          <a:off x="942870" y="1340768"/>
          <a:ext cx="7164598" cy="4611324"/>
        </p:xfrm>
        <a:graphic>
          <a:graphicData uri="http://schemas.openxmlformats.org/presentationml/2006/ole">
            <mc:AlternateContent xmlns:mc="http://schemas.openxmlformats.org/markup-compatibility/2006">
              <mc:Choice xmlns:v="urn:schemas-microsoft-com:vml" Requires="v">
                <p:oleObj spid="_x0000_s15372" name="Visio" r:id="rId4" imgW="7279005" imgH="4932680" progId="">
                  <p:embed/>
                </p:oleObj>
              </mc:Choice>
              <mc:Fallback>
                <p:oleObj name="Visio" r:id="rId4" imgW="7279005" imgH="4932680" progId="">
                  <p:embed/>
                  <p:pic>
                    <p:nvPicPr>
                      <p:cNvPr id="0"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870" y="1340768"/>
                        <a:ext cx="7164598" cy="4611324"/>
                      </a:xfrm>
                      <a:prstGeom prst="rect">
                        <a:avLst/>
                      </a:prstGeom>
                      <a:noFill/>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hape 500"/>
          <p:cNvSpPr>
            <a:spLocks noGrp="1"/>
          </p:cNvSpPr>
          <p:nvPr>
            <p:ph type="title"/>
          </p:nvPr>
        </p:nvSpPr>
        <p:spPr>
          <a:xfrm>
            <a:off x="457200" y="304800"/>
            <a:ext cx="8229600" cy="647700"/>
          </a:xfrm>
        </p:spPr>
        <p:txBody>
          <a:bodyPr vert="horz" wrap="square" lIns="91425" tIns="45700" rIns="91425" bIns="45700" anchor="ctr">
            <a:spAutoFit/>
          </a:bodyPr>
          <a:lstStyle/>
          <a:p>
            <a:pPr eaLnBrk="1" hangingPunct="1">
              <a:buSzPct val="25000"/>
            </a:pPr>
            <a:r>
              <a:rPr lang="en-US" altLang="en-US" b="1" dirty="0" err="1">
                <a:latin typeface="+mj-ea"/>
              </a:rPr>
              <a:t>什么是</a:t>
            </a:r>
            <a:r>
              <a:rPr lang="en-US" altLang="zh-CN" b="1" dirty="0" err="1" smtClean="0">
                <a:latin typeface="+mj-ea"/>
              </a:rPr>
              <a:t>HDFS</a:t>
            </a:r>
            <a:endParaRPr lang="en-US" altLang="zh-CN" b="1" dirty="0">
              <a:latin typeface="+mj-ea"/>
            </a:endParaRPr>
          </a:p>
        </p:txBody>
      </p:sp>
      <p:sp>
        <p:nvSpPr>
          <p:cNvPr id="7171" name="Shape 501"/>
          <p:cNvSpPr>
            <a:spLocks noGrp="1"/>
          </p:cNvSpPr>
          <p:nvPr>
            <p:ph idx="1"/>
          </p:nvPr>
        </p:nvSpPr>
        <p:spPr>
          <a:xfrm>
            <a:off x="381000" y="1219200"/>
            <a:ext cx="8096250" cy="2180044"/>
          </a:xfrm>
        </p:spPr>
        <p:txBody>
          <a:bodyPr vert="horz" wrap="square" lIns="91425" tIns="45700" rIns="91425" bIns="45700" anchor="t">
            <a:spAutoFit/>
          </a:bodyPr>
          <a:lstStyle/>
          <a:p>
            <a:pPr eaLnBrk="1" hangingPunct="1">
              <a:spcBef>
                <a:spcPts val="1000"/>
              </a:spcBef>
            </a:pPr>
            <a:r>
              <a:rPr lang="en-US" altLang="zh-CN" sz="2000" b="1" dirty="0"/>
              <a:t>HDFS = Hadoop Distributed File </a:t>
            </a:r>
            <a:r>
              <a:rPr lang="en-US" altLang="zh-CN" sz="2000" b="1" dirty="0" smtClean="0"/>
              <a:t>System</a:t>
            </a:r>
            <a:endParaRPr lang="en-US" altLang="zh-CN" sz="2000" b="1" dirty="0"/>
          </a:p>
          <a:p>
            <a:pPr eaLnBrk="1" hangingPunct="1">
              <a:spcBef>
                <a:spcPts val="1000"/>
              </a:spcBef>
            </a:pPr>
            <a:r>
              <a:rPr lang="en-US" altLang="zh-CN" sz="2000" b="1" dirty="0"/>
              <a:t>HDFS</a:t>
            </a:r>
            <a:r>
              <a:rPr lang="en-US" altLang="en-US" sz="2000" b="1" dirty="0"/>
              <a:t>是一个使用</a:t>
            </a:r>
            <a:r>
              <a:rPr lang="en-US" altLang="zh-CN" sz="2000" b="1" dirty="0"/>
              <a:t>Java</a:t>
            </a:r>
            <a:r>
              <a:rPr lang="en-US" altLang="en-US" sz="2000" b="1" dirty="0"/>
              <a:t>实现的</a:t>
            </a:r>
            <a:r>
              <a:rPr lang="zh-CN" altLang="en-US" sz="2000" b="1" dirty="0"/>
              <a:t>、</a:t>
            </a:r>
            <a:r>
              <a:rPr lang="en-US" altLang="en-US" sz="2000" b="1" dirty="0"/>
              <a:t>分布式的</a:t>
            </a:r>
            <a:r>
              <a:rPr lang="zh-CN" altLang="en-US" sz="2000" b="1" dirty="0"/>
              <a:t>、</a:t>
            </a:r>
            <a:r>
              <a:rPr lang="en-US" altLang="en-US" sz="2000" b="1" dirty="0"/>
              <a:t>可横向扩展的文件</a:t>
            </a:r>
            <a:r>
              <a:rPr lang="en-US" altLang="en-US" sz="2000" b="1" dirty="0" smtClean="0"/>
              <a:t>系统</a:t>
            </a:r>
            <a:endParaRPr lang="en-US" altLang="zh-CN" sz="2000" b="1" dirty="0"/>
          </a:p>
          <a:p>
            <a:pPr eaLnBrk="1" hangingPunct="1">
              <a:spcBef>
                <a:spcPts val="1000"/>
              </a:spcBef>
            </a:pPr>
            <a:r>
              <a:rPr lang="zh-CN" altLang="en-US" sz="2000" b="1" dirty="0"/>
              <a:t>是</a:t>
            </a:r>
            <a:r>
              <a:rPr lang="en-US" altLang="zh-CN" sz="2000" b="1" dirty="0"/>
              <a:t>Hadoop</a:t>
            </a:r>
            <a:r>
              <a:rPr lang="zh-CN" altLang="en-US" sz="2000" b="1" dirty="0"/>
              <a:t>的核心组</a:t>
            </a:r>
            <a:r>
              <a:rPr lang="zh-CN" altLang="en-US" sz="2000" b="1" dirty="0" smtClean="0"/>
              <a:t>件</a:t>
            </a:r>
            <a:endParaRPr lang="en-US" altLang="zh-CN" sz="2000" b="1" dirty="0"/>
          </a:p>
          <a:p>
            <a:pPr eaLnBrk="1" hangingPunct="1">
              <a:spcBef>
                <a:spcPts val="1000"/>
              </a:spcBef>
            </a:pPr>
            <a:r>
              <a:rPr lang="zh-CN" altLang="en-US" sz="2000" b="1" dirty="0"/>
              <a:t>基于</a:t>
            </a:r>
            <a:r>
              <a:rPr lang="en-US" altLang="zh-CN" sz="2000" b="1" dirty="0"/>
              <a:t>*nix</a:t>
            </a:r>
          </a:p>
        </p:txBody>
      </p:sp>
    </p:spTree>
    <p:extLst>
      <p:ext uri="{BB962C8B-B14F-4D97-AF65-F5344CB8AC3E}">
        <p14:creationId xmlns:p14="http://schemas.microsoft.com/office/powerpoint/2010/main" val="2179048336"/>
      </p:ext>
    </p:extLst>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en-US" altLang="zh-CN" dirty="0" smtClean="0"/>
              <a:t>HDFS</a:t>
            </a:r>
            <a:r>
              <a:rPr lang="zh-CN" altLang="en-US" dirty="0" smtClean="0"/>
              <a:t>数据读取流程（续）</a:t>
            </a:r>
          </a:p>
        </p:txBody>
      </p:sp>
      <p:sp>
        <p:nvSpPr>
          <p:cNvPr id="2" name="矩形 1"/>
          <p:cNvSpPr/>
          <p:nvPr/>
        </p:nvSpPr>
        <p:spPr>
          <a:xfrm>
            <a:off x="560070" y="1259205"/>
            <a:ext cx="8108950" cy="4494530"/>
          </a:xfrm>
          <a:prstGeom prst="rect">
            <a:avLst/>
          </a:prstGeom>
        </p:spPr>
        <p:txBody>
          <a:bodyPr wrap="square">
            <a:spAutoFit/>
          </a:bodyPr>
          <a:lstStyle/>
          <a:p>
            <a:pPr defTabSz="801370">
              <a:lnSpc>
                <a:spcPct val="150000"/>
              </a:lnSpc>
              <a:spcBef>
                <a:spcPct val="30000"/>
              </a:spcBef>
              <a:buClr>
                <a:srgbClr val="808080"/>
              </a:buClr>
              <a:buSzPct val="60000"/>
            </a:pPr>
            <a:r>
              <a:rPr lang="zh-CN" altLang="en-US" sz="1800" dirty="0">
                <a:latin typeface="+mn-lt"/>
                <a:ea typeface="+mn-ea"/>
              </a:rPr>
              <a:t>（</a:t>
            </a:r>
            <a:r>
              <a:rPr lang="en-US" altLang="zh-CN" sz="1800" dirty="0">
                <a:latin typeface="+mn-lt"/>
                <a:ea typeface="+mn-ea"/>
              </a:rPr>
              <a:t>1</a:t>
            </a:r>
            <a:r>
              <a:rPr lang="zh-CN" altLang="en-US" sz="1800" dirty="0">
                <a:latin typeface="+mn-lt"/>
                <a:ea typeface="+mn-ea"/>
              </a:rPr>
              <a:t>）客户端通过</a:t>
            </a:r>
            <a:r>
              <a:rPr lang="zh-CN" altLang="en-US" sz="1800" b="1" dirty="0">
                <a:solidFill>
                  <a:srgbClr val="7030A0"/>
                </a:solidFill>
                <a:latin typeface="+mn-lt"/>
                <a:ea typeface="+mn-ea"/>
              </a:rPr>
              <a:t>调用</a:t>
            </a:r>
            <a:r>
              <a:rPr lang="en-US" altLang="zh-CN" sz="1800" b="1" dirty="0">
                <a:solidFill>
                  <a:srgbClr val="7030A0"/>
                </a:solidFill>
                <a:latin typeface="+mn-lt"/>
                <a:ea typeface="+mn-ea"/>
              </a:rPr>
              <a:t>FileSystem</a:t>
            </a:r>
            <a:r>
              <a:rPr lang="zh-CN" altLang="en-US" sz="1800" b="1" dirty="0">
                <a:solidFill>
                  <a:srgbClr val="7030A0"/>
                </a:solidFill>
                <a:latin typeface="+mn-lt"/>
                <a:ea typeface="+mn-ea"/>
              </a:rPr>
              <a:t>对象的</a:t>
            </a:r>
            <a:r>
              <a:rPr lang="en-US" altLang="zh-CN" sz="1800" b="1" dirty="0">
                <a:solidFill>
                  <a:srgbClr val="7030A0"/>
                </a:solidFill>
                <a:latin typeface="+mn-lt"/>
                <a:ea typeface="+mn-ea"/>
              </a:rPr>
              <a:t>open()</a:t>
            </a:r>
            <a:r>
              <a:rPr lang="zh-CN" altLang="en-US" sz="1800" b="1" dirty="0">
                <a:solidFill>
                  <a:srgbClr val="7030A0"/>
                </a:solidFill>
                <a:latin typeface="+mn-lt"/>
                <a:ea typeface="+mn-ea"/>
              </a:rPr>
              <a:t>方法</a:t>
            </a:r>
            <a:r>
              <a:rPr lang="zh-CN" altLang="en-US" sz="1800" dirty="0">
                <a:latin typeface="+mn-lt"/>
                <a:ea typeface="+mn-ea"/>
              </a:rPr>
              <a:t>来打开希望读取的文件，对于</a:t>
            </a:r>
            <a:r>
              <a:rPr lang="en-US" altLang="zh-CN" sz="1800" dirty="0">
                <a:latin typeface="+mn-lt"/>
                <a:ea typeface="+mn-ea"/>
              </a:rPr>
              <a:t>HDFS</a:t>
            </a:r>
            <a:r>
              <a:rPr lang="zh-CN" altLang="en-US" sz="1800" dirty="0">
                <a:latin typeface="+mn-lt"/>
                <a:ea typeface="+mn-ea"/>
              </a:rPr>
              <a:t>来说，这个对象是分布式文件系统的一个实例。</a:t>
            </a:r>
          </a:p>
          <a:p>
            <a:pPr defTabSz="801370">
              <a:lnSpc>
                <a:spcPct val="150000"/>
              </a:lnSpc>
              <a:spcBef>
                <a:spcPct val="30000"/>
              </a:spcBef>
              <a:buClr>
                <a:srgbClr val="808080"/>
              </a:buClr>
              <a:buSzPct val="60000"/>
            </a:pPr>
            <a:r>
              <a:rPr lang="zh-CN" altLang="en-US" sz="1800" dirty="0">
                <a:latin typeface="+mn-lt"/>
                <a:ea typeface="+mn-ea"/>
              </a:rPr>
              <a:t>（</a:t>
            </a:r>
            <a:r>
              <a:rPr lang="en-US" altLang="zh-CN" sz="1800" dirty="0">
                <a:latin typeface="+mn-lt"/>
                <a:ea typeface="+mn-ea"/>
              </a:rPr>
              <a:t>2</a:t>
            </a:r>
            <a:r>
              <a:rPr lang="zh-CN" altLang="en-US" sz="1800" dirty="0">
                <a:latin typeface="+mn-lt"/>
                <a:ea typeface="+mn-ea"/>
              </a:rPr>
              <a:t>）</a:t>
            </a:r>
            <a:r>
              <a:rPr lang="en-US" altLang="zh-CN" sz="1800" dirty="0">
                <a:latin typeface="+mn-lt"/>
                <a:ea typeface="+mn-ea"/>
              </a:rPr>
              <a:t>DistributedFileSystem</a:t>
            </a:r>
            <a:r>
              <a:rPr lang="zh-CN" altLang="en-US" sz="1800" dirty="0">
                <a:latin typeface="+mn-lt"/>
                <a:ea typeface="+mn-ea"/>
              </a:rPr>
              <a:t>通过</a:t>
            </a:r>
            <a:r>
              <a:rPr lang="en-US" altLang="zh-CN" sz="1800" dirty="0">
                <a:latin typeface="+mn-lt"/>
                <a:ea typeface="+mn-ea"/>
              </a:rPr>
              <a:t>RPC</a:t>
            </a:r>
            <a:r>
              <a:rPr lang="zh-CN" altLang="en-US" sz="1800" dirty="0">
                <a:latin typeface="+mn-lt"/>
                <a:ea typeface="+mn-ea"/>
              </a:rPr>
              <a:t>（远程过程调用）来调用</a:t>
            </a:r>
            <a:r>
              <a:rPr lang="en-US" altLang="zh-CN" sz="1800" dirty="0">
                <a:latin typeface="+mn-lt"/>
                <a:ea typeface="+mn-ea"/>
              </a:rPr>
              <a:t>namenode</a:t>
            </a:r>
            <a:r>
              <a:rPr lang="zh-CN" altLang="en-US" sz="1800" dirty="0">
                <a:latin typeface="+mn-lt"/>
                <a:ea typeface="+mn-ea"/>
              </a:rPr>
              <a:t>，以</a:t>
            </a:r>
            <a:r>
              <a:rPr lang="zh-CN" altLang="en-US" sz="1800" b="1" dirty="0">
                <a:solidFill>
                  <a:srgbClr val="7030A0"/>
                </a:solidFill>
                <a:latin typeface="+mn-lt"/>
                <a:ea typeface="+mn-ea"/>
              </a:rPr>
              <a:t>确定文件起始块的位置</a:t>
            </a:r>
            <a:r>
              <a:rPr lang="zh-CN" altLang="en-US" sz="1800" dirty="0">
                <a:latin typeface="+mn-lt"/>
                <a:ea typeface="+mn-ea"/>
              </a:rPr>
              <a:t>。对于每一个块，</a:t>
            </a:r>
            <a:r>
              <a:rPr lang="en-US" altLang="zh-CN" sz="1800" dirty="0">
                <a:latin typeface="+mn-lt"/>
                <a:ea typeface="+mn-ea"/>
              </a:rPr>
              <a:t>namenode</a:t>
            </a:r>
            <a:r>
              <a:rPr lang="zh-CN" altLang="en-US" sz="1800" dirty="0">
                <a:latin typeface="+mn-lt"/>
                <a:ea typeface="+mn-ea"/>
              </a:rPr>
              <a:t>返回存有该</a:t>
            </a:r>
            <a:r>
              <a:rPr lang="zh-CN" altLang="en-US" sz="1800" dirty="0" smtClean="0">
                <a:latin typeface="+mn-lt"/>
                <a:ea typeface="+mn-ea"/>
              </a:rPr>
              <a:t>块所有副本</a:t>
            </a:r>
            <a:r>
              <a:rPr lang="zh-CN" altLang="en-US" sz="1800" dirty="0">
                <a:latin typeface="+mn-lt"/>
                <a:ea typeface="+mn-ea"/>
              </a:rPr>
              <a:t>的</a:t>
            </a:r>
            <a:r>
              <a:rPr lang="en-US" altLang="zh-CN" sz="1800" dirty="0">
                <a:latin typeface="+mn-lt"/>
                <a:ea typeface="+mn-ea"/>
              </a:rPr>
              <a:t>datanode</a:t>
            </a:r>
            <a:r>
              <a:rPr lang="zh-CN" altLang="en-US" sz="1800" dirty="0">
                <a:latin typeface="+mn-lt"/>
                <a:ea typeface="+mn-ea"/>
              </a:rPr>
              <a:t>地址。此外这些</a:t>
            </a:r>
            <a:r>
              <a:rPr lang="en-US" altLang="zh-CN" sz="1800" dirty="0">
                <a:latin typeface="+mn-lt"/>
                <a:ea typeface="+mn-ea"/>
              </a:rPr>
              <a:t>datanode</a:t>
            </a:r>
            <a:r>
              <a:rPr lang="zh-CN" altLang="en-US" sz="1800" dirty="0">
                <a:latin typeface="+mn-lt"/>
                <a:ea typeface="+mn-ea"/>
              </a:rPr>
              <a:t>根据他们</a:t>
            </a:r>
            <a:r>
              <a:rPr lang="zh-CN" altLang="en-US" sz="1800" dirty="0" smtClean="0">
                <a:latin typeface="+mn-lt"/>
                <a:ea typeface="+mn-ea"/>
              </a:rPr>
              <a:t>与</a:t>
            </a:r>
            <a:r>
              <a:rPr lang="en-US" altLang="zh-CN" sz="1800" smtClean="0">
                <a:latin typeface="+mn-lt"/>
                <a:ea typeface="+mn-ea"/>
              </a:rPr>
              <a:t>client</a:t>
            </a:r>
            <a:r>
              <a:rPr lang="zh-CN" altLang="en-US" sz="1800" smtClean="0">
                <a:latin typeface="+mn-lt"/>
                <a:ea typeface="+mn-ea"/>
              </a:rPr>
              <a:t>的</a:t>
            </a:r>
            <a:r>
              <a:rPr lang="zh-CN" altLang="en-US" sz="1800" dirty="0">
                <a:latin typeface="+mn-lt"/>
                <a:ea typeface="+mn-ea"/>
              </a:rPr>
              <a:t>距离来排序。</a:t>
            </a:r>
          </a:p>
          <a:p>
            <a:pPr defTabSz="801370">
              <a:lnSpc>
                <a:spcPct val="150000"/>
              </a:lnSpc>
              <a:spcBef>
                <a:spcPct val="30000"/>
              </a:spcBef>
              <a:buClr>
                <a:srgbClr val="808080"/>
              </a:buClr>
              <a:buSzPct val="60000"/>
            </a:pPr>
            <a:r>
              <a:rPr lang="zh-CN" altLang="en-US" sz="1800" dirty="0">
                <a:latin typeface="+mn-lt"/>
                <a:ea typeface="+mn-ea"/>
              </a:rPr>
              <a:t>    </a:t>
            </a:r>
            <a:r>
              <a:rPr lang="en-US" altLang="zh-CN" sz="1800" dirty="0">
                <a:latin typeface="+mn-lt"/>
                <a:ea typeface="+mn-ea"/>
              </a:rPr>
              <a:t>DistributedFileSystem</a:t>
            </a:r>
            <a:r>
              <a:rPr lang="zh-CN" altLang="en-US" sz="1800" dirty="0">
                <a:latin typeface="+mn-lt"/>
                <a:ea typeface="+mn-ea"/>
              </a:rPr>
              <a:t>类返回一个</a:t>
            </a:r>
            <a:r>
              <a:rPr lang="en-US" altLang="zh-CN" sz="1800" dirty="0">
                <a:latin typeface="+mn-lt"/>
                <a:ea typeface="+mn-ea"/>
              </a:rPr>
              <a:t>FSDataInputStream</a:t>
            </a:r>
            <a:r>
              <a:rPr lang="zh-CN" altLang="en-US" sz="1800" dirty="0">
                <a:latin typeface="+mn-lt"/>
                <a:ea typeface="+mn-ea"/>
              </a:rPr>
              <a:t>对象（一个支持文件定位的输入流）给客户端并读取数据。</a:t>
            </a:r>
            <a:r>
              <a:rPr lang="en-US" altLang="zh-CN" sz="1800" dirty="0">
                <a:latin typeface="+mn-lt"/>
                <a:ea typeface="+mn-ea"/>
              </a:rPr>
              <a:t>FSDataInputStream</a:t>
            </a:r>
            <a:r>
              <a:rPr lang="zh-CN" altLang="en-US" sz="1800" dirty="0">
                <a:latin typeface="+mn-lt"/>
                <a:ea typeface="+mn-ea"/>
              </a:rPr>
              <a:t>类转而封装</a:t>
            </a:r>
            <a:r>
              <a:rPr lang="en-US" altLang="zh-CN" sz="1800" dirty="0">
                <a:latin typeface="+mn-lt"/>
                <a:ea typeface="+mn-ea"/>
              </a:rPr>
              <a:t>DFSInputStream</a:t>
            </a:r>
            <a:r>
              <a:rPr lang="zh-CN" altLang="en-US" sz="1800" dirty="0">
                <a:latin typeface="+mn-lt"/>
                <a:ea typeface="+mn-ea"/>
              </a:rPr>
              <a:t>对象，该对象管理着</a:t>
            </a:r>
            <a:r>
              <a:rPr lang="en-US" altLang="zh-CN" sz="1800" dirty="0">
                <a:latin typeface="+mn-lt"/>
                <a:ea typeface="+mn-ea"/>
              </a:rPr>
              <a:t>namenode</a:t>
            </a:r>
            <a:r>
              <a:rPr lang="zh-CN" altLang="en-US" sz="1800" dirty="0">
                <a:latin typeface="+mn-lt"/>
                <a:ea typeface="+mn-ea"/>
              </a:rPr>
              <a:t>和</a:t>
            </a:r>
            <a:r>
              <a:rPr lang="en-US" altLang="zh-CN" sz="1800" dirty="0">
                <a:latin typeface="+mn-lt"/>
                <a:ea typeface="+mn-ea"/>
              </a:rPr>
              <a:t>datanode</a:t>
            </a:r>
            <a:r>
              <a:rPr lang="zh-CN" altLang="en-US" sz="1800" dirty="0">
                <a:latin typeface="+mn-lt"/>
                <a:ea typeface="+mn-ea"/>
              </a:rPr>
              <a:t>的</a:t>
            </a:r>
            <a:r>
              <a:rPr lang="en-US" altLang="zh-CN" sz="1800" dirty="0">
                <a:latin typeface="+mn-lt"/>
                <a:ea typeface="+mn-ea"/>
              </a:rPr>
              <a:t>I/O</a:t>
            </a:r>
            <a:r>
              <a:rPr lang="zh-CN" altLang="en-US" sz="1800" dirty="0">
                <a:latin typeface="+mn-lt"/>
                <a:ea typeface="+mn-ea"/>
              </a:rPr>
              <a:t>。</a:t>
            </a:r>
            <a:endParaRPr lang="en-US" altLang="zh-CN" sz="1800" dirty="0">
              <a:latin typeface="+mn-lt"/>
              <a:ea typeface="+mn-ea"/>
            </a:endParaRPr>
          </a:p>
          <a:p>
            <a:pPr defTabSz="801370">
              <a:lnSpc>
                <a:spcPct val="150000"/>
              </a:lnSpc>
              <a:spcBef>
                <a:spcPct val="30000"/>
              </a:spcBef>
              <a:buClr>
                <a:srgbClr val="808080"/>
              </a:buClr>
              <a:buSzPct val="60000"/>
            </a:pPr>
            <a:r>
              <a:rPr lang="zh-CN" altLang="en-US" sz="1800" dirty="0">
                <a:latin typeface="+mn-lt"/>
                <a:ea typeface="+mn-ea"/>
              </a:rPr>
              <a:t>（</a:t>
            </a:r>
            <a:r>
              <a:rPr lang="en-US" altLang="zh-CN" sz="1800" dirty="0">
                <a:latin typeface="+mn-lt"/>
                <a:ea typeface="+mn-ea"/>
              </a:rPr>
              <a:t>3</a:t>
            </a:r>
            <a:r>
              <a:rPr lang="zh-CN" altLang="en-US" sz="1800" dirty="0">
                <a:latin typeface="+mn-lt"/>
                <a:ea typeface="+mn-ea"/>
              </a:rPr>
              <a:t>）接着客户端对这个输入流调用</a:t>
            </a:r>
            <a:r>
              <a:rPr lang="en-US" altLang="zh-CN" sz="1800" dirty="0">
                <a:latin typeface="+mn-lt"/>
                <a:ea typeface="+mn-ea"/>
              </a:rPr>
              <a:t>read()</a:t>
            </a:r>
            <a:r>
              <a:rPr lang="zh-CN" altLang="en-US" sz="1800" dirty="0">
                <a:latin typeface="+mn-lt"/>
                <a:ea typeface="+mn-ea"/>
              </a:rPr>
              <a:t>方法。</a:t>
            </a:r>
            <a:r>
              <a:rPr lang="en-US" altLang="zh-CN" sz="1800" dirty="0">
                <a:latin typeface="+mn-lt"/>
                <a:ea typeface="+mn-ea"/>
              </a:rPr>
              <a:t> </a:t>
            </a:r>
            <a:r>
              <a:rPr lang="en-US" altLang="zh-CN" sz="1800" b="1" dirty="0">
                <a:solidFill>
                  <a:srgbClr val="7030A0"/>
                </a:solidFill>
                <a:latin typeface="+mn-lt"/>
                <a:ea typeface="+mn-ea"/>
              </a:rPr>
              <a:t>DFSInputStream</a:t>
            </a:r>
            <a:r>
              <a:rPr lang="zh-CN" altLang="en-US" sz="1800" b="1" dirty="0">
                <a:solidFill>
                  <a:srgbClr val="7030A0"/>
                </a:solidFill>
                <a:latin typeface="+mn-lt"/>
                <a:ea typeface="+mn-ea"/>
              </a:rPr>
              <a:t>随即连接存储着文件起始块的距离最近的</a:t>
            </a:r>
            <a:r>
              <a:rPr lang="en-US" altLang="zh-CN" sz="1800" b="1" dirty="0" smtClean="0">
                <a:solidFill>
                  <a:srgbClr val="7030A0"/>
                </a:solidFill>
                <a:latin typeface="+mn-lt"/>
                <a:ea typeface="+mn-ea"/>
              </a:rPr>
              <a:t>datanode</a:t>
            </a:r>
            <a:r>
              <a:rPr lang="zh-CN" altLang="en-US" sz="1800" dirty="0" smtClean="0">
                <a:latin typeface="+mn-lt"/>
                <a:ea typeface="+mn-ea"/>
              </a:rPr>
              <a:t>。</a:t>
            </a:r>
            <a:endParaRPr lang="zh-CN" altLang="en-US" sz="1800" dirty="0">
              <a:latin typeface="+mn-lt"/>
              <a:ea typeface="+mn-ea"/>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en-US" altLang="zh-CN" dirty="0" smtClean="0"/>
              <a:t>HDFS</a:t>
            </a:r>
            <a:r>
              <a:rPr lang="zh-CN" altLang="en-US" dirty="0" smtClean="0"/>
              <a:t>数据读取流程（续）</a:t>
            </a:r>
          </a:p>
        </p:txBody>
      </p:sp>
      <p:sp>
        <p:nvSpPr>
          <p:cNvPr id="2" name="矩形 1"/>
          <p:cNvSpPr/>
          <p:nvPr/>
        </p:nvSpPr>
        <p:spPr>
          <a:xfrm>
            <a:off x="560004" y="1259401"/>
            <a:ext cx="8080448" cy="2400657"/>
          </a:xfrm>
          <a:prstGeom prst="rect">
            <a:avLst/>
          </a:prstGeom>
        </p:spPr>
        <p:txBody>
          <a:bodyPr wrap="square">
            <a:spAutoFit/>
          </a:bodyPr>
          <a:lstStyle/>
          <a:p>
            <a:pPr>
              <a:lnSpc>
                <a:spcPct val="150000"/>
              </a:lnSpc>
            </a:pPr>
            <a:r>
              <a:rPr lang="zh-CN" altLang="en-US" sz="2000" dirty="0" smtClean="0">
                <a:latin typeface="+mn-lt"/>
                <a:ea typeface="+mn-ea"/>
              </a:rPr>
              <a:t>（</a:t>
            </a:r>
            <a:r>
              <a:rPr lang="en-US" altLang="zh-CN" sz="2000" dirty="0" smtClean="0">
                <a:latin typeface="+mn-lt"/>
                <a:ea typeface="+mn-ea"/>
              </a:rPr>
              <a:t>4</a:t>
            </a:r>
            <a:r>
              <a:rPr lang="zh-CN" altLang="en-US" sz="2000" dirty="0">
                <a:latin typeface="+mn-lt"/>
                <a:ea typeface="+mn-ea"/>
              </a:rPr>
              <a:t>）通过对数据流反复调用</a:t>
            </a:r>
            <a:r>
              <a:rPr lang="en-US" altLang="zh-CN" sz="2000" dirty="0">
                <a:latin typeface="+mn-lt"/>
                <a:ea typeface="+mn-ea"/>
              </a:rPr>
              <a:t>read()</a:t>
            </a:r>
            <a:r>
              <a:rPr lang="zh-CN" altLang="en-US" sz="2000" dirty="0">
                <a:latin typeface="+mn-lt"/>
                <a:ea typeface="+mn-ea"/>
              </a:rPr>
              <a:t>方法，可以将数据从</a:t>
            </a:r>
            <a:r>
              <a:rPr lang="en-US" altLang="zh-CN" sz="2000" dirty="0">
                <a:latin typeface="+mn-lt"/>
                <a:ea typeface="+mn-ea"/>
              </a:rPr>
              <a:t>datanode</a:t>
            </a:r>
            <a:r>
              <a:rPr lang="zh-CN" altLang="en-US" sz="2000" dirty="0">
                <a:latin typeface="+mn-lt"/>
                <a:ea typeface="+mn-ea"/>
              </a:rPr>
              <a:t>传输到客户端。</a:t>
            </a:r>
          </a:p>
          <a:p>
            <a:pPr>
              <a:lnSpc>
                <a:spcPct val="150000"/>
              </a:lnSpc>
            </a:pPr>
            <a:r>
              <a:rPr lang="zh-CN" altLang="en-US" sz="2000" dirty="0">
                <a:latin typeface="+mn-lt"/>
                <a:ea typeface="+mn-ea"/>
              </a:rPr>
              <a:t>（</a:t>
            </a:r>
            <a:r>
              <a:rPr lang="en-US" altLang="zh-CN" sz="2000" dirty="0">
                <a:latin typeface="+mn-lt"/>
                <a:ea typeface="+mn-ea"/>
              </a:rPr>
              <a:t>5</a:t>
            </a:r>
            <a:r>
              <a:rPr lang="zh-CN" altLang="en-US" sz="2000" dirty="0">
                <a:latin typeface="+mn-lt"/>
                <a:ea typeface="+mn-ea"/>
              </a:rPr>
              <a:t>）到达块的末端时，</a:t>
            </a:r>
            <a:r>
              <a:rPr lang="en-US" altLang="zh-CN" sz="2000" dirty="0">
                <a:latin typeface="+mn-lt"/>
                <a:ea typeface="+mn-ea"/>
              </a:rPr>
              <a:t>DFSInputStream</a:t>
            </a:r>
            <a:r>
              <a:rPr lang="zh-CN" altLang="en-US" sz="2000" dirty="0">
                <a:latin typeface="+mn-lt"/>
                <a:ea typeface="+mn-ea"/>
              </a:rPr>
              <a:t>会关闭与该</a:t>
            </a:r>
            <a:r>
              <a:rPr lang="en-US" altLang="zh-CN" sz="2000" dirty="0">
                <a:latin typeface="+mn-lt"/>
                <a:ea typeface="+mn-ea"/>
              </a:rPr>
              <a:t>datanode</a:t>
            </a:r>
            <a:r>
              <a:rPr lang="zh-CN" altLang="en-US" sz="2000" dirty="0">
                <a:latin typeface="+mn-lt"/>
                <a:ea typeface="+mn-ea"/>
              </a:rPr>
              <a:t>的连接，然后寻找下一个块的最佳</a:t>
            </a:r>
            <a:r>
              <a:rPr lang="en-US" altLang="zh-CN" sz="2000" dirty="0">
                <a:latin typeface="+mn-lt"/>
                <a:ea typeface="+mn-ea"/>
              </a:rPr>
              <a:t>datanode</a:t>
            </a:r>
            <a:r>
              <a:rPr lang="zh-CN" altLang="en-US" sz="2000" dirty="0">
                <a:latin typeface="+mn-lt"/>
                <a:ea typeface="+mn-ea"/>
              </a:rPr>
              <a:t>。客户端只需连续的读取连续的流，并且对于客户端都是透明的</a:t>
            </a:r>
            <a:r>
              <a:rPr lang="zh-CN" altLang="en-US" sz="2000" dirty="0" smtClean="0">
                <a:latin typeface="+mn-lt"/>
                <a:ea typeface="+mn-ea"/>
              </a:rPr>
              <a:t>。</a:t>
            </a:r>
            <a:endParaRPr lang="zh-CN" altLang="en-US" sz="2000" dirty="0">
              <a:latin typeface="+mn-lt"/>
              <a:ea typeface="+mn-ea"/>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en-US" altLang="zh-CN" dirty="0" smtClean="0"/>
              <a:t>HDFS</a:t>
            </a:r>
            <a:r>
              <a:rPr lang="zh-CN" altLang="en-US" dirty="0" smtClean="0"/>
              <a:t>数据读取流程（续）</a:t>
            </a:r>
          </a:p>
        </p:txBody>
      </p:sp>
      <p:sp>
        <p:nvSpPr>
          <p:cNvPr id="2" name="矩形 1"/>
          <p:cNvSpPr/>
          <p:nvPr/>
        </p:nvSpPr>
        <p:spPr>
          <a:xfrm>
            <a:off x="556895" y="1256030"/>
            <a:ext cx="8134985" cy="3784600"/>
          </a:xfrm>
          <a:prstGeom prst="rect">
            <a:avLst/>
          </a:prstGeom>
        </p:spPr>
        <p:txBody>
          <a:bodyPr wrap="square">
            <a:spAutoFit/>
          </a:bodyPr>
          <a:lstStyle/>
          <a:p>
            <a:pPr>
              <a:lnSpc>
                <a:spcPct val="150000"/>
              </a:lnSpc>
            </a:pPr>
            <a:r>
              <a:rPr lang="zh-CN" altLang="en-US" sz="2000" dirty="0">
                <a:latin typeface="+mn-lt"/>
                <a:ea typeface="+mn-ea"/>
              </a:rPr>
              <a:t>（</a:t>
            </a:r>
            <a:r>
              <a:rPr lang="en-US" altLang="zh-CN" sz="2000" dirty="0">
                <a:latin typeface="+mn-lt"/>
                <a:ea typeface="+mn-ea"/>
              </a:rPr>
              <a:t>6</a:t>
            </a:r>
            <a:r>
              <a:rPr lang="zh-CN" altLang="en-US" sz="2000" dirty="0">
                <a:latin typeface="+mn-lt"/>
                <a:ea typeface="+mn-ea"/>
              </a:rPr>
              <a:t>）一旦客户端完成读取，就对</a:t>
            </a:r>
            <a:r>
              <a:rPr lang="en-US" altLang="zh-CN" sz="2000" dirty="0">
                <a:latin typeface="+mn-lt"/>
                <a:ea typeface="+mn-ea"/>
              </a:rPr>
              <a:t>DFSInputStream</a:t>
            </a:r>
            <a:r>
              <a:rPr lang="zh-CN" altLang="en-US" sz="2000" dirty="0">
                <a:latin typeface="+mn-lt"/>
                <a:ea typeface="+mn-ea"/>
              </a:rPr>
              <a:t>调用</a:t>
            </a:r>
            <a:r>
              <a:rPr lang="en-US" altLang="zh-CN" sz="2000" dirty="0">
                <a:latin typeface="+mn-lt"/>
                <a:ea typeface="+mn-ea"/>
              </a:rPr>
              <a:t>close()</a:t>
            </a:r>
            <a:r>
              <a:rPr lang="zh-CN" altLang="en-US" sz="2000" dirty="0" smtClean="0">
                <a:latin typeface="+mn-lt"/>
                <a:ea typeface="+mn-ea"/>
              </a:rPr>
              <a:t>方法。</a:t>
            </a:r>
            <a:endParaRPr lang="en-US" altLang="zh-CN" sz="2000" dirty="0" smtClean="0">
              <a:latin typeface="+mn-lt"/>
              <a:ea typeface="+mn-ea"/>
            </a:endParaRPr>
          </a:p>
          <a:p>
            <a:pPr>
              <a:lnSpc>
                <a:spcPct val="150000"/>
              </a:lnSpc>
            </a:pPr>
            <a:r>
              <a:rPr lang="en-US" altLang="zh-CN" sz="2000" dirty="0" smtClean="0">
                <a:latin typeface="+mn-lt"/>
                <a:ea typeface="+mn-ea"/>
              </a:rPr>
              <a:t>    </a:t>
            </a:r>
            <a:r>
              <a:rPr lang="zh-CN" altLang="en-US" sz="2000" dirty="0" smtClean="0">
                <a:latin typeface="+mn-lt"/>
                <a:ea typeface="+mn-ea"/>
              </a:rPr>
              <a:t>在</a:t>
            </a:r>
            <a:r>
              <a:rPr lang="zh-CN" altLang="en-US" sz="2000" dirty="0">
                <a:latin typeface="+mn-lt"/>
                <a:ea typeface="+mn-ea"/>
              </a:rPr>
              <a:t>读取数据的时候，如果</a:t>
            </a:r>
            <a:r>
              <a:rPr lang="en-US" altLang="zh-CN" sz="2000" dirty="0">
                <a:latin typeface="+mn-lt"/>
                <a:ea typeface="+mn-ea"/>
              </a:rPr>
              <a:t>DFSInputStream</a:t>
            </a:r>
            <a:r>
              <a:rPr lang="zh-CN" altLang="en-US" sz="2000" dirty="0">
                <a:latin typeface="+mn-lt"/>
                <a:ea typeface="+mn-ea"/>
              </a:rPr>
              <a:t>与</a:t>
            </a:r>
            <a:r>
              <a:rPr lang="en-US" altLang="zh-CN" sz="2000" dirty="0">
                <a:latin typeface="+mn-lt"/>
                <a:ea typeface="+mn-ea"/>
              </a:rPr>
              <a:t>datanode</a:t>
            </a:r>
            <a:r>
              <a:rPr lang="zh-CN" altLang="en-US" sz="2000" dirty="0">
                <a:latin typeface="+mn-lt"/>
                <a:ea typeface="+mn-ea"/>
              </a:rPr>
              <a:t>的通信出现错误，它便会尝试从这个块的另外一个最邻近的</a:t>
            </a:r>
            <a:r>
              <a:rPr lang="en-US" altLang="zh-CN" sz="2000" dirty="0">
                <a:latin typeface="+mn-lt"/>
                <a:ea typeface="+mn-ea"/>
              </a:rPr>
              <a:t>datanode</a:t>
            </a:r>
            <a:r>
              <a:rPr lang="zh-CN" altLang="en-US" sz="2000" dirty="0">
                <a:latin typeface="+mn-lt"/>
                <a:ea typeface="+mn-ea"/>
              </a:rPr>
              <a:t>读取数据。它也会记住出现故障的</a:t>
            </a:r>
            <a:r>
              <a:rPr lang="en-US" altLang="zh-CN" sz="2000" dirty="0">
                <a:latin typeface="+mn-lt"/>
                <a:ea typeface="+mn-ea"/>
              </a:rPr>
              <a:t>datanode</a:t>
            </a:r>
            <a:r>
              <a:rPr lang="zh-CN" altLang="en-US" sz="2000" dirty="0">
                <a:latin typeface="+mn-lt"/>
                <a:ea typeface="+mn-ea"/>
              </a:rPr>
              <a:t>，以保证以后不会反复读取该节点上后续的块</a:t>
            </a:r>
            <a:r>
              <a:rPr lang="zh-CN" altLang="en-US" sz="2000" dirty="0" smtClean="0">
                <a:latin typeface="+mn-lt"/>
                <a:ea typeface="+mn-ea"/>
              </a:rPr>
              <a:t>。</a:t>
            </a:r>
            <a:endParaRPr lang="en-US" altLang="zh-CN" sz="2000" dirty="0" smtClean="0">
              <a:latin typeface="+mn-lt"/>
              <a:ea typeface="+mn-ea"/>
            </a:endParaRPr>
          </a:p>
          <a:p>
            <a:pPr>
              <a:lnSpc>
                <a:spcPct val="150000"/>
              </a:lnSpc>
            </a:pPr>
            <a:r>
              <a:rPr lang="en-US" altLang="zh-CN" sz="2000" dirty="0" smtClean="0">
                <a:latin typeface="+mn-lt"/>
                <a:ea typeface="+mn-ea"/>
              </a:rPr>
              <a:t>    DFSInputStream</a:t>
            </a:r>
            <a:r>
              <a:rPr lang="zh-CN" altLang="en-US" sz="2000" dirty="0">
                <a:latin typeface="+mn-lt"/>
                <a:ea typeface="+mn-ea"/>
              </a:rPr>
              <a:t>也会通过“校验和”确认从</a:t>
            </a:r>
            <a:r>
              <a:rPr lang="en-US" altLang="zh-CN" sz="2000" dirty="0">
                <a:latin typeface="+mn-lt"/>
                <a:ea typeface="+mn-ea"/>
              </a:rPr>
              <a:t>datanode</a:t>
            </a:r>
            <a:r>
              <a:rPr lang="zh-CN" altLang="en-US" sz="2000" dirty="0">
                <a:latin typeface="+mn-lt"/>
                <a:ea typeface="+mn-ea"/>
              </a:rPr>
              <a:t>发来的数据是否完整。如果发现一个损坏的块，它就会在</a:t>
            </a:r>
            <a:r>
              <a:rPr lang="en-US" altLang="zh-CN" sz="2000" dirty="0">
                <a:latin typeface="+mn-lt"/>
                <a:ea typeface="+mn-ea"/>
              </a:rPr>
              <a:t>DFSInputStream</a:t>
            </a:r>
            <a:r>
              <a:rPr lang="zh-CN" altLang="en-US" sz="2000" dirty="0">
                <a:latin typeface="+mn-lt"/>
                <a:ea typeface="+mn-ea"/>
              </a:rPr>
              <a:t>试图从其他</a:t>
            </a:r>
            <a:r>
              <a:rPr lang="en-US" altLang="zh-CN" sz="2000" dirty="0">
                <a:latin typeface="+mn-lt"/>
                <a:ea typeface="+mn-ea"/>
              </a:rPr>
              <a:t>datanode</a:t>
            </a:r>
            <a:r>
              <a:rPr lang="zh-CN" altLang="en-US" sz="2000" dirty="0">
                <a:latin typeface="+mn-lt"/>
                <a:ea typeface="+mn-ea"/>
              </a:rPr>
              <a:t>读取一个块副本之前通知</a:t>
            </a:r>
            <a:r>
              <a:rPr lang="en-US" altLang="zh-CN" sz="2000" dirty="0">
                <a:latin typeface="+mn-lt"/>
                <a:ea typeface="+mn-ea"/>
              </a:rPr>
              <a:t>namenode</a:t>
            </a:r>
            <a:r>
              <a:rPr lang="zh-CN" altLang="en-US" sz="2000" dirty="0">
                <a:latin typeface="+mn-lt"/>
                <a:ea typeface="+mn-ea"/>
              </a:rPr>
              <a:t>。</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642143" y="151606"/>
            <a:ext cx="7745413" cy="868363"/>
          </a:xfrm>
        </p:spPr>
        <p:txBody>
          <a:bodyPr/>
          <a:lstStyle/>
          <a:p>
            <a:r>
              <a:rPr lang="en-US" altLang="zh-CN" smtClean="0"/>
              <a:t>HDFS</a:t>
            </a:r>
            <a:r>
              <a:rPr lang="zh-CN" altLang="en-US" smtClean="0"/>
              <a:t>联邦（</a:t>
            </a:r>
            <a:r>
              <a:rPr lang="en-US" altLang="zh-CN" smtClean="0"/>
              <a:t>Federation</a:t>
            </a:r>
            <a:r>
              <a:rPr lang="zh-CN" altLang="en-US" smtClean="0"/>
              <a:t>）</a:t>
            </a:r>
          </a:p>
        </p:txBody>
      </p:sp>
      <p:grpSp>
        <p:nvGrpSpPr>
          <p:cNvPr id="28675" name="组合 65"/>
          <p:cNvGrpSpPr/>
          <p:nvPr/>
        </p:nvGrpSpPr>
        <p:grpSpPr bwMode="auto">
          <a:xfrm>
            <a:off x="1727684" y="1019969"/>
            <a:ext cx="5559425" cy="1747838"/>
            <a:chOff x="683568" y="735546"/>
            <a:chExt cx="3514690" cy="1388421"/>
          </a:xfrm>
        </p:grpSpPr>
        <p:sp>
          <p:nvSpPr>
            <p:cNvPr id="6" name="矩形 5"/>
            <p:cNvSpPr/>
            <p:nvPr/>
          </p:nvSpPr>
          <p:spPr bwMode="auto">
            <a:xfrm>
              <a:off x="683568" y="735546"/>
              <a:ext cx="3514690" cy="401015"/>
            </a:xfrm>
            <a:prstGeom prst="rect">
              <a:avLst/>
            </a:prstGeom>
            <a:solidFill>
              <a:schemeClr val="bg1"/>
            </a:solidFill>
            <a:ln>
              <a:solidFill>
                <a:srgbClr val="000000"/>
              </a:solidFill>
            </a:ln>
            <a:effectLst/>
          </p:spPr>
          <p:txBody>
            <a:bodyPr anchor="ctr"/>
            <a:lstStyle/>
            <a:p>
              <a:pPr eaLnBrk="1" fontAlgn="t" hangingPunct="1">
                <a:spcBef>
                  <a:spcPts val="0"/>
                </a:spcBef>
                <a:spcAft>
                  <a:spcPts val="0"/>
                </a:spcAft>
                <a:buClr>
                  <a:srgbClr val="CC9900"/>
                </a:buClr>
                <a:defRPr/>
              </a:pPr>
              <a:r>
                <a:rPr lang="en-US" altLang="zh-CN" sz="1600" kern="0" dirty="0">
                  <a:solidFill>
                    <a:srgbClr val="000000"/>
                  </a:solidFill>
                  <a:latin typeface="+mn-lt"/>
                  <a:ea typeface="微软雅黑" panose="020B0503020204020204" charset="-122"/>
                </a:rPr>
                <a:t>APP</a:t>
              </a:r>
            </a:p>
          </p:txBody>
        </p:sp>
        <p:sp>
          <p:nvSpPr>
            <p:cNvPr id="7" name="矩形 6"/>
            <p:cNvSpPr/>
            <p:nvPr/>
          </p:nvSpPr>
          <p:spPr bwMode="auto">
            <a:xfrm>
              <a:off x="691597" y="1603151"/>
              <a:ext cx="3506661" cy="520816"/>
            </a:xfrm>
            <a:prstGeom prst="rect">
              <a:avLst/>
            </a:prstGeom>
            <a:solidFill>
              <a:schemeClr val="bg1"/>
            </a:solidFill>
            <a:ln>
              <a:solidFill>
                <a:srgbClr val="000000"/>
              </a:solidFill>
            </a:ln>
            <a:effectLst/>
          </p:spPr>
          <p:txBody>
            <a:bodyPr anchor="ctr"/>
            <a:lstStyle/>
            <a:p>
              <a:pPr eaLnBrk="1" fontAlgn="t" hangingPunct="1">
                <a:spcBef>
                  <a:spcPts val="0"/>
                </a:spcBef>
                <a:spcAft>
                  <a:spcPts val="0"/>
                </a:spcAft>
                <a:buClr>
                  <a:srgbClr val="CC9900"/>
                </a:buClr>
                <a:defRPr/>
              </a:pPr>
              <a:r>
                <a:rPr lang="en-US" altLang="zh-CN" sz="1600" kern="0" dirty="0">
                  <a:solidFill>
                    <a:srgbClr val="000000"/>
                  </a:solidFill>
                  <a:latin typeface="+mn-lt"/>
                  <a:ea typeface="微软雅黑" panose="020B0503020204020204" charset="-122"/>
                </a:rPr>
                <a:t>HDFS</a:t>
              </a:r>
              <a:endParaRPr lang="zh-CN" altLang="en-US" sz="1600" kern="0" dirty="0">
                <a:solidFill>
                  <a:srgbClr val="000000"/>
                </a:solidFill>
                <a:latin typeface="+mn-lt"/>
                <a:ea typeface="微软雅黑" panose="020B0503020204020204" charset="-122"/>
              </a:endParaRPr>
            </a:p>
          </p:txBody>
        </p:sp>
        <p:cxnSp>
          <p:nvCxnSpPr>
            <p:cNvPr id="28742" name="直接箭头连接符 82"/>
            <p:cNvCxnSpPr>
              <a:cxnSpLocks noChangeShapeType="1"/>
            </p:cNvCxnSpPr>
            <p:nvPr/>
          </p:nvCxnSpPr>
          <p:spPr bwMode="auto">
            <a:xfrm>
              <a:off x="1520292" y="1069633"/>
              <a:ext cx="0" cy="601359"/>
            </a:xfrm>
            <a:prstGeom prst="straightConnector1">
              <a:avLst/>
            </a:prstGeom>
            <a:noFill/>
            <a:ln w="9525">
              <a:solidFill>
                <a:srgbClr val="000000"/>
              </a:solidFill>
              <a:round/>
              <a:tailEnd type="arrow" w="med" len="med"/>
            </a:ln>
          </p:spPr>
        </p:cxnSp>
        <p:cxnSp>
          <p:nvCxnSpPr>
            <p:cNvPr id="28743" name="直接箭头连接符 83"/>
            <p:cNvCxnSpPr>
              <a:cxnSpLocks noChangeShapeType="1"/>
            </p:cNvCxnSpPr>
            <p:nvPr/>
          </p:nvCxnSpPr>
          <p:spPr bwMode="auto">
            <a:xfrm flipV="1">
              <a:off x="1727563" y="1069633"/>
              <a:ext cx="0" cy="610509"/>
            </a:xfrm>
            <a:prstGeom prst="straightConnector1">
              <a:avLst/>
            </a:prstGeom>
            <a:noFill/>
            <a:ln w="9525">
              <a:solidFill>
                <a:srgbClr val="000000"/>
              </a:solidFill>
              <a:round/>
              <a:tailEnd type="arrow" w="med" len="med"/>
            </a:ln>
          </p:spPr>
        </p:cxnSp>
      </p:grpSp>
      <p:sp>
        <p:nvSpPr>
          <p:cNvPr id="38917" name="矩形 84"/>
          <p:cNvSpPr>
            <a:spLocks noChangeArrowheads="1"/>
          </p:cNvSpPr>
          <p:nvPr/>
        </p:nvSpPr>
        <p:spPr bwMode="auto">
          <a:xfrm>
            <a:off x="2476500" y="1233488"/>
            <a:ext cx="1101725" cy="384175"/>
          </a:xfrm>
          <a:prstGeom prst="rect">
            <a:avLst/>
          </a:prstGeom>
          <a:noFill/>
          <a:ln>
            <a:noFill/>
          </a:ln>
          <a:effectLst/>
        </p:spPr>
        <p:txBody>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t" hangingPunct="1">
              <a:buClr>
                <a:srgbClr val="CC9900"/>
              </a:buClr>
              <a:buFont typeface="Wingdings" panose="05000000000000000000" pitchFamily="2" charset="2"/>
              <a:buChar char="n"/>
              <a:defRPr/>
            </a:pPr>
            <a:endParaRPr lang="zh-CN" altLang="en-US" sz="2000" smtClean="0">
              <a:solidFill>
                <a:srgbClr val="000000"/>
              </a:solidFill>
              <a:latin typeface="+mn-lt"/>
            </a:endParaRPr>
          </a:p>
        </p:txBody>
      </p:sp>
      <p:sp>
        <p:nvSpPr>
          <p:cNvPr id="38918" name="矩形 85"/>
          <p:cNvSpPr>
            <a:spLocks noChangeArrowheads="1"/>
          </p:cNvSpPr>
          <p:nvPr/>
        </p:nvSpPr>
        <p:spPr bwMode="auto">
          <a:xfrm>
            <a:off x="2339975" y="1233488"/>
            <a:ext cx="820738" cy="450850"/>
          </a:xfrm>
          <a:prstGeom prst="rect">
            <a:avLst/>
          </a:prstGeom>
          <a:noFill/>
          <a:ln>
            <a:noFill/>
          </a:ln>
          <a:effectLst/>
        </p:spPr>
        <p:txBody>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t" hangingPunct="1">
              <a:buClr>
                <a:srgbClr val="CC9900"/>
              </a:buClr>
              <a:buFont typeface="Wingdings" panose="05000000000000000000" pitchFamily="2" charset="2"/>
              <a:buChar char="n"/>
              <a:defRPr/>
            </a:pPr>
            <a:endParaRPr lang="zh-CN" altLang="en-US" sz="2000" smtClean="0">
              <a:solidFill>
                <a:srgbClr val="000000"/>
              </a:solidFill>
              <a:latin typeface="+mn-lt"/>
            </a:endParaRPr>
          </a:p>
        </p:txBody>
      </p:sp>
      <p:sp>
        <p:nvSpPr>
          <p:cNvPr id="38919" name="Rounded Rectangle 197"/>
          <p:cNvSpPr>
            <a:spLocks noChangeArrowheads="1"/>
          </p:cNvSpPr>
          <p:nvPr/>
        </p:nvSpPr>
        <p:spPr bwMode="auto">
          <a:xfrm>
            <a:off x="2372209" y="2191544"/>
            <a:ext cx="1503363" cy="528638"/>
          </a:xfrm>
          <a:prstGeom prst="roundRect">
            <a:avLst>
              <a:gd name="adj" fmla="val 16667"/>
            </a:avLst>
          </a:prstGeom>
          <a:solidFill>
            <a:srgbClr val="00B050"/>
          </a:solidFill>
          <a:ln w="3175" algn="ctr">
            <a:solidFill>
              <a:srgbClr val="969696"/>
            </a:solidFill>
            <a:round/>
          </a:ln>
        </p:spPr>
        <p:txBody>
          <a:bodyPr lIns="0" tIns="0" rIns="0" bIns="0" anchor="ctr" anchorCtr="1"/>
          <a:lstStyle>
            <a:lvl1pPr defTabSz="842645">
              <a:defRPr sz="1000">
                <a:solidFill>
                  <a:schemeClr val="tx1"/>
                </a:solidFill>
                <a:latin typeface="FrutigerNext LT Regular" pitchFamily="34" charset="0"/>
                <a:ea typeface="宋体" panose="02010600030101010101" pitchFamily="2" charset="-122"/>
              </a:defRPr>
            </a:lvl1pPr>
            <a:lvl2pPr marL="742950" indent="-285750" defTabSz="842645">
              <a:defRPr sz="1000">
                <a:solidFill>
                  <a:schemeClr val="tx1"/>
                </a:solidFill>
                <a:latin typeface="FrutigerNext LT Regular" pitchFamily="34" charset="0"/>
                <a:ea typeface="宋体" panose="02010600030101010101" pitchFamily="2" charset="-122"/>
              </a:defRPr>
            </a:lvl2pPr>
            <a:lvl3pPr marL="1143000" indent="-228600" defTabSz="842645">
              <a:defRPr sz="1000">
                <a:solidFill>
                  <a:schemeClr val="tx1"/>
                </a:solidFill>
                <a:latin typeface="FrutigerNext LT Regular" pitchFamily="34" charset="0"/>
                <a:ea typeface="宋体" panose="02010600030101010101" pitchFamily="2" charset="-122"/>
              </a:defRPr>
            </a:lvl3pPr>
            <a:lvl4pPr marL="1600200" indent="-228600" defTabSz="842645">
              <a:defRPr sz="1000">
                <a:solidFill>
                  <a:schemeClr val="tx1"/>
                </a:solidFill>
                <a:latin typeface="FrutigerNext LT Regular" pitchFamily="34" charset="0"/>
                <a:ea typeface="宋体" panose="02010600030101010101" pitchFamily="2" charset="-122"/>
              </a:defRPr>
            </a:lvl4pPr>
            <a:lvl5pPr marL="2057400" indent="-228600" defTabSz="842645">
              <a:defRPr sz="1000">
                <a:solidFill>
                  <a:schemeClr val="tx1"/>
                </a:solidFill>
                <a:latin typeface="FrutigerNext LT Regular" pitchFamily="34" charset="0"/>
                <a:ea typeface="宋体" panose="02010600030101010101" pitchFamily="2" charset="-122"/>
              </a:defRPr>
            </a:lvl5pPr>
            <a:lvl6pPr marL="2514600" indent="-228600" defTabSz="84264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84264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84264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84264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dirty="0" smtClean="0">
                <a:solidFill>
                  <a:srgbClr val="000000"/>
                </a:solidFill>
                <a:latin typeface="+mn-lt"/>
                <a:ea typeface="华文细黑" panose="02010600040101010101" pitchFamily="2" charset="-122"/>
                <a:cs typeface="Arial" panose="020B0604020202020204" pitchFamily="34" charset="0"/>
              </a:rPr>
              <a:t>Namespace-1</a:t>
            </a:r>
          </a:p>
        </p:txBody>
      </p:sp>
      <p:sp>
        <p:nvSpPr>
          <p:cNvPr id="38920" name="Rounded Rectangle 197"/>
          <p:cNvSpPr>
            <a:spLocks noChangeArrowheads="1"/>
          </p:cNvSpPr>
          <p:nvPr/>
        </p:nvSpPr>
        <p:spPr bwMode="auto">
          <a:xfrm>
            <a:off x="3970822" y="2191544"/>
            <a:ext cx="1503362" cy="528638"/>
          </a:xfrm>
          <a:prstGeom prst="roundRect">
            <a:avLst>
              <a:gd name="adj" fmla="val 16667"/>
            </a:avLst>
          </a:prstGeom>
          <a:solidFill>
            <a:srgbClr val="00B050"/>
          </a:solidFill>
          <a:ln w="3175" algn="ctr">
            <a:solidFill>
              <a:srgbClr val="969696"/>
            </a:solidFill>
            <a:round/>
          </a:ln>
        </p:spPr>
        <p:txBody>
          <a:bodyPr lIns="0" tIns="0" rIns="0" bIns="0" anchor="ctr" anchorCtr="1"/>
          <a:lstStyle>
            <a:lvl1pPr defTabSz="842645">
              <a:defRPr sz="1000">
                <a:solidFill>
                  <a:schemeClr val="tx1"/>
                </a:solidFill>
                <a:latin typeface="FrutigerNext LT Regular" pitchFamily="34" charset="0"/>
                <a:ea typeface="宋体" panose="02010600030101010101" pitchFamily="2" charset="-122"/>
              </a:defRPr>
            </a:lvl1pPr>
            <a:lvl2pPr marL="742950" indent="-285750" defTabSz="842645">
              <a:defRPr sz="1000">
                <a:solidFill>
                  <a:schemeClr val="tx1"/>
                </a:solidFill>
                <a:latin typeface="FrutigerNext LT Regular" pitchFamily="34" charset="0"/>
                <a:ea typeface="宋体" panose="02010600030101010101" pitchFamily="2" charset="-122"/>
              </a:defRPr>
            </a:lvl2pPr>
            <a:lvl3pPr marL="1143000" indent="-228600" defTabSz="842645">
              <a:defRPr sz="1000">
                <a:solidFill>
                  <a:schemeClr val="tx1"/>
                </a:solidFill>
                <a:latin typeface="FrutigerNext LT Regular" pitchFamily="34" charset="0"/>
                <a:ea typeface="宋体" panose="02010600030101010101" pitchFamily="2" charset="-122"/>
              </a:defRPr>
            </a:lvl3pPr>
            <a:lvl4pPr marL="1600200" indent="-228600" defTabSz="842645">
              <a:defRPr sz="1000">
                <a:solidFill>
                  <a:schemeClr val="tx1"/>
                </a:solidFill>
                <a:latin typeface="FrutigerNext LT Regular" pitchFamily="34" charset="0"/>
                <a:ea typeface="宋体" panose="02010600030101010101" pitchFamily="2" charset="-122"/>
              </a:defRPr>
            </a:lvl4pPr>
            <a:lvl5pPr marL="2057400" indent="-228600" defTabSz="842645">
              <a:defRPr sz="1000">
                <a:solidFill>
                  <a:schemeClr val="tx1"/>
                </a:solidFill>
                <a:latin typeface="FrutigerNext LT Regular" pitchFamily="34" charset="0"/>
                <a:ea typeface="宋体" panose="02010600030101010101" pitchFamily="2" charset="-122"/>
              </a:defRPr>
            </a:lvl5pPr>
            <a:lvl6pPr marL="2514600" indent="-228600" defTabSz="84264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84264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84264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84264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dirty="0" smtClean="0">
                <a:solidFill>
                  <a:srgbClr val="000000"/>
                </a:solidFill>
                <a:latin typeface="+mn-lt"/>
                <a:ea typeface="华文细黑" panose="02010600040101010101" pitchFamily="2" charset="-122"/>
                <a:cs typeface="Arial" panose="020B0604020202020204" pitchFamily="34" charset="0"/>
              </a:rPr>
              <a:t>Namespace-k</a:t>
            </a:r>
          </a:p>
        </p:txBody>
      </p:sp>
      <p:sp>
        <p:nvSpPr>
          <p:cNvPr id="38921" name="Rounded Rectangle 197"/>
          <p:cNvSpPr>
            <a:spLocks noChangeArrowheads="1"/>
          </p:cNvSpPr>
          <p:nvPr/>
        </p:nvSpPr>
        <p:spPr bwMode="auto">
          <a:xfrm>
            <a:off x="5569434" y="2189957"/>
            <a:ext cx="1503363" cy="528637"/>
          </a:xfrm>
          <a:prstGeom prst="roundRect">
            <a:avLst>
              <a:gd name="adj" fmla="val 16667"/>
            </a:avLst>
          </a:prstGeom>
          <a:solidFill>
            <a:srgbClr val="00B050"/>
          </a:solidFill>
          <a:ln w="3175" algn="ctr">
            <a:solidFill>
              <a:srgbClr val="969696"/>
            </a:solidFill>
            <a:round/>
          </a:ln>
        </p:spPr>
        <p:txBody>
          <a:bodyPr lIns="0" tIns="0" rIns="0" bIns="0" anchor="ctr" anchorCtr="1"/>
          <a:lstStyle>
            <a:lvl1pPr defTabSz="842645">
              <a:defRPr sz="1000">
                <a:solidFill>
                  <a:schemeClr val="tx1"/>
                </a:solidFill>
                <a:latin typeface="FrutigerNext LT Regular" pitchFamily="34" charset="0"/>
                <a:ea typeface="宋体" panose="02010600030101010101" pitchFamily="2" charset="-122"/>
              </a:defRPr>
            </a:lvl1pPr>
            <a:lvl2pPr marL="742950" indent="-285750" defTabSz="842645">
              <a:defRPr sz="1000">
                <a:solidFill>
                  <a:schemeClr val="tx1"/>
                </a:solidFill>
                <a:latin typeface="FrutigerNext LT Regular" pitchFamily="34" charset="0"/>
                <a:ea typeface="宋体" panose="02010600030101010101" pitchFamily="2" charset="-122"/>
              </a:defRPr>
            </a:lvl2pPr>
            <a:lvl3pPr marL="1143000" indent="-228600" defTabSz="842645">
              <a:defRPr sz="1000">
                <a:solidFill>
                  <a:schemeClr val="tx1"/>
                </a:solidFill>
                <a:latin typeface="FrutigerNext LT Regular" pitchFamily="34" charset="0"/>
                <a:ea typeface="宋体" panose="02010600030101010101" pitchFamily="2" charset="-122"/>
              </a:defRPr>
            </a:lvl3pPr>
            <a:lvl4pPr marL="1600200" indent="-228600" defTabSz="842645">
              <a:defRPr sz="1000">
                <a:solidFill>
                  <a:schemeClr val="tx1"/>
                </a:solidFill>
                <a:latin typeface="FrutigerNext LT Regular" pitchFamily="34" charset="0"/>
                <a:ea typeface="宋体" panose="02010600030101010101" pitchFamily="2" charset="-122"/>
              </a:defRPr>
            </a:lvl4pPr>
            <a:lvl5pPr marL="2057400" indent="-228600" defTabSz="842645">
              <a:defRPr sz="1000">
                <a:solidFill>
                  <a:schemeClr val="tx1"/>
                </a:solidFill>
                <a:latin typeface="FrutigerNext LT Regular" pitchFamily="34" charset="0"/>
                <a:ea typeface="宋体" panose="02010600030101010101" pitchFamily="2" charset="-122"/>
              </a:defRPr>
            </a:lvl5pPr>
            <a:lvl6pPr marL="2514600" indent="-228600" defTabSz="84264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84264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84264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84264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dirty="0" smtClean="0">
                <a:solidFill>
                  <a:srgbClr val="000000"/>
                </a:solidFill>
                <a:latin typeface="+mn-lt"/>
                <a:ea typeface="华文细黑" panose="02010600040101010101" pitchFamily="2" charset="-122"/>
                <a:cs typeface="Arial" panose="020B0604020202020204" pitchFamily="34" charset="0"/>
              </a:rPr>
              <a:t>Namespace-n</a:t>
            </a:r>
          </a:p>
        </p:txBody>
      </p:sp>
      <p:sp>
        <p:nvSpPr>
          <p:cNvPr id="15" name="圆角矩形 14"/>
          <p:cNvSpPr/>
          <p:nvPr/>
        </p:nvSpPr>
        <p:spPr bwMode="auto">
          <a:xfrm>
            <a:off x="2483334" y="1075532"/>
            <a:ext cx="1274763" cy="382587"/>
          </a:xfrm>
          <a:prstGeom prst="roundRect">
            <a:avLst/>
          </a:prstGeom>
          <a:solidFill>
            <a:srgbClr val="00B050"/>
          </a:solidFill>
          <a:ln>
            <a:solidFill>
              <a:srgbClr val="000000"/>
            </a:solidFill>
          </a:ln>
          <a:effectLst/>
        </p:spPr>
        <p:txBody>
          <a:bodyPr anchor="ctr"/>
          <a:lstStyle/>
          <a:p>
            <a:pPr algn="ctr" eaLnBrk="1" fontAlgn="auto" hangingPunct="1">
              <a:spcBef>
                <a:spcPts val="0"/>
              </a:spcBef>
              <a:spcAft>
                <a:spcPts val="0"/>
              </a:spcAft>
              <a:buClr>
                <a:srgbClr val="CC9900"/>
              </a:buClr>
              <a:defRPr/>
            </a:pPr>
            <a:r>
              <a:rPr lang="en-US" altLang="zh-CN" sz="1400" kern="0" dirty="0">
                <a:solidFill>
                  <a:srgbClr val="000000"/>
                </a:solidFill>
                <a:latin typeface="+mn-lt"/>
                <a:ea typeface="微软雅黑" panose="020B0503020204020204" charset="-122"/>
              </a:rPr>
              <a:t>Client-1</a:t>
            </a:r>
            <a:endParaRPr lang="zh-CN" altLang="en-US" sz="1400" kern="0" dirty="0">
              <a:solidFill>
                <a:srgbClr val="000000"/>
              </a:solidFill>
              <a:latin typeface="+mn-lt"/>
              <a:ea typeface="微软雅黑" panose="020B0503020204020204" charset="-122"/>
            </a:endParaRPr>
          </a:p>
        </p:txBody>
      </p:sp>
      <p:sp>
        <p:nvSpPr>
          <p:cNvPr id="16" name="圆角矩形 15"/>
          <p:cNvSpPr/>
          <p:nvPr/>
        </p:nvSpPr>
        <p:spPr bwMode="auto">
          <a:xfrm>
            <a:off x="4007334" y="1073944"/>
            <a:ext cx="1274763" cy="382588"/>
          </a:xfrm>
          <a:prstGeom prst="roundRect">
            <a:avLst/>
          </a:prstGeom>
          <a:solidFill>
            <a:srgbClr val="00B050"/>
          </a:solidFill>
          <a:ln>
            <a:solidFill>
              <a:srgbClr val="000000"/>
            </a:solidFill>
          </a:ln>
          <a:effectLst/>
        </p:spPr>
        <p:txBody>
          <a:bodyPr anchor="ctr"/>
          <a:lstStyle/>
          <a:p>
            <a:pPr algn="ctr" eaLnBrk="1" fontAlgn="t" hangingPunct="1">
              <a:spcBef>
                <a:spcPts val="0"/>
              </a:spcBef>
              <a:spcAft>
                <a:spcPts val="0"/>
              </a:spcAft>
              <a:buClr>
                <a:srgbClr val="CC9900"/>
              </a:buClr>
              <a:defRPr/>
            </a:pPr>
            <a:r>
              <a:rPr lang="en-US" altLang="zh-CN" sz="1400" kern="0" dirty="0">
                <a:solidFill>
                  <a:srgbClr val="000000"/>
                </a:solidFill>
                <a:latin typeface="+mn-lt"/>
                <a:ea typeface="微软雅黑" panose="020B0503020204020204" charset="-122"/>
              </a:rPr>
              <a:t>Client-k</a:t>
            </a:r>
            <a:endParaRPr lang="zh-CN" altLang="en-US" sz="1400" kern="0" dirty="0">
              <a:solidFill>
                <a:srgbClr val="000000"/>
              </a:solidFill>
              <a:latin typeface="+mn-lt"/>
              <a:ea typeface="微软雅黑" panose="020B0503020204020204" charset="-122"/>
            </a:endParaRPr>
          </a:p>
        </p:txBody>
      </p:sp>
      <p:sp>
        <p:nvSpPr>
          <p:cNvPr id="17" name="圆角矩形 16"/>
          <p:cNvSpPr/>
          <p:nvPr/>
        </p:nvSpPr>
        <p:spPr bwMode="auto">
          <a:xfrm>
            <a:off x="5566259" y="1075532"/>
            <a:ext cx="1274763" cy="382587"/>
          </a:xfrm>
          <a:prstGeom prst="roundRect">
            <a:avLst/>
          </a:prstGeom>
          <a:solidFill>
            <a:srgbClr val="00B050"/>
          </a:solidFill>
          <a:ln>
            <a:solidFill>
              <a:srgbClr val="000000"/>
            </a:solidFill>
          </a:ln>
          <a:effectLst/>
        </p:spPr>
        <p:txBody>
          <a:bodyPr anchor="ctr"/>
          <a:lstStyle/>
          <a:p>
            <a:pPr algn="ctr" eaLnBrk="1" fontAlgn="t" hangingPunct="1">
              <a:spcBef>
                <a:spcPts val="0"/>
              </a:spcBef>
              <a:spcAft>
                <a:spcPts val="0"/>
              </a:spcAft>
              <a:buClr>
                <a:srgbClr val="CC9900"/>
              </a:buClr>
              <a:defRPr/>
            </a:pPr>
            <a:r>
              <a:rPr lang="en-US" altLang="zh-CN" sz="1400" kern="0" dirty="0">
                <a:solidFill>
                  <a:srgbClr val="000000"/>
                </a:solidFill>
                <a:latin typeface="+mn-lt"/>
                <a:ea typeface="微软雅黑" panose="020B0503020204020204" charset="-122"/>
              </a:rPr>
              <a:t>Client-n</a:t>
            </a:r>
            <a:endParaRPr lang="zh-CN" altLang="en-US" sz="1400" kern="0" dirty="0">
              <a:solidFill>
                <a:srgbClr val="000000"/>
              </a:solidFill>
              <a:latin typeface="+mn-lt"/>
              <a:ea typeface="微软雅黑" panose="020B0503020204020204" charset="-122"/>
            </a:endParaRPr>
          </a:p>
        </p:txBody>
      </p:sp>
      <p:cxnSp>
        <p:nvCxnSpPr>
          <p:cNvPr id="28684" name="直接箭头连接符 92"/>
          <p:cNvCxnSpPr>
            <a:cxnSpLocks noChangeShapeType="1"/>
          </p:cNvCxnSpPr>
          <p:nvPr/>
        </p:nvCxnSpPr>
        <p:spPr bwMode="auto">
          <a:xfrm>
            <a:off x="5963134" y="1483519"/>
            <a:ext cx="0" cy="706438"/>
          </a:xfrm>
          <a:prstGeom prst="straightConnector1">
            <a:avLst/>
          </a:prstGeom>
          <a:noFill/>
          <a:ln w="9525">
            <a:solidFill>
              <a:srgbClr val="000000"/>
            </a:solidFill>
            <a:round/>
            <a:tailEnd type="arrow" w="med" len="med"/>
          </a:ln>
        </p:spPr>
      </p:cxnSp>
      <p:cxnSp>
        <p:nvCxnSpPr>
          <p:cNvPr id="28685" name="直接箭头连接符 93"/>
          <p:cNvCxnSpPr>
            <a:cxnSpLocks noChangeShapeType="1"/>
          </p:cNvCxnSpPr>
          <p:nvPr/>
        </p:nvCxnSpPr>
        <p:spPr bwMode="auto">
          <a:xfrm>
            <a:off x="4442309" y="1466057"/>
            <a:ext cx="4763" cy="701675"/>
          </a:xfrm>
          <a:prstGeom prst="straightConnector1">
            <a:avLst/>
          </a:prstGeom>
          <a:noFill/>
          <a:ln w="9525">
            <a:solidFill>
              <a:srgbClr val="000000"/>
            </a:solidFill>
            <a:round/>
            <a:tailEnd type="arrow" w="med" len="med"/>
          </a:ln>
        </p:spPr>
      </p:cxnSp>
      <p:cxnSp>
        <p:nvCxnSpPr>
          <p:cNvPr id="28686" name="直接箭头连接符 94"/>
          <p:cNvCxnSpPr>
            <a:cxnSpLocks noChangeShapeType="1"/>
          </p:cNvCxnSpPr>
          <p:nvPr/>
        </p:nvCxnSpPr>
        <p:spPr bwMode="auto">
          <a:xfrm flipV="1">
            <a:off x="6444147" y="1466057"/>
            <a:ext cx="12700" cy="723900"/>
          </a:xfrm>
          <a:prstGeom prst="straightConnector1">
            <a:avLst/>
          </a:prstGeom>
          <a:noFill/>
          <a:ln w="9525">
            <a:solidFill>
              <a:srgbClr val="000000"/>
            </a:solidFill>
            <a:round/>
            <a:tailEnd type="arrow" w="med" len="med"/>
          </a:ln>
        </p:spPr>
      </p:cxnSp>
      <p:cxnSp>
        <p:nvCxnSpPr>
          <p:cNvPr id="28687" name="直接箭头连接符 95"/>
          <p:cNvCxnSpPr>
            <a:cxnSpLocks noChangeShapeType="1"/>
          </p:cNvCxnSpPr>
          <p:nvPr/>
        </p:nvCxnSpPr>
        <p:spPr bwMode="auto">
          <a:xfrm flipV="1">
            <a:off x="4726472" y="1415257"/>
            <a:ext cx="0" cy="763587"/>
          </a:xfrm>
          <a:prstGeom prst="straightConnector1">
            <a:avLst/>
          </a:prstGeom>
          <a:noFill/>
          <a:ln w="9525">
            <a:solidFill>
              <a:srgbClr val="000000"/>
            </a:solidFill>
            <a:round/>
            <a:tailEnd type="arrow" w="med" len="med"/>
          </a:ln>
        </p:spPr>
      </p:cxnSp>
      <p:pic>
        <p:nvPicPr>
          <p:cNvPr id="72" name="图片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324" y="2845595"/>
            <a:ext cx="5483473" cy="329484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642142" y="151606"/>
            <a:ext cx="7745413" cy="868363"/>
          </a:xfrm>
        </p:spPr>
        <p:txBody>
          <a:bodyPr/>
          <a:lstStyle/>
          <a:p>
            <a:r>
              <a:rPr lang="en-US" altLang="zh-CN" dirty="0" smtClean="0"/>
              <a:t>HDFS</a:t>
            </a:r>
            <a:r>
              <a:rPr lang="zh-CN" altLang="en-US" dirty="0" smtClean="0"/>
              <a:t>联邦（</a:t>
            </a:r>
            <a:r>
              <a:rPr lang="en-US" altLang="zh-CN" dirty="0" smtClean="0"/>
              <a:t>Federation</a:t>
            </a:r>
            <a:r>
              <a:rPr lang="zh-CN" altLang="en-US" dirty="0" smtClean="0"/>
              <a:t>）</a:t>
            </a:r>
          </a:p>
        </p:txBody>
      </p:sp>
      <p:sp>
        <p:nvSpPr>
          <p:cNvPr id="38917" name="矩形 84"/>
          <p:cNvSpPr>
            <a:spLocks noChangeArrowheads="1"/>
          </p:cNvSpPr>
          <p:nvPr/>
        </p:nvSpPr>
        <p:spPr bwMode="auto">
          <a:xfrm>
            <a:off x="2403959" y="846932"/>
            <a:ext cx="1101725" cy="384175"/>
          </a:xfrm>
          <a:prstGeom prst="rect">
            <a:avLst/>
          </a:prstGeom>
          <a:noFill/>
          <a:ln>
            <a:noFill/>
          </a:ln>
          <a:effectLst/>
        </p:spPr>
        <p:txBody>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t" hangingPunct="1">
              <a:buClr>
                <a:srgbClr val="CC9900"/>
              </a:buClr>
              <a:buFont typeface="Wingdings" panose="05000000000000000000" pitchFamily="2" charset="2"/>
              <a:buChar char="n"/>
              <a:defRPr/>
            </a:pPr>
            <a:endParaRPr lang="zh-CN" altLang="en-US" sz="2000" smtClean="0">
              <a:solidFill>
                <a:srgbClr val="000000"/>
              </a:solidFill>
              <a:latin typeface="+mn-lt"/>
            </a:endParaRPr>
          </a:p>
        </p:txBody>
      </p:sp>
      <p:sp>
        <p:nvSpPr>
          <p:cNvPr id="38918" name="矩形 85"/>
          <p:cNvSpPr>
            <a:spLocks noChangeArrowheads="1"/>
          </p:cNvSpPr>
          <p:nvPr/>
        </p:nvSpPr>
        <p:spPr bwMode="auto">
          <a:xfrm>
            <a:off x="2267434" y="846932"/>
            <a:ext cx="820738" cy="450850"/>
          </a:xfrm>
          <a:prstGeom prst="rect">
            <a:avLst/>
          </a:prstGeom>
          <a:noFill/>
          <a:ln>
            <a:noFill/>
          </a:ln>
          <a:effectLst/>
        </p:spPr>
        <p:txBody>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t" hangingPunct="1">
              <a:buClr>
                <a:srgbClr val="CC9900"/>
              </a:buClr>
              <a:buFont typeface="Wingdings" panose="05000000000000000000" pitchFamily="2" charset="2"/>
              <a:buChar char="n"/>
              <a:defRPr/>
            </a:pPr>
            <a:endParaRPr lang="zh-CN" altLang="en-US" sz="2000" smtClean="0">
              <a:solidFill>
                <a:srgbClr val="000000"/>
              </a:solidFill>
              <a:latin typeface="+mn-lt"/>
            </a:endParaRPr>
          </a:p>
        </p:txBody>
      </p:sp>
      <p:sp>
        <p:nvSpPr>
          <p:cNvPr id="3" name="矩形 2"/>
          <p:cNvSpPr/>
          <p:nvPr/>
        </p:nvSpPr>
        <p:spPr>
          <a:xfrm>
            <a:off x="468630" y="1020445"/>
            <a:ext cx="8206740" cy="4615815"/>
          </a:xfrm>
          <a:prstGeom prst="rect">
            <a:avLst/>
          </a:prstGeom>
        </p:spPr>
        <p:txBody>
          <a:bodyPr wrap="square">
            <a:spAutoFit/>
          </a:bodyPr>
          <a:lstStyle/>
          <a:p>
            <a:pPr eaLnBrk="1" fontAlgn="auto" hangingPunct="1">
              <a:lnSpc>
                <a:spcPct val="150000"/>
              </a:lnSpc>
              <a:spcBef>
                <a:spcPts val="0"/>
              </a:spcBef>
              <a:spcAft>
                <a:spcPts val="0"/>
              </a:spcAft>
              <a:buSzPct val="80000"/>
              <a:defRPr/>
            </a:pPr>
            <a:r>
              <a:rPr lang="zh-CN" altLang="en-US" sz="1800" kern="0" dirty="0" smtClean="0">
                <a:solidFill>
                  <a:srgbClr val="C00000"/>
                </a:solidFill>
              </a:rPr>
              <a:t>解决</a:t>
            </a:r>
            <a:r>
              <a:rPr lang="zh-CN" altLang="en-US" sz="1800" kern="0" dirty="0">
                <a:solidFill>
                  <a:srgbClr val="C00000"/>
                </a:solidFill>
              </a:rPr>
              <a:t>方案</a:t>
            </a:r>
            <a:endParaRPr lang="en-US" altLang="zh-CN" sz="1800" kern="0" dirty="0">
              <a:solidFill>
                <a:srgbClr val="C00000"/>
              </a:solidFill>
            </a:endParaRPr>
          </a:p>
          <a:p>
            <a:pPr lvl="0">
              <a:lnSpc>
                <a:spcPct val="150000"/>
              </a:lnSpc>
            </a:pPr>
            <a:r>
              <a:rPr lang="en-US" altLang="zh-CN" sz="1600" dirty="0" smtClean="0"/>
              <a:t>       HDFS Federation</a:t>
            </a:r>
            <a:r>
              <a:rPr lang="zh-CN" altLang="zh-CN" sz="1600" dirty="0" smtClean="0"/>
              <a:t>使用多</a:t>
            </a:r>
            <a:r>
              <a:rPr lang="zh-CN" altLang="zh-CN" sz="1600" dirty="0"/>
              <a:t>个</a:t>
            </a:r>
            <a:r>
              <a:rPr lang="zh-CN" altLang="zh-CN" sz="1600" dirty="0" smtClean="0"/>
              <a:t>独立的</a:t>
            </a:r>
            <a:r>
              <a:rPr lang="en-US" altLang="zh-CN" sz="1600" dirty="0"/>
              <a:t>NameNode</a:t>
            </a:r>
            <a:r>
              <a:rPr lang="zh-CN" altLang="zh-CN" sz="1600" dirty="0" smtClean="0"/>
              <a:t>提供</a:t>
            </a:r>
            <a:r>
              <a:rPr lang="zh-CN" altLang="zh-CN" sz="1600" b="1" dirty="0" smtClean="0"/>
              <a:t>命名</a:t>
            </a:r>
            <a:r>
              <a:rPr lang="zh-CN" altLang="zh-CN" sz="1600" b="1" dirty="0"/>
              <a:t>空间管理和块管理功能</a:t>
            </a:r>
            <a:r>
              <a:rPr lang="zh-CN" altLang="zh-CN" sz="1600" dirty="0" smtClean="0"/>
              <a:t>。</a:t>
            </a:r>
            <a:r>
              <a:rPr lang="zh-CN" altLang="en-US" sz="1600" dirty="0" smtClean="0"/>
              <a:t>它们</a:t>
            </a:r>
            <a:r>
              <a:rPr lang="zh-CN" altLang="zh-CN" sz="1600" dirty="0" smtClean="0"/>
              <a:t>之间</a:t>
            </a:r>
            <a:r>
              <a:rPr lang="zh-CN" altLang="zh-CN" sz="1600" dirty="0"/>
              <a:t>是联邦关系，他们之间相互独立且不需要相互协调</a:t>
            </a:r>
            <a:r>
              <a:rPr lang="zh-CN" altLang="zh-CN" sz="1600" dirty="0" smtClean="0"/>
              <a:t>。</a:t>
            </a:r>
            <a:endParaRPr lang="en-US" altLang="zh-CN" sz="1600" dirty="0" smtClean="0"/>
          </a:p>
          <a:p>
            <a:pPr lvl="0">
              <a:lnSpc>
                <a:spcPct val="150000"/>
              </a:lnSpc>
            </a:pPr>
            <a:r>
              <a:rPr lang="zh-CN" altLang="en-US" sz="1600" dirty="0" smtClean="0"/>
              <a:t>       每</a:t>
            </a:r>
            <a:r>
              <a:rPr lang="zh-CN" altLang="zh-CN" sz="1600" dirty="0" smtClean="0"/>
              <a:t>个</a:t>
            </a:r>
            <a:r>
              <a:rPr lang="en-US" altLang="zh-CN" sz="1600" dirty="0"/>
              <a:t>Namespace</a:t>
            </a:r>
            <a:r>
              <a:rPr lang="zh-CN" altLang="zh-CN" sz="1600" dirty="0"/>
              <a:t>使用一个</a:t>
            </a:r>
            <a:r>
              <a:rPr lang="en-US" altLang="zh-CN" sz="1600" dirty="0"/>
              <a:t>block pool</a:t>
            </a:r>
            <a:r>
              <a:rPr lang="zh-CN" altLang="zh-CN" sz="1600" dirty="0"/>
              <a:t>管理数据块</a:t>
            </a:r>
            <a:r>
              <a:rPr lang="zh-CN" altLang="zh-CN" sz="1600" dirty="0" smtClean="0"/>
              <a:t>，每个</a:t>
            </a:r>
            <a:r>
              <a:rPr lang="en-US" altLang="zh-CN" sz="1600" dirty="0"/>
              <a:t>block pool</a:t>
            </a:r>
            <a:r>
              <a:rPr lang="zh-CN" altLang="zh-CN" sz="1600" dirty="0"/>
              <a:t>内部自治，不会与其他</a:t>
            </a:r>
            <a:r>
              <a:rPr lang="en-US" altLang="zh-CN" sz="1600" dirty="0"/>
              <a:t>block pool</a:t>
            </a:r>
            <a:r>
              <a:rPr lang="zh-CN" altLang="zh-CN" sz="1600" dirty="0"/>
              <a:t>交流</a:t>
            </a:r>
            <a:r>
              <a:rPr lang="zh-CN" altLang="zh-CN" sz="1600" dirty="0" smtClean="0"/>
              <a:t>。</a:t>
            </a:r>
            <a:endParaRPr lang="en-US" altLang="zh-CN" sz="1600" dirty="0" smtClean="0"/>
          </a:p>
          <a:p>
            <a:pPr lvl="0">
              <a:lnSpc>
                <a:spcPct val="150000"/>
              </a:lnSpc>
            </a:pPr>
            <a:r>
              <a:rPr lang="en-US" altLang="zh-CN" sz="1600" dirty="0"/>
              <a:t> </a:t>
            </a:r>
            <a:r>
              <a:rPr lang="en-US" altLang="zh-CN" sz="1600" dirty="0" smtClean="0"/>
              <a:t>      </a:t>
            </a:r>
            <a:r>
              <a:rPr lang="zh-CN" altLang="zh-CN" sz="1600" dirty="0" smtClean="0"/>
              <a:t>每个</a:t>
            </a:r>
            <a:r>
              <a:rPr lang="en-US" altLang="zh-CN" sz="1600" dirty="0"/>
              <a:t>DataNode</a:t>
            </a:r>
            <a:r>
              <a:rPr lang="zh-CN" altLang="zh-CN" sz="1600" dirty="0"/>
              <a:t>为所有的</a:t>
            </a:r>
            <a:r>
              <a:rPr lang="en-US" altLang="zh-CN" sz="1600" dirty="0"/>
              <a:t>block </a:t>
            </a:r>
            <a:r>
              <a:rPr lang="en-US" altLang="zh-CN" sz="1600" dirty="0" smtClean="0"/>
              <a:t>pool</a:t>
            </a:r>
            <a:r>
              <a:rPr lang="zh-CN" altLang="en-US" sz="1600" dirty="0" smtClean="0"/>
              <a:t>提供</a:t>
            </a:r>
            <a:r>
              <a:rPr lang="zh-CN" altLang="zh-CN" sz="1600" dirty="0" smtClean="0"/>
              <a:t>存储块</a:t>
            </a:r>
            <a:r>
              <a:rPr lang="zh-CN" altLang="en-US" sz="1600" dirty="0" smtClean="0"/>
              <a:t>，并</a:t>
            </a:r>
            <a:r>
              <a:rPr lang="zh-CN" altLang="zh-CN" sz="1600" dirty="0" smtClean="0"/>
              <a:t>向</a:t>
            </a:r>
            <a:r>
              <a:rPr lang="zh-CN" altLang="zh-CN" sz="1600" dirty="0"/>
              <a:t>所在集群中</a:t>
            </a:r>
            <a:r>
              <a:rPr lang="zh-CN" altLang="zh-CN" sz="1600" dirty="0" smtClean="0"/>
              <a:t>所有</a:t>
            </a:r>
            <a:r>
              <a:rPr lang="en-US" altLang="zh-CN" sz="1600" dirty="0" smtClean="0"/>
              <a:t>NameNode</a:t>
            </a:r>
            <a:r>
              <a:rPr lang="zh-CN" altLang="zh-CN" sz="1600" dirty="0"/>
              <a:t>注册</a:t>
            </a:r>
            <a:r>
              <a:rPr lang="zh-CN" altLang="zh-CN" sz="1600" dirty="0" smtClean="0"/>
              <a:t>，周期性</a:t>
            </a:r>
            <a:r>
              <a:rPr lang="zh-CN" altLang="zh-CN" sz="1600" dirty="0"/>
              <a:t>的发送心跳和块信息报告，同时处理来自</a:t>
            </a:r>
            <a:r>
              <a:rPr lang="en-US" altLang="zh-CN" sz="1600" dirty="0"/>
              <a:t>NameNode</a:t>
            </a:r>
            <a:r>
              <a:rPr lang="zh-CN" altLang="zh-CN" sz="1600" dirty="0"/>
              <a:t>的指令</a:t>
            </a:r>
            <a:r>
              <a:rPr lang="zh-CN" altLang="zh-CN" sz="1600" dirty="0" smtClean="0"/>
              <a:t>。</a:t>
            </a:r>
            <a:endParaRPr lang="en-US" altLang="zh-CN" sz="1600" dirty="0" smtClean="0"/>
          </a:p>
          <a:p>
            <a:pPr lvl="0">
              <a:lnSpc>
                <a:spcPct val="150000"/>
              </a:lnSpc>
            </a:pPr>
            <a:r>
              <a:rPr lang="en-US" altLang="zh-CN" sz="1600" dirty="0"/>
              <a:t> </a:t>
            </a:r>
            <a:r>
              <a:rPr lang="en-US" altLang="zh-CN" sz="1600" dirty="0" smtClean="0"/>
              <a:t>      </a:t>
            </a:r>
            <a:r>
              <a:rPr lang="zh-CN" altLang="zh-CN" sz="1600" dirty="0" smtClean="0"/>
              <a:t>一</a:t>
            </a:r>
            <a:r>
              <a:rPr lang="zh-CN" altLang="zh-CN" sz="1600" dirty="0"/>
              <a:t>个</a:t>
            </a:r>
            <a:r>
              <a:rPr lang="en-US" altLang="zh-CN" sz="1600" dirty="0"/>
              <a:t>NameNode</a:t>
            </a:r>
            <a:r>
              <a:rPr lang="zh-CN" altLang="zh-CN" sz="1600" dirty="0"/>
              <a:t>失效不会影响其下的</a:t>
            </a:r>
            <a:r>
              <a:rPr lang="en-US" altLang="zh-CN" sz="1600" dirty="0"/>
              <a:t>DataNode</a:t>
            </a:r>
            <a:r>
              <a:rPr lang="zh-CN" altLang="zh-CN" sz="1600" dirty="0"/>
              <a:t>为其他</a:t>
            </a:r>
            <a:r>
              <a:rPr lang="en-US" altLang="zh-CN" sz="1600" dirty="0"/>
              <a:t>NameNode</a:t>
            </a:r>
            <a:r>
              <a:rPr lang="zh-CN" altLang="zh-CN" sz="1600" dirty="0"/>
              <a:t>的服务。</a:t>
            </a:r>
          </a:p>
          <a:p>
            <a:pPr marL="0" lvl="1" eaLnBrk="1" fontAlgn="t" hangingPunct="1">
              <a:lnSpc>
                <a:spcPct val="150000"/>
              </a:lnSpc>
              <a:spcBef>
                <a:spcPts val="0"/>
              </a:spcBef>
              <a:spcAft>
                <a:spcPts val="0"/>
              </a:spcAft>
              <a:defRPr/>
            </a:pPr>
            <a:r>
              <a:rPr lang="zh-CN" altLang="en-US" sz="1800" kern="0" dirty="0" smtClean="0">
                <a:solidFill>
                  <a:srgbClr val="C00000"/>
                </a:solidFill>
              </a:rPr>
              <a:t>用户价值</a:t>
            </a:r>
            <a:endParaRPr lang="en-US" altLang="zh-CN" sz="1800" kern="0" dirty="0" smtClean="0">
              <a:solidFill>
                <a:srgbClr val="C00000"/>
              </a:solidFill>
            </a:endParaRPr>
          </a:p>
          <a:p>
            <a:pPr marL="0" lvl="1" eaLnBrk="1" fontAlgn="t" hangingPunct="1">
              <a:lnSpc>
                <a:spcPct val="150000"/>
              </a:lnSpc>
              <a:spcBef>
                <a:spcPts val="0"/>
              </a:spcBef>
              <a:spcAft>
                <a:spcPts val="0"/>
              </a:spcAft>
              <a:defRPr/>
            </a:pPr>
            <a:r>
              <a:rPr lang="en-US" altLang="zh-CN" sz="1600" b="1" kern="0" dirty="0">
                <a:solidFill>
                  <a:srgbClr val="C00000"/>
                </a:solidFill>
              </a:rPr>
              <a:t> </a:t>
            </a:r>
            <a:r>
              <a:rPr lang="en-US" altLang="zh-CN" sz="1600" b="1" kern="0" dirty="0" smtClean="0">
                <a:solidFill>
                  <a:srgbClr val="C00000"/>
                </a:solidFill>
              </a:rPr>
              <a:t>      </a:t>
            </a:r>
            <a:r>
              <a:rPr lang="zh-CN" altLang="en-US" sz="1600" b="1" kern="0" dirty="0" smtClean="0">
                <a:solidFill>
                  <a:srgbClr val="000000"/>
                </a:solidFill>
              </a:rPr>
              <a:t>扩展性</a:t>
            </a:r>
            <a:r>
              <a:rPr lang="zh-CN" altLang="en-US" sz="1600" b="1" kern="0" dirty="0">
                <a:solidFill>
                  <a:srgbClr val="000000"/>
                </a:solidFill>
              </a:rPr>
              <a:t>：</a:t>
            </a:r>
            <a:r>
              <a:rPr lang="zh-CN" altLang="en-US" sz="1600" kern="0" dirty="0">
                <a:solidFill>
                  <a:srgbClr val="000000"/>
                </a:solidFill>
              </a:rPr>
              <a:t>支持</a:t>
            </a:r>
            <a:r>
              <a:rPr lang="en-US" altLang="zh-CN" sz="1600" kern="0" dirty="0">
                <a:solidFill>
                  <a:srgbClr val="000000"/>
                </a:solidFill>
              </a:rPr>
              <a:t>NameNode/Namespace</a:t>
            </a:r>
            <a:r>
              <a:rPr lang="zh-CN" altLang="en-US" sz="1600" kern="0" dirty="0">
                <a:solidFill>
                  <a:srgbClr val="000000"/>
                </a:solidFill>
              </a:rPr>
              <a:t>水平扩展，后向兼容，结构</a:t>
            </a:r>
            <a:r>
              <a:rPr lang="zh-CN" altLang="en-US" sz="1600" kern="0" dirty="0" smtClean="0">
                <a:solidFill>
                  <a:srgbClr val="000000"/>
                </a:solidFill>
              </a:rPr>
              <a:t>简单。</a:t>
            </a:r>
            <a:endParaRPr lang="en-US" altLang="zh-CN" sz="1600" kern="0" dirty="0" smtClean="0">
              <a:solidFill>
                <a:srgbClr val="000000"/>
              </a:solidFill>
            </a:endParaRPr>
          </a:p>
          <a:p>
            <a:pPr marL="0" lvl="1" eaLnBrk="1" fontAlgn="t" hangingPunct="1">
              <a:lnSpc>
                <a:spcPct val="150000"/>
              </a:lnSpc>
              <a:spcBef>
                <a:spcPts val="0"/>
              </a:spcBef>
              <a:spcAft>
                <a:spcPts val="0"/>
              </a:spcAft>
              <a:defRPr/>
            </a:pPr>
            <a:r>
              <a:rPr lang="en-US" altLang="zh-CN" sz="1600" b="1" kern="0" dirty="0">
                <a:solidFill>
                  <a:srgbClr val="000000"/>
                </a:solidFill>
              </a:rPr>
              <a:t> </a:t>
            </a:r>
            <a:r>
              <a:rPr lang="en-US" altLang="zh-CN" sz="1600" b="1" kern="0" dirty="0" smtClean="0">
                <a:solidFill>
                  <a:srgbClr val="000000"/>
                </a:solidFill>
              </a:rPr>
              <a:t>      </a:t>
            </a:r>
            <a:r>
              <a:rPr lang="zh-CN" altLang="en-US" sz="1600" b="1" kern="0" dirty="0" smtClean="0">
                <a:solidFill>
                  <a:srgbClr val="000000"/>
                </a:solidFill>
              </a:rPr>
              <a:t>性能：</a:t>
            </a:r>
            <a:r>
              <a:rPr lang="zh-CN" altLang="en-US" sz="1600" kern="0" dirty="0" smtClean="0">
                <a:solidFill>
                  <a:srgbClr val="000000"/>
                </a:solidFill>
              </a:rPr>
              <a:t>文件操作性能不再制约于单个</a:t>
            </a:r>
            <a:r>
              <a:rPr lang="en-US" altLang="zh-CN" sz="1600" kern="0" dirty="0" smtClean="0">
                <a:solidFill>
                  <a:srgbClr val="000000"/>
                </a:solidFill>
              </a:rPr>
              <a:t>NameNode</a:t>
            </a:r>
            <a:r>
              <a:rPr lang="zh-CN" altLang="en-US" sz="1600" kern="0" dirty="0" smtClean="0">
                <a:solidFill>
                  <a:srgbClr val="000000"/>
                </a:solidFill>
              </a:rPr>
              <a:t>的吞吐量，支持多个</a:t>
            </a:r>
            <a:r>
              <a:rPr lang="en-US" altLang="zh-CN" sz="1600" kern="0" dirty="0" smtClean="0">
                <a:solidFill>
                  <a:srgbClr val="000000"/>
                </a:solidFill>
              </a:rPr>
              <a:t>NameNode</a:t>
            </a:r>
            <a:r>
              <a:rPr lang="zh-CN" altLang="en-US" sz="1600" kern="0" dirty="0" smtClean="0">
                <a:solidFill>
                  <a:srgbClr val="000000"/>
                </a:solidFill>
              </a:rPr>
              <a:t>。</a:t>
            </a:r>
            <a:r>
              <a:rPr lang="en-US" altLang="zh-CN" sz="1600" kern="0" dirty="0">
                <a:solidFill>
                  <a:srgbClr val="000000"/>
                </a:solidFill>
              </a:rPr>
              <a:t> </a:t>
            </a:r>
            <a:r>
              <a:rPr lang="en-US" altLang="zh-CN" sz="1600" kern="0" dirty="0" smtClean="0">
                <a:solidFill>
                  <a:srgbClr val="000000"/>
                </a:solidFill>
              </a:rPr>
              <a:t> </a:t>
            </a:r>
          </a:p>
          <a:p>
            <a:pPr marL="0" lvl="1" eaLnBrk="1" fontAlgn="t" hangingPunct="1">
              <a:lnSpc>
                <a:spcPct val="150000"/>
              </a:lnSpc>
              <a:spcBef>
                <a:spcPts val="0"/>
              </a:spcBef>
              <a:spcAft>
                <a:spcPts val="0"/>
              </a:spcAft>
              <a:defRPr/>
            </a:pPr>
            <a:r>
              <a:rPr lang="en-US" altLang="zh-CN" sz="1600" b="1" kern="0" dirty="0">
                <a:solidFill>
                  <a:srgbClr val="000000"/>
                </a:solidFill>
              </a:rPr>
              <a:t> </a:t>
            </a:r>
            <a:r>
              <a:rPr lang="en-US" altLang="zh-CN" sz="1600" b="1" kern="0" dirty="0" smtClean="0">
                <a:solidFill>
                  <a:srgbClr val="000000"/>
                </a:solidFill>
              </a:rPr>
              <a:t>      </a:t>
            </a:r>
            <a:r>
              <a:rPr lang="zh-CN" altLang="en-US" sz="1600" b="1" kern="0" dirty="0" smtClean="0">
                <a:solidFill>
                  <a:srgbClr val="000000"/>
                </a:solidFill>
              </a:rPr>
              <a:t>隔离性：</a:t>
            </a:r>
            <a:r>
              <a:rPr lang="zh-CN" altLang="en-US" sz="1600" kern="0" dirty="0" smtClean="0">
                <a:solidFill>
                  <a:srgbClr val="000000"/>
                </a:solidFill>
              </a:rPr>
              <a:t>可按照应用程序的用户和种类分离</a:t>
            </a:r>
            <a:r>
              <a:rPr lang="en-US" altLang="zh-CN" sz="1600" kern="0" dirty="0" smtClean="0">
                <a:solidFill>
                  <a:srgbClr val="000000"/>
                </a:solidFill>
              </a:rPr>
              <a:t>Namespace</a:t>
            </a:r>
            <a:r>
              <a:rPr lang="zh-CN" altLang="en-US" sz="1600" kern="0" dirty="0" smtClean="0">
                <a:solidFill>
                  <a:srgbClr val="000000"/>
                </a:solidFill>
              </a:rPr>
              <a:t>，进而增强了隔离性。</a:t>
            </a:r>
            <a:endParaRPr lang="en-US" altLang="zh-CN" sz="1600" kern="0" dirty="0" smtClean="0">
              <a:solidFill>
                <a:srgbClr val="000000"/>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8267" y="1035019"/>
            <a:ext cx="7929562" cy="4195763"/>
          </a:xfrm>
        </p:spPr>
        <p:txBody>
          <a:bodyPr/>
          <a:lstStyle/>
          <a:p>
            <a:pPr lvl="0"/>
            <a:r>
              <a:rPr lang="zh-CN" altLang="zh-CN" sz="1800" dirty="0"/>
              <a:t>命名空间管理： </a:t>
            </a:r>
          </a:p>
          <a:p>
            <a:pPr marL="401320" lvl="1" indent="0">
              <a:buNone/>
            </a:pPr>
            <a:r>
              <a:rPr lang="zh-CN" altLang="zh-CN" sz="1800" dirty="0" smtClean="0"/>
              <a:t>命名</a:t>
            </a:r>
            <a:r>
              <a:rPr lang="zh-CN" altLang="zh-CN" sz="1800" dirty="0"/>
              <a:t>空间支持</a:t>
            </a:r>
            <a:r>
              <a:rPr lang="zh-CN" altLang="zh-CN" sz="1800" b="1" dirty="0">
                <a:solidFill>
                  <a:srgbClr val="7030A0"/>
                </a:solidFill>
              </a:rPr>
              <a:t>对</a:t>
            </a:r>
            <a:r>
              <a:rPr lang="en-US" altLang="zh-CN" sz="1800" b="1" dirty="0">
                <a:solidFill>
                  <a:srgbClr val="7030A0"/>
                </a:solidFill>
              </a:rPr>
              <a:t>HDFS</a:t>
            </a:r>
            <a:r>
              <a:rPr lang="zh-CN" altLang="zh-CN" sz="1800" b="1" dirty="0">
                <a:solidFill>
                  <a:srgbClr val="7030A0"/>
                </a:solidFill>
              </a:rPr>
              <a:t>中的目录、文件和块做类似文件系统的创建、修改、删除、列表文件和目录等基本操作</a:t>
            </a:r>
            <a:r>
              <a:rPr lang="zh-CN" altLang="zh-CN" sz="1800" dirty="0"/>
              <a:t>。</a:t>
            </a:r>
            <a:r>
              <a:rPr lang="en-US" altLang="zh-CN" sz="1800" dirty="0"/>
              <a:t>Federation</a:t>
            </a:r>
            <a:r>
              <a:rPr lang="zh-CN" altLang="zh-CN" sz="1800" dirty="0"/>
              <a:t>中存在多个命名空间，可以使用</a:t>
            </a:r>
            <a:r>
              <a:rPr lang="en-US" altLang="zh-CN" sz="1800" dirty="0"/>
              <a:t>Client Side Mount Table</a:t>
            </a:r>
            <a:r>
              <a:rPr lang="zh-CN" altLang="zh-CN" sz="1800" dirty="0"/>
              <a:t>对命名空间划分和管理。</a:t>
            </a:r>
          </a:p>
          <a:p>
            <a:pPr lvl="0"/>
            <a:r>
              <a:rPr lang="zh-CN" altLang="zh-CN" sz="1800" dirty="0"/>
              <a:t>块管理：</a:t>
            </a:r>
          </a:p>
          <a:p>
            <a:pPr marL="352425" lvl="1" indent="0">
              <a:buNone/>
            </a:pPr>
            <a:r>
              <a:rPr lang="en-US" altLang="zh-CN" sz="1800" dirty="0"/>
              <a:t>A) </a:t>
            </a:r>
            <a:r>
              <a:rPr lang="zh-CN" altLang="zh-CN" sz="1800" dirty="0"/>
              <a:t>处理</a:t>
            </a:r>
            <a:r>
              <a:rPr lang="en-US" altLang="zh-CN" sz="1800" dirty="0"/>
              <a:t>Data Node</a:t>
            </a:r>
            <a:r>
              <a:rPr lang="zh-CN" altLang="zh-CN" sz="1800" dirty="0"/>
              <a:t>向</a:t>
            </a:r>
            <a:r>
              <a:rPr lang="en-US" altLang="zh-CN" sz="1800" dirty="0"/>
              <a:t>Name Node</a:t>
            </a:r>
            <a:r>
              <a:rPr lang="zh-CN" altLang="zh-CN" sz="1800" dirty="0"/>
              <a:t>注册的</a:t>
            </a:r>
            <a:r>
              <a:rPr lang="zh-CN" altLang="zh-CN" sz="1800" dirty="0" smtClean="0"/>
              <a:t>请求</a:t>
            </a:r>
            <a:r>
              <a:rPr lang="zh-CN" altLang="en-US" sz="1800" dirty="0" smtClean="0"/>
              <a:t>以及</a:t>
            </a:r>
            <a:r>
              <a:rPr lang="zh-CN" altLang="zh-CN" sz="1800" dirty="0" smtClean="0"/>
              <a:t>周期性</a:t>
            </a:r>
            <a:r>
              <a:rPr lang="zh-CN" altLang="zh-CN" sz="1800" dirty="0"/>
              <a:t>的</a:t>
            </a:r>
            <a:r>
              <a:rPr lang="zh-CN" altLang="zh-CN" sz="1800" dirty="0" smtClean="0"/>
              <a:t>心跳</a:t>
            </a:r>
            <a:r>
              <a:rPr lang="zh-CN" altLang="en-US" sz="1800" dirty="0" smtClean="0"/>
              <a:t>信息</a:t>
            </a:r>
            <a:r>
              <a:rPr lang="zh-CN" altLang="zh-CN" sz="1800" dirty="0" smtClean="0"/>
              <a:t>。</a:t>
            </a:r>
            <a:endParaRPr lang="zh-CN" altLang="zh-CN" sz="1800" dirty="0"/>
          </a:p>
          <a:p>
            <a:pPr marL="352425" lvl="1" indent="0">
              <a:buNone/>
            </a:pPr>
            <a:r>
              <a:rPr lang="en-US" altLang="zh-CN" sz="1800" dirty="0"/>
              <a:t>B) </a:t>
            </a:r>
            <a:r>
              <a:rPr lang="zh-CN" altLang="zh-CN" sz="1800" dirty="0"/>
              <a:t>处理来自块的报告信息，维护块的位置信息。</a:t>
            </a:r>
          </a:p>
          <a:p>
            <a:pPr marL="352425" lvl="1" indent="0">
              <a:buNone/>
            </a:pPr>
            <a:r>
              <a:rPr lang="en-US" altLang="zh-CN" sz="1800" dirty="0"/>
              <a:t>C) </a:t>
            </a:r>
            <a:r>
              <a:rPr lang="zh-CN" altLang="zh-CN" sz="1800" dirty="0"/>
              <a:t>处理与块相关的操作：块的创建、删除、修改及获取块</a:t>
            </a:r>
            <a:r>
              <a:rPr lang="zh-CN" altLang="zh-CN" sz="1800" dirty="0" smtClean="0"/>
              <a:t>信息。</a:t>
            </a:r>
            <a:endParaRPr lang="zh-CN" altLang="zh-CN" sz="1800" dirty="0"/>
          </a:p>
          <a:p>
            <a:pPr marL="352425" lvl="1" indent="0">
              <a:buNone/>
            </a:pPr>
            <a:r>
              <a:rPr lang="en-US" altLang="zh-CN" sz="1800" dirty="0"/>
              <a:t>D) </a:t>
            </a:r>
            <a:r>
              <a:rPr lang="zh-CN" altLang="zh-CN" sz="1800" dirty="0"/>
              <a:t>管理副本放置（</a:t>
            </a:r>
            <a:r>
              <a:rPr lang="en-US" altLang="zh-CN" sz="1800" dirty="0"/>
              <a:t>replica placement</a:t>
            </a:r>
            <a:r>
              <a:rPr lang="zh-CN" altLang="zh-CN" sz="1800" dirty="0"/>
              <a:t>）和块的复制及多余块的删除</a:t>
            </a:r>
            <a:r>
              <a:rPr lang="zh-CN" altLang="zh-CN" sz="1800" dirty="0" smtClean="0"/>
              <a:t>。</a:t>
            </a:r>
            <a:endParaRPr lang="zh-CN" altLang="zh-CN" sz="1800" dirty="0"/>
          </a:p>
        </p:txBody>
      </p:sp>
      <p:sp>
        <p:nvSpPr>
          <p:cNvPr id="5" name="标题 1"/>
          <p:cNvSpPr txBox="1"/>
          <p:nvPr/>
        </p:nvSpPr>
        <p:spPr bwMode="auto">
          <a:xfrm>
            <a:off x="642142" y="151606"/>
            <a:ext cx="7745413" cy="868363"/>
          </a:xfrm>
          <a:prstGeom prst="rect">
            <a:avLst/>
          </a:prstGeom>
          <a:noFill/>
          <a:ln w="9525">
            <a:noFill/>
            <a:miter lim="800000"/>
          </a:ln>
        </p:spPr>
        <p:txBody>
          <a:bodyPr vert="horz" wrap="square" lIns="80128" tIns="40064" rIns="80128" bIns="40064" numCol="1" anchor="ctr" anchorCtr="0" compatLnSpc="1"/>
          <a:lst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a:lstStyle>
          <a:p>
            <a:r>
              <a:rPr lang="en-US" altLang="zh-CN" kern="0" smtClean="0"/>
              <a:t>HDFS</a:t>
            </a:r>
            <a:r>
              <a:rPr lang="zh-CN" altLang="en-US" kern="0" smtClean="0"/>
              <a:t>联邦（</a:t>
            </a:r>
            <a:r>
              <a:rPr lang="en-US" altLang="zh-CN" kern="0" smtClean="0"/>
              <a:t>Federation</a:t>
            </a:r>
            <a:r>
              <a:rPr lang="zh-CN" altLang="en-US" kern="0" smtClean="0"/>
              <a:t>）</a:t>
            </a:r>
            <a:endParaRPr lang="zh-CN" altLang="en-US" kern="0" dirty="0" smtClean="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3" y="1374775"/>
            <a:ext cx="7929562" cy="4195763"/>
          </a:xfrm>
        </p:spPr>
        <p:txBody>
          <a:bodyPr/>
          <a:lstStyle/>
          <a:p>
            <a:pPr marL="0" indent="0">
              <a:buFont typeface="Wingdings" panose="05000000000000000000" pitchFamily="2" charset="2"/>
              <a:buNone/>
              <a:defRPr/>
            </a:pPr>
            <a:r>
              <a:rPr lang="zh-CN" altLang="en-US" sz="2000" dirty="0">
                <a:solidFill>
                  <a:schemeClr val="tx1">
                    <a:lumMod val="85000"/>
                    <a:lumOff val="15000"/>
                  </a:schemeClr>
                </a:solidFill>
              </a:rPr>
              <a:t>默认情况下，</a:t>
            </a:r>
            <a:r>
              <a:rPr lang="en-US" altLang="zh-CN" sz="2000" dirty="0">
                <a:solidFill>
                  <a:schemeClr val="tx1">
                    <a:lumMod val="85000"/>
                    <a:lumOff val="15000"/>
                  </a:schemeClr>
                </a:solidFill>
              </a:rPr>
              <a:t>HDFS NameNode</a:t>
            </a:r>
            <a:r>
              <a:rPr lang="zh-CN" altLang="en-US" sz="2000" dirty="0">
                <a:solidFill>
                  <a:schemeClr val="tx1">
                    <a:lumMod val="85000"/>
                    <a:lumOff val="15000"/>
                  </a:schemeClr>
                </a:solidFill>
              </a:rPr>
              <a:t>自动选择</a:t>
            </a:r>
            <a:r>
              <a:rPr lang="en-US" altLang="zh-CN" sz="2000" dirty="0">
                <a:solidFill>
                  <a:schemeClr val="tx1">
                    <a:lumMod val="85000"/>
                    <a:lumOff val="15000"/>
                  </a:schemeClr>
                </a:solidFill>
              </a:rPr>
              <a:t>DataNode</a:t>
            </a:r>
            <a:r>
              <a:rPr lang="zh-CN" altLang="en-US" sz="2000" dirty="0">
                <a:solidFill>
                  <a:schemeClr val="tx1">
                    <a:lumMod val="85000"/>
                    <a:lumOff val="15000"/>
                  </a:schemeClr>
                </a:solidFill>
              </a:rPr>
              <a:t>保存数据的副本。在实际业务中，存在以下场景</a:t>
            </a:r>
            <a:r>
              <a:rPr lang="zh-CN" altLang="en-US" sz="2000" dirty="0" smtClean="0">
                <a:solidFill>
                  <a:schemeClr val="tx1">
                    <a:lumMod val="85000"/>
                    <a:lumOff val="15000"/>
                  </a:schemeClr>
                </a:solidFill>
              </a:rPr>
              <a:t>：</a:t>
            </a:r>
            <a:endParaRPr lang="en-US" altLang="zh-CN" sz="2000" dirty="0" smtClean="0">
              <a:solidFill>
                <a:schemeClr val="tx1">
                  <a:lumMod val="85000"/>
                  <a:lumOff val="15000"/>
                </a:schemeClr>
              </a:solidFill>
            </a:endParaRPr>
          </a:p>
          <a:p>
            <a:pPr>
              <a:defRPr/>
            </a:pPr>
            <a:r>
              <a:rPr lang="en-US" altLang="zh-CN" sz="2000" dirty="0" smtClean="0">
                <a:solidFill>
                  <a:schemeClr val="tx1">
                    <a:lumMod val="85000"/>
                    <a:lumOff val="15000"/>
                  </a:schemeClr>
                </a:solidFill>
              </a:rPr>
              <a:t>DataNode</a:t>
            </a:r>
            <a:r>
              <a:rPr lang="zh-CN" altLang="en-US" sz="2000" dirty="0" smtClean="0">
                <a:solidFill>
                  <a:schemeClr val="tx1">
                    <a:lumMod val="85000"/>
                    <a:lumOff val="15000"/>
                  </a:schemeClr>
                </a:solidFill>
              </a:rPr>
              <a:t>上存在的不同的存储设备，数据需要选择一个合适的存储设备分级存储数据。</a:t>
            </a:r>
          </a:p>
          <a:p>
            <a:pPr>
              <a:defRPr/>
            </a:pPr>
            <a:r>
              <a:rPr lang="en-US" altLang="zh-CN" sz="2000" dirty="0" smtClean="0">
                <a:solidFill>
                  <a:schemeClr val="tx1">
                    <a:lumMod val="85000"/>
                    <a:lumOff val="15000"/>
                  </a:schemeClr>
                </a:solidFill>
              </a:rPr>
              <a:t>DataNode</a:t>
            </a:r>
            <a:r>
              <a:rPr lang="zh-CN" altLang="en-US" sz="2000" dirty="0" smtClean="0">
                <a:solidFill>
                  <a:schemeClr val="tx1">
                    <a:lumMod val="85000"/>
                    <a:lumOff val="15000"/>
                  </a:schemeClr>
                </a:solidFill>
              </a:rPr>
              <a:t>不同</a:t>
            </a:r>
            <a:r>
              <a:rPr lang="zh-CN" altLang="en-US" sz="2000" dirty="0">
                <a:solidFill>
                  <a:schemeClr val="tx1">
                    <a:lumMod val="85000"/>
                    <a:lumOff val="15000"/>
                  </a:schemeClr>
                </a:solidFill>
              </a:rPr>
              <a:t>目录中的数据重要程度不同，数据需要根据目录标签选择一个合适的</a:t>
            </a:r>
            <a:r>
              <a:rPr lang="en-US" altLang="zh-CN" sz="2000" dirty="0">
                <a:solidFill>
                  <a:schemeClr val="tx1">
                    <a:lumMod val="85000"/>
                    <a:lumOff val="15000"/>
                  </a:schemeClr>
                </a:solidFill>
              </a:rPr>
              <a:t>DataNode</a:t>
            </a:r>
            <a:r>
              <a:rPr lang="zh-CN" altLang="en-US" sz="2000" dirty="0">
                <a:solidFill>
                  <a:schemeClr val="tx1">
                    <a:lumMod val="85000"/>
                    <a:lumOff val="15000"/>
                  </a:schemeClr>
                </a:solidFill>
              </a:rPr>
              <a:t>节点保存。</a:t>
            </a:r>
          </a:p>
          <a:p>
            <a:pPr>
              <a:defRPr/>
            </a:pPr>
            <a:r>
              <a:rPr lang="en-US" altLang="zh-CN" sz="2000" dirty="0" smtClean="0">
                <a:solidFill>
                  <a:schemeClr val="tx1">
                    <a:lumMod val="85000"/>
                    <a:lumOff val="15000"/>
                  </a:schemeClr>
                </a:solidFill>
              </a:rPr>
              <a:t>DataNode</a:t>
            </a:r>
            <a:r>
              <a:rPr lang="zh-CN" altLang="en-US" sz="2000" dirty="0">
                <a:solidFill>
                  <a:schemeClr val="tx1">
                    <a:lumMod val="85000"/>
                    <a:lumOff val="15000"/>
                  </a:schemeClr>
                </a:solidFill>
              </a:rPr>
              <a:t>集群使用了异构服务器，关键数据需要保存在具有高度可靠性的节点组中。</a:t>
            </a:r>
          </a:p>
          <a:p>
            <a:pPr>
              <a:defRPr/>
            </a:pPr>
            <a:endParaRPr lang="zh-CN" altLang="en-US" dirty="0"/>
          </a:p>
        </p:txBody>
      </p:sp>
      <p:sp>
        <p:nvSpPr>
          <p:cNvPr id="31747" name="Rectangle 2"/>
          <p:cNvSpPr>
            <a:spLocks noGrp="1" noChangeArrowheads="1"/>
          </p:cNvSpPr>
          <p:nvPr>
            <p:ph type="title"/>
          </p:nvPr>
        </p:nvSpPr>
        <p:spPr>
          <a:xfrm>
            <a:off x="647700" y="387350"/>
            <a:ext cx="7745413" cy="868363"/>
          </a:xfrm>
        </p:spPr>
        <p:txBody>
          <a:bodyPr/>
          <a:lstStyle/>
          <a:p>
            <a:pPr eaLnBrk="1" hangingPunct="1"/>
            <a:r>
              <a:rPr lang="zh-CN" altLang="en-US" dirty="0" smtClean="0"/>
              <a:t>配置</a:t>
            </a:r>
            <a:r>
              <a:rPr lang="en-US" altLang="zh-CN" dirty="0" smtClean="0"/>
              <a:t>HDFS</a:t>
            </a:r>
            <a:r>
              <a:rPr lang="zh-CN" altLang="en-US" dirty="0" smtClean="0"/>
              <a:t>数据存储策略</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647564" y="116632"/>
            <a:ext cx="7745413" cy="868363"/>
          </a:xfrm>
        </p:spPr>
        <p:txBody>
          <a:bodyPr/>
          <a:lstStyle/>
          <a:p>
            <a:r>
              <a:rPr lang="zh-CN" altLang="en-US" dirty="0" smtClean="0"/>
              <a:t>配置</a:t>
            </a:r>
            <a:r>
              <a:rPr lang="en-US" altLang="zh-CN" dirty="0" smtClean="0"/>
              <a:t>HDFS</a:t>
            </a:r>
            <a:r>
              <a:rPr lang="zh-CN" altLang="en-US" dirty="0" smtClean="0"/>
              <a:t>数据存储策略</a:t>
            </a:r>
            <a:r>
              <a:rPr lang="en-US" altLang="zh-CN" dirty="0" smtClean="0"/>
              <a:t>-</a:t>
            </a:r>
            <a:r>
              <a:rPr lang="zh-CN" altLang="en-US" dirty="0" smtClean="0"/>
              <a:t>分级存储</a:t>
            </a:r>
          </a:p>
        </p:txBody>
      </p:sp>
      <p:sp>
        <p:nvSpPr>
          <p:cNvPr id="32771" name="内容占位符 1"/>
          <p:cNvSpPr>
            <a:spLocks noGrp="1"/>
          </p:cNvSpPr>
          <p:nvPr>
            <p:ph idx="1"/>
          </p:nvPr>
        </p:nvSpPr>
        <p:spPr>
          <a:xfrm>
            <a:off x="661723" y="995158"/>
            <a:ext cx="7929562" cy="5132387"/>
          </a:xfrm>
        </p:spPr>
        <p:txBody>
          <a:bodyPr/>
          <a:lstStyle/>
          <a:p>
            <a:pPr marL="0" indent="0" eaLnBrk="1" fontAlgn="t" hangingPunct="1">
              <a:buFont typeface="Wingdings" panose="05000000000000000000" pitchFamily="2" charset="2"/>
              <a:buNone/>
            </a:pPr>
            <a:r>
              <a:rPr lang="zh-CN" altLang="en-US" sz="2000" dirty="0" smtClean="0"/>
              <a:t>配置</a:t>
            </a:r>
            <a:r>
              <a:rPr lang="en-US" altLang="zh-CN" sz="2000" dirty="0" smtClean="0"/>
              <a:t>DataNode</a:t>
            </a:r>
            <a:r>
              <a:rPr lang="zh-CN" altLang="en-US" sz="2000" dirty="0" smtClean="0"/>
              <a:t>使用分级存储：</a:t>
            </a:r>
            <a:endParaRPr lang="en-US" altLang="zh-CN" sz="2000" dirty="0" smtClean="0"/>
          </a:p>
          <a:p>
            <a:pPr marL="0" indent="0" eaLnBrk="1" fontAlgn="t" hangingPunct="1">
              <a:buFont typeface="Wingdings" panose="05000000000000000000" pitchFamily="2" charset="2"/>
              <a:buNone/>
            </a:pPr>
            <a:r>
              <a:rPr lang="en-US" altLang="zh-CN" sz="1600" dirty="0" smtClean="0"/>
              <a:t>HDFS</a:t>
            </a:r>
            <a:r>
              <a:rPr lang="zh-CN" altLang="en-US" sz="1600" dirty="0" smtClean="0"/>
              <a:t>的异构分级存储框架提供了</a:t>
            </a:r>
            <a:r>
              <a:rPr lang="en-US" altLang="zh-CN" sz="1600" dirty="0" smtClean="0"/>
              <a:t>RAM_DISK</a:t>
            </a:r>
            <a:r>
              <a:rPr lang="zh-CN" altLang="en-US" sz="1600" dirty="0" smtClean="0"/>
              <a:t>（内存虚拟硬盘）、</a:t>
            </a:r>
            <a:r>
              <a:rPr lang="en-US" altLang="zh-CN" sz="1600" dirty="0" smtClean="0"/>
              <a:t>DISK</a:t>
            </a:r>
            <a:r>
              <a:rPr lang="zh-CN" altLang="en-US" sz="1600" dirty="0" smtClean="0"/>
              <a:t>（机械硬盘）、</a:t>
            </a:r>
            <a:r>
              <a:rPr lang="en-US" altLang="zh-CN" sz="1600" dirty="0" smtClean="0"/>
              <a:t>ARCHIVE</a:t>
            </a:r>
            <a:r>
              <a:rPr lang="zh-CN" altLang="en-US" sz="1600" dirty="0" smtClean="0"/>
              <a:t>（高密度低成本存储介质）、</a:t>
            </a:r>
            <a:r>
              <a:rPr lang="en-US" altLang="zh-CN" sz="1600" dirty="0" smtClean="0"/>
              <a:t>SSD</a:t>
            </a:r>
            <a:r>
              <a:rPr lang="zh-CN" altLang="en-US" sz="1600" dirty="0" smtClean="0"/>
              <a:t>（固态硬盘）四种存储类型的存储设备。</a:t>
            </a:r>
            <a:endParaRPr lang="en-US" altLang="zh-CN" sz="1600" dirty="0" smtClean="0"/>
          </a:p>
          <a:p>
            <a:pPr marL="0" indent="0" eaLnBrk="1" fontAlgn="t" hangingPunct="1">
              <a:buFont typeface="Wingdings" panose="05000000000000000000" pitchFamily="2" charset="2"/>
              <a:buNone/>
            </a:pPr>
            <a:r>
              <a:rPr lang="zh-CN" altLang="en-US" sz="1600" dirty="0" smtClean="0"/>
              <a:t>通过对四种存储类型进行合理组合，即可形成适用于不同场景的存储策略。</a:t>
            </a:r>
            <a:endParaRPr lang="en-US" altLang="zh-CN" sz="1600" dirty="0" smtClean="0"/>
          </a:p>
          <a:p>
            <a:pPr marL="0" indent="0" eaLnBrk="1" fontAlgn="t" hangingPunct="1">
              <a:buFont typeface="Wingdings" panose="05000000000000000000" pitchFamily="2" charset="2"/>
              <a:buNone/>
            </a:pPr>
            <a:endParaRPr lang="en-US" altLang="zh-CN" sz="1600" dirty="0" smtClean="0"/>
          </a:p>
          <a:p>
            <a:pPr marL="0" indent="0" eaLnBrk="1" fontAlgn="t" hangingPunct="1">
              <a:buFont typeface="Wingdings" panose="05000000000000000000" pitchFamily="2" charset="2"/>
              <a:buNone/>
            </a:pPr>
            <a:endParaRPr lang="en-US" altLang="zh-CN" sz="1600" dirty="0" smtClean="0"/>
          </a:p>
          <a:p>
            <a:pPr marL="0" indent="0" eaLnBrk="1" fontAlgn="t" hangingPunct="1">
              <a:buFont typeface="Wingdings" panose="05000000000000000000" pitchFamily="2" charset="2"/>
              <a:buNone/>
            </a:pPr>
            <a:endParaRPr lang="en-US" altLang="zh-CN" sz="1600" dirty="0" smtClean="0"/>
          </a:p>
          <a:p>
            <a:pPr marL="0" indent="0" eaLnBrk="1" fontAlgn="t" hangingPunct="1">
              <a:buFont typeface="Wingdings" panose="05000000000000000000" pitchFamily="2" charset="2"/>
              <a:buNone/>
            </a:pPr>
            <a:endParaRPr lang="en-US" altLang="zh-CN" sz="1600" dirty="0" smtClean="0"/>
          </a:p>
          <a:p>
            <a:pPr marL="0" indent="0" eaLnBrk="1" fontAlgn="t" hangingPunct="1">
              <a:buFont typeface="Wingdings" panose="05000000000000000000" pitchFamily="2" charset="2"/>
              <a:buNone/>
            </a:pPr>
            <a:endParaRPr lang="en-US" altLang="zh-CN" sz="1600" dirty="0" smtClean="0"/>
          </a:p>
          <a:p>
            <a:pPr marL="0" indent="0" eaLnBrk="1" fontAlgn="t" hangingPunct="1">
              <a:buFont typeface="Wingdings" panose="05000000000000000000" pitchFamily="2" charset="2"/>
              <a:buNone/>
            </a:pPr>
            <a:endParaRPr lang="en-US" altLang="zh-CN" sz="1600" dirty="0" smtClean="0"/>
          </a:p>
          <a:p>
            <a:pPr marL="0" indent="0" eaLnBrk="1" fontAlgn="t" hangingPunct="1">
              <a:buFont typeface="Wingdings" panose="05000000000000000000" pitchFamily="2" charset="2"/>
              <a:buNone/>
            </a:pPr>
            <a:endParaRPr lang="zh-CN" altLang="en-US" sz="1600" dirty="0" smtClean="0"/>
          </a:p>
          <a:p>
            <a:pPr marL="0" indent="0">
              <a:buFont typeface="Wingdings" panose="05000000000000000000" pitchFamily="2" charset="2"/>
              <a:buNone/>
            </a:pPr>
            <a:endParaRPr lang="zh-CN" altLang="en-US" sz="2000" dirty="0" smtClean="0"/>
          </a:p>
        </p:txBody>
      </p:sp>
      <p:graphicFrame>
        <p:nvGraphicFramePr>
          <p:cNvPr id="8" name="表格 7"/>
          <p:cNvGraphicFramePr>
            <a:graphicFrameLocks noGrp="1"/>
          </p:cNvGraphicFramePr>
          <p:nvPr/>
        </p:nvGraphicFramePr>
        <p:xfrm>
          <a:off x="794812" y="2903370"/>
          <a:ext cx="7309817" cy="3207672"/>
        </p:xfrm>
        <a:graphic>
          <a:graphicData uri="http://schemas.openxmlformats.org/drawingml/2006/table">
            <a:tbl>
              <a:tblPr/>
              <a:tblGrid>
                <a:gridCol w="937109"/>
                <a:gridCol w="1368152"/>
                <a:gridCol w="2052228"/>
                <a:gridCol w="1476164"/>
                <a:gridCol w="1476164"/>
              </a:tblGrid>
              <a:tr h="36221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FrutigerNext LT Regular" pitchFamily="34" charset="0"/>
                          <a:ea typeface="华文细黑" panose="02010600040101010101" pitchFamily="2" charset="-122"/>
                        </a:rPr>
                        <a:t>策略</a:t>
                      </a:r>
                      <a:r>
                        <a:rPr kumimoji="0" lang="en-US" altLang="zh-CN" sz="1700" b="1"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ID</a:t>
                      </a:r>
                      <a:endParaRPr kumimoji="0" lang="en-US" altLang="zh-CN" sz="1700" b="1" i="0" u="none" strike="noStrike" cap="none" normalizeH="0" baseline="0" dirty="0" smtClean="0">
                        <a:ln>
                          <a:noFill/>
                        </a:ln>
                        <a:solidFill>
                          <a:srgbClr val="000000"/>
                        </a:solidFill>
                        <a:effectLst/>
                        <a:latin typeface="FrutigerNext LT Regular" pitchFamily="34" charset="0"/>
                        <a:ea typeface="华文细黑" panose="02010600040101010101" pitchFamily="2" charset="-122"/>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700" b="1"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名称</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700" b="1"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Block</a:t>
                      </a:r>
                      <a:r>
                        <a:rPr kumimoji="0" lang="zh-CN" altLang="en-US" sz="1700" b="1" i="0" u="none" strike="noStrike" cap="none" normalizeH="0" baseline="0" dirty="0" smtClean="0">
                          <a:ln>
                            <a:noFill/>
                          </a:ln>
                          <a:solidFill>
                            <a:srgbClr val="000000"/>
                          </a:solidFill>
                          <a:effectLst/>
                          <a:latin typeface="FrutigerNext LT Regular" pitchFamily="34" charset="0"/>
                          <a:ea typeface="华文细黑" panose="02010600040101010101" pitchFamily="2" charset="-122"/>
                        </a:rPr>
                        <a:t>放置位置</a:t>
                      </a:r>
                      <a:endParaRPr kumimoji="0" lang="en-US" altLang="zh-CN" sz="1700" b="1" i="0" u="none" strike="noStrike" cap="none" normalizeH="0" baseline="0" dirty="0" smtClean="0">
                        <a:ln>
                          <a:noFill/>
                        </a:ln>
                        <a:solidFill>
                          <a:srgbClr val="000000"/>
                        </a:solidFill>
                        <a:effectLst/>
                        <a:latin typeface="FrutigerNext LT Regular" pitchFamily="34" charset="0"/>
                        <a:ea typeface="华文细黑" panose="02010600040101010101" pitchFamily="2" charset="-122"/>
                      </a:endParaRPr>
                    </a:p>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FrutigerNext LT Regular" pitchFamily="34" charset="0"/>
                          <a:ea typeface="华文细黑" panose="02010600040101010101" pitchFamily="2" charset="-122"/>
                        </a:rPr>
                        <a:t>（副本数）</a:t>
                      </a:r>
                      <a:endParaRPr kumimoji="0" lang="zh-CN" altLang="en-US" sz="1700" b="1" i="0" u="none" strike="noStrike" cap="none" normalizeH="0" baseline="0" dirty="0" smtClean="0">
                        <a:ln>
                          <a:noFill/>
                        </a:ln>
                        <a:solidFill>
                          <a:srgbClr val="333333"/>
                        </a:solidFill>
                        <a:effectLst/>
                        <a:latin typeface="FrutigerNext LT Regular" pitchFamily="34" charset="0"/>
                        <a:ea typeface="华文细黑" panose="02010600040101010101" pitchFamily="2" charset="-122"/>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700" b="1"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备选存储策略</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FrutigerNext LT Regular" pitchFamily="34" charset="0"/>
                          <a:ea typeface="华文细黑" panose="02010600040101010101" pitchFamily="2" charset="-122"/>
                        </a:rPr>
                        <a:t>副本的备选</a:t>
                      </a:r>
                      <a:endParaRPr kumimoji="0" lang="en-US" altLang="zh-CN" sz="1700" b="1" i="0" u="none" strike="noStrike" cap="none" normalizeH="0" baseline="0" dirty="0" smtClean="0">
                        <a:ln>
                          <a:noFill/>
                        </a:ln>
                        <a:solidFill>
                          <a:srgbClr val="000000"/>
                        </a:solidFill>
                        <a:effectLst/>
                        <a:latin typeface="FrutigerNext LT Regular" pitchFamily="34" charset="0"/>
                        <a:ea typeface="华文细黑" panose="02010600040101010101" pitchFamily="2" charset="-122"/>
                      </a:endParaRPr>
                    </a:p>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FrutigerNext LT Regular" pitchFamily="34" charset="0"/>
                          <a:ea typeface="华文细黑" panose="02010600040101010101" pitchFamily="2" charset="-122"/>
                        </a:rPr>
                        <a:t>存储策略</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2"/>
                    </a:solidFill>
                  </a:tcPr>
                </a:tc>
              </a:tr>
              <a:tr h="526694">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500" b="0" i="0" u="none" strike="noStrike" cap="none" normalizeH="0" baseline="0" smtClean="0">
                          <a:ln>
                            <a:noFill/>
                          </a:ln>
                          <a:solidFill>
                            <a:srgbClr val="333333"/>
                          </a:solidFill>
                          <a:effectLst/>
                          <a:latin typeface="FrutigerNext LT Regular" pitchFamily="34" charset="0"/>
                          <a:ea typeface="华文细黑" panose="02010600040101010101" pitchFamily="2" charset="-122"/>
                        </a:rPr>
                        <a:t>15</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LAZY_PERSIST</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RAM_DISK:1, DISK:</a:t>
                      </a:r>
                      <a:r>
                        <a:rPr kumimoji="0" lang="en-US" altLang="zh-CN" sz="1500" b="0" i="1"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n</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-1</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76209">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500" b="0" i="0" u="none" strike="noStrike" cap="none" normalizeH="0" baseline="0" smtClean="0">
                          <a:ln>
                            <a:noFill/>
                          </a:ln>
                          <a:solidFill>
                            <a:srgbClr val="333333"/>
                          </a:solidFill>
                          <a:effectLst/>
                          <a:latin typeface="FrutigerNext LT Regular" pitchFamily="34" charset="0"/>
                          <a:ea typeface="华文细黑" panose="02010600040101010101" pitchFamily="2" charset="-122"/>
                        </a:rPr>
                        <a:t>12</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err="1" smtClean="0">
                          <a:ln>
                            <a:noFill/>
                          </a:ln>
                          <a:solidFill>
                            <a:srgbClr val="333333"/>
                          </a:solidFill>
                          <a:effectLst/>
                          <a:latin typeface="FrutigerNext LT Regular" pitchFamily="34" charset="0"/>
                          <a:ea typeface="华文细黑" panose="02010600040101010101" pitchFamily="2" charset="-122"/>
                        </a:rPr>
                        <a:t>All_SSD</a:t>
                      </a:r>
                      <a:endPar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err="1" smtClean="0">
                          <a:ln>
                            <a:noFill/>
                          </a:ln>
                          <a:solidFill>
                            <a:srgbClr val="333333"/>
                          </a:solidFill>
                          <a:effectLst/>
                          <a:latin typeface="FrutigerNext LT Regular" pitchFamily="34" charset="0"/>
                          <a:ea typeface="华文细黑" panose="02010600040101010101" pitchFamily="2" charset="-122"/>
                        </a:rPr>
                        <a:t>SSD:</a:t>
                      </a:r>
                      <a:r>
                        <a:rPr kumimoji="0" lang="en-US" altLang="zh-CN" sz="1500" b="0" i="1" u="none" strike="noStrike" cap="none" normalizeH="0" baseline="0" dirty="0" err="1" smtClean="0">
                          <a:ln>
                            <a:noFill/>
                          </a:ln>
                          <a:solidFill>
                            <a:srgbClr val="333333"/>
                          </a:solidFill>
                          <a:effectLst/>
                          <a:latin typeface="FrutigerNext LT Regular" pitchFamily="34" charset="0"/>
                          <a:ea typeface="华文细黑" panose="02010600040101010101" pitchFamily="2" charset="-122"/>
                        </a:rPr>
                        <a:t>n</a:t>
                      </a:r>
                      <a:endPar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41889">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500" b="0" i="0" u="none" strike="noStrike" cap="none" normalizeH="0" baseline="0" smtClean="0">
                          <a:ln>
                            <a:noFill/>
                          </a:ln>
                          <a:solidFill>
                            <a:srgbClr val="333333"/>
                          </a:solidFill>
                          <a:effectLst/>
                          <a:latin typeface="FrutigerNext LT Regular" pitchFamily="34" charset="0"/>
                          <a:ea typeface="华文细黑" panose="02010600040101010101" pitchFamily="2" charset="-122"/>
                        </a:rPr>
                        <a:t>10</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ONE_SSD</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SSD:1, DISK:</a:t>
                      </a:r>
                      <a:r>
                        <a:rPr kumimoji="0" lang="en-US" altLang="zh-CN" sz="1500" b="0" i="1"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n</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-1</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SSD, 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SSD, 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526694">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500" b="0" i="0" u="none" strike="noStrike" cap="none" normalizeH="0" baseline="0" smtClean="0">
                          <a:ln>
                            <a:noFill/>
                          </a:ln>
                          <a:solidFill>
                            <a:srgbClr val="333333"/>
                          </a:solidFill>
                          <a:effectLst/>
                          <a:latin typeface="FrutigerNext LT Regular" pitchFamily="34" charset="0"/>
                          <a:ea typeface="华文细黑" panose="02010600040101010101" pitchFamily="2" charset="-122"/>
                        </a:rPr>
                        <a:t>7</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HOT (default)</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err="1" smtClean="0">
                          <a:ln>
                            <a:noFill/>
                          </a:ln>
                          <a:solidFill>
                            <a:srgbClr val="333333"/>
                          </a:solidFill>
                          <a:effectLst/>
                          <a:latin typeface="FrutigerNext LT Regular" pitchFamily="34" charset="0"/>
                          <a:ea typeface="华文细黑" panose="02010600040101010101" pitchFamily="2" charset="-122"/>
                        </a:rPr>
                        <a:t>DISK:</a:t>
                      </a:r>
                      <a:r>
                        <a:rPr kumimoji="0" lang="en-US" altLang="zh-CN" sz="1500" b="0" i="1" u="none" strike="noStrike" cap="none" normalizeH="0" baseline="0" dirty="0" err="1" smtClean="0">
                          <a:ln>
                            <a:noFill/>
                          </a:ln>
                          <a:solidFill>
                            <a:srgbClr val="333333"/>
                          </a:solidFill>
                          <a:effectLst/>
                          <a:latin typeface="FrutigerNext LT Regular" pitchFamily="34" charset="0"/>
                          <a:ea typeface="华文细黑" panose="02010600040101010101" pitchFamily="2" charset="-122"/>
                        </a:rPr>
                        <a:t>n</a:t>
                      </a:r>
                      <a:endPar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&lt;none&gt;</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ARCHIVE</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526694">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500" b="0" i="0" u="none" strike="noStrike" cap="none" normalizeH="0" baseline="0" smtClean="0">
                          <a:ln>
                            <a:noFill/>
                          </a:ln>
                          <a:solidFill>
                            <a:srgbClr val="333333"/>
                          </a:solidFill>
                          <a:effectLst/>
                          <a:latin typeface="FrutigerNext LT Regular" pitchFamily="34" charset="0"/>
                          <a:ea typeface="华文细黑" panose="02010600040101010101" pitchFamily="2" charset="-122"/>
                        </a:rPr>
                        <a:t>5</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WARM</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DISK:1, ARCHIVE:</a:t>
                      </a:r>
                      <a:r>
                        <a:rPr kumimoji="0" lang="en-US" altLang="zh-CN" sz="1500" b="0" i="1"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n</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-1</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ARCHIVE, 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ARCHIVE, 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19712">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500" b="0" i="0" u="none" strike="noStrike" cap="none" normalizeH="0" baseline="0" smtClean="0">
                          <a:ln>
                            <a:noFill/>
                          </a:ln>
                          <a:solidFill>
                            <a:srgbClr val="333333"/>
                          </a:solidFill>
                          <a:effectLst/>
                          <a:latin typeface="FrutigerNext LT Regular" pitchFamily="34" charset="0"/>
                          <a:ea typeface="华文细黑" panose="02010600040101010101" pitchFamily="2" charset="-122"/>
                        </a:rPr>
                        <a:t>2</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COLD</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err="1" smtClean="0">
                          <a:ln>
                            <a:noFill/>
                          </a:ln>
                          <a:solidFill>
                            <a:srgbClr val="333333"/>
                          </a:solidFill>
                          <a:effectLst/>
                          <a:latin typeface="FrutigerNext LT Regular" pitchFamily="34" charset="0"/>
                          <a:ea typeface="华文细黑" panose="02010600040101010101" pitchFamily="2" charset="-122"/>
                        </a:rPr>
                        <a:t>ARCHIVE:</a:t>
                      </a:r>
                      <a:r>
                        <a:rPr kumimoji="0" lang="en-US" altLang="zh-CN" sz="1500" b="0" i="1" u="none" strike="noStrike" cap="none" normalizeH="0" baseline="0" dirty="0" err="1" smtClean="0">
                          <a:ln>
                            <a:noFill/>
                          </a:ln>
                          <a:solidFill>
                            <a:srgbClr val="333333"/>
                          </a:solidFill>
                          <a:effectLst/>
                          <a:latin typeface="FrutigerNext LT Regular" pitchFamily="34" charset="0"/>
                          <a:ea typeface="华文细黑" panose="02010600040101010101" pitchFamily="2" charset="-122"/>
                        </a:rPr>
                        <a:t>n</a:t>
                      </a:r>
                      <a:endPar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&lt;none&gt;</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 </a:t>
                      </a:r>
                      <a:r>
                        <a:rPr kumimoji="0" lang="en-US" altLang="zh-CN" sz="1500" b="0" i="0" u="none" strike="noStrike" cap="none" normalizeH="0" baseline="0" dirty="0" smtClean="0">
                          <a:ln>
                            <a:noFill/>
                          </a:ln>
                          <a:solidFill>
                            <a:srgbClr val="333333"/>
                          </a:solidFill>
                          <a:effectLst/>
                          <a:latin typeface="FrutigerNext LT Regular" pitchFamily="34" charset="0"/>
                          <a:ea typeface="华文细黑" panose="02010600040101010101" pitchFamily="2" charset="-122"/>
                        </a:rPr>
                        <a:t>&lt;none&gt;</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a:xfrm>
            <a:off x="575556" y="308757"/>
            <a:ext cx="7745412" cy="868363"/>
          </a:xfrm>
        </p:spPr>
        <p:txBody>
          <a:bodyPr/>
          <a:lstStyle/>
          <a:p>
            <a:r>
              <a:rPr lang="zh-CN" altLang="en-US" dirty="0" smtClean="0"/>
              <a:t>配置</a:t>
            </a:r>
            <a:r>
              <a:rPr lang="en-US" altLang="zh-CN" dirty="0" smtClean="0"/>
              <a:t>HDFS</a:t>
            </a:r>
            <a:r>
              <a:rPr lang="zh-CN" altLang="en-US" dirty="0" smtClean="0"/>
              <a:t>数据存储策略</a:t>
            </a:r>
            <a:r>
              <a:rPr lang="en-US" altLang="zh-CN" dirty="0" smtClean="0"/>
              <a:t>-</a:t>
            </a:r>
            <a:r>
              <a:rPr lang="zh-CN" altLang="en-US" dirty="0" smtClean="0"/>
              <a:t>标签存储</a:t>
            </a:r>
          </a:p>
        </p:txBody>
      </p:sp>
      <p:sp>
        <p:nvSpPr>
          <p:cNvPr id="7172" name="内容占位符 1"/>
          <p:cNvSpPr>
            <a:spLocks noGrp="1"/>
          </p:cNvSpPr>
          <p:nvPr>
            <p:ph idx="1"/>
          </p:nvPr>
        </p:nvSpPr>
        <p:spPr>
          <a:xfrm>
            <a:off x="626696" y="1340768"/>
            <a:ext cx="3821566" cy="4743450"/>
          </a:xfrm>
        </p:spPr>
        <p:txBody>
          <a:bodyPr/>
          <a:lstStyle/>
          <a:p>
            <a:pPr marL="0" indent="-269875" eaLnBrk="1" fontAlgn="t" hangingPunct="1">
              <a:spcBef>
                <a:spcPts val="790"/>
              </a:spcBef>
              <a:buFont typeface="Wingdings" panose="05000000000000000000" pitchFamily="2" charset="2"/>
              <a:buNone/>
            </a:pPr>
            <a:r>
              <a:rPr lang="zh-CN" altLang="en-US" sz="1800" dirty="0" smtClean="0"/>
              <a:t>配置</a:t>
            </a:r>
            <a:r>
              <a:rPr lang="en-US" altLang="zh-CN" sz="1800" dirty="0" smtClean="0"/>
              <a:t>DataNode</a:t>
            </a:r>
            <a:r>
              <a:rPr lang="zh-CN" altLang="en-US" sz="1800" dirty="0" smtClean="0"/>
              <a:t>使用标签存储：</a:t>
            </a:r>
            <a:endParaRPr lang="en-US" altLang="zh-CN" sz="1800" dirty="0" smtClean="0"/>
          </a:p>
          <a:p>
            <a:pPr marL="0" indent="-269875" eaLnBrk="1" fontAlgn="t" hangingPunct="1">
              <a:spcBef>
                <a:spcPts val="790"/>
              </a:spcBef>
              <a:buFont typeface="Wingdings" panose="05000000000000000000" pitchFamily="2" charset="2"/>
              <a:buNone/>
            </a:pPr>
            <a:r>
              <a:rPr lang="zh-CN" altLang="en-US" sz="1800" dirty="0" smtClean="0"/>
              <a:t>用户通过数据特征灵活配置</a:t>
            </a:r>
            <a:r>
              <a:rPr lang="en-US" altLang="zh-CN" sz="1800" dirty="0" smtClean="0"/>
              <a:t>HDFS</a:t>
            </a:r>
            <a:r>
              <a:rPr lang="zh-CN" altLang="en-US" sz="1800" dirty="0" smtClean="0"/>
              <a:t>数据块存放策略，即</a:t>
            </a:r>
            <a:r>
              <a:rPr lang="zh-CN" altLang="en-US" sz="1800" dirty="0" smtClean="0">
                <a:solidFill>
                  <a:srgbClr val="FF0000"/>
                </a:solidFill>
              </a:rPr>
              <a:t>为一个</a:t>
            </a:r>
            <a:r>
              <a:rPr lang="en-US" altLang="zh-CN" sz="1800" dirty="0" smtClean="0">
                <a:solidFill>
                  <a:srgbClr val="FF0000"/>
                </a:solidFill>
              </a:rPr>
              <a:t>HDFS</a:t>
            </a:r>
            <a:r>
              <a:rPr lang="zh-CN" altLang="en-US" sz="1800" dirty="0" smtClean="0">
                <a:solidFill>
                  <a:srgbClr val="FF0000"/>
                </a:solidFill>
              </a:rPr>
              <a:t>目录设置一个标签表达式，每个</a:t>
            </a:r>
            <a:r>
              <a:rPr lang="en-US" altLang="zh-CN" sz="1800" dirty="0" smtClean="0">
                <a:solidFill>
                  <a:srgbClr val="FF0000"/>
                </a:solidFill>
              </a:rPr>
              <a:t>DataNode</a:t>
            </a:r>
            <a:r>
              <a:rPr lang="zh-CN" altLang="en-US" sz="1800" dirty="0" smtClean="0">
                <a:solidFill>
                  <a:srgbClr val="FF0000"/>
                </a:solidFill>
              </a:rPr>
              <a:t>可以对应一个或多个标签</a:t>
            </a:r>
            <a:r>
              <a:rPr lang="zh-CN" altLang="en-US" sz="1800" dirty="0" smtClean="0"/>
              <a:t>；当基于标签的数据块存放策略为指定目录下的文件选择</a:t>
            </a:r>
            <a:r>
              <a:rPr lang="en-US" altLang="zh-CN" sz="1800" dirty="0" smtClean="0"/>
              <a:t>DataNode</a:t>
            </a:r>
            <a:r>
              <a:rPr lang="zh-CN" altLang="en-US" sz="1800" dirty="0" smtClean="0"/>
              <a:t>节点进行存放时，根据文件的标签表达式选择出将要存放的</a:t>
            </a:r>
            <a:r>
              <a:rPr lang="en-US" altLang="zh-CN" sz="1800" dirty="0" smtClean="0"/>
              <a:t>DataNode</a:t>
            </a:r>
            <a:r>
              <a:rPr lang="zh-CN" altLang="en-US" sz="1800" dirty="0" smtClean="0"/>
              <a:t>节点范围，然后在这个</a:t>
            </a:r>
            <a:r>
              <a:rPr lang="en-US" altLang="zh-CN" sz="1800" dirty="0" smtClean="0"/>
              <a:t>DataNode</a:t>
            </a:r>
            <a:r>
              <a:rPr lang="zh-CN" altLang="en-US" sz="1800" dirty="0" smtClean="0"/>
              <a:t>节点范围内，遵守下一个指定的数据块存放策略进行存放</a:t>
            </a:r>
            <a:r>
              <a:rPr lang="zh-CN" altLang="en-US" sz="1600" dirty="0" smtClean="0"/>
              <a:t>。</a:t>
            </a:r>
            <a:endParaRPr lang="en-US" altLang="zh-CN" sz="1600" dirty="0" smtClean="0"/>
          </a:p>
        </p:txBody>
      </p:sp>
      <p:graphicFrame>
        <p:nvGraphicFramePr>
          <p:cNvPr id="7170" name="对象 5"/>
          <p:cNvGraphicFramePr>
            <a:graphicFrameLocks noChangeAspect="1"/>
          </p:cNvGraphicFramePr>
          <p:nvPr/>
        </p:nvGraphicFramePr>
        <p:xfrm>
          <a:off x="4031940" y="-10035"/>
          <a:ext cx="5328394" cy="7029400"/>
        </p:xfrm>
        <a:graphic>
          <a:graphicData uri="http://schemas.openxmlformats.org/presentationml/2006/ole">
            <mc:AlternateContent xmlns:mc="http://schemas.openxmlformats.org/markup-compatibility/2006">
              <mc:Choice xmlns:v="urn:schemas-microsoft-com:vml" Requires="v">
                <p:oleObj spid="_x0000_s16395" name="Visio" r:id="rId4" imgW="5763260" imgH="5618480" progId="Visio.Drawing.11">
                  <p:embed/>
                </p:oleObj>
              </mc:Choice>
              <mc:Fallback>
                <p:oleObj name="Visio" r:id="rId4" imgW="5763260" imgH="5618480" progId="Visio.Drawing.11">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1940" y="-10035"/>
                        <a:ext cx="5328394" cy="7029400"/>
                      </a:xfrm>
                      <a:prstGeom prst="rect">
                        <a:avLst/>
                      </a:prstGeom>
                      <a:noFill/>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p:cNvSpPr>
          <p:nvPr>
            <p:ph type="title"/>
          </p:nvPr>
        </p:nvSpPr>
        <p:spPr>
          <a:xfrm>
            <a:off x="503548" y="248284"/>
            <a:ext cx="7745413" cy="868363"/>
          </a:xfrm>
        </p:spPr>
        <p:txBody>
          <a:bodyPr/>
          <a:lstStyle/>
          <a:p>
            <a:r>
              <a:rPr lang="zh-CN" altLang="en-US" dirty="0" smtClean="0"/>
              <a:t>配置</a:t>
            </a:r>
            <a:r>
              <a:rPr lang="en-US" altLang="zh-CN" dirty="0" smtClean="0"/>
              <a:t>HDFS</a:t>
            </a:r>
            <a:r>
              <a:rPr lang="zh-CN" altLang="en-US" dirty="0" smtClean="0"/>
              <a:t>数据存储策略</a:t>
            </a:r>
            <a:r>
              <a:rPr lang="en-US" altLang="zh-CN" dirty="0" smtClean="0"/>
              <a:t>-</a:t>
            </a:r>
            <a:r>
              <a:rPr lang="zh-CN" altLang="en-US" dirty="0" smtClean="0"/>
              <a:t>节点组存储</a:t>
            </a:r>
          </a:p>
        </p:txBody>
      </p:sp>
      <p:graphicFrame>
        <p:nvGraphicFramePr>
          <p:cNvPr id="8194" name="对象 5"/>
          <p:cNvGraphicFramePr>
            <a:graphicFrameLocks noChangeAspect="1"/>
          </p:cNvGraphicFramePr>
          <p:nvPr/>
        </p:nvGraphicFramePr>
        <p:xfrm>
          <a:off x="1373813" y="1781175"/>
          <a:ext cx="6516216" cy="5076825"/>
        </p:xfrm>
        <a:graphic>
          <a:graphicData uri="http://schemas.openxmlformats.org/presentationml/2006/ole">
            <mc:AlternateContent xmlns:mc="http://schemas.openxmlformats.org/markup-compatibility/2006">
              <mc:Choice xmlns:v="urn:schemas-microsoft-com:vml" Requires="v">
                <p:oleObj spid="_x0000_s17419" name="Visio" r:id="rId4" imgW="6083300" imgH="5930900" progId="Visio.Drawing.11">
                  <p:embed/>
                </p:oleObj>
              </mc:Choice>
              <mc:Fallback>
                <p:oleObj name="Visio" r:id="rId4" imgW="6083300" imgH="5930900" progId="Visio.Drawing.11">
                  <p:embed/>
                  <p:pic>
                    <p:nvPicPr>
                      <p:cNvPr id="0" name="对象 5"/>
                      <p:cNvPicPr>
                        <a:picLocks noChangeAspect="1" noChangeArrowheads="1"/>
                      </p:cNvPicPr>
                      <p:nvPr/>
                    </p:nvPicPr>
                    <p:blipFill>
                      <a:blip r:embed="rId5"/>
                      <a:srcRect/>
                      <a:stretch>
                        <a:fillRect/>
                      </a:stretch>
                    </p:blipFill>
                    <p:spPr bwMode="auto">
                      <a:xfrm>
                        <a:off x="1373813" y="1781175"/>
                        <a:ext cx="6516216" cy="5076825"/>
                      </a:xfrm>
                      <a:prstGeom prst="rect">
                        <a:avLst/>
                      </a:prstGeom>
                      <a:noFill/>
                    </p:spPr>
                  </p:pic>
                </p:oleObj>
              </mc:Fallback>
            </mc:AlternateContent>
          </a:graphicData>
        </a:graphic>
      </p:graphicFrame>
      <p:sp>
        <p:nvSpPr>
          <p:cNvPr id="2" name="内容占位符 1"/>
          <p:cNvSpPr>
            <a:spLocks noGrp="1"/>
          </p:cNvSpPr>
          <p:nvPr>
            <p:ph idx="1"/>
          </p:nvPr>
        </p:nvSpPr>
        <p:spPr>
          <a:xfrm>
            <a:off x="583158" y="1130348"/>
            <a:ext cx="8097527" cy="5328592"/>
          </a:xfrm>
        </p:spPr>
        <p:txBody>
          <a:bodyPr/>
          <a:lstStyle/>
          <a:p>
            <a:pPr marL="0" indent="0" eaLnBrk="1" fontAlgn="t" hangingPunct="1">
              <a:buFont typeface="Wingdings" panose="05000000000000000000" pitchFamily="2" charset="2"/>
              <a:buNone/>
              <a:defRPr/>
            </a:pPr>
            <a:r>
              <a:rPr lang="zh-CN" altLang="en-US" sz="1800" dirty="0" smtClean="0">
                <a:solidFill>
                  <a:srgbClr val="FF0000"/>
                </a:solidFill>
              </a:rPr>
              <a:t>配置</a:t>
            </a:r>
            <a:r>
              <a:rPr lang="en-US" altLang="zh-CN" sz="1800" dirty="0" smtClean="0">
                <a:solidFill>
                  <a:srgbClr val="FF0000"/>
                </a:solidFill>
              </a:rPr>
              <a:t>DataNode</a:t>
            </a:r>
            <a:r>
              <a:rPr lang="zh-CN" altLang="en-US" sz="1800" dirty="0" smtClean="0">
                <a:solidFill>
                  <a:srgbClr val="FF0000"/>
                </a:solidFill>
              </a:rPr>
              <a:t>使用节点组存储：</a:t>
            </a:r>
            <a:endParaRPr lang="en-US" altLang="zh-CN" sz="1800" dirty="0" smtClean="0">
              <a:solidFill>
                <a:srgbClr val="FF0000"/>
              </a:solidFill>
            </a:endParaRPr>
          </a:p>
          <a:p>
            <a:pPr marL="0" indent="0" eaLnBrk="1" fontAlgn="t" hangingPunct="1">
              <a:buFont typeface="Wingdings" panose="05000000000000000000" pitchFamily="2" charset="2"/>
              <a:buNone/>
              <a:defRPr/>
            </a:pPr>
            <a:r>
              <a:rPr lang="zh-CN" altLang="en-US" sz="1600" dirty="0" smtClean="0"/>
              <a:t>关键数据根据实际业务需要保存在具有高度可靠性的节点中，此时</a:t>
            </a:r>
            <a:r>
              <a:rPr lang="en-US" altLang="zh-CN" sz="1600" dirty="0" smtClean="0"/>
              <a:t>DataNode</a:t>
            </a:r>
            <a:r>
              <a:rPr lang="zh-CN" altLang="en-US" sz="1600" dirty="0" smtClean="0"/>
              <a:t>组成了异构集群。通过修改</a:t>
            </a:r>
            <a:r>
              <a:rPr lang="en-US" altLang="zh-CN" sz="1600" dirty="0" smtClean="0"/>
              <a:t>DataNode</a:t>
            </a:r>
            <a:r>
              <a:rPr lang="zh-CN" altLang="en-US" sz="1600" dirty="0" smtClean="0"/>
              <a:t>的存储策略，系统可以将数据强制保存在指定的节点组中。</a:t>
            </a:r>
            <a:endParaRPr lang="en-US" altLang="zh-CN" sz="1600"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377825" y="257175"/>
            <a:ext cx="8229600" cy="692150"/>
          </a:xfrm>
        </p:spPr>
        <p:txBody>
          <a:bodyPr wrap="square" lIns="91440" tIns="45720" rIns="91440" bIns="45720" anchor="ctr"/>
          <a:lstStyle/>
          <a:p>
            <a:pPr eaLnBrk="1" hangingPunct="1"/>
            <a:r>
              <a:rPr lang="zh-CN" altLang="en-US" dirty="0">
                <a:latin typeface="+mj-ea"/>
              </a:rPr>
              <a:t>相关背景资料</a:t>
            </a:r>
          </a:p>
        </p:txBody>
      </p:sp>
      <p:sp>
        <p:nvSpPr>
          <p:cNvPr id="3" name="内容占位符 2"/>
          <p:cNvSpPr>
            <a:spLocks noGrp="1"/>
          </p:cNvSpPr>
          <p:nvPr>
            <p:ph idx="1"/>
          </p:nvPr>
        </p:nvSpPr>
        <p:spPr>
          <a:xfrm>
            <a:off x="382588" y="1073150"/>
            <a:ext cx="5053013" cy="1490663"/>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Hadoop</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：一个分布式系统基础架构，由</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Apache</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基金会开发。用户可以在不了解分布式底层细节的情况下，开发分布式程序。充分利用集群的威力高速运算和存储</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Box 4"/>
          <p:cNvSpPr txBox="1"/>
          <p:nvPr/>
        </p:nvSpPr>
        <p:spPr>
          <a:xfrm>
            <a:off x="3868738" y="2867025"/>
            <a:ext cx="5111750" cy="1015663"/>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Distributed</a:t>
            </a:r>
            <a:r>
              <a:rPr kumimoji="0" lang="zh-CN" altLang="en-US" sz="2000" b="0" i="0" u="none" strike="noStrike" kern="1200" cap="none" spc="0" normalizeH="0" baseline="0" noProof="0" dirty="0">
                <a:ln>
                  <a:noFill/>
                </a:ln>
                <a:solidFill>
                  <a:prstClr val="black"/>
                </a:solidFill>
                <a:effectLst/>
                <a:uLnTx/>
                <a:uFillTx/>
                <a:latin typeface="+mn-ea"/>
                <a:ea typeface="+mn-ea"/>
                <a:cs typeface="+mn-cs"/>
              </a:rPr>
              <a:t>：分布式计算是利用互联网上的计算机的 </a:t>
            </a:r>
            <a:r>
              <a:rPr kumimoji="0" lang="en-US" altLang="zh-CN" sz="2000" b="0" i="0" u="none" strike="noStrike" kern="1200" cap="none" spc="0" normalizeH="0" baseline="0" noProof="0" dirty="0">
                <a:ln>
                  <a:noFill/>
                </a:ln>
                <a:solidFill>
                  <a:prstClr val="black"/>
                </a:solidFill>
                <a:effectLst/>
                <a:uLnTx/>
                <a:uFillTx/>
                <a:latin typeface="+mn-ea"/>
                <a:ea typeface="+mn-ea"/>
                <a:cs typeface="+mn-cs"/>
              </a:rPr>
              <a:t>CPU </a:t>
            </a:r>
            <a:r>
              <a:rPr kumimoji="0" lang="zh-CN" altLang="en-US" sz="2000" b="0" i="0" u="none" strike="noStrike" kern="1200" cap="none" spc="0" normalizeH="0" baseline="0" noProof="0" dirty="0">
                <a:ln>
                  <a:noFill/>
                </a:ln>
                <a:solidFill>
                  <a:prstClr val="black"/>
                </a:solidFill>
                <a:effectLst/>
                <a:uLnTx/>
                <a:uFillTx/>
                <a:latin typeface="+mn-ea"/>
                <a:ea typeface="+mn-ea"/>
                <a:cs typeface="+mn-cs"/>
              </a:rPr>
              <a:t>的共同处理能力来解决大型计算问题的一种计算科学。</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p:txBody>
      </p:sp>
      <p:sp>
        <p:nvSpPr>
          <p:cNvPr id="6" name="TextBox 5"/>
          <p:cNvSpPr txBox="1"/>
          <p:nvPr/>
        </p:nvSpPr>
        <p:spPr>
          <a:xfrm>
            <a:off x="287524" y="4761148"/>
            <a:ext cx="6434138" cy="1323439"/>
          </a:xfrm>
          <a:prstGeom prst="rect">
            <a:avLst/>
          </a:prstGeom>
          <a:noFill/>
          <a:ln w="9525">
            <a:noFill/>
          </a:ln>
        </p:spPr>
        <p:txBody>
          <a:bodyPr anchor="t">
            <a:spAutoFit/>
          </a:bodyPr>
          <a:lstStyle/>
          <a:p>
            <a:pPr lvl="0" indent="0"/>
            <a:r>
              <a:rPr lang="en-US" altLang="zh-CN" sz="2000" dirty="0">
                <a:latin typeface="Calibri" panose="020F0502020204030204" pitchFamily="34" charset="0"/>
                <a:ea typeface="宋体" panose="02010600030101010101" pitchFamily="2" charset="-122"/>
              </a:rPr>
              <a:t>File system</a:t>
            </a:r>
            <a:r>
              <a:rPr lang="zh-CN" altLang="en-US" sz="2000" dirty="0">
                <a:latin typeface="Calibri" panose="020F0502020204030204" pitchFamily="34" charset="0"/>
                <a:ea typeface="宋体" panose="02010600030101010101" pitchFamily="2" charset="-122"/>
              </a:rPr>
              <a:t>：文件系统是操作系统用于明确磁盘或分区上的文件的方法和数据结构；即在磁盘上组织文件的方法。也指用于存储文件的磁盘或分区，或文件系统种类。</a:t>
            </a:r>
          </a:p>
        </p:txBody>
      </p:sp>
      <p:pic>
        <p:nvPicPr>
          <p:cNvPr id="2050" name="Picture 2" descr="C:\Users\sinlovS41\Desktop\hadoop Ecosystem.png"/>
          <p:cNvPicPr>
            <a:picLocks noChangeAspect="1"/>
          </p:cNvPicPr>
          <p:nvPr/>
        </p:nvPicPr>
        <p:blipFill>
          <a:blip r:embed="rId3" cstate="print"/>
          <a:stretch>
            <a:fillRect/>
          </a:stretch>
        </p:blipFill>
        <p:spPr>
          <a:xfrm>
            <a:off x="5435600" y="765175"/>
            <a:ext cx="3300413" cy="2024063"/>
          </a:xfrm>
          <a:prstGeom prst="rect">
            <a:avLst/>
          </a:prstGeom>
          <a:noFill/>
          <a:ln w="9525">
            <a:noFill/>
          </a:ln>
        </p:spPr>
      </p:pic>
      <p:pic>
        <p:nvPicPr>
          <p:cNvPr id="2051" name="Picture 3" descr="C:\Users\sinlovS41\Desktop\thread in distributed systems.png"/>
          <p:cNvPicPr>
            <a:picLocks noChangeAspect="1"/>
          </p:cNvPicPr>
          <p:nvPr/>
        </p:nvPicPr>
        <p:blipFill>
          <a:blip r:embed="rId4" cstate="print"/>
          <a:stretch>
            <a:fillRect/>
          </a:stretch>
        </p:blipFill>
        <p:spPr>
          <a:xfrm>
            <a:off x="234950" y="2563813"/>
            <a:ext cx="3633788" cy="2017712"/>
          </a:xfrm>
          <a:prstGeom prst="rect">
            <a:avLst/>
          </a:prstGeom>
          <a:noFill/>
          <a:ln w="9525">
            <a:noFill/>
          </a:ln>
        </p:spPr>
      </p:pic>
      <p:pic>
        <p:nvPicPr>
          <p:cNvPr id="2053" name="Picture 5" descr="C:\Users\sinlovS41\Desktop\File system.png"/>
          <p:cNvPicPr>
            <a:picLocks noChangeAspect="1"/>
          </p:cNvPicPr>
          <p:nvPr/>
        </p:nvPicPr>
        <p:blipFill>
          <a:blip r:embed="rId5" cstate="print"/>
          <a:stretch>
            <a:fillRect/>
          </a:stretch>
        </p:blipFill>
        <p:spPr>
          <a:xfrm>
            <a:off x="6696236" y="3933056"/>
            <a:ext cx="2001837" cy="2290763"/>
          </a:xfrm>
          <a:prstGeom prst="rect">
            <a:avLst/>
          </a:prstGeom>
          <a:noFill/>
          <a:ln w="9525">
            <a:noFill/>
          </a:ln>
        </p:spPr>
      </p:pic>
    </p:spTree>
    <p:extLst>
      <p:ext uri="{BB962C8B-B14F-4D97-AF65-F5344CB8AC3E}">
        <p14:creationId xmlns:p14="http://schemas.microsoft.com/office/powerpoint/2010/main" val="31297427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1+#ppt_w/2"/>
                                          </p:val>
                                        </p:tav>
                                        <p:tav tm="100000">
                                          <p:val>
                                            <p:strVal val="#ppt_x"/>
                                          </p:val>
                                        </p:tav>
                                      </p:tavLst>
                                    </p:anim>
                                    <p:anim calcmode="lin" valueType="num">
                                      <p:cBhvr additive="base">
                                        <p:cTn id="14"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additive="base">
                                        <p:cTn id="19" dur="500" fill="hold"/>
                                        <p:tgtEl>
                                          <p:spTgt spid="2051"/>
                                        </p:tgtEl>
                                        <p:attrNameLst>
                                          <p:attrName>ppt_x</p:attrName>
                                        </p:attrNameLst>
                                      </p:cBhvr>
                                      <p:tavLst>
                                        <p:tav tm="0">
                                          <p:val>
                                            <p:strVal val="0-#ppt_w/2"/>
                                          </p:val>
                                        </p:tav>
                                        <p:tav tm="100000">
                                          <p:val>
                                            <p:strVal val="#ppt_x"/>
                                          </p:val>
                                        </p:tav>
                                      </p:tavLst>
                                    </p:anim>
                                    <p:anim calcmode="lin" valueType="num">
                                      <p:cBhvr additive="base">
                                        <p:cTn id="20" dur="50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053"/>
                                        </p:tgtEl>
                                        <p:attrNameLst>
                                          <p:attrName>style.visibility</p:attrName>
                                        </p:attrNameLst>
                                      </p:cBhvr>
                                      <p:to>
                                        <p:strVal val="visible"/>
                                      </p:to>
                                    </p:set>
                                    <p:animEffect transition="in" filter="fade">
                                      <p:cBhvr>
                                        <p:cTn id="36" dur="1000"/>
                                        <p:tgtEl>
                                          <p:spTgt spid="2053"/>
                                        </p:tgtEl>
                                      </p:cBhvr>
                                    </p:animEffect>
                                    <p:anim calcmode="lin" valueType="num">
                                      <p:cBhvr>
                                        <p:cTn id="37" dur="1000" fill="hold"/>
                                        <p:tgtEl>
                                          <p:spTgt spid="2053"/>
                                        </p:tgtEl>
                                        <p:attrNameLst>
                                          <p:attrName>ppt_x</p:attrName>
                                        </p:attrNameLst>
                                      </p:cBhvr>
                                      <p:tavLst>
                                        <p:tav tm="0">
                                          <p:val>
                                            <p:strVal val="#ppt_x"/>
                                          </p:val>
                                        </p:tav>
                                        <p:tav tm="100000">
                                          <p:val>
                                            <p:strVal val="#ppt_x"/>
                                          </p:val>
                                        </p:tav>
                                      </p:tavLst>
                                    </p:anim>
                                    <p:anim calcmode="lin" valueType="num">
                                      <p:cBhvr>
                                        <p:cTn id="38" dur="1000" fill="hold"/>
                                        <p:tgtEl>
                                          <p:spTgt spid="20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2463" y="1374775"/>
            <a:ext cx="8132006" cy="4195763"/>
          </a:xfrm>
        </p:spPr>
        <p:txBody>
          <a:bodyPr/>
          <a:lstStyle/>
          <a:p>
            <a:pPr marL="0" indent="0" eaLnBrk="1" fontAlgn="t" hangingPunct="1">
              <a:buNone/>
              <a:defRPr/>
            </a:pPr>
            <a:r>
              <a:rPr lang="zh-CN" altLang="en-US" sz="2400" dirty="0">
                <a:solidFill>
                  <a:srgbClr val="FF0000"/>
                </a:solidFill>
              </a:rPr>
              <a:t>使用约束：</a:t>
            </a:r>
            <a:endParaRPr lang="en-US" altLang="zh-CN" sz="2400" dirty="0">
              <a:solidFill>
                <a:srgbClr val="FF0000"/>
              </a:solidFill>
            </a:endParaRPr>
          </a:p>
          <a:p>
            <a:pPr eaLnBrk="1" fontAlgn="t" hangingPunct="1">
              <a:defRPr/>
            </a:pPr>
            <a:r>
              <a:rPr lang="zh-CN" altLang="en-US" sz="2000" dirty="0"/>
              <a:t>第一份副本将从强制机架组（</a:t>
            </a:r>
            <a:r>
              <a:rPr lang="zh-CN" altLang="en-US" sz="2000" dirty="0" smtClean="0"/>
              <a:t>机架组</a:t>
            </a:r>
            <a:r>
              <a:rPr lang="en-US" altLang="zh-CN" sz="2000" dirty="0"/>
              <a:t>2</a:t>
            </a:r>
            <a:r>
              <a:rPr lang="zh-CN" altLang="en-US" sz="2000" dirty="0"/>
              <a:t>）中选出，如果在强制机架</a:t>
            </a:r>
            <a:r>
              <a:rPr lang="zh-CN" altLang="en-US" sz="2000" dirty="0" smtClean="0"/>
              <a:t>组中</a:t>
            </a:r>
            <a:r>
              <a:rPr lang="zh-CN" altLang="en-US" sz="2000" dirty="0"/>
              <a:t>没有可用节点，则写入失败。 </a:t>
            </a:r>
            <a:endParaRPr lang="en-US" altLang="zh-CN" sz="2000" dirty="0"/>
          </a:p>
          <a:p>
            <a:pPr eaLnBrk="1" fontAlgn="t" hangingPunct="1">
              <a:defRPr/>
            </a:pPr>
            <a:r>
              <a:rPr lang="zh-CN" altLang="en-US" sz="2000" dirty="0"/>
              <a:t>第二份副本将从本地客户端机器</a:t>
            </a:r>
            <a:r>
              <a:rPr lang="zh-CN" altLang="en-US" sz="2000" dirty="0" smtClean="0"/>
              <a:t>或机架</a:t>
            </a:r>
            <a:r>
              <a:rPr lang="zh-CN" altLang="en-US" sz="2000" dirty="0"/>
              <a:t>组中的随机节点中</a:t>
            </a:r>
            <a:r>
              <a:rPr lang="en-US" altLang="zh-CN" sz="2000" dirty="0"/>
              <a:t>(</a:t>
            </a:r>
            <a:r>
              <a:rPr lang="zh-CN" altLang="en-US" sz="2000" dirty="0"/>
              <a:t>当</a:t>
            </a:r>
            <a:r>
              <a:rPr lang="zh-CN" altLang="en-US" sz="2000" dirty="0" smtClean="0"/>
              <a:t>客户端机器</a:t>
            </a:r>
            <a:r>
              <a:rPr lang="zh-CN" altLang="en-US" sz="2000" dirty="0"/>
              <a:t>机架组不为强制机架组时</a:t>
            </a:r>
            <a:r>
              <a:rPr lang="en-US" altLang="zh-CN" sz="2000" dirty="0"/>
              <a:t>)</a:t>
            </a:r>
            <a:r>
              <a:rPr lang="zh-CN" altLang="en-US" sz="2000" dirty="0"/>
              <a:t>选出。 </a:t>
            </a:r>
            <a:endParaRPr lang="en-US" altLang="zh-CN" sz="2000" dirty="0"/>
          </a:p>
          <a:p>
            <a:pPr eaLnBrk="1" fontAlgn="t" hangingPunct="1">
              <a:defRPr/>
            </a:pPr>
            <a:r>
              <a:rPr lang="zh-CN" altLang="en-US" sz="2000" dirty="0"/>
              <a:t>第三份副本将从其他机架组中选出。 </a:t>
            </a:r>
            <a:endParaRPr lang="en-US" altLang="zh-CN" sz="2000" dirty="0"/>
          </a:p>
          <a:p>
            <a:pPr eaLnBrk="1" fontAlgn="t" hangingPunct="1">
              <a:defRPr/>
            </a:pPr>
            <a:r>
              <a:rPr lang="zh-CN" altLang="en-US" sz="2000" b="1" dirty="0">
                <a:solidFill>
                  <a:srgbClr val="7030A0"/>
                </a:solidFill>
              </a:rPr>
              <a:t>各副本应存放在不同的机架组中</a:t>
            </a:r>
            <a:r>
              <a:rPr lang="zh-CN" altLang="en-US" sz="2000" dirty="0"/>
              <a:t>。如果所需副本的数量</a:t>
            </a:r>
            <a:r>
              <a:rPr lang="zh-CN" altLang="en-US" sz="2000" dirty="0" smtClean="0"/>
              <a:t>大于可用</a:t>
            </a:r>
            <a:r>
              <a:rPr lang="zh-CN" altLang="en-US" sz="2000" dirty="0"/>
              <a:t>的机架组数量，则会将多出的副本存放在随机机架组中</a:t>
            </a:r>
            <a:r>
              <a:rPr lang="zh-CN" altLang="en-US" sz="2000" dirty="0" smtClean="0"/>
              <a:t>。</a:t>
            </a:r>
            <a:endParaRPr lang="zh-CN" altLang="en-US" sz="2000" dirty="0"/>
          </a:p>
        </p:txBody>
      </p:sp>
      <p:sp>
        <p:nvSpPr>
          <p:cNvPr id="4" name="标题 1"/>
          <p:cNvSpPr txBox="1"/>
          <p:nvPr/>
        </p:nvSpPr>
        <p:spPr bwMode="auto">
          <a:xfrm>
            <a:off x="467544" y="332656"/>
            <a:ext cx="7745413" cy="868363"/>
          </a:xfrm>
          <a:prstGeom prst="rect">
            <a:avLst/>
          </a:prstGeom>
          <a:noFill/>
          <a:ln w="9525">
            <a:noFill/>
            <a:miter lim="800000"/>
          </a:ln>
        </p:spPr>
        <p:txBody>
          <a:bodyPr vert="horz" wrap="square" lIns="80128" tIns="40064" rIns="80128" bIns="40064" numCol="1" anchor="ctr" anchorCtr="0" compatLnSpc="1"/>
          <a:lst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a:lstStyle>
          <a:p>
            <a:r>
              <a:rPr lang="zh-CN" altLang="en-US" kern="0" dirty="0" smtClean="0"/>
              <a:t>配置</a:t>
            </a:r>
            <a:r>
              <a:rPr lang="en-US" altLang="zh-CN" kern="0" dirty="0" smtClean="0"/>
              <a:t>HDFS</a:t>
            </a:r>
            <a:r>
              <a:rPr lang="zh-CN" altLang="en-US" kern="0" dirty="0" smtClean="0"/>
              <a:t>数据存储策略</a:t>
            </a:r>
            <a:r>
              <a:rPr lang="en-US" altLang="zh-CN" kern="0" dirty="0" smtClean="0"/>
              <a:t>-</a:t>
            </a:r>
            <a:r>
              <a:rPr lang="zh-CN" altLang="en-US" kern="0" dirty="0" smtClean="0"/>
              <a:t>节点组存储</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标题 1"/>
          <p:cNvSpPr>
            <a:spLocks noGrp="1"/>
          </p:cNvSpPr>
          <p:nvPr>
            <p:ph type="title"/>
          </p:nvPr>
        </p:nvSpPr>
        <p:spPr>
          <a:xfrm>
            <a:off x="684213" y="387350"/>
            <a:ext cx="7745412" cy="868363"/>
          </a:xfrm>
        </p:spPr>
        <p:txBody>
          <a:bodyPr/>
          <a:lstStyle/>
          <a:p>
            <a:r>
              <a:rPr lang="en-US" altLang="zh-CN" dirty="0" smtClean="0"/>
              <a:t>Colocation</a:t>
            </a:r>
            <a:r>
              <a:rPr lang="zh-CN" altLang="en-US" dirty="0" smtClean="0"/>
              <a:t>同分布</a:t>
            </a:r>
          </a:p>
        </p:txBody>
      </p:sp>
      <p:graphicFrame>
        <p:nvGraphicFramePr>
          <p:cNvPr id="9218" name="对象 5"/>
          <p:cNvGraphicFramePr>
            <a:graphicFrameLocks noChangeAspect="1"/>
          </p:cNvGraphicFramePr>
          <p:nvPr/>
        </p:nvGraphicFramePr>
        <p:xfrm>
          <a:off x="1892300" y="1347788"/>
          <a:ext cx="4860925" cy="4737100"/>
        </p:xfrm>
        <a:graphic>
          <a:graphicData uri="http://schemas.openxmlformats.org/presentationml/2006/ole">
            <mc:AlternateContent xmlns:mc="http://schemas.openxmlformats.org/markup-compatibility/2006">
              <mc:Choice xmlns:v="urn:schemas-microsoft-com:vml" Requires="v">
                <p:oleObj spid="_x0000_s18450" name="Visio" r:id="rId4" imgW="5763260" imgH="5618480" progId="">
                  <p:embed/>
                </p:oleObj>
              </mc:Choice>
              <mc:Fallback>
                <p:oleObj name="Visio" r:id="rId4" imgW="5763260" imgH="5618480" progId="">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2300" y="1347788"/>
                        <a:ext cx="4860925" cy="473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1" name="内容占位符 2"/>
          <p:cNvSpPr>
            <a:spLocks noGrp="1"/>
          </p:cNvSpPr>
          <p:nvPr>
            <p:ph idx="1"/>
          </p:nvPr>
        </p:nvSpPr>
        <p:spPr>
          <a:xfrm>
            <a:off x="674688" y="1268413"/>
            <a:ext cx="7929562" cy="781050"/>
          </a:xfrm>
        </p:spPr>
        <p:txBody>
          <a:bodyPr/>
          <a:lstStyle/>
          <a:p>
            <a:pPr marL="0" indent="0">
              <a:buFont typeface="Wingdings" panose="05000000000000000000" pitchFamily="2" charset="2"/>
              <a:buNone/>
            </a:pPr>
            <a:r>
              <a:rPr lang="zh-CN" altLang="en-US" sz="1800" dirty="0" smtClean="0"/>
              <a:t>同分布</a:t>
            </a:r>
            <a:r>
              <a:rPr lang="en-US" altLang="zh-CN" sz="1800" dirty="0" smtClean="0"/>
              <a:t>(Colocation)</a:t>
            </a:r>
            <a:r>
              <a:rPr lang="zh-CN" altLang="en-US" sz="1800" dirty="0" smtClean="0"/>
              <a:t>的定义：将存在关联关系的数据或可能要进行关联操作的数据存储在相同的存储节点上。</a:t>
            </a:r>
          </a:p>
        </p:txBody>
      </p:sp>
      <p:sp>
        <p:nvSpPr>
          <p:cNvPr id="53253" name="文本框 5"/>
          <p:cNvSpPr txBox="1">
            <a:spLocks noChangeArrowheads="1"/>
          </p:cNvSpPr>
          <p:nvPr/>
        </p:nvSpPr>
        <p:spPr bwMode="auto">
          <a:xfrm>
            <a:off x="844550" y="2320925"/>
            <a:ext cx="1189038" cy="584200"/>
          </a:xfrm>
          <a:prstGeom prst="rect">
            <a:avLst/>
          </a:prstGeom>
          <a:noFill/>
          <a:ln>
            <a:noFill/>
          </a:ln>
        </p:spPr>
        <p:txBody>
          <a:bodyPr>
            <a:spAutoFit/>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a:defRPr/>
            </a:pPr>
            <a:r>
              <a:rPr lang="en-US" altLang="zh-CN" sz="1600" dirty="0" smtClean="0">
                <a:latin typeface="+mn-lt"/>
                <a:ea typeface="+mn-ea"/>
              </a:rPr>
              <a:t>NameNode</a:t>
            </a:r>
          </a:p>
          <a:p>
            <a:pPr algn="ctr">
              <a:defRPr/>
            </a:pPr>
            <a:r>
              <a:rPr lang="zh-CN" altLang="en-US" sz="1600" dirty="0" smtClean="0">
                <a:latin typeface="+mn-lt"/>
                <a:ea typeface="+mn-ea"/>
              </a:rPr>
              <a:t>元数据</a:t>
            </a:r>
          </a:p>
        </p:txBody>
      </p:sp>
      <p:sp>
        <p:nvSpPr>
          <p:cNvPr id="53254" name="文本框 6"/>
          <p:cNvSpPr txBox="1">
            <a:spLocks noChangeArrowheads="1"/>
          </p:cNvSpPr>
          <p:nvPr/>
        </p:nvSpPr>
        <p:spPr bwMode="auto">
          <a:xfrm>
            <a:off x="844550" y="3465513"/>
            <a:ext cx="1187450" cy="584200"/>
          </a:xfrm>
          <a:prstGeom prst="rect">
            <a:avLst/>
          </a:prstGeom>
          <a:noFill/>
          <a:ln>
            <a:noFill/>
          </a:ln>
        </p:spPr>
        <p:txBody>
          <a:bodyPr>
            <a:spAutoFit/>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a:defRPr/>
            </a:pPr>
            <a:r>
              <a:rPr lang="en-US" altLang="zh-CN" sz="1600" dirty="0" smtClean="0">
                <a:latin typeface="+mn-lt"/>
                <a:ea typeface="+mn-ea"/>
              </a:rPr>
              <a:t>DataNode</a:t>
            </a:r>
          </a:p>
          <a:p>
            <a:pPr algn="ctr">
              <a:defRPr/>
            </a:pPr>
            <a:r>
              <a:rPr lang="zh-CN" altLang="en-US" sz="1600" dirty="0" smtClean="0">
                <a:latin typeface="+mn-lt"/>
                <a:ea typeface="+mn-ea"/>
              </a:rPr>
              <a:t>数据</a:t>
            </a:r>
          </a:p>
        </p:txBody>
      </p:sp>
      <p:sp>
        <p:nvSpPr>
          <p:cNvPr id="53255" name="圆角矩形标注 8"/>
          <p:cNvSpPr>
            <a:spLocks noChangeArrowheads="1"/>
          </p:cNvSpPr>
          <p:nvPr/>
        </p:nvSpPr>
        <p:spPr bwMode="auto">
          <a:xfrm>
            <a:off x="862013" y="4473575"/>
            <a:ext cx="1093787" cy="1611313"/>
          </a:xfrm>
          <a:prstGeom prst="wedgeRoundRectCallout">
            <a:avLst>
              <a:gd name="adj1" fmla="val 69384"/>
              <a:gd name="adj2" fmla="val -71884"/>
              <a:gd name="adj3" fmla="val 16667"/>
            </a:avLst>
          </a:prstGeom>
          <a:solidFill>
            <a:srgbClr val="E7CCC7"/>
          </a:solidFill>
          <a:ln w="9525" algn="ctr">
            <a:solidFill>
              <a:schemeClr val="tx1"/>
            </a:solidFill>
            <a:round/>
          </a:ln>
        </p:spPr>
        <p:txBody>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defRPr/>
            </a:pPr>
            <a:r>
              <a:rPr lang="zh-CN" altLang="en-US" sz="1400" dirty="0" smtClean="0">
                <a:latin typeface="+mn-lt"/>
                <a:ea typeface="+mn-ea"/>
              </a:rPr>
              <a:t> 文件被切分成大小相同的块，并存储在不同的数据节点上。 </a:t>
            </a:r>
          </a:p>
          <a:p>
            <a:pPr eaLnBrk="1" fontAlgn="t" hangingPunct="1">
              <a:defRPr/>
            </a:pPr>
            <a:endParaRPr lang="zh-CN" altLang="en-US" sz="1400" dirty="0" smtClean="0">
              <a:latin typeface="+mn-lt"/>
              <a:ea typeface="+mn-ea"/>
            </a:endParaRPr>
          </a:p>
        </p:txBody>
      </p:sp>
      <p:sp>
        <p:nvSpPr>
          <p:cNvPr id="53256" name="圆角矩形标注 9"/>
          <p:cNvSpPr>
            <a:spLocks noChangeArrowheads="1"/>
          </p:cNvSpPr>
          <p:nvPr/>
        </p:nvSpPr>
        <p:spPr bwMode="auto">
          <a:xfrm>
            <a:off x="2128838" y="4524375"/>
            <a:ext cx="1943100" cy="1425575"/>
          </a:xfrm>
          <a:prstGeom prst="wedgeRoundRectCallout">
            <a:avLst>
              <a:gd name="adj1" fmla="val 29222"/>
              <a:gd name="adj2" fmla="val -67806"/>
              <a:gd name="adj3" fmla="val 16667"/>
            </a:avLst>
          </a:prstGeom>
          <a:solidFill>
            <a:srgbClr val="E7CCC7"/>
          </a:solidFill>
          <a:ln w="9525" algn="ctr">
            <a:solidFill>
              <a:schemeClr val="tx1"/>
            </a:solidFill>
            <a:round/>
          </a:ln>
        </p:spPr>
        <p:txBody>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defRPr/>
            </a:pPr>
            <a:r>
              <a:rPr lang="zh-CN" altLang="en-US" sz="1400" dirty="0" smtClean="0">
                <a:latin typeface="+mn-lt"/>
                <a:ea typeface="+mn-ea"/>
              </a:rPr>
              <a:t>为确保文件块的容错性，同时提供更快的数据读取，默认每个数据块有</a:t>
            </a:r>
            <a:r>
              <a:rPr lang="en-US" altLang="zh-CN" sz="1400" dirty="0" smtClean="0">
                <a:latin typeface="+mn-lt"/>
                <a:ea typeface="+mn-ea"/>
              </a:rPr>
              <a:t>3</a:t>
            </a:r>
            <a:r>
              <a:rPr lang="zh-CN" altLang="en-US" sz="1400" dirty="0" smtClean="0">
                <a:latin typeface="+mn-lt"/>
                <a:ea typeface="+mn-ea"/>
              </a:rPr>
              <a:t>个副本，且分布在不同的存储节点</a:t>
            </a:r>
            <a:r>
              <a:rPr lang="en-US" altLang="zh-CN" sz="1400" dirty="0" smtClean="0">
                <a:latin typeface="+mn-lt"/>
                <a:ea typeface="+mn-ea"/>
              </a:rPr>
              <a:t>DN</a:t>
            </a:r>
            <a:r>
              <a:rPr lang="zh-CN" altLang="en-US" sz="1400" dirty="0" smtClean="0">
                <a:latin typeface="+mn-lt"/>
                <a:ea typeface="+mn-ea"/>
              </a:rPr>
              <a:t>上。 </a:t>
            </a:r>
          </a:p>
        </p:txBody>
      </p:sp>
      <p:sp>
        <p:nvSpPr>
          <p:cNvPr id="53257" name="圆角矩形标注 10"/>
          <p:cNvSpPr>
            <a:spLocks noChangeArrowheads="1"/>
          </p:cNvSpPr>
          <p:nvPr/>
        </p:nvSpPr>
        <p:spPr bwMode="auto">
          <a:xfrm>
            <a:off x="6097588" y="1952625"/>
            <a:ext cx="2182812" cy="1223963"/>
          </a:xfrm>
          <a:prstGeom prst="wedgeRoundRectCallout">
            <a:avLst>
              <a:gd name="adj1" fmla="val -49431"/>
              <a:gd name="adj2" fmla="val 69569"/>
              <a:gd name="adj3" fmla="val 16667"/>
            </a:avLst>
          </a:prstGeom>
          <a:solidFill>
            <a:srgbClr val="E7CCC7"/>
          </a:solidFill>
          <a:ln w="9525" algn="ctr">
            <a:solidFill>
              <a:schemeClr val="tx1"/>
            </a:solidFill>
            <a:round/>
          </a:ln>
        </p:spPr>
        <p:txBody>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just">
              <a:defRPr/>
            </a:pPr>
            <a:r>
              <a:rPr lang="zh-CN" altLang="en-US" sz="1400" dirty="0" smtClean="0">
                <a:latin typeface="+mn-lt"/>
                <a:ea typeface="+mn-ea"/>
              </a:rPr>
              <a:t> 本图中，有</a:t>
            </a:r>
            <a:r>
              <a:rPr lang="en-US" altLang="zh-CN" sz="1400" dirty="0" smtClean="0">
                <a:latin typeface="+mn-lt"/>
                <a:ea typeface="+mn-ea"/>
              </a:rPr>
              <a:t>6</a:t>
            </a:r>
            <a:r>
              <a:rPr lang="zh-CN" altLang="en-US" sz="1400" dirty="0" smtClean="0">
                <a:latin typeface="+mn-lt"/>
                <a:ea typeface="+mn-ea"/>
              </a:rPr>
              <a:t>个数据节点，由这</a:t>
            </a:r>
            <a:r>
              <a:rPr lang="en-US" altLang="zh-CN" sz="1400" dirty="0" smtClean="0">
                <a:latin typeface="+mn-lt"/>
                <a:ea typeface="+mn-ea"/>
              </a:rPr>
              <a:t>6</a:t>
            </a:r>
            <a:r>
              <a:rPr lang="zh-CN" altLang="en-US" sz="1400" dirty="0" smtClean="0">
                <a:latin typeface="+mn-lt"/>
                <a:ea typeface="+mn-ea"/>
              </a:rPr>
              <a:t>个数据节点组成的分布式文件系统中，存储了</a:t>
            </a:r>
            <a:r>
              <a:rPr lang="en-US" altLang="zh-CN" sz="1400" dirty="0" smtClean="0">
                <a:latin typeface="+mn-lt"/>
                <a:ea typeface="+mn-ea"/>
              </a:rPr>
              <a:t>4</a:t>
            </a:r>
            <a:r>
              <a:rPr lang="zh-CN" altLang="en-US" sz="1400" dirty="0" smtClean="0">
                <a:latin typeface="+mn-lt"/>
                <a:ea typeface="+mn-ea"/>
              </a:rPr>
              <a:t>个文件，每个文件有</a:t>
            </a:r>
            <a:r>
              <a:rPr lang="en-US" altLang="zh-CN" sz="1400" dirty="0" smtClean="0">
                <a:latin typeface="+mn-lt"/>
                <a:ea typeface="+mn-ea"/>
              </a:rPr>
              <a:t>3</a:t>
            </a:r>
            <a:r>
              <a:rPr lang="zh-CN" altLang="en-US" sz="1400" dirty="0" smtClean="0">
                <a:latin typeface="+mn-lt"/>
                <a:ea typeface="+mn-ea"/>
              </a:rPr>
              <a:t>个副本。 </a:t>
            </a:r>
          </a:p>
        </p:txBody>
      </p:sp>
      <p:sp>
        <p:nvSpPr>
          <p:cNvPr id="53258" name="矩形 11"/>
          <p:cNvSpPr>
            <a:spLocks noChangeArrowheads="1"/>
          </p:cNvSpPr>
          <p:nvPr/>
        </p:nvSpPr>
        <p:spPr bwMode="auto">
          <a:xfrm>
            <a:off x="4530725" y="4579938"/>
            <a:ext cx="2978150" cy="1397000"/>
          </a:xfrm>
          <a:prstGeom prst="rect">
            <a:avLst/>
          </a:prstGeom>
          <a:solidFill>
            <a:srgbClr val="92D050"/>
          </a:solidFill>
          <a:ln w="9525" algn="ctr">
            <a:solidFill>
              <a:schemeClr val="tx1"/>
            </a:solidFill>
            <a:round/>
          </a:ln>
        </p:spPr>
        <p:txBody>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t" hangingPunct="1">
              <a:defRPr/>
            </a:pPr>
            <a:r>
              <a:rPr lang="zh-CN" altLang="en-US" sz="1400" dirty="0" smtClean="0">
                <a:latin typeface="+mn-lt"/>
                <a:ea typeface="+mn-ea"/>
              </a:rPr>
              <a:t>按照上图存放，假设要将文件</a:t>
            </a:r>
            <a:r>
              <a:rPr lang="en-US" altLang="zh-CN" sz="1400" dirty="0" smtClean="0">
                <a:latin typeface="+mn-lt"/>
                <a:ea typeface="+mn-ea"/>
              </a:rPr>
              <a:t>A</a:t>
            </a:r>
            <a:r>
              <a:rPr lang="zh-CN" altLang="en-US" sz="1400" dirty="0" smtClean="0">
                <a:latin typeface="+mn-lt"/>
                <a:ea typeface="+mn-ea"/>
              </a:rPr>
              <a:t>和文件</a:t>
            </a:r>
            <a:r>
              <a:rPr lang="en-US" altLang="zh-CN" sz="1400" dirty="0" smtClean="0">
                <a:latin typeface="+mn-lt"/>
                <a:ea typeface="+mn-ea"/>
              </a:rPr>
              <a:t>D</a:t>
            </a:r>
            <a:r>
              <a:rPr lang="zh-CN" altLang="en-US" sz="1400" dirty="0" smtClean="0">
                <a:latin typeface="+mn-lt"/>
                <a:ea typeface="+mn-ea"/>
              </a:rPr>
              <a:t>进行关联操作，此时不可避免地要进行大量的数据搬迁，整个集群将由于数据传输占据大量网络带宽，严重影响大数据的处理速度与系统性能。</a:t>
            </a:r>
          </a:p>
        </p:txBody>
      </p:sp>
      <p:graphicFrame>
        <p:nvGraphicFramePr>
          <p:cNvPr id="9219" name="对象 5"/>
          <p:cNvGraphicFramePr>
            <a:graphicFrameLocks noChangeAspect="1"/>
          </p:cNvGraphicFramePr>
          <p:nvPr/>
        </p:nvGraphicFramePr>
        <p:xfrm>
          <a:off x="6097588" y="2398713"/>
          <a:ext cx="2317750" cy="2271712"/>
        </p:xfrm>
        <a:graphic>
          <a:graphicData uri="http://schemas.openxmlformats.org/presentationml/2006/ole">
            <mc:AlternateContent xmlns:mc="http://schemas.openxmlformats.org/markup-compatibility/2006">
              <mc:Choice xmlns:v="urn:schemas-microsoft-com:vml" Requires="v">
                <p:oleObj spid="_x0000_s18451" name="Visio" r:id="rId6" imgW="5763260" imgH="5618480" progId="">
                  <p:embed/>
                </p:oleObj>
              </mc:Choice>
              <mc:Fallback>
                <p:oleObj name="Visio" r:id="rId6" imgW="5763260" imgH="561848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7588" y="2398713"/>
                        <a:ext cx="2317750" cy="227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Grp="1"/>
          </p:cNvSpPr>
          <p:nvPr>
            <p:ph type="title"/>
          </p:nvPr>
        </p:nvSpPr>
        <p:spPr>
          <a:xfrm>
            <a:off x="735893" y="262877"/>
            <a:ext cx="7745412" cy="868363"/>
          </a:xfrm>
        </p:spPr>
        <p:txBody>
          <a:bodyPr/>
          <a:lstStyle/>
          <a:p>
            <a:r>
              <a:rPr lang="en-US" altLang="zh-CN" dirty="0" smtClean="0"/>
              <a:t>Colocation</a:t>
            </a:r>
            <a:r>
              <a:rPr lang="zh-CN" altLang="en-US" dirty="0" smtClean="0"/>
              <a:t>同分布效果图</a:t>
            </a:r>
          </a:p>
        </p:txBody>
      </p:sp>
      <p:graphicFrame>
        <p:nvGraphicFramePr>
          <p:cNvPr id="10242" name="对象 5"/>
          <p:cNvGraphicFramePr>
            <a:graphicFrameLocks noChangeAspect="1"/>
          </p:cNvGraphicFramePr>
          <p:nvPr/>
        </p:nvGraphicFramePr>
        <p:xfrm>
          <a:off x="580318" y="656578"/>
          <a:ext cx="5883275" cy="6192838"/>
        </p:xfrm>
        <a:graphic>
          <a:graphicData uri="http://schemas.openxmlformats.org/presentationml/2006/ole">
            <mc:AlternateContent xmlns:mc="http://schemas.openxmlformats.org/markup-compatibility/2006">
              <mc:Choice xmlns:v="urn:schemas-microsoft-com:vml" Requires="v">
                <p:oleObj spid="_x0000_s19474" name="Visio" r:id="rId4" imgW="5763260" imgH="5618480" progId="">
                  <p:embed/>
                </p:oleObj>
              </mc:Choice>
              <mc:Fallback>
                <p:oleObj name="Visio" r:id="rId4" imgW="5763260" imgH="5618480" progId="">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318" y="656578"/>
                        <a:ext cx="5883275" cy="6192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6" name="圆角矩形标注 10"/>
          <p:cNvSpPr>
            <a:spLocks noChangeArrowheads="1"/>
          </p:cNvSpPr>
          <p:nvPr/>
        </p:nvSpPr>
        <p:spPr bwMode="auto">
          <a:xfrm>
            <a:off x="4541131" y="1237603"/>
            <a:ext cx="3779837" cy="1751013"/>
          </a:xfrm>
          <a:prstGeom prst="wedgeRoundRectCallout">
            <a:avLst>
              <a:gd name="adj1" fmla="val -39427"/>
              <a:gd name="adj2" fmla="val 69831"/>
              <a:gd name="adj3" fmla="val 16667"/>
            </a:avLst>
          </a:prstGeom>
          <a:solidFill>
            <a:srgbClr val="E7CCC7"/>
          </a:solidFill>
          <a:ln w="9525" algn="ctr">
            <a:solidFill>
              <a:schemeClr val="tx1"/>
            </a:solidFill>
            <a:round/>
          </a:ln>
        </p:spPr>
        <p:txBody>
          <a:bodyPr anchor="ct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just">
              <a:defRPr/>
            </a:pPr>
            <a:r>
              <a:rPr lang="zh-CN" altLang="en-US" sz="1400" dirty="0" smtClean="0">
                <a:latin typeface="+mn-lt"/>
                <a:ea typeface="+mn-ea"/>
              </a:rPr>
              <a:t> 打个比方：如果人们居住的地方和上班的地方都在同一个地方，那么城市的交通就不会像今天这么拥堵了。 </a:t>
            </a:r>
          </a:p>
          <a:p>
            <a:pPr algn="just">
              <a:defRPr/>
            </a:pPr>
            <a:r>
              <a:rPr lang="en-US" altLang="zh-CN" sz="1400" dirty="0" smtClean="0">
                <a:latin typeface="+mn-lt"/>
                <a:ea typeface="+mn-ea"/>
              </a:rPr>
              <a:t>HDFS</a:t>
            </a:r>
            <a:r>
              <a:rPr lang="zh-CN" altLang="en-US" sz="1400" dirty="0" smtClean="0">
                <a:latin typeface="+mn-lt"/>
                <a:ea typeface="+mn-ea"/>
              </a:rPr>
              <a:t>文件同分布的特性，将那些需进行关联操作的文件存放在相同数据节点上，在进行关联操作计算时避免了到其他的数据节点上获取数据，大大降低网络带宽的占用。 </a:t>
            </a:r>
            <a:endParaRPr lang="zh-CN" altLang="en-US" sz="1050" dirty="0" smtClean="0">
              <a:latin typeface="+mn-lt"/>
              <a:ea typeface="+mn-ea"/>
            </a:endParaRPr>
          </a:p>
        </p:txBody>
      </p:sp>
      <p:graphicFrame>
        <p:nvGraphicFramePr>
          <p:cNvPr id="10243" name="对象 5"/>
          <p:cNvGraphicFramePr>
            <a:graphicFrameLocks noChangeAspect="1"/>
          </p:cNvGraphicFramePr>
          <p:nvPr/>
        </p:nvGraphicFramePr>
        <p:xfrm>
          <a:off x="5814306" y="2385366"/>
          <a:ext cx="2317750" cy="2271712"/>
        </p:xfrm>
        <a:graphic>
          <a:graphicData uri="http://schemas.openxmlformats.org/presentationml/2006/ole">
            <mc:AlternateContent xmlns:mc="http://schemas.openxmlformats.org/markup-compatibility/2006">
              <mc:Choice xmlns:v="urn:schemas-microsoft-com:vml" Requires="v">
                <p:oleObj spid="_x0000_s19475" name="Visio" r:id="rId6" imgW="5763260" imgH="5618480" progId="">
                  <p:embed/>
                </p:oleObj>
              </mc:Choice>
              <mc:Fallback>
                <p:oleObj name="Visio" r:id="rId6" imgW="5763260" imgH="561848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4306" y="2385366"/>
                        <a:ext cx="2317750" cy="227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8" name="圆角矩形标注 12"/>
          <p:cNvSpPr>
            <a:spLocks noChangeArrowheads="1"/>
          </p:cNvSpPr>
          <p:nvPr/>
        </p:nvSpPr>
        <p:spPr bwMode="auto">
          <a:xfrm>
            <a:off x="896231" y="1524941"/>
            <a:ext cx="1952625" cy="1038225"/>
          </a:xfrm>
          <a:prstGeom prst="wedgeRoundRectCallout">
            <a:avLst>
              <a:gd name="adj1" fmla="val 37181"/>
              <a:gd name="adj2" fmla="val 66546"/>
              <a:gd name="adj3" fmla="val 16667"/>
            </a:avLst>
          </a:prstGeom>
          <a:solidFill>
            <a:srgbClr val="E7CCC7"/>
          </a:solidFill>
          <a:ln w="9525" algn="ctr">
            <a:solidFill>
              <a:schemeClr val="tx1"/>
            </a:solidFill>
            <a:round/>
          </a:ln>
        </p:spPr>
        <p:txBody>
          <a:bodyPr anchor="ct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just">
              <a:defRPr/>
            </a:pPr>
            <a:r>
              <a:rPr lang="zh-CN" altLang="en-US" sz="1400" dirty="0" smtClean="0">
                <a:latin typeface="+mn-lt"/>
                <a:ea typeface="+mn-ea"/>
              </a:rPr>
              <a:t>假设文件</a:t>
            </a:r>
            <a:r>
              <a:rPr lang="en-US" altLang="zh-CN" sz="1400" dirty="0" smtClean="0">
                <a:latin typeface="+mn-lt"/>
                <a:ea typeface="+mn-ea"/>
              </a:rPr>
              <a:t>A</a:t>
            </a:r>
            <a:r>
              <a:rPr lang="zh-CN" altLang="en-US" sz="1400" dirty="0" smtClean="0">
                <a:latin typeface="+mn-lt"/>
                <a:ea typeface="+mn-ea"/>
              </a:rPr>
              <a:t>和文件</a:t>
            </a:r>
            <a:r>
              <a:rPr lang="en-US" altLang="zh-CN" sz="1400" dirty="0" smtClean="0">
                <a:latin typeface="+mn-lt"/>
                <a:ea typeface="+mn-ea"/>
              </a:rPr>
              <a:t>D</a:t>
            </a:r>
            <a:r>
              <a:rPr lang="zh-CN" altLang="en-US" sz="1400" dirty="0" smtClean="0">
                <a:latin typeface="+mn-lt"/>
                <a:ea typeface="+mn-ea"/>
              </a:rPr>
              <a:t>相关联，则将它们的数据块存储在相同的数据节点</a:t>
            </a:r>
            <a:r>
              <a:rPr lang="en-US" altLang="zh-CN" sz="1400" dirty="0" smtClean="0">
                <a:latin typeface="+mn-lt"/>
                <a:ea typeface="+mn-ea"/>
              </a:rPr>
              <a:t>1</a:t>
            </a:r>
            <a:r>
              <a:rPr lang="zh-CN" altLang="en-US" sz="1400" dirty="0" smtClean="0">
                <a:latin typeface="+mn-lt"/>
                <a:ea typeface="+mn-ea"/>
              </a:rPr>
              <a:t>、</a:t>
            </a:r>
            <a:r>
              <a:rPr lang="en-US" altLang="zh-CN" sz="1400" dirty="0" smtClean="0">
                <a:latin typeface="+mn-lt"/>
                <a:ea typeface="+mn-ea"/>
              </a:rPr>
              <a:t>2</a:t>
            </a:r>
            <a:r>
              <a:rPr lang="zh-CN" altLang="en-US" sz="1400" dirty="0" smtClean="0">
                <a:latin typeface="+mn-lt"/>
                <a:ea typeface="+mn-ea"/>
              </a:rPr>
              <a:t>、</a:t>
            </a:r>
            <a:r>
              <a:rPr lang="en-US" altLang="zh-CN" sz="1400" dirty="0" smtClean="0">
                <a:latin typeface="+mn-lt"/>
                <a:ea typeface="+mn-ea"/>
              </a:rPr>
              <a:t>6</a:t>
            </a:r>
            <a:r>
              <a:rPr lang="zh-CN" altLang="en-US" sz="1400" dirty="0" smtClean="0">
                <a:latin typeface="+mn-lt"/>
                <a:ea typeface="+mn-ea"/>
              </a:rPr>
              <a:t>上。</a:t>
            </a:r>
            <a:endParaRPr lang="zh-CN" altLang="en-US" sz="1050" dirty="0" smtClean="0">
              <a:latin typeface="+mn-lt"/>
              <a:ea typeface="+mn-ea"/>
            </a:endParaRPr>
          </a:p>
        </p:txBody>
      </p:sp>
      <p:sp>
        <p:nvSpPr>
          <p:cNvPr id="54279" name="矩形 14"/>
          <p:cNvSpPr>
            <a:spLocks noChangeArrowheads="1"/>
          </p:cNvSpPr>
          <p:nvPr/>
        </p:nvSpPr>
        <p:spPr bwMode="auto">
          <a:xfrm>
            <a:off x="896231" y="4869803"/>
            <a:ext cx="7424737" cy="936625"/>
          </a:xfrm>
          <a:prstGeom prst="rect">
            <a:avLst/>
          </a:prstGeom>
          <a:solidFill>
            <a:srgbClr val="92D050"/>
          </a:solidFill>
          <a:ln w="9525" algn="ctr">
            <a:solidFill>
              <a:schemeClr val="tx1"/>
            </a:solidFill>
            <a:round/>
          </a:ln>
        </p:spPr>
        <p:txBody>
          <a:bodyPr anchor="ct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t" hangingPunct="1">
              <a:defRPr/>
            </a:pPr>
            <a:r>
              <a:rPr lang="en-US" altLang="zh-CN" sz="1800" dirty="0" smtClean="0">
                <a:latin typeface="+mn-lt"/>
                <a:ea typeface="+mn-ea"/>
              </a:rPr>
              <a:t>Hadoop </a:t>
            </a:r>
            <a:r>
              <a:rPr lang="zh-CN" altLang="en-US" sz="1800" dirty="0" smtClean="0">
                <a:latin typeface="+mn-lt"/>
                <a:ea typeface="+mn-ea"/>
              </a:rPr>
              <a:t>实现文件级同分布，即存在相关联的多个文件的所有块都分布在同一存储节点上。文件级同分布实现文件的快速访问，避免了因数据搬迁带来的大量网络开销</a:t>
            </a:r>
            <a:r>
              <a:rPr lang="zh-CN" altLang="en-US" sz="1400" dirty="0" smtClean="0">
                <a:latin typeface="+mn-lt"/>
                <a:ea typeface="+mn-ea"/>
              </a:rPr>
              <a:t>。</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679450" y="387350"/>
            <a:ext cx="7745413" cy="868363"/>
          </a:xfrm>
        </p:spPr>
        <p:txBody>
          <a:bodyPr/>
          <a:lstStyle/>
          <a:p>
            <a:r>
              <a:rPr lang="en-US" altLang="zh-CN" smtClean="0"/>
              <a:t>HDFS</a:t>
            </a:r>
            <a:r>
              <a:rPr lang="zh-CN" altLang="en-US" smtClean="0"/>
              <a:t>架构其他关键设计要点说明</a:t>
            </a:r>
          </a:p>
        </p:txBody>
      </p:sp>
      <p:sp>
        <p:nvSpPr>
          <p:cNvPr id="3" name="内容占位符 2"/>
          <p:cNvSpPr>
            <a:spLocks noGrp="1"/>
          </p:cNvSpPr>
          <p:nvPr>
            <p:ph idx="1"/>
          </p:nvPr>
        </p:nvSpPr>
        <p:spPr>
          <a:xfrm>
            <a:off x="525780" y="1374775"/>
            <a:ext cx="8218170" cy="4826000"/>
          </a:xfrm>
        </p:spPr>
        <p:txBody>
          <a:bodyPr/>
          <a:lstStyle/>
          <a:p>
            <a:pPr marL="342900" indent="-342900">
              <a:defRPr/>
            </a:pPr>
            <a:r>
              <a:rPr kumimoji="1" lang="zh-CN" altLang="en-US" sz="1800" dirty="0">
                <a:solidFill>
                  <a:srgbClr val="C00000"/>
                </a:solidFill>
              </a:rPr>
              <a:t>统一的</a:t>
            </a:r>
            <a:r>
              <a:rPr kumimoji="1" lang="zh-CN" altLang="en-US" sz="1800" dirty="0" smtClean="0">
                <a:solidFill>
                  <a:srgbClr val="C00000"/>
                </a:solidFill>
              </a:rPr>
              <a:t>文件系统：</a:t>
            </a:r>
            <a:endParaRPr kumimoji="1" lang="zh-CN" altLang="en-US" sz="1800" dirty="0">
              <a:solidFill>
                <a:srgbClr val="C00000"/>
              </a:solidFill>
            </a:endParaRPr>
          </a:p>
          <a:p>
            <a:pPr lvl="1">
              <a:defRPr/>
            </a:pPr>
            <a:r>
              <a:rPr lang="en-US" altLang="zh-CN" sz="1600" dirty="0"/>
              <a:t>HDFS</a:t>
            </a:r>
            <a:r>
              <a:rPr lang="zh-CN" altLang="en-US" sz="1600" dirty="0"/>
              <a:t>对外仅呈现一个统一的文件系统。</a:t>
            </a:r>
            <a:endParaRPr lang="en-US" altLang="zh-CN" sz="1600" dirty="0"/>
          </a:p>
          <a:p>
            <a:pPr marL="342900" indent="-342900">
              <a:defRPr/>
            </a:pPr>
            <a:r>
              <a:rPr kumimoji="1" lang="zh-CN" altLang="en-US" sz="1800" dirty="0">
                <a:solidFill>
                  <a:srgbClr val="C00000"/>
                </a:solidFill>
              </a:rPr>
              <a:t>统一的通讯协议：</a:t>
            </a:r>
            <a:endParaRPr kumimoji="1" lang="en-US" altLang="zh-CN" sz="1800" dirty="0">
              <a:solidFill>
                <a:srgbClr val="C00000"/>
              </a:solidFill>
            </a:endParaRPr>
          </a:p>
          <a:p>
            <a:pPr lvl="1">
              <a:defRPr/>
            </a:pPr>
            <a:r>
              <a:rPr lang="zh-CN" altLang="en-US" sz="1600" dirty="0" smtClean="0"/>
              <a:t>统一采用</a:t>
            </a:r>
            <a:r>
              <a:rPr lang="en-US" altLang="zh-CN" sz="1600" dirty="0"/>
              <a:t>RPC</a:t>
            </a:r>
            <a:r>
              <a:rPr lang="zh-CN" altLang="en-US" sz="1600" dirty="0"/>
              <a:t>方式通信。</a:t>
            </a:r>
            <a:r>
              <a:rPr lang="en-US" altLang="zh-CN" sz="1600" dirty="0"/>
              <a:t>NameNode</a:t>
            </a:r>
            <a:r>
              <a:rPr lang="zh-CN" altLang="en-US" sz="1600" dirty="0"/>
              <a:t>被动的接收</a:t>
            </a:r>
            <a:r>
              <a:rPr lang="en-US" altLang="zh-CN" sz="1600" dirty="0"/>
              <a:t>Client, DataNode</a:t>
            </a:r>
            <a:r>
              <a:rPr lang="zh-CN" altLang="en-US" sz="1600" dirty="0"/>
              <a:t>的</a:t>
            </a:r>
            <a:r>
              <a:rPr lang="en-US" altLang="zh-CN" sz="1600" dirty="0"/>
              <a:t>RPC</a:t>
            </a:r>
            <a:r>
              <a:rPr lang="zh-CN" altLang="en-US" sz="1600" dirty="0"/>
              <a:t>请求。</a:t>
            </a:r>
            <a:endParaRPr lang="en-US" altLang="zh-CN" sz="1600" dirty="0"/>
          </a:p>
          <a:p>
            <a:pPr marL="342900" indent="-342900">
              <a:defRPr/>
            </a:pPr>
            <a:r>
              <a:rPr kumimoji="1" lang="zh-CN" altLang="en-US" sz="1800" dirty="0">
                <a:solidFill>
                  <a:srgbClr val="C00000"/>
                </a:solidFill>
              </a:rPr>
              <a:t>空间回收机制：</a:t>
            </a:r>
            <a:endParaRPr kumimoji="1" lang="en-US" altLang="zh-CN" sz="1800" dirty="0">
              <a:solidFill>
                <a:srgbClr val="C00000"/>
              </a:solidFill>
            </a:endParaRPr>
          </a:p>
          <a:p>
            <a:pPr lvl="1">
              <a:defRPr/>
            </a:pPr>
            <a:r>
              <a:rPr lang="zh-CN" altLang="en-US" sz="1600" dirty="0"/>
              <a:t>支持回收站机制，以及副本数的动态设置机制。</a:t>
            </a:r>
            <a:endParaRPr lang="en-US" altLang="zh-CN" sz="1600" dirty="0"/>
          </a:p>
          <a:p>
            <a:pPr marL="342900" indent="-342900">
              <a:defRPr/>
            </a:pPr>
            <a:r>
              <a:rPr kumimoji="1" lang="zh-CN" altLang="en-US" sz="1800" dirty="0">
                <a:solidFill>
                  <a:srgbClr val="C00000"/>
                </a:solidFill>
              </a:rPr>
              <a:t>数据组织：</a:t>
            </a:r>
            <a:endParaRPr kumimoji="1" lang="en-US" altLang="zh-CN" sz="1800" dirty="0">
              <a:solidFill>
                <a:srgbClr val="C00000"/>
              </a:solidFill>
            </a:endParaRPr>
          </a:p>
          <a:p>
            <a:pPr lvl="1">
              <a:defRPr/>
            </a:pPr>
            <a:r>
              <a:rPr lang="zh-CN" altLang="en-US" sz="1600" dirty="0"/>
              <a:t>数据存储以数据块为单位，存储在操作系统的</a:t>
            </a:r>
            <a:r>
              <a:rPr lang="en-US" altLang="zh-CN" sz="1600" dirty="0"/>
              <a:t>HDFS</a:t>
            </a:r>
            <a:r>
              <a:rPr lang="zh-CN" altLang="en-US" sz="1600" dirty="0"/>
              <a:t>文件系统上。</a:t>
            </a:r>
            <a:endParaRPr lang="en-US" altLang="zh-CN" sz="1600" dirty="0"/>
          </a:p>
          <a:p>
            <a:pPr marL="342900" indent="-342900">
              <a:defRPr/>
            </a:pPr>
            <a:r>
              <a:rPr kumimoji="1" lang="zh-CN" altLang="en-US" sz="1800" dirty="0">
                <a:solidFill>
                  <a:srgbClr val="C00000"/>
                </a:solidFill>
              </a:rPr>
              <a:t>访问方式：</a:t>
            </a:r>
            <a:endParaRPr kumimoji="1" lang="en-US" altLang="zh-CN" sz="1800" dirty="0">
              <a:solidFill>
                <a:srgbClr val="C00000"/>
              </a:solidFill>
            </a:endParaRPr>
          </a:p>
          <a:p>
            <a:pPr lvl="1">
              <a:defRPr/>
            </a:pPr>
            <a:r>
              <a:rPr lang="zh-CN" altLang="en-US" sz="1600" dirty="0"/>
              <a:t>提供</a:t>
            </a:r>
            <a:r>
              <a:rPr lang="en-US" altLang="zh-CN" sz="1600" dirty="0"/>
              <a:t>JAVA API</a:t>
            </a:r>
            <a:r>
              <a:rPr lang="zh-CN" altLang="en-US" sz="1600" dirty="0"/>
              <a:t>，</a:t>
            </a:r>
            <a:r>
              <a:rPr lang="en-US" altLang="zh-CN" sz="1600" dirty="0"/>
              <a:t>HTTP</a:t>
            </a:r>
            <a:r>
              <a:rPr lang="zh-CN" altLang="en-US" sz="1600" dirty="0"/>
              <a:t>方式，</a:t>
            </a:r>
            <a:r>
              <a:rPr lang="en-US" altLang="zh-CN" sz="1600" dirty="0"/>
              <a:t>SHELL</a:t>
            </a:r>
            <a:r>
              <a:rPr lang="zh-CN" altLang="en-US" sz="1600" dirty="0"/>
              <a:t>方式访问</a:t>
            </a:r>
            <a:r>
              <a:rPr lang="en-US" altLang="zh-CN" sz="1600" dirty="0"/>
              <a:t>HDFS</a:t>
            </a:r>
            <a:r>
              <a:rPr lang="zh-CN" altLang="en-US" sz="1600" dirty="0"/>
              <a:t>数据。</a:t>
            </a:r>
            <a:endParaRPr lang="en-US" altLang="zh-CN" sz="1600" dirty="0"/>
          </a:p>
          <a:p>
            <a:pPr>
              <a:defRPr/>
            </a:pP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679450" y="387350"/>
            <a:ext cx="7745413" cy="868363"/>
          </a:xfrm>
        </p:spPr>
        <p:txBody>
          <a:bodyPr/>
          <a:lstStyle/>
          <a:p>
            <a:r>
              <a:rPr lang="en-US" altLang="zh-CN" smtClean="0"/>
              <a:t>HDFS</a:t>
            </a:r>
            <a:r>
              <a:rPr lang="zh-CN" altLang="en-US" smtClean="0"/>
              <a:t>支持接口</a:t>
            </a:r>
          </a:p>
        </p:txBody>
      </p:sp>
      <p:graphicFrame>
        <p:nvGraphicFramePr>
          <p:cNvPr id="4" name="表格 3"/>
          <p:cNvGraphicFramePr>
            <a:graphicFrameLocks noGrp="1"/>
          </p:cNvGraphicFramePr>
          <p:nvPr/>
        </p:nvGraphicFramePr>
        <p:xfrm>
          <a:off x="827088" y="1544289"/>
          <a:ext cx="7777162" cy="4440996"/>
        </p:xfrm>
        <a:graphic>
          <a:graphicData uri="http://schemas.openxmlformats.org/drawingml/2006/table">
            <a:tbl>
              <a:tblPr/>
              <a:tblGrid>
                <a:gridCol w="1201925"/>
                <a:gridCol w="3731119"/>
                <a:gridCol w="2844118"/>
              </a:tblGrid>
              <a:tr h="350167">
                <a:tc>
                  <a:txBody>
                    <a:bodyPr/>
                    <a:lstStyle/>
                    <a:p>
                      <a:pPr marL="0" algn="ctr" defTabSz="914400" rtl="0" eaLnBrk="1" fontAlgn="ctr" latinLnBrk="0" hangingPunct="1"/>
                      <a:r>
                        <a:rPr lang="zh-CN" altLang="en-US" sz="2000" b="1" i="0" u="none" strike="noStrike" kern="1200" dirty="0" smtClean="0">
                          <a:solidFill>
                            <a:srgbClr val="000000"/>
                          </a:solidFill>
                          <a:effectLst/>
                          <a:latin typeface="+mn-lt"/>
                          <a:ea typeface="+mn-ea"/>
                          <a:cs typeface="+mn-cs"/>
                        </a:rPr>
                        <a:t>接口类别</a:t>
                      </a:r>
                      <a:endParaRPr lang="zh-CN" altLang="en-US" sz="2000" b="1" i="0" u="none" strike="noStrike" kern="1200" dirty="0">
                        <a:solidFill>
                          <a:srgbClr val="000000"/>
                        </a:solidFill>
                        <a:effectLst/>
                        <a:latin typeface="+mn-lt"/>
                        <a:ea typeface="+mn-ea"/>
                        <a:cs typeface="+mn-cs"/>
                      </a:endParaRP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2000" b="1" i="0" u="none" strike="noStrike" dirty="0" smtClean="0">
                          <a:solidFill>
                            <a:srgbClr val="000000"/>
                          </a:solidFill>
                          <a:effectLst/>
                          <a:latin typeface="+mn-lt"/>
                          <a:ea typeface="+mn-ea"/>
                        </a:rPr>
                        <a:t>接口举例</a:t>
                      </a:r>
                      <a:endParaRPr lang="zh-CN" altLang="en-US" sz="2000" b="1" i="0" u="none" strike="noStrike" dirty="0">
                        <a:solidFill>
                          <a:srgbClr val="000000"/>
                        </a:solidFill>
                        <a:effectLst/>
                        <a:latin typeface="+mn-lt"/>
                        <a:ea typeface="+mn-ea"/>
                      </a:endParaRP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2000" b="1" i="0" u="none" strike="noStrike" dirty="0" smtClean="0">
                          <a:solidFill>
                            <a:srgbClr val="000000"/>
                          </a:solidFill>
                          <a:effectLst/>
                          <a:latin typeface="+mn-lt"/>
                          <a:ea typeface="+mn-ea"/>
                        </a:rPr>
                        <a:t>接口说明</a:t>
                      </a:r>
                      <a:endParaRPr lang="zh-CN" altLang="en-US" sz="2000" b="1" i="0" u="none" strike="noStrike" dirty="0">
                        <a:solidFill>
                          <a:srgbClr val="000000"/>
                        </a:solidFill>
                        <a:effectLst/>
                        <a:latin typeface="+mn-lt"/>
                        <a:ea typeface="+mn-ea"/>
                      </a:endParaRP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r>
              <a:tr h="683349">
                <a:tc rowSpan="2">
                  <a:txBody>
                    <a:bodyPr/>
                    <a:lstStyle/>
                    <a:p>
                      <a:pPr algn="ctr"/>
                      <a:r>
                        <a:rPr lang="en-US" altLang="zh-CN" sz="1800" dirty="0" smtClean="0">
                          <a:latin typeface="+mn-lt"/>
                          <a:ea typeface="+mn-ea"/>
                        </a:rPr>
                        <a:t>JAVA</a:t>
                      </a:r>
                      <a:endParaRPr lang="zh-CN" altLang="en-US" sz="1800" dirty="0">
                        <a:latin typeface="+mn-lt"/>
                        <a:ea typeface="+mn-ea"/>
                      </a:endParaRP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err="1">
                          <a:solidFill>
                            <a:srgbClr val="000000"/>
                          </a:solidFill>
                          <a:effectLst/>
                          <a:latin typeface="Courier New" panose="02070309020205020404" pitchFamily="49" charset="0"/>
                          <a:ea typeface="+mn-ea"/>
                          <a:cs typeface="Courier New" panose="02070309020205020404" pitchFamily="49" charset="0"/>
                        </a:rPr>
                        <a:t>mkdirs</a:t>
                      </a:r>
                      <a:r>
                        <a:rPr lang="en-US" sz="1400" b="0" i="0" u="none" strike="noStrike" dirty="0">
                          <a:solidFill>
                            <a:srgbClr val="000000"/>
                          </a:solidFill>
                          <a:effectLst/>
                          <a:latin typeface="Courier New" panose="02070309020205020404" pitchFamily="49" charset="0"/>
                          <a:ea typeface="+mn-ea"/>
                          <a:cs typeface="Courier New" panose="02070309020205020404" pitchFamily="49" charset="0"/>
                        </a:rPr>
                        <a:t>(Path f)</a:t>
                      </a: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500" b="0" i="0" u="none" strike="noStrike" dirty="0">
                          <a:solidFill>
                            <a:srgbClr val="000000"/>
                          </a:solidFill>
                          <a:effectLst/>
                          <a:latin typeface="+mn-lt"/>
                          <a:ea typeface="+mn-ea"/>
                        </a:rPr>
                        <a:t>通过该接口可在</a:t>
                      </a:r>
                      <a:r>
                        <a:rPr lang="en-US" altLang="zh-CN" sz="1500" b="0" i="0" u="none" strike="noStrike" dirty="0">
                          <a:solidFill>
                            <a:srgbClr val="000000"/>
                          </a:solidFill>
                          <a:effectLst/>
                          <a:latin typeface="+mn-lt"/>
                          <a:ea typeface="+mn-ea"/>
                        </a:rPr>
                        <a:t>HDFS</a:t>
                      </a:r>
                      <a:r>
                        <a:rPr lang="zh-CN" altLang="en-US" sz="1500" b="0" i="0" u="none" strike="noStrike" dirty="0">
                          <a:solidFill>
                            <a:srgbClr val="000000"/>
                          </a:solidFill>
                          <a:effectLst/>
                          <a:latin typeface="+mn-lt"/>
                          <a:ea typeface="+mn-ea"/>
                        </a:rPr>
                        <a:t>上创建文件夹，其中</a:t>
                      </a:r>
                      <a:r>
                        <a:rPr lang="en-US" altLang="zh-CN" sz="1500" b="0" i="0" u="none" strike="noStrike" dirty="0">
                          <a:solidFill>
                            <a:srgbClr val="000000"/>
                          </a:solidFill>
                          <a:effectLst/>
                          <a:latin typeface="+mn-lt"/>
                          <a:ea typeface="+mn-ea"/>
                        </a:rPr>
                        <a:t>f</a:t>
                      </a:r>
                      <a:r>
                        <a:rPr lang="zh-CN" altLang="en-US" sz="1500" b="0" i="0" u="none" strike="noStrike" dirty="0">
                          <a:solidFill>
                            <a:srgbClr val="000000"/>
                          </a:solidFill>
                          <a:effectLst/>
                          <a:latin typeface="+mn-lt"/>
                          <a:ea typeface="+mn-ea"/>
                        </a:rPr>
                        <a:t>为文件夹的完整路径。 </a:t>
                      </a: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650732">
                <a:tc vMerge="1">
                  <a:txBody>
                    <a:bodyPr/>
                    <a:lstStyle/>
                    <a:p>
                      <a:endParaRPr lang="zh-CN"/>
                    </a:p>
                  </a:txBody>
                  <a:tcPr marL="8943" marR="8943" marT="8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ourier New" panose="02070309020205020404" pitchFamily="49" charset="0"/>
                          <a:ea typeface="+mn-ea"/>
                          <a:cs typeface="Courier New" panose="02070309020205020404" pitchFamily="49" charset="0"/>
                        </a:rPr>
                        <a:t>create(Path f)</a:t>
                      </a: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500" b="0" i="0" u="none" strike="noStrike" dirty="0">
                          <a:solidFill>
                            <a:srgbClr val="000000"/>
                          </a:solidFill>
                          <a:effectLst/>
                          <a:latin typeface="+mn-lt"/>
                          <a:ea typeface="+mn-ea"/>
                        </a:rPr>
                        <a:t>通过该接口可在</a:t>
                      </a:r>
                      <a:r>
                        <a:rPr lang="en-US" altLang="zh-CN" sz="1500" b="0" i="0" u="none" strike="noStrike" dirty="0">
                          <a:solidFill>
                            <a:srgbClr val="000000"/>
                          </a:solidFill>
                          <a:effectLst/>
                          <a:latin typeface="+mn-lt"/>
                          <a:ea typeface="+mn-ea"/>
                        </a:rPr>
                        <a:t>HDFS</a:t>
                      </a:r>
                      <a:r>
                        <a:rPr lang="zh-CN" altLang="en-US" sz="1500" b="0" i="0" u="none" strike="noStrike" dirty="0">
                          <a:solidFill>
                            <a:srgbClr val="000000"/>
                          </a:solidFill>
                          <a:effectLst/>
                          <a:latin typeface="+mn-lt"/>
                          <a:ea typeface="+mn-ea"/>
                        </a:rPr>
                        <a:t>上创建文件，其中</a:t>
                      </a:r>
                      <a:r>
                        <a:rPr lang="en-US" altLang="zh-CN" sz="1500" b="0" i="0" u="none" strike="noStrike" dirty="0">
                          <a:solidFill>
                            <a:srgbClr val="000000"/>
                          </a:solidFill>
                          <a:effectLst/>
                          <a:latin typeface="+mn-lt"/>
                          <a:ea typeface="+mn-ea"/>
                        </a:rPr>
                        <a:t>f</a:t>
                      </a:r>
                      <a:r>
                        <a:rPr lang="zh-CN" altLang="en-US" sz="1500" b="0" i="0" u="none" strike="noStrike" dirty="0">
                          <a:solidFill>
                            <a:srgbClr val="000000"/>
                          </a:solidFill>
                          <a:effectLst/>
                          <a:latin typeface="+mn-lt"/>
                          <a:ea typeface="+mn-ea"/>
                        </a:rPr>
                        <a:t>为文件的完整路径。</a:t>
                      </a: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803846">
                <a:tc rowSpan="2">
                  <a:txBody>
                    <a:bodyPr/>
                    <a:lstStyle/>
                    <a:p>
                      <a:pPr algn="ctr"/>
                      <a:r>
                        <a:rPr lang="en-US" altLang="zh-CN" sz="1800" dirty="0" smtClean="0">
                          <a:latin typeface="+mn-lt"/>
                          <a:ea typeface="+mn-ea"/>
                        </a:rPr>
                        <a:t>HTTP</a:t>
                      </a:r>
                      <a:endParaRPr lang="zh-CN" altLang="en-US" sz="1800" dirty="0">
                        <a:latin typeface="+mn-lt"/>
                        <a:ea typeface="+mn-ea"/>
                      </a:endParaRP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nn-NO" altLang="zh-CN" sz="1400" b="0" i="0" u="none" strike="noStrike" dirty="0" smtClean="0">
                          <a:solidFill>
                            <a:srgbClr val="000000"/>
                          </a:solidFill>
                          <a:effectLst/>
                          <a:latin typeface="Courier New" panose="02070309020205020404" pitchFamily="49" charset="0"/>
                          <a:ea typeface="+mn-ea"/>
                          <a:cs typeface="Courier New" panose="02070309020205020404" pitchFamily="49" charset="0"/>
                        </a:rPr>
                        <a:t>curl -L --negotiate -u : "http://&lt;HOST&gt;:&lt;PORT&gt;/webhdfs/v1/&lt;PATH&gt;?op=OPEN"</a:t>
                      </a:r>
                      <a:endParaRPr lang="en-US" altLang="zh-CN" sz="1400" b="0" i="0" u="none" strike="noStrike" dirty="0" smtClean="0">
                        <a:solidFill>
                          <a:srgbClr val="000000"/>
                        </a:solidFill>
                        <a:effectLst/>
                        <a:latin typeface="Courier New" panose="02070309020205020404" pitchFamily="49" charset="0"/>
                        <a:ea typeface="+mn-ea"/>
                        <a:cs typeface="Courier New" panose="02070309020205020404" pitchFamily="49" charset="0"/>
                      </a:endParaRP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zh-CN" altLang="en-US" sz="1500" dirty="0" smtClean="0">
                          <a:latin typeface="+mn-lt"/>
                          <a:ea typeface="+mn-ea"/>
                        </a:rPr>
                        <a:t>打开并读取</a:t>
                      </a:r>
                      <a:r>
                        <a:rPr lang="en-US" altLang="zh-CN" sz="1500" dirty="0" smtClean="0">
                          <a:latin typeface="+mn-lt"/>
                          <a:ea typeface="+mn-ea"/>
                        </a:rPr>
                        <a:t>HDFS</a:t>
                      </a:r>
                      <a:r>
                        <a:rPr lang="zh-CN" altLang="en-US" sz="1500" dirty="0" smtClean="0">
                          <a:latin typeface="+mn-lt"/>
                          <a:ea typeface="+mn-ea"/>
                        </a:rPr>
                        <a:t>文件内容。</a:t>
                      </a: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841114">
                <a:tc vMerge="1">
                  <a:txBody>
                    <a:bodyPr/>
                    <a:lstStyle/>
                    <a:p>
                      <a:endParaRPr lang="zh-CN"/>
                    </a:p>
                  </a:txBody>
                  <a:tcPr marL="8943" marR="8943" marT="8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nn-NO" altLang="zh-CN" sz="1400" b="0" i="0" u="none" strike="noStrike" kern="1200" dirty="0" smtClean="0">
                          <a:solidFill>
                            <a:srgbClr val="000000"/>
                          </a:solidFill>
                          <a:effectLst/>
                          <a:latin typeface="Courier New" panose="02070309020205020404" pitchFamily="49" charset="0"/>
                          <a:ea typeface="+mn-ea"/>
                          <a:cs typeface="Courier New" panose="02070309020205020404" pitchFamily="49" charset="0"/>
                        </a:rPr>
                        <a:t>curl -i -X DELETE --negotiate -u : "http://&lt;host&gt;:&lt;port&gt;/webhdfs/v1/&lt;path&gt;?op=DELETE"</a:t>
                      </a:r>
                      <a:endParaRPr lang="zh-CN" altLang="en-US" sz="1400" b="0" i="0" u="none" strike="noStrike" kern="1200" dirty="0">
                        <a:solidFill>
                          <a:srgbClr val="000000"/>
                        </a:solidFill>
                        <a:effectLst/>
                        <a:latin typeface="Courier New" panose="02070309020205020404" pitchFamily="49" charset="0"/>
                        <a:ea typeface="+mn-ea"/>
                        <a:cs typeface="Courier New" panose="02070309020205020404" pitchFamily="49" charset="0"/>
                      </a:endParaRP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zh-CN" altLang="en-US" sz="1500" dirty="0" smtClean="0">
                          <a:latin typeface="+mn-lt"/>
                          <a:ea typeface="+mn-ea"/>
                        </a:rPr>
                        <a:t>删除指定的文件。</a:t>
                      </a:r>
                      <a:endParaRPr lang="zh-CN" altLang="en-US" sz="1500" dirty="0">
                        <a:latin typeface="+mn-lt"/>
                        <a:ea typeface="+mn-ea"/>
                      </a:endParaRP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536909">
                <a:tc rowSpan="2">
                  <a:txBody>
                    <a:bodyPr/>
                    <a:lstStyle/>
                    <a:p>
                      <a:pPr algn="ctr"/>
                      <a:r>
                        <a:rPr lang="en-US" altLang="zh-CN" sz="1800" dirty="0" smtClean="0">
                          <a:latin typeface="+mn-lt"/>
                          <a:ea typeface="+mn-ea"/>
                        </a:rPr>
                        <a:t>SHELL</a:t>
                      </a:r>
                      <a:endParaRPr lang="zh-CN" altLang="en-US" sz="1800" dirty="0">
                        <a:latin typeface="+mn-lt"/>
                        <a:ea typeface="+mn-ea"/>
                      </a:endParaRP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i="0" u="none" strike="noStrike" dirty="0" err="1" smtClean="0">
                          <a:solidFill>
                            <a:srgbClr val="000000"/>
                          </a:solidFill>
                          <a:effectLst/>
                          <a:latin typeface="Courier New" panose="02070309020205020404" pitchFamily="49" charset="0"/>
                          <a:ea typeface="+mn-ea"/>
                          <a:cs typeface="Courier New" panose="02070309020205020404" pitchFamily="49" charset="0"/>
                        </a:rPr>
                        <a:t>hdfs</a:t>
                      </a:r>
                      <a:r>
                        <a:rPr lang="en-US" altLang="zh-CN" sz="1400" b="0" i="0" u="none" strike="noStrike" dirty="0" smtClean="0">
                          <a:solidFill>
                            <a:srgbClr val="000000"/>
                          </a:solidFill>
                          <a:effectLst/>
                          <a:latin typeface="Courier New" panose="02070309020205020404" pitchFamily="49" charset="0"/>
                          <a:ea typeface="+mn-ea"/>
                          <a:cs typeface="Courier New" panose="02070309020205020404" pitchFamily="49" charset="0"/>
                        </a:rPr>
                        <a:t> </a:t>
                      </a:r>
                      <a:r>
                        <a:rPr lang="en-US" altLang="zh-CN" sz="1400" b="0" i="0" u="none" strike="noStrike" dirty="0" err="1" smtClean="0">
                          <a:solidFill>
                            <a:srgbClr val="000000"/>
                          </a:solidFill>
                          <a:effectLst/>
                          <a:latin typeface="Courier New" panose="02070309020205020404" pitchFamily="49" charset="0"/>
                          <a:ea typeface="+mn-ea"/>
                          <a:cs typeface="Courier New" panose="02070309020205020404" pitchFamily="49" charset="0"/>
                        </a:rPr>
                        <a:t>dfs</a:t>
                      </a:r>
                      <a:r>
                        <a:rPr lang="en-US" altLang="zh-CN" sz="1400" b="0" i="0" u="none" strike="noStrike" dirty="0" smtClean="0">
                          <a:solidFill>
                            <a:srgbClr val="000000"/>
                          </a:solidFill>
                          <a:effectLst/>
                          <a:latin typeface="Courier New" panose="02070309020205020404" pitchFamily="49" charset="0"/>
                          <a:ea typeface="+mn-ea"/>
                          <a:cs typeface="Courier New" panose="02070309020205020404" pitchFamily="49" charset="0"/>
                        </a:rPr>
                        <a:t> [COMMAND [COMMAND_OPTIONS]]</a:t>
                      </a: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zh-CN" altLang="en-US" sz="1500" dirty="0" smtClean="0">
                          <a:latin typeface="+mn-lt"/>
                          <a:ea typeface="+mn-ea"/>
                        </a:rPr>
                        <a:t>在</a:t>
                      </a:r>
                      <a:r>
                        <a:rPr lang="en-US" altLang="zh-CN" sz="1500" dirty="0" smtClean="0">
                          <a:latin typeface="+mn-lt"/>
                          <a:ea typeface="+mn-ea"/>
                        </a:rPr>
                        <a:t>HDFS</a:t>
                      </a:r>
                      <a:r>
                        <a:rPr lang="zh-CN" altLang="en-US" sz="1500" dirty="0" smtClean="0">
                          <a:latin typeface="+mn-lt"/>
                          <a:ea typeface="+mn-ea"/>
                        </a:rPr>
                        <a:t>文件系统上运行</a:t>
                      </a:r>
                      <a:r>
                        <a:rPr lang="en-US" altLang="zh-CN" sz="1500" dirty="0" err="1" smtClean="0">
                          <a:latin typeface="+mn-lt"/>
                          <a:ea typeface="+mn-ea"/>
                        </a:rPr>
                        <a:t>filesystem</a:t>
                      </a:r>
                      <a:r>
                        <a:rPr lang="zh-CN" altLang="en-US" sz="1500" dirty="0" smtClean="0">
                          <a:latin typeface="+mn-lt"/>
                          <a:ea typeface="+mn-ea"/>
                        </a:rPr>
                        <a:t>命令。</a:t>
                      </a: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574879">
                <a:tc vMerge="1">
                  <a:txBody>
                    <a:bodyPr/>
                    <a:lstStyle/>
                    <a:p>
                      <a:endParaRPr lang="zh-CN"/>
                    </a:p>
                  </a:txBody>
                  <a:tcPr marL="8943" marR="8943" marT="8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i="0" u="none" strike="noStrike" dirty="0" err="1" smtClean="0">
                          <a:solidFill>
                            <a:srgbClr val="000000"/>
                          </a:solidFill>
                          <a:effectLst/>
                          <a:latin typeface="Courier New" panose="02070309020205020404" pitchFamily="49" charset="0"/>
                          <a:ea typeface="+mn-ea"/>
                          <a:cs typeface="Courier New" panose="02070309020205020404" pitchFamily="49" charset="0"/>
                        </a:rPr>
                        <a:t>hdfs</a:t>
                      </a:r>
                      <a:r>
                        <a:rPr lang="en-US" altLang="zh-CN" sz="1400" b="0" i="0" u="none" strike="noStrike" dirty="0" smtClean="0">
                          <a:solidFill>
                            <a:srgbClr val="000000"/>
                          </a:solidFill>
                          <a:effectLst/>
                          <a:latin typeface="Courier New" panose="02070309020205020404" pitchFamily="49" charset="0"/>
                          <a:ea typeface="+mn-ea"/>
                          <a:cs typeface="Courier New" panose="02070309020205020404" pitchFamily="49" charset="0"/>
                        </a:rPr>
                        <a:t> </a:t>
                      </a:r>
                      <a:r>
                        <a:rPr lang="en-US" altLang="zh-CN" sz="1400" b="0" i="0" u="none" strike="noStrike" dirty="0" err="1" smtClean="0">
                          <a:solidFill>
                            <a:srgbClr val="000000"/>
                          </a:solidFill>
                          <a:effectLst/>
                          <a:latin typeface="Courier New" panose="02070309020205020404" pitchFamily="49" charset="0"/>
                          <a:ea typeface="+mn-ea"/>
                          <a:cs typeface="Courier New" panose="02070309020205020404" pitchFamily="49" charset="0"/>
                        </a:rPr>
                        <a:t>fsck</a:t>
                      </a:r>
                      <a:r>
                        <a:rPr lang="en-US" altLang="zh-CN" sz="1400" b="0" i="0" u="none" strike="noStrike" dirty="0" smtClean="0">
                          <a:solidFill>
                            <a:srgbClr val="000000"/>
                          </a:solidFill>
                          <a:effectLst/>
                          <a:latin typeface="Courier New" panose="02070309020205020404" pitchFamily="49" charset="0"/>
                          <a:ea typeface="+mn-ea"/>
                          <a:cs typeface="Courier New" panose="02070309020205020404" pitchFamily="49" charset="0"/>
                        </a:rPr>
                        <a:t> &lt;path&gt; [COMMAND_OPTIONS]</a:t>
                      </a: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500" b="0" i="0" u="none" strike="noStrike" dirty="0" smtClean="0">
                          <a:solidFill>
                            <a:srgbClr val="000000"/>
                          </a:solidFill>
                          <a:effectLst/>
                          <a:latin typeface="+mn-lt"/>
                          <a:ea typeface="+mn-ea"/>
                        </a:rPr>
                        <a:t>运行</a:t>
                      </a:r>
                      <a:r>
                        <a:rPr lang="en-US" altLang="zh-CN" sz="1500" b="0" i="0" u="none" strike="noStrike" dirty="0" smtClean="0">
                          <a:solidFill>
                            <a:srgbClr val="000000"/>
                          </a:solidFill>
                          <a:effectLst/>
                          <a:latin typeface="+mn-lt"/>
                          <a:ea typeface="+mn-ea"/>
                        </a:rPr>
                        <a:t>HDFS</a:t>
                      </a:r>
                      <a:r>
                        <a:rPr lang="zh-CN" altLang="en-US" sz="1500" b="0" i="0" u="none" strike="noStrike" dirty="0" smtClean="0">
                          <a:solidFill>
                            <a:srgbClr val="000000"/>
                          </a:solidFill>
                          <a:effectLst/>
                          <a:latin typeface="+mn-lt"/>
                          <a:ea typeface="+mn-ea"/>
                        </a:rPr>
                        <a:t>文件系统检查工具。</a:t>
                      </a:r>
                    </a:p>
                  </a:txBody>
                  <a:tcPr marL="8943" marR="8943" marT="8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内容占位符 4"/>
          <p:cNvSpPr>
            <a:spLocks noGrp="1"/>
          </p:cNvSpPr>
          <p:nvPr>
            <p:ph sz="quarter" idx="10"/>
          </p:nvPr>
        </p:nvSpPr>
        <p:spPr/>
        <p:txBody>
          <a:bodyPr/>
          <a:lstStyle/>
          <a:p>
            <a:pPr marL="0" indent="0" eaLnBrk="1" hangingPunct="1">
              <a:buClr>
                <a:schemeClr val="bg1">
                  <a:lumMod val="50000"/>
                </a:schemeClr>
              </a:buClr>
              <a:buNone/>
              <a:defRPr/>
            </a:pPr>
            <a:r>
              <a:rPr lang="zh-CN" altLang="en-US" dirty="0" smtClean="0"/>
              <a:t>本章对</a:t>
            </a:r>
            <a:r>
              <a:rPr lang="en-US" altLang="zh-CN" dirty="0" smtClean="0"/>
              <a:t>HDFS</a:t>
            </a:r>
            <a:r>
              <a:rPr lang="zh-CN" altLang="en-US" dirty="0" smtClean="0"/>
              <a:t>概念及应用场景进行了介绍，然后阐述了</a:t>
            </a:r>
            <a:r>
              <a:rPr lang="en-US" altLang="zh-CN" dirty="0" smtClean="0"/>
              <a:t>HDFS</a:t>
            </a:r>
            <a:r>
              <a:rPr lang="zh-CN" altLang="en-US" dirty="0" smtClean="0"/>
              <a:t>系统架构原理及其关键特性。</a:t>
            </a:r>
            <a:endParaRPr lang="zh-CN" altLang="en-US" sz="1400" dirty="0" smtClean="0">
              <a:latin typeface="微软雅黑" panose="020B0503020204020204" charset="-122"/>
              <a:ea typeface="微软雅黑" panose="020B0503020204020204" charset="-122"/>
            </a:endParaRPr>
          </a:p>
        </p:txBody>
      </p:sp>
      <p:pic>
        <p:nvPicPr>
          <p:cNvPr id="35844" name="Picture 13" descr="问题 copy"/>
          <p:cNvPicPr>
            <a:picLocks noChangeAspect="1" noChangeArrowheads="1"/>
          </p:cNvPicPr>
          <p:nvPr/>
        </p:nvPicPr>
        <p:blipFill>
          <a:blip r:embed="rId3" cstate="print"/>
          <a:srcRect/>
          <a:stretch>
            <a:fillRect/>
          </a:stretch>
        </p:blipFill>
        <p:spPr bwMode="auto">
          <a:xfrm>
            <a:off x="696913" y="504825"/>
            <a:ext cx="615950" cy="6191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习题</a:t>
            </a:r>
          </a:p>
        </p:txBody>
      </p:sp>
      <p:sp>
        <p:nvSpPr>
          <p:cNvPr id="3" name="内容占位符 2"/>
          <p:cNvSpPr>
            <a:spLocks noGrp="1"/>
          </p:cNvSpPr>
          <p:nvPr>
            <p:ph idx="1"/>
          </p:nvPr>
        </p:nvSpPr>
        <p:spPr>
          <a:xfrm>
            <a:off x="777875" y="1304764"/>
            <a:ext cx="7430529" cy="4194175"/>
          </a:xfrm>
        </p:spPr>
        <p:txBody>
          <a:bodyPr/>
          <a:lstStyle/>
          <a:p>
            <a:pPr marL="0" indent="0">
              <a:buFont typeface="Wingdings" panose="05000000000000000000" pitchFamily="2" charset="2"/>
              <a:buNone/>
              <a:defRPr/>
            </a:pPr>
            <a:r>
              <a:rPr lang="en-US" altLang="zh-CN" sz="2000" dirty="0" smtClean="0"/>
              <a:t>1. HDFS</a:t>
            </a:r>
            <a:r>
              <a:rPr lang="zh-CN" altLang="en-US" sz="2000" dirty="0" smtClean="0"/>
              <a:t>是基于流数据模式访问和处理超大文件的需求而开发的，具有高容错、高可靠性、高可扩展性、高吞吐率等特征，适合的读写任务是（ ）。   </a:t>
            </a:r>
            <a:endParaRPr lang="en-US" altLang="zh-CN" sz="2000" dirty="0" smtClean="0"/>
          </a:p>
          <a:p>
            <a:pPr marL="352425" lvl="1" indent="0">
              <a:buFont typeface="Wingdings" panose="05000000000000000000" pitchFamily="2" charset="2"/>
              <a:buNone/>
              <a:defRPr/>
            </a:pPr>
            <a:r>
              <a:rPr lang="en-US" altLang="zh-CN" sz="1800" dirty="0" smtClean="0"/>
              <a:t>A</a:t>
            </a:r>
            <a:r>
              <a:rPr lang="zh-CN" altLang="en-US" sz="1800" dirty="0" smtClean="0"/>
              <a:t>．一次写入，少次读   </a:t>
            </a:r>
            <a:r>
              <a:rPr lang="en-US" altLang="zh-CN" sz="1800" dirty="0" smtClean="0"/>
              <a:t>	B</a:t>
            </a:r>
            <a:r>
              <a:rPr lang="zh-CN" altLang="en-US" sz="1800" dirty="0" smtClean="0"/>
              <a:t>．多次写入，少次读   </a:t>
            </a:r>
            <a:endParaRPr lang="en-US" altLang="zh-CN" sz="1800" dirty="0" smtClean="0"/>
          </a:p>
          <a:p>
            <a:pPr marL="352425" lvl="1" indent="0">
              <a:buFont typeface="Wingdings" panose="05000000000000000000" pitchFamily="2" charset="2"/>
              <a:buNone/>
              <a:defRPr/>
            </a:pPr>
            <a:r>
              <a:rPr lang="en-US" altLang="zh-CN" sz="1800" dirty="0" smtClean="0"/>
              <a:t>C</a:t>
            </a:r>
            <a:r>
              <a:rPr lang="zh-CN" altLang="en-US" sz="1800" dirty="0" smtClean="0"/>
              <a:t>．多次写入，多次读   </a:t>
            </a:r>
            <a:r>
              <a:rPr lang="en-US" altLang="zh-CN" sz="1800" dirty="0" smtClean="0"/>
              <a:t>	D</a:t>
            </a:r>
            <a:r>
              <a:rPr lang="zh-CN" altLang="en-US" sz="1800" dirty="0" smtClean="0"/>
              <a:t>．一次写入，多次读</a:t>
            </a:r>
          </a:p>
          <a:p>
            <a:pPr>
              <a:defRPr/>
            </a:pPr>
            <a:endParaRPr lang="zh-CN" altLang="en-US" sz="1600" dirty="0"/>
          </a:p>
        </p:txBody>
      </p:sp>
      <p:sp>
        <p:nvSpPr>
          <p:cNvPr id="4" name="内容占位符 2"/>
          <p:cNvSpPr txBox="1"/>
          <p:nvPr/>
        </p:nvSpPr>
        <p:spPr bwMode="auto">
          <a:xfrm>
            <a:off x="777875" y="3753036"/>
            <a:ext cx="6875462" cy="2089150"/>
          </a:xfrm>
          <a:prstGeom prst="rect">
            <a:avLst/>
          </a:prstGeom>
          <a:noFill/>
          <a:ln>
            <a:noFill/>
          </a:ln>
        </p:spPr>
        <p:txBody>
          <a:bodyPr lIns="80141" tIns="40071" rIns="80141" bIns="40071"/>
          <a:lst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sz="2400">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Font typeface="Wingdings" panose="05000000000000000000" pitchFamily="2" charset="2"/>
              <a:buNone/>
              <a:defRPr/>
            </a:pPr>
            <a:r>
              <a:rPr lang="en-US" altLang="zh-CN" sz="1800" kern="0" dirty="0" smtClean="0"/>
              <a:t>2. </a:t>
            </a:r>
            <a:r>
              <a:rPr lang="zh-CN" altLang="en-US" sz="2000" kern="0" dirty="0" smtClean="0"/>
              <a:t>以下对于</a:t>
            </a:r>
            <a:r>
              <a:rPr lang="en-US" altLang="zh-CN" sz="2000" kern="0" dirty="0" smtClean="0"/>
              <a:t>HDFS</a:t>
            </a:r>
            <a:r>
              <a:rPr lang="zh-CN" altLang="en-US" sz="2000" kern="0" dirty="0" smtClean="0"/>
              <a:t>描述不正确的是（</a:t>
            </a:r>
            <a:r>
              <a:rPr lang="en-US" altLang="zh-CN" sz="2000" kern="0" dirty="0" smtClean="0"/>
              <a:t> </a:t>
            </a:r>
            <a:r>
              <a:rPr lang="zh-CN" altLang="en-US" sz="2000" kern="0" dirty="0" smtClean="0"/>
              <a:t>）</a:t>
            </a:r>
          </a:p>
          <a:p>
            <a:pPr marL="352425" lvl="1" indent="0">
              <a:buFont typeface="Wingdings" panose="05000000000000000000" pitchFamily="2" charset="2"/>
              <a:buNone/>
              <a:defRPr/>
            </a:pPr>
            <a:r>
              <a:rPr lang="en-US" altLang="zh-CN" sz="1800" kern="0" dirty="0" smtClean="0"/>
              <a:t>A. HDFS</a:t>
            </a:r>
            <a:r>
              <a:rPr lang="zh-CN" altLang="en-US" sz="1800" kern="0" dirty="0" smtClean="0"/>
              <a:t>是一个使用</a:t>
            </a:r>
            <a:r>
              <a:rPr lang="en-US" altLang="zh-CN" sz="1800" kern="0" dirty="0" smtClean="0"/>
              <a:t>java</a:t>
            </a:r>
            <a:r>
              <a:rPr lang="zh-CN" altLang="en-US" sz="1800" kern="0" dirty="0" smtClean="0"/>
              <a:t>编写的分布式文件系统。</a:t>
            </a:r>
          </a:p>
          <a:p>
            <a:pPr marL="352425" lvl="1" indent="0">
              <a:buFont typeface="Wingdings" panose="05000000000000000000" pitchFamily="2" charset="2"/>
              <a:buNone/>
              <a:defRPr/>
            </a:pPr>
            <a:r>
              <a:rPr lang="en-US" altLang="zh-CN" sz="1800" kern="0" dirty="0" smtClean="0"/>
              <a:t>B. HDFS</a:t>
            </a:r>
            <a:r>
              <a:rPr lang="zh-CN" altLang="en-US" sz="1800" kern="0" dirty="0" smtClean="0"/>
              <a:t>由</a:t>
            </a:r>
            <a:r>
              <a:rPr lang="en-US" altLang="zh-CN" sz="1800" kern="0" dirty="0" smtClean="0"/>
              <a:t>NameNode</a:t>
            </a:r>
            <a:r>
              <a:rPr lang="zh-CN" altLang="en-US" sz="1800" kern="0" dirty="0" smtClean="0"/>
              <a:t>，</a:t>
            </a:r>
            <a:r>
              <a:rPr lang="en-US" altLang="zh-CN" sz="1800" kern="0" dirty="0" smtClean="0"/>
              <a:t>DataNode</a:t>
            </a:r>
            <a:r>
              <a:rPr lang="zh-CN" altLang="en-US" sz="1800" kern="0" dirty="0" smtClean="0"/>
              <a:t>，</a:t>
            </a:r>
            <a:r>
              <a:rPr lang="en-US" altLang="zh-CN" sz="1800" kern="0" dirty="0" smtClean="0"/>
              <a:t>client</a:t>
            </a:r>
            <a:r>
              <a:rPr lang="zh-CN" altLang="en-US" sz="1800" kern="0" dirty="0" smtClean="0"/>
              <a:t>组成。</a:t>
            </a:r>
          </a:p>
          <a:p>
            <a:pPr marL="352425" lvl="1" indent="0">
              <a:buFont typeface="Wingdings" panose="05000000000000000000" pitchFamily="2" charset="2"/>
              <a:buNone/>
              <a:defRPr/>
            </a:pPr>
            <a:r>
              <a:rPr lang="en-US" altLang="zh-CN" sz="1800" kern="0" dirty="0" smtClean="0"/>
              <a:t>C. HDFS</a:t>
            </a:r>
            <a:r>
              <a:rPr lang="zh-CN" altLang="en-US" sz="1800" kern="0" dirty="0" smtClean="0"/>
              <a:t>不支持标准的</a:t>
            </a:r>
            <a:r>
              <a:rPr lang="en-US" altLang="zh-CN" sz="1800" kern="0" dirty="0" smtClean="0"/>
              <a:t>POSIX</a:t>
            </a:r>
            <a:r>
              <a:rPr lang="zh-CN" altLang="en-US" sz="1800" kern="0" dirty="0" smtClean="0"/>
              <a:t>文件系统接口。</a:t>
            </a:r>
          </a:p>
          <a:p>
            <a:pPr marL="352425" lvl="1" indent="0">
              <a:buFont typeface="Wingdings" panose="05000000000000000000" pitchFamily="2" charset="2"/>
              <a:buNone/>
              <a:defRPr/>
            </a:pPr>
            <a:r>
              <a:rPr lang="en-US" altLang="zh-CN" sz="1800" kern="0" dirty="0" smtClean="0"/>
              <a:t>D. HDFS</a:t>
            </a:r>
            <a:r>
              <a:rPr lang="zh-CN" altLang="en-US" sz="1800" kern="0" dirty="0" smtClean="0"/>
              <a:t>支持对已有数据进行修改。</a:t>
            </a:r>
          </a:p>
          <a:p>
            <a:pPr>
              <a:defRPr/>
            </a:pPr>
            <a:endParaRPr lang="zh-CN" altLang="en-US" sz="1600" kern="0" dirty="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习题</a:t>
            </a:r>
          </a:p>
        </p:txBody>
      </p:sp>
      <p:sp>
        <p:nvSpPr>
          <p:cNvPr id="38915" name="内容占位符 2"/>
          <p:cNvSpPr>
            <a:spLocks noGrp="1"/>
          </p:cNvSpPr>
          <p:nvPr>
            <p:ph idx="1"/>
          </p:nvPr>
        </p:nvSpPr>
        <p:spPr>
          <a:xfrm>
            <a:off x="774391" y="1340768"/>
            <a:ext cx="7826375" cy="4194175"/>
          </a:xfrm>
        </p:spPr>
        <p:txBody>
          <a:bodyPr/>
          <a:lstStyle/>
          <a:p>
            <a:pPr marL="0" indent="0">
              <a:buFont typeface="Wingdings" panose="05000000000000000000" pitchFamily="2" charset="2"/>
              <a:buNone/>
            </a:pPr>
            <a:r>
              <a:rPr lang="en-US" altLang="zh-CN" sz="1800" dirty="0" smtClean="0"/>
              <a:t>3. HDFS</a:t>
            </a:r>
            <a:r>
              <a:rPr lang="zh-CN" altLang="en-US" sz="1800" dirty="0" smtClean="0"/>
              <a:t>不适合的功能有（</a:t>
            </a:r>
            <a:r>
              <a:rPr lang="en-US" altLang="zh-CN" sz="1800" dirty="0" smtClean="0"/>
              <a:t> </a:t>
            </a:r>
            <a:r>
              <a:rPr lang="zh-CN" altLang="en-US" sz="1800" dirty="0" smtClean="0"/>
              <a:t>）</a:t>
            </a:r>
          </a:p>
          <a:p>
            <a:pPr marL="352425" lvl="1" indent="0">
              <a:buFont typeface="Wingdings" panose="05000000000000000000" pitchFamily="2" charset="2"/>
              <a:buNone/>
            </a:pPr>
            <a:r>
              <a:rPr lang="en-US" altLang="zh-CN" sz="1800" dirty="0" smtClean="0"/>
              <a:t>A. </a:t>
            </a:r>
            <a:r>
              <a:rPr lang="zh-CN" altLang="en-US" sz="1800" dirty="0" smtClean="0"/>
              <a:t>多副本方式存储数据。</a:t>
            </a:r>
            <a:endParaRPr lang="en-US" altLang="zh-CN" sz="1800" dirty="0" smtClean="0"/>
          </a:p>
          <a:p>
            <a:pPr marL="352425" lvl="1" indent="0">
              <a:buFont typeface="Wingdings" panose="05000000000000000000" pitchFamily="2" charset="2"/>
              <a:buNone/>
            </a:pPr>
            <a:r>
              <a:rPr lang="en-US" altLang="zh-CN" sz="1800" dirty="0" smtClean="0"/>
              <a:t>B. </a:t>
            </a:r>
            <a:r>
              <a:rPr lang="zh-CN" altLang="en-US" sz="1800" dirty="0" smtClean="0"/>
              <a:t>存储</a:t>
            </a:r>
            <a:r>
              <a:rPr lang="en-US" altLang="zh-CN" sz="1800" dirty="0" smtClean="0"/>
              <a:t>TB-PB</a:t>
            </a:r>
            <a:r>
              <a:rPr lang="zh-CN" altLang="en-US" sz="1800" dirty="0" smtClean="0"/>
              <a:t>级别的数据。</a:t>
            </a:r>
          </a:p>
          <a:p>
            <a:pPr marL="352425" lvl="1" indent="0">
              <a:buFont typeface="Wingdings" panose="05000000000000000000" pitchFamily="2" charset="2"/>
              <a:buNone/>
            </a:pPr>
            <a:r>
              <a:rPr lang="en-US" altLang="zh-CN" sz="1800" dirty="0" smtClean="0"/>
              <a:t>C. </a:t>
            </a:r>
            <a:r>
              <a:rPr lang="zh-CN" altLang="en-US" sz="1800" dirty="0" smtClean="0"/>
              <a:t>文件的随机写入。</a:t>
            </a:r>
          </a:p>
          <a:p>
            <a:pPr marL="352425" lvl="1" indent="0">
              <a:buFont typeface="Wingdings" panose="05000000000000000000" pitchFamily="2" charset="2"/>
              <a:buNone/>
            </a:pPr>
            <a:r>
              <a:rPr lang="en-US" altLang="zh-CN" sz="1800" dirty="0" smtClean="0"/>
              <a:t>D. </a:t>
            </a:r>
            <a:r>
              <a:rPr lang="zh-CN" altLang="en-US" sz="1800" dirty="0" smtClean="0"/>
              <a:t>硬件故障的容错处理。</a:t>
            </a:r>
          </a:p>
          <a:p>
            <a:pPr marL="0" indent="0">
              <a:buFont typeface="Wingdings" panose="05000000000000000000" pitchFamily="2" charset="2"/>
              <a:buNone/>
            </a:pPr>
            <a:endParaRPr lang="zh-CN" altLang="en-US" sz="1600" dirty="0" smtClean="0"/>
          </a:p>
        </p:txBody>
      </p:sp>
      <p:sp>
        <p:nvSpPr>
          <p:cNvPr id="4" name="内容占位符 2"/>
          <p:cNvSpPr txBox="1"/>
          <p:nvPr/>
        </p:nvSpPr>
        <p:spPr bwMode="auto">
          <a:xfrm>
            <a:off x="763503" y="3681028"/>
            <a:ext cx="7451725" cy="2190750"/>
          </a:xfrm>
          <a:prstGeom prst="rect">
            <a:avLst/>
          </a:prstGeom>
          <a:noFill/>
          <a:ln>
            <a:noFill/>
          </a:ln>
        </p:spPr>
        <p:txBody>
          <a:bodyPr lIns="80141" tIns="40071" rIns="80141" bIns="40071"/>
          <a:lst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sz="2400">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Font typeface="Wingdings" panose="05000000000000000000" pitchFamily="2" charset="2"/>
              <a:buNone/>
              <a:defRPr/>
            </a:pPr>
            <a:r>
              <a:rPr lang="en-US" altLang="zh-CN" sz="1800" kern="0" dirty="0" smtClean="0"/>
              <a:t>4. </a:t>
            </a:r>
            <a:r>
              <a:rPr lang="zh-CN" altLang="en-US" sz="1800" kern="0" dirty="0" smtClean="0"/>
              <a:t>（多选）有关</a:t>
            </a:r>
            <a:r>
              <a:rPr lang="en-US" altLang="zh-CN" sz="1800" kern="0" dirty="0" smtClean="0"/>
              <a:t>HDFS</a:t>
            </a:r>
            <a:r>
              <a:rPr lang="zh-CN" altLang="en-US" sz="1800" kern="0" dirty="0" smtClean="0"/>
              <a:t>说法正确的有（ ）</a:t>
            </a:r>
          </a:p>
          <a:p>
            <a:pPr marL="352425" lvl="1" indent="0">
              <a:buFont typeface="Wingdings" panose="05000000000000000000" pitchFamily="2" charset="2"/>
              <a:buNone/>
              <a:defRPr/>
            </a:pPr>
            <a:r>
              <a:rPr lang="en-US" altLang="zh-CN" sz="1800" kern="0" dirty="0" smtClean="0"/>
              <a:t>A. HDFS</a:t>
            </a:r>
            <a:r>
              <a:rPr lang="zh-CN" altLang="en-US" sz="1800" kern="0" dirty="0" smtClean="0"/>
              <a:t>不适合存储大量小文件。</a:t>
            </a:r>
          </a:p>
          <a:p>
            <a:pPr marL="352425" lvl="1" indent="0">
              <a:buFont typeface="Wingdings" panose="05000000000000000000" pitchFamily="2" charset="2"/>
              <a:buNone/>
              <a:defRPr/>
            </a:pPr>
            <a:r>
              <a:rPr lang="en-US" altLang="zh-CN" sz="1800" kern="0" dirty="0" smtClean="0"/>
              <a:t>B. HDFS</a:t>
            </a:r>
            <a:r>
              <a:rPr lang="zh-CN" altLang="en-US" sz="1800" kern="0" dirty="0" smtClean="0"/>
              <a:t>不适合有低延迟数据访问要求的业务。</a:t>
            </a:r>
          </a:p>
          <a:p>
            <a:pPr marL="352425" lvl="1" indent="0">
              <a:buFont typeface="Wingdings" panose="05000000000000000000" pitchFamily="2" charset="2"/>
              <a:buNone/>
              <a:defRPr/>
            </a:pPr>
            <a:r>
              <a:rPr lang="en-US" altLang="zh-CN" sz="1800" kern="0" dirty="0" smtClean="0"/>
              <a:t>C. HDFS</a:t>
            </a:r>
            <a:r>
              <a:rPr lang="zh-CN" altLang="en-US" sz="1800" kern="0" dirty="0" smtClean="0"/>
              <a:t>适合流式数据的访问。</a:t>
            </a:r>
          </a:p>
          <a:p>
            <a:pPr marL="352425" lvl="1" indent="0">
              <a:buFont typeface="Wingdings" panose="05000000000000000000" pitchFamily="2" charset="2"/>
              <a:buNone/>
              <a:defRPr/>
            </a:pPr>
            <a:r>
              <a:rPr lang="en-US" altLang="zh-CN" sz="1800" kern="0" dirty="0" smtClean="0"/>
              <a:t>D. </a:t>
            </a:r>
            <a:r>
              <a:rPr lang="zh-CN" altLang="en-US" sz="1800" kern="0" dirty="0" smtClean="0"/>
              <a:t>基于</a:t>
            </a:r>
            <a:r>
              <a:rPr lang="en-US" altLang="zh-CN" sz="1800" kern="0" dirty="0" smtClean="0"/>
              <a:t>HDFS</a:t>
            </a:r>
            <a:r>
              <a:rPr lang="zh-CN" altLang="en-US" sz="1800" kern="0" dirty="0" smtClean="0"/>
              <a:t>的应用应该使用</a:t>
            </a:r>
            <a:r>
              <a:rPr lang="en-US" altLang="zh-CN" sz="1800" kern="0" dirty="0" smtClean="0"/>
              <a:t>WORM</a:t>
            </a:r>
            <a:r>
              <a:rPr lang="zh-CN" altLang="en-US" sz="1800" kern="0" dirty="0" smtClean="0"/>
              <a:t>的数据读写模型编程。</a:t>
            </a:r>
          </a:p>
          <a:p>
            <a:pPr>
              <a:defRPr/>
            </a:pPr>
            <a:endParaRPr lang="zh-CN" altLang="en-US" sz="1600" kern="0"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4"/>
          <p:cNvSpPr>
            <a:spLocks noGrp="1"/>
          </p:cNvSpPr>
          <p:nvPr>
            <p:ph type="body" sz="quarter" idx="10"/>
          </p:nvPr>
        </p:nvSpPr>
        <p:spPr/>
        <p:txBody>
          <a:bodyPr/>
          <a:lstStyle/>
          <a:p>
            <a:pPr marL="363855" indent="-363855">
              <a:buClrTx/>
              <a:buSzPct val="100000"/>
              <a:buFont typeface="FrutigerNext LT Medium" pitchFamily="34" charset="0"/>
              <a:buAutoNum type="arabicPeriod"/>
            </a:pPr>
            <a:r>
              <a:rPr lang="en-US" altLang="zh-CN" dirty="0" smtClean="0"/>
              <a:t>HDFS</a:t>
            </a:r>
            <a:r>
              <a:rPr lang="zh-CN" altLang="en-US" dirty="0" smtClean="0"/>
              <a:t>是什么样的系统，适合于做什么？</a:t>
            </a:r>
            <a:endParaRPr lang="en-US" altLang="zh-CN" dirty="0" smtClean="0"/>
          </a:p>
          <a:p>
            <a:pPr marL="363855" indent="-363855">
              <a:buClrTx/>
              <a:buSzPct val="100000"/>
              <a:buFont typeface="FrutigerNext LT Medium" pitchFamily="34" charset="0"/>
              <a:buAutoNum type="arabicPeriod"/>
            </a:pPr>
            <a:r>
              <a:rPr lang="en-US" altLang="zh-CN" dirty="0" smtClean="0"/>
              <a:t>HDFS</a:t>
            </a:r>
            <a:r>
              <a:rPr lang="zh-CN" altLang="en-US" dirty="0" smtClean="0"/>
              <a:t>的设计目标是什么？</a:t>
            </a:r>
            <a:endParaRPr lang="en-US" altLang="zh-CN" dirty="0" smtClean="0"/>
          </a:p>
          <a:p>
            <a:pPr marL="363855" indent="-363855">
              <a:buClrTx/>
              <a:buSzPct val="100000"/>
              <a:buFont typeface="FrutigerNext LT Medium" pitchFamily="34" charset="0"/>
              <a:buAutoNum type="arabicPeriod"/>
            </a:pPr>
            <a:r>
              <a:rPr lang="en-US" altLang="zh-CN" dirty="0" smtClean="0"/>
              <a:t>HDFS</a:t>
            </a:r>
            <a:r>
              <a:rPr lang="zh-CN" altLang="en-US" dirty="0" smtClean="0"/>
              <a:t>包含哪些</a:t>
            </a:r>
            <a:r>
              <a:rPr lang="zh-CN" altLang="en-US" dirty="0"/>
              <a:t>角色</a:t>
            </a:r>
            <a:r>
              <a:rPr lang="zh-CN" altLang="en-US" dirty="0" smtClean="0"/>
              <a:t>？</a:t>
            </a:r>
            <a:endParaRPr lang="en-US" altLang="zh-CN" dirty="0" smtClean="0"/>
          </a:p>
          <a:p>
            <a:pPr marL="363855" indent="-363855">
              <a:buClrTx/>
              <a:buSzPct val="100000"/>
              <a:buFont typeface="FrutigerNext LT Medium" pitchFamily="34" charset="0"/>
              <a:buAutoNum type="arabicPeriod"/>
            </a:pPr>
            <a:r>
              <a:rPr lang="zh-CN" altLang="en-US" dirty="0" smtClean="0"/>
              <a:t>请简述</a:t>
            </a:r>
            <a:r>
              <a:rPr lang="en-US" altLang="zh-CN" dirty="0" smtClean="0"/>
              <a:t>HDFS</a:t>
            </a:r>
            <a:r>
              <a:rPr lang="zh-CN" altLang="en-US" dirty="0" smtClean="0"/>
              <a:t>的读写流程。</a:t>
            </a:r>
            <a:endParaRPr lang="en-US" altLang="zh-CN" dirty="0" smtClean="0"/>
          </a:p>
          <a:p>
            <a:pPr marL="363855" indent="-363855">
              <a:buClrTx/>
              <a:buSzPct val="100000"/>
              <a:buFont typeface="FrutigerNext LT Medium" pitchFamily="34" charset="0"/>
              <a:buAutoNum type="arabicPeriod"/>
            </a:pPr>
            <a:r>
              <a:rPr lang="en-US" altLang="zh-CN" dirty="0" smtClean="0"/>
              <a:t>HDFS</a:t>
            </a:r>
            <a:r>
              <a:rPr lang="zh-CN" altLang="en-US" dirty="0" smtClean="0"/>
              <a:t>元数据是如何持久化的？</a:t>
            </a:r>
          </a:p>
        </p:txBody>
      </p:sp>
      <p:pic>
        <p:nvPicPr>
          <p:cNvPr id="36868" name="Picture 13" descr="问题 copy"/>
          <p:cNvPicPr>
            <a:picLocks noChangeAspect="1" noChangeArrowheads="1"/>
          </p:cNvPicPr>
          <p:nvPr/>
        </p:nvPicPr>
        <p:blipFill>
          <a:blip r:embed="rId3" cstate="print"/>
          <a:srcRect/>
          <a:stretch>
            <a:fillRect/>
          </a:stretch>
        </p:blipFill>
        <p:spPr bwMode="auto">
          <a:xfrm>
            <a:off x="696913" y="504825"/>
            <a:ext cx="615950" cy="6191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468313" y="0"/>
            <a:ext cx="8229600" cy="1143000"/>
          </a:xfrm>
        </p:spPr>
        <p:txBody>
          <a:bodyPr wrap="square" lIns="91440" tIns="45720" rIns="91440" bIns="45720" anchor="ctr"/>
          <a:lstStyle/>
          <a:p>
            <a:pPr eaLnBrk="1" hangingPunct="1"/>
            <a:r>
              <a:rPr lang="en-US" altLang="zh-CN" sz="4000" dirty="0"/>
              <a:t>Hadoop</a:t>
            </a:r>
            <a:r>
              <a:rPr lang="zh-CN" altLang="en-US" sz="4000" dirty="0"/>
              <a:t>的由来</a:t>
            </a:r>
          </a:p>
        </p:txBody>
      </p:sp>
      <p:sp>
        <p:nvSpPr>
          <p:cNvPr id="3" name="内容占位符 2"/>
          <p:cNvSpPr>
            <a:spLocks noGrp="1"/>
          </p:cNvSpPr>
          <p:nvPr>
            <p:ph idx="1"/>
          </p:nvPr>
        </p:nvSpPr>
        <p:spPr>
          <a:xfrm>
            <a:off x="315913" y="1152525"/>
            <a:ext cx="8640762" cy="2244725"/>
          </a:xfrm>
        </p:spPr>
        <p:txBody>
          <a:bodyPr wrap="square" lIns="91440" tIns="45720" rIns="91440" bIns="45720" anchor="t"/>
          <a:lstStyle/>
          <a:p>
            <a:pPr marL="0" indent="0" eaLnBrk="1" hangingPunct="1">
              <a:buNone/>
            </a:pPr>
            <a:r>
              <a:rPr lang="en-US" altLang="zh-CN" sz="2000" dirty="0"/>
              <a:t>Hadoop</a:t>
            </a:r>
            <a:r>
              <a:rPr lang="zh-CN" altLang="en-US" sz="2000" dirty="0"/>
              <a:t>这个名字不是一个缩写，它是一个虚构的名字。该项目的创建者，</a:t>
            </a:r>
            <a:r>
              <a:rPr lang="en-US" altLang="zh-CN" sz="2000" dirty="0"/>
              <a:t>Doug Cutting</a:t>
            </a:r>
            <a:r>
              <a:rPr lang="zh-CN" altLang="en-US" sz="2000" dirty="0"/>
              <a:t>如此解释</a:t>
            </a:r>
            <a:r>
              <a:rPr lang="en-US" altLang="zh-CN" sz="2000" dirty="0"/>
              <a:t>Hadoop</a:t>
            </a:r>
            <a:r>
              <a:rPr lang="zh-CN" altLang="en-US" sz="2000" dirty="0"/>
              <a:t>的得名：</a:t>
            </a:r>
            <a:r>
              <a:rPr lang="en-US" altLang="zh-CN" sz="2000" dirty="0"/>
              <a:t>"</a:t>
            </a:r>
            <a:r>
              <a:rPr lang="zh-CN" altLang="en-US" sz="2000" dirty="0"/>
              <a:t>这个名字是我孩子给一个棕黄色的大象样子的填充玩具命名的。我的命名标准就是简短，容易发音和拼写，没有太多的意义，并且不会被用于别处。小孩子是这方面的高手。</a:t>
            </a:r>
            <a:r>
              <a:rPr lang="en-US" altLang="zh-CN" sz="2000" dirty="0"/>
              <a:t>Google</a:t>
            </a:r>
            <a:r>
              <a:rPr lang="zh-CN" altLang="en-US" sz="2000" dirty="0"/>
              <a:t>就是由小孩命名的。</a:t>
            </a:r>
          </a:p>
        </p:txBody>
      </p:sp>
      <p:pic>
        <p:nvPicPr>
          <p:cNvPr id="1028" name="Picture 4" descr="C:\Users\sinlovS41\Desktop\hadooploge-jqh.png"/>
          <p:cNvPicPr>
            <a:picLocks noChangeAspect="1"/>
          </p:cNvPicPr>
          <p:nvPr/>
        </p:nvPicPr>
        <p:blipFill>
          <a:blip r:embed="rId2" cstate="print"/>
          <a:stretch>
            <a:fillRect/>
          </a:stretch>
        </p:blipFill>
        <p:spPr>
          <a:xfrm>
            <a:off x="1907704" y="4005064"/>
            <a:ext cx="4011612" cy="950912"/>
          </a:xfrm>
          <a:prstGeom prst="rect">
            <a:avLst/>
          </a:prstGeom>
          <a:noFill/>
          <a:ln w="9525">
            <a:noFill/>
          </a:ln>
        </p:spPr>
      </p:pic>
    </p:spTree>
    <p:extLst>
      <p:ext uri="{BB962C8B-B14F-4D97-AF65-F5344CB8AC3E}">
        <p14:creationId xmlns:p14="http://schemas.microsoft.com/office/powerpoint/2010/main" val="4866815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11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0-#ppt_w/2"/>
                                          </p:val>
                                        </p:tav>
                                        <p:tav tm="100000">
                                          <p:val>
                                            <p:strVal val="#ppt_x"/>
                                          </p:val>
                                        </p:tav>
                                      </p:tavLst>
                                    </p:anim>
                                    <p:anim calcmode="lin" valueType="num">
                                      <p:cBhvr additive="base">
                                        <p:cTn id="13"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7" presetClass="path" presetSubtype="0" accel="50000" decel="50000" fill="hold" nodeType="clickEffect">
                                  <p:stCondLst>
                                    <p:cond delay="0"/>
                                  </p:stCondLst>
                                  <p:childTnLst>
                                    <p:animMotion origin="layout" path="M 0 -4.44444E-6 L 0.12066 0.04005 C 0.14583 0.04908 0.18368 0.05394 0.22309 0.05394 C 0.26806 0.05394 0.30417 0.04908 0.32934 0.04005 L 0.45017 -4.44444E-6 " pathEditMode="relative" rAng="0" ptsTypes="FffFF">
                                      <p:cBhvr>
                                        <p:cTn id="17" dur="4000" fill="hold"/>
                                        <p:tgtEl>
                                          <p:spTgt spid="1028"/>
                                        </p:tgtEl>
                                        <p:attrNameLst>
                                          <p:attrName>ppt_x</p:attrName>
                                          <p:attrName>ppt_y</p:attrName>
                                        </p:attrNameLst>
                                      </p:cBhvr>
                                      <p:rCtr x="22500" y="2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457200" y="223838"/>
            <a:ext cx="8229600" cy="885825"/>
          </a:xfrm>
        </p:spPr>
        <p:txBody>
          <a:bodyPr wrap="square" lIns="91440" tIns="45720" rIns="91440" bIns="45720" anchor="ctr"/>
          <a:lstStyle/>
          <a:p>
            <a:pPr eaLnBrk="1" hangingPunct="1"/>
            <a:r>
              <a:rPr lang="en-US" altLang="zh-CN" dirty="0">
                <a:latin typeface="+mj-ea"/>
              </a:rPr>
              <a:t>Hadoop</a:t>
            </a:r>
            <a:r>
              <a:rPr lang="zh-CN" altLang="en-US" dirty="0">
                <a:latin typeface="+mj-ea"/>
              </a:rPr>
              <a:t>和</a:t>
            </a:r>
            <a:r>
              <a:rPr lang="en-US" altLang="zh-CN" dirty="0">
                <a:latin typeface="+mj-ea"/>
              </a:rPr>
              <a:t>HDFS</a:t>
            </a:r>
            <a:r>
              <a:rPr lang="zh-CN" altLang="en-US" dirty="0">
                <a:latin typeface="+mj-ea"/>
              </a:rPr>
              <a:t>的关系</a:t>
            </a:r>
          </a:p>
        </p:txBody>
      </p:sp>
      <p:sp>
        <p:nvSpPr>
          <p:cNvPr id="3" name="内容占位符 2"/>
          <p:cNvSpPr>
            <a:spLocks noGrp="1"/>
          </p:cNvSpPr>
          <p:nvPr>
            <p:ph idx="1"/>
          </p:nvPr>
        </p:nvSpPr>
        <p:spPr>
          <a:xfrm>
            <a:off x="431540" y="1124744"/>
            <a:ext cx="8229600" cy="1296988"/>
          </a:xfrm>
        </p:spPr>
        <p:txBody>
          <a:bodyPr wrap="square" lIns="91440" tIns="45720" rIns="91440" bIns="45720" anchor="t"/>
          <a:lstStyle/>
          <a:p>
            <a:pPr marL="0" indent="0" eaLnBrk="1" hangingPunct="1">
              <a:buNone/>
            </a:pPr>
            <a:r>
              <a:rPr lang="en-US" altLang="zh-CN" sz="2000" dirty="0" err="1" smtClean="0"/>
              <a:t>Hadoop</a:t>
            </a:r>
            <a:r>
              <a:rPr lang="zh-CN" altLang="en-US" sz="2000" dirty="0"/>
              <a:t>实现了一个分布式文件系统（</a:t>
            </a:r>
            <a:r>
              <a:rPr lang="en-US" altLang="zh-CN" sz="2000" dirty="0"/>
              <a:t>Hadoop Distributed File System</a:t>
            </a:r>
            <a:r>
              <a:rPr lang="zh-CN" altLang="en-US" sz="2000" dirty="0"/>
              <a:t>），简称</a:t>
            </a:r>
            <a:r>
              <a:rPr lang="en-US" altLang="zh-CN" sz="2000" dirty="0"/>
              <a:t>HDFS</a:t>
            </a:r>
            <a:r>
              <a:rPr lang="zh-CN" altLang="en-US" sz="2000" dirty="0"/>
              <a:t>。</a:t>
            </a:r>
          </a:p>
        </p:txBody>
      </p:sp>
      <p:sp>
        <p:nvSpPr>
          <p:cNvPr id="4" name="TextBox 3"/>
          <p:cNvSpPr txBox="1"/>
          <p:nvPr/>
        </p:nvSpPr>
        <p:spPr>
          <a:xfrm>
            <a:off x="611188" y="4633913"/>
            <a:ext cx="7777162" cy="1008062"/>
          </a:xfrm>
          <a:prstGeom prst="rect">
            <a:avLst/>
          </a:prstGeom>
          <a:noFill/>
          <a:ln w="9525">
            <a:noFill/>
          </a:ln>
        </p:spPr>
        <p:txBody>
          <a:bodyPr anchor="t">
            <a:spAutoFit/>
          </a:bodyPr>
          <a:lstStyle/>
          <a:p>
            <a:pPr lvl="0" indent="0"/>
            <a:r>
              <a:rPr lang="zh-CN" altLang="en-US" sz="2000" dirty="0">
                <a:latin typeface="Calibri" panose="020F0502020204030204" pitchFamily="34" charset="0"/>
                <a:ea typeface="宋体" panose="02010600030101010101" pitchFamily="2" charset="-122"/>
              </a:rPr>
              <a:t>对外部客户机而言，</a:t>
            </a:r>
            <a:r>
              <a:rPr lang="en-US" altLang="zh-CN" sz="2000" dirty="0">
                <a:latin typeface="Calibri" panose="020F0502020204030204" pitchFamily="34" charset="0"/>
                <a:ea typeface="宋体" panose="02010600030101010101" pitchFamily="2" charset="-122"/>
              </a:rPr>
              <a:t>HDFS </a:t>
            </a:r>
            <a:r>
              <a:rPr lang="zh-CN" altLang="en-US" sz="2000" dirty="0">
                <a:latin typeface="Calibri" panose="020F0502020204030204" pitchFamily="34" charset="0"/>
                <a:ea typeface="宋体" panose="02010600030101010101" pitchFamily="2" charset="-122"/>
              </a:rPr>
              <a:t>就像一个传统的分级文件系统。可以创建、删除、移动或重命名文件，等等。很多时候，我们就叫它</a:t>
            </a:r>
            <a:r>
              <a:rPr lang="en-US" altLang="zh-CN" sz="2000" dirty="0">
                <a:latin typeface="Calibri" panose="020F0502020204030204" pitchFamily="34" charset="0"/>
                <a:ea typeface="宋体" panose="02010600030101010101" pitchFamily="2" charset="-122"/>
              </a:rPr>
              <a:t>DFS</a:t>
            </a:r>
            <a:r>
              <a:rPr lang="zh-CN" altLang="en-US" sz="2000" dirty="0">
                <a:latin typeface="Calibri" panose="020F0502020204030204" pitchFamily="34" charset="0"/>
                <a:ea typeface="宋体" panose="02010600030101010101" pitchFamily="2" charset="-122"/>
              </a:rPr>
              <a:t>（</a:t>
            </a:r>
            <a:r>
              <a:rPr lang="en-US" altLang="zh-CN" sz="2000" dirty="0">
                <a:latin typeface="Calibri" panose="020F0502020204030204" pitchFamily="34" charset="0"/>
                <a:ea typeface="宋体" panose="02010600030101010101" pitchFamily="2" charset="-122"/>
              </a:rPr>
              <a:t>Distributed File System</a:t>
            </a:r>
            <a:r>
              <a:rPr lang="zh-CN" altLang="en-US" sz="2000" dirty="0">
                <a:latin typeface="Calibri" panose="020F0502020204030204" pitchFamily="34" charset="0"/>
                <a:ea typeface="宋体" panose="02010600030101010101" pitchFamily="2" charset="-122"/>
              </a:rPr>
              <a:t>）。</a:t>
            </a:r>
          </a:p>
        </p:txBody>
      </p:sp>
      <p:pic>
        <p:nvPicPr>
          <p:cNvPr id="2052" name="Picture 4" descr="C:\Users\sinlovS41\Desktop\hadoop.png"/>
          <p:cNvPicPr>
            <a:picLocks noChangeAspect="1"/>
          </p:cNvPicPr>
          <p:nvPr/>
        </p:nvPicPr>
        <p:blipFill>
          <a:blip r:embed="rId2" cstate="print"/>
          <a:stretch>
            <a:fillRect/>
          </a:stretch>
        </p:blipFill>
        <p:spPr>
          <a:xfrm>
            <a:off x="1331640" y="2276872"/>
            <a:ext cx="2765425" cy="2065337"/>
          </a:xfrm>
          <a:prstGeom prst="rect">
            <a:avLst/>
          </a:prstGeom>
          <a:noFill/>
          <a:ln w="9525">
            <a:noFill/>
          </a:ln>
        </p:spPr>
      </p:pic>
      <p:pic>
        <p:nvPicPr>
          <p:cNvPr id="2053" name="Picture 5" descr="C:\Users\sinlovS41\Desktop\暴躁的磁盘.png"/>
          <p:cNvPicPr>
            <a:picLocks noChangeAspect="1"/>
          </p:cNvPicPr>
          <p:nvPr/>
        </p:nvPicPr>
        <p:blipFill>
          <a:blip r:embed="rId3" cstate="print"/>
          <a:stretch>
            <a:fillRect/>
          </a:stretch>
        </p:blipFill>
        <p:spPr>
          <a:xfrm>
            <a:off x="4572000" y="2708920"/>
            <a:ext cx="1658938" cy="1490663"/>
          </a:xfrm>
          <a:prstGeom prst="rect">
            <a:avLst/>
          </a:prstGeom>
          <a:noFill/>
          <a:ln w="9525">
            <a:noFill/>
          </a:ln>
        </p:spPr>
      </p:pic>
    </p:spTree>
    <p:extLst>
      <p:ext uri="{BB962C8B-B14F-4D97-AF65-F5344CB8AC3E}">
        <p14:creationId xmlns:p14="http://schemas.microsoft.com/office/powerpoint/2010/main" val="3583654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7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7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17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 calcmode="lin" valueType="num">
                                      <p:cBhvr additive="base">
                                        <p:cTn id="14" dur="900" fill="hold"/>
                                        <p:tgtEl>
                                          <p:spTgt spid="2052"/>
                                        </p:tgtEl>
                                        <p:attrNameLst>
                                          <p:attrName>ppt_x</p:attrName>
                                        </p:attrNameLst>
                                      </p:cBhvr>
                                      <p:tavLst>
                                        <p:tav tm="0">
                                          <p:val>
                                            <p:strVal val="0-#ppt_w/2"/>
                                          </p:val>
                                        </p:tav>
                                        <p:tav tm="100000">
                                          <p:val>
                                            <p:strVal val="#ppt_x"/>
                                          </p:val>
                                        </p:tav>
                                      </p:tavLst>
                                    </p:anim>
                                    <p:anim calcmode="lin" valueType="num">
                                      <p:cBhvr additive="base">
                                        <p:cTn id="15" dur="900" fill="hold"/>
                                        <p:tgtEl>
                                          <p:spTgt spid="205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3" presetClass="path" presetSubtype="0" accel="50000" decel="50000" fill="hold" nodeType="afterEffect">
                                  <p:stCondLst>
                                    <p:cond delay="0"/>
                                  </p:stCondLst>
                                  <p:childTnLst>
                                    <p:animMotion origin="layout" path="M -0.004444 -0.020000 L 0.999583 -0.016111 " pathEditMode="relative" rAng="0" ptsTypes="">
                                      <p:cBhvr>
                                        <p:cTn id="18" dur="2000" fill="hold"/>
                                        <p:tgtEl>
                                          <p:spTgt spid="2052"/>
                                        </p:tgtEl>
                                        <p:attrNameLst>
                                          <p:attrName>ppt_x</p:attrName>
                                          <p:attrName>ppt_y</p:attrName>
                                        </p:attrNameLst>
                                      </p:cBhvr>
                                      <p:rCtr x="200" y="0"/>
                                    </p:animMotion>
                                  </p:childTnLst>
                                </p:cTn>
                              </p:par>
                              <p:par>
                                <p:cTn id="19" presetID="2" presetClass="entr" presetSubtype="8" fill="hold" nodeType="withEffect">
                                  <p:stCondLst>
                                    <p:cond delay="200"/>
                                  </p:stCondLst>
                                  <p:childTnLst>
                                    <p:set>
                                      <p:cBhvr>
                                        <p:cTn id="20" dur="1" fill="hold">
                                          <p:stCondLst>
                                            <p:cond delay="0"/>
                                          </p:stCondLst>
                                        </p:cTn>
                                        <p:tgtEl>
                                          <p:spTgt spid="2053"/>
                                        </p:tgtEl>
                                        <p:attrNameLst>
                                          <p:attrName>style.visibility</p:attrName>
                                        </p:attrNameLst>
                                      </p:cBhvr>
                                      <p:to>
                                        <p:strVal val="visible"/>
                                      </p:to>
                                    </p:set>
                                    <p:anim calcmode="lin" valueType="num">
                                      <p:cBhvr additive="base">
                                        <p:cTn id="21" dur="500" fill="hold"/>
                                        <p:tgtEl>
                                          <p:spTgt spid="2053"/>
                                        </p:tgtEl>
                                        <p:attrNameLst>
                                          <p:attrName>ppt_x</p:attrName>
                                        </p:attrNameLst>
                                      </p:cBhvr>
                                      <p:tavLst>
                                        <p:tav tm="0">
                                          <p:val>
                                            <p:strVal val="0-#ppt_w/2"/>
                                          </p:val>
                                        </p:tav>
                                        <p:tav tm="100000">
                                          <p:val>
                                            <p:strVal val="#ppt_x"/>
                                          </p:val>
                                        </p:tav>
                                      </p:tavLst>
                                    </p:anim>
                                    <p:anim calcmode="lin" valueType="num">
                                      <p:cBhvr additive="base">
                                        <p:cTn id="22" dur="500" fill="hold"/>
                                        <p:tgtEl>
                                          <p:spTgt spid="2053"/>
                                        </p:tgtEl>
                                        <p:attrNameLst>
                                          <p:attrName>ppt_y</p:attrName>
                                        </p:attrNameLst>
                                      </p:cBhvr>
                                      <p:tavLst>
                                        <p:tav tm="0">
                                          <p:val>
                                            <p:strVal val="#ppt_y"/>
                                          </p:val>
                                        </p:tav>
                                        <p:tav tm="100000">
                                          <p:val>
                                            <p:strVal val="#ppt_y"/>
                                          </p:val>
                                        </p:tav>
                                      </p:tavLst>
                                    </p:anim>
                                  </p:childTnLst>
                                </p:cTn>
                              </p:par>
                              <p:par>
                                <p:cTn id="23" presetID="0" presetClass="path" presetSubtype="0" accel="50000" decel="50000" fill="hold" nodeType="withEffect">
                                  <p:stCondLst>
                                    <p:cond delay="700"/>
                                  </p:stCondLst>
                                  <p:childTnLst>
                                    <p:animMotion origin="layout" path="M 0.001459 0.001483 C -0.009481 0.013053 0.044169 0.013053 0.065179 0.015133 C 0.085309 0.014213 0.105969 0.013513 0.125589 0.011893 C 0.131669 0.011203 0.143819 0.009813 0.143819 0.010043 C 0.234269 0.011433 0.227499 0.011663 0.346429 0.010973 C 0.366389 0.009123 0.386359 0.007033 0.407019 0.005643 C 0.432359 0.005873 0.457190 0.005873 0.482709 0.006803 C 0.492779 0.007033 0.499899 0.009813 0.509789 0.010973 C 0.530629 0.012593 0.552159 0.013053 0.573509 0.013983 C 0.599549 0.013513 0.625769 0.013753 0.651979 0.013053 C 0.669859 0.012123 0.687220 0.007963 0.706669 0.007733 C 0.787220 0.006803 0.948679 0.005643 0.948679 0.005873 C 0.988439 0.003333 1.000069 0.003563 1.051629 0.003563 L 1.106320 -0.000377 " pathEditMode="relative" rAng="0" ptsTypes="ffffffffffffAA">
                                      <p:cBhvr>
                                        <p:cTn id="24" dur="2000" fill="hold"/>
                                        <p:tgtEl>
                                          <p:spTgt spid="2053"/>
                                        </p:tgtEl>
                                        <p:attrNameLst>
                                          <p:attrName>ppt_x</p:attrName>
                                          <p:attrName>ppt_y</p:attrName>
                                        </p:attrNameLst>
                                      </p:cBhvr>
                                      <p:rCtr x="500" y="0"/>
                                    </p:animMotion>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heel(1)">
                                      <p:cBhvr>
                                        <p:cTn id="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388" y="1030288"/>
            <a:ext cx="8229600" cy="1101725"/>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Hadoop </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是一</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个</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以一种可靠、高效、可伸缩的方式进行处理</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的，能够</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对大量数据进行分布式处理</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的</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系统</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框架。</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p:txBody>
      </p:sp>
      <p:sp>
        <p:nvSpPr>
          <p:cNvPr id="18434" name="标题 1"/>
          <p:cNvSpPr txBox="1"/>
          <p:nvPr/>
        </p:nvSpPr>
        <p:spPr>
          <a:xfrm>
            <a:off x="433388" y="144463"/>
            <a:ext cx="8229600" cy="885825"/>
          </a:xfrm>
          <a:prstGeom prst="rect">
            <a:avLst/>
          </a:prstGeom>
          <a:noFill/>
          <a:ln w="9525">
            <a:noFill/>
          </a:ln>
        </p:spPr>
        <p:txBody>
          <a:bodyPr anchor="ctr"/>
          <a:lstStyle/>
          <a:p>
            <a:pPr lvl="0" indent="0" algn="ctr"/>
            <a:r>
              <a:rPr lang="en-US" altLang="zh-CN" sz="4000" dirty="0">
                <a:latin typeface="Calibri" panose="020F0502020204030204" pitchFamily="34" charset="0"/>
                <a:ea typeface="宋体" panose="02010600030101010101" pitchFamily="2" charset="-122"/>
              </a:rPr>
              <a:t>Hadoop</a:t>
            </a:r>
            <a:r>
              <a:rPr lang="zh-CN" altLang="en-US" sz="4000" dirty="0">
                <a:latin typeface="Calibri" panose="020F0502020204030204" pitchFamily="34" charset="0"/>
                <a:ea typeface="宋体" panose="02010600030101010101" pitchFamily="2" charset="-122"/>
              </a:rPr>
              <a:t>和</a:t>
            </a:r>
            <a:r>
              <a:rPr lang="en-US" altLang="zh-CN" sz="4000" dirty="0">
                <a:latin typeface="Calibri" panose="020F0502020204030204" pitchFamily="34" charset="0"/>
                <a:ea typeface="宋体" panose="02010600030101010101" pitchFamily="2" charset="-122"/>
              </a:rPr>
              <a:t>HDFS</a:t>
            </a:r>
            <a:r>
              <a:rPr lang="zh-CN" altLang="en-US" sz="4000" dirty="0">
                <a:latin typeface="Calibri" panose="020F0502020204030204" pitchFamily="34" charset="0"/>
                <a:ea typeface="宋体" panose="02010600030101010101" pitchFamily="2" charset="-122"/>
              </a:rPr>
              <a:t>的关系</a:t>
            </a:r>
          </a:p>
        </p:txBody>
      </p:sp>
      <p:sp>
        <p:nvSpPr>
          <p:cNvPr id="6" name="TextBox 5"/>
          <p:cNvSpPr txBox="1"/>
          <p:nvPr/>
        </p:nvSpPr>
        <p:spPr>
          <a:xfrm>
            <a:off x="467544" y="1736812"/>
            <a:ext cx="8229600" cy="765175"/>
          </a:xfrm>
          <a:prstGeom prst="rect">
            <a:avLst/>
          </a:prstGeom>
          <a:noFill/>
          <a:ln w="9525">
            <a:noFill/>
          </a:ln>
        </p:spPr>
        <p:txBody>
          <a:bodyPr anchor="t">
            <a:spAutoFit/>
          </a:bodyPr>
          <a:lstStyle/>
          <a:p>
            <a:pPr lvl="0" indent="0"/>
            <a:r>
              <a:rPr lang="en-US" altLang="zh-CN" sz="2000" dirty="0">
                <a:latin typeface="Calibri" panose="020F0502020204030204" pitchFamily="34" charset="0"/>
                <a:ea typeface="宋体" panose="02010600030101010101" pitchFamily="2" charset="-122"/>
              </a:rPr>
              <a:t>HDFS</a:t>
            </a:r>
            <a:r>
              <a:rPr lang="zh-CN" altLang="en-US" sz="2000" dirty="0">
                <a:latin typeface="Calibri" panose="020F0502020204030204" pitchFamily="34" charset="0"/>
                <a:ea typeface="宋体" panose="02010600030101010101" pitchFamily="2" charset="-122"/>
              </a:rPr>
              <a:t>是</a:t>
            </a:r>
            <a:r>
              <a:rPr lang="en-US" altLang="zh-CN" sz="2000" dirty="0">
                <a:latin typeface="Calibri" panose="020F0502020204030204" pitchFamily="34" charset="0"/>
                <a:ea typeface="宋体" panose="02010600030101010101" pitchFamily="2" charset="-122"/>
              </a:rPr>
              <a:t>Hadoop</a:t>
            </a:r>
            <a:r>
              <a:rPr lang="zh-CN" altLang="en-US" sz="2000" dirty="0">
                <a:latin typeface="Calibri" panose="020F0502020204030204" pitchFamily="34" charset="0"/>
                <a:ea typeface="宋体" panose="02010600030101010101" pitchFamily="2" charset="-122"/>
              </a:rPr>
              <a:t>兼容最好的标准级文件系统，因为</a:t>
            </a:r>
            <a:r>
              <a:rPr lang="en-US" altLang="zh-CN" sz="2000" dirty="0">
                <a:latin typeface="Calibri" panose="020F0502020204030204" pitchFamily="34" charset="0"/>
                <a:ea typeface="宋体" panose="02010600030101010101" pitchFamily="2" charset="-122"/>
              </a:rPr>
              <a:t>Hadoop</a:t>
            </a:r>
            <a:r>
              <a:rPr lang="zh-CN" altLang="en-US" sz="2000" dirty="0">
                <a:latin typeface="Calibri" panose="020F0502020204030204" pitchFamily="34" charset="0"/>
                <a:ea typeface="宋体" panose="02010600030101010101" pitchFamily="2" charset="-122"/>
              </a:rPr>
              <a:t>是一个综合性的文件系统抽象，所以</a:t>
            </a:r>
            <a:r>
              <a:rPr lang="en-US" altLang="zh-CN" sz="2000" dirty="0">
                <a:latin typeface="Calibri" panose="020F0502020204030204" pitchFamily="34" charset="0"/>
                <a:ea typeface="宋体" panose="02010600030101010101" pitchFamily="2" charset="-122"/>
              </a:rPr>
              <a:t>HDFS</a:t>
            </a:r>
            <a:r>
              <a:rPr lang="zh-CN" altLang="en-US" sz="2000" dirty="0">
                <a:latin typeface="Calibri" panose="020F0502020204030204" pitchFamily="34" charset="0"/>
                <a:ea typeface="宋体" panose="02010600030101010101" pitchFamily="2" charset="-122"/>
              </a:rPr>
              <a:t>不是</a:t>
            </a:r>
            <a:r>
              <a:rPr lang="en-US" altLang="zh-CN" sz="2000" dirty="0">
                <a:latin typeface="Calibri" panose="020F0502020204030204" pitchFamily="34" charset="0"/>
                <a:ea typeface="宋体" panose="02010600030101010101" pitchFamily="2" charset="-122"/>
              </a:rPr>
              <a:t>Hadoop</a:t>
            </a:r>
            <a:r>
              <a:rPr lang="zh-CN" altLang="en-US" sz="2000" dirty="0">
                <a:latin typeface="Calibri" panose="020F0502020204030204" pitchFamily="34" charset="0"/>
                <a:ea typeface="宋体" panose="02010600030101010101" pitchFamily="2" charset="-122"/>
              </a:rPr>
              <a:t>必需的</a:t>
            </a:r>
            <a:r>
              <a:rPr lang="zh-CN" altLang="en-US" sz="2400" dirty="0">
                <a:latin typeface="Calibri" panose="020F0502020204030204" pitchFamily="34" charset="0"/>
                <a:ea typeface="宋体" panose="02010600030101010101" pitchFamily="2" charset="-122"/>
              </a:rPr>
              <a:t>。</a:t>
            </a:r>
            <a:endParaRPr lang="en-US" altLang="zh-CN" sz="2400" dirty="0">
              <a:latin typeface="Calibri" panose="020F0502020204030204" pitchFamily="34" charset="0"/>
              <a:ea typeface="宋体" panose="02010600030101010101" pitchFamily="2" charset="-122"/>
            </a:endParaRPr>
          </a:p>
        </p:txBody>
      </p:sp>
      <p:sp>
        <p:nvSpPr>
          <p:cNvPr id="7" name="TextBox 6"/>
          <p:cNvSpPr txBox="1"/>
          <p:nvPr/>
        </p:nvSpPr>
        <p:spPr>
          <a:xfrm>
            <a:off x="467544" y="4509120"/>
            <a:ext cx="8229600" cy="398462"/>
          </a:xfrm>
          <a:prstGeom prst="rect">
            <a:avLst/>
          </a:prstGeom>
          <a:noFill/>
          <a:ln w="9525">
            <a:noFill/>
          </a:ln>
        </p:spPr>
        <p:txBody>
          <a:bodyPr anchor="t">
            <a:spAutoFit/>
          </a:bodyPr>
          <a:lstStyle/>
          <a:p>
            <a:pPr lvl="0" indent="0"/>
            <a:r>
              <a:rPr lang="zh-CN" altLang="en-US" sz="2000" dirty="0">
                <a:latin typeface="Calibri" panose="020F0502020204030204" pitchFamily="34" charset="0"/>
                <a:ea typeface="宋体" panose="02010600030101010101" pitchFamily="2" charset="-122"/>
              </a:rPr>
              <a:t>所以可以理解为</a:t>
            </a:r>
            <a:r>
              <a:rPr lang="en-US" altLang="zh-CN" sz="2000" dirty="0">
                <a:latin typeface="Calibri" panose="020F0502020204030204" pitchFamily="34" charset="0"/>
                <a:ea typeface="宋体" panose="02010600030101010101" pitchFamily="2" charset="-122"/>
              </a:rPr>
              <a:t>hadoop</a:t>
            </a:r>
            <a:r>
              <a:rPr lang="zh-CN" altLang="en-US" sz="2000" dirty="0">
                <a:latin typeface="Calibri" panose="020F0502020204030204" pitchFamily="34" charset="0"/>
                <a:ea typeface="宋体" panose="02010600030101010101" pitchFamily="2" charset="-122"/>
              </a:rPr>
              <a:t>是一个框架，</a:t>
            </a:r>
            <a:r>
              <a:rPr lang="en-US" altLang="zh-CN" sz="2000" dirty="0">
                <a:latin typeface="Calibri" panose="020F0502020204030204" pitchFamily="34" charset="0"/>
                <a:ea typeface="宋体" panose="02010600030101010101" pitchFamily="2" charset="-122"/>
              </a:rPr>
              <a:t>HDFS</a:t>
            </a:r>
            <a:r>
              <a:rPr lang="zh-CN" altLang="en-US" sz="2000" dirty="0">
                <a:latin typeface="Calibri" panose="020F0502020204030204" pitchFamily="34" charset="0"/>
                <a:ea typeface="宋体" panose="02010600030101010101" pitchFamily="2" charset="-122"/>
              </a:rPr>
              <a:t>是</a:t>
            </a:r>
            <a:r>
              <a:rPr lang="en-US" altLang="zh-CN" sz="2000" dirty="0">
                <a:latin typeface="Calibri" panose="020F0502020204030204" pitchFamily="34" charset="0"/>
                <a:ea typeface="宋体" panose="02010600030101010101" pitchFamily="2" charset="-122"/>
              </a:rPr>
              <a:t>hadoop</a:t>
            </a:r>
            <a:r>
              <a:rPr lang="zh-CN" altLang="en-US" sz="2000" dirty="0">
                <a:latin typeface="Calibri" panose="020F0502020204030204" pitchFamily="34" charset="0"/>
                <a:ea typeface="宋体" panose="02010600030101010101" pitchFamily="2" charset="-122"/>
              </a:rPr>
              <a:t>中的一个部件。</a:t>
            </a:r>
          </a:p>
        </p:txBody>
      </p:sp>
      <p:pic>
        <p:nvPicPr>
          <p:cNvPr id="3074" name="Picture 2" descr="C:\Users\sinlovS41\Desktop\hadoop-hdfs-loge.png"/>
          <p:cNvPicPr>
            <a:picLocks noChangeAspect="1"/>
          </p:cNvPicPr>
          <p:nvPr/>
        </p:nvPicPr>
        <p:blipFill>
          <a:blip r:embed="rId3" cstate="print"/>
          <a:stretch>
            <a:fillRect/>
          </a:stretch>
        </p:blipFill>
        <p:spPr>
          <a:xfrm>
            <a:off x="1799692" y="2708920"/>
            <a:ext cx="4740275" cy="1427162"/>
          </a:xfrm>
          <a:prstGeom prst="rect">
            <a:avLst/>
          </a:prstGeom>
          <a:noFill/>
          <a:ln w="9525">
            <a:noFill/>
          </a:ln>
        </p:spPr>
      </p:pic>
    </p:spTree>
    <p:extLst>
      <p:ext uri="{BB962C8B-B14F-4D97-AF65-F5344CB8AC3E}">
        <p14:creationId xmlns:p14="http://schemas.microsoft.com/office/powerpoint/2010/main" val="3556895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80">
                                          <p:stCondLst>
                                            <p:cond delay="0"/>
                                          </p:stCondLst>
                                        </p:cTn>
                                        <p:tgtEl>
                                          <p:spTgt spid="6"/>
                                        </p:tgtEl>
                                      </p:cBhvr>
                                    </p:animEffect>
                                    <p:anim calcmode="lin" valueType="num">
                                      <p:cBhvr>
                                        <p:cTn id="1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1" dur="26">
                                          <p:stCondLst>
                                            <p:cond delay="650"/>
                                          </p:stCondLst>
                                        </p:cTn>
                                        <p:tgtEl>
                                          <p:spTgt spid="6"/>
                                        </p:tgtEl>
                                      </p:cBhvr>
                                      <p:to x="100000" y="60000"/>
                                    </p:animScale>
                                    <p:animScale>
                                      <p:cBhvr>
                                        <p:cTn id="22" dur="166" decel="50000">
                                          <p:stCondLst>
                                            <p:cond delay="676"/>
                                          </p:stCondLst>
                                        </p:cTn>
                                        <p:tgtEl>
                                          <p:spTgt spid="6"/>
                                        </p:tgtEl>
                                      </p:cBhvr>
                                      <p:to x="100000" y="100000"/>
                                    </p:animScale>
                                    <p:animScale>
                                      <p:cBhvr>
                                        <p:cTn id="23" dur="26">
                                          <p:stCondLst>
                                            <p:cond delay="1312"/>
                                          </p:stCondLst>
                                        </p:cTn>
                                        <p:tgtEl>
                                          <p:spTgt spid="6"/>
                                        </p:tgtEl>
                                      </p:cBhvr>
                                      <p:to x="100000" y="80000"/>
                                    </p:animScale>
                                    <p:animScale>
                                      <p:cBhvr>
                                        <p:cTn id="24" dur="166" decel="50000">
                                          <p:stCondLst>
                                            <p:cond delay="1338"/>
                                          </p:stCondLst>
                                        </p:cTn>
                                        <p:tgtEl>
                                          <p:spTgt spid="6"/>
                                        </p:tgtEl>
                                      </p:cBhvr>
                                      <p:to x="100000" y="100000"/>
                                    </p:animScale>
                                    <p:animScale>
                                      <p:cBhvr>
                                        <p:cTn id="25" dur="26">
                                          <p:stCondLst>
                                            <p:cond delay="1642"/>
                                          </p:stCondLst>
                                        </p:cTn>
                                        <p:tgtEl>
                                          <p:spTgt spid="6"/>
                                        </p:tgtEl>
                                      </p:cBhvr>
                                      <p:to x="100000" y="90000"/>
                                    </p:animScale>
                                    <p:animScale>
                                      <p:cBhvr>
                                        <p:cTn id="26" dur="166" decel="50000">
                                          <p:stCondLst>
                                            <p:cond delay="1668"/>
                                          </p:stCondLst>
                                        </p:cTn>
                                        <p:tgtEl>
                                          <p:spTgt spid="6"/>
                                        </p:tgtEl>
                                      </p:cBhvr>
                                      <p:to x="100000" y="100000"/>
                                    </p:animScale>
                                    <p:animScale>
                                      <p:cBhvr>
                                        <p:cTn id="27" dur="26">
                                          <p:stCondLst>
                                            <p:cond delay="1808"/>
                                          </p:stCondLst>
                                        </p:cTn>
                                        <p:tgtEl>
                                          <p:spTgt spid="6"/>
                                        </p:tgtEl>
                                      </p:cBhvr>
                                      <p:to x="100000" y="95000"/>
                                    </p:animScale>
                                    <p:animScale>
                                      <p:cBhvr>
                                        <p:cTn id="28" dur="166" decel="50000">
                                          <p:stCondLst>
                                            <p:cond delay="1834"/>
                                          </p:stCondLst>
                                        </p:cTn>
                                        <p:tgtEl>
                                          <p:spTgt spid="6"/>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additive="base">
                                        <p:cTn id="33" dur="500" fill="hold"/>
                                        <p:tgtEl>
                                          <p:spTgt spid="3074"/>
                                        </p:tgtEl>
                                        <p:attrNameLst>
                                          <p:attrName>ppt_x</p:attrName>
                                        </p:attrNameLst>
                                      </p:cBhvr>
                                      <p:tavLst>
                                        <p:tav tm="0">
                                          <p:val>
                                            <p:strVal val="0-#ppt_w/2"/>
                                          </p:val>
                                        </p:tav>
                                        <p:tav tm="100000">
                                          <p:val>
                                            <p:strVal val="#ppt_x"/>
                                          </p:val>
                                        </p:tav>
                                      </p:tavLst>
                                    </p:anim>
                                    <p:anim calcmode="lin" valueType="num">
                                      <p:cBhvr additive="base">
                                        <p:cTn id="34" dur="500" fill="hold"/>
                                        <p:tgtEl>
                                          <p:spTgt spid="3074"/>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32" presetClass="emph" presetSubtype="0" fill="hold" nodeType="afterEffect">
                                  <p:stCondLst>
                                    <p:cond delay="0"/>
                                  </p:stCondLst>
                                  <p:childTnLst>
                                    <p:animRot by="120000">
                                      <p:cBhvr>
                                        <p:cTn id="37" dur="100" fill="hold">
                                          <p:stCondLst>
                                            <p:cond delay="0"/>
                                          </p:stCondLst>
                                        </p:cTn>
                                        <p:tgtEl>
                                          <p:spTgt spid="3074"/>
                                        </p:tgtEl>
                                        <p:attrNameLst>
                                          <p:attrName>r</p:attrName>
                                        </p:attrNameLst>
                                      </p:cBhvr>
                                    </p:animRot>
                                    <p:animRot by="-240000">
                                      <p:cBhvr>
                                        <p:cTn id="38" dur="200" fill="hold">
                                          <p:stCondLst>
                                            <p:cond delay="200"/>
                                          </p:stCondLst>
                                        </p:cTn>
                                        <p:tgtEl>
                                          <p:spTgt spid="3074"/>
                                        </p:tgtEl>
                                        <p:attrNameLst>
                                          <p:attrName>r</p:attrName>
                                        </p:attrNameLst>
                                      </p:cBhvr>
                                    </p:animRot>
                                    <p:animRot by="240000">
                                      <p:cBhvr>
                                        <p:cTn id="39" dur="200" fill="hold">
                                          <p:stCondLst>
                                            <p:cond delay="400"/>
                                          </p:stCondLst>
                                        </p:cTn>
                                        <p:tgtEl>
                                          <p:spTgt spid="3074"/>
                                        </p:tgtEl>
                                        <p:attrNameLst>
                                          <p:attrName>r</p:attrName>
                                        </p:attrNameLst>
                                      </p:cBhvr>
                                    </p:animRot>
                                    <p:animRot by="-240000">
                                      <p:cBhvr>
                                        <p:cTn id="40" dur="200" fill="hold">
                                          <p:stCondLst>
                                            <p:cond delay="600"/>
                                          </p:stCondLst>
                                        </p:cTn>
                                        <p:tgtEl>
                                          <p:spTgt spid="3074"/>
                                        </p:tgtEl>
                                        <p:attrNameLst>
                                          <p:attrName>r</p:attrName>
                                        </p:attrNameLst>
                                      </p:cBhvr>
                                    </p:animRot>
                                    <p:animRot by="120000">
                                      <p:cBhvr>
                                        <p:cTn id="41" dur="200" fill="hold">
                                          <p:stCondLst>
                                            <p:cond delay="800"/>
                                          </p:stCondLst>
                                        </p:cTn>
                                        <p:tgtEl>
                                          <p:spTgt spid="3074"/>
                                        </p:tgtEl>
                                        <p:attrNameLst>
                                          <p:attrName>r</p:attrName>
                                        </p:attrNameLst>
                                      </p:cBhvr>
                                    </p:animRot>
                                  </p:childTnLst>
                                </p:cTn>
                              </p:par>
                            </p:childTnLst>
                          </p:cTn>
                        </p:par>
                        <p:par>
                          <p:cTn id="42" fill="hold">
                            <p:stCondLst>
                              <p:cond delay="1500"/>
                            </p:stCondLst>
                            <p:childTnLst>
                              <p:par>
                                <p:cTn id="43" presetID="63" presetClass="path" presetSubtype="0" accel="50000" decel="50000" fill="hold" nodeType="afterEffect">
                                  <p:stCondLst>
                                    <p:cond delay="0"/>
                                  </p:stCondLst>
                                  <p:childTnLst>
                                    <p:animMotion origin="layout" path="M 0.000000 0.000000 L 0.296667 -0.005185 " pathEditMode="relative" rAng="0" ptsTypes="">
                                      <p:cBhvr>
                                        <p:cTn id="44" dur="2000" fill="hold"/>
                                        <p:tgtEl>
                                          <p:spTgt spid="3074"/>
                                        </p:tgtEl>
                                        <p:attrNameLst>
                                          <p:attrName>ppt_x</p:attrName>
                                          <p:attrName>ppt_y</p:attrName>
                                        </p:attrNameLst>
                                      </p:cBhvr>
                                      <p:rCtr x="100" y="0"/>
                                    </p:animMotion>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arn(inVertical)">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63588" y="293603"/>
            <a:ext cx="7745412" cy="868363"/>
          </a:xfrm>
        </p:spPr>
        <p:txBody>
          <a:bodyPr/>
          <a:lstStyle/>
          <a:p>
            <a:r>
              <a:rPr lang="zh-CN" altLang="en-US" b="1" dirty="0" smtClean="0">
                <a:solidFill>
                  <a:srgbClr val="C00000"/>
                </a:solidFill>
                <a:latin typeface="Arial" panose="020B0604020202020204" pitchFamily="34" charset="0"/>
                <a:cs typeface="Arial" panose="020B0604020202020204" pitchFamily="34" charset="0"/>
              </a:rPr>
              <a:t>字典与文件系统</a:t>
            </a:r>
            <a:endParaRPr lang="en-US" altLang="zh-CN" b="1" dirty="0" smtClean="0">
              <a:solidFill>
                <a:srgbClr val="C00000"/>
              </a:solidFill>
              <a:latin typeface="Arial" panose="020B0604020202020204" pitchFamily="34" charset="0"/>
              <a:cs typeface="Arial" panose="020B0604020202020204" pitchFamily="34" charset="0"/>
            </a:endParaRPr>
          </a:p>
        </p:txBody>
      </p:sp>
      <p:pic>
        <p:nvPicPr>
          <p:cNvPr id="19459" name="Picture 3"/>
          <p:cNvPicPr>
            <a:picLocks noChangeAspect="1" noChangeArrowheads="1"/>
          </p:cNvPicPr>
          <p:nvPr/>
        </p:nvPicPr>
        <p:blipFill>
          <a:blip r:embed="rId3" cstate="print"/>
          <a:srcRect/>
          <a:stretch>
            <a:fillRect/>
          </a:stretch>
        </p:blipFill>
        <p:spPr bwMode="auto">
          <a:xfrm>
            <a:off x="4535996" y="1448780"/>
            <a:ext cx="3750071" cy="2476561"/>
          </a:xfrm>
          <a:prstGeom prst="rect">
            <a:avLst/>
          </a:prstGeom>
          <a:noFill/>
          <a:ln w="9525">
            <a:noFill/>
            <a:miter lim="800000"/>
            <a:headEnd/>
            <a:tailEnd/>
          </a:ln>
        </p:spPr>
      </p:pic>
      <p:pic>
        <p:nvPicPr>
          <p:cNvPr id="19460" name="Picture 2"/>
          <p:cNvPicPr>
            <a:picLocks noChangeAspect="1" noChangeArrowheads="1"/>
          </p:cNvPicPr>
          <p:nvPr/>
        </p:nvPicPr>
        <p:blipFill>
          <a:blip r:embed="rId4" cstate="print"/>
          <a:srcRect/>
          <a:stretch>
            <a:fillRect/>
          </a:stretch>
        </p:blipFill>
        <p:spPr bwMode="auto">
          <a:xfrm>
            <a:off x="1015200" y="1448780"/>
            <a:ext cx="2089150" cy="2374900"/>
          </a:xfrm>
          <a:prstGeom prst="rect">
            <a:avLst/>
          </a:prstGeom>
          <a:noFill/>
          <a:ln w="9525">
            <a:noFill/>
            <a:miter lim="800000"/>
            <a:headEnd/>
            <a:tailEnd/>
          </a:ln>
        </p:spPr>
      </p:pic>
      <p:sp>
        <p:nvSpPr>
          <p:cNvPr id="19461" name="Left-Right Arrow 6"/>
          <p:cNvSpPr>
            <a:spLocks noChangeArrowheads="1"/>
          </p:cNvSpPr>
          <p:nvPr/>
        </p:nvSpPr>
        <p:spPr bwMode="auto">
          <a:xfrm>
            <a:off x="2957140" y="2960911"/>
            <a:ext cx="1152525" cy="576263"/>
          </a:xfrm>
          <a:prstGeom prst="leftRightArrow">
            <a:avLst>
              <a:gd name="adj1" fmla="val 50000"/>
              <a:gd name="adj2" fmla="val 50000"/>
            </a:avLst>
          </a:prstGeom>
          <a:noFill/>
          <a:ln w="9525">
            <a:noFill/>
            <a:miter lim="800000"/>
          </a:ln>
        </p:spPr>
        <p:txBody>
          <a:bodyPr/>
          <a:lstStyle/>
          <a:p>
            <a:pPr eaLnBrk="1"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
        <p:nvSpPr>
          <p:cNvPr id="23" name="Left-Right Arrow 7"/>
          <p:cNvSpPr/>
          <p:nvPr/>
        </p:nvSpPr>
        <p:spPr bwMode="auto">
          <a:xfrm>
            <a:off x="3317515" y="2276587"/>
            <a:ext cx="1005315" cy="514045"/>
          </a:xfrm>
          <a:prstGeom prst="leftRightArrow">
            <a:avLst/>
          </a:prstGeom>
          <a:solidFill>
            <a:srgbClr val="FFC000"/>
          </a:solidFill>
        </p:spPr>
        <p:style>
          <a:lnRef idx="3">
            <a:schemeClr val="lt1"/>
          </a:lnRef>
          <a:fillRef idx="1">
            <a:schemeClr val="accent5"/>
          </a:fillRef>
          <a:effectRef idx="1">
            <a:schemeClr val="accent5"/>
          </a:effectRef>
          <a:fontRef idx="minor">
            <a:schemeClr val="lt1"/>
          </a:fontRef>
        </p:style>
        <p:txBody>
          <a:bodyPr/>
          <a:lstStyle/>
          <a:p>
            <a:pPr eaLnBrk="1" hangingPunct="1">
              <a:buClr>
                <a:srgbClr val="CC9900"/>
              </a:buClr>
              <a:buFont typeface="Wingdings" panose="05000000000000000000" pitchFamily="2" charset="2"/>
              <a:buChar char="n"/>
              <a:defRPr/>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24" name="Table 9"/>
          <p:cNvGraphicFramePr>
            <a:graphicFrameLocks noGrp="1"/>
          </p:cNvGraphicFramePr>
          <p:nvPr/>
        </p:nvGraphicFramePr>
        <p:xfrm>
          <a:off x="1015199" y="4154844"/>
          <a:ext cx="7198860" cy="1569610"/>
        </p:xfrm>
        <a:graphic>
          <a:graphicData uri="http://schemas.openxmlformats.org/drawingml/2006/table">
            <a:tbl>
              <a:tblPr firstRow="1" bandRow="1">
                <a:tableStyleId>{5940675A-B579-460E-94D1-54222C63F5DA}</a:tableStyleId>
              </a:tblPr>
              <a:tblGrid>
                <a:gridCol w="2872725"/>
                <a:gridCol w="4326135"/>
              </a:tblGrid>
              <a:tr h="405965">
                <a:tc>
                  <a:txBody>
                    <a:bodyPr/>
                    <a:lstStyle/>
                    <a:p>
                      <a:pPr algn="ctr">
                        <a:lnSpc>
                          <a:spcPts val="2200"/>
                        </a:lnSpc>
                      </a:pPr>
                      <a:r>
                        <a:rPr lang="zh-CN" altLang="en-US" sz="1600" dirty="0" smtClean="0"/>
                        <a:t>字典</a:t>
                      </a:r>
                      <a:endParaRPr lang="zh-CN" altLang="en-US" sz="1600" dirty="0"/>
                    </a:p>
                  </a:txBody>
                  <a:tcPr marL="91458" marR="91458" marT="45726" marB="45726" anchor="ctr">
                    <a:solidFill>
                      <a:schemeClr val="bg1">
                        <a:lumMod val="75000"/>
                      </a:schemeClr>
                    </a:solidFill>
                  </a:tcPr>
                </a:tc>
                <a:tc>
                  <a:txBody>
                    <a:bodyPr/>
                    <a:lstStyle/>
                    <a:p>
                      <a:pPr algn="ctr">
                        <a:lnSpc>
                          <a:spcPts val="2200"/>
                        </a:lnSpc>
                      </a:pPr>
                      <a:r>
                        <a:rPr lang="zh-CN" altLang="en-US" sz="1600" dirty="0" smtClean="0"/>
                        <a:t>文件系统</a:t>
                      </a:r>
                      <a:endParaRPr lang="zh-CN" altLang="en-US" sz="1600" dirty="0"/>
                    </a:p>
                  </a:txBody>
                  <a:tcPr marL="91458" marR="91458" marT="45726" marB="45726" anchor="ctr">
                    <a:solidFill>
                      <a:schemeClr val="bg1">
                        <a:lumMod val="75000"/>
                      </a:schemeClr>
                    </a:solidFill>
                  </a:tcPr>
                </a:tc>
              </a:tr>
              <a:tr h="513618">
                <a:tc>
                  <a:txBody>
                    <a:bodyPr/>
                    <a:lstStyle/>
                    <a:p>
                      <a:pPr algn="ctr">
                        <a:lnSpc>
                          <a:spcPts val="2200"/>
                        </a:lnSpc>
                      </a:pPr>
                      <a:r>
                        <a:rPr lang="zh-CN" altLang="en-US" sz="1800" dirty="0" smtClean="0"/>
                        <a:t>检字表</a:t>
                      </a:r>
                    </a:p>
                  </a:txBody>
                  <a:tcPr marL="91458" marR="91458" marT="45726" marB="45726" anchor="ctr"/>
                </a:tc>
                <a:tc>
                  <a:txBody>
                    <a:bodyPr/>
                    <a:lstStyle/>
                    <a:p>
                      <a:pPr marL="0" marR="0" indent="0" algn="ctr" defTabSz="914400" rtl="0" eaLnBrk="1" fontAlgn="auto" latinLnBrk="0" hangingPunct="1">
                        <a:lnSpc>
                          <a:spcPts val="2200"/>
                        </a:lnSpc>
                        <a:spcBef>
                          <a:spcPts val="0"/>
                        </a:spcBef>
                        <a:spcAft>
                          <a:spcPts val="0"/>
                        </a:spcAft>
                        <a:buClrTx/>
                        <a:buSzTx/>
                        <a:buFontTx/>
                        <a:buNone/>
                        <a:defRPr/>
                      </a:pPr>
                      <a:r>
                        <a:rPr lang="zh-CN" altLang="en-US" sz="1800" kern="0" dirty="0" smtClean="0"/>
                        <a:t>文件名</a:t>
                      </a:r>
                      <a:endParaRPr lang="en-US" altLang="zh-CN" sz="1800" kern="0" dirty="0" smtClean="0"/>
                    </a:p>
                    <a:p>
                      <a:pPr marL="0" marR="0" indent="0" algn="ctr" defTabSz="914400" rtl="0" eaLnBrk="1" fontAlgn="auto" latinLnBrk="0" hangingPunct="1">
                        <a:lnSpc>
                          <a:spcPts val="2200"/>
                        </a:lnSpc>
                        <a:spcBef>
                          <a:spcPts val="0"/>
                        </a:spcBef>
                        <a:spcAft>
                          <a:spcPts val="0"/>
                        </a:spcAft>
                        <a:buClrTx/>
                        <a:buSzTx/>
                        <a:buFontTx/>
                        <a:buNone/>
                        <a:defRPr/>
                      </a:pPr>
                      <a:r>
                        <a:rPr lang="zh-CN" altLang="en-US" sz="1800" kern="0" dirty="0" smtClean="0"/>
                        <a:t>元数据（</a:t>
                      </a:r>
                      <a:r>
                        <a:rPr lang="en-US" altLang="zh-CN" sz="1800" kern="0" dirty="0" smtClean="0"/>
                        <a:t>Metadata</a:t>
                      </a:r>
                      <a:r>
                        <a:rPr lang="zh-CN" altLang="en-US" sz="1800" kern="0" dirty="0" smtClean="0"/>
                        <a:t>）</a:t>
                      </a:r>
                      <a:endParaRPr lang="zh-CN" altLang="en-US" sz="1800" b="0" dirty="0">
                        <a:latin typeface="+mn-lt"/>
                        <a:ea typeface="+mn-ea"/>
                      </a:endParaRPr>
                    </a:p>
                  </a:txBody>
                  <a:tcPr marL="91458" marR="91458" marT="45726" marB="45726" anchor="ctr"/>
                </a:tc>
              </a:tr>
              <a:tr h="523553">
                <a:tc>
                  <a:txBody>
                    <a:bodyPr/>
                    <a:lstStyle/>
                    <a:p>
                      <a:pPr marL="0" marR="0" indent="0" algn="ctr" defTabSz="914400" rtl="0" eaLnBrk="1" fontAlgn="auto" latinLnBrk="0" hangingPunct="1">
                        <a:lnSpc>
                          <a:spcPts val="2200"/>
                        </a:lnSpc>
                        <a:spcBef>
                          <a:spcPts val="0"/>
                        </a:spcBef>
                        <a:spcAft>
                          <a:spcPts val="0"/>
                        </a:spcAft>
                        <a:buClrTx/>
                        <a:buSzTx/>
                        <a:buFontTx/>
                        <a:buNone/>
                        <a:defRPr/>
                      </a:pPr>
                      <a:r>
                        <a:rPr lang="zh-CN" altLang="en-US" sz="1800" kern="0" dirty="0" smtClean="0"/>
                        <a:t>字典正文</a:t>
                      </a:r>
                      <a:endParaRPr lang="en-US" altLang="zh-CN" sz="1800" b="0" kern="0" dirty="0" smtClean="0">
                        <a:solidFill>
                          <a:sysClr val="windowText" lastClr="000000"/>
                        </a:solidFill>
                        <a:latin typeface="+mn-lt"/>
                        <a:ea typeface="+mn-ea"/>
                      </a:endParaRPr>
                    </a:p>
                  </a:txBody>
                  <a:tcPr marL="91458" marR="91458" marT="45726" marB="45726" anchor="ctr"/>
                </a:tc>
                <a:tc>
                  <a:txBody>
                    <a:bodyPr/>
                    <a:lstStyle/>
                    <a:p>
                      <a:pPr marL="0" marR="0" indent="0" algn="ctr" defTabSz="914400" rtl="0" eaLnBrk="1" fontAlgn="auto" latinLnBrk="0" hangingPunct="1">
                        <a:lnSpc>
                          <a:spcPts val="2200"/>
                        </a:lnSpc>
                        <a:spcBef>
                          <a:spcPts val="0"/>
                        </a:spcBef>
                        <a:spcAft>
                          <a:spcPts val="0"/>
                        </a:spcAft>
                        <a:buClrTx/>
                        <a:buSzTx/>
                        <a:buFontTx/>
                        <a:buNone/>
                        <a:defRPr/>
                      </a:pPr>
                      <a:r>
                        <a:rPr lang="zh-CN" altLang="en-US" sz="1800" kern="0" dirty="0" smtClean="0"/>
                        <a:t>数据块（</a:t>
                      </a:r>
                      <a:r>
                        <a:rPr lang="en-US" altLang="zh-CN" sz="1800" kern="0" dirty="0" smtClean="0"/>
                        <a:t>Block</a:t>
                      </a:r>
                      <a:r>
                        <a:rPr lang="zh-CN" altLang="en-US" sz="1800" kern="0" dirty="0" smtClean="0"/>
                        <a:t>）</a:t>
                      </a:r>
                      <a:endParaRPr lang="en-US" altLang="zh-CN" sz="1800" b="1" kern="0" dirty="0" smtClean="0">
                        <a:solidFill>
                          <a:sysClr val="windowText" lastClr="000000"/>
                        </a:solidFill>
                        <a:latin typeface="+mn-lt"/>
                        <a:ea typeface="+mn-ea"/>
                      </a:endParaRPr>
                    </a:p>
                  </a:txBody>
                  <a:tcPr marL="91458" marR="91458" marT="45726" marB="45726" anchor="ct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文件系统</a:t>
            </a:r>
            <a:endParaRPr lang="zh-CN" altLang="en-US" dirty="0"/>
          </a:p>
        </p:txBody>
      </p:sp>
      <p:sp>
        <p:nvSpPr>
          <p:cNvPr id="3" name="内容占位符 2"/>
          <p:cNvSpPr>
            <a:spLocks noGrp="1"/>
          </p:cNvSpPr>
          <p:nvPr>
            <p:ph idx="1"/>
          </p:nvPr>
        </p:nvSpPr>
        <p:spPr/>
        <p:txBody>
          <a:bodyPr/>
          <a:lstStyle/>
          <a:p>
            <a:r>
              <a:rPr lang="zh-CN" altLang="zh-CN" b="1" dirty="0"/>
              <a:t>文件系统定义：</a:t>
            </a:r>
            <a:r>
              <a:rPr lang="zh-CN" altLang="zh-CN" dirty="0"/>
              <a:t>文件系统是一种存储和组织计算机数据的方法，它使得对其访问和查找变得容易。</a:t>
            </a:r>
          </a:p>
          <a:p>
            <a:r>
              <a:rPr lang="zh-CN" altLang="zh-CN" b="1" dirty="0"/>
              <a:t>文件名：</a:t>
            </a:r>
            <a:r>
              <a:rPr lang="zh-CN" altLang="zh-CN" dirty="0"/>
              <a:t>在文件系统中，文件名是用于定位存储位置。</a:t>
            </a:r>
          </a:p>
          <a:p>
            <a:r>
              <a:rPr lang="zh-CN" altLang="zh-CN" b="1" dirty="0"/>
              <a:t>元数据（</a:t>
            </a:r>
            <a:r>
              <a:rPr lang="en-US" altLang="zh-CN" b="1" dirty="0"/>
              <a:t>Metadata</a:t>
            </a:r>
            <a:r>
              <a:rPr lang="zh-CN" altLang="zh-CN" b="1" dirty="0"/>
              <a:t>）：</a:t>
            </a:r>
            <a:r>
              <a:rPr lang="zh-CN" altLang="zh-CN" dirty="0"/>
              <a:t>保存文件属性的数据，如文件名，文件长度，文件所属用户组，文件存储位置等</a:t>
            </a:r>
            <a:r>
              <a:rPr lang="zh-CN" altLang="zh-CN" dirty="0" smtClean="0"/>
              <a:t>。</a:t>
            </a:r>
            <a:endParaRPr lang="en-US" altLang="zh-CN" dirty="0" smtClean="0"/>
          </a:p>
          <a:p>
            <a:r>
              <a:rPr lang="zh-CN" altLang="zh-CN" b="1" dirty="0"/>
              <a:t>数据块（</a:t>
            </a:r>
            <a:r>
              <a:rPr lang="en-US" altLang="zh-CN" b="1" dirty="0"/>
              <a:t>Block</a:t>
            </a:r>
            <a:r>
              <a:rPr lang="zh-CN" altLang="zh-CN" b="1" dirty="0"/>
              <a:t>）：</a:t>
            </a:r>
            <a:r>
              <a:rPr lang="zh-CN" altLang="zh-CN" dirty="0"/>
              <a:t>存储文件的最小单元。对存储介质划分了固定的区域，使用时按这些区域分配使用</a:t>
            </a:r>
            <a:r>
              <a:rPr lang="zh-CN" altLang="zh-CN" dirty="0" smtClean="0"/>
              <a:t>。</a:t>
            </a:r>
            <a:endParaRPr lang="zh-CN" altLang="zh-CN"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TotalTime>
  <Words>4438</Words>
  <Application>Microsoft Macintosh PowerPoint</Application>
  <PresentationFormat>全屏显示(4:3)</PresentationFormat>
  <Paragraphs>552</Paragraphs>
  <Slides>49</Slides>
  <Notes>44</Notes>
  <HiddenSlides>0</HiddenSlides>
  <MMClips>0</MMClips>
  <ScaleCrop>false</ScaleCrop>
  <HeadingPairs>
    <vt:vector size="6" baseType="variant">
      <vt:variant>
        <vt:lpstr>主题</vt:lpstr>
      </vt:variant>
      <vt:variant>
        <vt:i4>2</vt:i4>
      </vt:variant>
      <vt:variant>
        <vt:lpstr>嵌入的 OLE 服务器</vt:lpstr>
      </vt:variant>
      <vt:variant>
        <vt:i4>1</vt:i4>
      </vt:variant>
      <vt:variant>
        <vt:lpstr>幻灯片标题</vt:lpstr>
      </vt:variant>
      <vt:variant>
        <vt:i4>49</vt:i4>
      </vt:variant>
    </vt:vector>
  </HeadingPairs>
  <TitlesOfParts>
    <vt:vector size="52" baseType="lpstr">
      <vt:lpstr>default</vt:lpstr>
      <vt:lpstr>3_自定义设计方案</vt:lpstr>
      <vt:lpstr>Visio</vt:lpstr>
      <vt:lpstr>HDFS技术原理</vt:lpstr>
      <vt:lpstr>PowerPoint 演示文稿</vt:lpstr>
      <vt:lpstr>什么是HDFS</vt:lpstr>
      <vt:lpstr>相关背景资料</vt:lpstr>
      <vt:lpstr>Hadoop的由来</vt:lpstr>
      <vt:lpstr>Hadoop和HDFS的关系</vt:lpstr>
      <vt:lpstr>PowerPoint 演示文稿</vt:lpstr>
      <vt:lpstr>字典与文件系统</vt:lpstr>
      <vt:lpstr>文件系统</vt:lpstr>
      <vt:lpstr>HDFS概述</vt:lpstr>
      <vt:lpstr>HDFS应用场景举例</vt:lpstr>
      <vt:lpstr>PowerPoint 演示文稿</vt:lpstr>
      <vt:lpstr>HDFS在FusionInsight产品的位置</vt:lpstr>
      <vt:lpstr>PowerPoint 演示文稿</vt:lpstr>
      <vt:lpstr>系统设计目标1</vt:lpstr>
      <vt:lpstr>系统设计目标2</vt:lpstr>
      <vt:lpstr>基本系统架构</vt:lpstr>
      <vt:lpstr>PowerPoint 演示文稿</vt:lpstr>
      <vt:lpstr>HDFS架构关键设计</vt:lpstr>
      <vt:lpstr>HDFS高可靠性（HA）</vt:lpstr>
      <vt:lpstr>数据副本机制</vt:lpstr>
      <vt:lpstr>元数据持久化</vt:lpstr>
      <vt:lpstr>元数据持久化健壮机制</vt:lpstr>
      <vt:lpstr>元数据（补充）</vt:lpstr>
      <vt:lpstr>HDFS数据写入流程</vt:lpstr>
      <vt:lpstr>HDFS数据写入流程（续）</vt:lpstr>
      <vt:lpstr>HDFS数据写入流程（续）</vt:lpstr>
      <vt:lpstr>HDFS数据写入流程（续）</vt:lpstr>
      <vt:lpstr>HDFS数据读取流程</vt:lpstr>
      <vt:lpstr>HDFS数据读取流程（续）</vt:lpstr>
      <vt:lpstr>HDFS数据读取流程（续）</vt:lpstr>
      <vt:lpstr>HDFS数据读取流程（续）</vt:lpstr>
      <vt:lpstr>HDFS联邦（Federation）</vt:lpstr>
      <vt:lpstr>HDFS联邦（Federation）</vt:lpstr>
      <vt:lpstr>PowerPoint 演示文稿</vt:lpstr>
      <vt:lpstr>配置HDFS数据存储策略</vt:lpstr>
      <vt:lpstr>配置HDFS数据存储策略-分级存储</vt:lpstr>
      <vt:lpstr>配置HDFS数据存储策略-标签存储</vt:lpstr>
      <vt:lpstr>配置HDFS数据存储策略-节点组存储</vt:lpstr>
      <vt:lpstr>PowerPoint 演示文稿</vt:lpstr>
      <vt:lpstr>Colocation同分布</vt:lpstr>
      <vt:lpstr>Colocation同分布效果图</vt:lpstr>
      <vt:lpstr>HDFS架构其他关键设计要点说明</vt:lpstr>
      <vt:lpstr>HDFS支持接口</vt:lpstr>
      <vt:lpstr>PowerPoint 演示文稿</vt:lpstr>
      <vt:lpstr>习题</vt:lpstr>
      <vt:lpstr>习题</vt:lpstr>
      <vt:lpstr>PowerPoint 演示文稿</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 j k l mac</cp:lastModifiedBy>
  <cp:revision>2260</cp:revision>
  <dcterms:created xsi:type="dcterms:W3CDTF">2003-08-21T06:48:00Z</dcterms:created>
  <dcterms:modified xsi:type="dcterms:W3CDTF">2019-12-11T07:16:29Z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(5)hn5lsvIDg30Fmx8uAxCGdtudzCLuCRqPLIrwekLoRpHvAMjgQU2paYrW3OrEVOMEgdUJwmny_x000d_
P1ph9Xp/fH6rgZ60CSoRNkVws1NlKKkxUn6slA5CWhtra5MTHYthWaJ9A5kzReK8sc98faxJ_x000d_
TOXOY3RqHK7/JAtjCqY4hu8vEHg3BHGCbSNTGLfX3x3I6vIYfh15k9Cu04sqabHHOWtrTtCu_x000d_
ClIECQ+PQfiyK4SPne</vt:lpwstr>
  </property>
  <property fmtid="{D5CDD505-2E9C-101B-9397-08002B2CF9AE}" pid="3" name="_ms_pID_7253431">
    <vt:lpwstr>ZVAPeiMEyOnNiU3eDPj8iRfinW3yjpQ84icNHx42mRJcraLirs/Twb_x000d_
6Cx0koyclLBYmU7Mx+vhzlvsXJkywM8fbxRXp/7cCaAHyN9pSw8YFcNI9iGYxy30Ez0Lb06y_x000d_
hsJD87lfgWbkvn9iFIG1Hhb5tUAGDcifMoLTlfR9N55btTOFFNgxcKlb7znkIprj30hSr5OT_x000d_
+83p95kKj88h3GbQH1e0PuOiLUAtYXa/9a+A</vt:lpwstr>
  </property>
  <property fmtid="{D5CDD505-2E9C-101B-9397-08002B2CF9AE}" pid="4" name="_ms_pID_7253432">
    <vt:lpwstr>inCnubMsVVPXjvhAbVIM+iPpb0HoL3CvnqO4_x000d_
WKCOAtO1Qs9FVVbl0RbUBvBoSDoBCNTWEbXLrbTtv6QnhNrLweRtKyECJA7Hu9D5KR2vuJnN_x000d_
DbuWOKKDlsEd/Bk536971xyq0+lcekq3pnmi8r1xcaT1GZA+1+FMyfndhefHY8c/xwM3ZMtH_x000d_
64I0iC4YjkKTYRCMcIUkcXIAFKFUpqubrcXCg5zrUI2DWzgKm8Ppc/</vt:lpwstr>
  </property>
  <property fmtid="{D5CDD505-2E9C-101B-9397-08002B2CF9AE}" pid="5" name="_ms_pID_725343_00">
    <vt:lpwstr>_ms_pID_725343</vt:lpwstr>
  </property>
  <property fmtid="{D5CDD505-2E9C-101B-9397-08002B2CF9AE}" pid="6" name="_ms_pID_7253431_00">
    <vt:lpwstr>_ms_pID_7253431</vt:lpwstr>
  </property>
  <property fmtid="{D5CDD505-2E9C-101B-9397-08002B2CF9AE}" pid="7" name="_ms_pID_7253432_00">
    <vt:lpwstr>_ms_pID_7253432</vt:lpwstr>
  </property>
  <property fmtid="{D5CDD505-2E9C-101B-9397-08002B2CF9AE}" pid="8" name="_ms_pID_7253433">
    <vt:lpwstr>j5ld/5fhSv+m0jEUQr_x000d_
zVtTlzeJPhENsIBOtgaUkN7Gj+hDnibUhJ0rlAuRiF/tg4Fpc2t0D13XmNRpVfQZM0vVYprt_x000d_
wMzloVDZM0ROa/hh+IDeRuG/ALJKjvK6vk6YhjYNq07sYoFFkg0d8kxh3kxbkc+hOdXlAm84_x000d_
hURweUjLty4PLiK0UjdGxEVAjYRzLNbRdgCokJOjKdG2oGUADZUzVm1w2/Nrfn0DmKClJoR4</vt:lpwstr>
  </property>
  <property fmtid="{D5CDD505-2E9C-101B-9397-08002B2CF9AE}" pid="9" name="_ms_pID_7253433_00">
    <vt:lpwstr>_ms_pID_7253433</vt:lpwstr>
  </property>
  <property fmtid="{D5CDD505-2E9C-101B-9397-08002B2CF9AE}" pid="10" name="_ms_pID_7253434">
    <vt:lpwstr>_x000d_
1J3gN7hNummClH9EX1KWGVfGFrdICB3Ps28LE96+W2+BBgpDv+777S7fRni0Ly3Xq11CpHJb_x000d_
WBre0AW/8IjqYINuzCJHAeAEaEL08HQJiTrNN+CGeBgGdNmwxmebcgfL10H4OQNdC1j8jaG1_x000d_
shn8TVes</vt:lpwstr>
  </property>
  <property fmtid="{D5CDD505-2E9C-101B-9397-08002B2CF9AE}" pid="11" name="_ms_pID_7253434_00">
    <vt:lpwstr>_ms_pID_7253434</vt:lpwstr>
  </property>
  <property fmtid="{D5CDD505-2E9C-101B-9397-08002B2CF9AE}" pid="12" name="_2015_ms_pID_725343">
    <vt:lpwstr>(3)wCDo1suVF+pnc/elO+Eq1RsYwIzg//AkcKDEdMdLMIMB4Inf/KkHZ6ILHYbY1V/ZFxJQcyLN
ofMmKS227Dw8niQsY6wIR0lmjzV1HolRJ5AU/ODb2uoeJ15MHNag5BxdiPlX6oF5pZkK8epw
9lJD3+y8+sehLLhARnAacx3DK/+JstjsnXTEqQopUSxTOYrK0NtWgH7EUazYIvjAlOV7FdI7
m/DzvYWcc/c7WjoQXQ</vt:lpwstr>
  </property>
  <property fmtid="{D5CDD505-2E9C-101B-9397-08002B2CF9AE}" pid="13" name="_2015_ms_pID_725343_00">
    <vt:lpwstr>_2015_ms_pID_725343</vt:lpwstr>
  </property>
  <property fmtid="{D5CDD505-2E9C-101B-9397-08002B2CF9AE}" pid="14" name="_2015_ms_pID_7253431">
    <vt:lpwstr>ITI8tlOY2KlCxJIsOcHb94xovbA+yd4L97MIYhTIiN0XQxsWXm6/yp
K/vvu/uo69I3r8O8ZCYtWk3Q2U1f0Gp0mHUnbhuToZj1ZQPVzOmxzCdkPt/FfKqUpEfUU7kP
1/Pv57Ir6IgfNygtNfxTcJKSWxCTfs9DFmBCX6IQBK68eADQUBJQN9rcvUfnM+mwQtWfFZcU
3PmuRozkdQ7U1Y791fX+GfejQIhKOLxeea9I</vt:lpwstr>
  </property>
  <property fmtid="{D5CDD505-2E9C-101B-9397-08002B2CF9AE}" pid="15" name="_2015_ms_pID_7253431_00">
    <vt:lpwstr>_2015_ms_pID_7253431</vt:lpwstr>
  </property>
  <property fmtid="{D5CDD505-2E9C-101B-9397-08002B2CF9AE}" pid="16" name="_2015_ms_pID_7253432">
    <vt:lpwstr>iSVbGdyF1sDyA5JaS7z01mRbgpkfjZ7fSxRM
DHyXANSp</vt:lpwstr>
  </property>
  <property fmtid="{D5CDD505-2E9C-101B-9397-08002B2CF9AE}" pid="17" name="_2015_ms_pID_7253432_00">
    <vt:lpwstr>_2015_ms_pID_7253432</vt:lpwstr>
  </property>
  <property fmtid="{D5CDD505-2E9C-101B-9397-08002B2CF9AE}" pid="18" name="_readonly">
    <vt:lpwstr/>
  </property>
  <property fmtid="{D5CDD505-2E9C-101B-9397-08002B2CF9AE}" pid="19" name="_change">
    <vt:lpwstr/>
  </property>
  <property fmtid="{D5CDD505-2E9C-101B-9397-08002B2CF9AE}" pid="20" name="_full-control">
    <vt:lpwstr/>
  </property>
  <property fmtid="{D5CDD505-2E9C-101B-9397-08002B2CF9AE}" pid="21" name="sflag">
    <vt:lpwstr>1470820195</vt:lpwstr>
  </property>
  <property fmtid="{D5CDD505-2E9C-101B-9397-08002B2CF9AE}" pid="22" name="KSOProductBuildVer">
    <vt:lpwstr>2052-10.1.0.7022</vt:lpwstr>
  </property>
</Properties>
</file>