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1.xml" ContentType="application/inkml+xml"/>
  <Override PartName="/ppt/ink/ink4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8" r:id="rId2"/>
    <p:sldMasterId id="2147483666" r:id="rId3"/>
  </p:sldMasterIdLst>
  <p:notesMasterIdLst>
    <p:notesMasterId r:id="rId70"/>
  </p:notesMasterIdLst>
  <p:handoutMasterIdLst>
    <p:handoutMasterId r:id="rId71"/>
  </p:handoutMasterIdLst>
  <p:sldIdLst>
    <p:sldId id="257" r:id="rId4"/>
    <p:sldId id="259" r:id="rId5"/>
    <p:sldId id="364" r:id="rId6"/>
    <p:sldId id="260" r:id="rId7"/>
    <p:sldId id="365" r:id="rId8"/>
    <p:sldId id="366" r:id="rId9"/>
    <p:sldId id="367" r:id="rId10"/>
    <p:sldId id="262" r:id="rId11"/>
    <p:sldId id="350" r:id="rId12"/>
    <p:sldId id="347" r:id="rId13"/>
    <p:sldId id="269" r:id="rId14"/>
    <p:sldId id="368" r:id="rId15"/>
    <p:sldId id="372" r:id="rId16"/>
    <p:sldId id="373" r:id="rId17"/>
    <p:sldId id="374" r:id="rId18"/>
    <p:sldId id="375" r:id="rId19"/>
    <p:sldId id="376" r:id="rId20"/>
    <p:sldId id="270" r:id="rId21"/>
    <p:sldId id="351" r:id="rId22"/>
    <p:sldId id="352" r:id="rId23"/>
    <p:sldId id="353" r:id="rId24"/>
    <p:sldId id="377" r:id="rId25"/>
    <p:sldId id="354" r:id="rId26"/>
    <p:sldId id="369" r:id="rId27"/>
    <p:sldId id="356" r:id="rId28"/>
    <p:sldId id="357" r:id="rId29"/>
    <p:sldId id="358" r:id="rId30"/>
    <p:sldId id="331" r:id="rId31"/>
    <p:sldId id="343" r:id="rId32"/>
    <p:sldId id="336" r:id="rId33"/>
    <p:sldId id="337" r:id="rId34"/>
    <p:sldId id="323" r:id="rId35"/>
    <p:sldId id="280" r:id="rId36"/>
    <p:sldId id="328" r:id="rId37"/>
    <p:sldId id="283" r:id="rId38"/>
    <p:sldId id="284" r:id="rId39"/>
    <p:sldId id="285" r:id="rId40"/>
    <p:sldId id="287" r:id="rId41"/>
    <p:sldId id="288" r:id="rId42"/>
    <p:sldId id="289" r:id="rId43"/>
    <p:sldId id="290" r:id="rId44"/>
    <p:sldId id="291" r:id="rId45"/>
    <p:sldId id="292" r:id="rId46"/>
    <p:sldId id="294" r:id="rId47"/>
    <p:sldId id="340" r:id="rId48"/>
    <p:sldId id="295" r:id="rId49"/>
    <p:sldId id="297" r:id="rId50"/>
    <p:sldId id="296" r:id="rId51"/>
    <p:sldId id="298" r:id="rId52"/>
    <p:sldId id="299" r:id="rId53"/>
    <p:sldId id="300" r:id="rId54"/>
    <p:sldId id="301" r:id="rId55"/>
    <p:sldId id="302" r:id="rId56"/>
    <p:sldId id="304" r:id="rId57"/>
    <p:sldId id="362" r:id="rId58"/>
    <p:sldId id="305" r:id="rId59"/>
    <p:sldId id="306" r:id="rId60"/>
    <p:sldId id="307" r:id="rId61"/>
    <p:sldId id="308" r:id="rId62"/>
    <p:sldId id="309" r:id="rId63"/>
    <p:sldId id="310" r:id="rId64"/>
    <p:sldId id="311" r:id="rId65"/>
    <p:sldId id="322" r:id="rId66"/>
    <p:sldId id="314" r:id="rId67"/>
    <p:sldId id="326" r:id="rId68"/>
    <p:sldId id="325" r:id="rId69"/>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dongdongzjhw" initials="g" lastIdx="16" clrIdx="0"/>
  <p:cmAuthor id="2" name="Wuqijun" initials="W"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6B63"/>
    <a:srgbClr val="E7CCC7"/>
    <a:srgbClr val="FFC1C1"/>
    <a:srgbClr val="EE0000"/>
    <a:srgbClr val="540000"/>
    <a:srgbClr val="990000"/>
    <a:srgbClr val="FF0909"/>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87992" autoAdjust="0"/>
  </p:normalViewPr>
  <p:slideViewPr>
    <p:cSldViewPr showGuides="1">
      <p:cViewPr varScale="1">
        <p:scale>
          <a:sx n="77" d="100"/>
          <a:sy n="77" d="100"/>
        </p:scale>
        <p:origin x="-1144" y="-96"/>
      </p:cViewPr>
      <p:guideLst>
        <p:guide orient="horz" pos="3929"/>
        <p:guide orient="horz" pos="845"/>
        <p:guide orient="horz"/>
        <p:guide orient="horz" pos="2170"/>
        <p:guide orient="horz" pos="3906"/>
        <p:guide pos="444"/>
        <p:guide pos="2865"/>
        <p:guide pos="5439"/>
      </p:guideLst>
    </p:cSldViewPr>
  </p:slideViewPr>
  <p:notesTextViewPr>
    <p:cViewPr>
      <p:scale>
        <a:sx n="100" d="100"/>
        <a:sy n="100" d="100"/>
      </p:scale>
      <p:origin x="0" y="0"/>
    </p:cViewPr>
  </p:notesTextViewPr>
  <p:sorterViewPr>
    <p:cViewPr>
      <p:scale>
        <a:sx n="66" d="100"/>
        <a:sy n="66" d="100"/>
      </p:scale>
      <p:origin x="0" y="948"/>
    </p:cViewPr>
  </p:sorterViewPr>
  <p:notesViewPr>
    <p:cSldViewPr showGuides="1">
      <p:cViewPr>
        <p:scale>
          <a:sx n="75" d="100"/>
          <a:sy n="75" d="100"/>
        </p:scale>
        <p:origin x="-2376" y="1638"/>
      </p:cViewPr>
      <p:guideLst>
        <p:guide orient="horz" pos="5945"/>
        <p:guide orient="horz" pos="479"/>
        <p:guide pos="2440"/>
        <p:guide pos="444"/>
        <p:guide pos="401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interSettings" Target="printerSettings/printerSettings1.bin"/><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73" Type="http://schemas.openxmlformats.org/officeDocument/2006/relationships/commentAuthors" Target="commentAuthors.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B5400C4-6FE6-4374-98FE-6AC1473FFE7A}" type="doc">
      <dgm:prSet loTypeId="urn:microsoft.com/office/officeart/2005/8/layout/hList9#1" loCatId="list" qsTypeId="urn:microsoft.com/office/officeart/2005/8/quickstyle/simple1#1" qsCatId="simple" csTypeId="urn:microsoft.com/office/officeart/2005/8/colors/accent1_2#1" csCatId="accent1" phldr="1"/>
      <dgm:spPr/>
      <dgm:t>
        <a:bodyPr/>
        <a:lstStyle/>
        <a:p>
          <a:endParaRPr lang="zh-CN" altLang="en-US"/>
        </a:p>
      </dgm:t>
    </dgm:pt>
    <dgm:pt modelId="{30EE5472-14DC-4AD3-8E23-2079F462A85C}">
      <dgm:prSet phldrT="[文本]"/>
      <dgm:spPr/>
      <dgm:t>
        <a:bodyPr/>
        <a:lstStyle/>
        <a:p>
          <a:r>
            <a:rPr lang="en-US" altLang="zh-CN" dirty="0" smtClean="0">
              <a:solidFill>
                <a:srgbClr val="FF0000"/>
              </a:solidFill>
              <a:latin typeface="+mn-lt"/>
              <a:ea typeface="+mn-ea"/>
            </a:rPr>
            <a:t>HBase</a:t>
          </a:r>
          <a:endParaRPr lang="zh-CN" altLang="en-US" dirty="0">
            <a:solidFill>
              <a:srgbClr val="FF0000"/>
            </a:solidFill>
            <a:latin typeface="+mn-lt"/>
            <a:ea typeface="+mn-ea"/>
          </a:endParaRPr>
        </a:p>
      </dgm:t>
    </dgm:pt>
    <dgm:pt modelId="{DEC4B9B0-09F3-4F0F-9E87-3BF3CFA81C77}" type="parTrans" cxnId="{250FDBC1-7795-4E24-8D88-1C25ACAF9221}">
      <dgm:prSet/>
      <dgm:spPr/>
      <dgm:t>
        <a:bodyPr/>
        <a:lstStyle/>
        <a:p>
          <a:endParaRPr lang="zh-CN" altLang="en-US">
            <a:latin typeface="+mn-lt"/>
          </a:endParaRPr>
        </a:p>
      </dgm:t>
    </dgm:pt>
    <dgm:pt modelId="{990B5CC9-0ECC-4997-A580-C333F1B5C22A}" type="sibTrans" cxnId="{250FDBC1-7795-4E24-8D88-1C25ACAF9221}">
      <dgm:prSet/>
      <dgm:spPr/>
      <dgm:t>
        <a:bodyPr/>
        <a:lstStyle/>
        <a:p>
          <a:endParaRPr lang="zh-CN" altLang="en-US">
            <a:latin typeface="+mn-lt"/>
          </a:endParaRPr>
        </a:p>
      </dgm:t>
    </dgm:pt>
    <dgm:pt modelId="{FD278723-0C4D-4FE6-93FC-EC6D5DAC9013}">
      <dgm:prSet phldrT="[文本]" custT="1"/>
      <dgm:spPr/>
      <dgm:t>
        <a:bodyPr/>
        <a:lstStyle/>
        <a:p>
          <a:r>
            <a:rPr lang="en-US" altLang="zh-CN" sz="2000" dirty="0" smtClean="0">
              <a:latin typeface="+mn-lt"/>
              <a:ea typeface="+mn-ea"/>
            </a:rPr>
            <a:t>1</a:t>
          </a:r>
          <a:r>
            <a:rPr lang="zh-CN" altLang="en-US" sz="2000" dirty="0" smtClean="0">
              <a:latin typeface="+mn-lt"/>
              <a:ea typeface="+mn-ea"/>
            </a:rPr>
            <a:t>、分布式存储，面向列。</a:t>
          </a:r>
          <a:endParaRPr lang="en-US" altLang="zh-CN" sz="2000" dirty="0" smtClean="0">
            <a:latin typeface="+mn-lt"/>
            <a:ea typeface="+mn-ea"/>
          </a:endParaRPr>
        </a:p>
        <a:p>
          <a:r>
            <a:rPr lang="en-US" altLang="zh-CN" sz="2000" dirty="0" smtClean="0">
              <a:latin typeface="+mn-lt"/>
              <a:ea typeface="+mn-ea"/>
            </a:rPr>
            <a:t>2</a:t>
          </a:r>
          <a:r>
            <a:rPr lang="zh-CN" altLang="en-US" sz="2000" dirty="0" smtClean="0">
              <a:latin typeface="+mn-lt"/>
              <a:ea typeface="+mn-ea"/>
            </a:rPr>
            <a:t>、动态扩展列。</a:t>
          </a:r>
          <a:endParaRPr lang="en-US" altLang="zh-CN" sz="2000" dirty="0" smtClean="0">
            <a:latin typeface="+mn-lt"/>
            <a:ea typeface="+mn-ea"/>
          </a:endParaRPr>
        </a:p>
        <a:p>
          <a:r>
            <a:rPr lang="en-US" altLang="zh-CN" sz="2000" dirty="0" smtClean="0">
              <a:latin typeface="+mn-lt"/>
              <a:ea typeface="+mn-ea"/>
            </a:rPr>
            <a:t>3</a:t>
          </a:r>
          <a:r>
            <a:rPr lang="zh-CN" altLang="en-US" sz="2000" dirty="0" smtClean="0">
              <a:latin typeface="+mn-lt"/>
              <a:ea typeface="+mn-ea"/>
            </a:rPr>
            <a:t>、普通商用硬件支持，扩容成本低。</a:t>
          </a:r>
          <a:endParaRPr lang="zh-CN" altLang="en-US" sz="2000" dirty="0">
            <a:latin typeface="+mn-lt"/>
            <a:ea typeface="+mn-ea"/>
          </a:endParaRPr>
        </a:p>
      </dgm:t>
    </dgm:pt>
    <dgm:pt modelId="{9686013B-C87A-4768-8FBB-AFA29055C06C}" type="parTrans" cxnId="{8D7425B2-FEF3-4A4F-9AB5-1935DD52D9F3}">
      <dgm:prSet/>
      <dgm:spPr/>
      <dgm:t>
        <a:bodyPr/>
        <a:lstStyle/>
        <a:p>
          <a:endParaRPr lang="zh-CN" altLang="en-US">
            <a:latin typeface="+mn-lt"/>
          </a:endParaRPr>
        </a:p>
      </dgm:t>
    </dgm:pt>
    <dgm:pt modelId="{E733A257-F6A4-4560-AB3B-B309A6C86086}" type="sibTrans" cxnId="{8D7425B2-FEF3-4A4F-9AB5-1935DD52D9F3}">
      <dgm:prSet/>
      <dgm:spPr/>
      <dgm:t>
        <a:bodyPr/>
        <a:lstStyle/>
        <a:p>
          <a:endParaRPr lang="zh-CN" altLang="en-US">
            <a:latin typeface="+mn-lt"/>
          </a:endParaRPr>
        </a:p>
      </dgm:t>
    </dgm:pt>
    <dgm:pt modelId="{E2A8C419-D16F-46F6-85F7-9BE109CD0BBF}">
      <dgm:prSet phldrT="[文本]"/>
      <dgm:spPr/>
      <dgm:t>
        <a:bodyPr/>
        <a:lstStyle/>
        <a:p>
          <a:r>
            <a:rPr lang="en-US" altLang="zh-CN" dirty="0" smtClean="0">
              <a:solidFill>
                <a:srgbClr val="FF0000"/>
              </a:solidFill>
              <a:latin typeface="+mn-lt"/>
              <a:ea typeface="+mn-ea"/>
            </a:rPr>
            <a:t>RMDB</a:t>
          </a:r>
          <a:endParaRPr lang="zh-CN" altLang="en-US" dirty="0">
            <a:solidFill>
              <a:srgbClr val="FF0000"/>
            </a:solidFill>
            <a:latin typeface="+mn-lt"/>
            <a:ea typeface="+mn-ea"/>
          </a:endParaRPr>
        </a:p>
      </dgm:t>
    </dgm:pt>
    <dgm:pt modelId="{1D7A4AF9-D0DC-4E3E-B42C-F88FC3E0AB5C}" type="parTrans" cxnId="{10B04C18-86E0-49AA-8B5D-8B5FEC5F9398}">
      <dgm:prSet/>
      <dgm:spPr/>
      <dgm:t>
        <a:bodyPr/>
        <a:lstStyle/>
        <a:p>
          <a:endParaRPr lang="zh-CN" altLang="en-US">
            <a:latin typeface="+mn-lt"/>
          </a:endParaRPr>
        </a:p>
      </dgm:t>
    </dgm:pt>
    <dgm:pt modelId="{63F4D3FA-35BB-4133-BF24-D33841C53854}" type="sibTrans" cxnId="{10B04C18-86E0-49AA-8B5D-8B5FEC5F9398}">
      <dgm:prSet/>
      <dgm:spPr/>
      <dgm:t>
        <a:bodyPr/>
        <a:lstStyle/>
        <a:p>
          <a:endParaRPr lang="zh-CN" altLang="en-US">
            <a:latin typeface="+mn-lt"/>
          </a:endParaRPr>
        </a:p>
      </dgm:t>
    </dgm:pt>
    <dgm:pt modelId="{192B4527-C6AB-487C-A0D7-20D4B93DCE0B}">
      <dgm:prSet phldrT="[文本]" custT="1"/>
      <dgm:spPr/>
      <dgm:t>
        <a:bodyPr/>
        <a:lstStyle/>
        <a:p>
          <a:r>
            <a:rPr lang="en-US" altLang="zh-CN" sz="2000" dirty="0" smtClean="0">
              <a:latin typeface="+mn-lt"/>
              <a:ea typeface="+mn-ea"/>
            </a:rPr>
            <a:t>1</a:t>
          </a:r>
          <a:r>
            <a:rPr lang="zh-CN" altLang="en-US" sz="2000" dirty="0" smtClean="0">
              <a:latin typeface="+mn-lt"/>
              <a:ea typeface="+mn-ea"/>
            </a:rPr>
            <a:t>、数据结构固定。</a:t>
          </a:r>
          <a:endParaRPr lang="en-US" altLang="zh-CN" sz="2000" dirty="0" smtClean="0">
            <a:latin typeface="+mn-lt"/>
            <a:ea typeface="+mn-ea"/>
          </a:endParaRPr>
        </a:p>
        <a:p>
          <a:r>
            <a:rPr lang="en-US" altLang="zh-CN" sz="2000" dirty="0" smtClean="0">
              <a:latin typeface="+mn-lt"/>
              <a:ea typeface="+mn-ea"/>
            </a:rPr>
            <a:t>2</a:t>
          </a:r>
          <a:r>
            <a:rPr lang="zh-CN" altLang="en-US" sz="2000" dirty="0" smtClean="0">
              <a:latin typeface="+mn-lt"/>
              <a:ea typeface="+mn-ea"/>
            </a:rPr>
            <a:t>、需要预先定义好数据结构。</a:t>
          </a:r>
          <a:endParaRPr lang="en-US" altLang="zh-CN" sz="2000" dirty="0" smtClean="0">
            <a:latin typeface="+mn-lt"/>
            <a:ea typeface="+mn-ea"/>
          </a:endParaRPr>
        </a:p>
        <a:p>
          <a:r>
            <a:rPr lang="en-US" altLang="zh-CN" sz="2000" dirty="0" smtClean="0">
              <a:latin typeface="+mn-lt"/>
              <a:ea typeface="+mn-ea"/>
            </a:rPr>
            <a:t>3</a:t>
          </a:r>
          <a:r>
            <a:rPr lang="zh-CN" altLang="en-US" sz="2000" dirty="0" smtClean="0">
              <a:latin typeface="+mn-lt"/>
              <a:ea typeface="+mn-ea"/>
            </a:rPr>
            <a:t>、需要大量</a:t>
          </a:r>
          <a:r>
            <a:rPr lang="en-US" altLang="zh-CN" sz="2000" dirty="0" smtClean="0">
              <a:latin typeface="+mn-lt"/>
              <a:ea typeface="+mn-ea"/>
            </a:rPr>
            <a:t>IO</a:t>
          </a:r>
          <a:r>
            <a:rPr lang="zh-CN" altLang="en-US" sz="2000" dirty="0" smtClean="0">
              <a:latin typeface="+mn-lt"/>
              <a:ea typeface="+mn-ea"/>
            </a:rPr>
            <a:t>，扩展成本大。</a:t>
          </a:r>
          <a:endParaRPr lang="zh-CN" altLang="en-US" sz="2000" dirty="0">
            <a:latin typeface="+mn-lt"/>
            <a:ea typeface="+mn-ea"/>
          </a:endParaRPr>
        </a:p>
      </dgm:t>
    </dgm:pt>
    <dgm:pt modelId="{C74BF1C2-C5F3-4998-B295-D75A31E8B219}" type="parTrans" cxnId="{78DAB537-385F-486A-8B0E-5F5D5331D12B}">
      <dgm:prSet/>
      <dgm:spPr/>
      <dgm:t>
        <a:bodyPr/>
        <a:lstStyle/>
        <a:p>
          <a:endParaRPr lang="zh-CN" altLang="en-US">
            <a:latin typeface="+mn-lt"/>
          </a:endParaRPr>
        </a:p>
      </dgm:t>
    </dgm:pt>
    <dgm:pt modelId="{B261FE6B-99B1-4E98-986F-7E947E779C72}" type="sibTrans" cxnId="{78DAB537-385F-486A-8B0E-5F5D5331D12B}">
      <dgm:prSet/>
      <dgm:spPr/>
      <dgm:t>
        <a:bodyPr/>
        <a:lstStyle/>
        <a:p>
          <a:endParaRPr lang="zh-CN" altLang="en-US">
            <a:latin typeface="+mn-lt"/>
          </a:endParaRPr>
        </a:p>
      </dgm:t>
    </dgm:pt>
    <dgm:pt modelId="{783DC4E5-928F-4F5C-B6C8-2C21AF307BD6}" type="pres">
      <dgm:prSet presAssocID="{BB5400C4-6FE6-4374-98FE-6AC1473FFE7A}" presName="list" presStyleCnt="0">
        <dgm:presLayoutVars>
          <dgm:dir/>
          <dgm:animLvl val="lvl"/>
        </dgm:presLayoutVars>
      </dgm:prSet>
      <dgm:spPr/>
      <dgm:t>
        <a:bodyPr/>
        <a:lstStyle/>
        <a:p>
          <a:endParaRPr lang="zh-CN" altLang="en-US"/>
        </a:p>
      </dgm:t>
    </dgm:pt>
    <dgm:pt modelId="{DA527AA6-93F7-4F3E-B345-28533AA84027}" type="pres">
      <dgm:prSet presAssocID="{30EE5472-14DC-4AD3-8E23-2079F462A85C}" presName="posSpace" presStyleCnt="0"/>
      <dgm:spPr/>
    </dgm:pt>
    <dgm:pt modelId="{7FB23259-ED5B-451B-855B-4C0092E97E52}" type="pres">
      <dgm:prSet presAssocID="{30EE5472-14DC-4AD3-8E23-2079F462A85C}" presName="vertFlow" presStyleCnt="0"/>
      <dgm:spPr/>
    </dgm:pt>
    <dgm:pt modelId="{68735D00-BF26-45C2-BBDF-582FEF24BBA0}" type="pres">
      <dgm:prSet presAssocID="{30EE5472-14DC-4AD3-8E23-2079F462A85C}" presName="topSpace" presStyleCnt="0"/>
      <dgm:spPr/>
    </dgm:pt>
    <dgm:pt modelId="{6F42A9E2-7249-4861-85C9-5D133BD2FC87}" type="pres">
      <dgm:prSet presAssocID="{30EE5472-14DC-4AD3-8E23-2079F462A85C}" presName="firstComp" presStyleCnt="0"/>
      <dgm:spPr/>
    </dgm:pt>
    <dgm:pt modelId="{B89C0D0B-619E-42D4-AE3C-97B64ACB5D63}" type="pres">
      <dgm:prSet presAssocID="{30EE5472-14DC-4AD3-8E23-2079F462A85C}" presName="firstChild" presStyleLbl="bgAccFollowNode1" presStyleIdx="0" presStyleCnt="2" custScaleY="211339"/>
      <dgm:spPr/>
      <dgm:t>
        <a:bodyPr/>
        <a:lstStyle/>
        <a:p>
          <a:endParaRPr lang="zh-CN" altLang="en-US"/>
        </a:p>
      </dgm:t>
    </dgm:pt>
    <dgm:pt modelId="{662BCCEC-C838-4C90-A16C-C33D30E84B49}" type="pres">
      <dgm:prSet presAssocID="{30EE5472-14DC-4AD3-8E23-2079F462A85C}" presName="firstChildTx" presStyleLbl="bgAccFollowNode1" presStyleIdx="0" presStyleCnt="2">
        <dgm:presLayoutVars>
          <dgm:bulletEnabled val="1"/>
        </dgm:presLayoutVars>
      </dgm:prSet>
      <dgm:spPr/>
      <dgm:t>
        <a:bodyPr/>
        <a:lstStyle/>
        <a:p>
          <a:endParaRPr lang="zh-CN" altLang="en-US"/>
        </a:p>
      </dgm:t>
    </dgm:pt>
    <dgm:pt modelId="{AD0B6A45-4A00-42B8-834B-26EE6BE5E41A}" type="pres">
      <dgm:prSet presAssocID="{30EE5472-14DC-4AD3-8E23-2079F462A85C}" presName="negSpace" presStyleCnt="0"/>
      <dgm:spPr/>
    </dgm:pt>
    <dgm:pt modelId="{9E5FCBE3-4E62-44B5-A285-9EF95E67864C}" type="pres">
      <dgm:prSet presAssocID="{30EE5472-14DC-4AD3-8E23-2079F462A85C}" presName="circle" presStyleLbl="node1" presStyleIdx="0" presStyleCnt="2"/>
      <dgm:spPr/>
      <dgm:t>
        <a:bodyPr/>
        <a:lstStyle/>
        <a:p>
          <a:endParaRPr lang="zh-CN" altLang="en-US"/>
        </a:p>
      </dgm:t>
    </dgm:pt>
    <dgm:pt modelId="{F285516C-B114-49FD-BEA9-AA20F865890B}" type="pres">
      <dgm:prSet presAssocID="{990B5CC9-0ECC-4997-A580-C333F1B5C22A}" presName="transSpace" presStyleCnt="0"/>
      <dgm:spPr/>
    </dgm:pt>
    <dgm:pt modelId="{666DE338-1B59-4063-888D-96C3D1869C7A}" type="pres">
      <dgm:prSet presAssocID="{E2A8C419-D16F-46F6-85F7-9BE109CD0BBF}" presName="posSpace" presStyleCnt="0"/>
      <dgm:spPr/>
    </dgm:pt>
    <dgm:pt modelId="{29DE2BD3-2102-4B2F-ABA0-6553E81F90E8}" type="pres">
      <dgm:prSet presAssocID="{E2A8C419-D16F-46F6-85F7-9BE109CD0BBF}" presName="vertFlow" presStyleCnt="0"/>
      <dgm:spPr/>
    </dgm:pt>
    <dgm:pt modelId="{9EE47EE2-D80F-457F-8785-7E4F4AB736C0}" type="pres">
      <dgm:prSet presAssocID="{E2A8C419-D16F-46F6-85F7-9BE109CD0BBF}" presName="topSpace" presStyleCnt="0"/>
      <dgm:spPr/>
    </dgm:pt>
    <dgm:pt modelId="{ED5D554D-7785-4571-96FC-3E315474400A}" type="pres">
      <dgm:prSet presAssocID="{E2A8C419-D16F-46F6-85F7-9BE109CD0BBF}" presName="firstComp" presStyleCnt="0"/>
      <dgm:spPr/>
    </dgm:pt>
    <dgm:pt modelId="{7EE2A517-3384-41CB-B3CF-FA851CB4F856}" type="pres">
      <dgm:prSet presAssocID="{E2A8C419-D16F-46F6-85F7-9BE109CD0BBF}" presName="firstChild" presStyleLbl="bgAccFollowNode1" presStyleIdx="1" presStyleCnt="2" custScaleX="117887" custScaleY="211339" custLinFactNeighborX="-8744" custLinFactNeighborY="1601"/>
      <dgm:spPr/>
      <dgm:t>
        <a:bodyPr/>
        <a:lstStyle/>
        <a:p>
          <a:endParaRPr lang="zh-CN" altLang="en-US"/>
        </a:p>
      </dgm:t>
    </dgm:pt>
    <dgm:pt modelId="{21F6DE58-ABC9-4E9D-B93B-E270949DCB01}" type="pres">
      <dgm:prSet presAssocID="{E2A8C419-D16F-46F6-85F7-9BE109CD0BBF}" presName="firstChildTx" presStyleLbl="bgAccFollowNode1" presStyleIdx="1" presStyleCnt="2">
        <dgm:presLayoutVars>
          <dgm:bulletEnabled val="1"/>
        </dgm:presLayoutVars>
      </dgm:prSet>
      <dgm:spPr/>
      <dgm:t>
        <a:bodyPr/>
        <a:lstStyle/>
        <a:p>
          <a:endParaRPr lang="zh-CN" altLang="en-US"/>
        </a:p>
      </dgm:t>
    </dgm:pt>
    <dgm:pt modelId="{0B7D1AB8-1EA4-4082-A688-A9033CA784D3}" type="pres">
      <dgm:prSet presAssocID="{E2A8C419-D16F-46F6-85F7-9BE109CD0BBF}" presName="negSpace" presStyleCnt="0"/>
      <dgm:spPr/>
    </dgm:pt>
    <dgm:pt modelId="{423C6154-5BE7-4616-B85D-156A9E671F7D}" type="pres">
      <dgm:prSet presAssocID="{E2A8C419-D16F-46F6-85F7-9BE109CD0BBF}" presName="circle" presStyleLbl="node1" presStyleIdx="1" presStyleCnt="2" custLinFactNeighborX="-19721" custLinFactNeighborY="-2820"/>
      <dgm:spPr/>
      <dgm:t>
        <a:bodyPr/>
        <a:lstStyle/>
        <a:p>
          <a:endParaRPr lang="zh-CN" altLang="en-US"/>
        </a:p>
      </dgm:t>
    </dgm:pt>
  </dgm:ptLst>
  <dgm:cxnLst>
    <dgm:cxn modelId="{430203C2-53F3-4513-946A-F7963066C235}" type="presOf" srcId="{FD278723-0C4D-4FE6-93FC-EC6D5DAC9013}" destId="{B89C0D0B-619E-42D4-AE3C-97B64ACB5D63}" srcOrd="0" destOrd="0" presId="urn:microsoft.com/office/officeart/2005/8/layout/hList9#1"/>
    <dgm:cxn modelId="{FE42DBBF-232C-4C35-80B3-8FB0F8186D70}" type="presOf" srcId="{BB5400C4-6FE6-4374-98FE-6AC1473FFE7A}" destId="{783DC4E5-928F-4F5C-B6C8-2C21AF307BD6}" srcOrd="0" destOrd="0" presId="urn:microsoft.com/office/officeart/2005/8/layout/hList9#1"/>
    <dgm:cxn modelId="{46EB3A5B-041E-4419-9637-EA382086BAB0}" type="presOf" srcId="{E2A8C419-D16F-46F6-85F7-9BE109CD0BBF}" destId="{423C6154-5BE7-4616-B85D-156A9E671F7D}" srcOrd="0" destOrd="0" presId="urn:microsoft.com/office/officeart/2005/8/layout/hList9#1"/>
    <dgm:cxn modelId="{10B04C18-86E0-49AA-8B5D-8B5FEC5F9398}" srcId="{BB5400C4-6FE6-4374-98FE-6AC1473FFE7A}" destId="{E2A8C419-D16F-46F6-85F7-9BE109CD0BBF}" srcOrd="1" destOrd="0" parTransId="{1D7A4AF9-D0DC-4E3E-B42C-F88FC3E0AB5C}" sibTransId="{63F4D3FA-35BB-4133-BF24-D33841C53854}"/>
    <dgm:cxn modelId="{292AE4CE-D9B1-4590-8A48-C359709C0AD9}" type="presOf" srcId="{FD278723-0C4D-4FE6-93FC-EC6D5DAC9013}" destId="{662BCCEC-C838-4C90-A16C-C33D30E84B49}" srcOrd="1" destOrd="0" presId="urn:microsoft.com/office/officeart/2005/8/layout/hList9#1"/>
    <dgm:cxn modelId="{C352C591-EC22-4B40-86D6-F660217E5BC8}" type="presOf" srcId="{192B4527-C6AB-487C-A0D7-20D4B93DCE0B}" destId="{21F6DE58-ABC9-4E9D-B93B-E270949DCB01}" srcOrd="1" destOrd="0" presId="urn:microsoft.com/office/officeart/2005/8/layout/hList9#1"/>
    <dgm:cxn modelId="{51F727F2-9EB5-4482-96CB-E6677EE2A0DC}" type="presOf" srcId="{30EE5472-14DC-4AD3-8E23-2079F462A85C}" destId="{9E5FCBE3-4E62-44B5-A285-9EF95E67864C}" srcOrd="0" destOrd="0" presId="urn:microsoft.com/office/officeart/2005/8/layout/hList9#1"/>
    <dgm:cxn modelId="{250FDBC1-7795-4E24-8D88-1C25ACAF9221}" srcId="{BB5400C4-6FE6-4374-98FE-6AC1473FFE7A}" destId="{30EE5472-14DC-4AD3-8E23-2079F462A85C}" srcOrd="0" destOrd="0" parTransId="{DEC4B9B0-09F3-4F0F-9E87-3BF3CFA81C77}" sibTransId="{990B5CC9-0ECC-4997-A580-C333F1B5C22A}"/>
    <dgm:cxn modelId="{78DAB537-385F-486A-8B0E-5F5D5331D12B}" srcId="{E2A8C419-D16F-46F6-85F7-9BE109CD0BBF}" destId="{192B4527-C6AB-487C-A0D7-20D4B93DCE0B}" srcOrd="0" destOrd="0" parTransId="{C74BF1C2-C5F3-4998-B295-D75A31E8B219}" sibTransId="{B261FE6B-99B1-4E98-986F-7E947E779C72}"/>
    <dgm:cxn modelId="{B5D5A1E0-BC96-425B-A648-8A69BA8B88BA}" type="presOf" srcId="{192B4527-C6AB-487C-A0D7-20D4B93DCE0B}" destId="{7EE2A517-3384-41CB-B3CF-FA851CB4F856}" srcOrd="0" destOrd="0" presId="urn:microsoft.com/office/officeart/2005/8/layout/hList9#1"/>
    <dgm:cxn modelId="{8D7425B2-FEF3-4A4F-9AB5-1935DD52D9F3}" srcId="{30EE5472-14DC-4AD3-8E23-2079F462A85C}" destId="{FD278723-0C4D-4FE6-93FC-EC6D5DAC9013}" srcOrd="0" destOrd="0" parTransId="{9686013B-C87A-4768-8FBB-AFA29055C06C}" sibTransId="{E733A257-F6A4-4560-AB3B-B309A6C86086}"/>
    <dgm:cxn modelId="{85B14FE8-7665-4B9F-BE90-43688992AAD5}" type="presParOf" srcId="{783DC4E5-928F-4F5C-B6C8-2C21AF307BD6}" destId="{DA527AA6-93F7-4F3E-B345-28533AA84027}" srcOrd="0" destOrd="0" presId="urn:microsoft.com/office/officeart/2005/8/layout/hList9#1"/>
    <dgm:cxn modelId="{DFA14DB9-BC0C-4759-8ADC-B4ED3AE06A38}" type="presParOf" srcId="{783DC4E5-928F-4F5C-B6C8-2C21AF307BD6}" destId="{7FB23259-ED5B-451B-855B-4C0092E97E52}" srcOrd="1" destOrd="0" presId="urn:microsoft.com/office/officeart/2005/8/layout/hList9#1"/>
    <dgm:cxn modelId="{0565665B-06A4-4E37-9797-E44FDC3DB21F}" type="presParOf" srcId="{7FB23259-ED5B-451B-855B-4C0092E97E52}" destId="{68735D00-BF26-45C2-BBDF-582FEF24BBA0}" srcOrd="0" destOrd="0" presId="urn:microsoft.com/office/officeart/2005/8/layout/hList9#1"/>
    <dgm:cxn modelId="{D638EA90-9763-45B2-8A33-D3F1F8FFA6F2}" type="presParOf" srcId="{7FB23259-ED5B-451B-855B-4C0092E97E52}" destId="{6F42A9E2-7249-4861-85C9-5D133BD2FC87}" srcOrd="1" destOrd="0" presId="urn:microsoft.com/office/officeart/2005/8/layout/hList9#1"/>
    <dgm:cxn modelId="{00E59A35-F635-45AC-90A7-F2C59646DFB5}" type="presParOf" srcId="{6F42A9E2-7249-4861-85C9-5D133BD2FC87}" destId="{B89C0D0B-619E-42D4-AE3C-97B64ACB5D63}" srcOrd="0" destOrd="0" presId="urn:microsoft.com/office/officeart/2005/8/layout/hList9#1"/>
    <dgm:cxn modelId="{58832128-24D5-4241-B8B3-EC50CBD80301}" type="presParOf" srcId="{6F42A9E2-7249-4861-85C9-5D133BD2FC87}" destId="{662BCCEC-C838-4C90-A16C-C33D30E84B49}" srcOrd="1" destOrd="0" presId="urn:microsoft.com/office/officeart/2005/8/layout/hList9#1"/>
    <dgm:cxn modelId="{CEA8D0C1-74E5-4F2F-803F-E3ED17108291}" type="presParOf" srcId="{783DC4E5-928F-4F5C-B6C8-2C21AF307BD6}" destId="{AD0B6A45-4A00-42B8-834B-26EE6BE5E41A}" srcOrd="2" destOrd="0" presId="urn:microsoft.com/office/officeart/2005/8/layout/hList9#1"/>
    <dgm:cxn modelId="{8BED8EB1-C437-420C-B000-F763D9815F4B}" type="presParOf" srcId="{783DC4E5-928F-4F5C-B6C8-2C21AF307BD6}" destId="{9E5FCBE3-4E62-44B5-A285-9EF95E67864C}" srcOrd="3" destOrd="0" presId="urn:microsoft.com/office/officeart/2005/8/layout/hList9#1"/>
    <dgm:cxn modelId="{4786DA3E-8E0C-4867-AB08-D1A8A1DEB2C0}" type="presParOf" srcId="{783DC4E5-928F-4F5C-B6C8-2C21AF307BD6}" destId="{F285516C-B114-49FD-BEA9-AA20F865890B}" srcOrd="4" destOrd="0" presId="urn:microsoft.com/office/officeart/2005/8/layout/hList9#1"/>
    <dgm:cxn modelId="{039D2B6A-FC21-4DAA-9FFD-4B02EEC156EB}" type="presParOf" srcId="{783DC4E5-928F-4F5C-B6C8-2C21AF307BD6}" destId="{666DE338-1B59-4063-888D-96C3D1869C7A}" srcOrd="5" destOrd="0" presId="urn:microsoft.com/office/officeart/2005/8/layout/hList9#1"/>
    <dgm:cxn modelId="{3216CAC0-5E9A-475E-B305-461B6E7073FE}" type="presParOf" srcId="{783DC4E5-928F-4F5C-B6C8-2C21AF307BD6}" destId="{29DE2BD3-2102-4B2F-ABA0-6553E81F90E8}" srcOrd="6" destOrd="0" presId="urn:microsoft.com/office/officeart/2005/8/layout/hList9#1"/>
    <dgm:cxn modelId="{EECF534F-1B17-490B-BE56-E39CA996B7ED}" type="presParOf" srcId="{29DE2BD3-2102-4B2F-ABA0-6553E81F90E8}" destId="{9EE47EE2-D80F-457F-8785-7E4F4AB736C0}" srcOrd="0" destOrd="0" presId="urn:microsoft.com/office/officeart/2005/8/layout/hList9#1"/>
    <dgm:cxn modelId="{9CDA45A6-47B7-4629-9451-766DB8D6CEE0}" type="presParOf" srcId="{29DE2BD3-2102-4B2F-ABA0-6553E81F90E8}" destId="{ED5D554D-7785-4571-96FC-3E315474400A}" srcOrd="1" destOrd="0" presId="urn:microsoft.com/office/officeart/2005/8/layout/hList9#1"/>
    <dgm:cxn modelId="{827302A2-A6C3-460A-9C57-98234BC668F3}" type="presParOf" srcId="{ED5D554D-7785-4571-96FC-3E315474400A}" destId="{7EE2A517-3384-41CB-B3CF-FA851CB4F856}" srcOrd="0" destOrd="0" presId="urn:microsoft.com/office/officeart/2005/8/layout/hList9#1"/>
    <dgm:cxn modelId="{62C4D801-7E11-44B5-892E-5FAC913086CE}" type="presParOf" srcId="{ED5D554D-7785-4571-96FC-3E315474400A}" destId="{21F6DE58-ABC9-4E9D-B93B-E270949DCB01}" srcOrd="1" destOrd="0" presId="urn:microsoft.com/office/officeart/2005/8/layout/hList9#1"/>
    <dgm:cxn modelId="{3DD5858D-073E-4F8D-B2DB-0F1A8DF491F4}" type="presParOf" srcId="{783DC4E5-928F-4F5C-B6C8-2C21AF307BD6}" destId="{0B7D1AB8-1EA4-4082-A688-A9033CA784D3}" srcOrd="7" destOrd="0" presId="urn:microsoft.com/office/officeart/2005/8/layout/hList9#1"/>
    <dgm:cxn modelId="{856B3739-FBFD-43CE-8C9F-CE5F863CFE98}" type="presParOf" srcId="{783DC4E5-928F-4F5C-B6C8-2C21AF307BD6}" destId="{423C6154-5BE7-4616-B85D-156A9E671F7D}" srcOrd="8" destOrd="0" presId="urn:microsoft.com/office/officeart/2005/8/layout/hList9#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C0D0B-619E-42D4-AE3C-97B64ACB5D63}">
      <dsp:nvSpPr>
        <dsp:cNvPr id="0" name=""/>
        <dsp:cNvSpPr/>
      </dsp:nvSpPr>
      <dsp:spPr>
        <a:xfrm>
          <a:off x="989212" y="711889"/>
          <a:ext cx="2309976" cy="325621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mn-lt"/>
              <a:ea typeface="+mn-ea"/>
            </a:rPr>
            <a:t>1</a:t>
          </a:r>
          <a:r>
            <a:rPr lang="zh-CN" altLang="en-US" sz="2000" kern="1200" dirty="0" smtClean="0">
              <a:latin typeface="+mn-lt"/>
              <a:ea typeface="+mn-ea"/>
            </a:rPr>
            <a:t>、分布式存储，面向列。</a:t>
          </a:r>
          <a:endParaRPr lang="en-US" altLang="zh-CN" sz="2000" kern="1200" dirty="0" smtClean="0">
            <a:latin typeface="+mn-lt"/>
            <a:ea typeface="+mn-ea"/>
          </a:endParaRPr>
        </a:p>
        <a:p>
          <a:pPr lvl="0" algn="l" defTabSz="889000">
            <a:lnSpc>
              <a:spcPct val="90000"/>
            </a:lnSpc>
            <a:spcBef>
              <a:spcPct val="0"/>
            </a:spcBef>
            <a:spcAft>
              <a:spcPct val="35000"/>
            </a:spcAft>
          </a:pPr>
          <a:r>
            <a:rPr lang="en-US" altLang="zh-CN" sz="2000" kern="1200" dirty="0" smtClean="0">
              <a:latin typeface="+mn-lt"/>
              <a:ea typeface="+mn-ea"/>
            </a:rPr>
            <a:t>2</a:t>
          </a:r>
          <a:r>
            <a:rPr lang="zh-CN" altLang="en-US" sz="2000" kern="1200" dirty="0" smtClean="0">
              <a:latin typeface="+mn-lt"/>
              <a:ea typeface="+mn-ea"/>
            </a:rPr>
            <a:t>、动态扩展列。</a:t>
          </a:r>
          <a:endParaRPr lang="en-US" altLang="zh-CN" sz="2000" kern="1200" dirty="0" smtClean="0">
            <a:latin typeface="+mn-lt"/>
            <a:ea typeface="+mn-ea"/>
          </a:endParaRPr>
        </a:p>
        <a:p>
          <a:pPr lvl="0" algn="l" defTabSz="889000">
            <a:lnSpc>
              <a:spcPct val="90000"/>
            </a:lnSpc>
            <a:spcBef>
              <a:spcPct val="0"/>
            </a:spcBef>
            <a:spcAft>
              <a:spcPct val="35000"/>
            </a:spcAft>
          </a:pPr>
          <a:r>
            <a:rPr lang="en-US" altLang="zh-CN" sz="2000" kern="1200" dirty="0" smtClean="0">
              <a:latin typeface="+mn-lt"/>
              <a:ea typeface="+mn-ea"/>
            </a:rPr>
            <a:t>3</a:t>
          </a:r>
          <a:r>
            <a:rPr lang="zh-CN" altLang="en-US" sz="2000" kern="1200" dirty="0" smtClean="0">
              <a:latin typeface="+mn-lt"/>
              <a:ea typeface="+mn-ea"/>
            </a:rPr>
            <a:t>、普通商用硬件支持，扩容成本低。</a:t>
          </a:r>
          <a:endParaRPr lang="zh-CN" altLang="en-US" sz="2000" kern="1200" dirty="0">
            <a:latin typeface="+mn-lt"/>
            <a:ea typeface="+mn-ea"/>
          </a:endParaRPr>
        </a:p>
      </dsp:txBody>
      <dsp:txXfrm>
        <a:off x="1358808" y="711889"/>
        <a:ext cx="1940379" cy="3256214"/>
      </dsp:txXfrm>
    </dsp:sp>
    <dsp:sp modelId="{9E5FCBE3-4E62-44B5-A285-9EF95E67864C}">
      <dsp:nvSpPr>
        <dsp:cNvPr id="0" name=""/>
        <dsp:cNvSpPr/>
      </dsp:nvSpPr>
      <dsp:spPr>
        <a:xfrm>
          <a:off x="-242774" y="95896"/>
          <a:ext cx="1539984" cy="15399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rgbClr val="FF0000"/>
              </a:solidFill>
              <a:latin typeface="+mn-lt"/>
              <a:ea typeface="+mn-ea"/>
            </a:rPr>
            <a:t>HBase</a:t>
          </a:r>
          <a:endParaRPr lang="zh-CN" altLang="en-US" sz="2800" kern="1200" dirty="0">
            <a:solidFill>
              <a:srgbClr val="FF0000"/>
            </a:solidFill>
            <a:latin typeface="+mn-lt"/>
            <a:ea typeface="+mn-ea"/>
          </a:endParaRPr>
        </a:p>
      </dsp:txBody>
      <dsp:txXfrm>
        <a:off x="-17249" y="321421"/>
        <a:ext cx="1088934" cy="1088934"/>
      </dsp:txXfrm>
    </dsp:sp>
    <dsp:sp modelId="{7EE2A517-3384-41CB-B3CF-FA851CB4F856}">
      <dsp:nvSpPr>
        <dsp:cNvPr id="0" name=""/>
        <dsp:cNvSpPr/>
      </dsp:nvSpPr>
      <dsp:spPr>
        <a:xfrm>
          <a:off x="4601059" y="736557"/>
          <a:ext cx="3210253" cy="325621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mn-lt"/>
              <a:ea typeface="+mn-ea"/>
            </a:rPr>
            <a:t>1</a:t>
          </a:r>
          <a:r>
            <a:rPr lang="zh-CN" altLang="en-US" sz="2000" kern="1200" dirty="0" smtClean="0">
              <a:latin typeface="+mn-lt"/>
              <a:ea typeface="+mn-ea"/>
            </a:rPr>
            <a:t>、数据结构固定。</a:t>
          </a:r>
          <a:endParaRPr lang="en-US" altLang="zh-CN" sz="2000" kern="1200" dirty="0" smtClean="0">
            <a:latin typeface="+mn-lt"/>
            <a:ea typeface="+mn-ea"/>
          </a:endParaRPr>
        </a:p>
        <a:p>
          <a:pPr lvl="0" algn="l" defTabSz="889000">
            <a:lnSpc>
              <a:spcPct val="90000"/>
            </a:lnSpc>
            <a:spcBef>
              <a:spcPct val="0"/>
            </a:spcBef>
            <a:spcAft>
              <a:spcPct val="35000"/>
            </a:spcAft>
          </a:pPr>
          <a:r>
            <a:rPr lang="en-US" altLang="zh-CN" sz="2000" kern="1200" dirty="0" smtClean="0">
              <a:latin typeface="+mn-lt"/>
              <a:ea typeface="+mn-ea"/>
            </a:rPr>
            <a:t>2</a:t>
          </a:r>
          <a:r>
            <a:rPr lang="zh-CN" altLang="en-US" sz="2000" kern="1200" dirty="0" smtClean="0">
              <a:latin typeface="+mn-lt"/>
              <a:ea typeface="+mn-ea"/>
            </a:rPr>
            <a:t>、需要预先定义好数据结构。</a:t>
          </a:r>
          <a:endParaRPr lang="en-US" altLang="zh-CN" sz="2000" kern="1200" dirty="0" smtClean="0">
            <a:latin typeface="+mn-lt"/>
            <a:ea typeface="+mn-ea"/>
          </a:endParaRPr>
        </a:p>
        <a:p>
          <a:pPr lvl="0" algn="l" defTabSz="889000">
            <a:lnSpc>
              <a:spcPct val="90000"/>
            </a:lnSpc>
            <a:spcBef>
              <a:spcPct val="0"/>
            </a:spcBef>
            <a:spcAft>
              <a:spcPct val="35000"/>
            </a:spcAft>
          </a:pPr>
          <a:r>
            <a:rPr lang="en-US" altLang="zh-CN" sz="2000" kern="1200" dirty="0" smtClean="0">
              <a:latin typeface="+mn-lt"/>
              <a:ea typeface="+mn-ea"/>
            </a:rPr>
            <a:t>3</a:t>
          </a:r>
          <a:r>
            <a:rPr lang="zh-CN" altLang="en-US" sz="2000" kern="1200" dirty="0" smtClean="0">
              <a:latin typeface="+mn-lt"/>
              <a:ea typeface="+mn-ea"/>
            </a:rPr>
            <a:t>、需要大量</a:t>
          </a:r>
          <a:r>
            <a:rPr lang="en-US" altLang="zh-CN" sz="2000" kern="1200" dirty="0" smtClean="0">
              <a:latin typeface="+mn-lt"/>
              <a:ea typeface="+mn-ea"/>
            </a:rPr>
            <a:t>IO</a:t>
          </a:r>
          <a:r>
            <a:rPr lang="zh-CN" altLang="en-US" sz="2000" kern="1200" dirty="0" smtClean="0">
              <a:latin typeface="+mn-lt"/>
              <a:ea typeface="+mn-ea"/>
            </a:rPr>
            <a:t>，扩展成本大。</a:t>
          </a:r>
          <a:endParaRPr lang="zh-CN" altLang="en-US" sz="2000" kern="1200" dirty="0">
            <a:latin typeface="+mn-lt"/>
            <a:ea typeface="+mn-ea"/>
          </a:endParaRPr>
        </a:p>
      </dsp:txBody>
      <dsp:txXfrm>
        <a:off x="5114700" y="736557"/>
        <a:ext cx="2696612" cy="3256214"/>
      </dsp:txXfrm>
    </dsp:sp>
    <dsp:sp modelId="{423C6154-5BE7-4616-B85D-156A9E671F7D}">
      <dsp:nvSpPr>
        <dsp:cNvPr id="0" name=""/>
        <dsp:cNvSpPr/>
      </dsp:nvSpPr>
      <dsp:spPr>
        <a:xfrm>
          <a:off x="3808952" y="52468"/>
          <a:ext cx="1539984" cy="15399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rgbClr val="FF0000"/>
              </a:solidFill>
              <a:latin typeface="+mn-lt"/>
              <a:ea typeface="+mn-ea"/>
            </a:rPr>
            <a:t>RMDB</a:t>
          </a:r>
          <a:endParaRPr lang="zh-CN" altLang="en-US" sz="2800" kern="1200" dirty="0">
            <a:solidFill>
              <a:srgbClr val="FF0000"/>
            </a:solidFill>
            <a:latin typeface="+mn-lt"/>
            <a:ea typeface="+mn-ea"/>
          </a:endParaRPr>
        </a:p>
      </dsp:txBody>
      <dsp:txXfrm>
        <a:off x="4034477" y="277993"/>
        <a:ext cx="1088934" cy="1088934"/>
      </dsp:txXfrm>
    </dsp:sp>
  </dsp:spTree>
</dsp:drawing>
</file>

<file path=ppt/diagrams/layout1.xml><?xml version="1.0" encoding="utf-8"?>
<dgm:layoutDef xmlns:dgm="http://schemas.openxmlformats.org/drawingml/2006/diagram" xmlns:a="http://schemas.openxmlformats.org/drawingml/2006/main" uniqueId="urn:microsoft.com/office/officeart/2005/8/layout/hList9#1">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EB0F2ECC-0CCD-4DBD-B2E1-C9FD5CC6C71C}" type="slidenum">
              <a:rPr lang="en-US" altLang="zh-CN"/>
              <a:t>‹#›</a:t>
            </a:fld>
            <a:endParaRPr lang="en-US" altLang="zh-CN"/>
          </a:p>
        </p:txBody>
      </p:sp>
    </p:spTree>
    <p:extLst>
      <p:ext uri="{BB962C8B-B14F-4D97-AF65-F5344CB8AC3E}">
        <p14:creationId xmlns:p14="http://schemas.microsoft.com/office/powerpoint/2010/main" val="416603165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53 597,'0'1,"0"1,-1 0,0 0,-1 1,1-1,0 1,0-2,1 0,0 1,0-1,-2 0,2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102 689,'1'0,"1"1,-1 0,1 1,-1-2,-1 1,1 1,-1-1,0 0,1 0,0-1,-1 2,0-1,1 0,0 0,1 0,-2 0,2 0,-1 1,1-1,-2 1,1-1,-1 0,0 0,0 0,0 0,-1 0,1 0,-1-1,-2 0,0 0,0 0,2 0,-2 0,2 0,-1 0,1 0,1-1,0 0,0 0,0 0,2-1,-2 0,3 0,-3 0,4-1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113 692,'1'0,"0"0,0 0,0 0,0 0,1 0,-1 0,1 0,-1 0,0 0,0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68 730,'-1'0,"-1"-1,1 1,-1 0,1 1,1 0,0 0,0 0,0 1,0-1,0 1,0-1,0 1,0-1,1 1,0-2,2 0,-1 0,-1 0,0 0,3 0,-3-1,0 1,0 0,-1-2,0 0,0 1,-1 0,0 1,1 1,-2-1,2 1,0 0,0 1,0 0,0-1,0 1,1-1,-1 0,2 0,-1 0,1-1,-1 0,1 0,0 0,0 0,0 0,0 0,-1 0,2 0,-2 0,0 0,0 0,-3-2</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243 648,'0'-2,"-1"2,0 0,0 0,0 0,0-2,-1 2,1 0,-1 0,1 0,-1 1,1 1,1-1,0 1,0-1,0 1,0-1,0 0,1 0,0-1,1 0,1 0,-2 0,0 0,1 0,0 0,-1-1,0 1,0-2,1 2,-2-1,1 1,1 0,-2 2,1 0,-1 0,1 1,0-2</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232 687,'0'-1,"-1"1,-1 0,1 0,0 0,0 0,0 0,-1 0,-2 0,3 0,-4 0,3 0,1 0,0 0,1 1,-1 1,1-1,0 0,0 0,1 0,-1 1,2 0,-1-1,1-1,-1 0,0 0,0 0,0 0,0 0,1 0,-1 0,0 0,1-2,1 1,-1-1,0 1,-1-1,-1 3,0 0,0 0,0 0,0 2,2-2,-2 0,0 0,1-1,0 1,0 0,-1 0,1-1,0 0,0 1,0 0,2-1,-2 0,1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244 697,'1'-1,"1"1,1 0,1 0,2-1,-3 1,3-1,3 0,-2 0,-1-1,-6 1,-1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295 675,'1'0,"1"0,-1 1,-1 0,1 1,0 0,-1 0,0-1,0 0,1 0,1 1,-1 0,0-1,1 2,0-1,1 1,1 2,-1-4,-1 1,-2-1,1 0,0 0,-1 0,-1-1,-3 1,0-1,1 2,-3-2,2 0,-1 0,1 0,1 0,0 0,2 0,0 0,0 0,0-1,1-2,0 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302 683,'1'-1,"3"0,-3 0,1 1,-1-2,1 2,-1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276 726,'1'0,"-3"0,1 0,1-1,-2 1,0-1,1-1,0 1,-2 1,2 0,0 0,0 0,-1 2,0-2,1 0,-1 3,1-3,1 1,0 0,0 0,1 0,-1 0,2-1,-1 0,0 0,0 0,0 0,1-1,0 0,0 0,-1 1,1-2,-2 1,0 0,1-1,0 2,0 1,-1 0,0 0,0 0,1 2,0-1,-1-1,1 2,0-3,-1 1,1-1,0 0,1 1,0 0,0 0,-1-1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158 491,'0'1,"0"2,0-2,0 2,0-1,2 0,-2-1,0 2,0-2,1 1,-1 0,0 2,0-3,0 0,0 1,1 1,-1-1,2 0,-2-1,1 1,-1-1,0 0,0 1,1-1,0 1,-1 0,1 2,-1-2,0 1,0-1,0 1,0 2,1-2,-1 0,0-2,2 3,-2 0,0 0,1-1,0 1,-1-2,1 2,-1-1,1 1,-1-1,0 0,2 1,-2-1,0 0,1 0,-1 0,1-1,-1-1,0 1,0 0,1-1,-1 2,0-2,1 4,-1-3,1 1,0-1,-1 1,0-1,0 0,0 2,1-1,-1-2,2 2,-2 0,0-2,0 1,0-1,0 2,1-2,-1 0,0 1,0 3,0-4,0 1,0 1,0-1,0 1,0-1,0 1,0-1,0 1,0 0,0-1,0 0,0-1,0 0,0 0,0 2,0-2,0 1,0-1,0 3,-1-1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62 598,'0'-1,"2"1,-1 1,0 1,-1 0,3 1,-2-2,-1 0,0 0,0 0,1 1,0 0,-1 0,0 0,1 0,-1 2,0-3,0 1,0-1,0 0,-5-4,5 2</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115 625,'1'0,"0"0,-1 1,1 2,-1-2,1 2,-1-2,1 2,-1-2,0 0,0 0,0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135 624,'-1'0,"1"1,0 0,0 0,0 0,1 0,0-1,0 0,0 0,0 1,0-1,2 0,-2-1,1 0,0-1,1 0,-2 1,-1 0,0 0,0 0,0 0,0 0,-1-1,1 1,-1 1,1-2,-2 2,1 0,-2 0,1 0,0 0,-1 0,2 0,0 0,-1 0,2 1,0 1,0-1,0 1,0-1,0 1,1-2,-1 1,1-1,0 2</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335 633,'0'1,"0"1,0 0,0 1,-1 0,0-2,1 0,0 1,0-1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346 628,'0'2,"0"1,0-2,0 0,2 1,0 0,-1-1,0 0,0-1,1 0,0 2,-1-2,0 1,-1 0,0 0,0 0,-1 0,0-1,-1 0,1 0,-1 0,1 0,0-1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348 633,'1'-1,"0"1,1 0,1 0,-1 0,0 0,0 0,0 0,-1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363 717,'0'1,"0"0,0 2,0-1,-1-1,0 1,1-1,0 0,0 1,0-1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380 719,'-1'0,"0"0,1 1,0 0,0 0,0 0,1-1,1 0,-1-1,0 1,0 0,0-1,-1 0,1 0,0 0,0-1,-1 1,0 0,0-1,-2-2,1 4,1 1,-1 0,1 2,-1-2,1 1,-1 0,-1 0,1-1,1 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30 664,'2'0,"2"0,1-1,-1 1,-1 0,1-1,-1 1,1 0,1 0,-2 0,0 0,0 0,1 0,-1 0,0 0,-2-2,1 2,-1 0,1 0,0 0,-1 0,0 0,-1-1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53 716,'1'0,"1"0,-1 0,2 0,1 0,-3 0,4-2,-3 2,2-1,-3 1,1 0,-1 0,0 0,1 0,-1 0,1 0,-1 0,2 0,1-1,-1 1,-2 0,2 0,0 0,1 0,1 0,-1 0,0 0,-2 0,1 0,0 0,-1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200 662,'1'0,"1"-1,3 0,2 0,0 0,1 0,-1 0,1 1,-1 0,0 0,0 0,-1 0,-1 0,-2 0,-2 0,0 0,0 0,1 0,1 0,-1 0,-1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55 616,'0'-1,"1"1,1 0,-1 0,2 0,-2 0,0 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349 636,'0'1,"1"-1,-1 1,0 0,2 0,-1-1,1 0,-1 0,2 0,-1-1,0 0,-1-1,0 2,0 0,0-1,0 1,-1-2,0 1,1 1,-1-2,0 1,0-1,0 1,0-1,-2 2,-2-2,0 2,-1-2,1 2,-1-1,1 0,1 1,1 0,1 0,0 1,1 0,-1 1,1-1,0 1,0 0,0-1,0 0,0 0,0 1,0-1,0 0,2 0,-1 0,1-1,0 0,0 0,0 0,1 1,1 0,-1 0,-1 0,1 0,-1 0,-1-1,0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335 615,'0'1,"0"1,0 1,0-1,0 1,0-2,0 2,0-1,0-1,0 2,0-1,0-1,0 0,0 2,0-2,1 0,1 2,-2-1,0-1,0 1,0-5,0 2,0-2,0 1,0 0,0-2,-1 1,1 2,0-2,-1 1,-1-1,2 1,0 1,0 0,0 0,0-1,0 0,0-1,0 2,0-1,0 0,0 3,0 0,-1 1,1-1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344 616,'-1'-2,"0"2,0 1,1 1,0 0,0 1,0-1,0-1,0 1,0-1,0 0,0 0,0 0,0 0,1 1,-1-1,2 1,-1-2,-1 1,1 0,1 0,1-1,0 0,0 0,1 0,1 0,-1 0,-3 0,1 0,-1 0,1 0,0-1,-2 0,0 0,2-2,-1 1,-1 0,1 0,-1 0,0 1,0-1,0 0,-3 1,-1 1,3 0,0 0,-3-1,1 0,1 1,1 0,1-1,-2 1,1 0,0 0,0 0,0 2,1-1,-2 2,1-1,1 0,0-1,-1 2,-1-1,2-1,0 1,1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148 684,'0'2,"0"1,0-2,0 1,0-1,0 1,0-1,0 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168 665,'2'2,"-2"2,2 1,0-1,0 0,1 1,-2 0,0-4,1 1,-2-1,1 0,1 1,-1-2,-1 1,1-1,0 1,-1 0,-4-1,1 0,-1 0,2 0,0 0,1 0,-1 0,1 0,-1 0,1 0,0 0,0 0,0 0,2-2,0 2</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178 679,'0'-1,"0"0,0 0,1 1,3 0,0 0,0 0,-1 0,1 0,0 0,-1 0,1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224 715,'2'0,"1"0,-1-1,-1 1,3-1,-3 1,0 0,2 0,-1-1,-1 1,1 0,1 0,-2 0,5 0,-4 0,2-1,2 1,-1 0,2 0,0 0,-2 0,2 0,-2-1,-1 1,-3 0,0 0,2 0,-1 0,0 0,-1 0,1 0,1 0,-3-1,1 1,0 0,1-2</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359 669,'-1'0,"0"1,1 2,-1-2,0 2,1-1,-1 1,1 0,0-1,0-1,0 0,0 0,-1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370 679,'0'1,"0"2,0-2,0 0,2 0,0-1,-1 0,2 0,-3-1,1 0,0 0,-1-1,0 1,0-1,0 1,-1 1,1-1,-1 0,-1 1,-1 0,1 1,1-1,0 1,-1 0,2 0,-1-1,1 1,-2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21 712,'2'0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240 606,'0'2,"0"1,0-2,0 1,0 0,0 1,0-1,0 0,0 0,0 0,-1-1,1 0,0-3,0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599 597,'2'0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457 524,'1'0,"0"0,0 0,0 1,0-1,1 2,1-2,0 0,1 0,0 0,-1 0,2 0,-1 0,2 0,-3 0,0 0,2 0,0 0,-1 0,0 0,-1 0,1 0,-3 0,3 0,-1 0,0 0,-1 0,1 0,-2 0,0 0,3 0,-3 0,3 0,-3 0,0 0,1 0,-1 0,1 0,0 0,0 0,1 0,-1 0,0 0,1 0,1 0,0 0,0 0,1-1,-2 0,-2 1,0 0,0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478 523,'-1'0,"0"0,0 0,-2 0,2-1,-1-1,2 1,-1 1,0-1,0 0,1 0,-1 1,1-2,-1 0,0 0,0 0,1 0,-1 0,1 0,0 1,0-1,-2 2,2-2,0 1,0 0,0-1,0 1,0 0,2-1,-1 1,0 1,2-3,0 2,-1-2,0 3,-2-1,1 0,0 0,0 1,0 0,1 0,-1 1,1-1,0 1,1 0,-3 0,1-1,0 0,1 3,1 0,-3-2,2 2,-1-3,-1 1,0 1,0-1,0 1,0-1,0 1,0-1,0 0,0 0,0 0,0 1,0 0,-1-2,1 2,-3-2,2 2,-1-1,1-1,0 1,-1 0,1-1,-1 0,0 0,-1 2,2-2,-1 1,1-1,0 0,0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107 521,'0'-1,"2"1,1 0,0 0,-1 1,-1-1,0 1,0 0,-1 1,0-1,0 2,0 0,0-1,0 2,0-1,-1 1,-1-1,-1-1,2-2,-1 2,1-2,0 1,0 0,0-1,0 0,0 0,-1 0,1 0,0 0,0 0,3 0,1 0,0 0,1 0,2 0,-3 0,2 0,-2 0,-1 0,1-2,-2 2,0-1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139 531,'-1'0,"0"0,1 2,-1-2,1 1,0 0,-1 1,1-1,-1 0,1 0,0 0,0 1,0 0,1-2,1 1,-1-1,0 0,0 0,0 0,0 0,1 0,-1 0,-1-1,2 0,-2 0,0 0,0 0,1-2,-1 2,0-1,0 1,0-1,0 1,0-1,-1 2,1-1,-1 1,0 0,0 0,0 0,0 0,0 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236 527,'1'0,"-1"-1,0-1,0 1,1-2,1 1,-2 1,2-2,2 1,-2 1,1 0,2 0,1 0,-1 0,1 0,0 0,0-1,-2 1,1 1,-2-1,1 0,1-1,-1 1,3 0,0 0,0 1,1 0,1-1,-2 1,2-1,-2 0,0 1,-2 0,-2 0,0 0,-2 0,1 0,-1 0,0 0,1 1,1 0,-2 0,1-1,1 2,-2-1,4-1,0 2,-3-2,2 1,2 1,-1-1,0 1,0-1,-1-1,1 1,1 0,-1-1,1 1,0 0,0-1,1 0,2 0,-3 0,3 0,-2 0,-3 0,2-1,-2 1,1-1,-1 0,-1-1,1-1,-1 2,2-1,-2 0,2-1,-1 1,-1 0,1-1,-2 1,-2 1,0 0,0-1,0 1,0-1,0 1,0 0,0 2,0 1,0 1,0-1,0-1,0 1,0-1,0 0,1 1,0-1,0-1,0 3,0-2,0 0,0-1,2 0,0 0,2 1,3-1,2 0,-1 0,1 0,-2 0,-1 0,-3 0,-3 0,0 0,0 0,0-1,-1 0,2 1,1 0,0 0,1 0,-1 0,1 0,-2 0,-1 0,1 0,1 0,-1 0,0 0,1 0,0 0,1 0,-3 0,1 0,-1 0,0 0,0 0,-1 1,1-1,1 1,-1-1,2 0,-2 0,0 0,1 2,0-1,2 0,-2-1,0 0,-1 0,2 2,0 0,2 2,0-1,-3-1,1 0,-2-2,1 0,-1 1,1 0,-2 0,0 0,0 0,0 1,-1 1,0-2,0-1,0 3,0-3,0 2,0 0,0-2,1 2</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279 528,'-2'0,"1"1,-1 0,1 0,-1 0,1 0,-3 1,4-1,-2 0,2 1,-2-1,1 0,1 1,-1-1,1 1,0-1,1 1,0-2,1 0,2 0,2 1,-3-1,1 0,3 0,-3 0,-1 0,0 0,0 0,-2 0,-2-1,-1 0,1 0,1 0,-1 1,0-1,-1 1,0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284 535,'-2'1,"2"0,-1 3,1-2,0-1,0 3,0 0,0 1,-3-3,3-1,0 2,-1-2,1 0,0 0,0 1,0-1,0 1,0 0,-1-2,1 1</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305 605,'0'1,"1"0,0 0,0 0,-1 1,0-1,1 2,0-3,-1 2,0-1,1-1,0 2,2-2,-3-1,3 1,-2 0,1-2,-1 2,1 0,-1 0,1 0,-1 0,0 0,0 0,0 0,0 0,0 1,0 1,3-1,-4 0,0 0,1 0,1 0,-2 1,1-1,-1 0,0-2,0 0,0 0,0 0,0 0,2 0,-2 0,1 0,0 0,0 1,1 0,-1 0,0 0,0 0,1 0,0 0,-1 0,0-2,2 1,-2 0,0 1,0-1,0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321 630,'0'1,"0"2,-1-2,0 2,-1-2,2 1,-1 0,0-1,1 0,0 0,3-1,-1 0,1 0,2 0,-2 0,1 0,-3 0,0 0,0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240 603,'2'0,"-1"0,0 0,0 1,0-1,0 0,-1 1,0 0,0 1,2-2,-2 2,0 0,0 0,0-1,-2-1,1 0,-2 0,2 0,-2 0,2 0,0 0,1-1,2 1,0 0,1 0,-2 0,1-1,-1 1,0 0,0 0,0 0,1 0,-1 0,0 0,0 1,0 0,0 0,0 0,0 0,-1 0,0 0,0 0,0 1,0-1,0 1,0-1,0 0,-1 0,0 0,-1 0,1 0,-2-1,1 0,0 1,1-1,-1 0,1 0,-1 0,1 0,-1 0,2-1,0-1,0 1,0 0,0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327 634,'0'1,"0"0,0 1,0 0,0-1,0 0,0 0,0 1,0 1,0-2,0 1,0-1,0 1,0-1,0 0,-1 1,1 1,0-1,0-1,0 0,0-2,0-1,0 1,0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343 637,'0'1,"0"0,0 3,0-1,0 0,0 0,0 1,0-1,0-1,0 1,0-2,0 0,0-3,0 0,0 1,0 0,0-1,0 1,0-1,0 1,0-1,0 1,0 0,0 0,0 0,0 0,0 0,0 0,1 0,-1 0,1 0,-1 0,0 0,2 0,-2 0,1 1,1-1,-1 0,0 0,0 1,0 0,0 0,1 1,-1 0,0 0,0 0,0 0,-1 0,0 0,0 0,-1-1,0 0,0 0,-2 0,1 0,1 0,-1 0,3 0,0 0,0 0,0 0,0 0,0 0,-1 1,1 0,1 0,-1-1,2 0,-3 1,2 0,-2 0,0 0,1-1,-1 1,0 0,0 0,0 0,0 0,0 0,-1 1,0-2,-1 1,-2 0,3-1,-1 1,0 1,1-2,0 0,0 0,0 0,0 0,0 0,0 0,0-1,0 1</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395 521,'1'0,"0"0,1 1,-1-1,0 2,0-1,2 2,-2-1,0-2,0 2,-1-1,0 0,0 0,0 0,0 0,0 1,0-1,0 1,-1-2,-1 0,-1 1,2-1,0 0,0 0,0 2,0-2,0 0,0 0,2 0,1 0,0 0,0 0,2 0,-2 0,4-1,-4 1,-1-1,2 1,-1-1,0 0,-1 1,0 0,0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445 609,'1'0,"0"1,1-1,-1 2,0-2,0 1,0-1,0 0,2 2,-2-2,0 0,0 0,1 0,-1 1,1-1,-1 0,1 0,-1 0,0 0,0 0,1 0,0 0,-1 0,1 0,-1 0,0 0,2 0,-1 0,-1 0,1 0,-1 1,1 0,-2 0,0 0,1 2,0-1,0 0,-1 1,1-1,-1-1,0 0,0 0,0 0,0-3,0 1,0 0,0-2,0 1,0-1,0 1,0 0,2 0,1 1,2-2,-1 2,-1 0,1 0,-2 0,-1 1,0 0,1 0,0 0,2 0,-2 0,-1 0,0 0,0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478 644,'1'0,"3"0,-2 0,-1 0,2 0,-2 0,1 0,-1 2,1-1,0 1,-1-1,-1 0,0 0,-3 0,2 2,-2-3,-2 1,1 2,-2-2,1 0,0 0,2-1,0 2,2-2,3 0,3 0,0 0,-2 0,2 0,-1 0,-2 0,0 0,1 0,-2 0,-1-1,-2-1</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508 643,'1'0,"-1"2,0-1,0 1,0-1,0 2,0-1,0 0,0-1,0 1,0 0,0 0,0-1,-2-1,2-1,0 0,0 0,0-1,0 1,0 0,0-1,0 0,0 0,0 1,0 0,0 0,0-1,0 1,0-1,0-1,1 3,0-1,0-1,0 2,0 0,0-1,0 1,2 0,-2 0,1 2,-1 0,1-1,-1 1,0-1,-1 0,0 0,-1 0,1 0,-1-1,-1 0,-1 0,2 2,0-2,0 0,0 0,1 1,-1-1,0 0,0 0,1-1,1 1,0 0,0 0,0 0,0 0,1 0,1 0,-2 0,1 0,-1 0,1 0,0 1,-1 0,0 0,-1 1,2 0,-1-2,-1 1,1 1,-1-1,0 1,0-1,-1 0,0 1,0-1,0-1,0 2,-1-1,1-1,0 0,-1 1,1-1,0 0,-1 1,0-1,1 0,0 0,0 0,0 0,1-1,0 0,0 0,0-1</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510 666,'1'0,"-1"1,1 0,-1 0,0 0,0 0,2-1,-2 1,0 0,1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529 611,'1'0,"-1"1,1 0,0-1,0 0,0 1,1 0,-1 0,0 0,1 0,-1-1,1 0,-1 0,1 0,0 0,-1 0,0 0,0 0,1 2,-1-2,1 0,-1 0,0 0,1 0,-1 0,0 0,0 0,0 0,0 0,0 0,0 0,-1 1,2 0,-1 0,0 1,0-2,0 4,0-2,0 0,-1-1,0 0,1 2,-1-2,0 1,0-1,0 1,-1-2,1-1,0-1,0 1,0-1,1 1,-1 0,1 0,0 0,0 0,1-1,0 1,-1 1,-1-1,2 0,0 0,1 0,-1-1,-1 2,-1-1,1 1,0 0,0 0,0-1,0 0,0 1,0 0,0 0,0 0,0 0,1-1,-2 0,1 0,-1 0,0 0,0-1,0-1,-1 3</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542 464,'2'-1,"0"1,-1 0,1 0,-1 0,0 0,0 0,1 0,-1 0,1 1,0-1,0 1,-1 0,0 0,-1 0,0 0,0 0,0 0,0 0,0 0,-1 2,0-3,-1 0,-1 0,-2 1,0 0,-4-1,1 1,1 0,1 0,1-1,4 0,0 0,3 0,0 1,1-1,3 3,-4-3,2 0,3 1,0 0,2 0,-1 0,0 0,-2 0,1 0,-1 0,-5-1,2 0,-2 0,-1-1</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597 475,'-1'0,"1"2,0-1,-1 0,0 1,0-2,1 2,0-1,0 1,1-2,0 0,1 0,-1 0,2 0,-2 0,1 0,-1 0,0 0,0 0,1 0,1 0,-3-2,0 1,0 0,0 0,0 0,0 0,0 0,0 0,0 0,0 0,0 0,-2 0,-1 1,-1-1,1 1,-2 0,-1-1,2 1,1 0,2 0,2 2,0-1,-1 0,3 4,-2-4</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57 641,'-1'0,"0"0,0 0,0 0,0 0,0 0,0 0,0 0,-1 0,1 0,0 0,0 0,0 0,0 0,0 0,-1 0,2 1,0 1,-1-2,1 2,0-1,0 0,0 1,0-1,2 1,-1-1,0-1,1 1,0 1,-1-2,0 0,0 0,0 0,0 0,1 0,-1 0,-1-1,1 1,1-3,0 2,-1 1,0-1,-1 0,1 0,0 1,-1-2,1 1,-1-1,2 2,-2-1,0 0,-1 1,1 1,-2 1,1 0,1-1,0 0,0 0,0 0,0 0,0 1,0-1,0 1,1-2,0 0,1 1,-1 1,1-2,-1 0,1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578 654,'1'0,"0"0,1 0,0 0,1 1,-2 1,1-1,0 0,-1 0,0 2,0-1,0 1,-1-2,0 1,0 0,0 3,0-3,0-1,-2 2,1-2,-2 1,2-2,-1 1,1-1,-1 0,1 0,0 0,4 0,0 0,4-1,1 0,2 1,-2-1,-1 1,-1 0,-3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624 655,'0'2,"0"2,0-1,0 0,0 0,0-2,0 2,0 0,0-1,-3 1,3 0,0-2,0 0,0 2,0-1,0 0,0 0,0-1,0-2,0 0,0-2,0 0,0 2,0-1,0-3,1 5,-1-1,0-2,2 1,-2 1,0-1,0 1,0 0,0-1,0 1,0-1,1 1,0-1,0 1,0 0,-1 0,3-1,-2 1,0 0,0 0,1 1,-1 0,0 1,0-1,-1 1,1-1,4 5,-4-4,-1 1,-1 0,0-1,1 1,-1-1,0-1,0 1,-1 0,1 0,-2-1,2 1,-3-1,3 0,0 0,0 0,0 0,2 0,2 0,-1 0,-1-1,1 1,-1 0,0 0,0 0,1 0,0 1,1 1,-2-2,0 1,0 1,0-2,0 2,-1-1,0 0,0 2,-1-3,0 2,-2-1,2 1,0-2,0 2,0-2,-1 1,1-1,0 0,-1 0,1 0,-1 0,1 0,-1 0,1 0,0 0,0 0,0 0,0 0,0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553 406,'-3'0,"2"0,-1 0,0 2,0-2,0 2,-1-1,2 0,-2 1,2-2,0 1,0 0,1 0,-1-1,1 1,0 0,-1 1,0-2,1 2,0-1,-1 0,1 0,0 0,0 0,0 0,0 1,1-2,-1 2,2-1,1 2,-2-3,1 2,2 1,1-3,-1 3,0-2,0-1,-3 0,2 1,-2-1,1 0,-1 0,2 2,2-2,-1 1,2 0,-3 0,1-1,0 0,1 0,-2 0,-1 0,1 0,-2 0,0 0,3 0,1 0,-2 0,3 1,2 0,2-1,-1 0,-1 0,-2 0,-2 0,-1 0,-2 0,1 0,-1-1,0 0,2-1,-2 0,1 0,-1 1,0 1,1-2,-2 1,2-1,-1 2,-1-1,0 0,0 0,0-1,0 0,-1 1,-3-2,2 2,0 0,-1 1,2 0,-4-2,3 1,0 1,0-1,-2 0,3 0,-1 1,0 0,-2-1,1 0,2 1,-1-1,0 1,-1-1,0 1,2-1,-2 1,2 0,-2 0,0-2,2 2,-1 0,2-1,-2 1,-1 0,1 0,0 0,-1 0,-1-1,1 1,0 0,0 0,1 0,1-2,-1 2,0 0,1 0,0 0,0 0,-2 0,1 0,1 0,-1 0,1 0,0 0,0 0,0 0,0 0,0 0,0 0,-1 0,1 0,0 0,0 0,-1 0,0 0,0 0,1 0,0 0,0 0,-1 0,-2-1,3 1,-2 0,2 0,0 0,-1 0,0 0,1 0,-1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2:14:4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723 542,'-1'0,"-1"0,1 0,-1 0,0 0,0 1,0-1,0 1,1 0,-2 1,2-2,-1 2,1-2,-1 1,1-1,0 1,0 0,0 0,0 0,1 1,0-1,0 1,0-1,0 1,0-1,0 0,-2 1,2 1,0-2,0 2,0-2,0 2,0 0,0-2,0 0,-1 1,1-1,0 1,0 0,0-1,0 0,0 0,0 0,0 0,0 0,0 0,0 0,0 1,0-1,0 1,0-1,0 0,0 0,0 0,0 1,1-1,-1 0,1 0,0-1,1 2,0-1,-1-1,2 0,-2 0,0 0,1 0,-1 0,2 0,0 0,-2 0,1 0,0 0,0 0,-1 0,1-2,-1 2,1 0,-1-1,-1-1,2 0,-2 1,1-1,0 2,0-1,-1-1,1 0,0 1,-1 0,0 0,2-1,-2 0,1 2,0-2,0 1,-1 0,1 0,-1 0,0-2,1 0,-1 1,2 1,-2 0,0-2,0 2,0-1,0 1,0-1,0 1,0 0,0 0,0 0,0 0,0 0,0 0,0-1,-1 1,1 0,0 0,0-1,-2 1,2 0,-1 0,1-2,-2 3,1-2,0 0,0 1,0 0,0 0,0 1,-1-1,0-1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65 698,'0'-1,"-2"0,1 1,-1 0,1 0,-2 0,2 0,0 1,-1 2,2-1,0 0,0-1,-1 1,1-1,-1 0,1 0,0 0,0 0,0 0,2-1,1 0,-2 0,1 0,0 0,2-1,-2-1,-1 1,0 0,0-1,-1 0,0 1,0 0,0-1,0 0,0 0,0 1,0 0,0 2,0 0,0 1,0 0,0 0,0 2,0-3,0 1,0 0,0-1,0 0,2 0,-1-1,-1-1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71 702,'1'0,"1"0,0 0,1 0,1 0,2 0,-2 0,-2 0,-1 0,0 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cm"/>
          <inkml:channelProperty channel="Y" name="resolution" value="28.34646" units="cm"/>
        </inkml:channelProperties>
      </inkml:inkSource>
      <inkml:timestamp xml:id="ts0" timeString="2018-01-24T11:54:5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92 694,'0'2,"0"1,0-2,1 2,-1-2,0 1,0-1,0 1,0-1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smtClean="0"/>
              <a:t>Click here to add content</a:t>
            </a:r>
          </a:p>
          <a:p>
            <a:pPr lvl="1"/>
            <a:r>
              <a:rPr lang="en-US" altLang="zh-CN" noProof="0" smtClean="0"/>
              <a:t>Click here to add content</a:t>
            </a:r>
          </a:p>
          <a:p>
            <a:pPr lvl="2"/>
            <a:r>
              <a:rPr lang="en-US" altLang="zh-CN" noProof="0" smtClean="0"/>
              <a:t>Click here to add content</a:t>
            </a:r>
          </a:p>
        </p:txBody>
      </p:sp>
    </p:spTree>
    <p:extLst>
      <p:ext uri="{BB962C8B-B14F-4D97-AF65-F5344CB8AC3E}">
        <p14:creationId xmlns:p14="http://schemas.microsoft.com/office/powerpoint/2010/main" val="1197630414"/>
      </p:ext>
    </p:extLst>
  </p:cSld>
  <p:clrMap bg1="lt1" tx1="dk1" bg2="lt2" tx2="dk2" accent1="accent1" accent2="accent2" accent3="accent3" accent4="accent4" accent5="accent5" accent6="accent6" hlink="hlink" folHlink="folHlink"/>
  <p:hf dt="0"/>
  <p:notesStyle>
    <a:lvl1pPr marL="180975" indent="-180975" algn="just" rtl="0" eaLnBrk="0" fontAlgn="base" hangingPunct="0">
      <a:lnSpc>
        <a:spcPct val="125000"/>
      </a:lnSpc>
      <a:spcBef>
        <a:spcPct val="0"/>
      </a:spcBef>
      <a:spcAft>
        <a:spcPts val="600"/>
      </a:spcAft>
      <a:buSzPct val="60000"/>
      <a:buFont typeface="Wingdings" panose="05000000000000000000" pitchFamily="2" charset="2"/>
      <a:buChar char="l"/>
      <a:defRPr sz="1100" kern="1200">
        <a:solidFill>
          <a:schemeClr val="tx1"/>
        </a:solidFill>
        <a:latin typeface="FrutigerNext LT Regular" pitchFamily="34" charset="0"/>
        <a:ea typeface="华文细黑" panose="02010600040101010101" pitchFamily="2" charset="-122"/>
        <a:cs typeface="+mn-cs"/>
      </a:defRPr>
    </a:lvl1pPr>
    <a:lvl2pPr marL="541655" indent="-180975" algn="just" rtl="0" eaLnBrk="0" fontAlgn="base" hangingPunct="0">
      <a:lnSpc>
        <a:spcPct val="125000"/>
      </a:lnSpc>
      <a:spcBef>
        <a:spcPct val="0"/>
      </a:spcBef>
      <a:spcAft>
        <a:spcPts val="600"/>
      </a:spcAft>
      <a:buSzPct val="50000"/>
      <a:buFont typeface="Wingdings" panose="05000000000000000000" pitchFamily="2" charset="2"/>
      <a:buChar char="p"/>
      <a:defRPr sz="1100" kern="1200">
        <a:solidFill>
          <a:schemeClr val="tx1"/>
        </a:solidFill>
        <a:latin typeface="FrutigerNext LT Regular" pitchFamily="34" charset="0"/>
        <a:ea typeface="华文细黑" panose="02010600040101010101" pitchFamily="2" charset="-122"/>
        <a:cs typeface="+mn-cs"/>
      </a:defRPr>
    </a:lvl2pPr>
    <a:lvl3pPr marL="895350" indent="-174625" algn="just" rtl="0" eaLnBrk="0" fontAlgn="base" hangingPunct="0">
      <a:lnSpc>
        <a:spcPct val="125000"/>
      </a:lnSpc>
      <a:spcBef>
        <a:spcPct val="0"/>
      </a:spcBef>
      <a:spcAft>
        <a:spcPts val="600"/>
      </a:spcAft>
      <a:buSzPct val="50000"/>
      <a:buFont typeface="Wingdings" panose="05000000000000000000" pitchFamily="2" charset="2"/>
      <a:buChar char="n"/>
      <a:defRPr sz="1100" kern="1200">
        <a:solidFill>
          <a:schemeClr val="tx1"/>
        </a:solidFill>
        <a:latin typeface="FrutigerNext LT Regular" pitchFamily="34" charset="0"/>
        <a:ea typeface="华文细黑" panose="02010600040101010101"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 Id="rId3" Type="http://schemas.openxmlformats.org/officeDocument/2006/relationships/hyperlink" Target="http://baike.baidu.com/item/%E5%93%88%E5%B8%8C%E5%87%BD%E6%95%B0"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93775" y="760413"/>
            <a:ext cx="5116513" cy="3836987"/>
          </a:xfrm>
        </p:spPr>
      </p:sp>
      <p:sp>
        <p:nvSpPr>
          <p:cNvPr id="2" name="备注占位符 1"/>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dirty="0" smtClean="0">
                <a:solidFill>
                  <a:schemeClr val="tx1">
                    <a:lumMod val="85000"/>
                    <a:lumOff val="15000"/>
                  </a:schemeClr>
                </a:solidFill>
              </a:rPr>
              <a:t>ColumnFamily </a:t>
            </a:r>
            <a:r>
              <a:rPr lang="zh-CN" altLang="en-US" dirty="0" smtClean="0"/>
              <a:t>列族，一个表在水平方向上由一个或多个</a:t>
            </a:r>
            <a:r>
              <a:rPr lang="en-US" altLang="zh-CN" dirty="0" smtClean="0"/>
              <a:t>Column Family</a:t>
            </a:r>
            <a:r>
              <a:rPr lang="zh-CN" altLang="en-US" dirty="0" smtClean="0"/>
              <a:t>组成。一个</a:t>
            </a:r>
            <a:r>
              <a:rPr lang="en-US" altLang="zh-CN" dirty="0" smtClean="0"/>
              <a:t>CF</a:t>
            </a:r>
            <a:r>
              <a:rPr lang="zh-CN" altLang="en-US" dirty="0" smtClean="0"/>
              <a:t>（</a:t>
            </a:r>
            <a:r>
              <a:rPr lang="en-US" altLang="zh-CN" dirty="0" smtClean="0"/>
              <a:t>Column Family</a:t>
            </a:r>
            <a:r>
              <a:rPr lang="zh-CN" altLang="en-US" dirty="0" smtClean="0"/>
              <a:t>）可以由任意多个</a:t>
            </a:r>
            <a:r>
              <a:rPr lang="en-US" altLang="zh-CN" dirty="0" smtClean="0"/>
              <a:t>Column</a:t>
            </a:r>
            <a:r>
              <a:rPr lang="zh-CN" altLang="en-US" dirty="0" smtClean="0"/>
              <a:t>组成。</a:t>
            </a:r>
            <a:r>
              <a:rPr lang="en-US" altLang="zh-CN" dirty="0" smtClean="0"/>
              <a:t>Column</a:t>
            </a:r>
            <a:r>
              <a:rPr lang="zh-CN" altLang="en-US" dirty="0" smtClean="0"/>
              <a:t>是</a:t>
            </a:r>
            <a:r>
              <a:rPr lang="en-US" altLang="zh-CN" dirty="0" smtClean="0"/>
              <a:t>CF</a:t>
            </a:r>
            <a:r>
              <a:rPr lang="zh-CN" altLang="en-US" dirty="0" smtClean="0"/>
              <a:t>下的一个标签，可以在写入数据时任意添加，因此</a:t>
            </a:r>
            <a:r>
              <a:rPr lang="en-US" altLang="zh-CN" dirty="0" smtClean="0"/>
              <a:t>CF</a:t>
            </a:r>
            <a:r>
              <a:rPr lang="zh-CN" altLang="en-US" dirty="0" smtClean="0"/>
              <a:t>支持动态扩展，无需预先定义</a:t>
            </a:r>
            <a:r>
              <a:rPr lang="en-US" altLang="zh-CN" dirty="0" smtClean="0"/>
              <a:t>Column</a:t>
            </a:r>
            <a:r>
              <a:rPr lang="zh-CN" altLang="en-US" dirty="0" smtClean="0"/>
              <a:t>的数量和类型。</a:t>
            </a:r>
            <a:r>
              <a:rPr lang="en-US" altLang="zh-CN" dirty="0" err="1" smtClean="0"/>
              <a:t>HBase</a:t>
            </a:r>
            <a:r>
              <a:rPr lang="zh-CN" altLang="en-US" dirty="0" smtClean="0"/>
              <a:t>中表的列非常稀疏，不同行的列的个数和类型都可以不同。</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dirty="0" smtClean="0">
                <a:solidFill>
                  <a:schemeClr val="tx1">
                    <a:lumMod val="85000"/>
                    <a:lumOff val="15000"/>
                  </a:schemeClr>
                </a:solidFill>
              </a:rPr>
              <a:t>ColumnFamily </a:t>
            </a:r>
            <a:r>
              <a:rPr lang="zh-CN" altLang="en-US" dirty="0" smtClean="0"/>
              <a:t>列族，一个表在水平方向上由一个或多个</a:t>
            </a:r>
            <a:r>
              <a:rPr lang="en-US" altLang="zh-CN" dirty="0" smtClean="0"/>
              <a:t>Column Family</a:t>
            </a:r>
            <a:r>
              <a:rPr lang="zh-CN" altLang="en-US" dirty="0" smtClean="0"/>
              <a:t>组成。一个</a:t>
            </a:r>
            <a:r>
              <a:rPr lang="en-US" altLang="zh-CN" dirty="0" smtClean="0"/>
              <a:t>CF</a:t>
            </a:r>
            <a:r>
              <a:rPr lang="zh-CN" altLang="en-US" dirty="0" smtClean="0"/>
              <a:t>（</a:t>
            </a:r>
            <a:r>
              <a:rPr lang="en-US" altLang="zh-CN" dirty="0" smtClean="0"/>
              <a:t>Column Family</a:t>
            </a:r>
            <a:r>
              <a:rPr lang="zh-CN" altLang="en-US" dirty="0" smtClean="0"/>
              <a:t>）可以由任意多个</a:t>
            </a:r>
            <a:r>
              <a:rPr lang="en-US" altLang="zh-CN" dirty="0" smtClean="0"/>
              <a:t>Column</a:t>
            </a:r>
            <a:r>
              <a:rPr lang="zh-CN" altLang="en-US" dirty="0" smtClean="0"/>
              <a:t>组成。</a:t>
            </a:r>
            <a:r>
              <a:rPr lang="en-US" altLang="zh-CN" dirty="0" smtClean="0"/>
              <a:t>Column</a:t>
            </a:r>
            <a:r>
              <a:rPr lang="zh-CN" altLang="en-US" dirty="0" smtClean="0"/>
              <a:t>是</a:t>
            </a:r>
            <a:r>
              <a:rPr lang="en-US" altLang="zh-CN" dirty="0" smtClean="0"/>
              <a:t>CF</a:t>
            </a:r>
            <a:r>
              <a:rPr lang="zh-CN" altLang="en-US" dirty="0" smtClean="0"/>
              <a:t>下的一个标签，可以在写入数据时任意添加，因此</a:t>
            </a:r>
            <a:r>
              <a:rPr lang="en-US" altLang="zh-CN" dirty="0" smtClean="0"/>
              <a:t>CF</a:t>
            </a:r>
            <a:r>
              <a:rPr lang="zh-CN" altLang="en-US" dirty="0" smtClean="0"/>
              <a:t>支持动态扩展，无需预先定义</a:t>
            </a:r>
            <a:r>
              <a:rPr lang="en-US" altLang="zh-CN" dirty="0" smtClean="0"/>
              <a:t>Column</a:t>
            </a:r>
            <a:r>
              <a:rPr lang="zh-CN" altLang="en-US" dirty="0" smtClean="0"/>
              <a:t>的数量和类型。</a:t>
            </a:r>
            <a:r>
              <a:rPr lang="en-US" altLang="zh-CN" dirty="0" smtClean="0"/>
              <a:t>HBase</a:t>
            </a:r>
            <a:r>
              <a:rPr lang="zh-CN" altLang="en-US" dirty="0" smtClean="0"/>
              <a:t>中表的列非常稀疏，不同行的列的个数和类型都可以不同。</a:t>
            </a:r>
            <a:endParaRPr lang="en-US" altLang="zh-CN" dirty="0" smtClean="0"/>
          </a:p>
          <a:p>
            <a:endParaRPr lang="en-US" altLang="zh-CN" dirty="0" smtClean="0"/>
          </a:p>
          <a:p>
            <a:pPr lvl="1"/>
            <a:r>
              <a:rPr lang="en-US" altLang="zh-CN" dirty="0" smtClean="0">
                <a:sym typeface="+mn-ea"/>
              </a:rPr>
              <a:t>Column family - </a:t>
            </a:r>
            <a:r>
              <a:rPr lang="zh-CN" altLang="en-US" dirty="0" smtClean="0">
                <a:sym typeface="+mn-ea"/>
              </a:rPr>
              <a:t>列族</a:t>
            </a:r>
          </a:p>
          <a:p>
            <a:pPr lvl="2"/>
            <a:r>
              <a:rPr lang="zh-CN" altLang="en-US" dirty="0" smtClean="0"/>
              <a:t>列族必须定义时给出</a:t>
            </a:r>
          </a:p>
          <a:p>
            <a:pPr lvl="2"/>
            <a:r>
              <a:rPr lang="zh-CN" altLang="en-US" dirty="0" smtClean="0"/>
              <a:t>每个列族可以有一个或多个列成员(Column Qualifier)，列成员不需要在定义表时给出，新的列族成员可以随后按需动态加入</a:t>
            </a:r>
          </a:p>
          <a:p>
            <a:pPr lvl="2"/>
            <a:r>
              <a:rPr lang="zh-CN" altLang="en-US" dirty="0" smtClean="0"/>
              <a:t>数据按列族分开存储，HBase所谓的列式存储就是根据列族分开存储（每个列族对应一个Store）</a:t>
            </a: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dirty="0" smtClean="0">
                <a:solidFill>
                  <a:schemeClr val="tx1">
                    <a:lumMod val="85000"/>
                    <a:lumOff val="15000"/>
                  </a:schemeClr>
                </a:solidFill>
              </a:rPr>
              <a:t>ColumnFamily </a:t>
            </a:r>
            <a:r>
              <a:rPr lang="zh-CN" altLang="en-US" dirty="0" smtClean="0"/>
              <a:t>列族，一个表在水平方向上由一个或多个</a:t>
            </a:r>
            <a:r>
              <a:rPr lang="en-US" altLang="zh-CN" dirty="0" smtClean="0"/>
              <a:t>Column Family</a:t>
            </a:r>
            <a:r>
              <a:rPr lang="zh-CN" altLang="en-US" dirty="0" smtClean="0"/>
              <a:t>组成。一个</a:t>
            </a:r>
            <a:r>
              <a:rPr lang="en-US" altLang="zh-CN" dirty="0" smtClean="0"/>
              <a:t>CF</a:t>
            </a:r>
            <a:r>
              <a:rPr lang="zh-CN" altLang="en-US" dirty="0" smtClean="0"/>
              <a:t>（</a:t>
            </a:r>
            <a:r>
              <a:rPr lang="en-US" altLang="zh-CN" dirty="0" smtClean="0"/>
              <a:t>Column Family</a:t>
            </a:r>
            <a:r>
              <a:rPr lang="zh-CN" altLang="en-US" dirty="0" smtClean="0"/>
              <a:t>）可以由任意多个</a:t>
            </a:r>
            <a:r>
              <a:rPr lang="en-US" altLang="zh-CN" dirty="0" smtClean="0"/>
              <a:t>Column</a:t>
            </a:r>
            <a:r>
              <a:rPr lang="zh-CN" altLang="en-US" dirty="0" smtClean="0"/>
              <a:t>组成。</a:t>
            </a:r>
            <a:r>
              <a:rPr lang="en-US" altLang="zh-CN" dirty="0" smtClean="0"/>
              <a:t>Column</a:t>
            </a:r>
            <a:r>
              <a:rPr lang="zh-CN" altLang="en-US" dirty="0" smtClean="0"/>
              <a:t>是</a:t>
            </a:r>
            <a:r>
              <a:rPr lang="en-US" altLang="zh-CN" dirty="0" smtClean="0"/>
              <a:t>CF</a:t>
            </a:r>
            <a:r>
              <a:rPr lang="zh-CN" altLang="en-US" dirty="0" smtClean="0"/>
              <a:t>下的一个标签，可以在写入数据时任意添加，因此</a:t>
            </a:r>
            <a:r>
              <a:rPr lang="en-US" altLang="zh-CN" dirty="0" smtClean="0"/>
              <a:t>CF</a:t>
            </a:r>
            <a:r>
              <a:rPr lang="zh-CN" altLang="en-US" dirty="0" smtClean="0"/>
              <a:t>支持动态扩展，无需预先定义</a:t>
            </a:r>
            <a:r>
              <a:rPr lang="en-US" altLang="zh-CN" dirty="0" smtClean="0"/>
              <a:t>Column</a:t>
            </a:r>
            <a:r>
              <a:rPr lang="zh-CN" altLang="en-US" dirty="0" smtClean="0"/>
              <a:t>的数量和类型。</a:t>
            </a:r>
            <a:r>
              <a:rPr lang="en-US" altLang="zh-CN" dirty="0" err="1" smtClean="0"/>
              <a:t>HBase</a:t>
            </a:r>
            <a:r>
              <a:rPr lang="zh-CN" altLang="en-US" dirty="0" smtClean="0"/>
              <a:t>中表的列非常稀疏，不同行的列的个数和类型都可以不同。</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dirty="0" smtClean="0">
                <a:solidFill>
                  <a:schemeClr val="tx1">
                    <a:lumMod val="85000"/>
                    <a:lumOff val="15000"/>
                  </a:schemeClr>
                </a:solidFill>
              </a:rPr>
              <a:t>ColumnFamily </a:t>
            </a:r>
            <a:r>
              <a:rPr lang="zh-CN" altLang="en-US" dirty="0" smtClean="0"/>
              <a:t>列族，一个表在水平方向上由一个或多个</a:t>
            </a:r>
            <a:r>
              <a:rPr lang="en-US" altLang="zh-CN" dirty="0" smtClean="0"/>
              <a:t>Column Family</a:t>
            </a:r>
            <a:r>
              <a:rPr lang="zh-CN" altLang="en-US" dirty="0" smtClean="0"/>
              <a:t>组成。一个</a:t>
            </a:r>
            <a:r>
              <a:rPr lang="en-US" altLang="zh-CN" dirty="0" smtClean="0"/>
              <a:t>CF</a:t>
            </a:r>
            <a:r>
              <a:rPr lang="zh-CN" altLang="en-US" dirty="0" smtClean="0"/>
              <a:t>（</a:t>
            </a:r>
            <a:r>
              <a:rPr lang="en-US" altLang="zh-CN" dirty="0" smtClean="0"/>
              <a:t>Column Family</a:t>
            </a:r>
            <a:r>
              <a:rPr lang="zh-CN" altLang="en-US" dirty="0" smtClean="0"/>
              <a:t>）可以由任意多个</a:t>
            </a:r>
            <a:r>
              <a:rPr lang="en-US" altLang="zh-CN" dirty="0" smtClean="0"/>
              <a:t>Column</a:t>
            </a:r>
            <a:r>
              <a:rPr lang="zh-CN" altLang="en-US" dirty="0" smtClean="0"/>
              <a:t>组成。</a:t>
            </a:r>
            <a:r>
              <a:rPr lang="en-US" altLang="zh-CN" dirty="0" smtClean="0"/>
              <a:t>Column</a:t>
            </a:r>
            <a:r>
              <a:rPr lang="zh-CN" altLang="en-US" dirty="0" smtClean="0"/>
              <a:t>是</a:t>
            </a:r>
            <a:r>
              <a:rPr lang="en-US" altLang="zh-CN" dirty="0" smtClean="0"/>
              <a:t>CF</a:t>
            </a:r>
            <a:r>
              <a:rPr lang="zh-CN" altLang="en-US" dirty="0" smtClean="0"/>
              <a:t>下的一个标签，可以在写入数据时任意添加，因此</a:t>
            </a:r>
            <a:r>
              <a:rPr lang="en-US" altLang="zh-CN" dirty="0" smtClean="0"/>
              <a:t>CF</a:t>
            </a:r>
            <a:r>
              <a:rPr lang="zh-CN" altLang="en-US" dirty="0" smtClean="0"/>
              <a:t>支持动态扩展，无需预先定义</a:t>
            </a:r>
            <a:r>
              <a:rPr lang="en-US" altLang="zh-CN" dirty="0" smtClean="0"/>
              <a:t>Column</a:t>
            </a:r>
            <a:r>
              <a:rPr lang="zh-CN" altLang="en-US" dirty="0" smtClean="0"/>
              <a:t>的数量和类型。</a:t>
            </a:r>
            <a:r>
              <a:rPr lang="en-US" altLang="zh-CN" dirty="0" err="1" smtClean="0"/>
              <a:t>HBase</a:t>
            </a:r>
            <a:r>
              <a:rPr lang="zh-CN" altLang="en-US" dirty="0" smtClean="0"/>
              <a:t>中表的列非常稀疏，不同行的列的个数和类型都可以不同。</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dirty="0" smtClean="0">
                <a:solidFill>
                  <a:schemeClr val="tx1">
                    <a:lumMod val="85000"/>
                    <a:lumOff val="15000"/>
                  </a:schemeClr>
                </a:solidFill>
              </a:rPr>
              <a:t>ColumnFamily </a:t>
            </a:r>
            <a:r>
              <a:rPr lang="zh-CN" altLang="en-US" dirty="0" smtClean="0"/>
              <a:t>列族，一个表在水平方向上由一个或多个</a:t>
            </a:r>
            <a:r>
              <a:rPr lang="en-US" altLang="zh-CN" dirty="0" smtClean="0"/>
              <a:t>Column Family</a:t>
            </a:r>
            <a:r>
              <a:rPr lang="zh-CN" altLang="en-US" dirty="0" smtClean="0"/>
              <a:t>组成。一个</a:t>
            </a:r>
            <a:r>
              <a:rPr lang="en-US" altLang="zh-CN" dirty="0" smtClean="0"/>
              <a:t>CF</a:t>
            </a:r>
            <a:r>
              <a:rPr lang="zh-CN" altLang="en-US" dirty="0" smtClean="0"/>
              <a:t>（</a:t>
            </a:r>
            <a:r>
              <a:rPr lang="en-US" altLang="zh-CN" dirty="0" smtClean="0"/>
              <a:t>Column Family</a:t>
            </a:r>
            <a:r>
              <a:rPr lang="zh-CN" altLang="en-US" dirty="0" smtClean="0"/>
              <a:t>）可以由任意多个</a:t>
            </a:r>
            <a:r>
              <a:rPr lang="en-US" altLang="zh-CN" dirty="0" smtClean="0"/>
              <a:t>Column</a:t>
            </a:r>
            <a:r>
              <a:rPr lang="zh-CN" altLang="en-US" dirty="0" smtClean="0"/>
              <a:t>组成。</a:t>
            </a:r>
            <a:r>
              <a:rPr lang="en-US" altLang="zh-CN" dirty="0" smtClean="0"/>
              <a:t>Column</a:t>
            </a:r>
            <a:r>
              <a:rPr lang="zh-CN" altLang="en-US" dirty="0" smtClean="0"/>
              <a:t>是</a:t>
            </a:r>
            <a:r>
              <a:rPr lang="en-US" altLang="zh-CN" dirty="0" smtClean="0"/>
              <a:t>CF</a:t>
            </a:r>
            <a:r>
              <a:rPr lang="zh-CN" altLang="en-US" dirty="0" smtClean="0"/>
              <a:t>下的一个标签，可以在写入数据时任意添加，因此</a:t>
            </a:r>
            <a:r>
              <a:rPr lang="en-US" altLang="zh-CN" dirty="0" smtClean="0"/>
              <a:t>CF</a:t>
            </a:r>
            <a:r>
              <a:rPr lang="zh-CN" altLang="en-US" dirty="0" smtClean="0"/>
              <a:t>支持动态扩展，无需预先定义</a:t>
            </a:r>
            <a:r>
              <a:rPr lang="en-US" altLang="zh-CN" dirty="0" smtClean="0"/>
              <a:t>Column</a:t>
            </a:r>
            <a:r>
              <a:rPr lang="zh-CN" altLang="en-US" dirty="0" smtClean="0"/>
              <a:t>的数量和类型。</a:t>
            </a:r>
            <a:r>
              <a:rPr lang="en-US" altLang="zh-CN" dirty="0" err="1" smtClean="0"/>
              <a:t>HBase</a:t>
            </a:r>
            <a:r>
              <a:rPr lang="zh-CN" altLang="en-US" dirty="0" smtClean="0"/>
              <a:t>中表的列非常稀疏，不同行的列的个数和类型都可以不同。</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effectLst/>
              </a:rPr>
              <a:t>HBase</a:t>
            </a:r>
            <a:r>
              <a:rPr lang="zh-CN" altLang="en-US" dirty="0" smtClean="0">
                <a:effectLst/>
              </a:rPr>
              <a:t>包含模块：</a:t>
            </a:r>
            <a:endParaRPr lang="en-US" altLang="zh-CN" dirty="0" smtClean="0">
              <a:effectLst/>
            </a:endParaRPr>
          </a:p>
          <a:p>
            <a:r>
              <a:rPr lang="en-US" altLang="zh-CN" dirty="0" err="1" smtClean="0">
                <a:effectLst/>
              </a:rPr>
              <a:t>HMaster</a:t>
            </a:r>
            <a:endParaRPr lang="en-US" altLang="zh-CN" dirty="0" smtClean="0">
              <a:effectLst/>
            </a:endParaRPr>
          </a:p>
          <a:p>
            <a:pPr marL="0" indent="0">
              <a:buNone/>
            </a:pPr>
            <a:r>
              <a:rPr lang="zh-CN" altLang="en-US" dirty="0" smtClean="0">
                <a:effectLst/>
              </a:rPr>
              <a:t>在</a:t>
            </a:r>
            <a:r>
              <a:rPr lang="en-US" altLang="zh-CN" dirty="0" smtClean="0">
                <a:effectLst/>
              </a:rPr>
              <a:t>HA</a:t>
            </a:r>
            <a:r>
              <a:rPr lang="zh-CN" altLang="en-US" dirty="0" smtClean="0">
                <a:effectLst/>
              </a:rPr>
              <a:t>模式下，包含主用</a:t>
            </a:r>
            <a:r>
              <a:rPr lang="en-US" altLang="zh-CN" dirty="0" smtClean="0">
                <a:effectLst/>
              </a:rPr>
              <a:t>Master</a:t>
            </a:r>
            <a:r>
              <a:rPr lang="zh-CN" altLang="en-US" dirty="0" smtClean="0">
                <a:effectLst/>
              </a:rPr>
              <a:t>和备用</a:t>
            </a:r>
            <a:r>
              <a:rPr lang="en-US" altLang="zh-CN" dirty="0" smtClean="0">
                <a:effectLst/>
              </a:rPr>
              <a:t>Master</a:t>
            </a:r>
            <a:r>
              <a:rPr lang="zh-CN" altLang="en-US" dirty="0" smtClean="0">
                <a:effectLst/>
              </a:rPr>
              <a:t>。</a:t>
            </a:r>
          </a:p>
          <a:p>
            <a:pPr marL="0" indent="0">
              <a:buNone/>
            </a:pPr>
            <a:r>
              <a:rPr lang="zh-CN" altLang="en-US" dirty="0" smtClean="0">
                <a:effectLst/>
              </a:rPr>
              <a:t>主用</a:t>
            </a:r>
            <a:r>
              <a:rPr lang="en-US" altLang="zh-CN" dirty="0" smtClean="0">
                <a:effectLst/>
              </a:rPr>
              <a:t>Master</a:t>
            </a:r>
            <a:r>
              <a:rPr lang="zh-CN" altLang="en-US" dirty="0" smtClean="0">
                <a:effectLst/>
              </a:rPr>
              <a:t>：负责</a:t>
            </a:r>
            <a:r>
              <a:rPr lang="en-US" altLang="zh-CN" dirty="0" smtClean="0">
                <a:effectLst/>
              </a:rPr>
              <a:t>HBase</a:t>
            </a:r>
            <a:r>
              <a:rPr lang="zh-CN" altLang="en-US" dirty="0" smtClean="0">
                <a:effectLst/>
              </a:rPr>
              <a:t>中</a:t>
            </a:r>
            <a:r>
              <a:rPr lang="en-US" altLang="zh-CN" dirty="0" err="1" smtClean="0">
                <a:effectLst/>
              </a:rPr>
              <a:t>RegionServer</a:t>
            </a:r>
            <a:r>
              <a:rPr lang="zh-CN" altLang="en-US" dirty="0" smtClean="0">
                <a:effectLst/>
              </a:rPr>
              <a:t>的管理，包括表的增删改查；</a:t>
            </a:r>
            <a:r>
              <a:rPr lang="en-US" altLang="zh-CN" dirty="0" err="1" smtClean="0">
                <a:effectLst/>
              </a:rPr>
              <a:t>RegionServer</a:t>
            </a:r>
            <a:r>
              <a:rPr lang="zh-CN" altLang="en-US" dirty="0" smtClean="0">
                <a:effectLst/>
              </a:rPr>
              <a:t>的负载均衡，</a:t>
            </a:r>
            <a:r>
              <a:rPr lang="en-US" altLang="zh-CN" dirty="0" smtClean="0">
                <a:effectLst/>
              </a:rPr>
              <a:t>Region</a:t>
            </a:r>
            <a:r>
              <a:rPr lang="zh-CN" altLang="en-US" dirty="0" smtClean="0">
                <a:effectLst/>
              </a:rPr>
              <a:t>分布调整；</a:t>
            </a:r>
            <a:r>
              <a:rPr lang="en-US" altLang="zh-CN" dirty="0" smtClean="0">
                <a:effectLst/>
              </a:rPr>
              <a:t>Region</a:t>
            </a:r>
            <a:r>
              <a:rPr lang="zh-CN" altLang="en-US" dirty="0" smtClean="0">
                <a:effectLst/>
              </a:rPr>
              <a:t>分裂以及分裂后的</a:t>
            </a:r>
            <a:r>
              <a:rPr lang="en-US" altLang="zh-CN" dirty="0" smtClean="0">
                <a:effectLst/>
              </a:rPr>
              <a:t>Region</a:t>
            </a:r>
            <a:r>
              <a:rPr lang="zh-CN" altLang="en-US" dirty="0" smtClean="0">
                <a:effectLst/>
              </a:rPr>
              <a:t>分配；</a:t>
            </a:r>
            <a:r>
              <a:rPr lang="en-US" altLang="zh-CN" dirty="0" err="1" smtClean="0">
                <a:effectLst/>
              </a:rPr>
              <a:t>RegionServer</a:t>
            </a:r>
            <a:r>
              <a:rPr lang="zh-CN" altLang="en-US" dirty="0" smtClean="0">
                <a:effectLst/>
              </a:rPr>
              <a:t>失效后的</a:t>
            </a:r>
            <a:r>
              <a:rPr lang="en-US" altLang="zh-CN" dirty="0" smtClean="0">
                <a:effectLst/>
              </a:rPr>
              <a:t>Region</a:t>
            </a:r>
            <a:r>
              <a:rPr lang="zh-CN" altLang="en-US" dirty="0" smtClean="0">
                <a:effectLst/>
              </a:rPr>
              <a:t>迁移等。 </a:t>
            </a:r>
          </a:p>
          <a:p>
            <a:pPr marL="0" indent="0">
              <a:buNone/>
            </a:pPr>
            <a:r>
              <a:rPr lang="zh-CN" altLang="en-US" dirty="0" smtClean="0">
                <a:effectLst/>
              </a:rPr>
              <a:t>备用</a:t>
            </a:r>
            <a:r>
              <a:rPr lang="en-US" altLang="zh-CN" dirty="0" smtClean="0">
                <a:effectLst/>
              </a:rPr>
              <a:t>Master</a:t>
            </a:r>
            <a:r>
              <a:rPr lang="zh-CN" altLang="en-US" dirty="0" smtClean="0">
                <a:effectLst/>
              </a:rPr>
              <a:t>：当主用</a:t>
            </a:r>
            <a:r>
              <a:rPr lang="en-US" altLang="zh-CN" dirty="0" smtClean="0">
                <a:effectLst/>
              </a:rPr>
              <a:t>Master</a:t>
            </a:r>
            <a:r>
              <a:rPr lang="zh-CN" altLang="en-US" dirty="0" smtClean="0">
                <a:effectLst/>
              </a:rPr>
              <a:t>故障时，备用</a:t>
            </a:r>
            <a:r>
              <a:rPr lang="en-US" altLang="zh-CN" dirty="0" smtClean="0">
                <a:effectLst/>
              </a:rPr>
              <a:t>Master</a:t>
            </a:r>
            <a:r>
              <a:rPr lang="zh-CN" altLang="en-US" dirty="0" smtClean="0">
                <a:effectLst/>
              </a:rPr>
              <a:t>将取代主用</a:t>
            </a:r>
            <a:r>
              <a:rPr lang="en-US" altLang="zh-CN" dirty="0" smtClean="0">
                <a:effectLst/>
              </a:rPr>
              <a:t>Master</a:t>
            </a:r>
            <a:r>
              <a:rPr lang="zh-CN" altLang="en-US" dirty="0" smtClean="0">
                <a:effectLst/>
              </a:rPr>
              <a:t>对外提供服务。故障恢复后，原主用</a:t>
            </a:r>
            <a:r>
              <a:rPr lang="en-US" altLang="zh-CN" dirty="0" smtClean="0">
                <a:effectLst/>
              </a:rPr>
              <a:t>Master</a:t>
            </a:r>
            <a:r>
              <a:rPr lang="zh-CN" altLang="en-US" dirty="0" smtClean="0">
                <a:effectLst/>
              </a:rPr>
              <a:t>降为备用。</a:t>
            </a:r>
          </a:p>
          <a:p>
            <a:r>
              <a:rPr lang="en-US" altLang="zh-CN" dirty="0" smtClean="0">
                <a:effectLst/>
              </a:rPr>
              <a:t>RegionServerH</a:t>
            </a:r>
          </a:p>
          <a:p>
            <a:pPr marL="0" indent="0">
              <a:buNone/>
            </a:pPr>
            <a:r>
              <a:rPr lang="en-US" altLang="zh-CN" dirty="0" err="1" smtClean="0">
                <a:effectLst/>
              </a:rPr>
              <a:t>RegionServer</a:t>
            </a:r>
            <a:r>
              <a:rPr lang="zh-CN" altLang="en-US" dirty="0" smtClean="0">
                <a:effectLst/>
              </a:rPr>
              <a:t>负责提供表数据读写等服务，是</a:t>
            </a:r>
            <a:r>
              <a:rPr lang="en-US" altLang="zh-CN" dirty="0" smtClean="0">
                <a:effectLst/>
              </a:rPr>
              <a:t>HBase</a:t>
            </a:r>
            <a:r>
              <a:rPr lang="zh-CN" altLang="en-US" dirty="0" smtClean="0">
                <a:effectLst/>
              </a:rPr>
              <a:t>的数据处理和计算单元。</a:t>
            </a:r>
          </a:p>
          <a:p>
            <a:pPr marL="0" indent="0">
              <a:buNone/>
            </a:pPr>
            <a:r>
              <a:rPr lang="en-US" altLang="zh-CN" dirty="0" err="1" smtClean="0">
                <a:effectLst/>
              </a:rPr>
              <a:t>RegionServer</a:t>
            </a:r>
            <a:r>
              <a:rPr lang="zh-CN" altLang="en-US" dirty="0" smtClean="0">
                <a:effectLst/>
              </a:rPr>
              <a:t>一般与</a:t>
            </a:r>
            <a:r>
              <a:rPr lang="en-US" altLang="zh-CN" dirty="0" smtClean="0">
                <a:effectLst/>
              </a:rPr>
              <a:t>HDFS</a:t>
            </a:r>
            <a:r>
              <a:rPr lang="zh-CN" altLang="en-US" dirty="0" smtClean="0">
                <a:effectLst/>
              </a:rPr>
              <a:t>集群的</a:t>
            </a:r>
            <a:r>
              <a:rPr lang="en-US" altLang="zh-CN" dirty="0" err="1" smtClean="0">
                <a:effectLst/>
              </a:rPr>
              <a:t>DataNode</a:t>
            </a:r>
            <a:r>
              <a:rPr lang="zh-CN" altLang="en-US" dirty="0" smtClean="0">
                <a:effectLst/>
              </a:rPr>
              <a:t>部署在一起，实现数据的存储功能。</a:t>
            </a:r>
            <a:endParaRPr lang="en-US" altLang="zh-CN" dirty="0" smtClean="0">
              <a:effectLst/>
            </a:endParaRPr>
          </a:p>
          <a:p>
            <a:pPr marL="0" indent="0">
              <a:buNone/>
            </a:pPr>
            <a:r>
              <a:rPr lang="en-US" altLang="zh-CN" dirty="0" err="1" smtClean="0">
                <a:effectLst/>
              </a:rPr>
              <a:t>HBase</a:t>
            </a:r>
            <a:r>
              <a:rPr lang="zh-CN" altLang="en-US" dirty="0" smtClean="0">
                <a:effectLst/>
              </a:rPr>
              <a:t>协作组件：</a:t>
            </a:r>
          </a:p>
          <a:p>
            <a:r>
              <a:rPr lang="en-US" altLang="zh-CN" dirty="0" err="1" smtClean="0">
                <a:effectLst/>
              </a:rPr>
              <a:t>ZooKeeper</a:t>
            </a:r>
            <a:endParaRPr lang="zh-CN" altLang="en-US" dirty="0" smtClean="0">
              <a:effectLst/>
            </a:endParaRPr>
          </a:p>
          <a:p>
            <a:pPr marL="0" indent="0">
              <a:buNone/>
            </a:pPr>
            <a:r>
              <a:rPr lang="en-US" altLang="zh-CN" dirty="0" err="1" smtClean="0">
                <a:effectLst/>
              </a:rPr>
              <a:t>ZooKeeper</a:t>
            </a:r>
            <a:r>
              <a:rPr lang="zh-CN" altLang="en-US" dirty="0" smtClean="0">
                <a:effectLst/>
              </a:rPr>
              <a:t>为</a:t>
            </a:r>
            <a:r>
              <a:rPr lang="en-US" altLang="zh-CN" dirty="0" smtClean="0">
                <a:effectLst/>
              </a:rPr>
              <a:t>HBase</a:t>
            </a:r>
            <a:r>
              <a:rPr lang="zh-CN" altLang="en-US" dirty="0" smtClean="0">
                <a:effectLst/>
              </a:rPr>
              <a:t>集群中各进程提供分布式协作服务。各</a:t>
            </a:r>
            <a:r>
              <a:rPr lang="en-US" altLang="zh-CN" dirty="0" err="1" smtClean="0">
                <a:effectLst/>
              </a:rPr>
              <a:t>RegionServer</a:t>
            </a:r>
            <a:r>
              <a:rPr lang="zh-CN" altLang="en-US" dirty="0" smtClean="0">
                <a:effectLst/>
              </a:rPr>
              <a:t>将自己的信息注册到</a:t>
            </a:r>
            <a:r>
              <a:rPr lang="en-US" altLang="zh-CN" dirty="0" smtClean="0">
                <a:effectLst/>
              </a:rPr>
              <a:t>Zookeeper</a:t>
            </a:r>
            <a:r>
              <a:rPr lang="zh-CN" altLang="en-US" dirty="0" smtClean="0">
                <a:effectLst/>
              </a:rPr>
              <a:t>中，主用</a:t>
            </a:r>
            <a:r>
              <a:rPr lang="en-US" altLang="zh-CN" dirty="0" smtClean="0">
                <a:effectLst/>
              </a:rPr>
              <a:t>Master</a:t>
            </a:r>
            <a:r>
              <a:rPr lang="zh-CN" altLang="en-US" dirty="0" smtClean="0">
                <a:effectLst/>
              </a:rPr>
              <a:t>据此感知各个</a:t>
            </a:r>
            <a:r>
              <a:rPr lang="en-US" altLang="zh-CN" dirty="0" err="1" smtClean="0">
                <a:effectLst/>
              </a:rPr>
              <a:t>RegionServer</a:t>
            </a:r>
            <a:r>
              <a:rPr lang="zh-CN" altLang="en-US" dirty="0" smtClean="0">
                <a:effectLst/>
              </a:rPr>
              <a:t>的健康状态。</a:t>
            </a:r>
            <a:endParaRPr lang="en-US" altLang="zh-CN" dirty="0" smtClean="0">
              <a:effectLst/>
            </a:endParaRPr>
          </a:p>
          <a:p>
            <a:r>
              <a:rPr lang="en-US" altLang="zh-CN" dirty="0" smtClean="0">
                <a:effectLst/>
              </a:rPr>
              <a:t>HDFS</a:t>
            </a:r>
            <a:endParaRPr lang="zh-CN" altLang="en-US" dirty="0" smtClean="0">
              <a:effectLst/>
            </a:endParaRPr>
          </a:p>
          <a:p>
            <a:pPr marL="0" indent="0">
              <a:buNone/>
            </a:pPr>
            <a:r>
              <a:rPr lang="en-US" altLang="zh-CN" dirty="0" smtClean="0">
                <a:effectLst/>
              </a:rPr>
              <a:t>HDFS</a:t>
            </a:r>
            <a:r>
              <a:rPr lang="zh-CN" altLang="en-US" dirty="0" smtClean="0">
                <a:effectLst/>
              </a:rPr>
              <a:t>为</a:t>
            </a:r>
            <a:r>
              <a:rPr lang="en-US" altLang="zh-CN" dirty="0" smtClean="0">
                <a:effectLst/>
              </a:rPr>
              <a:t>HBase</a:t>
            </a:r>
            <a:r>
              <a:rPr lang="zh-CN" altLang="en-US" dirty="0" smtClean="0">
                <a:effectLst/>
              </a:rPr>
              <a:t>提供高可靠的文件存储服务，</a:t>
            </a:r>
            <a:r>
              <a:rPr lang="en-US" altLang="zh-CN" dirty="0" smtClean="0">
                <a:effectLst/>
              </a:rPr>
              <a:t>HBase</a:t>
            </a:r>
            <a:r>
              <a:rPr lang="zh-CN" altLang="en-US" dirty="0" smtClean="0">
                <a:effectLst/>
              </a:rPr>
              <a:t>的数据全部存储在</a:t>
            </a:r>
            <a:r>
              <a:rPr lang="en-US" altLang="zh-CN" dirty="0" smtClean="0">
                <a:effectLst/>
              </a:rPr>
              <a:t>HDFS</a:t>
            </a:r>
            <a:r>
              <a:rPr lang="zh-CN" altLang="en-US" dirty="0" smtClean="0">
                <a:effectLst/>
              </a:rPr>
              <a:t>中。</a:t>
            </a:r>
            <a:endParaRPr lang="en-US" altLang="zh-CN" dirty="0" smtClean="0">
              <a:effectLst/>
            </a:endParaRPr>
          </a:p>
          <a:p>
            <a:pPr marL="0" indent="0">
              <a:buNone/>
            </a:pPr>
            <a:endParaRPr lang="zh-CN" altLang="en-US" dirty="0" smtClean="0">
              <a:effectLst/>
            </a:endParaRP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dirty="0" err="1" smtClean="0"/>
              <a:t>StartKey</a:t>
            </a:r>
            <a:r>
              <a:rPr lang="zh-CN" altLang="en-US" sz="1100" dirty="0" smtClean="0"/>
              <a:t>：开始键</a:t>
            </a:r>
            <a:endParaRPr lang="en-US" altLang="zh-CN" sz="1100" dirty="0" smtClean="0"/>
          </a:p>
          <a:p>
            <a:r>
              <a:rPr lang="en-US" altLang="zh-CN" sz="1100" dirty="0" err="1" smtClean="0"/>
              <a:t>EndKey</a:t>
            </a:r>
            <a:r>
              <a:rPr lang="zh-CN" altLang="en-US" sz="1100" dirty="0" smtClean="0"/>
              <a:t>：结束键</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r>
              <a:rPr lang="zh-CN" altLang="en-US" dirty="0" smtClean="0"/>
              <a:t>HBase自动把表水平（按Row）划分成多个区域(region)，每个region会保存一个表里面某段连续的数据；</a:t>
            </a:r>
          </a:p>
          <a:p>
            <a:pPr lvl="2"/>
            <a:r>
              <a:rPr lang="zh-CN" altLang="en-US" dirty="0" smtClean="0"/>
              <a:t>每个表一开始只有一个region，随着数据不断插入表，region不断增大，当增大到一个阈值的时候，region就会等分会两个新的region</a:t>
            </a:r>
          </a:p>
          <a:p>
            <a:pPr lvl="2"/>
            <a:r>
              <a:rPr lang="zh-CN" altLang="en-US" dirty="0" smtClean="0"/>
              <a:t>当table中的行不断增多，就会有越来越多的region。这样一张完整的表被保存在多个Region 上</a:t>
            </a:r>
          </a:p>
          <a:p>
            <a:pPr lvl="2"/>
            <a:r>
              <a:rPr lang="zh-CN" altLang="en-US" dirty="0" smtClean="0"/>
              <a:t>HRegion是HBase中分布式存储和负载均衡的最小单元。最小单元表示不同的HRegion可以分布在不同的HRegionServer上。但一个HRegion不会拆分到多个server上。</a:t>
            </a:r>
          </a:p>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Store</a:t>
            </a:r>
            <a:r>
              <a:rPr lang="zh-CN" altLang="en-US" dirty="0" smtClean="0"/>
              <a:t>：</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微软雅黑" panose="020B0503020204020204" charset="-122"/>
                <a:ea typeface="微软雅黑" panose="020B0503020204020204" charset="-122"/>
                <a:sym typeface="微软雅黑" panose="020B0503020204020204" charset="-122"/>
              </a:rPr>
              <a:t>H</a:t>
            </a:r>
            <a:r>
              <a:rPr lang="zh-CN" altLang="en-US" dirty="0" smtClean="0">
                <a:latin typeface="微软雅黑" panose="020B0503020204020204" charset="-122"/>
                <a:ea typeface="微软雅黑" panose="020B0503020204020204" charset="-122"/>
                <a:sym typeface="微软雅黑" panose="020B0503020204020204" charset="-122"/>
              </a:rPr>
              <a:t>R</a:t>
            </a:r>
            <a:r>
              <a:rPr lang="en-US" altLang="zh-CN" dirty="0" err="1" smtClean="0">
                <a:latin typeface="微软雅黑" panose="020B0503020204020204" charset="-122"/>
                <a:ea typeface="微软雅黑" panose="020B0503020204020204" charset="-122"/>
                <a:sym typeface="微软雅黑" panose="020B0503020204020204" charset="-122"/>
              </a:rPr>
              <a:t>egionServer</a:t>
            </a:r>
            <a:r>
              <a:rPr lang="en-US" altLang="zh-CN" dirty="0" smtClean="0">
                <a:latin typeface="微软雅黑" panose="020B0503020204020204" charset="-122"/>
                <a:ea typeface="微软雅黑" panose="020B0503020204020204" charset="-122"/>
                <a:sym typeface="微软雅黑" panose="020B0503020204020204" charset="-122"/>
              </a:rPr>
              <a:t> –</a:t>
            </a:r>
            <a:r>
              <a:rPr lang="zh-CN" altLang="en-US" dirty="0" smtClean="0">
                <a:latin typeface="微软雅黑" panose="020B0503020204020204" charset="-122"/>
                <a:ea typeface="微软雅黑" panose="020B0503020204020204" charset="-122"/>
                <a:sym typeface="微软雅黑" panose="020B0503020204020204" charset="-122"/>
              </a:rPr>
              <a:t>主要负责响应用户</a:t>
            </a:r>
            <a:r>
              <a:rPr lang="en-US" altLang="zh-CN" dirty="0" smtClean="0">
                <a:latin typeface="微软雅黑" panose="020B0503020204020204" charset="-122"/>
                <a:ea typeface="微软雅黑" panose="020B0503020204020204" charset="-122"/>
                <a:sym typeface="微软雅黑" panose="020B0503020204020204" charset="-122"/>
              </a:rPr>
              <a:t>I/O,</a:t>
            </a:r>
            <a:r>
              <a:rPr lang="zh-CN" altLang="en-US" dirty="0" smtClean="0">
                <a:latin typeface="微软雅黑" panose="020B0503020204020204" charset="-122"/>
                <a:ea typeface="微软雅黑" panose="020B0503020204020204" charset="-122"/>
                <a:sym typeface="微软雅黑" panose="020B0503020204020204" charset="-122"/>
              </a:rPr>
              <a:t>向</a:t>
            </a:r>
            <a:r>
              <a:rPr lang="en-US" altLang="zh-CN" dirty="0" smtClean="0">
                <a:latin typeface="微软雅黑" panose="020B0503020204020204" charset="-122"/>
                <a:ea typeface="微软雅黑" panose="020B0503020204020204" charset="-122"/>
                <a:sym typeface="微软雅黑" panose="020B0503020204020204" charset="-122"/>
              </a:rPr>
              <a:t>HDFS</a:t>
            </a:r>
            <a:r>
              <a:rPr lang="zh-CN" altLang="en-US" dirty="0" smtClean="0">
                <a:latin typeface="微软雅黑" panose="020B0503020204020204" charset="-122"/>
                <a:ea typeface="微软雅黑" panose="020B0503020204020204" charset="-122"/>
                <a:sym typeface="微软雅黑" panose="020B0503020204020204" charset="-122"/>
              </a:rPr>
              <a:t>读写数据，是</a:t>
            </a:r>
            <a:r>
              <a:rPr lang="en-US" altLang="zh-CN" dirty="0" smtClean="0">
                <a:latin typeface="微软雅黑" panose="020B0503020204020204" charset="-122"/>
                <a:ea typeface="微软雅黑" panose="020B0503020204020204" charset="-122"/>
                <a:sym typeface="微软雅黑" panose="020B0503020204020204" charset="-122"/>
              </a:rPr>
              <a:t>HBase</a:t>
            </a:r>
            <a:r>
              <a:rPr lang="zh-CN" altLang="en-US" dirty="0" smtClean="0">
                <a:latin typeface="微软雅黑" panose="020B0503020204020204" charset="-122"/>
                <a:ea typeface="微软雅黑" panose="020B0503020204020204" charset="-122"/>
                <a:sym typeface="微软雅黑" panose="020B0503020204020204" charset="-122"/>
              </a:rPr>
              <a:t>中最核心的模块</a:t>
            </a:r>
            <a:endParaRPr lang="en-US" altLang="zh-CN" dirty="0" smtClean="0">
              <a:latin typeface="微软雅黑" panose="020B0503020204020204" charset="-122"/>
              <a:ea typeface="微软雅黑" panose="020B0503020204020204" charset="-122"/>
              <a:sym typeface="微软雅黑" panose="020B0503020204020204" charset="-122"/>
            </a:endParaRPr>
          </a:p>
          <a:p>
            <a:pPr lvl="1"/>
            <a:r>
              <a:rPr lang="zh-CN" altLang="zh-CN" dirty="0" smtClean="0">
                <a:latin typeface="微软雅黑" panose="020B0503020204020204" charset="-122"/>
                <a:ea typeface="微软雅黑" panose="020B0503020204020204" charset="-122"/>
                <a:sym typeface="微软雅黑" panose="020B0503020204020204" charset="-122"/>
              </a:rPr>
              <a:t>HRegionServer内部管理了一系列HRegion对象</a:t>
            </a:r>
          </a:p>
          <a:p>
            <a:pPr lvl="1"/>
            <a:r>
              <a:rPr lang="zh-CN" altLang="zh-CN" dirty="0" smtClean="0">
                <a:latin typeface="微软雅黑" panose="020B0503020204020204" charset="-122"/>
                <a:ea typeface="微软雅黑" panose="020B0503020204020204" charset="-122"/>
                <a:sym typeface="微软雅黑" panose="020B0503020204020204" charset="-122"/>
              </a:rPr>
              <a:t>每个HRegion对应了Table中的一个Region</a:t>
            </a:r>
          </a:p>
          <a:p>
            <a:pPr lvl="1"/>
            <a:r>
              <a:rPr lang="en-US" altLang="zh-CN" dirty="0" err="1" smtClean="0">
                <a:latin typeface="微软雅黑" panose="020B0503020204020204" charset="-122"/>
                <a:ea typeface="微软雅黑" panose="020B0503020204020204" charset="-122"/>
                <a:sym typeface="微软雅黑" panose="020B0503020204020204" charset="-122"/>
              </a:rPr>
              <a:t>HRe</a:t>
            </a:r>
            <a:r>
              <a:rPr lang="zh-CN" altLang="zh-CN" dirty="0" smtClean="0">
                <a:latin typeface="微软雅黑" panose="020B0503020204020204" charset="-122"/>
                <a:ea typeface="微软雅黑" panose="020B0503020204020204" charset="-122"/>
                <a:sym typeface="微软雅黑" panose="020B0503020204020204" charset="-122"/>
              </a:rPr>
              <a:t>gion中由多个HStore组成</a:t>
            </a:r>
            <a:endParaRPr lang="en-US" altLang="zh-CN" dirty="0" smtClean="0">
              <a:latin typeface="微软雅黑" panose="020B0503020204020204" charset="-122"/>
              <a:ea typeface="微软雅黑" panose="020B0503020204020204" charset="-122"/>
              <a:sym typeface="微软雅黑" panose="020B0503020204020204" charset="-122"/>
            </a:endParaRPr>
          </a:p>
          <a:p>
            <a:pPr lvl="1"/>
            <a:r>
              <a:rPr lang="zh-CN" altLang="zh-CN" dirty="0" smtClean="0">
                <a:latin typeface="微软雅黑" panose="020B0503020204020204" charset="-122"/>
                <a:ea typeface="微软雅黑" panose="020B0503020204020204" charset="-122"/>
                <a:sym typeface="微软雅黑" panose="020B0503020204020204" charset="-122"/>
              </a:rPr>
              <a:t>每个HStore对应了Table中的一个Column Family的存储</a:t>
            </a:r>
            <a:endParaRPr lang="en-US" altLang="zh-CN" dirty="0" smtClean="0">
              <a:latin typeface="微软雅黑" panose="020B0503020204020204" charset="-122"/>
              <a:ea typeface="微软雅黑" panose="020B0503020204020204" charset="-122"/>
              <a:sym typeface="微软雅黑" panose="020B0503020204020204" charset="-122"/>
            </a:endParaRPr>
          </a:p>
          <a:p>
            <a:r>
              <a:rPr lang="zh-CN" altLang="zh-CN" sz="2400" dirty="0" smtClean="0">
                <a:latin typeface="微软雅黑" panose="020B0503020204020204" charset="-122"/>
                <a:ea typeface="微软雅黑" panose="020B0503020204020204" charset="-122"/>
                <a:sym typeface="微软雅黑" panose="020B0503020204020204" charset="-122"/>
              </a:rPr>
              <a:t>HStore存储是HBase存储核心，其中由两部分组成</a:t>
            </a:r>
          </a:p>
          <a:p>
            <a:pPr lvl="1"/>
            <a:r>
              <a:rPr lang="en-US" altLang="zh-CN" sz="2000" dirty="0" smtClean="0">
                <a:latin typeface="微软雅黑" panose="020B0503020204020204" charset="-122"/>
                <a:ea typeface="微软雅黑" panose="020B0503020204020204" charset="-122"/>
                <a:sym typeface="微软雅黑" panose="020B0503020204020204" charset="-122"/>
              </a:rPr>
              <a:t>Mem</a:t>
            </a:r>
            <a:r>
              <a:rPr lang="zh-CN" altLang="zh-CN" sz="2000" dirty="0" smtClean="0">
                <a:latin typeface="微软雅黑" panose="020B0503020204020204" charset="-122"/>
                <a:ea typeface="微软雅黑" panose="020B0503020204020204" charset="-122"/>
                <a:sym typeface="微软雅黑" panose="020B0503020204020204" charset="-122"/>
              </a:rPr>
              <a:t>Store: Sorted Memory Buffer，用户写入的数据首先会放入MemStore</a:t>
            </a:r>
          </a:p>
          <a:p>
            <a:pPr lvl="1"/>
            <a:r>
              <a:rPr lang="en-US" altLang="zh-CN" sz="2000" dirty="0" smtClean="0">
                <a:latin typeface="微软雅黑" panose="020B0503020204020204" charset="-122"/>
                <a:ea typeface="微软雅黑" panose="020B0503020204020204" charset="-122"/>
              </a:rPr>
              <a:t>StoreFile</a:t>
            </a:r>
            <a:r>
              <a:rPr lang="zh-CN" altLang="en-US" sz="2000" dirty="0" smtClean="0">
                <a:latin typeface="微软雅黑" panose="020B0503020204020204" charset="-122"/>
                <a:ea typeface="微软雅黑" panose="020B0503020204020204" charset="-122"/>
              </a:rPr>
              <a:t>：</a:t>
            </a:r>
            <a:r>
              <a:rPr lang="zh-CN" altLang="zh-CN" sz="2000" dirty="0" smtClean="0">
                <a:latin typeface="微软雅黑" panose="020B0503020204020204" charset="-122"/>
                <a:ea typeface="微软雅黑" panose="020B0503020204020204" charset="-122"/>
                <a:sym typeface="微软雅黑" panose="020B0503020204020204" charset="-122"/>
              </a:rPr>
              <a:t>当MemStore满了以后会Flush成一个StoreFile（底层实现是HFile）</a:t>
            </a:r>
            <a:endParaRPr lang="en-US" altLang="zh-CN" sz="2000" dirty="0" smtClean="0">
              <a:latin typeface="微软雅黑" panose="020B0503020204020204" charset="-122"/>
              <a:ea typeface="微软雅黑" panose="020B0503020204020204" charset="-122"/>
              <a:sym typeface="微软雅黑" panose="020B0503020204020204" charset="-122"/>
            </a:endParaRPr>
          </a:p>
          <a:p>
            <a:pPr marL="285750" indent="-285750">
              <a:lnSpc>
                <a:spcPts val="2800"/>
              </a:lnSpc>
              <a:buFont typeface="Arial" panose="020B0604020202020204" pitchFamily="34" charset="0"/>
              <a:buChar char="•"/>
            </a:pPr>
            <a:r>
              <a:rPr lang="en-US" altLang="zh-CN" sz="1600" dirty="0" smtClean="0"/>
              <a:t>RegionServer</a:t>
            </a:r>
            <a:r>
              <a:rPr lang="zh-CN" altLang="en-US" sz="1600" dirty="0" smtClean="0"/>
              <a:t>负责提供表数据读写等服务，是</a:t>
            </a:r>
            <a:r>
              <a:rPr lang="en-US" altLang="zh-CN" sz="1600" dirty="0" smtClean="0"/>
              <a:t>HBase</a:t>
            </a:r>
            <a:r>
              <a:rPr lang="zh-CN" altLang="en-US" sz="1600" dirty="0" smtClean="0"/>
              <a:t>的数据处理和计算单元。</a:t>
            </a:r>
          </a:p>
          <a:p>
            <a:pPr marL="285750" indent="-285750">
              <a:lnSpc>
                <a:spcPts val="2800"/>
              </a:lnSpc>
              <a:buFont typeface="Arial" panose="020B0604020202020204" pitchFamily="34" charset="0"/>
              <a:buChar char="•"/>
            </a:pPr>
            <a:r>
              <a:rPr lang="en-US" altLang="zh-CN" sz="1600" dirty="0" smtClean="0"/>
              <a:t>RegionServer</a:t>
            </a:r>
            <a:r>
              <a:rPr lang="zh-CN" altLang="en-US" sz="1600" dirty="0" smtClean="0"/>
              <a:t>一般与</a:t>
            </a:r>
            <a:r>
              <a:rPr lang="en-US" altLang="zh-CN" sz="1600" dirty="0" smtClean="0"/>
              <a:t>HDFS</a:t>
            </a:r>
            <a:r>
              <a:rPr lang="zh-CN" altLang="en-US" sz="1600" dirty="0" smtClean="0"/>
              <a:t>集群的</a:t>
            </a:r>
            <a:r>
              <a:rPr lang="en-US" altLang="zh-CN" sz="1600" dirty="0" smtClean="0"/>
              <a:t>DataNode</a:t>
            </a:r>
            <a:r>
              <a:rPr lang="zh-CN" altLang="en-US" sz="1600" dirty="0" smtClean="0"/>
              <a:t>部署在一起，实现数据的存储功能。</a:t>
            </a:r>
            <a:endParaRPr lang="en-US" altLang="zh-CN" sz="1600" dirty="0" smtClean="0"/>
          </a:p>
          <a:p>
            <a:pPr lvl="1"/>
            <a:endParaRPr lang="zh-CN" altLang="zh-CN" sz="2000" dirty="0" smtClean="0">
              <a:latin typeface="微软雅黑" panose="020B0503020204020204" charset="-122"/>
              <a:ea typeface="微软雅黑" panose="020B0503020204020204" charset="-122"/>
              <a:sym typeface="微软雅黑" panose="020B0503020204020204" charset="-122"/>
            </a:endParaRPr>
          </a:p>
          <a:p>
            <a:pPr marL="360680" lvl="1" indent="0">
              <a:buNone/>
            </a:pPr>
            <a:endParaRPr lang="en-US" altLang="zh-CN" dirty="0" smtClean="0">
              <a:latin typeface="微软雅黑" panose="020B0503020204020204" charset="-122"/>
              <a:ea typeface="微软雅黑" panose="020B0503020204020204" charset="-122"/>
              <a:sym typeface="微软雅黑" panose="020B0503020204020204" charset="-122"/>
            </a:endParaRPr>
          </a:p>
          <a:p>
            <a:pPr lvl="1"/>
            <a:endParaRPr lang="zh-CN" altLang="zh-CN" dirty="0">
              <a:latin typeface="微软雅黑" panose="020B0503020204020204" charset="-122"/>
              <a:ea typeface="微软雅黑" panose="020B0503020204020204" charset="-122"/>
              <a:sym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FrutigerNext LT Light"/>
              </a:rPr>
              <a:t>思考：</a:t>
            </a:r>
            <a:endParaRPr lang="en-US" altLang="zh-CN" dirty="0" smtClean="0">
              <a:latin typeface="FrutigerNext LT Light"/>
            </a:endParaRPr>
          </a:p>
          <a:p>
            <a:pPr marL="0" indent="0">
              <a:buNone/>
            </a:pPr>
            <a:r>
              <a:rPr lang="en-US" altLang="zh-CN" dirty="0" smtClean="0">
                <a:latin typeface="FrutigerNext LT Light"/>
              </a:rPr>
              <a:t>region</a:t>
            </a:r>
            <a:r>
              <a:rPr lang="zh-CN" altLang="en-US" dirty="0" smtClean="0">
                <a:latin typeface="FrutigerNext LT Light"/>
              </a:rPr>
              <a:t>的路由信息保存在</a:t>
            </a:r>
            <a:r>
              <a:rPr lang="en-US" altLang="zh-CN" dirty="0" smtClean="0">
                <a:latin typeface="FrutigerNext LT Light"/>
              </a:rPr>
              <a:t>meta</a:t>
            </a:r>
            <a:r>
              <a:rPr lang="zh-CN" altLang="en-US" dirty="0" smtClean="0">
                <a:latin typeface="FrutigerNext LT Light"/>
              </a:rPr>
              <a:t>表中，</a:t>
            </a:r>
            <a:r>
              <a:rPr lang="en-US" altLang="zh-CN" dirty="0" smtClean="0">
                <a:latin typeface="FrutigerNext LT Light"/>
              </a:rPr>
              <a:t>meta</a:t>
            </a:r>
            <a:r>
              <a:rPr lang="zh-CN" altLang="en-US" dirty="0" smtClean="0">
                <a:latin typeface="FrutigerNext LT Light"/>
              </a:rPr>
              <a:t>表的</a:t>
            </a:r>
            <a:r>
              <a:rPr lang="en-US" altLang="zh-CN" dirty="0" smtClean="0">
                <a:latin typeface="FrutigerNext LT Light"/>
              </a:rPr>
              <a:t>region</a:t>
            </a:r>
            <a:r>
              <a:rPr lang="zh-CN" altLang="en-US" dirty="0" smtClean="0">
                <a:latin typeface="FrutigerNext LT Light"/>
              </a:rPr>
              <a:t>信息保存在</a:t>
            </a:r>
            <a:r>
              <a:rPr lang="en-US" altLang="zh-CN" dirty="0" smtClean="0">
                <a:latin typeface="FrutigerNext LT Light"/>
              </a:rPr>
              <a:t>zookeeper</a:t>
            </a:r>
            <a:r>
              <a:rPr lang="zh-CN" altLang="en-US" dirty="0" smtClean="0">
                <a:latin typeface="FrutigerNext LT Light"/>
              </a:rPr>
              <a:t>上。</a:t>
            </a:r>
            <a:endParaRPr lang="en-US" altLang="zh-CN" dirty="0" smtClean="0">
              <a:latin typeface="FrutigerNext LT Light"/>
            </a:endParaRPr>
          </a:p>
          <a:p>
            <a:pPr marL="0" indent="0">
              <a:buNone/>
            </a:pPr>
            <a:r>
              <a:rPr lang="en-US" altLang="zh-CN" dirty="0" smtClean="0">
                <a:latin typeface="FrutigerNext LT Light"/>
              </a:rPr>
              <a:t>region</a:t>
            </a:r>
            <a:r>
              <a:rPr lang="zh-CN" altLang="en-US" dirty="0" smtClean="0">
                <a:latin typeface="FrutigerNext LT Light"/>
              </a:rPr>
              <a:t>的转移由</a:t>
            </a:r>
            <a:r>
              <a:rPr lang="en-US" altLang="zh-CN" dirty="0" smtClean="0">
                <a:latin typeface="FrutigerNext LT Light"/>
              </a:rPr>
              <a:t>HMaster</a:t>
            </a:r>
            <a:r>
              <a:rPr lang="zh-CN" altLang="en-US" dirty="0" smtClean="0">
                <a:latin typeface="FrutigerNext LT Light"/>
              </a:rPr>
              <a:t>负责。</a:t>
            </a:r>
            <a:endParaRPr lang="zh-CN" altLang="en-US" dirty="0">
              <a:latin typeface="FrutigerNext LT 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主备</a:t>
            </a:r>
            <a:r>
              <a:rPr lang="en-US" altLang="zh-CN" dirty="0" smtClean="0"/>
              <a:t>HMaster</a:t>
            </a:r>
            <a:r>
              <a:rPr lang="zh-CN" altLang="en-US" dirty="0" smtClean="0"/>
              <a:t>进程角色的选取裁决是借助</a:t>
            </a:r>
            <a:r>
              <a:rPr lang="en-US" altLang="zh-CN" dirty="0" err="1" smtClean="0"/>
              <a:t>ZooKeeper</a:t>
            </a:r>
            <a:r>
              <a:rPr lang="zh-CN" altLang="en-US" dirty="0" smtClean="0"/>
              <a:t>进行的。</a:t>
            </a:r>
            <a:endParaRPr lang="en-US" altLang="zh-CN" dirty="0" smtClean="0"/>
          </a:p>
          <a:p>
            <a:pPr marL="285750" indent="-285750">
              <a:lnSpc>
                <a:spcPts val="2800"/>
              </a:lnSpc>
              <a:buFont typeface="Arial" panose="020B0604020202020204" pitchFamily="34" charset="0"/>
              <a:buChar char="•"/>
            </a:pPr>
            <a:r>
              <a:rPr lang="zh-CN" altLang="en-US" sz="1100" dirty="0" smtClean="0"/>
              <a:t>主用</a:t>
            </a:r>
            <a:r>
              <a:rPr lang="en-US" altLang="zh-CN" sz="1100" dirty="0" smtClean="0"/>
              <a:t>Master</a:t>
            </a:r>
            <a:r>
              <a:rPr lang="zh-CN" altLang="en-US" sz="1100" dirty="0" smtClean="0"/>
              <a:t>：负责</a:t>
            </a:r>
            <a:r>
              <a:rPr lang="en-US" altLang="zh-CN" sz="1100" dirty="0" smtClean="0"/>
              <a:t>HBase</a:t>
            </a:r>
            <a:r>
              <a:rPr lang="zh-CN" altLang="en-US" sz="1100" dirty="0" smtClean="0"/>
              <a:t>中</a:t>
            </a:r>
            <a:r>
              <a:rPr lang="en-US" altLang="zh-CN" sz="1100" dirty="0" smtClean="0"/>
              <a:t>RegionServer</a:t>
            </a:r>
            <a:r>
              <a:rPr lang="zh-CN" altLang="en-US" sz="1100" dirty="0" smtClean="0"/>
              <a:t>的管理，包括表的增删改查；</a:t>
            </a:r>
            <a:r>
              <a:rPr lang="en-US" altLang="zh-CN" sz="1100" dirty="0" smtClean="0"/>
              <a:t>RegionServer</a:t>
            </a:r>
            <a:r>
              <a:rPr lang="zh-CN" altLang="en-US" sz="1100" dirty="0" smtClean="0"/>
              <a:t>的负载均衡，</a:t>
            </a:r>
            <a:r>
              <a:rPr lang="en-US" altLang="zh-CN" sz="1100" dirty="0" smtClean="0"/>
              <a:t>Region</a:t>
            </a:r>
            <a:r>
              <a:rPr lang="zh-CN" altLang="en-US" sz="1100" dirty="0" smtClean="0"/>
              <a:t>分布调整；</a:t>
            </a:r>
            <a:r>
              <a:rPr lang="en-US" altLang="zh-CN" sz="1100" dirty="0" smtClean="0"/>
              <a:t>Region</a:t>
            </a:r>
            <a:r>
              <a:rPr lang="zh-CN" altLang="en-US" sz="1100" dirty="0" smtClean="0"/>
              <a:t>分裂以及分裂后的</a:t>
            </a:r>
            <a:r>
              <a:rPr lang="en-US" altLang="zh-CN" sz="1100" dirty="0" smtClean="0"/>
              <a:t>Region</a:t>
            </a:r>
            <a:r>
              <a:rPr lang="zh-CN" altLang="en-US" sz="1100" dirty="0" smtClean="0"/>
              <a:t>分配；</a:t>
            </a:r>
            <a:r>
              <a:rPr lang="en-US" altLang="zh-CN" sz="1100" dirty="0" smtClean="0"/>
              <a:t>RegionServer</a:t>
            </a:r>
            <a:r>
              <a:rPr lang="zh-CN" altLang="en-US" sz="1100" dirty="0" smtClean="0"/>
              <a:t>失效后的</a:t>
            </a:r>
            <a:r>
              <a:rPr lang="en-US" altLang="zh-CN" sz="1100" dirty="0" smtClean="0"/>
              <a:t>Region</a:t>
            </a:r>
            <a:r>
              <a:rPr lang="zh-CN" altLang="en-US" sz="1100" dirty="0" smtClean="0"/>
              <a:t>迁移等。 </a:t>
            </a:r>
          </a:p>
          <a:p>
            <a:pPr marL="285750" indent="-285750">
              <a:lnSpc>
                <a:spcPts val="2800"/>
              </a:lnSpc>
              <a:buFont typeface="Arial" panose="020B0604020202020204" pitchFamily="34" charset="0"/>
              <a:buChar char="•"/>
            </a:pPr>
            <a:r>
              <a:rPr lang="zh-CN" altLang="en-US" sz="1100" dirty="0" smtClean="0"/>
              <a:t>备用</a:t>
            </a:r>
            <a:r>
              <a:rPr lang="en-US" altLang="zh-CN" sz="1100" dirty="0" smtClean="0"/>
              <a:t>Master</a:t>
            </a:r>
            <a:r>
              <a:rPr lang="zh-CN" altLang="en-US" sz="1100" dirty="0" smtClean="0"/>
              <a:t>：当主用</a:t>
            </a:r>
            <a:r>
              <a:rPr lang="en-US" altLang="zh-CN" sz="1100" dirty="0" smtClean="0"/>
              <a:t>Master</a:t>
            </a:r>
            <a:r>
              <a:rPr lang="zh-CN" altLang="en-US" sz="1100" dirty="0" smtClean="0"/>
              <a:t>故障时，备用</a:t>
            </a:r>
            <a:r>
              <a:rPr lang="en-US" altLang="zh-CN" sz="1100" dirty="0" smtClean="0"/>
              <a:t>Master</a:t>
            </a:r>
            <a:r>
              <a:rPr lang="zh-CN" altLang="en-US" sz="1100" dirty="0" smtClean="0"/>
              <a:t>将取代主用</a:t>
            </a:r>
            <a:r>
              <a:rPr lang="en-US" altLang="zh-CN" sz="1100" dirty="0" smtClean="0"/>
              <a:t>Master</a:t>
            </a:r>
            <a:r>
              <a:rPr lang="zh-CN" altLang="en-US" sz="1100" dirty="0" smtClean="0"/>
              <a:t>对外提供服务。故障恢复后，原主用</a:t>
            </a:r>
            <a:r>
              <a:rPr lang="en-US" altLang="zh-CN" sz="1100" dirty="0" smtClean="0"/>
              <a:t>Master</a:t>
            </a:r>
            <a:r>
              <a:rPr lang="zh-CN" altLang="en-US" sz="1100" dirty="0" smtClean="0"/>
              <a:t>降为备用。</a:t>
            </a:r>
          </a:p>
          <a:p>
            <a:pPr marL="0" indent="0">
              <a:buNone/>
            </a:pP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effectLst/>
              </a:rPr>
              <a:t>HBase</a:t>
            </a:r>
            <a:r>
              <a:rPr lang="zh-CN" altLang="en-US" dirty="0" smtClean="0">
                <a:effectLst/>
              </a:rPr>
              <a:t>包含模块：</a:t>
            </a:r>
            <a:endParaRPr lang="en-US" altLang="zh-CN" dirty="0" smtClean="0">
              <a:effectLst/>
            </a:endParaRPr>
          </a:p>
          <a:p>
            <a:r>
              <a:rPr lang="en-US" altLang="zh-CN" dirty="0" err="1" smtClean="0">
                <a:effectLst/>
              </a:rPr>
              <a:t>HMaster</a:t>
            </a:r>
            <a:endParaRPr lang="en-US" altLang="zh-CN" dirty="0" smtClean="0">
              <a:effectLst/>
            </a:endParaRPr>
          </a:p>
          <a:p>
            <a:pPr marL="0" indent="0">
              <a:buNone/>
            </a:pPr>
            <a:r>
              <a:rPr lang="zh-CN" altLang="en-US" dirty="0" smtClean="0">
                <a:effectLst/>
              </a:rPr>
              <a:t>在</a:t>
            </a:r>
            <a:r>
              <a:rPr lang="en-US" altLang="zh-CN" dirty="0" smtClean="0">
                <a:effectLst/>
              </a:rPr>
              <a:t>HA</a:t>
            </a:r>
            <a:r>
              <a:rPr lang="zh-CN" altLang="en-US" dirty="0" smtClean="0">
                <a:effectLst/>
              </a:rPr>
              <a:t>模式下，包含主用</a:t>
            </a:r>
            <a:r>
              <a:rPr lang="en-US" altLang="zh-CN" dirty="0" smtClean="0">
                <a:effectLst/>
              </a:rPr>
              <a:t>Master</a:t>
            </a:r>
            <a:r>
              <a:rPr lang="zh-CN" altLang="en-US" dirty="0" smtClean="0">
                <a:effectLst/>
              </a:rPr>
              <a:t>和备用</a:t>
            </a:r>
            <a:r>
              <a:rPr lang="en-US" altLang="zh-CN" dirty="0" smtClean="0">
                <a:effectLst/>
              </a:rPr>
              <a:t>Master</a:t>
            </a:r>
            <a:r>
              <a:rPr lang="zh-CN" altLang="en-US" dirty="0" smtClean="0">
                <a:effectLst/>
              </a:rPr>
              <a:t>。</a:t>
            </a:r>
          </a:p>
          <a:p>
            <a:pPr marL="0" indent="0">
              <a:buNone/>
            </a:pPr>
            <a:r>
              <a:rPr lang="zh-CN" altLang="en-US" dirty="0" smtClean="0">
                <a:effectLst/>
              </a:rPr>
              <a:t>主用</a:t>
            </a:r>
            <a:r>
              <a:rPr lang="en-US" altLang="zh-CN" dirty="0" smtClean="0">
                <a:effectLst/>
              </a:rPr>
              <a:t>Master</a:t>
            </a:r>
            <a:r>
              <a:rPr lang="zh-CN" altLang="en-US" dirty="0" smtClean="0">
                <a:effectLst/>
              </a:rPr>
              <a:t>：负责</a:t>
            </a:r>
            <a:r>
              <a:rPr lang="en-US" altLang="zh-CN" dirty="0" smtClean="0">
                <a:effectLst/>
              </a:rPr>
              <a:t>HBase</a:t>
            </a:r>
            <a:r>
              <a:rPr lang="zh-CN" altLang="en-US" dirty="0" smtClean="0">
                <a:effectLst/>
              </a:rPr>
              <a:t>中</a:t>
            </a:r>
            <a:r>
              <a:rPr lang="en-US" altLang="zh-CN" dirty="0" err="1" smtClean="0">
                <a:effectLst/>
              </a:rPr>
              <a:t>RegionServer</a:t>
            </a:r>
            <a:r>
              <a:rPr lang="zh-CN" altLang="en-US" dirty="0" smtClean="0">
                <a:effectLst/>
              </a:rPr>
              <a:t>的管理，包括表的增删改查；</a:t>
            </a:r>
            <a:r>
              <a:rPr lang="en-US" altLang="zh-CN" dirty="0" err="1" smtClean="0">
                <a:effectLst/>
              </a:rPr>
              <a:t>RegionServer</a:t>
            </a:r>
            <a:r>
              <a:rPr lang="zh-CN" altLang="en-US" dirty="0" smtClean="0">
                <a:effectLst/>
              </a:rPr>
              <a:t>的负载均衡，</a:t>
            </a:r>
            <a:r>
              <a:rPr lang="en-US" altLang="zh-CN" dirty="0" smtClean="0">
                <a:effectLst/>
              </a:rPr>
              <a:t>Region</a:t>
            </a:r>
            <a:r>
              <a:rPr lang="zh-CN" altLang="en-US" dirty="0" smtClean="0">
                <a:effectLst/>
              </a:rPr>
              <a:t>分布调整；</a:t>
            </a:r>
            <a:r>
              <a:rPr lang="en-US" altLang="zh-CN" dirty="0" smtClean="0">
                <a:effectLst/>
              </a:rPr>
              <a:t>Region</a:t>
            </a:r>
            <a:r>
              <a:rPr lang="zh-CN" altLang="en-US" dirty="0" smtClean="0">
                <a:effectLst/>
              </a:rPr>
              <a:t>分裂以及分裂后的</a:t>
            </a:r>
            <a:r>
              <a:rPr lang="en-US" altLang="zh-CN" dirty="0" smtClean="0">
                <a:effectLst/>
              </a:rPr>
              <a:t>Region</a:t>
            </a:r>
            <a:r>
              <a:rPr lang="zh-CN" altLang="en-US" dirty="0" smtClean="0">
                <a:effectLst/>
              </a:rPr>
              <a:t>分配；</a:t>
            </a:r>
            <a:r>
              <a:rPr lang="en-US" altLang="zh-CN" dirty="0" err="1" smtClean="0">
                <a:effectLst/>
              </a:rPr>
              <a:t>RegionServer</a:t>
            </a:r>
            <a:r>
              <a:rPr lang="zh-CN" altLang="en-US" dirty="0" smtClean="0">
                <a:effectLst/>
              </a:rPr>
              <a:t>失效后的</a:t>
            </a:r>
            <a:r>
              <a:rPr lang="en-US" altLang="zh-CN" dirty="0" smtClean="0">
                <a:effectLst/>
              </a:rPr>
              <a:t>Region</a:t>
            </a:r>
            <a:r>
              <a:rPr lang="zh-CN" altLang="en-US" dirty="0" smtClean="0">
                <a:effectLst/>
              </a:rPr>
              <a:t>迁移等。 </a:t>
            </a:r>
          </a:p>
          <a:p>
            <a:pPr marL="0" indent="0">
              <a:buNone/>
            </a:pPr>
            <a:r>
              <a:rPr lang="zh-CN" altLang="en-US" dirty="0" smtClean="0">
                <a:effectLst/>
              </a:rPr>
              <a:t>备用</a:t>
            </a:r>
            <a:r>
              <a:rPr lang="en-US" altLang="zh-CN" dirty="0" smtClean="0">
                <a:effectLst/>
              </a:rPr>
              <a:t>Master</a:t>
            </a:r>
            <a:r>
              <a:rPr lang="zh-CN" altLang="en-US" dirty="0" smtClean="0">
                <a:effectLst/>
              </a:rPr>
              <a:t>：当主用</a:t>
            </a:r>
            <a:r>
              <a:rPr lang="en-US" altLang="zh-CN" dirty="0" smtClean="0">
                <a:effectLst/>
              </a:rPr>
              <a:t>Master</a:t>
            </a:r>
            <a:r>
              <a:rPr lang="zh-CN" altLang="en-US" dirty="0" smtClean="0">
                <a:effectLst/>
              </a:rPr>
              <a:t>故障时，备用</a:t>
            </a:r>
            <a:r>
              <a:rPr lang="en-US" altLang="zh-CN" dirty="0" smtClean="0">
                <a:effectLst/>
              </a:rPr>
              <a:t>Master</a:t>
            </a:r>
            <a:r>
              <a:rPr lang="zh-CN" altLang="en-US" dirty="0" smtClean="0">
                <a:effectLst/>
              </a:rPr>
              <a:t>将取代主用</a:t>
            </a:r>
            <a:r>
              <a:rPr lang="en-US" altLang="zh-CN" dirty="0" smtClean="0">
                <a:effectLst/>
              </a:rPr>
              <a:t>Master</a:t>
            </a:r>
            <a:r>
              <a:rPr lang="zh-CN" altLang="en-US" dirty="0" smtClean="0">
                <a:effectLst/>
              </a:rPr>
              <a:t>对外提供服务。故障恢复后，原主用</a:t>
            </a:r>
            <a:r>
              <a:rPr lang="en-US" altLang="zh-CN" dirty="0" smtClean="0">
                <a:effectLst/>
              </a:rPr>
              <a:t>Master</a:t>
            </a:r>
            <a:r>
              <a:rPr lang="zh-CN" altLang="en-US" dirty="0" smtClean="0">
                <a:effectLst/>
              </a:rPr>
              <a:t>降为备用。</a:t>
            </a:r>
          </a:p>
          <a:p>
            <a:r>
              <a:rPr lang="en-US" altLang="zh-CN" dirty="0" smtClean="0">
                <a:effectLst/>
              </a:rPr>
              <a:t>RegionServerH</a:t>
            </a:r>
          </a:p>
          <a:p>
            <a:pPr marL="0" indent="0">
              <a:buNone/>
            </a:pPr>
            <a:r>
              <a:rPr lang="en-US" altLang="zh-CN" dirty="0" err="1" smtClean="0">
                <a:effectLst/>
              </a:rPr>
              <a:t>RegionServer</a:t>
            </a:r>
            <a:r>
              <a:rPr lang="zh-CN" altLang="en-US" dirty="0" smtClean="0">
                <a:effectLst/>
              </a:rPr>
              <a:t>负责提供表数据读写等服务，是</a:t>
            </a:r>
            <a:r>
              <a:rPr lang="en-US" altLang="zh-CN" dirty="0" smtClean="0">
                <a:effectLst/>
              </a:rPr>
              <a:t>HBase</a:t>
            </a:r>
            <a:r>
              <a:rPr lang="zh-CN" altLang="en-US" dirty="0" smtClean="0">
                <a:effectLst/>
              </a:rPr>
              <a:t>的数据处理和计算单元。</a:t>
            </a:r>
          </a:p>
          <a:p>
            <a:pPr marL="0" indent="0">
              <a:buNone/>
            </a:pPr>
            <a:r>
              <a:rPr lang="en-US" altLang="zh-CN" dirty="0" err="1" smtClean="0">
                <a:effectLst/>
              </a:rPr>
              <a:t>RegionServer</a:t>
            </a:r>
            <a:r>
              <a:rPr lang="zh-CN" altLang="en-US" dirty="0" smtClean="0">
                <a:effectLst/>
              </a:rPr>
              <a:t>一般与</a:t>
            </a:r>
            <a:r>
              <a:rPr lang="en-US" altLang="zh-CN" dirty="0" smtClean="0">
                <a:effectLst/>
              </a:rPr>
              <a:t>HDFS</a:t>
            </a:r>
            <a:r>
              <a:rPr lang="zh-CN" altLang="en-US" dirty="0" smtClean="0">
                <a:effectLst/>
              </a:rPr>
              <a:t>集群的</a:t>
            </a:r>
            <a:r>
              <a:rPr lang="en-US" altLang="zh-CN" dirty="0" err="1" smtClean="0">
                <a:effectLst/>
              </a:rPr>
              <a:t>DataNode</a:t>
            </a:r>
            <a:r>
              <a:rPr lang="zh-CN" altLang="en-US" dirty="0" smtClean="0">
                <a:effectLst/>
              </a:rPr>
              <a:t>部署在一起，实现数据的存储功能。</a:t>
            </a:r>
            <a:endParaRPr lang="en-US" altLang="zh-CN" dirty="0" smtClean="0">
              <a:effectLst/>
            </a:endParaRPr>
          </a:p>
          <a:p>
            <a:pPr marL="0" indent="0">
              <a:buNone/>
            </a:pPr>
            <a:r>
              <a:rPr lang="en-US" altLang="zh-CN" dirty="0" err="1" smtClean="0">
                <a:effectLst/>
              </a:rPr>
              <a:t>HBase</a:t>
            </a:r>
            <a:r>
              <a:rPr lang="zh-CN" altLang="en-US" dirty="0" smtClean="0">
                <a:effectLst/>
              </a:rPr>
              <a:t>协作组件：</a:t>
            </a:r>
          </a:p>
          <a:p>
            <a:r>
              <a:rPr lang="en-US" altLang="zh-CN" dirty="0" err="1" smtClean="0">
                <a:effectLst/>
              </a:rPr>
              <a:t>ZooKeeper</a:t>
            </a:r>
            <a:endParaRPr lang="zh-CN" altLang="en-US" dirty="0" smtClean="0">
              <a:effectLst/>
            </a:endParaRPr>
          </a:p>
          <a:p>
            <a:pPr marL="0" indent="0">
              <a:buNone/>
            </a:pPr>
            <a:r>
              <a:rPr lang="en-US" altLang="zh-CN" dirty="0" err="1" smtClean="0">
                <a:effectLst/>
              </a:rPr>
              <a:t>ZooKeeper</a:t>
            </a:r>
            <a:r>
              <a:rPr lang="zh-CN" altLang="en-US" dirty="0" smtClean="0">
                <a:effectLst/>
              </a:rPr>
              <a:t>为</a:t>
            </a:r>
            <a:r>
              <a:rPr lang="en-US" altLang="zh-CN" dirty="0" smtClean="0">
                <a:effectLst/>
              </a:rPr>
              <a:t>HBase</a:t>
            </a:r>
            <a:r>
              <a:rPr lang="zh-CN" altLang="en-US" dirty="0" smtClean="0">
                <a:effectLst/>
              </a:rPr>
              <a:t>集群中各进程提供分布式协作服务。各</a:t>
            </a:r>
            <a:r>
              <a:rPr lang="en-US" altLang="zh-CN" dirty="0" err="1" smtClean="0">
                <a:effectLst/>
              </a:rPr>
              <a:t>RegionServer</a:t>
            </a:r>
            <a:r>
              <a:rPr lang="zh-CN" altLang="en-US" dirty="0" smtClean="0">
                <a:effectLst/>
              </a:rPr>
              <a:t>将自己的信息注册到</a:t>
            </a:r>
            <a:r>
              <a:rPr lang="en-US" altLang="zh-CN" dirty="0" smtClean="0">
                <a:effectLst/>
              </a:rPr>
              <a:t>Zookeeper</a:t>
            </a:r>
            <a:r>
              <a:rPr lang="zh-CN" altLang="en-US" dirty="0" smtClean="0">
                <a:effectLst/>
              </a:rPr>
              <a:t>中，主用</a:t>
            </a:r>
            <a:r>
              <a:rPr lang="en-US" altLang="zh-CN" dirty="0" smtClean="0">
                <a:effectLst/>
              </a:rPr>
              <a:t>Master</a:t>
            </a:r>
            <a:r>
              <a:rPr lang="zh-CN" altLang="en-US" dirty="0" smtClean="0">
                <a:effectLst/>
              </a:rPr>
              <a:t>据此感知各个</a:t>
            </a:r>
            <a:r>
              <a:rPr lang="en-US" altLang="zh-CN" dirty="0" err="1" smtClean="0">
                <a:effectLst/>
              </a:rPr>
              <a:t>RegionServer</a:t>
            </a:r>
            <a:r>
              <a:rPr lang="zh-CN" altLang="en-US" dirty="0" smtClean="0">
                <a:effectLst/>
              </a:rPr>
              <a:t>的健康状态。</a:t>
            </a:r>
            <a:endParaRPr lang="en-US" altLang="zh-CN" dirty="0" smtClean="0">
              <a:effectLst/>
            </a:endParaRPr>
          </a:p>
          <a:p>
            <a:r>
              <a:rPr lang="en-US" altLang="zh-CN" dirty="0" smtClean="0">
                <a:effectLst/>
              </a:rPr>
              <a:t>HDFS</a:t>
            </a:r>
            <a:endParaRPr lang="zh-CN" altLang="en-US" dirty="0" smtClean="0">
              <a:effectLst/>
            </a:endParaRPr>
          </a:p>
          <a:p>
            <a:pPr marL="0" indent="0">
              <a:buNone/>
            </a:pPr>
            <a:r>
              <a:rPr lang="en-US" altLang="zh-CN" dirty="0" smtClean="0">
                <a:effectLst/>
              </a:rPr>
              <a:t>HDFS</a:t>
            </a:r>
            <a:r>
              <a:rPr lang="zh-CN" altLang="en-US" dirty="0" smtClean="0">
                <a:effectLst/>
              </a:rPr>
              <a:t>为</a:t>
            </a:r>
            <a:r>
              <a:rPr lang="en-US" altLang="zh-CN" dirty="0" smtClean="0">
                <a:effectLst/>
              </a:rPr>
              <a:t>HBase</a:t>
            </a:r>
            <a:r>
              <a:rPr lang="zh-CN" altLang="en-US" dirty="0" smtClean="0">
                <a:effectLst/>
              </a:rPr>
              <a:t>提供高可靠的文件存储服务，</a:t>
            </a:r>
            <a:r>
              <a:rPr lang="en-US" altLang="zh-CN" dirty="0" smtClean="0">
                <a:effectLst/>
              </a:rPr>
              <a:t>HBase</a:t>
            </a:r>
            <a:r>
              <a:rPr lang="zh-CN" altLang="en-US" dirty="0" smtClean="0">
                <a:effectLst/>
              </a:rPr>
              <a:t>的数据全部存储在</a:t>
            </a:r>
            <a:r>
              <a:rPr lang="en-US" altLang="zh-CN" dirty="0" smtClean="0">
                <a:effectLst/>
              </a:rPr>
              <a:t>HDFS</a:t>
            </a:r>
            <a:r>
              <a:rPr lang="zh-CN" altLang="en-US" dirty="0" smtClean="0">
                <a:effectLst/>
              </a:rPr>
              <a:t>中。</a:t>
            </a:r>
            <a:endParaRPr lang="en-US" altLang="zh-CN" dirty="0" smtClean="0">
              <a:effectLst/>
            </a:endParaRPr>
          </a:p>
          <a:p>
            <a:pPr marL="0" indent="0">
              <a:buNone/>
            </a:pPr>
            <a:endParaRPr lang="zh-CN" altLang="en-US" dirty="0" smtClean="0">
              <a:effectLst/>
            </a:endParaRPr>
          </a:p>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dirty="0" smtClean="0">
                <a:solidFill>
                  <a:schemeClr val="tx1">
                    <a:lumMod val="85000"/>
                    <a:lumOff val="15000"/>
                  </a:schemeClr>
                </a:solidFill>
              </a:rPr>
              <a:t>ColumnFamily </a:t>
            </a:r>
            <a:r>
              <a:rPr lang="zh-CN" altLang="en-US" dirty="0" smtClean="0"/>
              <a:t>列族，一个表在水平方向上由一个或多个</a:t>
            </a:r>
            <a:r>
              <a:rPr lang="en-US" altLang="zh-CN" dirty="0" smtClean="0"/>
              <a:t>Column Family</a:t>
            </a:r>
            <a:r>
              <a:rPr lang="zh-CN" altLang="en-US" dirty="0" smtClean="0"/>
              <a:t>组成。一个</a:t>
            </a:r>
            <a:r>
              <a:rPr lang="en-US" altLang="zh-CN" dirty="0" smtClean="0"/>
              <a:t>CF</a:t>
            </a:r>
            <a:r>
              <a:rPr lang="zh-CN" altLang="en-US" dirty="0" smtClean="0"/>
              <a:t>（</a:t>
            </a:r>
            <a:r>
              <a:rPr lang="en-US" altLang="zh-CN" dirty="0" smtClean="0"/>
              <a:t>Column Family</a:t>
            </a:r>
            <a:r>
              <a:rPr lang="zh-CN" altLang="en-US" dirty="0" smtClean="0"/>
              <a:t>）可以由任意多个</a:t>
            </a:r>
            <a:r>
              <a:rPr lang="en-US" altLang="zh-CN" dirty="0" smtClean="0"/>
              <a:t>Column</a:t>
            </a:r>
            <a:r>
              <a:rPr lang="zh-CN" altLang="en-US" dirty="0" smtClean="0"/>
              <a:t>组成。</a:t>
            </a:r>
            <a:r>
              <a:rPr lang="en-US" altLang="zh-CN" dirty="0" smtClean="0"/>
              <a:t>Column</a:t>
            </a:r>
            <a:r>
              <a:rPr lang="zh-CN" altLang="en-US" dirty="0" smtClean="0"/>
              <a:t>是</a:t>
            </a:r>
            <a:r>
              <a:rPr lang="en-US" altLang="zh-CN" dirty="0" smtClean="0"/>
              <a:t>CF</a:t>
            </a:r>
            <a:r>
              <a:rPr lang="zh-CN" altLang="en-US" dirty="0" smtClean="0"/>
              <a:t>下的一个标签，可以在写入数据时任意添加，因此</a:t>
            </a:r>
            <a:r>
              <a:rPr lang="en-US" altLang="zh-CN" dirty="0" smtClean="0"/>
              <a:t>CF</a:t>
            </a:r>
            <a:r>
              <a:rPr lang="zh-CN" altLang="en-US" dirty="0" smtClean="0"/>
              <a:t>支持动态扩展，无需预先定义</a:t>
            </a:r>
            <a:r>
              <a:rPr lang="en-US" altLang="zh-CN" dirty="0" smtClean="0"/>
              <a:t>Column</a:t>
            </a:r>
            <a:r>
              <a:rPr lang="zh-CN" altLang="en-US" dirty="0" smtClean="0"/>
              <a:t>的数量和类型。</a:t>
            </a:r>
            <a:r>
              <a:rPr lang="en-US" altLang="zh-CN" dirty="0" err="1" smtClean="0"/>
              <a:t>HBase</a:t>
            </a:r>
            <a:r>
              <a:rPr lang="zh-CN" altLang="en-US" dirty="0" smtClean="0"/>
              <a:t>中表的列非常稀疏，不同行的列的个数和类型都可以不同。</a:t>
            </a:r>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dirty="0" smtClean="0"/>
              <a:t>HBase</a:t>
            </a:r>
            <a:r>
              <a:rPr lang="zh-CN" altLang="en-US" dirty="0" smtClean="0"/>
              <a:t>在</a:t>
            </a:r>
            <a:r>
              <a:rPr lang="en-US" altLang="zh-CN" dirty="0" smtClean="0"/>
              <a:t>FusionInsihgt</a:t>
            </a:r>
            <a:r>
              <a:rPr lang="zh-CN" altLang="en-US" dirty="0" smtClean="0"/>
              <a:t>当中与</a:t>
            </a:r>
            <a:r>
              <a:rPr lang="en-US" altLang="zh-CN" dirty="0" smtClean="0"/>
              <a:t>HDFS</a:t>
            </a:r>
            <a:r>
              <a:rPr lang="zh-CN" altLang="en-US" dirty="0" smtClean="0"/>
              <a:t>，</a:t>
            </a:r>
            <a:r>
              <a:rPr lang="en-US" altLang="zh-CN" dirty="0" smtClean="0"/>
              <a:t>ZooKeeper</a:t>
            </a:r>
            <a:r>
              <a:rPr lang="zh-CN" altLang="en-US" dirty="0" smtClean="0"/>
              <a:t>等组件皆为基础组件，</a:t>
            </a:r>
            <a:r>
              <a:rPr lang="en-US" altLang="zh-CN" dirty="0" smtClean="0"/>
              <a:t>HBase</a:t>
            </a:r>
            <a:r>
              <a:rPr lang="zh-CN" altLang="en-US" dirty="0" smtClean="0"/>
              <a:t>提供海量数据存储，</a:t>
            </a:r>
            <a:r>
              <a:rPr lang="en-US" altLang="zh-CN" dirty="0" smtClean="0"/>
              <a:t>Hive</a:t>
            </a:r>
            <a:r>
              <a:rPr lang="zh-CN" altLang="en-US" dirty="0" smtClean="0"/>
              <a:t>、</a:t>
            </a:r>
            <a:r>
              <a:rPr lang="en-US" altLang="zh-CN" dirty="0" smtClean="0"/>
              <a:t>Spark</a:t>
            </a:r>
            <a:r>
              <a:rPr lang="zh-CN" altLang="en-US" dirty="0" smtClean="0"/>
              <a:t>等组件也皆有基于</a:t>
            </a:r>
            <a:r>
              <a:rPr lang="en-US" altLang="zh-CN" dirty="0" smtClean="0"/>
              <a:t>HBase</a:t>
            </a:r>
            <a:r>
              <a:rPr lang="zh-CN" altLang="en-US" dirty="0" smtClean="0"/>
              <a:t>做上层分析的应用实践。</a:t>
            </a:r>
            <a:endParaRPr lang="en-US" altLang="zh-CN"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FrutigerNext LT Regular" pitchFamily="34" charset="0"/>
              </a:rPr>
              <a:t>HBase</a:t>
            </a:r>
            <a:r>
              <a:rPr lang="zh-CN" altLang="en-US" dirty="0" smtClean="0">
                <a:latin typeface="FrutigerNext LT Regular" pitchFamily="34" charset="0"/>
              </a:rPr>
              <a:t>可类比为一栋图书馆，其中</a:t>
            </a:r>
            <a:r>
              <a:rPr lang="en-US" altLang="zh-CN" dirty="0" err="1" smtClean="0">
                <a:latin typeface="FrutigerNext LT Regular" pitchFamily="34" charset="0"/>
              </a:rPr>
              <a:t>RegionServer</a:t>
            </a:r>
            <a:r>
              <a:rPr lang="zh-CN" altLang="en-US" dirty="0" smtClean="0">
                <a:latin typeface="FrutigerNext LT Regular" pitchFamily="34" charset="0"/>
              </a:rPr>
              <a:t>就是这栋图书馆中的某层，</a:t>
            </a:r>
            <a:r>
              <a:rPr lang="en-US" altLang="zh-CN" dirty="0" smtClean="0">
                <a:latin typeface="FrutigerNext LT Regular" pitchFamily="34" charset="0"/>
              </a:rPr>
              <a:t>Region</a:t>
            </a:r>
            <a:r>
              <a:rPr lang="zh-CN" altLang="en-US" dirty="0" smtClean="0">
                <a:latin typeface="FrutigerNext LT Regular" pitchFamily="34" charset="0"/>
              </a:rPr>
              <a:t>是某个类别的图书，相同类别的图书都存放在同一个</a:t>
            </a:r>
            <a:r>
              <a:rPr lang="en-US" altLang="zh-CN" dirty="0" smtClean="0">
                <a:latin typeface="FrutigerNext LT Regular" pitchFamily="34" charset="0"/>
              </a:rPr>
              <a:t>Region</a:t>
            </a:r>
            <a:r>
              <a:rPr lang="zh-CN" altLang="en-US" dirty="0" smtClean="0">
                <a:latin typeface="FrutigerNext LT Regular" pitchFamily="34" charset="0"/>
              </a:rPr>
              <a:t>中。</a:t>
            </a:r>
            <a:endParaRPr lang="en-US" altLang="zh-CN" dirty="0" smtClean="0">
              <a:latin typeface="FrutigerNext LT Regular" pitchFamily="34" charset="0"/>
            </a:endParaRPr>
          </a:p>
          <a:p>
            <a:r>
              <a:rPr lang="zh-CN" altLang="en-US" dirty="0" smtClean="0">
                <a:latin typeface="FrutigerNext LT Regular" pitchFamily="34" charset="0"/>
              </a:rPr>
              <a:t>写流程：</a:t>
            </a:r>
            <a:endParaRPr lang="en-US" altLang="zh-CN" dirty="0" smtClean="0">
              <a:latin typeface="FrutigerNext LT Regular" pitchFamily="34" charset="0"/>
            </a:endParaRPr>
          </a:p>
          <a:p>
            <a:r>
              <a:rPr lang="zh-CN" altLang="en-US" dirty="0" smtClean="0">
                <a:latin typeface="FrutigerNext LT Regular" pitchFamily="34" charset="0"/>
              </a:rPr>
              <a:t>客户端发起请求 </a:t>
            </a:r>
            <a:r>
              <a:rPr lang="en-US" altLang="zh-CN" dirty="0" smtClean="0">
                <a:latin typeface="FrutigerNext LT Regular" pitchFamily="34" charset="0"/>
              </a:rPr>
              <a:t>-&gt; </a:t>
            </a:r>
            <a:r>
              <a:rPr lang="zh-CN" altLang="en-US" dirty="0" smtClean="0">
                <a:latin typeface="FrutigerNext LT Regular" pitchFamily="34" charset="0"/>
              </a:rPr>
              <a:t>通过</a:t>
            </a:r>
            <a:r>
              <a:rPr lang="en-US" altLang="zh-CN" dirty="0" err="1" smtClean="0">
                <a:latin typeface="FrutigerNext LT Regular" pitchFamily="34" charset="0"/>
              </a:rPr>
              <a:t>ZooKeeper</a:t>
            </a:r>
            <a:r>
              <a:rPr lang="zh-CN" altLang="en-US" dirty="0" smtClean="0">
                <a:latin typeface="FrutigerNext LT Regular" pitchFamily="34" charset="0"/>
              </a:rPr>
              <a:t>寻找到</a:t>
            </a:r>
            <a:r>
              <a:rPr lang="en-US" altLang="zh-CN" dirty="0" smtClean="0">
                <a:latin typeface="FrutigerNext LT Regular" pitchFamily="34" charset="0"/>
              </a:rPr>
              <a:t>meta</a:t>
            </a:r>
            <a:r>
              <a:rPr lang="zh-CN" altLang="en-US" dirty="0" smtClean="0">
                <a:latin typeface="FrutigerNext LT Regular" pitchFamily="34" charset="0"/>
              </a:rPr>
              <a:t>表所在</a:t>
            </a:r>
            <a:r>
              <a:rPr lang="en-US" altLang="zh-CN" dirty="0" err="1" smtClean="0">
                <a:latin typeface="FrutigerNext LT Regular" pitchFamily="34" charset="0"/>
              </a:rPr>
              <a:t>RegionServer</a:t>
            </a:r>
            <a:r>
              <a:rPr lang="en-US" altLang="zh-CN" dirty="0" smtClean="0">
                <a:latin typeface="FrutigerNext LT Regular" pitchFamily="34" charset="0"/>
              </a:rPr>
              <a:t> -&gt; meta</a:t>
            </a:r>
            <a:r>
              <a:rPr lang="zh-CN" altLang="en-US" dirty="0" smtClean="0">
                <a:latin typeface="FrutigerNext LT Regular" pitchFamily="34" charset="0"/>
              </a:rPr>
              <a:t>表中记载着各个</a:t>
            </a:r>
            <a:r>
              <a:rPr lang="en-US" altLang="zh-CN" dirty="0" smtClean="0">
                <a:latin typeface="FrutigerNext LT Regular" pitchFamily="34" charset="0"/>
              </a:rPr>
              <a:t>User Region</a:t>
            </a:r>
            <a:r>
              <a:rPr lang="zh-CN" altLang="en-US" dirty="0" smtClean="0">
                <a:latin typeface="FrutigerNext LT Regular" pitchFamily="34" charset="0"/>
              </a:rPr>
              <a:t>信息（</a:t>
            </a:r>
            <a:r>
              <a:rPr lang="en-US" altLang="zh-CN" dirty="0" smtClean="0">
                <a:latin typeface="FrutigerNext LT Regular" pitchFamily="34" charset="0"/>
              </a:rPr>
              <a:t>rowkey</a:t>
            </a:r>
            <a:r>
              <a:rPr lang="zh-CN" altLang="en-US" dirty="0" smtClean="0">
                <a:latin typeface="FrutigerNext LT Regular" pitchFamily="34" charset="0"/>
              </a:rPr>
              <a:t>范围，所在</a:t>
            </a:r>
            <a:r>
              <a:rPr lang="en-US" altLang="zh-CN" dirty="0" err="1" smtClean="0">
                <a:latin typeface="FrutigerNext LT Regular" pitchFamily="34" charset="0"/>
              </a:rPr>
              <a:t>RegionServer</a:t>
            </a:r>
            <a:r>
              <a:rPr lang="zh-CN" altLang="en-US" dirty="0" smtClean="0">
                <a:latin typeface="FrutigerNext LT Regular" pitchFamily="34" charset="0"/>
              </a:rPr>
              <a:t>），通过</a:t>
            </a:r>
            <a:r>
              <a:rPr lang="en-US" altLang="zh-CN" dirty="0" smtClean="0">
                <a:latin typeface="FrutigerNext LT Regular" pitchFamily="34" charset="0"/>
              </a:rPr>
              <a:t>meta</a:t>
            </a:r>
            <a:r>
              <a:rPr lang="zh-CN" altLang="en-US" dirty="0" smtClean="0">
                <a:latin typeface="FrutigerNext LT Regular" pitchFamily="34" charset="0"/>
              </a:rPr>
              <a:t>表寻找所要写入的</a:t>
            </a:r>
            <a:r>
              <a:rPr lang="en-US" altLang="zh-CN" dirty="0" smtClean="0">
                <a:latin typeface="FrutigerNext LT Regular" pitchFamily="34" charset="0"/>
              </a:rPr>
              <a:t>Region</a:t>
            </a:r>
            <a:r>
              <a:rPr lang="zh-CN" altLang="en-US" dirty="0" smtClean="0">
                <a:latin typeface="FrutigerNext LT Regular" pitchFamily="34" charset="0"/>
              </a:rPr>
              <a:t>所在</a:t>
            </a:r>
            <a:r>
              <a:rPr lang="en-US" altLang="zh-CN" dirty="0" err="1" smtClean="0">
                <a:latin typeface="FrutigerNext LT Regular" pitchFamily="34" charset="0"/>
              </a:rPr>
              <a:t>RegionServer</a:t>
            </a:r>
            <a:r>
              <a:rPr lang="zh-CN" altLang="en-US" baseline="0" dirty="0" smtClean="0">
                <a:latin typeface="FrutigerNext LT Regular" pitchFamily="34" charset="0"/>
              </a:rPr>
              <a:t> </a:t>
            </a:r>
            <a:r>
              <a:rPr lang="en-US" altLang="zh-CN" baseline="0" dirty="0" smtClean="0">
                <a:latin typeface="FrutigerNext LT Regular" pitchFamily="34" charset="0"/>
              </a:rPr>
              <a:t>-&gt; </a:t>
            </a:r>
            <a:r>
              <a:rPr lang="zh-CN" altLang="en-US" baseline="0" dirty="0" smtClean="0">
                <a:latin typeface="FrutigerNext LT Regular" pitchFamily="34" charset="0"/>
              </a:rPr>
              <a:t>请求按</a:t>
            </a:r>
            <a:r>
              <a:rPr lang="en-US" altLang="zh-CN" baseline="0" dirty="0" err="1" smtClean="0">
                <a:latin typeface="FrutigerNext LT Regular" pitchFamily="34" charset="0"/>
              </a:rPr>
              <a:t>RegionServer</a:t>
            </a:r>
            <a:r>
              <a:rPr lang="zh-CN" altLang="en-US" baseline="0" dirty="0" smtClean="0">
                <a:latin typeface="FrutigerNext LT Regular" pitchFamily="34" charset="0"/>
              </a:rPr>
              <a:t>和</a:t>
            </a:r>
            <a:r>
              <a:rPr lang="en-US" altLang="zh-CN" baseline="0" dirty="0" smtClean="0">
                <a:latin typeface="FrutigerNext LT Regular" pitchFamily="34" charset="0"/>
              </a:rPr>
              <a:t>Region</a:t>
            </a:r>
            <a:r>
              <a:rPr lang="zh-CN" altLang="en-US" baseline="0" dirty="0" smtClean="0">
                <a:latin typeface="FrutigerNext LT Regular" pitchFamily="34" charset="0"/>
              </a:rPr>
              <a:t>打包发送到</a:t>
            </a:r>
            <a:r>
              <a:rPr lang="en-US" altLang="zh-CN" baseline="0" dirty="0" smtClean="0">
                <a:latin typeface="FrutigerNext LT Regular" pitchFamily="34" charset="0"/>
              </a:rPr>
              <a:t>Region</a:t>
            </a:r>
            <a:r>
              <a:rPr lang="zh-CN" altLang="en-US" baseline="0" dirty="0" smtClean="0">
                <a:latin typeface="FrutigerNext LT Regular" pitchFamily="34" charset="0"/>
              </a:rPr>
              <a:t>所在</a:t>
            </a:r>
            <a:r>
              <a:rPr lang="en-US" altLang="zh-CN" baseline="0" dirty="0" err="1" smtClean="0">
                <a:latin typeface="FrutigerNext LT Regular" pitchFamily="34" charset="0"/>
              </a:rPr>
              <a:t>RegionServer</a:t>
            </a:r>
            <a:r>
              <a:rPr lang="zh-CN" altLang="en-US" baseline="0" dirty="0" smtClean="0">
                <a:latin typeface="FrutigerNext LT Regular" pitchFamily="34" charset="0"/>
              </a:rPr>
              <a:t>，由该</a:t>
            </a:r>
            <a:r>
              <a:rPr lang="en-US" altLang="zh-CN" baseline="0" dirty="0" err="1" smtClean="0">
                <a:latin typeface="FrutigerNext LT Regular" pitchFamily="34" charset="0"/>
              </a:rPr>
              <a:t>RegionServer</a:t>
            </a:r>
            <a:r>
              <a:rPr lang="zh-CN" altLang="en-US" baseline="0" dirty="0" smtClean="0">
                <a:latin typeface="FrutigerNext LT Regular" pitchFamily="34" charset="0"/>
              </a:rPr>
              <a:t>具体处理数据写入。</a:t>
            </a:r>
            <a:endParaRPr lang="en-US" altLang="zh-CN" baseline="0" dirty="0" smtClean="0">
              <a:latin typeface="FrutigerNext LT Regular" pitchFamily="34" charset="0"/>
            </a:endParaRPr>
          </a:p>
          <a:p>
            <a:endParaRPr lang="en-US" altLang="zh-CN" baseline="0" dirty="0" smtClean="0">
              <a:latin typeface="FrutigerNext LT Regular" pitchFamily="34" charset="0"/>
            </a:endParaRPr>
          </a:p>
          <a:p>
            <a:r>
              <a:rPr lang="en-US" altLang="zh-CN" baseline="0" dirty="0" err="1" smtClean="0">
                <a:latin typeface="FrutigerNext LT Regular" pitchFamily="34" charset="0"/>
              </a:rPr>
              <a:t>HBase</a:t>
            </a:r>
            <a:r>
              <a:rPr lang="zh-CN" altLang="en-US" baseline="0" dirty="0" smtClean="0">
                <a:latin typeface="FrutigerNext LT Regular" pitchFamily="34" charset="0"/>
              </a:rPr>
              <a:t>：分布式</a:t>
            </a:r>
            <a:r>
              <a:rPr lang="en-US" altLang="zh-CN" baseline="0" dirty="0" err="1" smtClean="0">
                <a:latin typeface="FrutigerNext LT Regular" pitchFamily="34" charset="0"/>
              </a:rPr>
              <a:t>NoSQL</a:t>
            </a:r>
            <a:r>
              <a:rPr lang="zh-CN" altLang="en-US" baseline="0" dirty="0" smtClean="0">
                <a:latin typeface="FrutigerNext LT Regular" pitchFamily="34" charset="0"/>
              </a:rPr>
              <a:t>数据库，每条用户数据以</a:t>
            </a:r>
            <a:r>
              <a:rPr lang="en-US" altLang="zh-CN" baseline="0" dirty="0" smtClean="0">
                <a:latin typeface="FrutigerNext LT Regular" pitchFamily="34" charset="0"/>
              </a:rPr>
              <a:t>KeyValue</a:t>
            </a:r>
            <a:r>
              <a:rPr lang="zh-CN" altLang="en-US" baseline="0" dirty="0" smtClean="0">
                <a:latin typeface="FrutigerNext LT Regular" pitchFamily="34" charset="0"/>
              </a:rPr>
              <a:t>存放在</a:t>
            </a:r>
            <a:r>
              <a:rPr lang="en-US" altLang="zh-CN" baseline="0" dirty="0" err="1" smtClean="0">
                <a:latin typeface="FrutigerNext LT Regular" pitchFamily="34" charset="0"/>
              </a:rPr>
              <a:t>HBase</a:t>
            </a:r>
            <a:r>
              <a:rPr lang="zh-CN" altLang="en-US" baseline="0" dirty="0" smtClean="0">
                <a:latin typeface="FrutigerNext LT Regular" pitchFamily="34" charset="0"/>
              </a:rPr>
              <a:t>中。</a:t>
            </a:r>
            <a:endParaRPr lang="en-US" altLang="zh-CN" baseline="0" dirty="0" smtClean="0">
              <a:latin typeface="FrutigerNext LT Regular" pitchFamily="34" charset="0"/>
            </a:endParaRPr>
          </a:p>
          <a:p>
            <a:r>
              <a:rPr lang="en-US" altLang="zh-CN" baseline="0" dirty="0" err="1" smtClean="0">
                <a:latin typeface="FrutigerNext LT Regular" pitchFamily="34" charset="0"/>
              </a:rPr>
              <a:t>HClient</a:t>
            </a:r>
            <a:r>
              <a:rPr lang="zh-CN" altLang="en-US" baseline="0" dirty="0" smtClean="0">
                <a:latin typeface="FrutigerNext LT Regular" pitchFamily="34" charset="0"/>
              </a:rPr>
              <a:t>：用户数据与</a:t>
            </a:r>
            <a:r>
              <a:rPr lang="en-US" altLang="zh-CN" baseline="0" dirty="0" err="1" smtClean="0">
                <a:latin typeface="FrutigerNext LT Regular" pitchFamily="34" charset="0"/>
              </a:rPr>
              <a:t>HBase</a:t>
            </a:r>
            <a:r>
              <a:rPr lang="zh-CN" altLang="en-US" baseline="0" dirty="0" smtClean="0">
                <a:latin typeface="FrutigerNext LT Regular" pitchFamily="34" charset="0"/>
              </a:rPr>
              <a:t>的接口，负责数据分类，下发数据给</a:t>
            </a:r>
            <a:r>
              <a:rPr lang="en-US" altLang="zh-CN" baseline="0" dirty="0" smtClean="0">
                <a:latin typeface="FrutigerNext LT Regular" pitchFamily="34" charset="0"/>
              </a:rPr>
              <a:t>Region</a:t>
            </a:r>
            <a:r>
              <a:rPr lang="zh-CN" altLang="en-US" baseline="0" dirty="0" smtClean="0">
                <a:latin typeface="FrutigerNext LT Regular" pitchFamily="34" charset="0"/>
              </a:rPr>
              <a:t>。</a:t>
            </a:r>
            <a:endParaRPr lang="en-US" altLang="zh-CN" baseline="0" dirty="0" smtClean="0">
              <a:latin typeface="FrutigerNext LT Regular" pitchFamily="34" charset="0"/>
            </a:endParaRPr>
          </a:p>
          <a:p>
            <a:r>
              <a:rPr lang="en-US" altLang="zh-CN" baseline="0" dirty="0" smtClean="0">
                <a:latin typeface="FrutigerNext LT Regular" pitchFamily="34" charset="0"/>
              </a:rPr>
              <a:t>Region</a:t>
            </a:r>
            <a:r>
              <a:rPr lang="zh-CN" altLang="en-US" baseline="0" dirty="0" smtClean="0">
                <a:latin typeface="FrutigerNext LT Regular" pitchFamily="34" charset="0"/>
              </a:rPr>
              <a:t>：数据存放的最小单元。</a:t>
            </a:r>
            <a:endParaRPr lang="en-US" altLang="zh-CN" baseline="0" dirty="0" smtClean="0">
              <a:latin typeface="FrutigerNext LT Regular" pitchFamily="34" charset="0"/>
            </a:endParaRPr>
          </a:p>
          <a:p>
            <a:r>
              <a:rPr lang="en-US" altLang="zh-CN" baseline="0" dirty="0" err="1" smtClean="0">
                <a:latin typeface="FrutigerNext LT Regular" pitchFamily="34" charset="0"/>
              </a:rPr>
              <a:t>RegionServer</a:t>
            </a:r>
            <a:r>
              <a:rPr lang="zh-CN" altLang="en-US" baseline="0" dirty="0" smtClean="0">
                <a:latin typeface="FrutigerNext LT Regular" pitchFamily="34" charset="0"/>
              </a:rPr>
              <a:t>：负责管理多个</a:t>
            </a:r>
            <a:r>
              <a:rPr lang="en-US" altLang="zh-CN" baseline="0" dirty="0" smtClean="0">
                <a:latin typeface="FrutigerNext LT Regular" pitchFamily="34" charset="0"/>
              </a:rPr>
              <a:t>Region</a:t>
            </a:r>
            <a:r>
              <a:rPr lang="zh-CN" altLang="en-US" baseline="0" dirty="0" smtClean="0">
                <a:latin typeface="FrutigerNext LT Regular" pitchFamily="34" charset="0"/>
              </a:rPr>
              <a:t>，是</a:t>
            </a:r>
            <a:r>
              <a:rPr lang="en-US" altLang="zh-CN" baseline="0" dirty="0" smtClean="0">
                <a:latin typeface="FrutigerNext LT Regular" pitchFamily="34" charset="0"/>
              </a:rPr>
              <a:t>Region</a:t>
            </a:r>
            <a:r>
              <a:rPr lang="zh-CN" altLang="en-US" baseline="0" dirty="0" smtClean="0">
                <a:latin typeface="FrutigerNext LT Regular" pitchFamily="34" charset="0"/>
              </a:rPr>
              <a:t>的载体。</a:t>
            </a:r>
            <a:endParaRPr lang="en-US" altLang="zh-CN" dirty="0" smtClean="0">
              <a:latin typeface="FrutigerNext LT Regular"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b="0" i="0" kern="1200" dirty="0" err="1" smtClean="0">
                <a:solidFill>
                  <a:schemeClr val="tx1"/>
                </a:solidFill>
                <a:latin typeface="FrutigerNext LT Regular" pitchFamily="34" charset="0"/>
                <a:ea typeface="华文细黑" panose="02010600040101010101" pitchFamily="2" charset="-122"/>
                <a:cs typeface="+mn-cs"/>
              </a:rPr>
              <a:t>RPC:Remote</a:t>
            </a:r>
            <a:r>
              <a:rPr lang="en-US" altLang="zh-CN" sz="1100" b="0" i="0" kern="1200" dirty="0" smtClean="0">
                <a:solidFill>
                  <a:schemeClr val="tx1"/>
                </a:solidFill>
                <a:latin typeface="FrutigerNext LT Regular" pitchFamily="34" charset="0"/>
                <a:ea typeface="华文细黑" panose="02010600040101010101" pitchFamily="2" charset="-122"/>
                <a:cs typeface="+mn-cs"/>
              </a:rPr>
              <a:t> Procedure Call Protocol</a:t>
            </a:r>
            <a:r>
              <a:rPr lang="zh-CN" altLang="en-US" sz="1100" b="0" i="0" kern="1200" dirty="0" smtClean="0">
                <a:solidFill>
                  <a:schemeClr val="tx1"/>
                </a:solidFill>
                <a:latin typeface="FrutigerNext LT Regular" pitchFamily="34" charset="0"/>
                <a:ea typeface="华文细黑" panose="02010600040101010101" pitchFamily="2" charset="-122"/>
                <a:cs typeface="+mn-cs"/>
              </a:rPr>
              <a:t>远程过程调用协议</a:t>
            </a:r>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zh-CN" altLang="en-US" dirty="0" smtClean="0"/>
              <a:t>每一个书架相当于一个</a:t>
            </a:r>
            <a:r>
              <a:rPr lang="en-US" altLang="zh-CN" dirty="0" smtClean="0"/>
              <a:t>region</a:t>
            </a:r>
          </a:p>
          <a:p>
            <a:pPr>
              <a:buNone/>
            </a:pPr>
            <a:r>
              <a:rPr lang="zh-CN" altLang="en-US" dirty="0" smtClean="0"/>
              <a:t>按顺序写的效果就是同一列族的数据会被放在一起</a:t>
            </a:r>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dirty="0" smtClean="0"/>
              <a:t>MVCC</a:t>
            </a:r>
            <a:r>
              <a:rPr lang="zh-CN" altLang="en-US" dirty="0" smtClean="0"/>
              <a:t>：</a:t>
            </a:r>
            <a:r>
              <a:rPr lang="en-US" altLang="zh-CN" sz="1100" b="0" i="0" kern="1200" dirty="0" smtClean="0">
                <a:solidFill>
                  <a:schemeClr val="tx1"/>
                </a:solidFill>
                <a:latin typeface="FrutigerNext LT Regular" pitchFamily="34" charset="0"/>
                <a:ea typeface="华文细黑" panose="02010600040101010101" pitchFamily="2" charset="-122"/>
                <a:cs typeface="+mn-cs"/>
              </a:rPr>
              <a:t>Multi-Version Concurrency Control </a:t>
            </a:r>
            <a:r>
              <a:rPr lang="zh-CN" altLang="en-US" sz="1100" b="0" i="0" kern="1200" dirty="0" smtClean="0">
                <a:solidFill>
                  <a:schemeClr val="tx1"/>
                </a:solidFill>
                <a:latin typeface="FrutigerNext LT Regular" pitchFamily="34" charset="0"/>
                <a:ea typeface="华文细黑" panose="02010600040101010101" pitchFamily="2" charset="-122"/>
                <a:cs typeface="+mn-cs"/>
              </a:rPr>
              <a:t>多版本并发控制</a:t>
            </a:r>
            <a:r>
              <a:rPr lang="zh-CN" altLang="en-US" dirty="0" smtClean="0"/>
              <a:t>。</a:t>
            </a:r>
            <a:endParaRPr lang="en-US" altLang="zh-CN" dirty="0" smtClean="0"/>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sz="1100" b="0" i="0" kern="1200" dirty="0" err="1" smtClean="0">
                <a:solidFill>
                  <a:schemeClr val="tx1"/>
                </a:solidFill>
                <a:latin typeface="FrutigerNext LT Regular" pitchFamily="34" charset="0"/>
                <a:ea typeface="华文细黑" panose="02010600040101010101" pitchFamily="2" charset="-122"/>
                <a:cs typeface="+mn-cs"/>
              </a:rPr>
              <a:t>WAL:Write</a:t>
            </a:r>
            <a:r>
              <a:rPr lang="en-US" altLang="zh-CN" sz="1100" b="0" i="0" kern="1200" dirty="0" smtClean="0">
                <a:solidFill>
                  <a:schemeClr val="tx1"/>
                </a:solidFill>
                <a:latin typeface="FrutigerNext LT Regular" pitchFamily="34" charset="0"/>
                <a:ea typeface="华文细黑" panose="02010600040101010101" pitchFamily="2" charset="-122"/>
                <a:cs typeface="+mn-cs"/>
              </a:rPr>
              <a:t> Ahead Log </a:t>
            </a:r>
            <a:r>
              <a:rPr lang="zh-CN" altLang="en-US" sz="1100" b="0" i="0" kern="1200" dirty="0" smtClean="0">
                <a:solidFill>
                  <a:schemeClr val="tx1"/>
                </a:solidFill>
                <a:latin typeface="FrutigerNext LT Regular" pitchFamily="34" charset="0"/>
                <a:ea typeface="华文细黑" panose="02010600040101010101" pitchFamily="2" charset="-122"/>
                <a:cs typeface="+mn-cs"/>
              </a:rPr>
              <a:t>预写日志</a:t>
            </a:r>
            <a:endParaRPr lang="en-US" altLang="zh-CN" sz="1100" b="0" i="0" kern="1200" dirty="0" smtClean="0">
              <a:solidFill>
                <a:schemeClr val="tx1"/>
              </a:solidFill>
              <a:latin typeface="FrutigerNext LT Regular" pitchFamily="34" charset="0"/>
              <a:ea typeface="华文细黑" panose="02010600040101010101" pitchFamily="2" charset="-122"/>
              <a:cs typeface="+mn-cs"/>
            </a:endParaRP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zh-CN" altLang="en-US" dirty="0" smtClean="0"/>
              <a:t>先写内存再刷盘的写性能要好，类似于缓存的作用</a:t>
            </a:r>
            <a:endParaRPr lang="en-US" altLang="zh-CN" dirty="0" smtClean="0"/>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endParaRPr lang="en-US" altLang="zh-CN" dirty="0" smtClean="0"/>
          </a:p>
          <a:p>
            <a:r>
              <a:rPr lang="zh-CN" altLang="en-US" dirty="0" smtClean="0"/>
              <a:t>（1）获取行锁、Region更新共享锁： HBase中使用行锁保证对同一行数据的更新都是互斥操作，用以保证更新的原子性，要么更新成功，要么失败。</a:t>
            </a:r>
          </a:p>
          <a:p>
            <a:r>
              <a:rPr lang="zh-CN" altLang="en-US" dirty="0" smtClean="0"/>
              <a:t>（2）开始写事务：获取write number，用于实现MVCC，实现数据的非锁定读，在保证读写一致性的前提下提高读取性能。</a:t>
            </a:r>
          </a:p>
          <a:p>
            <a:r>
              <a:rPr lang="zh-CN" altLang="en-US" dirty="0" smtClean="0"/>
              <a:t>（3）写缓存memstore：HBase中每列都会对应一个store，用来存储该列数据。每个store都会有个写缓存memstore，用于缓存写入数据。HBase并不会直接将数据落盘，而是先写入缓存，等缓存满足一定大小之后再一起落盘</a:t>
            </a:r>
          </a:p>
          <a:p>
            <a:r>
              <a:rPr lang="zh-CN" altLang="en-US" sz="1100" dirty="0" smtClean="0">
                <a:sym typeface="+mn-ea"/>
              </a:rPr>
              <a:t>（4）Append HLog：HBase使用WAL机制保证数据可靠性，即首先写日志再写缓存，即使发生宕机，也可以通过恢复HLog还原出原始数据。该步骤就是将数据构造为WALEdit对象，然后顺序写入HLog中，此时不需要执行sync操作。0.98版本采用了新的写线程模式实现HLog日志的写入，可以使得整个数据更新性能得到极大提升</a:t>
            </a:r>
            <a:endParaRPr lang="zh-CN" altLang="en-US" sz="1100" dirty="0" smtClean="0"/>
          </a:p>
          <a:p>
            <a:r>
              <a:rPr lang="zh-CN" altLang="en-US" sz="1100" dirty="0" smtClean="0"/>
              <a:t>（5）释放行锁以及共享锁</a:t>
            </a:r>
          </a:p>
          <a:p>
            <a:r>
              <a:rPr lang="zh-CN" altLang="en-US" sz="1100" dirty="0" smtClean="0"/>
              <a:t>（6）Sync HLog：HLog真正sync到HDFS，在释放行锁之后执行sync操作是为了尽量减少持锁时间，提升写性能。如果Sync失败，执行回滚操作将memstore中已经写入的数据移除。</a:t>
            </a:r>
          </a:p>
          <a:p>
            <a:r>
              <a:rPr lang="zh-CN" altLang="en-US" sz="1100" dirty="0" smtClean="0"/>
              <a:t>（7）结束写事务：此时该线程的更新操作才会对其他读请求可见，更新才实际生效。</a:t>
            </a:r>
          </a:p>
          <a:p>
            <a:r>
              <a:rPr lang="zh-CN" altLang="en-US" sz="1100" dirty="0" smtClean="0"/>
              <a:t>（8）flush memstore：当写缓存满64M之后，会启动flush线程将数据刷新到硬盘。</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可靠性体现在</a:t>
            </a:r>
            <a:r>
              <a:rPr lang="en-US" altLang="zh-CN" dirty="0" smtClean="0"/>
              <a:t>HMaster</a:t>
            </a:r>
            <a:r>
              <a:rPr lang="zh-CN" altLang="en-US" dirty="0" smtClean="0"/>
              <a:t>采用</a:t>
            </a:r>
            <a:r>
              <a:rPr lang="en-US" altLang="zh-CN" dirty="0" smtClean="0"/>
              <a:t>HA</a:t>
            </a:r>
            <a:r>
              <a:rPr lang="zh-CN" altLang="en-US" dirty="0" smtClean="0"/>
              <a:t>部署；</a:t>
            </a:r>
            <a:r>
              <a:rPr lang="en-US" altLang="zh-CN" dirty="0" smtClean="0"/>
              <a:t>RegionServer</a:t>
            </a:r>
            <a:r>
              <a:rPr lang="zh-CN" altLang="en-US" dirty="0" smtClean="0"/>
              <a:t>任务接管</a:t>
            </a:r>
            <a:endParaRPr lang="en-US" altLang="zh-CN" dirty="0" smtClean="0"/>
          </a:p>
          <a:p>
            <a:r>
              <a:rPr lang="zh-CN" altLang="en-US" dirty="0" smtClean="0"/>
              <a:t>毫秒级别的响应</a:t>
            </a:r>
            <a:endParaRPr lang="en-US" altLang="zh-CN" dirty="0" smtClean="0"/>
          </a:p>
          <a:p>
            <a:r>
              <a:rPr lang="zh-CN" altLang="en-US" dirty="0" smtClean="0"/>
              <a:t>数据按列存储</a:t>
            </a:r>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dirty="0" smtClean="0">
                <a:solidFill>
                  <a:schemeClr val="tx1">
                    <a:lumMod val="85000"/>
                    <a:lumOff val="15000"/>
                  </a:schemeClr>
                </a:solidFill>
              </a:rPr>
              <a:t>Flush</a:t>
            </a:r>
            <a:r>
              <a:rPr lang="zh-CN" altLang="en-US" sz="1100" dirty="0" smtClean="0">
                <a:solidFill>
                  <a:schemeClr val="tx1">
                    <a:lumMod val="85000"/>
                    <a:lumOff val="15000"/>
                  </a:schemeClr>
                </a:solidFill>
              </a:rPr>
              <a:t>操作：将数据从内存持久化到磁盘。</a:t>
            </a:r>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当随着时间的增长，业务数据不断的往</a:t>
            </a:r>
            <a:r>
              <a:rPr lang="en-US" altLang="zh-CN" dirty="0" smtClean="0"/>
              <a:t>HBase</a:t>
            </a:r>
            <a:r>
              <a:rPr lang="zh-CN" altLang="en-US" dirty="0" smtClean="0"/>
              <a:t>集群中灌入，这时</a:t>
            </a:r>
            <a:r>
              <a:rPr lang="en-US" altLang="zh-CN" dirty="0" smtClean="0"/>
              <a:t>HFile</a:t>
            </a:r>
            <a:r>
              <a:rPr lang="zh-CN" altLang="en-US" dirty="0" smtClean="0"/>
              <a:t>的数目越来越多，那么针对同样的查询，需要同时打开的文件也就可能越来越多，那么查询时延也就越来越大。</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Compaction</a:t>
            </a:r>
            <a:r>
              <a:rPr lang="zh-CN" altLang="en-US" dirty="0" smtClean="0"/>
              <a:t>：合并</a:t>
            </a:r>
            <a:endParaRPr lang="en-US" altLang="zh-CN" dirty="0" smtClean="0"/>
          </a:p>
          <a:p>
            <a:r>
              <a:rPr lang="en-US" altLang="zh-CN" dirty="0" smtClean="0"/>
              <a:t>Minor</a:t>
            </a:r>
            <a:r>
              <a:rPr lang="zh-CN" altLang="en-US" dirty="0" smtClean="0"/>
              <a:t>、</a:t>
            </a:r>
            <a:r>
              <a:rPr lang="en-US" altLang="zh-CN" dirty="0" smtClean="0"/>
              <a:t>Major</a:t>
            </a:r>
            <a:r>
              <a:rPr lang="zh-CN" altLang="en-US" dirty="0" smtClean="0"/>
              <a:t>：次要的</a:t>
            </a:r>
            <a:r>
              <a:rPr lang="en-US" altLang="zh-CN" dirty="0" smtClean="0"/>
              <a:t>,</a:t>
            </a:r>
            <a:r>
              <a:rPr lang="zh-CN" altLang="en-US" smtClean="0"/>
              <a:t>主要的</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清理被删除的数据</a:t>
            </a:r>
            <a:endParaRPr lang="en-US" altLang="zh-CN" dirty="0" smtClean="0"/>
          </a:p>
          <a:p>
            <a:r>
              <a:rPr lang="zh-CN" altLang="en-US" dirty="0" smtClean="0"/>
              <a:t>小合并不可以清理被删除的数据，因为删除数据的记录和被删除的数据可能不同时包含在小合并的文件中</a:t>
            </a:r>
            <a:endParaRPr lang="en-US" altLang="zh-CN" dirty="0" smtClean="0"/>
          </a:p>
          <a:p>
            <a:r>
              <a:rPr lang="zh-CN" altLang="en-US" dirty="0" smtClean="0"/>
              <a:t>大合并可以删除被删除的数据，但是非常耗费时间和资源，所以一般在凌晨手动触发执行</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这里的图和写流程使用的是一样的，一样用图书馆做类比</a:t>
            </a:r>
            <a:endParaRPr lang="en-US" altLang="zh-CN" dirty="0" smtClean="0"/>
          </a:p>
          <a:p>
            <a:r>
              <a:rPr lang="zh-CN" altLang="en-US" dirty="0" smtClean="0"/>
              <a:t>读流程：</a:t>
            </a:r>
            <a:endParaRPr lang="en-US" altLang="zh-CN" dirty="0" smtClean="0"/>
          </a:p>
          <a:p>
            <a:pPr marL="360680" lvl="1" indent="0">
              <a:buNone/>
            </a:pPr>
            <a:r>
              <a:rPr lang="zh-CN" altLang="en-US" dirty="0" smtClean="0"/>
              <a:t>客户端发起请求 </a:t>
            </a:r>
            <a:r>
              <a:rPr lang="en-US" altLang="zh-CN" dirty="0" smtClean="0"/>
              <a:t>-&gt; </a:t>
            </a:r>
            <a:r>
              <a:rPr lang="zh-CN" altLang="en-US" dirty="0" smtClean="0"/>
              <a:t>通过</a:t>
            </a:r>
            <a:r>
              <a:rPr lang="en-US" altLang="zh-CN" dirty="0" err="1" smtClean="0"/>
              <a:t>ZooKeeper</a:t>
            </a:r>
            <a:r>
              <a:rPr lang="zh-CN" altLang="en-US" dirty="0" smtClean="0"/>
              <a:t>寻找到</a:t>
            </a:r>
            <a:r>
              <a:rPr lang="en-US" altLang="zh-CN" dirty="0" smtClean="0"/>
              <a:t>meta</a:t>
            </a:r>
            <a:r>
              <a:rPr lang="zh-CN" altLang="en-US" dirty="0" smtClean="0"/>
              <a:t>表所在</a:t>
            </a:r>
            <a:r>
              <a:rPr lang="en-US" altLang="zh-CN" dirty="0" err="1" smtClean="0"/>
              <a:t>RegionServer</a:t>
            </a:r>
            <a:r>
              <a:rPr lang="en-US" altLang="zh-CN" dirty="0" smtClean="0"/>
              <a:t> -&gt; meta</a:t>
            </a:r>
            <a:r>
              <a:rPr lang="zh-CN" altLang="en-US" dirty="0" smtClean="0"/>
              <a:t>表中记载着各个</a:t>
            </a:r>
            <a:r>
              <a:rPr lang="en-US" altLang="zh-CN" dirty="0" smtClean="0"/>
              <a:t>User Region</a:t>
            </a:r>
            <a:r>
              <a:rPr lang="zh-CN" altLang="en-US" dirty="0" smtClean="0"/>
              <a:t>信息（</a:t>
            </a:r>
            <a:r>
              <a:rPr lang="en-US" altLang="zh-CN" dirty="0" smtClean="0"/>
              <a:t>rowkey</a:t>
            </a:r>
            <a:r>
              <a:rPr lang="zh-CN" altLang="en-US" dirty="0" smtClean="0"/>
              <a:t>范围，所在</a:t>
            </a:r>
            <a:r>
              <a:rPr lang="en-US" altLang="zh-CN" dirty="0" err="1" smtClean="0"/>
              <a:t>RegionServer</a:t>
            </a:r>
            <a:r>
              <a:rPr lang="zh-CN" altLang="en-US" dirty="0" smtClean="0"/>
              <a:t>），通过</a:t>
            </a:r>
            <a:r>
              <a:rPr lang="en-US" altLang="zh-CN" dirty="0" smtClean="0"/>
              <a:t>rowkey</a:t>
            </a:r>
            <a:r>
              <a:rPr lang="zh-CN" altLang="en-US" dirty="0" smtClean="0"/>
              <a:t>查找</a:t>
            </a:r>
            <a:r>
              <a:rPr lang="en-US" altLang="zh-CN" dirty="0" smtClean="0"/>
              <a:t>meta</a:t>
            </a:r>
            <a:r>
              <a:rPr lang="zh-CN" altLang="en-US" dirty="0" smtClean="0"/>
              <a:t>表，获取所要读取的</a:t>
            </a:r>
            <a:r>
              <a:rPr lang="en-US" altLang="zh-CN" dirty="0" smtClean="0"/>
              <a:t>Region</a:t>
            </a:r>
            <a:r>
              <a:rPr lang="zh-CN" altLang="en-US" dirty="0" smtClean="0"/>
              <a:t>所在</a:t>
            </a:r>
            <a:r>
              <a:rPr lang="en-US" altLang="zh-CN" dirty="0" err="1" smtClean="0"/>
              <a:t>RegionServer</a:t>
            </a:r>
            <a:r>
              <a:rPr lang="zh-CN" altLang="en-US" baseline="0" dirty="0" smtClean="0"/>
              <a:t> </a:t>
            </a:r>
            <a:r>
              <a:rPr lang="en-US" altLang="zh-CN" baseline="0" dirty="0" smtClean="0"/>
              <a:t>-&gt; </a:t>
            </a:r>
            <a:r>
              <a:rPr lang="zh-CN" altLang="en-US" baseline="0" dirty="0" smtClean="0"/>
              <a:t>请求发送到该</a:t>
            </a:r>
            <a:r>
              <a:rPr lang="en-US" altLang="zh-CN" baseline="0" dirty="0" err="1" smtClean="0"/>
              <a:t>RegionServer</a:t>
            </a:r>
            <a:r>
              <a:rPr lang="zh-CN" altLang="en-US" baseline="0" dirty="0" smtClean="0"/>
              <a:t>，由其具体处理数据读取 </a:t>
            </a:r>
            <a:r>
              <a:rPr lang="en-US" altLang="zh-CN" baseline="0" dirty="0" smtClean="0"/>
              <a:t>-&gt; </a:t>
            </a:r>
            <a:r>
              <a:rPr lang="zh-CN" altLang="en-US" baseline="0" dirty="0" smtClean="0"/>
              <a:t>数据读取返回到客户端。</a:t>
            </a:r>
            <a:endParaRPr lang="en-US" altLang="zh-CN"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客户端发起读请求，相当于客户端需要去寻找图书馆中的书籍，这时，如果指定具体图书编码（</a:t>
            </a:r>
            <a:r>
              <a:rPr lang="en-US" altLang="zh-CN" dirty="0" smtClean="0"/>
              <a:t>HBase</a:t>
            </a:r>
            <a:r>
              <a:rPr lang="zh-CN" altLang="en-US" dirty="0" smtClean="0"/>
              <a:t>中的</a:t>
            </a:r>
            <a:r>
              <a:rPr lang="en-US" altLang="zh-CN" dirty="0" smtClean="0"/>
              <a:t>rowkey</a:t>
            </a:r>
            <a:r>
              <a:rPr lang="zh-CN" altLang="en-US" dirty="0" smtClean="0"/>
              <a:t>），那就是</a:t>
            </a:r>
            <a:r>
              <a:rPr lang="en-US" altLang="zh-CN" dirty="0" smtClean="0"/>
              <a:t>Get</a:t>
            </a:r>
            <a:r>
              <a:rPr lang="zh-CN" altLang="en-US" dirty="0" smtClean="0"/>
              <a:t>请求，如果指定的是个编码范围，那么就是</a:t>
            </a:r>
            <a:r>
              <a:rPr lang="en-US" altLang="zh-CN" dirty="0" smtClean="0"/>
              <a:t>Scan</a:t>
            </a:r>
            <a:r>
              <a:rPr lang="zh-CN" altLang="en-US" dirty="0" smtClean="0"/>
              <a:t>请求，一个是精确查找，一个是范围查找。</a:t>
            </a:r>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在寻找到</a:t>
            </a:r>
            <a:r>
              <a:rPr lang="en-US" altLang="zh-CN" dirty="0" smtClean="0"/>
              <a:t>rowkey</a:t>
            </a:r>
            <a:r>
              <a:rPr lang="zh-CN" altLang="en-US" dirty="0" smtClean="0"/>
              <a:t>所对应的</a:t>
            </a:r>
            <a:r>
              <a:rPr lang="en-US" altLang="zh-CN" dirty="0" smtClean="0"/>
              <a:t>RegionServer</a:t>
            </a:r>
            <a:r>
              <a:rPr lang="zh-CN" altLang="en-US" dirty="0" smtClean="0"/>
              <a:t>和</a:t>
            </a:r>
            <a:r>
              <a:rPr lang="en-US" altLang="zh-CN" dirty="0" smtClean="0"/>
              <a:t>Region</a:t>
            </a:r>
            <a:r>
              <a:rPr lang="zh-CN" altLang="en-US" dirty="0" smtClean="0"/>
              <a:t>之后，需要打开一个查找器</a:t>
            </a:r>
            <a:r>
              <a:rPr lang="en-US" altLang="zh-CN" dirty="0" smtClean="0"/>
              <a:t>Scanner</a:t>
            </a:r>
            <a:r>
              <a:rPr lang="zh-CN" altLang="en-US" dirty="0" smtClean="0"/>
              <a:t>，由其具体执行查找数据，</a:t>
            </a:r>
            <a:r>
              <a:rPr lang="en-US" altLang="zh-CN" dirty="0" smtClean="0"/>
              <a:t>Region</a:t>
            </a:r>
            <a:r>
              <a:rPr lang="zh-CN" altLang="en-US" dirty="0" smtClean="0"/>
              <a:t>中会包含内存数据</a:t>
            </a:r>
            <a:r>
              <a:rPr lang="en-US" altLang="zh-CN" dirty="0" smtClean="0"/>
              <a:t>MemStore</a:t>
            </a:r>
            <a:r>
              <a:rPr lang="zh-CN" altLang="en-US" dirty="0" smtClean="0"/>
              <a:t>，文件数据</a:t>
            </a:r>
            <a:r>
              <a:rPr lang="en-US" altLang="zh-CN" dirty="0" err="1" smtClean="0"/>
              <a:t>Hfiles</a:t>
            </a:r>
            <a:r>
              <a:rPr lang="zh-CN" altLang="en-US" dirty="0" smtClean="0"/>
              <a:t>，那么在</a:t>
            </a:r>
            <a:r>
              <a:rPr lang="en-US" altLang="zh-CN" dirty="0" smtClean="0"/>
              <a:t>open scanner</a:t>
            </a:r>
            <a:r>
              <a:rPr lang="zh-CN" altLang="en-US" dirty="0" smtClean="0"/>
              <a:t>的时候就需要分别读取这两块数据，打开对应不同的</a:t>
            </a:r>
            <a:r>
              <a:rPr lang="en-US" altLang="zh-CN" dirty="0" smtClean="0"/>
              <a:t>scanner</a:t>
            </a:r>
            <a:r>
              <a:rPr lang="zh-CN" altLang="en-US" dirty="0" smtClean="0"/>
              <a:t>做查询操作。</a:t>
            </a:r>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其实这里的</a:t>
            </a:r>
            <a:r>
              <a:rPr lang="en-US" altLang="zh-CN" dirty="0" smtClean="0"/>
              <a:t>scanner</a:t>
            </a:r>
            <a:r>
              <a:rPr lang="zh-CN" altLang="en-US" dirty="0" smtClean="0"/>
              <a:t>可以理解为就是一个栈，一个</a:t>
            </a:r>
            <a:r>
              <a:rPr lang="en-US" altLang="zh-CN" dirty="0" smtClean="0"/>
              <a:t>store</a:t>
            </a:r>
            <a:r>
              <a:rPr lang="zh-CN" altLang="en-US" dirty="0" smtClean="0"/>
              <a:t>里面有</a:t>
            </a:r>
            <a:r>
              <a:rPr lang="en-US" altLang="zh-CN" dirty="0" smtClean="0"/>
              <a:t>menstore</a:t>
            </a:r>
            <a:r>
              <a:rPr lang="zh-CN" altLang="en-US" dirty="0" smtClean="0"/>
              <a:t>和</a:t>
            </a:r>
            <a:r>
              <a:rPr lang="en-US" altLang="zh-CN" dirty="0" smtClean="0"/>
              <a:t>hfile</a:t>
            </a:r>
            <a:r>
              <a:rPr lang="zh-CN" altLang="en-US" dirty="0" smtClean="0"/>
              <a:t>，那么就会打开</a:t>
            </a:r>
            <a:r>
              <a:rPr lang="en-US" altLang="zh-CN" dirty="0" smtClean="0"/>
              <a:t>menstore</a:t>
            </a:r>
            <a:r>
              <a:rPr lang="zh-CN" altLang="en-US" dirty="0" smtClean="0"/>
              <a:t>的栈，各个</a:t>
            </a:r>
            <a:r>
              <a:rPr lang="en-US" altLang="zh-CN" dirty="0" smtClean="0"/>
              <a:t>hfile</a:t>
            </a:r>
            <a:r>
              <a:rPr lang="zh-CN" altLang="en-US" dirty="0" smtClean="0"/>
              <a:t>的栈，先从各个栈中</a:t>
            </a:r>
            <a:r>
              <a:rPr lang="en-US" altLang="zh-CN" dirty="0" smtClean="0"/>
              <a:t>poll</a:t>
            </a:r>
            <a:r>
              <a:rPr lang="zh-CN" altLang="en-US" dirty="0" smtClean="0"/>
              <a:t>出一条数据，然后做排序，</a:t>
            </a:r>
            <a:r>
              <a:rPr lang="en-US" altLang="zh-CN" dirty="0" smtClean="0"/>
              <a:t>next</a:t>
            </a:r>
            <a:r>
              <a:rPr lang="zh-CN" altLang="en-US" dirty="0" smtClean="0"/>
              <a:t>返回排序后的第一个数据，然后该栈继续</a:t>
            </a:r>
            <a:r>
              <a:rPr lang="en-US" altLang="zh-CN" dirty="0" smtClean="0"/>
              <a:t>poll</a:t>
            </a:r>
            <a:r>
              <a:rPr lang="zh-CN" altLang="en-US" dirty="0" smtClean="0"/>
              <a:t>出一条数据，继续排序。</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latinLnBrk="0">
              <a:buNone/>
            </a:pP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如果我们需要取回</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3</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个版本如上图所示</a:t>
            </a:r>
          </a:p>
          <a:p>
            <a:pPr marL="0" indent="0" latinLnBrk="0">
              <a:buNone/>
            </a:pP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首先每个</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Hfile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会定位到该</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row</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的起始处位置如此处在这</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3</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个</a:t>
            </a:r>
            <a:r>
              <a:rPr lang="en-US" altLang="zh-CN" sz="1100" b="0" i="0" kern="1200" dirty="0" err="1" smtClean="0">
                <a:solidFill>
                  <a:schemeClr val="tx1"/>
                </a:solidFill>
                <a:effectLst/>
                <a:latin typeface="FrutigerNext LT Regular" pitchFamily="34" charset="0"/>
                <a:ea typeface="华文细黑" panose="02010600040101010101" pitchFamily="2" charset="-122"/>
                <a:cs typeface="+mn-cs"/>
              </a:rPr>
              <a:t>Hflie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的开头，若指定的</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column</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是</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C1</a:t>
            </a:r>
          </a:p>
          <a:p>
            <a:pPr marL="0" indent="0" latinLnBrk="0">
              <a:buNone/>
            </a:pP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然后比较这三个文件开头的</a:t>
            </a:r>
            <a:r>
              <a:rPr lang="en-US" altLang="zh-CN" sz="1100" b="0" i="0" kern="1200" dirty="0" err="1" smtClean="0">
                <a:solidFill>
                  <a:schemeClr val="tx1"/>
                </a:solidFill>
                <a:effectLst/>
                <a:latin typeface="FrutigerNext LT Regular" pitchFamily="34" charset="0"/>
                <a:ea typeface="华文细黑" panose="02010600040101010101" pitchFamily="2" charset="-122"/>
                <a:cs typeface="+mn-cs"/>
              </a:rPr>
              <a:t>keyvalue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大小，显然第三个</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R1</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a:t>
            </a:r>
            <a:r>
              <a:rPr lang="en-US" altLang="zh-CN" sz="1100" b="0" i="0" kern="1200" dirty="0" err="1" smtClean="0">
                <a:solidFill>
                  <a:schemeClr val="tx1"/>
                </a:solidFill>
                <a:effectLst/>
                <a:latin typeface="FrutigerNext LT Regular" pitchFamily="34" charset="0"/>
                <a:ea typeface="华文细黑" panose="02010600040101010101" pitchFamily="2" charset="-122"/>
                <a:cs typeface="+mn-cs"/>
              </a:rPr>
              <a:t>cf</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c1</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9</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最小，故首先取它</a:t>
            </a:r>
          </a:p>
          <a:p>
            <a:pPr marL="0" indent="0" latinLnBrk="0">
              <a:buNone/>
            </a:pP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然后该文件指针往下移，重新比较当前指针的最小值，此时第一个文件的</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R1,cf,c1,8</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最小故第二个版本取它</a:t>
            </a:r>
          </a:p>
          <a:p>
            <a:pPr marL="0" indent="0" latinLnBrk="0">
              <a:buNone/>
            </a:pP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然后指针下移继续比较知道满足版本数为止</a:t>
            </a:r>
            <a:endParaRPr lang="zh-CN" altLang="en-US" sz="1100" b="0" i="0" kern="1200" dirty="0">
              <a:solidFill>
                <a:schemeClr val="tx1"/>
              </a:solidFill>
              <a:effectLst/>
              <a:latin typeface="FrutigerNext LT Regular" pitchFamily="34" charset="0"/>
              <a:ea typeface="华文细黑" panose="0201060004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hash</a:t>
            </a:r>
            <a:r>
              <a:rPr lang="zh-CN" altLang="en-US" dirty="0" smtClean="0"/>
              <a:t>是为了将不同的数据采用通用的机制进行编码，那么读取的时候也能通过相同的算法进行解析，</a:t>
            </a:r>
            <a:r>
              <a:rPr lang="en-US" altLang="zh-CN" dirty="0" smtClean="0"/>
              <a:t>0</a:t>
            </a:r>
            <a:r>
              <a:rPr lang="zh-CN" altLang="en-US" dirty="0" smtClean="0"/>
              <a:t>和</a:t>
            </a:r>
            <a:r>
              <a:rPr lang="en-US" altLang="zh-CN" dirty="0" smtClean="0"/>
              <a:t>1</a:t>
            </a:r>
            <a:r>
              <a:rPr lang="zh-CN" altLang="en-US" dirty="0" smtClean="0"/>
              <a:t>只是一个置位标志，无实际意义</a:t>
            </a:r>
            <a:endParaRPr lang="en-US" altLang="zh-CN" dirty="0" smtClean="0"/>
          </a:p>
          <a:p>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Bloom filter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是由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Howard Bloom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在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1970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年提出的二进制向量数据结构，它具有很好的空间和时间效率，被用来检测一个元素是不是集合中的一个成员。如果检测结果为是，该元素不一定在集合中；但如果检测结果为否，该元素一定不在集合中。因此</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Bloom filter</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具有</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100%</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的召回率。这样每个检测请求返回有“在集合内（可能错误）”和“不在集合内（绝对不在集合内）”两种情况，可见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Bloom filter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是牺牲了正确率和时间以节省空间。</a:t>
            </a:r>
            <a:endParaRPr lang="en-US" altLang="zh-CN" sz="1100" b="0" i="0" kern="1200" dirty="0" smtClean="0">
              <a:solidFill>
                <a:schemeClr val="tx1"/>
              </a:solidFill>
              <a:effectLst/>
              <a:latin typeface="FrutigerNext LT Regular" pitchFamily="34" charset="0"/>
              <a:ea typeface="华文细黑" panose="02010600040101010101" pitchFamily="2" charset="-122"/>
              <a:cs typeface="+mn-cs"/>
            </a:endParaRPr>
          </a:p>
          <a:p>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如需要判断一个元素是不是在一个集合中，我们通常做法是把所有元素保存下来，然后通过比较知道它是不是在集合内，链表、树都是基于这种思路，当集合内元素个数的变大，我们需要的空间和时间都线性变大，检索速度也越来越慢。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Bloom filter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采用的是</a:t>
            </a:r>
            <a:r>
              <a:rPr lang="zh-CN" altLang="en-US" sz="1100" b="0" i="0" u="none" strike="noStrike" kern="1200" dirty="0" smtClean="0">
                <a:solidFill>
                  <a:schemeClr val="tx1"/>
                </a:solidFill>
                <a:effectLst/>
                <a:latin typeface="FrutigerNext LT Regular" pitchFamily="34" charset="0"/>
                <a:ea typeface="华文细黑" panose="02010600040101010101" pitchFamily="2" charset="-122"/>
                <a:cs typeface="+mn-cs"/>
                <a:hlinkClick r:id="rId3"/>
              </a:rPr>
              <a:t>哈希函数</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的方法，将一个元素映射到一个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m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长度的阵列上的一个点，当这个点是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1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时，那么这个元素在集合内，反之则不在集合内。这个方法的缺点就是当检测的元素很多的时候可能有冲突，解决方法就是使用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k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个哈希 函数对应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k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个点，如果所有点都是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1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的话，那么元素在集合内，如果有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0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的话，元素则不在集合内。</a:t>
            </a:r>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80975" marR="0" indent="-180975" algn="just"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zh-CN" altLang="en-US" sz="1100" dirty="0" smtClean="0"/>
              <a:t>这就是</a:t>
            </a:r>
            <a:r>
              <a:rPr lang="en-US" altLang="zh-CN" sz="1100" dirty="0" smtClean="0"/>
              <a:t>HBase</a:t>
            </a:r>
            <a:r>
              <a:rPr lang="zh-CN" altLang="en-US" sz="1100" dirty="0" smtClean="0"/>
              <a:t>二级索引产生的背景。二级索引为</a:t>
            </a:r>
            <a:r>
              <a:rPr lang="en-US" altLang="zh-CN" sz="1100" dirty="0" smtClean="0"/>
              <a:t>HBase</a:t>
            </a:r>
            <a:r>
              <a:rPr lang="zh-CN" altLang="en-US" sz="1100" dirty="0" smtClean="0"/>
              <a:t>提供了按照某些列的值进行索引的能力。</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a:t>新建一张索引表来实现二级索引</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WAL</a:t>
            </a:r>
            <a:r>
              <a:rPr lang="zh-CN" altLang="en-US" dirty="0" smtClean="0"/>
              <a:t>：</a:t>
            </a:r>
            <a:r>
              <a:rPr lang="zh-CN" altLang="en-US" dirty="0" smtClean="0">
                <a:effectLst/>
              </a:rPr>
              <a:t>预写式日志</a:t>
            </a:r>
            <a:r>
              <a:rPr lang="en-US" altLang="zh-CN" dirty="0" smtClean="0">
                <a:effectLst/>
              </a:rPr>
              <a:t>Write-Ahead Logging</a:t>
            </a:r>
            <a:r>
              <a:rPr lang="zh-CN" altLang="en-US" dirty="0" smtClean="0">
                <a:effectLst/>
              </a:rPr>
              <a:t>，保证了当</a:t>
            </a:r>
            <a:r>
              <a:rPr lang="en-US" altLang="zh-CN" dirty="0" err="1" smtClean="0">
                <a:effectLst/>
              </a:rPr>
              <a:t>RegionServer</a:t>
            </a:r>
            <a:r>
              <a:rPr lang="zh-CN" altLang="en-US" dirty="0" smtClean="0">
                <a:effectLst/>
              </a:rPr>
              <a:t>故障的情况下用户写入的数据不丢失。</a:t>
            </a:r>
            <a:endParaRPr lang="en-US" altLang="zh-CN" dirty="0" smtClean="0">
              <a:effectLst/>
            </a:endParaRPr>
          </a:p>
          <a:p>
            <a:r>
              <a:rPr lang="en-US" altLang="zh-CN" dirty="0" smtClean="0">
                <a:effectLst/>
              </a:rPr>
              <a:t>BulkLoad</a:t>
            </a:r>
            <a:r>
              <a:rPr lang="zh-CN" altLang="en-US" dirty="0" smtClean="0">
                <a:effectLst/>
              </a:rPr>
              <a:t>：</a:t>
            </a:r>
            <a:r>
              <a:rPr lang="en-US" altLang="zh-CN" dirty="0" smtClean="0">
                <a:effectLst/>
              </a:rPr>
              <a:t>HBase</a:t>
            </a:r>
            <a:r>
              <a:rPr lang="zh-CN" altLang="en-US" dirty="0" smtClean="0">
                <a:effectLst/>
              </a:rPr>
              <a:t>批量导入数据。</a:t>
            </a:r>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a:t>
            </a:r>
            <a:r>
              <a:rPr lang="en-US" altLang="zh-CN" dirty="0" smtClean="0"/>
              <a:t>1</a:t>
            </a:r>
            <a:r>
              <a:rPr lang="zh-CN" altLang="en-US" dirty="0" smtClean="0"/>
              <a:t>次</a:t>
            </a:r>
            <a:endParaRPr lang="en-US" altLang="zh-CN" dirty="0" smtClean="0"/>
          </a:p>
          <a:p>
            <a:r>
              <a:rPr lang="en-US" altLang="zh-CN" dirty="0" smtClean="0"/>
              <a:t>2</a:t>
            </a:r>
            <a:r>
              <a:rPr lang="zh-CN" altLang="en-US" dirty="0" smtClean="0"/>
              <a:t>、</a:t>
            </a:r>
            <a:r>
              <a:rPr lang="zh-CN" altLang="en-US" sz="1100" kern="1200" dirty="0" smtClean="0">
                <a:solidFill>
                  <a:schemeClr val="tx1"/>
                </a:solidFill>
                <a:latin typeface="FrutigerNext LT Regular" pitchFamily="34" charset="0"/>
                <a:ea typeface="华文细黑" panose="02010600040101010101" pitchFamily="2" charset="-122"/>
                <a:cs typeface="+mn-cs"/>
              </a:rPr>
              <a:t>①</a:t>
            </a:r>
            <a:r>
              <a:rPr lang="en-US" altLang="zh-CN" sz="1100" kern="1200" dirty="0" smtClean="0">
                <a:solidFill>
                  <a:schemeClr val="tx1"/>
                </a:solidFill>
                <a:latin typeface="FrutigerNext LT Regular" pitchFamily="34" charset="0"/>
                <a:ea typeface="华文细黑" panose="02010600040101010101" pitchFamily="2" charset="-122"/>
                <a:cs typeface="+mn-cs"/>
              </a:rPr>
              <a:t>,②,②</a:t>
            </a:r>
          </a:p>
          <a:p>
            <a:r>
              <a:rPr lang="zh-CN" altLang="en-US" sz="1100" kern="1200" dirty="0" smtClean="0">
                <a:solidFill>
                  <a:schemeClr val="tx1"/>
                </a:solidFill>
                <a:latin typeface="FrutigerNext LT Regular" pitchFamily="34" charset="0"/>
                <a:ea typeface="华文细黑" panose="02010600040101010101" pitchFamily="2" charset="-122"/>
                <a:cs typeface="+mn-cs"/>
              </a:rPr>
              <a:t>按照字符串来判断</a:t>
            </a:r>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altLang="zh-CN" dirty="0" smtClean="0"/>
              <a:t>1.B</a:t>
            </a:r>
          </a:p>
          <a:p>
            <a:pPr marL="360680" lvl="1" indent="0" algn="l">
              <a:buNone/>
            </a:pPr>
            <a:r>
              <a:rPr lang="zh-CN" altLang="en-US" dirty="0" smtClean="0"/>
              <a:t>从</a:t>
            </a:r>
            <a:r>
              <a:rPr lang="en-US" altLang="zh-CN" dirty="0" smtClean="0"/>
              <a:t>HBase</a:t>
            </a:r>
            <a:r>
              <a:rPr lang="zh-CN" altLang="en-US" dirty="0" smtClean="0"/>
              <a:t>在</a:t>
            </a:r>
            <a:r>
              <a:rPr lang="en-US" altLang="zh-CN" dirty="0" smtClean="0"/>
              <a:t>HDFS</a:t>
            </a:r>
            <a:r>
              <a:rPr lang="zh-CN" altLang="en-US" dirty="0" smtClean="0"/>
              <a:t>上的目录结构可以看出，</a:t>
            </a:r>
            <a:r>
              <a:rPr lang="en-US" altLang="zh-CN" dirty="0" smtClean="0"/>
              <a:t>/</a:t>
            </a:r>
            <a:r>
              <a:rPr lang="en-US" altLang="zh-CN" dirty="0" err="1" smtClean="0"/>
              <a:t>hbase</a:t>
            </a:r>
            <a:r>
              <a:rPr lang="en-US" altLang="zh-CN" dirty="0" smtClean="0"/>
              <a:t>/data/namespace/table/region/column</a:t>
            </a:r>
            <a:r>
              <a:rPr lang="en-US" altLang="zh-CN" baseline="0" dirty="0" smtClean="0"/>
              <a:t> family</a:t>
            </a:r>
            <a:r>
              <a:rPr lang="zh-CN" altLang="en-US" baseline="0" dirty="0" smtClean="0"/>
              <a:t>，最底的一层目录是</a:t>
            </a:r>
            <a:r>
              <a:rPr lang="en-US" altLang="zh-CN" baseline="0" dirty="0" smtClean="0"/>
              <a:t>column family</a:t>
            </a:r>
            <a:r>
              <a:rPr lang="zh-CN" altLang="en-US" baseline="0" dirty="0" smtClean="0"/>
              <a:t>，该目录底下就是</a:t>
            </a:r>
            <a:r>
              <a:rPr lang="en-US" altLang="zh-CN" baseline="0" dirty="0" err="1" smtClean="0"/>
              <a:t>Hfiles</a:t>
            </a:r>
            <a:r>
              <a:rPr lang="zh-CN" altLang="en-US" baseline="0" dirty="0" smtClean="0"/>
              <a:t>了。</a:t>
            </a:r>
            <a:endParaRPr lang="en-US" altLang="zh-CN" baseline="0" dirty="0" smtClean="0"/>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baseline="0" dirty="0" smtClean="0"/>
              <a:t>2.</a:t>
            </a:r>
            <a:r>
              <a:rPr lang="en-US" altLang="zh-CN" dirty="0" smtClean="0"/>
              <a:t> AB</a:t>
            </a:r>
            <a:endParaRPr lang="zh-CN" altLang="en-US" dirty="0" smtClean="0"/>
          </a:p>
          <a:p>
            <a:pPr algn="l"/>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r>
              <a:rPr lang="zh-CN" altLang="en-US" sz="1100" kern="1200" dirty="0" smtClean="0">
                <a:solidFill>
                  <a:schemeClr val="tx1"/>
                </a:solidFill>
                <a:latin typeface="FrutigerNext LT Light"/>
              </a:rPr>
              <a:t>答案：</a:t>
            </a:r>
            <a:r>
              <a:rPr lang="en-US" altLang="zh-CN" sz="1100" kern="1200" dirty="0" smtClean="0">
                <a:solidFill>
                  <a:schemeClr val="tx1"/>
                </a:solidFill>
                <a:latin typeface="FrutigerNext LT Light"/>
              </a:rPr>
              <a:t>A</a:t>
            </a:r>
            <a:r>
              <a:rPr lang="zh-CN" altLang="en-US" sz="1100" kern="1200" dirty="0" smtClean="0">
                <a:solidFill>
                  <a:schemeClr val="tx1"/>
                </a:solidFill>
                <a:latin typeface="FrutigerNext LT Light"/>
              </a:rPr>
              <a:t>、</a:t>
            </a:r>
            <a:r>
              <a:rPr lang="en-US" altLang="zh-CN" sz="1100" kern="1200" dirty="0" smtClean="0">
                <a:solidFill>
                  <a:schemeClr val="tx1"/>
                </a:solidFill>
                <a:latin typeface="FrutigerNext LT Light"/>
              </a:rPr>
              <a:t>B</a:t>
            </a:r>
            <a:r>
              <a:rPr lang="zh-CN" altLang="en-US" sz="1100" kern="1200" dirty="0" smtClean="0">
                <a:solidFill>
                  <a:schemeClr val="tx1"/>
                </a:solidFill>
                <a:latin typeface="FrutigerNext LT Light"/>
              </a:rPr>
              <a:t>、</a:t>
            </a:r>
            <a:r>
              <a:rPr lang="en-US" altLang="zh-CN" sz="1100" kern="1200" dirty="0" smtClean="0">
                <a:solidFill>
                  <a:schemeClr val="tx1"/>
                </a:solidFill>
                <a:latin typeface="FrutigerNext LT Light"/>
              </a:rPr>
              <a:t>C</a:t>
            </a:r>
            <a:r>
              <a:rPr lang="zh-CN" altLang="en-US" sz="1100" kern="1200" dirty="0" smtClean="0">
                <a:solidFill>
                  <a:schemeClr val="tx1"/>
                </a:solidFill>
                <a:latin typeface="FrutigerNext LT Light"/>
              </a:rPr>
              <a:t>、</a:t>
            </a:r>
            <a:r>
              <a:rPr lang="en-US" altLang="zh-CN" sz="1100" kern="1200" dirty="0" smtClean="0">
                <a:solidFill>
                  <a:schemeClr val="tx1"/>
                </a:solidFill>
                <a:latin typeface="FrutigerNext LT Light"/>
              </a:rPr>
              <a:t>D</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Rmdb</a:t>
            </a:r>
            <a:r>
              <a:rPr lang="zh-CN" altLang="en-US" dirty="0" smtClean="0"/>
              <a:t>：传统性数据库</a:t>
            </a:r>
            <a:endParaRPr lang="en-US" altLang="zh-CN" dirty="0" smtClean="0"/>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lvl="2" indent="-180975" algn="just"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zh-CN" altLang="en-US" dirty="0" smtClean="0">
                <a:solidFill>
                  <a:sysClr val="windowText" lastClr="000000"/>
                </a:solidFill>
              </a:rPr>
              <a:t>不具备严格一致性，但是具备最终一致性</a:t>
            </a:r>
            <a:endParaRPr lang="en-US" altLang="zh-CN" dirty="0" smtClean="0">
              <a:solidFill>
                <a:schemeClr val="tx1"/>
              </a:solidFill>
            </a:endParaRPr>
          </a:p>
          <a:p>
            <a:pPr marL="180975" marR="0" lvl="2" indent="-180975" algn="just"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dirty="0" smtClean="0">
                <a:solidFill>
                  <a:schemeClr val="tx1"/>
                </a:solidFill>
              </a:rPr>
              <a:t>ACID</a:t>
            </a:r>
            <a:r>
              <a:rPr lang="zh-CN" altLang="en-US" dirty="0" smtClean="0">
                <a:solidFill>
                  <a:schemeClr val="tx1"/>
                </a:solidFill>
              </a:rPr>
              <a:t>特性的保证需要牺牲一定的性能：</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为了维护一致性所付出的巨大代价就是其读写性能比较差</a:t>
            </a:r>
            <a:endParaRPr lang="zh-CN" altLang="en-US" dirty="0" smtClean="0">
              <a:solidFill>
                <a:sysClr val="windowText" lastClr="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ln>
        </p:spPr>
        <p:txBody>
          <a:bodyPr wrap="none" lIns="80114" tIns="40058" rIns="80114" bIns="40058">
            <a:spAutoFit/>
          </a:bodyPr>
          <a:lstStyle/>
          <a:p>
            <a:pPr defTabSz="801370" eaLnBrk="0" fontAlgn="base" hangingPunct="0">
              <a:defRPr/>
            </a:pPr>
            <a:r>
              <a:rPr lang="en-US" altLang="zh-CN" sz="1200">
                <a:solidFill>
                  <a:schemeClr val="bg1"/>
                </a:solidFill>
                <a:ea typeface="MS PGothic" panose="020B0600070205080204" pitchFamily="34" charset="-128"/>
              </a:rPr>
              <a:t>www.huawei.com</a:t>
            </a:r>
          </a:p>
        </p:txBody>
      </p:sp>
      <p:sp>
        <p:nvSpPr>
          <p:cNvPr id="6" name="Rectangle 49"/>
          <p:cNvSpPr>
            <a:spLocks noChangeArrowheads="1"/>
          </p:cNvSpPr>
          <p:nvPr/>
        </p:nvSpPr>
        <p:spPr bwMode="auto">
          <a:xfrm>
            <a:off x="655638" y="6207125"/>
            <a:ext cx="4819067"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dirty="0">
                <a:latin typeface="FrutigerNext LT Bold" pitchFamily="20" charset="0"/>
                <a:ea typeface="MS PGothic" panose="020B0600070205080204" pitchFamily="34" charset="-128"/>
              </a:rPr>
              <a:t>Copyright © </a:t>
            </a:r>
            <a:r>
              <a:rPr lang="en-US" altLang="zh-CN" sz="1200" dirty="0" smtClean="0">
                <a:latin typeface="FrutigerNext LT Bold" pitchFamily="20" charset="0"/>
                <a:ea typeface="MS PGothic" panose="020B0600070205080204" pitchFamily="34" charset="-128"/>
              </a:rPr>
              <a:t>2016 </a:t>
            </a:r>
            <a:r>
              <a:rPr lang="en-US" altLang="zh-CN" sz="1200" dirty="0">
                <a:latin typeface="FrutigerNext LT Bold" pitchFamily="20" charset="0"/>
                <a:ea typeface="MS PGothic" panose="020B0600070205080204" pitchFamily="34" charset="-128"/>
              </a:rPr>
              <a:t>Huawei Technologies Co., Ltd. All rights reserved. </a:t>
            </a: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300">
                <a:solidFill>
                  <a:schemeClr val="bg1"/>
                </a:solidFill>
              </a:defRPr>
            </a:lvl1pPr>
          </a:lstStyle>
          <a:p>
            <a:r>
              <a:rPr lang="zh-CN" altLang="en-US"/>
              <a:t>单击此处编辑母版标题样式</a:t>
            </a:r>
          </a:p>
        </p:txBody>
      </p:sp>
      <p:pic>
        <p:nvPicPr>
          <p:cNvPr id="7" name="图片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29425" y="368660"/>
            <a:ext cx="21240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pic>
        <p:nvPicPr>
          <p:cNvPr id="4" name="Picture 14" descr="目标 cop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650" y="517525"/>
            <a:ext cx="622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userDrawn="1"/>
        </p:nvSpPr>
        <p:spPr bwMode="auto">
          <a:xfrm>
            <a:off x="1331913" y="549275"/>
            <a:ext cx="2052637" cy="638175"/>
          </a:xfrm>
          <a:prstGeom prst="rect">
            <a:avLst/>
          </a:prstGeom>
          <a:noFill/>
          <a:ln>
            <a:noFill/>
          </a:ln>
        </p:spPr>
        <p:txBody>
          <a:bodyPr lIns="99980" tIns="49986" rIns="99980" bIns="49986">
            <a:spAutoFit/>
          </a:bodyPr>
          <a:lstStyle>
            <a:lvl1pPr defTabSz="1000125" fontAlgn="t">
              <a:defRPr sz="1000">
                <a:solidFill>
                  <a:schemeClr val="tx1"/>
                </a:solidFill>
                <a:latin typeface="FrutigerNext LT Regular" pitchFamily="34" charset="0"/>
                <a:ea typeface="宋体" panose="02010600030101010101" pitchFamily="2" charset="-122"/>
              </a:defRPr>
            </a:lvl1pPr>
            <a:lvl2pPr marL="742950" indent="-285750" defTabSz="1000125" fontAlgn="t">
              <a:defRPr sz="1000">
                <a:solidFill>
                  <a:schemeClr val="tx1"/>
                </a:solidFill>
                <a:latin typeface="FrutigerNext LT Regular" pitchFamily="34" charset="0"/>
                <a:ea typeface="宋体" panose="02010600030101010101" pitchFamily="2" charset="-122"/>
              </a:defRPr>
            </a:lvl2pPr>
            <a:lvl3pPr marL="1143000" indent="-228600" defTabSz="1000125" fontAlgn="t">
              <a:defRPr sz="1000">
                <a:solidFill>
                  <a:schemeClr val="tx1"/>
                </a:solidFill>
                <a:latin typeface="FrutigerNext LT Regular" pitchFamily="34" charset="0"/>
                <a:ea typeface="宋体" panose="02010600030101010101" pitchFamily="2" charset="-122"/>
              </a:defRPr>
            </a:lvl3pPr>
            <a:lvl4pPr marL="1600200" indent="-228600" defTabSz="1000125" fontAlgn="t">
              <a:defRPr sz="1000">
                <a:solidFill>
                  <a:schemeClr val="tx1"/>
                </a:solidFill>
                <a:latin typeface="FrutigerNext LT Regular" pitchFamily="34" charset="0"/>
                <a:ea typeface="宋体" panose="02010600030101010101" pitchFamily="2" charset="-122"/>
              </a:defRPr>
            </a:lvl4pPr>
            <a:lvl5pPr marL="2057400" indent="-228600" defTabSz="1000125" fontAlgn="t">
              <a:defRPr sz="1000">
                <a:solidFill>
                  <a:schemeClr val="tx1"/>
                </a:solidFill>
                <a:latin typeface="FrutigerNext LT Regular" pitchFamily="34" charset="0"/>
                <a:ea typeface="宋体" panose="02010600030101010101" pitchFamily="2" charset="-122"/>
              </a:defRPr>
            </a:lvl5pPr>
            <a:lvl6pPr marL="25146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hangingPunct="0">
              <a:defRPr/>
            </a:pPr>
            <a:r>
              <a:rPr lang="zh-CN" altLang="en-US" sz="3500" smtClean="0">
                <a:solidFill>
                  <a:srgbClr val="990000"/>
                </a:solidFill>
                <a:latin typeface="黑体" panose="02010609060101010101" pitchFamily="2" charset="-122"/>
                <a:ea typeface="黑体" panose="02010609060101010101" pitchFamily="2" charset="-122"/>
                <a:cs typeface="Arial" panose="020B0604020202020204" pitchFamily="34" charset="0"/>
              </a:rPr>
              <a:t>目标</a:t>
            </a:r>
          </a:p>
        </p:txBody>
      </p:sp>
      <p:sp>
        <p:nvSpPr>
          <p:cNvPr id="3" name="内容占位符 2"/>
          <p:cNvSpPr>
            <a:spLocks noGrp="1"/>
          </p:cNvSpPr>
          <p:nvPr>
            <p:ph idx="1"/>
          </p:nvPr>
        </p:nvSpPr>
        <p:spPr>
          <a:xfrm>
            <a:off x="684213" y="1376363"/>
            <a:ext cx="7897812"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3" name="Picture 18" descr="目录 cop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650" y="527050"/>
            <a:ext cx="62071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userDrawn="1"/>
        </p:nvSpPr>
        <p:spPr bwMode="auto">
          <a:xfrm>
            <a:off x="1331913" y="549275"/>
            <a:ext cx="2052637" cy="638175"/>
          </a:xfrm>
          <a:prstGeom prst="rect">
            <a:avLst/>
          </a:prstGeom>
          <a:noFill/>
          <a:ln>
            <a:noFill/>
          </a:ln>
        </p:spPr>
        <p:txBody>
          <a:bodyPr lIns="99980" tIns="49986" rIns="99980" bIns="49986">
            <a:spAutoFit/>
          </a:bodyPr>
          <a:lstStyle>
            <a:lvl1pPr defTabSz="1000125" fontAlgn="t">
              <a:defRPr sz="1000">
                <a:solidFill>
                  <a:schemeClr val="tx1"/>
                </a:solidFill>
                <a:latin typeface="FrutigerNext LT Regular" pitchFamily="34" charset="0"/>
                <a:ea typeface="宋体" panose="02010600030101010101" pitchFamily="2" charset="-122"/>
              </a:defRPr>
            </a:lvl1pPr>
            <a:lvl2pPr marL="742950" indent="-285750" defTabSz="1000125" fontAlgn="t">
              <a:defRPr sz="1000">
                <a:solidFill>
                  <a:schemeClr val="tx1"/>
                </a:solidFill>
                <a:latin typeface="FrutigerNext LT Regular" pitchFamily="34" charset="0"/>
                <a:ea typeface="宋体" panose="02010600030101010101" pitchFamily="2" charset="-122"/>
              </a:defRPr>
            </a:lvl2pPr>
            <a:lvl3pPr marL="1143000" indent="-228600" defTabSz="1000125" fontAlgn="t">
              <a:defRPr sz="1000">
                <a:solidFill>
                  <a:schemeClr val="tx1"/>
                </a:solidFill>
                <a:latin typeface="FrutigerNext LT Regular" pitchFamily="34" charset="0"/>
                <a:ea typeface="宋体" panose="02010600030101010101" pitchFamily="2" charset="-122"/>
              </a:defRPr>
            </a:lvl3pPr>
            <a:lvl4pPr marL="1600200" indent="-228600" defTabSz="1000125" fontAlgn="t">
              <a:defRPr sz="1000">
                <a:solidFill>
                  <a:schemeClr val="tx1"/>
                </a:solidFill>
                <a:latin typeface="FrutigerNext LT Regular" pitchFamily="34" charset="0"/>
                <a:ea typeface="宋体" panose="02010600030101010101" pitchFamily="2" charset="-122"/>
              </a:defRPr>
            </a:lvl4pPr>
            <a:lvl5pPr marL="2057400" indent="-228600" defTabSz="1000125" fontAlgn="t">
              <a:defRPr sz="1000">
                <a:solidFill>
                  <a:schemeClr val="tx1"/>
                </a:solidFill>
                <a:latin typeface="FrutigerNext LT Regular" pitchFamily="34" charset="0"/>
                <a:ea typeface="宋体" panose="02010600030101010101" pitchFamily="2" charset="-122"/>
              </a:defRPr>
            </a:lvl5pPr>
            <a:lvl6pPr marL="25146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hangingPunct="0">
              <a:defRPr/>
            </a:pPr>
            <a:r>
              <a:rPr lang="zh-CN" altLang="en-US" sz="3500" smtClean="0">
                <a:solidFill>
                  <a:srgbClr val="990000"/>
                </a:solidFill>
                <a:latin typeface="黑体" panose="02010609060101010101" pitchFamily="2" charset="-122"/>
                <a:ea typeface="黑体" panose="02010609060101010101" pitchFamily="2" charset="-122"/>
                <a:cs typeface="Arial" panose="020B0604020202020204" pitchFamily="34" charset="0"/>
              </a:rPr>
              <a:t>目录</a:t>
            </a:r>
          </a:p>
        </p:txBody>
      </p:sp>
      <p:sp>
        <p:nvSpPr>
          <p:cNvPr id="8" name="文本占位符 6"/>
          <p:cNvSpPr>
            <a:spLocks noGrp="1"/>
          </p:cNvSpPr>
          <p:nvPr>
            <p:ph type="body" sz="quarter" idx="10"/>
          </p:nvPr>
        </p:nvSpPr>
        <p:spPr>
          <a:xfrm>
            <a:off x="684212" y="1376363"/>
            <a:ext cx="7920038" cy="3924300"/>
          </a:xfrm>
        </p:spPr>
        <p:txBody>
          <a:bodyPr/>
          <a:lstStyle>
            <a:lvl1pPr marL="457200" marR="0" indent="-457200" algn="l" defTabSz="801370"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3" name="Picture 8" descr="总结 cop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0888" y="509588"/>
            <a:ext cx="6175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8"/>
          <p:cNvSpPr txBox="1">
            <a:spLocks noChangeArrowheads="1"/>
          </p:cNvSpPr>
          <p:nvPr userDrawn="1"/>
        </p:nvSpPr>
        <p:spPr bwMode="auto">
          <a:xfrm>
            <a:off x="1331913" y="549275"/>
            <a:ext cx="2052637" cy="638175"/>
          </a:xfrm>
          <a:prstGeom prst="rect">
            <a:avLst/>
          </a:prstGeom>
          <a:noFill/>
          <a:ln>
            <a:noFill/>
          </a:ln>
        </p:spPr>
        <p:txBody>
          <a:bodyPr lIns="99980" tIns="49986" rIns="99980" bIns="49986">
            <a:spAutoFit/>
          </a:bodyPr>
          <a:lstStyle>
            <a:lvl1pPr defTabSz="1000125" fontAlgn="t">
              <a:defRPr sz="1000">
                <a:solidFill>
                  <a:schemeClr val="tx1"/>
                </a:solidFill>
                <a:latin typeface="FrutigerNext LT Regular" pitchFamily="34" charset="0"/>
                <a:ea typeface="宋体" panose="02010600030101010101" pitchFamily="2" charset="-122"/>
              </a:defRPr>
            </a:lvl1pPr>
            <a:lvl2pPr marL="742950" indent="-285750" defTabSz="1000125" fontAlgn="t">
              <a:defRPr sz="1000">
                <a:solidFill>
                  <a:schemeClr val="tx1"/>
                </a:solidFill>
                <a:latin typeface="FrutigerNext LT Regular" pitchFamily="34" charset="0"/>
                <a:ea typeface="宋体" panose="02010600030101010101" pitchFamily="2" charset="-122"/>
              </a:defRPr>
            </a:lvl2pPr>
            <a:lvl3pPr marL="1143000" indent="-228600" defTabSz="1000125" fontAlgn="t">
              <a:defRPr sz="1000">
                <a:solidFill>
                  <a:schemeClr val="tx1"/>
                </a:solidFill>
                <a:latin typeface="FrutigerNext LT Regular" pitchFamily="34" charset="0"/>
                <a:ea typeface="宋体" panose="02010600030101010101" pitchFamily="2" charset="-122"/>
              </a:defRPr>
            </a:lvl3pPr>
            <a:lvl4pPr marL="1600200" indent="-228600" defTabSz="1000125" fontAlgn="t">
              <a:defRPr sz="1000">
                <a:solidFill>
                  <a:schemeClr val="tx1"/>
                </a:solidFill>
                <a:latin typeface="FrutigerNext LT Regular" pitchFamily="34" charset="0"/>
                <a:ea typeface="宋体" panose="02010600030101010101" pitchFamily="2" charset="-122"/>
              </a:defRPr>
            </a:lvl4pPr>
            <a:lvl5pPr marL="2057400" indent="-228600" defTabSz="1000125" fontAlgn="t">
              <a:defRPr sz="1000">
                <a:solidFill>
                  <a:schemeClr val="tx1"/>
                </a:solidFill>
                <a:latin typeface="FrutigerNext LT Regular" pitchFamily="34" charset="0"/>
                <a:ea typeface="宋体" panose="02010600030101010101" pitchFamily="2" charset="-122"/>
              </a:defRPr>
            </a:lvl5pPr>
            <a:lvl6pPr marL="25146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hangingPunct="0">
              <a:defRPr/>
            </a:pPr>
            <a:r>
              <a:rPr lang="zh-CN" altLang="en-US" sz="3500" dirty="0" smtClean="0">
                <a:solidFill>
                  <a:srgbClr val="990000"/>
                </a:solidFill>
                <a:latin typeface="黑体" panose="02010609060101010101" pitchFamily="2" charset="-122"/>
                <a:ea typeface="黑体" panose="02010609060101010101" pitchFamily="2" charset="-122"/>
                <a:cs typeface="Arial" panose="020B0604020202020204"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370" rtl="0" eaLnBrk="0" fontAlgn="base" latinLnBrk="0" hangingPunct="0">
              <a:lnSpc>
                <a:spcPct val="140000"/>
              </a:lnSpc>
              <a:spcBef>
                <a:spcPct val="30000"/>
              </a:spcBef>
              <a:spcAft>
                <a:spcPct val="0"/>
              </a:spcAft>
              <a:buClr>
                <a:srgbClr val="808080"/>
              </a:buClr>
              <a:buSzPct val="100000"/>
              <a:buFont typeface="+mj-lt"/>
              <a:buAutoNum type="arabicPeriod"/>
              <a:defRPr/>
            </a:lvl1pPr>
            <a:lvl2pPr marL="401320" indent="0">
              <a:buSzPct val="100000"/>
              <a:buFont typeface="+mj-lt"/>
              <a:buNone/>
              <a:defRPr/>
            </a:lvl2pPr>
            <a:lvl3pPr>
              <a:defRPr/>
            </a:lvl3pPr>
            <a:lvl5pPr>
              <a:buNone/>
              <a:defRPr/>
            </a:lvl5pPr>
          </a:lstStyle>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defTabSz="1001395" eaLnBrk="0" fontAlgn="base" hangingPunct="0"/>
            <a:r>
              <a:rPr lang="zh-CN" altLang="en-US" sz="3500" dirty="0" smtClean="0">
                <a:solidFill>
                  <a:srgbClr val="990000"/>
                </a:solidFill>
                <a:latin typeface="黑体" panose="02010609060101010101" pitchFamily="2" charset="-122"/>
                <a:ea typeface="黑体" panose="02010609060101010101" pitchFamily="2" charset="-122"/>
                <a:cs typeface="Arial" panose="020B0604020202020204" pitchFamily="34" charset="0"/>
              </a:rPr>
              <a:t>思考题</a:t>
            </a:r>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defTabSz="1001395" eaLnBrk="0" fontAlgn="base" hangingPunct="0"/>
            <a:r>
              <a:rPr lang="zh-CN" altLang="en-US" sz="3500" dirty="0" smtClean="0">
                <a:solidFill>
                  <a:srgbClr val="990000"/>
                </a:solidFill>
                <a:latin typeface="黑体" panose="02010609060101010101" pitchFamily="2" charset="-122"/>
                <a:ea typeface="黑体" panose="02010609060101010101" pitchFamily="2" charset="-122"/>
                <a:cs typeface="Arial" panose="020B0604020202020204" pitchFamily="34" charset="0"/>
              </a:rPr>
              <a:t>前言</a:t>
            </a:r>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练习题">
    <p:spTree>
      <p:nvGrpSpPr>
        <p:cNvPr id="1" name=""/>
        <p:cNvGrpSpPr/>
        <p:nvPr/>
      </p:nvGrpSpPr>
      <p:grpSpPr>
        <a:xfrm>
          <a:off x="0" y="0"/>
          <a:ext cx="0" cy="0"/>
          <a:chOff x="0" y="0"/>
          <a:chExt cx="0" cy="0"/>
        </a:xfrm>
      </p:grpSpPr>
      <p:pic>
        <p:nvPicPr>
          <p:cNvPr id="3"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6" name="文本框 5"/>
          <p:cNvSpPr txBox="1"/>
          <p:nvPr userDrawn="1"/>
        </p:nvSpPr>
        <p:spPr>
          <a:xfrm>
            <a:off x="1547664" y="2204864"/>
            <a:ext cx="237566" cy="369332"/>
          </a:xfrm>
          <a:prstGeom prst="rect">
            <a:avLst/>
          </a:prstGeom>
          <a:noFill/>
        </p:spPr>
        <p:txBody>
          <a:bodyPr wrap="none" rtlCol="0">
            <a:spAutoFit/>
          </a:bodyPr>
          <a:lstStyle/>
          <a:p>
            <a:pPr fontAlgn="base"/>
            <a:r>
              <a:rPr lang="en-US" altLang="zh-CN" sz="1800" dirty="0" smtClean="0">
                <a:solidFill>
                  <a:srgbClr val="000000"/>
                </a:solidFill>
                <a:latin typeface="Calibri" panose="020F0502020204030204" pitchFamily="34" charset="0"/>
              </a:rPr>
              <a:t> </a:t>
            </a:r>
            <a:endParaRPr lang="zh-CN" altLang="en-US" sz="1800" dirty="0">
              <a:solidFill>
                <a:srgbClr val="000000"/>
              </a:solidFill>
              <a:latin typeface="Calibri" panose="020F0502020204030204" pitchFamily="34" charset="0"/>
            </a:endParaRPr>
          </a:p>
        </p:txBody>
      </p:sp>
      <p:sp>
        <p:nvSpPr>
          <p:cNvPr id="7" name="内容占位符 2"/>
          <p:cNvSpPr>
            <a:spLocks noGrp="1"/>
          </p:cNvSpPr>
          <p:nvPr>
            <p:ph idx="1"/>
          </p:nvPr>
        </p:nvSpPr>
        <p:spPr>
          <a:xfrm>
            <a:off x="777875" y="1412875"/>
            <a:ext cx="7826375"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endParaRPr lang="zh-CN" altLang="en-US" dirty="0"/>
          </a:p>
        </p:txBody>
      </p:sp>
      <p:sp>
        <p:nvSpPr>
          <p:cNvPr id="8"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defTabSz="1001395" eaLnBrk="0" fontAlgn="base" hangingPunct="0"/>
            <a:r>
              <a:rPr lang="zh-CN" altLang="en-US" sz="3500" dirty="0" smtClean="0">
                <a:solidFill>
                  <a:srgbClr val="990000"/>
                </a:solidFill>
                <a:latin typeface="黑体" panose="02010609060101010101" pitchFamily="2" charset="-122"/>
                <a:ea typeface="黑体" panose="02010609060101010101" pitchFamily="2" charset="-122"/>
                <a:cs typeface="Arial" panose="020B0604020202020204" pitchFamily="34" charset="0"/>
              </a:rPr>
              <a:t>习题</a:t>
            </a:r>
          </a:p>
        </p:txBody>
      </p:sp>
    </p:spTree>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marL="301625" marR="0" lvl="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smtClean="0">
                <a:solidFill>
                  <a:srgbClr val="990000"/>
                </a:solidFill>
                <a:latin typeface="+mj-ea"/>
                <a:ea typeface="+mj-ea"/>
                <a:cs typeface="Arial" panose="020B0604020202020204" pitchFamily="34" charset="0"/>
              </a:rPr>
              <a:t>目标</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370"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smtClean="0">
                <a:solidFill>
                  <a:srgbClr val="990000"/>
                </a:solidFill>
                <a:latin typeface="+mj-ea"/>
                <a:ea typeface="+mj-ea"/>
                <a:cs typeface="Arial" panose="020B0604020202020204" pitchFamily="34" charset="0"/>
              </a:rPr>
              <a:t>目录</a:t>
            </a: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370" rtl="0" eaLnBrk="0" fontAlgn="base" latinLnBrk="0" hangingPunct="0">
              <a:lnSpc>
                <a:spcPct val="140000"/>
              </a:lnSpc>
              <a:spcBef>
                <a:spcPct val="30000"/>
              </a:spcBef>
              <a:spcAft>
                <a:spcPct val="0"/>
              </a:spcAft>
              <a:buClr>
                <a:srgbClr val="808080"/>
              </a:buClr>
              <a:buSzPct val="100000"/>
              <a:buFont typeface="+mj-lt"/>
              <a:buAutoNum type="arabicPeriod"/>
              <a:defRPr/>
            </a:lvl1pPr>
            <a:lvl2pPr marL="858520"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习题</a:t>
            </a: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defTabSz="1001395" eaLnBrk="0" hangingPunct="0"/>
            <a:r>
              <a:rPr lang="zh-CN" altLang="en-US" sz="3500" dirty="0" smtClean="0">
                <a:solidFill>
                  <a:srgbClr val="990000"/>
                </a:solidFill>
                <a:latin typeface="黑体" panose="02010609060101010101" pitchFamily="2" charset="-122"/>
                <a:ea typeface="黑体" panose="02010609060101010101" pitchFamily="2" charset="-122"/>
                <a:cs typeface="Arial" panose="020B0604020202020204"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theme" Target="../theme/theme2.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3.xml"/><Relationship Id="rId3"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7"/>
          <p:cNvPicPr>
            <a:picLocks noChangeAspect="1" noChangeArrowheads="1"/>
          </p:cNvPicPr>
          <p:nvPr/>
        </p:nvPicPr>
        <p:blipFill>
          <a:blip r:embed="rId11" cstate="print"/>
          <a:srcRect/>
          <a:stretch>
            <a:fillRect/>
          </a:stretch>
        </p:blipFill>
        <p:spPr bwMode="auto">
          <a:xfrm>
            <a:off x="0" y="6221413"/>
            <a:ext cx="9142413" cy="636587"/>
          </a:xfrm>
          <a:prstGeom prst="rect">
            <a:avLst/>
          </a:prstGeom>
          <a:noFill/>
          <a:ln w="9525">
            <a:noFill/>
            <a:miter lim="800000"/>
            <a:headEnd/>
            <a:tailEnd/>
          </a:ln>
        </p:spPr>
      </p:pic>
      <p:pic>
        <p:nvPicPr>
          <p:cNvPr id="3075" name="Picture 4" descr="8"/>
          <p:cNvPicPr>
            <a:picLocks noChangeAspect="1" noChangeArrowheads="1"/>
          </p:cNvPicPr>
          <p:nvPr/>
        </p:nvPicPr>
        <p:blipFill>
          <a:blip r:embed="rId12" cstate="print"/>
          <a:srcRect/>
          <a:stretch>
            <a:fillRect/>
          </a:stretch>
        </p:blipFill>
        <p:spPr bwMode="auto">
          <a:xfrm>
            <a:off x="7508875" y="6399213"/>
            <a:ext cx="1311275" cy="314325"/>
          </a:xfrm>
          <a:prstGeom prst="rect">
            <a:avLst/>
          </a:prstGeom>
          <a:noFill/>
          <a:ln w="9525">
            <a:noFill/>
            <a:miter lim="800000"/>
            <a:headEnd/>
            <a:tailEnd/>
          </a:ln>
        </p:spPr>
      </p:pic>
      <p:sp>
        <p:nvSpPr>
          <p:cNvPr id="3076" name="Rectangle 6"/>
          <p:cNvSpPr>
            <a:spLocks noGrp="1" noChangeArrowheads="1"/>
          </p:cNvSpPr>
          <p:nvPr>
            <p:ph type="title"/>
          </p:nvPr>
        </p:nvSpPr>
        <p:spPr bwMode="auto">
          <a:xfrm>
            <a:off x="652463" y="387350"/>
            <a:ext cx="7745412" cy="868363"/>
          </a:xfrm>
          <a:prstGeom prst="rect">
            <a:avLst/>
          </a:prstGeom>
          <a:noFill/>
          <a:ln w="9525">
            <a:noFill/>
            <a:miter lim="800000"/>
          </a:ln>
        </p:spPr>
        <p:txBody>
          <a:bodyPr vert="horz" wrap="square" lIns="80128" tIns="40064" rIns="80128" bIns="40064" numCol="1" anchor="ctr" anchorCtr="0" compatLnSpc="1"/>
          <a:lstStyle/>
          <a:p>
            <a:pPr lvl="0"/>
            <a:r>
              <a:rPr lang="zh-CN" altLang="en-US" smtClean="0"/>
              <a:t>单击此处编辑母版标题样式</a:t>
            </a:r>
          </a:p>
        </p:txBody>
      </p:sp>
      <p:sp>
        <p:nvSpPr>
          <p:cNvPr id="3077" name="Rectangle 57"/>
          <p:cNvSpPr>
            <a:spLocks noGrp="1" noChangeArrowheads="1"/>
          </p:cNvSpPr>
          <p:nvPr>
            <p:ph type="body" idx="1"/>
          </p:nvPr>
        </p:nvSpPr>
        <p:spPr bwMode="auto">
          <a:xfrm>
            <a:off x="652463" y="1374775"/>
            <a:ext cx="7929562" cy="4195763"/>
          </a:xfrm>
          <a:prstGeom prst="rect">
            <a:avLst/>
          </a:prstGeom>
          <a:noFill/>
          <a:ln w="9525">
            <a:noFill/>
            <a:miter lim="800000"/>
          </a:ln>
        </p:spPr>
        <p:txBody>
          <a:bodyPr vert="horz" wrap="square" lIns="80141" tIns="40071" rIns="80141" bIns="40071"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13189" name="Rectangle 69"/>
          <p:cNvSpPr>
            <a:spLocks noChangeArrowheads="1"/>
          </p:cNvSpPr>
          <p:nvPr/>
        </p:nvSpPr>
        <p:spPr bwMode="auto">
          <a:xfrm>
            <a:off x="655638" y="6451600"/>
            <a:ext cx="4819067"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dirty="0">
                <a:latin typeface="FrutigerNext LT Bold" pitchFamily="20" charset="0"/>
                <a:ea typeface="MS PGothic" panose="020B0600070205080204" pitchFamily="34" charset="-128"/>
              </a:rPr>
              <a:t>Copyright © </a:t>
            </a:r>
            <a:r>
              <a:rPr lang="en-US" altLang="zh-CN" sz="1200" dirty="0" smtClean="0">
                <a:latin typeface="FrutigerNext LT Bold" pitchFamily="20" charset="0"/>
                <a:ea typeface="MS PGothic" panose="020B0600070205080204" pitchFamily="34" charset="-128"/>
              </a:rPr>
              <a:t>2016 </a:t>
            </a:r>
            <a:r>
              <a:rPr lang="en-US" altLang="zh-CN" sz="1200" dirty="0">
                <a:latin typeface="FrutigerNext LT Bold" pitchFamily="20" charset="0"/>
                <a:ea typeface="MS PGothic" panose="020B0600070205080204" pitchFamily="34" charset="-128"/>
              </a:rPr>
              <a:t>Huawei Technologies Co., Ltd. All rights reserved. </a:t>
            </a:r>
          </a:p>
        </p:txBody>
      </p:sp>
      <p:sp>
        <p:nvSpPr>
          <p:cNvPr id="8" name="Rectangle 69"/>
          <p:cNvSpPr>
            <a:spLocks noChangeArrowheads="1"/>
          </p:cNvSpPr>
          <p:nvPr userDrawn="1"/>
        </p:nvSpPr>
        <p:spPr bwMode="auto">
          <a:xfrm>
            <a:off x="6096000" y="6451600"/>
            <a:ext cx="735013" cy="263525"/>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dirty="0">
                <a:latin typeface="FrutigerNext LT Bold" pitchFamily="20" charset="0"/>
                <a:ea typeface="MS PGothic" panose="020B0600070205080204" pitchFamily="34" charset="-128"/>
              </a:rPr>
              <a:t>Page </a:t>
            </a:r>
            <a:fld id="{1FEFD3CB-89DC-4761-BEA9-5B85F8DA4F7E}" type="slidenum">
              <a:rPr lang="en-US" altLang="zh-CN" sz="1200" dirty="0">
                <a:latin typeface="FrutigerNext LT Bold" pitchFamily="20" charset="0"/>
                <a:ea typeface="MS PGothic" panose="020B0600070205080204" pitchFamily="34" charset="-128"/>
              </a:rPr>
              <a:t>‹#›</a:t>
            </a:fld>
            <a:endParaRPr lang="en-US" altLang="zh-CN" sz="1200" dirty="0">
              <a:latin typeface="FrutigerNext LT Bold" pitchFamily="20"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xmlns:p14="http://schemas.microsoft.com/office/powerpoint/2010/main" id="1" dur="indefinite" restart="never" nodeType="tmRoot"/>
      </p:par>
    </p:tnLst>
  </p:timing>
  <p:hf hdr="0" ftr="0" dt="0"/>
  <p:txStyles>
    <p:title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sz="2400">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221413"/>
            <a:ext cx="9142413"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 descr="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8875" y="6399213"/>
            <a:ext cx="13112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6"/>
          <p:cNvSpPr>
            <a:spLocks noGrp="1" noChangeArrowheads="1"/>
          </p:cNvSpPr>
          <p:nvPr>
            <p:ph type="title"/>
          </p:nvPr>
        </p:nvSpPr>
        <p:spPr bwMode="auto">
          <a:xfrm>
            <a:off x="652463" y="387350"/>
            <a:ext cx="7745412"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28" tIns="40064" rIns="80128" bIns="40064" numCol="1" anchor="ctr" anchorCtr="0" compatLnSpc="1"/>
          <a:lstStyle/>
          <a:p>
            <a:pPr lvl="0"/>
            <a:r>
              <a:rPr lang="zh-CN" altLang="en-US" smtClean="0"/>
              <a:t>单击此处编辑母版标题样式</a:t>
            </a:r>
          </a:p>
        </p:txBody>
      </p:sp>
      <p:sp>
        <p:nvSpPr>
          <p:cNvPr id="1029" name="Rectangle 57"/>
          <p:cNvSpPr>
            <a:spLocks noGrp="1" noChangeArrowheads="1"/>
          </p:cNvSpPr>
          <p:nvPr>
            <p:ph type="body" idx="1"/>
          </p:nvPr>
        </p:nvSpPr>
        <p:spPr bwMode="auto">
          <a:xfrm>
            <a:off x="652463" y="1374775"/>
            <a:ext cx="7929562"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41" tIns="40071" rIns="80141" bIns="40071"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9"/>
          <p:cNvSpPr>
            <a:spLocks noChangeArrowheads="1"/>
          </p:cNvSpPr>
          <p:nvPr/>
        </p:nvSpPr>
        <p:spPr bwMode="auto">
          <a:xfrm>
            <a:off x="655638" y="6451600"/>
            <a:ext cx="5002212" cy="265113"/>
          </a:xfrm>
          <a:prstGeom prst="rect">
            <a:avLst/>
          </a:prstGeom>
          <a:noFill/>
          <a:ln>
            <a:noFill/>
          </a:ln>
        </p:spPr>
        <p:txBody>
          <a:bodyPr wrap="none" lIns="80101" tIns="40052" rIns="80101" bIns="40052">
            <a:spAutoFit/>
          </a:bodyPr>
          <a:lstStyle>
            <a:lvl1pPr defTabSz="801370" fontAlgn="t">
              <a:defRPr sz="1000">
                <a:solidFill>
                  <a:schemeClr val="tx1"/>
                </a:solidFill>
                <a:latin typeface="FrutigerNext LT Regular" pitchFamily="34" charset="0"/>
                <a:ea typeface="宋体" panose="02010600030101010101" pitchFamily="2" charset="-122"/>
              </a:defRPr>
            </a:lvl1pPr>
            <a:lvl2pPr marL="742950" indent="-285750" defTabSz="801370" fontAlgn="t">
              <a:defRPr sz="1000">
                <a:solidFill>
                  <a:schemeClr val="tx1"/>
                </a:solidFill>
                <a:latin typeface="FrutigerNext LT Regular" pitchFamily="34" charset="0"/>
                <a:ea typeface="宋体" panose="02010600030101010101" pitchFamily="2" charset="-122"/>
              </a:defRPr>
            </a:lvl2pPr>
            <a:lvl3pPr marL="1143000" indent="-228600" defTabSz="801370" fontAlgn="t">
              <a:defRPr sz="1000">
                <a:solidFill>
                  <a:schemeClr val="tx1"/>
                </a:solidFill>
                <a:latin typeface="FrutigerNext LT Regular" pitchFamily="34" charset="0"/>
                <a:ea typeface="宋体" panose="02010600030101010101" pitchFamily="2" charset="-122"/>
              </a:defRPr>
            </a:lvl3pPr>
            <a:lvl4pPr marL="1600200" indent="-228600" defTabSz="801370" fontAlgn="t">
              <a:defRPr sz="1000">
                <a:solidFill>
                  <a:schemeClr val="tx1"/>
                </a:solidFill>
                <a:latin typeface="FrutigerNext LT Regular" pitchFamily="34" charset="0"/>
                <a:ea typeface="宋体" panose="02010600030101010101" pitchFamily="2" charset="-122"/>
              </a:defRPr>
            </a:lvl4pPr>
            <a:lvl5pPr marL="2057400" indent="-228600" defTabSz="801370" fontAlgn="t">
              <a:defRPr sz="1000">
                <a:solidFill>
                  <a:schemeClr val="tx1"/>
                </a:solidFill>
                <a:latin typeface="FrutigerNext LT Regular" pitchFamily="34" charset="0"/>
                <a:ea typeface="宋体" panose="02010600030101010101" pitchFamily="2" charset="-122"/>
              </a:defRPr>
            </a:lvl5pPr>
            <a:lvl6pPr marL="25146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fontAlgn="base" hangingPunct="0">
              <a:defRPr/>
            </a:pPr>
            <a:r>
              <a:rPr lang="en-US" altLang="zh-CN" sz="1200" dirty="0" smtClean="0">
                <a:solidFill>
                  <a:srgbClr val="000000"/>
                </a:solidFill>
                <a:latin typeface="FrutigerNext LT Bold" pitchFamily="20" charset="0"/>
                <a:ea typeface="MS PGothic" panose="020B0600070205080204" pitchFamily="34" charset="-128"/>
              </a:rPr>
              <a:t>Copyright © 2016 Huawei Technologies Co., Ltd. All rights reserved. </a:t>
            </a:r>
          </a:p>
        </p:txBody>
      </p:sp>
      <p:sp>
        <p:nvSpPr>
          <p:cNvPr id="8" name="Rectangle 69"/>
          <p:cNvSpPr>
            <a:spLocks noChangeArrowheads="1"/>
          </p:cNvSpPr>
          <p:nvPr userDrawn="1"/>
        </p:nvSpPr>
        <p:spPr bwMode="auto">
          <a:xfrm>
            <a:off x="6096000" y="6451600"/>
            <a:ext cx="735013" cy="263525"/>
          </a:xfrm>
          <a:prstGeom prst="rect">
            <a:avLst/>
          </a:prstGeom>
          <a:noFill/>
          <a:ln w="9525" algn="ctr">
            <a:noFill/>
            <a:miter lim="800000"/>
          </a:ln>
          <a:effectLst/>
        </p:spPr>
        <p:txBody>
          <a:bodyPr wrap="none" lIns="80101" tIns="40052" rIns="80101" bIns="40052">
            <a:spAutoFit/>
          </a:bodyPr>
          <a:lstStyle>
            <a:lvl1pPr defTabSz="801370">
              <a:defRPr sz="1000">
                <a:solidFill>
                  <a:schemeClr val="tx1"/>
                </a:solidFill>
                <a:latin typeface="FrutigerNext LT Regular" pitchFamily="34" charset="0"/>
                <a:ea typeface="宋体" panose="02010600030101010101" pitchFamily="2" charset="-122"/>
              </a:defRPr>
            </a:lvl1pPr>
            <a:lvl2pPr marL="742950" indent="-285750" defTabSz="801370">
              <a:defRPr sz="1000">
                <a:solidFill>
                  <a:schemeClr val="tx1"/>
                </a:solidFill>
                <a:latin typeface="FrutigerNext LT Regular" pitchFamily="34" charset="0"/>
                <a:ea typeface="宋体" panose="02010600030101010101" pitchFamily="2" charset="-122"/>
              </a:defRPr>
            </a:lvl2pPr>
            <a:lvl3pPr marL="1143000" indent="-228600" defTabSz="801370">
              <a:defRPr sz="1000">
                <a:solidFill>
                  <a:schemeClr val="tx1"/>
                </a:solidFill>
                <a:latin typeface="FrutigerNext LT Regular" pitchFamily="34" charset="0"/>
                <a:ea typeface="宋体" panose="02010600030101010101" pitchFamily="2" charset="-122"/>
              </a:defRPr>
            </a:lvl3pPr>
            <a:lvl4pPr marL="1600200" indent="-228600" defTabSz="801370">
              <a:defRPr sz="1000">
                <a:solidFill>
                  <a:schemeClr val="tx1"/>
                </a:solidFill>
                <a:latin typeface="FrutigerNext LT Regular" pitchFamily="34" charset="0"/>
                <a:ea typeface="宋体" panose="02010600030101010101" pitchFamily="2" charset="-122"/>
              </a:defRPr>
            </a:lvl4pPr>
            <a:lvl5pPr marL="2057400" indent="-228600" defTabSz="801370">
              <a:defRPr sz="1000">
                <a:solidFill>
                  <a:schemeClr val="tx1"/>
                </a:solidFill>
                <a:latin typeface="FrutigerNext LT Regular" pitchFamily="34" charset="0"/>
                <a:ea typeface="宋体" panose="02010600030101010101" pitchFamily="2" charset="-122"/>
              </a:defRPr>
            </a:lvl5pPr>
            <a:lvl6pPr marL="2514600" indent="-228600" defTabSz="80137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0137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0137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0137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fontAlgn="base" hangingPunct="0">
              <a:defRPr/>
            </a:pPr>
            <a:r>
              <a:rPr lang="en-US" altLang="zh-CN" sz="1200" smtClean="0">
                <a:solidFill>
                  <a:srgbClr val="000000"/>
                </a:solidFill>
                <a:latin typeface="FrutigerNext LT Bold" pitchFamily="20" charset="0"/>
                <a:ea typeface="MS PGothic" panose="020B0600070205080204" pitchFamily="34" charset="-128"/>
              </a:rPr>
              <a:t>Page </a:t>
            </a:r>
            <a:fld id="{5D0162C6-BE0A-47E6-8A8D-639A143D5127}" type="slidenum">
              <a:rPr lang="en-US" altLang="zh-CN" sz="1200" smtClean="0">
                <a:solidFill>
                  <a:srgbClr val="000000"/>
                </a:solidFill>
                <a:latin typeface="FrutigerNext LT Bold" pitchFamily="20" charset="0"/>
                <a:ea typeface="MS PGothic" panose="020B0600070205080204" pitchFamily="34" charset="-128"/>
              </a:rPr>
              <a:t>‹#›</a:t>
            </a:fld>
            <a:endParaRPr lang="en-US" altLang="zh-CN" sz="1200" smtClean="0">
              <a:solidFill>
                <a:srgbClr val="000000"/>
              </a:solidFill>
              <a:latin typeface="FrutigerNext LT Bold" pitchFamily="20"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Lst>
  <p:timing>
    <p:tnLst>
      <p:par>
        <p:cTn xmlns:p14="http://schemas.microsoft.com/office/powerpoint/2010/main" id="1" dur="indefinite" restart="never" nodeType="tmRoot"/>
      </p:par>
    </p:tnLst>
  </p:timing>
  <p:hf hdr="0" ftr="0" dt="0"/>
  <p:txStyles>
    <p:title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sz="2400">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8" name="Text Box 8"/>
          <p:cNvSpPr txBox="1">
            <a:spLocks noChangeArrowheads="1"/>
          </p:cNvSpPr>
          <p:nvPr/>
        </p:nvSpPr>
        <p:spPr bwMode="auto">
          <a:xfrm>
            <a:off x="3395663" y="2503488"/>
            <a:ext cx="2582862" cy="704850"/>
          </a:xfrm>
          <a:prstGeom prst="rect">
            <a:avLst/>
          </a:prstGeom>
          <a:noFill/>
          <a:ln w="9525">
            <a:noFill/>
            <a:miter lim="800000"/>
          </a:ln>
        </p:spPr>
        <p:txBody>
          <a:bodyPr wrap="none" lIns="78358" tIns="39179" rIns="78358" bIns="39179">
            <a:spAutoFit/>
          </a:bodyPr>
          <a:lstStyle/>
          <a:p>
            <a:pPr defTabSz="784225" eaLnBrk="0" fontAlgn="base" hangingPunct="0">
              <a:defRPr/>
            </a:pPr>
            <a:r>
              <a:rPr lang="en-US" altLang="zh-CN" sz="4100">
                <a:solidFill>
                  <a:srgbClr val="990000"/>
                </a:solidFill>
                <a:latin typeface="Arial" panose="020B0604020202020204" pitchFamily="34" charset="0"/>
                <a:ea typeface="MS PGothic" panose="020B0600070205080204" pitchFamily="34" charset="-128"/>
              </a:rPr>
              <a:t>Thank you</a:t>
            </a:r>
          </a:p>
        </p:txBody>
      </p:sp>
      <p:sp>
        <p:nvSpPr>
          <p:cNvPr id="1418249" name="Text Box 9"/>
          <p:cNvSpPr txBox="1">
            <a:spLocks noChangeArrowheads="1"/>
          </p:cNvSpPr>
          <p:nvPr/>
        </p:nvSpPr>
        <p:spPr bwMode="auto">
          <a:xfrm>
            <a:off x="3436938" y="3189288"/>
            <a:ext cx="2530475" cy="444500"/>
          </a:xfrm>
          <a:prstGeom prst="rect">
            <a:avLst/>
          </a:prstGeom>
          <a:noFill/>
          <a:ln w="9525">
            <a:noFill/>
            <a:miter lim="800000"/>
          </a:ln>
        </p:spPr>
        <p:txBody>
          <a:bodyPr wrap="none" lIns="78358" tIns="39179" rIns="78358" bIns="39179">
            <a:spAutoFit/>
          </a:bodyPr>
          <a:lstStyle/>
          <a:p>
            <a:pPr defTabSz="784225" eaLnBrk="0" fontAlgn="base" hangingPunct="0">
              <a:defRPr/>
            </a:pPr>
            <a:r>
              <a:rPr lang="en-US" altLang="zh-CN" sz="2400">
                <a:solidFill>
                  <a:srgbClr val="666666"/>
                </a:solidFill>
                <a:latin typeface="Arial" panose="020B0604020202020204" pitchFamily="34" charset="0"/>
                <a:ea typeface="MS PGothic" panose="020B0600070205080204" pitchFamily="34" charset="-128"/>
              </a:rPr>
              <a:t>www.huawei.com</a:t>
            </a:r>
            <a:endParaRPr lang="en-US" altLang="zh-CN" sz="2000">
              <a:solidFill>
                <a:srgbClr val="990000"/>
              </a:solidFill>
              <a:latin typeface="Arial" panose="020B0604020202020204" pitchFamily="34"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67" r:id="rId1"/>
  </p:sldLayoutIdLst>
  <p:timing>
    <p:tnLst>
      <p:par>
        <p:cTn xmlns:p14="http://schemas.microsoft.com/office/powerpoint/2010/main" id="1" dur="indefinite" restart="never" nodeType="tmRoot"/>
      </p:par>
    </p:tnLst>
  </p:timing>
  <p:txStyles>
    <p:titleStyle>
      <a:lvl1pPr algn="ctr" defTabSz="801370" rtl="0" eaLnBrk="0" fontAlgn="base" hangingPunct="0">
        <a:spcBef>
          <a:spcPct val="0"/>
        </a:spcBef>
        <a:spcAft>
          <a:spcPct val="0"/>
        </a:spcAft>
        <a:defRPr sz="3700">
          <a:solidFill>
            <a:schemeClr val="tx2"/>
          </a:solidFill>
          <a:latin typeface="+mj-lt"/>
          <a:ea typeface="+mj-ea"/>
          <a:cs typeface="+mj-cs"/>
        </a:defRPr>
      </a:lvl1pPr>
      <a:lvl2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1370" rtl="0" eaLnBrk="0" fontAlgn="base" hangingPunct="0">
        <a:spcBef>
          <a:spcPct val="20000"/>
        </a:spcBef>
        <a:spcAft>
          <a:spcPct val="0"/>
        </a:spcAft>
        <a:buChar char="•"/>
        <a:defRPr sz="2800">
          <a:solidFill>
            <a:schemeClr val="tx1"/>
          </a:solidFill>
          <a:latin typeface="+mn-lt"/>
          <a:ea typeface="+mn-ea"/>
          <a:cs typeface="+mn-cs"/>
        </a:defRPr>
      </a:lvl1pPr>
      <a:lvl2pPr marL="654050" indent="-252730" algn="l" defTabSz="801370" rtl="0" eaLnBrk="0" fontAlgn="base" hangingPunct="0">
        <a:spcBef>
          <a:spcPct val="20000"/>
        </a:spcBef>
        <a:spcAft>
          <a:spcPct val="0"/>
        </a:spcAft>
        <a:buChar char="–"/>
        <a:defRPr sz="2500">
          <a:solidFill>
            <a:schemeClr val="tx1"/>
          </a:solidFill>
          <a:latin typeface="+mn-lt"/>
          <a:ea typeface="+mn-ea"/>
        </a:defRPr>
      </a:lvl2pPr>
      <a:lvl3pPr marL="1003300" indent="-201930" algn="l" defTabSz="801370" rtl="0" eaLnBrk="0" fontAlgn="base" hangingPunct="0">
        <a:spcBef>
          <a:spcPct val="20000"/>
        </a:spcBef>
        <a:spcAft>
          <a:spcPct val="0"/>
        </a:spcAft>
        <a:buChar char="•"/>
        <a:defRPr sz="2200">
          <a:solidFill>
            <a:schemeClr val="tx1"/>
          </a:solidFill>
          <a:latin typeface="+mn-lt"/>
          <a:ea typeface="+mn-ea"/>
        </a:defRPr>
      </a:lvl3pPr>
      <a:lvl4pPr marL="1400175" indent="-198755" algn="l" defTabSz="801370" rtl="0" eaLnBrk="0" fontAlgn="base" hangingPunct="0">
        <a:spcBef>
          <a:spcPct val="20000"/>
        </a:spcBef>
        <a:spcAft>
          <a:spcPct val="0"/>
        </a:spcAft>
        <a:buChar char="–"/>
        <a:defRPr sz="1700">
          <a:solidFill>
            <a:schemeClr val="tx1"/>
          </a:solidFill>
          <a:latin typeface="+mn-lt"/>
          <a:ea typeface="+mn-ea"/>
        </a:defRPr>
      </a:lvl4pPr>
      <a:lvl5pPr marL="1802130" indent="-201930" algn="l" defTabSz="801370" rtl="0" eaLnBrk="0" fontAlgn="base" hangingPunct="0">
        <a:spcBef>
          <a:spcPct val="20000"/>
        </a:spcBef>
        <a:spcAft>
          <a:spcPct val="0"/>
        </a:spcAft>
        <a:buChar char="»"/>
        <a:defRPr sz="1700">
          <a:solidFill>
            <a:schemeClr val="tx1"/>
          </a:solidFill>
          <a:latin typeface="+mn-lt"/>
          <a:ea typeface="+mn-ea"/>
        </a:defRPr>
      </a:lvl5pPr>
      <a:lvl6pPr marL="2259330" indent="-201930" algn="l" defTabSz="801370" rtl="0" fontAlgn="base">
        <a:spcBef>
          <a:spcPct val="20000"/>
        </a:spcBef>
        <a:spcAft>
          <a:spcPct val="0"/>
        </a:spcAft>
        <a:buChar char="»"/>
        <a:defRPr sz="1700">
          <a:solidFill>
            <a:schemeClr val="tx1"/>
          </a:solidFill>
          <a:latin typeface="+mn-lt"/>
          <a:ea typeface="+mn-ea"/>
        </a:defRPr>
      </a:lvl6pPr>
      <a:lvl7pPr marL="2716530" indent="-201930" algn="l" defTabSz="801370" rtl="0" fontAlgn="base">
        <a:spcBef>
          <a:spcPct val="20000"/>
        </a:spcBef>
        <a:spcAft>
          <a:spcPct val="0"/>
        </a:spcAft>
        <a:buChar char="»"/>
        <a:defRPr sz="1700">
          <a:solidFill>
            <a:schemeClr val="tx1"/>
          </a:solidFill>
          <a:latin typeface="+mn-lt"/>
          <a:ea typeface="+mn-ea"/>
        </a:defRPr>
      </a:lvl7pPr>
      <a:lvl8pPr marL="3173730" indent="-201930" algn="l" defTabSz="801370" rtl="0" fontAlgn="base">
        <a:spcBef>
          <a:spcPct val="20000"/>
        </a:spcBef>
        <a:spcAft>
          <a:spcPct val="0"/>
        </a:spcAft>
        <a:buChar char="»"/>
        <a:defRPr sz="1700">
          <a:solidFill>
            <a:schemeClr val="tx1"/>
          </a:solidFill>
          <a:latin typeface="+mn-lt"/>
          <a:ea typeface="+mn-ea"/>
        </a:defRPr>
      </a:lvl8pPr>
      <a:lvl9pPr marL="3630930" indent="-201930" algn="l" defTabSz="801370"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3" Type="http://schemas.openxmlformats.org/officeDocument/2006/relationships/customXml" Target="../ink/ink6.xml"/><Relationship Id="rId14" Type="http://schemas.openxmlformats.org/officeDocument/2006/relationships/image" Target="../media/image17.png"/><Relationship Id="rId15" Type="http://schemas.openxmlformats.org/officeDocument/2006/relationships/customXml" Target="../ink/ink7.xml"/><Relationship Id="rId16" Type="http://schemas.openxmlformats.org/officeDocument/2006/relationships/image" Target="../media/image18.png"/><Relationship Id="rId17" Type="http://schemas.openxmlformats.org/officeDocument/2006/relationships/customXml" Target="../ink/ink8.xml"/><Relationship Id="rId18" Type="http://schemas.openxmlformats.org/officeDocument/2006/relationships/image" Target="../media/image19.png"/><Relationship Id="rId19" Type="http://schemas.openxmlformats.org/officeDocument/2006/relationships/customXml" Target="../ink/ink9.xml"/><Relationship Id="rId63" Type="http://schemas.openxmlformats.org/officeDocument/2006/relationships/customXml" Target="../ink/ink31.xml"/><Relationship Id="rId64" Type="http://schemas.openxmlformats.org/officeDocument/2006/relationships/image" Target="../media/image42.png"/><Relationship Id="rId65" Type="http://schemas.openxmlformats.org/officeDocument/2006/relationships/customXml" Target="../ink/ink32.xml"/><Relationship Id="rId66" Type="http://schemas.openxmlformats.org/officeDocument/2006/relationships/image" Target="../media/image43.png"/><Relationship Id="rId67" Type="http://schemas.openxmlformats.org/officeDocument/2006/relationships/customXml" Target="../ink/ink33.xml"/><Relationship Id="rId68" Type="http://schemas.openxmlformats.org/officeDocument/2006/relationships/image" Target="../media/image44.png"/><Relationship Id="rId69" Type="http://schemas.openxmlformats.org/officeDocument/2006/relationships/customXml" Target="../ink/ink34.xml"/><Relationship Id="rId50" Type="http://schemas.openxmlformats.org/officeDocument/2006/relationships/image" Target="../media/image35.png"/><Relationship Id="rId51" Type="http://schemas.openxmlformats.org/officeDocument/2006/relationships/customXml" Target="../ink/ink25.xml"/><Relationship Id="rId52" Type="http://schemas.openxmlformats.org/officeDocument/2006/relationships/image" Target="../media/image36.png"/><Relationship Id="rId53" Type="http://schemas.openxmlformats.org/officeDocument/2006/relationships/customXml" Target="../ink/ink26.xml"/><Relationship Id="rId54" Type="http://schemas.openxmlformats.org/officeDocument/2006/relationships/image" Target="../media/image37.png"/><Relationship Id="rId55" Type="http://schemas.openxmlformats.org/officeDocument/2006/relationships/customXml" Target="../ink/ink27.xml"/><Relationship Id="rId56" Type="http://schemas.openxmlformats.org/officeDocument/2006/relationships/image" Target="../media/image38.png"/><Relationship Id="rId57" Type="http://schemas.openxmlformats.org/officeDocument/2006/relationships/customXml" Target="../ink/ink28.xml"/><Relationship Id="rId58" Type="http://schemas.openxmlformats.org/officeDocument/2006/relationships/image" Target="../media/image39.png"/><Relationship Id="rId59" Type="http://schemas.openxmlformats.org/officeDocument/2006/relationships/customXml" Target="../ink/ink29.xml"/><Relationship Id="rId40" Type="http://schemas.openxmlformats.org/officeDocument/2006/relationships/image" Target="../media/image30.png"/><Relationship Id="rId41" Type="http://schemas.openxmlformats.org/officeDocument/2006/relationships/customXml" Target="../ink/ink20.xml"/><Relationship Id="rId42" Type="http://schemas.openxmlformats.org/officeDocument/2006/relationships/image" Target="../media/image31.png"/><Relationship Id="rId43" Type="http://schemas.openxmlformats.org/officeDocument/2006/relationships/customXml" Target="../ink/ink21.xml"/><Relationship Id="rId44" Type="http://schemas.openxmlformats.org/officeDocument/2006/relationships/image" Target="../media/image32.png"/><Relationship Id="rId45" Type="http://schemas.openxmlformats.org/officeDocument/2006/relationships/customXml" Target="../ink/ink22.xml"/><Relationship Id="rId46" Type="http://schemas.openxmlformats.org/officeDocument/2006/relationships/image" Target="../media/image33.png"/><Relationship Id="rId47" Type="http://schemas.openxmlformats.org/officeDocument/2006/relationships/customXml" Target="../ink/ink23.xml"/><Relationship Id="rId48" Type="http://schemas.openxmlformats.org/officeDocument/2006/relationships/image" Target="../media/image34.png"/><Relationship Id="rId49" Type="http://schemas.openxmlformats.org/officeDocument/2006/relationships/customXml" Target="../ink/ink24.xm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ustomXml" Target="../ink/ink1.xml"/><Relationship Id="rId4" Type="http://schemas.openxmlformats.org/officeDocument/2006/relationships/image" Target="../media/image12.png"/><Relationship Id="rId5" Type="http://schemas.openxmlformats.org/officeDocument/2006/relationships/customXml" Target="../ink/ink2.xml"/><Relationship Id="rId6" Type="http://schemas.openxmlformats.org/officeDocument/2006/relationships/image" Target="../media/image13.png"/><Relationship Id="rId7" Type="http://schemas.openxmlformats.org/officeDocument/2006/relationships/customXml" Target="../ink/ink3.xml"/><Relationship Id="rId8" Type="http://schemas.openxmlformats.org/officeDocument/2006/relationships/image" Target="../media/image14.png"/><Relationship Id="rId9" Type="http://schemas.openxmlformats.org/officeDocument/2006/relationships/customXml" Target="../ink/ink4.xml"/><Relationship Id="rId30" Type="http://schemas.openxmlformats.org/officeDocument/2006/relationships/image" Target="../media/image25.png"/><Relationship Id="rId31" Type="http://schemas.openxmlformats.org/officeDocument/2006/relationships/customXml" Target="../ink/ink15.xml"/><Relationship Id="rId32" Type="http://schemas.openxmlformats.org/officeDocument/2006/relationships/image" Target="../media/image26.png"/><Relationship Id="rId33" Type="http://schemas.openxmlformats.org/officeDocument/2006/relationships/customXml" Target="../ink/ink16.xml"/><Relationship Id="rId34" Type="http://schemas.openxmlformats.org/officeDocument/2006/relationships/image" Target="../media/image27.png"/><Relationship Id="rId35" Type="http://schemas.openxmlformats.org/officeDocument/2006/relationships/customXml" Target="../ink/ink17.xml"/><Relationship Id="rId36" Type="http://schemas.openxmlformats.org/officeDocument/2006/relationships/image" Target="../media/image28.png"/><Relationship Id="rId37" Type="http://schemas.openxmlformats.org/officeDocument/2006/relationships/customXml" Target="../ink/ink18.xml"/><Relationship Id="rId38" Type="http://schemas.openxmlformats.org/officeDocument/2006/relationships/image" Target="../media/image29.png"/><Relationship Id="rId39" Type="http://schemas.openxmlformats.org/officeDocument/2006/relationships/customXml" Target="../ink/ink19.xml"/><Relationship Id="rId80" Type="http://schemas.openxmlformats.org/officeDocument/2006/relationships/image" Target="../media/image50.png"/><Relationship Id="rId81" Type="http://schemas.openxmlformats.org/officeDocument/2006/relationships/customXml" Target="../ink/ink40.xml"/><Relationship Id="rId70" Type="http://schemas.openxmlformats.org/officeDocument/2006/relationships/image" Target="../media/image45.png"/><Relationship Id="rId71" Type="http://schemas.openxmlformats.org/officeDocument/2006/relationships/customXml" Target="../ink/ink35.xml"/><Relationship Id="rId72" Type="http://schemas.openxmlformats.org/officeDocument/2006/relationships/image" Target="../media/image46.png"/><Relationship Id="rId20" Type="http://schemas.openxmlformats.org/officeDocument/2006/relationships/image" Target="../media/image20.png"/><Relationship Id="rId21" Type="http://schemas.openxmlformats.org/officeDocument/2006/relationships/customXml" Target="../ink/ink10.xml"/><Relationship Id="rId22" Type="http://schemas.openxmlformats.org/officeDocument/2006/relationships/image" Target="../media/image21.png"/><Relationship Id="rId23" Type="http://schemas.openxmlformats.org/officeDocument/2006/relationships/customXml" Target="../ink/ink11.xml"/><Relationship Id="rId24" Type="http://schemas.openxmlformats.org/officeDocument/2006/relationships/image" Target="../media/image22.png"/><Relationship Id="rId25" Type="http://schemas.openxmlformats.org/officeDocument/2006/relationships/customXml" Target="../ink/ink12.xml"/><Relationship Id="rId26" Type="http://schemas.openxmlformats.org/officeDocument/2006/relationships/image" Target="../media/image23.png"/><Relationship Id="rId27" Type="http://schemas.openxmlformats.org/officeDocument/2006/relationships/customXml" Target="../ink/ink13.xml"/><Relationship Id="rId28" Type="http://schemas.openxmlformats.org/officeDocument/2006/relationships/image" Target="../media/image24.png"/><Relationship Id="rId29" Type="http://schemas.openxmlformats.org/officeDocument/2006/relationships/customXml" Target="../ink/ink14.xml"/><Relationship Id="rId73" Type="http://schemas.openxmlformats.org/officeDocument/2006/relationships/customXml" Target="../ink/ink36.xml"/><Relationship Id="rId74" Type="http://schemas.openxmlformats.org/officeDocument/2006/relationships/image" Target="../media/image47.png"/><Relationship Id="rId75" Type="http://schemas.openxmlformats.org/officeDocument/2006/relationships/customXml" Target="../ink/ink37.xml"/><Relationship Id="rId76" Type="http://schemas.openxmlformats.org/officeDocument/2006/relationships/image" Target="../media/image48.png"/><Relationship Id="rId77" Type="http://schemas.openxmlformats.org/officeDocument/2006/relationships/customXml" Target="../ink/ink38.xml"/><Relationship Id="rId78" Type="http://schemas.openxmlformats.org/officeDocument/2006/relationships/image" Target="../media/image49.png"/><Relationship Id="rId79" Type="http://schemas.openxmlformats.org/officeDocument/2006/relationships/customXml" Target="../ink/ink39.xml"/><Relationship Id="rId60" Type="http://schemas.openxmlformats.org/officeDocument/2006/relationships/image" Target="../media/image40.png"/><Relationship Id="rId61" Type="http://schemas.openxmlformats.org/officeDocument/2006/relationships/customXml" Target="../ink/ink30.xml"/><Relationship Id="rId62" Type="http://schemas.openxmlformats.org/officeDocument/2006/relationships/image" Target="../media/image41.png"/><Relationship Id="rId10" Type="http://schemas.openxmlformats.org/officeDocument/2006/relationships/image" Target="../media/image15.png"/><Relationship Id="rId11" Type="http://schemas.openxmlformats.org/officeDocument/2006/relationships/customXml" Target="../ink/ink5.xml"/><Relationship Id="rId1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customXml" Target="../ink/ink41.xml"/><Relationship Id="rId6" Type="http://schemas.openxmlformats.org/officeDocument/2006/relationships/image" Target="../media/image54.png"/><Relationship Id="rId7" Type="http://schemas.openxmlformats.org/officeDocument/2006/relationships/customXml" Target="../ink/ink42.xml"/><Relationship Id="rId8" Type="http://schemas.openxmlformats.org/officeDocument/2006/relationships/image" Target="../media/image55.png"/><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8.jpeg"/></Relationships>
</file>

<file path=ppt/slides/_rels/slide24.xml.rels><?xml version="1.0" encoding="UTF-8" standalone="yes"?>
<Relationships xmlns="http://schemas.openxmlformats.org/package/2006/relationships"><Relationship Id="rId3" Type="http://schemas.openxmlformats.org/officeDocument/2006/relationships/image" Target="../media/image59.jpeg"/><Relationship Id="rId4" Type="http://schemas.openxmlformats.org/officeDocument/2006/relationships/image" Target="../media/image52.png"/><Relationship Id="rId5"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4" Type="http://schemas.openxmlformats.org/officeDocument/2006/relationships/image" Target="../media/image60.png"/><Relationship Id="rId5"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3.png"/></Relationships>
</file>

<file path=ppt/slides/_rels/slide34.xml.rels><?xml version="1.0" encoding="UTF-8" standalone="yes"?>
<Relationships xmlns="http://schemas.openxmlformats.org/package/2006/relationships"><Relationship Id="rId20" Type="http://schemas.openxmlformats.org/officeDocument/2006/relationships/image" Target="../media/image72.png"/><Relationship Id="rId21" Type="http://schemas.openxmlformats.org/officeDocument/2006/relationships/customXml" Target="../ink/ink52.xml"/><Relationship Id="rId22" Type="http://schemas.openxmlformats.org/officeDocument/2006/relationships/image" Target="../media/image73.png"/><Relationship Id="rId23" Type="http://schemas.openxmlformats.org/officeDocument/2006/relationships/customXml" Target="../ink/ink53.xml"/><Relationship Id="rId24" Type="http://schemas.openxmlformats.org/officeDocument/2006/relationships/image" Target="../media/image74.png"/><Relationship Id="rId25" Type="http://schemas.openxmlformats.org/officeDocument/2006/relationships/customXml" Target="../ink/ink54.xml"/><Relationship Id="rId26" Type="http://schemas.openxmlformats.org/officeDocument/2006/relationships/image" Target="../media/image75.png"/><Relationship Id="rId27" Type="http://schemas.openxmlformats.org/officeDocument/2006/relationships/customXml" Target="../ink/ink55.xml"/><Relationship Id="rId28" Type="http://schemas.openxmlformats.org/officeDocument/2006/relationships/image" Target="../media/image76.png"/><Relationship Id="rId29" Type="http://schemas.openxmlformats.org/officeDocument/2006/relationships/customXml" Target="../ink/ink56.xml"/><Relationship Id="rId1" Type="http://schemas.openxmlformats.org/officeDocument/2006/relationships/slideLayout" Target="../slideLayouts/slideLayout2.xml"/><Relationship Id="rId2" Type="http://schemas.openxmlformats.org/officeDocument/2006/relationships/image" Target="../media/image63.png"/><Relationship Id="rId3" Type="http://schemas.openxmlformats.org/officeDocument/2006/relationships/customXml" Target="../ink/ink43.xml"/><Relationship Id="rId4" Type="http://schemas.openxmlformats.org/officeDocument/2006/relationships/image" Target="../media/image64.png"/><Relationship Id="rId5" Type="http://schemas.openxmlformats.org/officeDocument/2006/relationships/customXml" Target="../ink/ink44.xml"/><Relationship Id="rId30" Type="http://schemas.openxmlformats.org/officeDocument/2006/relationships/image" Target="../media/image77.png"/><Relationship Id="rId31" Type="http://schemas.openxmlformats.org/officeDocument/2006/relationships/customXml" Target="../ink/ink57.xml"/><Relationship Id="rId32" Type="http://schemas.openxmlformats.org/officeDocument/2006/relationships/image" Target="../media/image78.png"/><Relationship Id="rId9" Type="http://schemas.openxmlformats.org/officeDocument/2006/relationships/customXml" Target="../ink/ink46.xml"/><Relationship Id="rId6" Type="http://schemas.openxmlformats.org/officeDocument/2006/relationships/image" Target="../media/image65.png"/><Relationship Id="rId7" Type="http://schemas.openxmlformats.org/officeDocument/2006/relationships/customXml" Target="../ink/ink45.xml"/><Relationship Id="rId8" Type="http://schemas.openxmlformats.org/officeDocument/2006/relationships/image" Target="../media/image66.png"/><Relationship Id="rId33" Type="http://schemas.openxmlformats.org/officeDocument/2006/relationships/customXml" Target="../ink/ink58.xml"/><Relationship Id="rId34" Type="http://schemas.openxmlformats.org/officeDocument/2006/relationships/image" Target="../media/image79.png"/><Relationship Id="rId35" Type="http://schemas.openxmlformats.org/officeDocument/2006/relationships/customXml" Target="../ink/ink59.xml"/><Relationship Id="rId36" Type="http://schemas.openxmlformats.org/officeDocument/2006/relationships/image" Target="../media/image80.png"/><Relationship Id="rId10" Type="http://schemas.openxmlformats.org/officeDocument/2006/relationships/image" Target="../media/image67.png"/><Relationship Id="rId11" Type="http://schemas.openxmlformats.org/officeDocument/2006/relationships/customXml" Target="../ink/ink47.xml"/><Relationship Id="rId12" Type="http://schemas.openxmlformats.org/officeDocument/2006/relationships/image" Target="../media/image68.png"/><Relationship Id="rId13" Type="http://schemas.openxmlformats.org/officeDocument/2006/relationships/customXml" Target="../ink/ink48.xml"/><Relationship Id="rId14" Type="http://schemas.openxmlformats.org/officeDocument/2006/relationships/image" Target="../media/image69.png"/><Relationship Id="rId15" Type="http://schemas.openxmlformats.org/officeDocument/2006/relationships/customXml" Target="../ink/ink49.xml"/><Relationship Id="rId16" Type="http://schemas.openxmlformats.org/officeDocument/2006/relationships/image" Target="../media/image70.png"/><Relationship Id="rId17" Type="http://schemas.openxmlformats.org/officeDocument/2006/relationships/customXml" Target="../ink/ink50.xml"/><Relationship Id="rId18" Type="http://schemas.openxmlformats.org/officeDocument/2006/relationships/image" Target="../media/image71.png"/><Relationship Id="rId19" Type="http://schemas.openxmlformats.org/officeDocument/2006/relationships/customXml" Target="../ink/ink51.xml"/><Relationship Id="rId37" Type="http://schemas.openxmlformats.org/officeDocument/2006/relationships/customXml" Target="../ink/ink60.xml"/><Relationship Id="rId38" Type="http://schemas.openxmlformats.org/officeDocument/2006/relationships/image" Target="../media/image81.png"/><Relationship Id="rId39" Type="http://schemas.openxmlformats.org/officeDocument/2006/relationships/customXml" Target="../ink/ink61.xml"/><Relationship Id="rId40" Type="http://schemas.openxmlformats.org/officeDocument/2006/relationships/image" Target="../media/image82.png"/><Relationship Id="rId41" Type="http://schemas.openxmlformats.org/officeDocument/2006/relationships/customXml" Target="../ink/ink62.xml"/><Relationship Id="rId42" Type="http://schemas.openxmlformats.org/officeDocument/2006/relationships/image" Target="../media/image83.png"/><Relationship Id="rId43" Type="http://schemas.openxmlformats.org/officeDocument/2006/relationships/customXml" Target="../ink/ink63.xml"/><Relationship Id="rId44" Type="http://schemas.openxmlformats.org/officeDocument/2006/relationships/image" Target="../media/image8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5.png"/></Relationships>
</file>

<file path=ppt/slides/_rels/slide37.xml.rels><?xml version="1.0" encoding="UTF-8" standalone="yes"?>
<Relationships xmlns="http://schemas.openxmlformats.org/package/2006/relationships"><Relationship Id="rId3" Type="http://schemas.openxmlformats.org/officeDocument/2006/relationships/image" Target="../media/image86.png"/><Relationship Id="rId4" Type="http://schemas.openxmlformats.org/officeDocument/2006/relationships/image" Target="../media/image87.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8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88.png"/></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9.jpe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3" Type="http://schemas.openxmlformats.org/officeDocument/2006/relationships/image" Target="../media/image96.jpeg"/><Relationship Id="rId4" Type="http://schemas.openxmlformats.org/officeDocument/2006/relationships/image" Target="../media/image97.jpe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9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755650" y="1341439"/>
            <a:ext cx="7848600" cy="2087562"/>
          </a:xfrm>
        </p:spPr>
        <p:txBody>
          <a:bodyPr/>
          <a:lstStyle/>
          <a:p>
            <a:r>
              <a:rPr lang="en-US" altLang="zh-CN" dirty="0" smtClean="0">
                <a:latin typeface="+mj-ea"/>
              </a:rPr>
              <a:t>HBase</a:t>
            </a:r>
            <a:r>
              <a:rPr lang="zh-CN" altLang="en-US" dirty="0" smtClean="0">
                <a:latin typeface="+mj-ea"/>
              </a:rPr>
              <a:t>技术原理</a:t>
            </a:r>
            <a:endParaRPr lang="zh-CN" altLang="en-US" dirty="0">
              <a:latin typeface="+mj-ea"/>
            </a:endParaRPr>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1"/>
            <a:r>
              <a:rPr lang="en-US" altLang="zh-CN" dirty="0" smtClean="0">
                <a:latin typeface="+mj-lt"/>
              </a:rPr>
              <a:t>HBase</a:t>
            </a:r>
            <a:r>
              <a:rPr lang="zh-CN" altLang="en-US" dirty="0" smtClean="0"/>
              <a:t>应用场景</a:t>
            </a:r>
            <a:endParaRPr lang="zh-CN" altLang="en-US" dirty="0"/>
          </a:p>
        </p:txBody>
      </p:sp>
      <p:sp>
        <p:nvSpPr>
          <p:cNvPr id="5" name="文本占位符 3"/>
          <p:cNvSpPr>
            <a:spLocks noGrp="1"/>
          </p:cNvSpPr>
          <p:nvPr>
            <p:ph idx="1"/>
          </p:nvPr>
        </p:nvSpPr>
        <p:spPr>
          <a:xfrm>
            <a:off x="674886" y="1374775"/>
            <a:ext cx="7821550" cy="4195763"/>
          </a:xfrm>
        </p:spPr>
        <p:txBody>
          <a:bodyPr/>
          <a:lstStyle/>
          <a:p>
            <a:pPr marL="0" indent="0">
              <a:lnSpc>
                <a:spcPct val="150000"/>
              </a:lnSpc>
              <a:buNone/>
            </a:pPr>
            <a:r>
              <a:rPr lang="en-US" altLang="zh-CN" sz="1600" dirty="0"/>
              <a:t>ACID</a:t>
            </a:r>
            <a:r>
              <a:rPr lang="zh-CN" altLang="en-US" sz="1600" dirty="0"/>
              <a:t>原则是数据库事务正常执行的四个特性：</a:t>
            </a:r>
            <a:r>
              <a:rPr lang="zh-CN" altLang="en-US" sz="1600" b="1" dirty="0">
                <a:solidFill>
                  <a:srgbClr val="FF0000"/>
                </a:solidFill>
              </a:rPr>
              <a:t>原子性、一致性、独立性及持久性</a:t>
            </a:r>
            <a:r>
              <a:rPr lang="zh-CN" altLang="en-US" sz="1600" dirty="0"/>
              <a:t>。</a:t>
            </a:r>
            <a:endParaRPr lang="en-US" altLang="zh-CN" sz="1600" dirty="0"/>
          </a:p>
          <a:p>
            <a:pPr>
              <a:lnSpc>
                <a:spcPct val="150000"/>
              </a:lnSpc>
              <a:buFont typeface="Wingdings" panose="05000000000000000000" pitchFamily="2" charset="2"/>
              <a:buChar char="p"/>
            </a:pPr>
            <a:r>
              <a:rPr lang="zh-CN" altLang="en-US" sz="1600" b="1" dirty="0" smtClean="0">
                <a:solidFill>
                  <a:srgbClr val="FF0000"/>
                </a:solidFill>
              </a:rPr>
              <a:t>原子</a:t>
            </a:r>
            <a:r>
              <a:rPr lang="zh-CN" altLang="en-US" sz="1600" b="1" dirty="0">
                <a:solidFill>
                  <a:srgbClr val="FF0000"/>
                </a:solidFill>
              </a:rPr>
              <a:t>性</a:t>
            </a:r>
            <a:r>
              <a:rPr lang="en-US" altLang="zh-CN" sz="1600" b="1" dirty="0">
                <a:solidFill>
                  <a:srgbClr val="FF0000"/>
                </a:solidFill>
              </a:rPr>
              <a:t>(Atomicity)</a:t>
            </a:r>
            <a:r>
              <a:rPr lang="zh-CN" altLang="en-US" sz="1600" dirty="0" smtClean="0">
                <a:solidFill>
                  <a:srgbClr val="FF0000"/>
                </a:solidFill>
              </a:rPr>
              <a:t>：</a:t>
            </a:r>
            <a:r>
              <a:rPr lang="zh-CN" altLang="en-US" sz="1600" dirty="0" smtClean="0"/>
              <a:t>一</a:t>
            </a:r>
            <a:r>
              <a:rPr lang="zh-CN" altLang="en-US" sz="1600" dirty="0"/>
              <a:t>个事务要么全部</a:t>
            </a:r>
            <a:r>
              <a:rPr lang="zh-CN" altLang="en-US" sz="1600" dirty="0" smtClean="0"/>
              <a:t>执行，要么</a:t>
            </a:r>
            <a:r>
              <a:rPr lang="zh-CN" altLang="en-US" sz="1600" dirty="0"/>
              <a:t>不</a:t>
            </a:r>
            <a:r>
              <a:rPr lang="zh-CN" altLang="en-US" sz="1600" dirty="0" smtClean="0"/>
              <a:t>执行，也就是说</a:t>
            </a:r>
            <a:r>
              <a:rPr lang="zh-CN" altLang="en-US" sz="1600" dirty="0"/>
              <a:t>一个事务不可能只执行了一半就停止</a:t>
            </a:r>
            <a:r>
              <a:rPr lang="zh-CN" altLang="en-US" sz="1600" dirty="0" smtClean="0"/>
              <a:t>了。比如</a:t>
            </a:r>
            <a:r>
              <a:rPr lang="zh-CN" altLang="en-US" sz="1600" dirty="0"/>
              <a:t>你从取款机取</a:t>
            </a:r>
            <a:r>
              <a:rPr lang="zh-CN" altLang="en-US" sz="1600" dirty="0" smtClean="0"/>
              <a:t>钱</a:t>
            </a:r>
            <a:r>
              <a:rPr lang="zh-CN" altLang="en-US" sz="1600" dirty="0"/>
              <a:t>，</a:t>
            </a:r>
            <a:r>
              <a:rPr lang="zh-CN" altLang="en-US" sz="1600" dirty="0" smtClean="0"/>
              <a:t>这个</a:t>
            </a:r>
            <a:r>
              <a:rPr lang="zh-CN" altLang="en-US" sz="1600" dirty="0"/>
              <a:t>事务可以分成</a:t>
            </a:r>
            <a:r>
              <a:rPr lang="zh-CN" altLang="en-US" sz="1600" dirty="0" smtClean="0"/>
              <a:t>两个步骤：</a:t>
            </a:r>
            <a:r>
              <a:rPr lang="en-US" altLang="zh-CN" sz="1600" dirty="0" smtClean="0"/>
              <a:t>1</a:t>
            </a:r>
            <a:r>
              <a:rPr lang="zh-CN" altLang="en-US" sz="1600" dirty="0" smtClean="0"/>
              <a:t>划</a:t>
            </a:r>
            <a:r>
              <a:rPr lang="zh-CN" altLang="en-US" sz="1600" dirty="0"/>
              <a:t>卡</a:t>
            </a:r>
            <a:r>
              <a:rPr lang="en-US" altLang="zh-CN" sz="1600" dirty="0"/>
              <a:t>,2</a:t>
            </a:r>
            <a:r>
              <a:rPr lang="zh-CN" altLang="en-US" sz="1600" dirty="0" smtClean="0"/>
              <a:t>出钱。不可能</a:t>
            </a:r>
            <a:r>
              <a:rPr lang="zh-CN" altLang="en-US" sz="1600" dirty="0"/>
              <a:t>划了卡</a:t>
            </a:r>
            <a:r>
              <a:rPr lang="en-US" altLang="zh-CN" sz="1600" dirty="0"/>
              <a:t>,</a:t>
            </a:r>
            <a:r>
              <a:rPr lang="zh-CN" altLang="en-US" sz="1600" dirty="0"/>
              <a:t>而钱却没</a:t>
            </a:r>
            <a:r>
              <a:rPr lang="zh-CN" altLang="en-US" sz="1600" dirty="0" smtClean="0"/>
              <a:t>出来</a:t>
            </a:r>
            <a:r>
              <a:rPr lang="zh-CN" altLang="en-US" sz="1600" dirty="0"/>
              <a:t>。</a:t>
            </a:r>
            <a:endParaRPr lang="en-US" altLang="zh-CN" sz="1600" dirty="0"/>
          </a:p>
          <a:p>
            <a:pPr>
              <a:lnSpc>
                <a:spcPct val="150000"/>
              </a:lnSpc>
              <a:buFont typeface="Wingdings" panose="05000000000000000000" pitchFamily="2" charset="2"/>
              <a:buChar char="p"/>
            </a:pPr>
            <a:r>
              <a:rPr lang="zh-CN" altLang="en-US" sz="1600" b="1" dirty="0" smtClean="0">
                <a:solidFill>
                  <a:srgbClr val="FF0000"/>
                </a:solidFill>
              </a:rPr>
              <a:t>一致性</a:t>
            </a:r>
            <a:r>
              <a:rPr lang="en-US" altLang="zh-CN" sz="1600" b="1" dirty="0">
                <a:solidFill>
                  <a:srgbClr val="FF0000"/>
                </a:solidFill>
              </a:rPr>
              <a:t>(Consistency)</a:t>
            </a:r>
            <a:r>
              <a:rPr lang="zh-CN" altLang="en-US" sz="1600" dirty="0" smtClean="0">
                <a:solidFill>
                  <a:srgbClr val="FF0000"/>
                </a:solidFill>
              </a:rPr>
              <a:t>：</a:t>
            </a:r>
            <a:r>
              <a:rPr lang="zh-CN" altLang="en-US" sz="1600" dirty="0" smtClean="0"/>
              <a:t>事务</a:t>
            </a:r>
            <a:r>
              <a:rPr lang="zh-CN" altLang="en-US" sz="1600" dirty="0"/>
              <a:t>的运行并不改变数据库中数据的</a:t>
            </a:r>
            <a:r>
              <a:rPr lang="zh-CN" altLang="en-US" sz="1600" dirty="0" smtClean="0"/>
              <a:t>一致性。</a:t>
            </a:r>
            <a:r>
              <a:rPr sz="1600" dirty="0"/>
              <a:t>任何一个读操作总是能够读到之前完成的写操作的结果</a:t>
            </a:r>
            <a:r>
              <a:rPr lang="zh-CN" sz="1600" dirty="0"/>
              <a:t>，所有数据保持一致状态。</a:t>
            </a:r>
          </a:p>
          <a:p>
            <a:pPr>
              <a:lnSpc>
                <a:spcPct val="150000"/>
              </a:lnSpc>
              <a:buFont typeface="Wingdings" panose="05000000000000000000" pitchFamily="2" charset="2"/>
              <a:buChar char="p"/>
            </a:pPr>
            <a:r>
              <a:rPr lang="zh-CN" altLang="en-US" sz="1600" b="1" dirty="0">
                <a:solidFill>
                  <a:srgbClr val="FF0000"/>
                </a:solidFill>
              </a:rPr>
              <a:t>独立性</a:t>
            </a:r>
            <a:r>
              <a:rPr lang="en-US" altLang="zh-CN" sz="1600" b="1" dirty="0">
                <a:solidFill>
                  <a:srgbClr val="FF0000"/>
                </a:solidFill>
              </a:rPr>
              <a:t>(Isolation</a:t>
            </a:r>
            <a:r>
              <a:rPr lang="zh-CN" altLang="en-US" sz="1600" b="1" dirty="0">
                <a:solidFill>
                  <a:srgbClr val="FF0000"/>
                </a:solidFill>
              </a:rPr>
              <a:t>）：</a:t>
            </a:r>
            <a:r>
              <a:rPr lang="zh-CN" altLang="en-US" sz="1600" dirty="0"/>
              <a:t>事务的独立性也有称作隔离性</a:t>
            </a:r>
            <a:r>
              <a:rPr lang="en-US" altLang="zh-CN" sz="1600" dirty="0"/>
              <a:t>,</a:t>
            </a:r>
            <a:r>
              <a:rPr lang="zh-CN" altLang="en-US" sz="1600" dirty="0"/>
              <a:t>是指两个以上的事务不会出现交错执行的</a:t>
            </a:r>
            <a:r>
              <a:rPr lang="zh-CN" altLang="en-US" sz="1600" dirty="0" smtClean="0"/>
              <a:t>状态，因为这样</a:t>
            </a:r>
            <a:r>
              <a:rPr lang="zh-CN" altLang="en-US" sz="1600" dirty="0"/>
              <a:t>可能会导致数据不一致。</a:t>
            </a:r>
            <a:endParaRPr lang="en-US" altLang="zh-CN" sz="1600" dirty="0"/>
          </a:p>
          <a:p>
            <a:pPr>
              <a:lnSpc>
                <a:spcPct val="150000"/>
              </a:lnSpc>
              <a:buFont typeface="Wingdings" panose="05000000000000000000" pitchFamily="2" charset="2"/>
              <a:buChar char="p"/>
            </a:pPr>
            <a:r>
              <a:rPr lang="zh-CN" altLang="en-US" sz="1600" b="1" dirty="0">
                <a:solidFill>
                  <a:srgbClr val="FF0000"/>
                </a:solidFill>
              </a:rPr>
              <a:t>持久性</a:t>
            </a:r>
            <a:r>
              <a:rPr lang="en-US" altLang="zh-CN" sz="1600" b="1" dirty="0">
                <a:solidFill>
                  <a:srgbClr val="FF0000"/>
                </a:solidFill>
              </a:rPr>
              <a:t>(Durability</a:t>
            </a:r>
            <a:r>
              <a:rPr lang="zh-CN" altLang="en-US" sz="1600" b="1" dirty="0">
                <a:solidFill>
                  <a:srgbClr val="FF0000"/>
                </a:solidFill>
              </a:rPr>
              <a:t>）：</a:t>
            </a:r>
            <a:r>
              <a:rPr lang="zh-CN" altLang="en-US" sz="1600" dirty="0"/>
              <a:t>事务的持久性是指事务执行成功以后</a:t>
            </a:r>
            <a:r>
              <a:rPr lang="en-US" altLang="zh-CN" sz="1600" dirty="0"/>
              <a:t>,</a:t>
            </a:r>
            <a:r>
              <a:rPr lang="zh-CN" altLang="en-US" sz="1600" dirty="0"/>
              <a:t>该事务所对数据库所作的更改便是持久的保存在数据库之中，不会无缘无故的回滚。</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392430" y="5330825"/>
              <a:ext cx="80645" cy="196215"/>
            </p14:xfrm>
          </p:contentPart>
        </mc:Choice>
        <mc:Fallback xmlns="">
          <p:pic>
            <p:nvPicPr>
              <p:cNvPr id="2" name="墨迹 1"/>
            </p:nvPicPr>
            <p:blipFill>
              <a:blip r:embed="rId4"/>
            </p:blipFill>
            <p:spPr>
              <a:xfrm>
                <a:off x="392430" y="5330825"/>
                <a:ext cx="80645" cy="196215"/>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3" name="墨迹 2"/>
              <p14:cNvContentPartPr/>
              <p14:nvPr/>
            </p14:nvContentPartPr>
            <p14:xfrm>
              <a:off x="553085" y="5330825"/>
              <a:ext cx="98425" cy="276860"/>
            </p14:xfrm>
          </p:contentPart>
        </mc:Choice>
        <mc:Fallback xmlns="">
          <p:pic>
            <p:nvPicPr>
              <p:cNvPr id="3" name="墨迹 2"/>
            </p:nvPicPr>
            <p:blipFill>
              <a:blip r:embed="rId6"/>
            </p:blipFill>
            <p:spPr>
              <a:xfrm>
                <a:off x="553085" y="5330825"/>
                <a:ext cx="98425" cy="2768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6" name="墨迹 5"/>
              <p14:cNvContentPartPr/>
              <p14:nvPr/>
            </p14:nvContentPartPr>
            <p14:xfrm>
              <a:off x="490855" y="5491480"/>
              <a:ext cx="89535" cy="8890"/>
            </p14:xfrm>
          </p:contentPart>
        </mc:Choice>
        <mc:Fallback xmlns="">
          <p:pic>
            <p:nvPicPr>
              <p:cNvPr id="6" name="墨迹 5"/>
            </p:nvPicPr>
            <p:blipFill>
              <a:blip r:embed="rId8"/>
            </p:blipFill>
            <p:spPr>
              <a:xfrm>
                <a:off x="490855" y="5491480"/>
                <a:ext cx="89535" cy="889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7" name="墨迹 6"/>
              <p14:cNvContentPartPr/>
              <p14:nvPr/>
            </p14:nvContentPartPr>
            <p14:xfrm>
              <a:off x="2133600" y="5410835"/>
              <a:ext cx="9525" cy="205740"/>
            </p14:xfrm>
          </p:contentPart>
        </mc:Choice>
        <mc:Fallback xmlns="">
          <p:pic>
            <p:nvPicPr>
              <p:cNvPr id="7" name="墨迹 6"/>
            </p:nvPicPr>
            <p:blipFill>
              <a:blip r:embed="rId10"/>
            </p:blipFill>
            <p:spPr>
              <a:xfrm>
                <a:off x="2133600" y="5410835"/>
                <a:ext cx="9525" cy="205740"/>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8" name="墨迹 7"/>
              <p14:cNvContentPartPr/>
              <p14:nvPr/>
            </p14:nvContentPartPr>
            <p14:xfrm>
              <a:off x="2115820" y="5384165"/>
              <a:ext cx="205740" cy="267970"/>
            </p14:xfrm>
          </p:contentPart>
        </mc:Choice>
        <mc:Fallback xmlns="">
          <p:pic>
            <p:nvPicPr>
              <p:cNvPr id="8" name="墨迹 7"/>
            </p:nvPicPr>
            <p:blipFill>
              <a:blip r:embed="rId12"/>
            </p:blipFill>
            <p:spPr>
              <a:xfrm>
                <a:off x="2115820" y="5384165"/>
                <a:ext cx="205740" cy="26797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9" name="墨迹 8"/>
              <p14:cNvContentPartPr/>
              <p14:nvPr/>
            </p14:nvContentPartPr>
            <p14:xfrm>
              <a:off x="339090" y="5723890"/>
              <a:ext cx="303530" cy="169545"/>
            </p14:xfrm>
          </p:contentPart>
        </mc:Choice>
        <mc:Fallback xmlns="">
          <p:pic>
            <p:nvPicPr>
              <p:cNvPr id="9" name="墨迹 8"/>
            </p:nvPicPr>
            <p:blipFill>
              <a:blip r:embed="rId14"/>
            </p:blipFill>
            <p:spPr>
              <a:xfrm>
                <a:off x="339090" y="5723890"/>
                <a:ext cx="303530" cy="169545"/>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10" name="墨迹 9"/>
              <p14:cNvContentPartPr/>
              <p14:nvPr/>
            </p14:nvContentPartPr>
            <p14:xfrm>
              <a:off x="446405" y="6196965"/>
              <a:ext cx="196215" cy="178435"/>
            </p14:xfrm>
          </p:contentPart>
        </mc:Choice>
        <mc:Fallback xmlns="">
          <p:pic>
            <p:nvPicPr>
              <p:cNvPr id="10" name="墨迹 9"/>
            </p:nvPicPr>
            <p:blipFill>
              <a:blip r:embed="rId16"/>
            </p:blipFill>
            <p:spPr>
              <a:xfrm>
                <a:off x="446405" y="6196965"/>
                <a:ext cx="196215" cy="178435"/>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11" name="墨迹 10"/>
              <p14:cNvContentPartPr/>
              <p14:nvPr/>
            </p14:nvContentPartPr>
            <p14:xfrm>
              <a:off x="633730" y="6268085"/>
              <a:ext cx="241300" cy="360"/>
            </p14:xfrm>
          </p:contentPart>
        </mc:Choice>
        <mc:Fallback xmlns="">
          <p:pic>
            <p:nvPicPr>
              <p:cNvPr id="11" name="墨迹 10"/>
            </p:nvPicPr>
            <p:blipFill>
              <a:blip r:embed="rId18"/>
            </p:blipFill>
            <p:spPr>
              <a:xfrm>
                <a:off x="633730" y="6268085"/>
                <a:ext cx="241300" cy="360"/>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12" name="墨迹 11"/>
              <p14:cNvContentPartPr/>
              <p14:nvPr/>
            </p14:nvContentPartPr>
            <p14:xfrm>
              <a:off x="821055" y="6196965"/>
              <a:ext cx="8890" cy="142875"/>
            </p14:xfrm>
          </p:contentPart>
        </mc:Choice>
        <mc:Fallback xmlns="">
          <p:pic>
            <p:nvPicPr>
              <p:cNvPr id="12" name="墨迹 11"/>
            </p:nvPicPr>
            <p:blipFill>
              <a:blip r:embed="rId20"/>
            </p:blipFill>
            <p:spPr>
              <a:xfrm>
                <a:off x="821055" y="6196965"/>
                <a:ext cx="8890" cy="142875"/>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13" name="墨迹 12"/>
              <p14:cNvContentPartPr/>
              <p14:nvPr/>
            </p14:nvContentPartPr>
            <p14:xfrm>
              <a:off x="910590" y="6152515"/>
              <a:ext cx="178435" cy="267335"/>
            </p14:xfrm>
          </p:contentPart>
        </mc:Choice>
        <mc:Fallback xmlns="">
          <p:pic>
            <p:nvPicPr>
              <p:cNvPr id="13" name="墨迹 12"/>
            </p:nvPicPr>
            <p:blipFill>
              <a:blip r:embed="rId22"/>
            </p:blipFill>
            <p:spPr>
              <a:xfrm>
                <a:off x="910590" y="6152515"/>
                <a:ext cx="178435" cy="267335"/>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14" name="墨迹 13"/>
              <p14:cNvContentPartPr/>
              <p14:nvPr/>
            </p14:nvContentPartPr>
            <p14:xfrm>
              <a:off x="1009015" y="6179185"/>
              <a:ext cx="124460" cy="360"/>
            </p14:xfrm>
          </p:contentPart>
        </mc:Choice>
        <mc:Fallback xmlns="">
          <p:pic>
            <p:nvPicPr>
              <p:cNvPr id="14" name="墨迹 13"/>
            </p:nvPicPr>
            <p:blipFill>
              <a:blip r:embed="rId24"/>
            </p:blipFill>
            <p:spPr>
              <a:xfrm>
                <a:off x="1009015" y="6179185"/>
                <a:ext cx="124460" cy="360"/>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15" name="墨迹 14"/>
              <p14:cNvContentPartPr/>
              <p14:nvPr/>
            </p14:nvContentPartPr>
            <p14:xfrm>
              <a:off x="544195" y="6509385"/>
              <a:ext cx="321945" cy="196215"/>
            </p14:xfrm>
          </p:contentPart>
        </mc:Choice>
        <mc:Fallback xmlns="">
          <p:pic>
            <p:nvPicPr>
              <p:cNvPr id="15" name="墨迹 14"/>
            </p:nvPicPr>
            <p:blipFill>
              <a:blip r:embed="rId26"/>
            </p:blipFill>
            <p:spPr>
              <a:xfrm>
                <a:off x="544195" y="6509385"/>
                <a:ext cx="321945" cy="196215"/>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16" name="墨迹 15"/>
              <p14:cNvContentPartPr/>
              <p14:nvPr/>
            </p14:nvContentPartPr>
            <p14:xfrm>
              <a:off x="2044700" y="5750560"/>
              <a:ext cx="213995" cy="160655"/>
            </p14:xfrm>
          </p:contentPart>
        </mc:Choice>
        <mc:Fallback xmlns="">
          <p:pic>
            <p:nvPicPr>
              <p:cNvPr id="16" name="墨迹 15"/>
            </p:nvPicPr>
            <p:blipFill>
              <a:blip r:embed="rId28"/>
            </p:blipFill>
            <p:spPr>
              <a:xfrm>
                <a:off x="2044700" y="5750560"/>
                <a:ext cx="213995" cy="160655"/>
              </a:xfrm>
              <a:prstGeom prst="rect"/>
            </p:spPr>
          </p:pic>
        </mc:Fallback>
      </mc:AlternateContent>
      <mc:AlternateContent xmlns:mc="http://schemas.openxmlformats.org/markup-compatibility/2006" xmlns:p14="http://schemas.microsoft.com/office/powerpoint/2010/main">
        <mc:Choice Requires="p14">
          <p:contentPart p14:bwMode="auto" r:id="rId29">
            <p14:nvContentPartPr>
              <p14:cNvPr id="17" name="墨迹 16"/>
              <p14:cNvContentPartPr/>
              <p14:nvPr/>
            </p14:nvContentPartPr>
            <p14:xfrm>
              <a:off x="1857375" y="6125210"/>
              <a:ext cx="356870" cy="170180"/>
            </p14:xfrm>
          </p:contentPart>
        </mc:Choice>
        <mc:Fallback xmlns="">
          <p:pic>
            <p:nvPicPr>
              <p:cNvPr id="17" name="墨迹 16"/>
            </p:nvPicPr>
            <p:blipFill>
              <a:blip r:embed="rId30"/>
            </p:blipFill>
            <p:spPr>
              <a:xfrm>
                <a:off x="1857375" y="6125210"/>
                <a:ext cx="356870" cy="170180"/>
              </a:xfrm>
              <a:prstGeom prst="rect"/>
            </p:spPr>
          </p:pic>
        </mc:Fallback>
      </mc:AlternateContent>
      <mc:AlternateContent xmlns:mc="http://schemas.openxmlformats.org/markup-compatibility/2006" xmlns:p14="http://schemas.microsoft.com/office/powerpoint/2010/main">
        <mc:Choice Requires="p14">
          <p:contentPart p14:bwMode="auto" r:id="rId31">
            <p14:nvContentPartPr>
              <p14:cNvPr id="18" name="墨迹 17"/>
              <p14:cNvContentPartPr/>
              <p14:nvPr/>
            </p14:nvContentPartPr>
            <p14:xfrm>
              <a:off x="2178685" y="6152515"/>
              <a:ext cx="419735" cy="71120"/>
            </p14:xfrm>
          </p:contentPart>
        </mc:Choice>
        <mc:Fallback xmlns="">
          <p:pic>
            <p:nvPicPr>
              <p:cNvPr id="18" name="墨迹 17"/>
            </p:nvPicPr>
            <p:blipFill>
              <a:blip r:embed="rId32"/>
            </p:blipFill>
            <p:spPr>
              <a:xfrm>
                <a:off x="2178685" y="6152515"/>
                <a:ext cx="419735" cy="71120"/>
              </a:xfrm>
              <a:prstGeom prst="rect"/>
            </p:spPr>
          </p:pic>
        </mc:Fallback>
      </mc:AlternateContent>
      <mc:AlternateContent xmlns:mc="http://schemas.openxmlformats.org/markup-compatibility/2006" xmlns:p14="http://schemas.microsoft.com/office/powerpoint/2010/main">
        <mc:Choice Requires="p14">
          <p:contentPart p14:bwMode="auto" r:id="rId33">
            <p14:nvContentPartPr>
              <p14:cNvPr id="19" name="墨迹 18"/>
              <p14:cNvContentPartPr/>
              <p14:nvPr/>
            </p14:nvContentPartPr>
            <p14:xfrm>
              <a:off x="2526665" y="6027420"/>
              <a:ext cx="366395" cy="347980"/>
            </p14:xfrm>
          </p:contentPart>
        </mc:Choice>
        <mc:Fallback xmlns="">
          <p:pic>
            <p:nvPicPr>
              <p:cNvPr id="19" name="墨迹 18"/>
            </p:nvPicPr>
            <p:blipFill>
              <a:blip r:embed="rId34"/>
            </p:blipFill>
            <p:spPr>
              <a:xfrm>
                <a:off x="2526665" y="6027420"/>
                <a:ext cx="366395" cy="347980"/>
              </a:xfrm>
              <a:prstGeom prst="rect"/>
            </p:spPr>
          </p:pic>
        </mc:Fallback>
      </mc:AlternateContent>
      <mc:AlternateContent xmlns:mc="http://schemas.openxmlformats.org/markup-compatibility/2006" xmlns:p14="http://schemas.microsoft.com/office/powerpoint/2010/main">
        <mc:Choice Requires="p14">
          <p:contentPart p14:bwMode="auto" r:id="rId35">
            <p14:nvContentPartPr>
              <p14:cNvPr id="20" name="墨迹 19"/>
              <p14:cNvContentPartPr/>
              <p14:nvPr/>
            </p14:nvContentPartPr>
            <p14:xfrm>
              <a:off x="2696210" y="6054090"/>
              <a:ext cx="107315" cy="44450"/>
            </p14:xfrm>
          </p:contentPart>
        </mc:Choice>
        <mc:Fallback xmlns="">
          <p:pic>
            <p:nvPicPr>
              <p:cNvPr id="20" name="墨迹 19"/>
            </p:nvPicPr>
            <p:blipFill>
              <a:blip r:embed="rId36"/>
            </p:blipFill>
            <p:spPr>
              <a:xfrm>
                <a:off x="2696210" y="6054090"/>
                <a:ext cx="107315" cy="44450"/>
              </a:xfrm>
              <a:prstGeom prst="rect"/>
            </p:spPr>
          </p:pic>
        </mc:Fallback>
      </mc:AlternateContent>
      <mc:AlternateContent xmlns:mc="http://schemas.openxmlformats.org/markup-compatibility/2006" xmlns:p14="http://schemas.microsoft.com/office/powerpoint/2010/main">
        <mc:Choice Requires="p14">
          <p:contentPart p14:bwMode="auto" r:id="rId37">
            <p14:nvContentPartPr>
              <p14:cNvPr id="21" name="墨迹 20"/>
              <p14:cNvContentPartPr/>
              <p14:nvPr/>
            </p14:nvContentPartPr>
            <p14:xfrm>
              <a:off x="2267585" y="6438265"/>
              <a:ext cx="285750" cy="160655"/>
            </p14:xfrm>
          </p:contentPart>
        </mc:Choice>
        <mc:Fallback xmlns="">
          <p:pic>
            <p:nvPicPr>
              <p:cNvPr id="21" name="墨迹 20"/>
            </p:nvPicPr>
            <p:blipFill>
              <a:blip r:embed="rId38"/>
            </p:blipFill>
            <p:spPr>
              <a:xfrm>
                <a:off x="2267585" y="6438265"/>
                <a:ext cx="285750" cy="160655"/>
              </a:xfrm>
              <a:prstGeom prst="rect"/>
            </p:spPr>
          </p:pic>
        </mc:Fallback>
      </mc:AlternateContent>
      <mc:AlternateContent xmlns:mc="http://schemas.openxmlformats.org/markup-compatibility/2006" xmlns:p14="http://schemas.microsoft.com/office/powerpoint/2010/main">
        <mc:Choice Requires="p14">
          <p:contentPart p14:bwMode="auto" r:id="rId39">
            <p14:nvContentPartPr>
              <p14:cNvPr id="22" name="墨迹 21"/>
              <p14:cNvContentPartPr/>
              <p14:nvPr/>
            </p14:nvContentPartPr>
            <p14:xfrm>
              <a:off x="1410335" y="4384040"/>
              <a:ext cx="259080" cy="2089785"/>
            </p14:xfrm>
          </p:contentPart>
        </mc:Choice>
        <mc:Fallback xmlns="">
          <p:pic>
            <p:nvPicPr>
              <p:cNvPr id="22" name="墨迹 21"/>
            </p:nvPicPr>
            <p:blipFill>
              <a:blip r:embed="rId40"/>
            </p:blipFill>
            <p:spPr>
              <a:xfrm>
                <a:off x="1410335" y="4384040"/>
                <a:ext cx="259080" cy="2089785"/>
              </a:xfrm>
              <a:prstGeom prst="rect"/>
            </p:spPr>
          </p:pic>
        </mc:Fallback>
      </mc:AlternateContent>
      <mc:AlternateContent xmlns:mc="http://schemas.openxmlformats.org/markup-compatibility/2006" xmlns:p14="http://schemas.microsoft.com/office/powerpoint/2010/main">
        <mc:Choice Requires="p14">
          <p:contentPart p14:bwMode="auto" r:id="rId41">
            <p14:nvContentPartPr>
              <p14:cNvPr id="23" name="墨迹 22"/>
              <p14:cNvContentPartPr/>
              <p14:nvPr/>
            </p14:nvContentPartPr>
            <p14:xfrm>
              <a:off x="1026795" y="5581015"/>
              <a:ext cx="44450" cy="142875"/>
            </p14:xfrm>
          </p:contentPart>
        </mc:Choice>
        <mc:Fallback xmlns="">
          <p:pic>
            <p:nvPicPr>
              <p:cNvPr id="23" name="墨迹 22"/>
            </p:nvPicPr>
            <p:blipFill>
              <a:blip r:embed="rId42"/>
            </p:blipFill>
            <p:spPr>
              <a:xfrm>
                <a:off x="1026795" y="5581015"/>
                <a:ext cx="44450" cy="142875"/>
              </a:xfrm>
              <a:prstGeom prst="rect"/>
            </p:spPr>
          </p:pic>
        </mc:Fallback>
      </mc:AlternateContent>
      <mc:AlternateContent xmlns:mc="http://schemas.openxmlformats.org/markup-compatibility/2006" xmlns:p14="http://schemas.microsoft.com/office/powerpoint/2010/main">
        <mc:Choice Requires="p14">
          <p:contentPart p14:bwMode="auto" r:id="rId43">
            <p14:nvContentPartPr>
              <p14:cNvPr id="24" name="墨迹 23"/>
              <p14:cNvContentPartPr/>
              <p14:nvPr/>
            </p14:nvContentPartPr>
            <p14:xfrm>
              <a:off x="1187450" y="5473700"/>
              <a:ext cx="169545" cy="151765"/>
            </p14:xfrm>
          </p:contentPart>
        </mc:Choice>
        <mc:Fallback xmlns="">
          <p:pic>
            <p:nvPicPr>
              <p:cNvPr id="24" name="墨迹 23"/>
            </p:nvPicPr>
            <p:blipFill>
              <a:blip r:embed="rId44"/>
            </p:blipFill>
            <p:spPr>
              <a:xfrm>
                <a:off x="1187450" y="5473700"/>
                <a:ext cx="169545" cy="151765"/>
              </a:xfrm>
              <a:prstGeom prst="rect"/>
            </p:spPr>
          </p:pic>
        </mc:Fallback>
      </mc:AlternateContent>
      <mc:AlternateContent xmlns:mc="http://schemas.openxmlformats.org/markup-compatibility/2006" xmlns:p14="http://schemas.microsoft.com/office/powerpoint/2010/main">
        <mc:Choice Requires="p14">
          <p:contentPart p14:bwMode="auto" r:id="rId45">
            <p14:nvContentPartPr>
              <p14:cNvPr id="25" name="墨迹 24"/>
              <p14:cNvContentPartPr/>
              <p14:nvPr/>
            </p14:nvContentPartPr>
            <p14:xfrm>
              <a:off x="2973070" y="5652135"/>
              <a:ext cx="17780" cy="142875"/>
            </p14:xfrm>
          </p:contentPart>
        </mc:Choice>
        <mc:Fallback xmlns="">
          <p:pic>
            <p:nvPicPr>
              <p:cNvPr id="25" name="墨迹 24"/>
            </p:nvPicPr>
            <p:blipFill>
              <a:blip r:embed="rId46"/>
            </p:blipFill>
            <p:spPr>
              <a:xfrm>
                <a:off x="2973070" y="5652135"/>
                <a:ext cx="17780" cy="142875"/>
              </a:xfrm>
              <a:prstGeom prst="rect"/>
            </p:spPr>
          </p:pic>
        </mc:Fallback>
      </mc:AlternateContent>
      <mc:AlternateContent xmlns:mc="http://schemas.openxmlformats.org/markup-compatibility/2006" xmlns:p14="http://schemas.microsoft.com/office/powerpoint/2010/main">
        <mc:Choice Requires="p14">
          <p:contentPart p14:bwMode="auto" r:id="rId47">
            <p14:nvContentPartPr>
              <p14:cNvPr id="26" name="墨迹 25"/>
              <p14:cNvContentPartPr/>
              <p14:nvPr/>
            </p14:nvContentPartPr>
            <p14:xfrm>
              <a:off x="3089275" y="5607685"/>
              <a:ext cx="116205" cy="178435"/>
            </p14:xfrm>
          </p:contentPart>
        </mc:Choice>
        <mc:Fallback xmlns="">
          <p:pic>
            <p:nvPicPr>
              <p:cNvPr id="26" name="墨迹 25"/>
            </p:nvPicPr>
            <p:blipFill>
              <a:blip r:embed="rId48"/>
            </p:blipFill>
            <p:spPr>
              <a:xfrm>
                <a:off x="3089275" y="5607685"/>
                <a:ext cx="116205" cy="178435"/>
              </a:xfrm>
              <a:prstGeom prst="rect"/>
            </p:spPr>
          </p:pic>
        </mc:Fallback>
      </mc:AlternateContent>
      <mc:AlternateContent xmlns:mc="http://schemas.openxmlformats.org/markup-compatibility/2006" xmlns:p14="http://schemas.microsoft.com/office/powerpoint/2010/main">
        <mc:Choice Requires="p14">
          <p:contentPart p14:bwMode="auto" r:id="rId49">
            <p14:nvContentPartPr>
              <p14:cNvPr id="27" name="墨迹 26"/>
              <p14:cNvContentPartPr/>
              <p14:nvPr/>
            </p14:nvContentPartPr>
            <p14:xfrm>
              <a:off x="3107055" y="5643245"/>
              <a:ext cx="142875" cy="8890"/>
            </p14:xfrm>
          </p:contentPart>
        </mc:Choice>
        <mc:Fallback xmlns="">
          <p:pic>
            <p:nvPicPr>
              <p:cNvPr id="27" name="墨迹 26"/>
            </p:nvPicPr>
            <p:blipFill>
              <a:blip r:embed="rId50"/>
            </p:blipFill>
            <p:spPr>
              <a:xfrm>
                <a:off x="3107055" y="5643245"/>
                <a:ext cx="142875" cy="8890"/>
              </a:xfrm>
              <a:prstGeom prst="rect"/>
            </p:spPr>
          </p:pic>
        </mc:Fallback>
      </mc:AlternateContent>
      <mc:AlternateContent xmlns:mc="http://schemas.openxmlformats.org/markup-compatibility/2006" xmlns:p14="http://schemas.microsoft.com/office/powerpoint/2010/main">
        <mc:Choice Requires="p14">
          <p:contentPart p14:bwMode="auto" r:id="rId51">
            <p14:nvContentPartPr>
              <p14:cNvPr id="28" name="墨迹 27"/>
              <p14:cNvContentPartPr/>
              <p14:nvPr/>
            </p14:nvContentPartPr>
            <p14:xfrm>
              <a:off x="3223260" y="6402070"/>
              <a:ext cx="17780" cy="133985"/>
            </p14:xfrm>
          </p:contentPart>
        </mc:Choice>
        <mc:Fallback xmlns="">
          <p:pic>
            <p:nvPicPr>
              <p:cNvPr id="28" name="墨迹 27"/>
            </p:nvPicPr>
            <p:blipFill>
              <a:blip r:embed="rId52"/>
            </p:blipFill>
            <p:spPr>
              <a:xfrm>
                <a:off x="3223260" y="6402070"/>
                <a:ext cx="17780" cy="133985"/>
              </a:xfrm>
              <a:prstGeom prst="rect"/>
            </p:spPr>
          </p:pic>
        </mc:Fallback>
      </mc:AlternateContent>
      <mc:AlternateContent xmlns:mc="http://schemas.openxmlformats.org/markup-compatibility/2006" xmlns:p14="http://schemas.microsoft.com/office/powerpoint/2010/main">
        <mc:Choice Requires="p14">
          <p:contentPart p14:bwMode="auto" r:id="rId53">
            <p14:nvContentPartPr>
              <p14:cNvPr id="29" name="墨迹 28"/>
              <p14:cNvContentPartPr/>
              <p14:nvPr/>
            </p14:nvContentPartPr>
            <p14:xfrm>
              <a:off x="3375025" y="6322060"/>
              <a:ext cx="89535" cy="142875"/>
            </p14:xfrm>
          </p:contentPart>
        </mc:Choice>
        <mc:Fallback xmlns="">
          <p:pic>
            <p:nvPicPr>
              <p:cNvPr id="29" name="墨迹 28"/>
            </p:nvPicPr>
            <p:blipFill>
              <a:blip r:embed="rId54"/>
            </p:blipFill>
            <p:spPr>
              <a:xfrm>
                <a:off x="3375025" y="6322060"/>
                <a:ext cx="89535" cy="142875"/>
              </a:xfrm>
              <a:prstGeom prst="rect"/>
            </p:spPr>
          </p:pic>
        </mc:Fallback>
      </mc:AlternateContent>
      <mc:AlternateContent xmlns:mc="http://schemas.openxmlformats.org/markup-compatibility/2006" xmlns:p14="http://schemas.microsoft.com/office/powerpoint/2010/main">
        <mc:Choice Requires="p14">
          <p:contentPart p14:bwMode="auto" r:id="rId55">
            <p14:nvContentPartPr>
              <p14:cNvPr id="30" name="墨迹 29"/>
              <p14:cNvContentPartPr/>
              <p14:nvPr/>
            </p14:nvContentPartPr>
            <p14:xfrm>
              <a:off x="267335" y="5884545"/>
              <a:ext cx="562610" cy="44450"/>
            </p14:xfrm>
          </p:contentPart>
        </mc:Choice>
        <mc:Fallback xmlns="">
          <p:pic>
            <p:nvPicPr>
              <p:cNvPr id="30" name="墨迹 29"/>
            </p:nvPicPr>
            <p:blipFill>
              <a:blip r:embed="rId56"/>
            </p:blipFill>
            <p:spPr>
              <a:xfrm>
                <a:off x="267335" y="5884545"/>
                <a:ext cx="562610" cy="44450"/>
              </a:xfrm>
              <a:prstGeom prst="rect"/>
            </p:spPr>
          </p:pic>
        </mc:Fallback>
      </mc:AlternateContent>
      <mc:AlternateContent xmlns:mc="http://schemas.openxmlformats.org/markup-compatibility/2006" xmlns:p14="http://schemas.microsoft.com/office/powerpoint/2010/main">
        <mc:Choice Requires="p14">
          <p:contentPart p14:bwMode="auto" r:id="rId57">
            <p14:nvContentPartPr>
              <p14:cNvPr id="31" name="墨迹 30"/>
              <p14:cNvContentPartPr/>
              <p14:nvPr/>
            </p14:nvContentPartPr>
            <p14:xfrm>
              <a:off x="473075" y="6357620"/>
              <a:ext cx="696595" cy="35560"/>
            </p14:xfrm>
          </p:contentPart>
        </mc:Choice>
        <mc:Fallback xmlns="">
          <p:pic>
            <p:nvPicPr>
              <p:cNvPr id="31" name="墨迹 30"/>
            </p:nvPicPr>
            <p:blipFill>
              <a:blip r:embed="rId58"/>
            </p:blipFill>
            <p:spPr>
              <a:xfrm>
                <a:off x="473075" y="6357620"/>
                <a:ext cx="696595" cy="35560"/>
              </a:xfrm>
              <a:prstGeom prst="rect"/>
            </p:spPr>
          </p:pic>
        </mc:Fallback>
      </mc:AlternateContent>
      <mc:AlternateContent xmlns:mc="http://schemas.openxmlformats.org/markup-compatibility/2006" xmlns:p14="http://schemas.microsoft.com/office/powerpoint/2010/main">
        <mc:Choice Requires="p14">
          <p:contentPart p14:bwMode="auto" r:id="rId59">
            <p14:nvContentPartPr>
              <p14:cNvPr id="32" name="墨迹 31"/>
              <p14:cNvContentPartPr/>
              <p14:nvPr/>
            </p14:nvContentPartPr>
            <p14:xfrm>
              <a:off x="1785620" y="5857875"/>
              <a:ext cx="812800" cy="53340"/>
            </p14:xfrm>
          </p:contentPart>
        </mc:Choice>
        <mc:Fallback xmlns="">
          <p:pic>
            <p:nvPicPr>
              <p:cNvPr id="32" name="墨迹 31"/>
            </p:nvPicPr>
            <p:blipFill>
              <a:blip r:embed="rId60"/>
            </p:blipFill>
            <p:spPr>
              <a:xfrm>
                <a:off x="1785620" y="5857875"/>
                <a:ext cx="812800" cy="53340"/>
              </a:xfrm>
              <a:prstGeom prst="rect"/>
            </p:spPr>
          </p:pic>
        </mc:Fallback>
      </mc:AlternateContent>
      <mc:AlternateContent xmlns:mc="http://schemas.openxmlformats.org/markup-compatibility/2006" xmlns:p14="http://schemas.microsoft.com/office/powerpoint/2010/main">
        <mc:Choice Requires="p14">
          <p:contentPart p14:bwMode="auto" r:id="rId61">
            <p14:nvContentPartPr>
              <p14:cNvPr id="33" name="墨迹 32"/>
              <p14:cNvContentPartPr/>
              <p14:nvPr/>
            </p14:nvContentPartPr>
            <p14:xfrm>
              <a:off x="2973070" y="5518150"/>
              <a:ext cx="321945" cy="214630"/>
            </p14:xfrm>
          </p:contentPart>
        </mc:Choice>
        <mc:Fallback xmlns="">
          <p:pic>
            <p:nvPicPr>
              <p:cNvPr id="33" name="墨迹 32"/>
            </p:nvPicPr>
            <p:blipFill>
              <a:blip r:embed="rId62"/>
            </p:blipFill>
            <p:spPr>
              <a:xfrm>
                <a:off x="2973070" y="5518150"/>
                <a:ext cx="321945" cy="214630"/>
              </a:xfrm>
              <a:prstGeom prst="rect"/>
            </p:spPr>
          </p:pic>
        </mc:Fallback>
      </mc:AlternateContent>
      <mc:AlternateContent xmlns:mc="http://schemas.openxmlformats.org/markup-compatibility/2006" xmlns:p14="http://schemas.microsoft.com/office/powerpoint/2010/main">
        <mc:Choice Requires="p14">
          <p:contentPart p14:bwMode="auto" r:id="rId63">
            <p14:nvContentPartPr>
              <p14:cNvPr id="34" name="墨迹 33"/>
              <p14:cNvContentPartPr/>
              <p14:nvPr/>
            </p14:nvContentPartPr>
            <p14:xfrm>
              <a:off x="2973070" y="5438140"/>
              <a:ext cx="45085" cy="392430"/>
            </p14:xfrm>
          </p:contentPart>
        </mc:Choice>
        <mc:Fallback xmlns="">
          <p:pic>
            <p:nvPicPr>
              <p:cNvPr id="34" name="墨迹 33"/>
            </p:nvPicPr>
            <p:blipFill>
              <a:blip r:embed="rId64"/>
            </p:blipFill>
            <p:spPr>
              <a:xfrm>
                <a:off x="2973070" y="5438140"/>
                <a:ext cx="45085" cy="392430"/>
              </a:xfrm>
              <a:prstGeom prst="rect"/>
            </p:spPr>
          </p:pic>
        </mc:Fallback>
      </mc:AlternateContent>
      <mc:AlternateContent xmlns:mc="http://schemas.openxmlformats.org/markup-compatibility/2006" xmlns:p14="http://schemas.microsoft.com/office/powerpoint/2010/main">
        <mc:Choice Requires="p14">
          <p:contentPart p14:bwMode="auto" r:id="rId65">
            <p14:nvContentPartPr>
              <p14:cNvPr id="35" name="墨迹 34"/>
              <p14:cNvContentPartPr/>
              <p14:nvPr/>
            </p14:nvContentPartPr>
            <p14:xfrm>
              <a:off x="3044825" y="5482590"/>
              <a:ext cx="365760" cy="232410"/>
            </p14:xfrm>
          </p:contentPart>
        </mc:Choice>
        <mc:Fallback xmlns="">
          <p:pic>
            <p:nvPicPr>
              <p:cNvPr id="35" name="墨迹 34"/>
            </p:nvPicPr>
            <p:blipFill>
              <a:blip r:embed="rId66"/>
            </p:blipFill>
            <p:spPr>
              <a:xfrm>
                <a:off x="3044825" y="5482590"/>
                <a:ext cx="365760" cy="232410"/>
              </a:xfrm>
              <a:prstGeom prst="rect"/>
            </p:spPr>
          </p:pic>
        </mc:Fallback>
      </mc:AlternateContent>
      <mc:AlternateContent xmlns:mc="http://schemas.openxmlformats.org/markup-compatibility/2006" xmlns:p14="http://schemas.microsoft.com/office/powerpoint/2010/main">
        <mc:Choice Requires="p14">
          <p:contentPart p14:bwMode="auto" r:id="rId67">
            <p14:nvContentPartPr>
              <p14:cNvPr id="36" name="墨迹 35"/>
              <p14:cNvContentPartPr/>
              <p14:nvPr/>
            </p14:nvContentPartPr>
            <p14:xfrm>
              <a:off x="1321435" y="6107430"/>
              <a:ext cx="360" cy="125095"/>
            </p14:xfrm>
          </p:contentPart>
        </mc:Choice>
        <mc:Fallback xmlns="">
          <p:pic>
            <p:nvPicPr>
              <p:cNvPr id="36" name="墨迹 35"/>
            </p:nvPicPr>
            <p:blipFill>
              <a:blip r:embed="rId68"/>
            </p:blipFill>
            <p:spPr>
              <a:xfrm>
                <a:off x="1321435" y="6107430"/>
                <a:ext cx="360" cy="125095"/>
              </a:xfrm>
              <a:prstGeom prst="rect"/>
            </p:spPr>
          </p:pic>
        </mc:Fallback>
      </mc:AlternateContent>
      <mc:AlternateContent xmlns:mc="http://schemas.openxmlformats.org/markup-compatibility/2006" xmlns:p14="http://schemas.microsoft.com/office/powerpoint/2010/main">
        <mc:Choice Requires="p14">
          <p:contentPart p14:bwMode="auto" r:id="rId69">
            <p14:nvContentPartPr>
              <p14:cNvPr id="37" name="墨迹 36"/>
              <p14:cNvContentPartPr/>
              <p14:nvPr/>
            </p14:nvContentPartPr>
            <p14:xfrm>
              <a:off x="1464310" y="5937885"/>
              <a:ext cx="222885" cy="348615"/>
            </p14:xfrm>
          </p:contentPart>
        </mc:Choice>
        <mc:Fallback xmlns="">
          <p:pic>
            <p:nvPicPr>
              <p:cNvPr id="37" name="墨迹 36"/>
            </p:nvPicPr>
            <p:blipFill>
              <a:blip r:embed="rId70"/>
            </p:blipFill>
            <p:spPr>
              <a:xfrm>
                <a:off x="1464310" y="5937885"/>
                <a:ext cx="222885" cy="348615"/>
              </a:xfrm>
              <a:prstGeom prst="rect"/>
            </p:spPr>
          </p:pic>
        </mc:Fallback>
      </mc:AlternateContent>
      <mc:AlternateContent xmlns:mc="http://schemas.openxmlformats.org/markup-compatibility/2006" xmlns:p14="http://schemas.microsoft.com/office/powerpoint/2010/main">
        <mc:Choice Requires="p14">
          <p:contentPart p14:bwMode="auto" r:id="rId71">
            <p14:nvContentPartPr>
              <p14:cNvPr id="38" name="墨迹 37"/>
              <p14:cNvContentPartPr/>
              <p14:nvPr/>
            </p14:nvContentPartPr>
            <p14:xfrm>
              <a:off x="1589405" y="6036310"/>
              <a:ext cx="276860" cy="26670"/>
            </p14:xfrm>
          </p:contentPart>
        </mc:Choice>
        <mc:Fallback xmlns="">
          <p:pic>
            <p:nvPicPr>
              <p:cNvPr id="38" name="墨迹 37"/>
            </p:nvPicPr>
            <p:blipFill>
              <a:blip r:embed="rId72"/>
            </p:blipFill>
            <p:spPr>
              <a:xfrm>
                <a:off x="1589405" y="6036310"/>
                <a:ext cx="276860" cy="26670"/>
              </a:xfrm>
              <a:prstGeom prst="rect"/>
            </p:spPr>
          </p:pic>
        </mc:Fallback>
      </mc:AlternateContent>
      <mc:AlternateContent xmlns:mc="http://schemas.openxmlformats.org/markup-compatibility/2006" xmlns:p14="http://schemas.microsoft.com/office/powerpoint/2010/main">
        <mc:Choice Requires="p14">
          <p:contentPart p14:bwMode="auto" r:id="rId73">
            <p14:nvContentPartPr>
              <p14:cNvPr id="39" name="墨迹 38"/>
              <p14:cNvContentPartPr/>
              <p14:nvPr/>
            </p14:nvContentPartPr>
            <p14:xfrm>
              <a:off x="2000250" y="6313170"/>
              <a:ext cx="919480" cy="71120"/>
            </p14:xfrm>
          </p:contentPart>
        </mc:Choice>
        <mc:Fallback xmlns="">
          <p:pic>
            <p:nvPicPr>
              <p:cNvPr id="39" name="墨迹 38"/>
            </p:nvPicPr>
            <p:blipFill>
              <a:blip r:embed="rId74"/>
            </p:blipFill>
            <p:spPr>
              <a:xfrm>
                <a:off x="2000250" y="6313170"/>
                <a:ext cx="919480" cy="71120"/>
              </a:xfrm>
              <a:prstGeom prst="rect"/>
            </p:spPr>
          </p:pic>
        </mc:Fallback>
      </mc:AlternateContent>
      <mc:AlternateContent xmlns:mc="http://schemas.openxmlformats.org/markup-compatibility/2006" xmlns:p14="http://schemas.microsoft.com/office/powerpoint/2010/main">
        <mc:Choice Requires="p14">
          <p:contentPart p14:bwMode="auto" r:id="rId75">
            <p14:nvContentPartPr>
              <p14:cNvPr id="40" name="墨迹 39"/>
              <p14:cNvContentPartPr/>
              <p14:nvPr/>
            </p14:nvContentPartPr>
            <p14:xfrm>
              <a:off x="3152140" y="5973445"/>
              <a:ext cx="53340" cy="196850"/>
            </p14:xfrm>
          </p:contentPart>
        </mc:Choice>
        <mc:Fallback xmlns="">
          <p:pic>
            <p:nvPicPr>
              <p:cNvPr id="40" name="墨迹 39"/>
            </p:nvPicPr>
            <p:blipFill>
              <a:blip r:embed="rId76"/>
            </p:blipFill>
            <p:spPr>
              <a:xfrm>
                <a:off x="3152140" y="5973445"/>
                <a:ext cx="53340" cy="196850"/>
              </a:xfrm>
              <a:prstGeom prst="rect"/>
            </p:spPr>
          </p:pic>
        </mc:Fallback>
      </mc:AlternateContent>
      <mc:AlternateContent xmlns:mc="http://schemas.openxmlformats.org/markup-compatibility/2006" xmlns:p14="http://schemas.microsoft.com/office/powerpoint/2010/main">
        <mc:Choice Requires="p14">
          <p:contentPart p14:bwMode="auto" r:id="rId77">
            <p14:nvContentPartPr>
              <p14:cNvPr id="41" name="墨迹 40"/>
              <p14:cNvContentPartPr/>
              <p14:nvPr/>
            </p14:nvContentPartPr>
            <p14:xfrm>
              <a:off x="3249930" y="6027420"/>
              <a:ext cx="142875" cy="97790"/>
            </p14:xfrm>
          </p:contentPart>
        </mc:Choice>
        <mc:Fallback xmlns="">
          <p:pic>
            <p:nvPicPr>
              <p:cNvPr id="41" name="墨迹 40"/>
            </p:nvPicPr>
            <p:blipFill>
              <a:blip r:embed="rId78"/>
            </p:blipFill>
            <p:spPr>
              <a:xfrm>
                <a:off x="3249930" y="6027420"/>
                <a:ext cx="142875" cy="97790"/>
              </a:xfrm>
              <a:prstGeom prst="rect"/>
            </p:spPr>
          </p:pic>
        </mc:Fallback>
      </mc:AlternateContent>
      <mc:AlternateContent xmlns:mc="http://schemas.openxmlformats.org/markup-compatibility/2006" xmlns:p14="http://schemas.microsoft.com/office/powerpoint/2010/main">
        <mc:Choice Requires="p14">
          <p:contentPart p14:bwMode="auto" r:id="rId79">
            <p14:nvContentPartPr>
              <p14:cNvPr id="42" name="墨迹 41"/>
              <p14:cNvContentPartPr/>
              <p14:nvPr/>
            </p14:nvContentPartPr>
            <p14:xfrm>
              <a:off x="187325" y="6357620"/>
              <a:ext cx="17780" cy="360"/>
            </p14:xfrm>
          </p:contentPart>
        </mc:Choice>
        <mc:Fallback xmlns="">
          <p:pic>
            <p:nvPicPr>
              <p:cNvPr id="42" name="墨迹 41"/>
            </p:nvPicPr>
            <p:blipFill>
              <a:blip r:embed="rId80"/>
            </p:blipFill>
            <p:spPr>
              <a:xfrm>
                <a:off x="187325" y="6357620"/>
                <a:ext cx="17780" cy="360"/>
              </a:xfrm>
              <a:prstGeom prst="rect"/>
            </p:spPr>
          </p:pic>
        </mc:Fallback>
      </mc:AlternateContent>
      <mc:AlternateContent xmlns:mc="http://schemas.openxmlformats.org/markup-compatibility/2006" xmlns:p14="http://schemas.microsoft.com/office/powerpoint/2010/main">
        <mc:Choice Requires="p14">
          <p:contentPart p14:bwMode="auto" r:id="rId81">
            <p14:nvContentPartPr>
              <p14:cNvPr id="43" name="墨迹 42"/>
              <p14:cNvContentPartPr/>
              <p14:nvPr/>
            </p14:nvContentPartPr>
            <p14:xfrm>
              <a:off x="5348605" y="5330825"/>
              <a:ext cx="17780" cy="360"/>
            </p14:xfrm>
          </p:contentPart>
        </mc:Choice>
        <mc:Fallback xmlns="">
          <p:pic>
            <p:nvPicPr>
              <p:cNvPr id="43" name="墨迹 42"/>
            </p:nvPicPr>
            <p:blipFill>
              <a:blip r:embed="rId80"/>
            </p:blipFill>
            <p:spPr>
              <a:xfrm>
                <a:off x="5348605" y="5330825"/>
                <a:ext cx="17780" cy="36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solidFill>
                  <a:schemeClr val="bg2">
                    <a:lumMod val="75000"/>
                  </a:schemeClr>
                </a:solidFill>
              </a:rPr>
              <a:t>HBase </a:t>
            </a:r>
            <a:r>
              <a:rPr lang="zh-CN" altLang="en-US" dirty="0" smtClean="0">
                <a:solidFill>
                  <a:schemeClr val="bg2">
                    <a:lumMod val="75000"/>
                  </a:schemeClr>
                </a:solidFill>
              </a:rPr>
              <a:t>基本介绍</a:t>
            </a:r>
            <a:endParaRPr lang="en-US" altLang="zh-CN" dirty="0" smtClean="0">
              <a:solidFill>
                <a:schemeClr val="bg2">
                  <a:lumMod val="75000"/>
                </a:schemeClr>
              </a:solidFill>
            </a:endParaRPr>
          </a:p>
          <a:p>
            <a:pPr>
              <a:buFont typeface="+mj-lt"/>
              <a:buAutoNum type="arabicPeriod" startAt="2"/>
            </a:pPr>
            <a:r>
              <a:rPr lang="en-US" altLang="zh-CN" b="1" dirty="0" smtClean="0"/>
              <a:t>HBase </a:t>
            </a:r>
            <a:r>
              <a:rPr lang="zh-CN" altLang="en-US" b="1" dirty="0"/>
              <a:t>系统</a:t>
            </a:r>
            <a:r>
              <a:rPr lang="zh-CN" altLang="en-US" b="1" dirty="0" smtClean="0"/>
              <a:t>架构</a:t>
            </a:r>
            <a:endParaRPr lang="en-US" altLang="zh-CN" b="1" dirty="0" smtClean="0"/>
          </a:p>
          <a:p>
            <a:pPr>
              <a:buFont typeface="+mj-lt"/>
              <a:buAutoNum type="arabicPeriod" startAt="3"/>
            </a:pPr>
            <a:r>
              <a:rPr lang="en-US" altLang="zh-CN" dirty="0" err="1" smtClean="0">
                <a:solidFill>
                  <a:schemeClr val="bg2">
                    <a:lumMod val="75000"/>
                  </a:schemeClr>
                </a:solidFill>
              </a:rPr>
              <a:t>HBase</a:t>
            </a:r>
            <a:r>
              <a:rPr lang="en-US" altLang="zh-CN" dirty="0" smtClean="0">
                <a:solidFill>
                  <a:schemeClr val="bg2">
                    <a:lumMod val="75000"/>
                  </a:schemeClr>
                </a:solidFill>
              </a:rPr>
              <a:t> </a:t>
            </a:r>
            <a:r>
              <a:rPr lang="zh-CN" altLang="en-US" dirty="0" smtClean="0">
                <a:solidFill>
                  <a:schemeClr val="bg2">
                    <a:lumMod val="75000"/>
                  </a:schemeClr>
                </a:solidFill>
              </a:rPr>
              <a:t>关键流程</a:t>
            </a:r>
            <a:endParaRPr lang="en-US" altLang="zh-CN" dirty="0" smtClean="0">
              <a:solidFill>
                <a:schemeClr val="bg2">
                  <a:lumMod val="75000"/>
                </a:schemeClr>
              </a:solidFill>
            </a:endParaRPr>
          </a:p>
          <a:p>
            <a:pPr>
              <a:buAutoNum type="arabicPeriod" startAt="3"/>
            </a:pPr>
            <a:r>
              <a:rPr lang="en-US" altLang="zh-CN" dirty="0" smtClean="0">
                <a:solidFill>
                  <a:schemeClr val="bg2">
                    <a:lumMod val="75000"/>
                  </a:schemeClr>
                </a:solidFill>
              </a:rPr>
              <a:t>HBase</a:t>
            </a:r>
            <a:r>
              <a:rPr lang="zh-CN" altLang="en-US" dirty="0">
                <a:solidFill>
                  <a:schemeClr val="bg2">
                    <a:lumMod val="75000"/>
                  </a:schemeClr>
                </a:solidFill>
              </a:rPr>
              <a:t> </a:t>
            </a:r>
            <a:r>
              <a:rPr lang="zh-CN" altLang="en-US" dirty="0" smtClean="0">
                <a:solidFill>
                  <a:schemeClr val="bg2">
                    <a:lumMod val="75000"/>
                  </a:schemeClr>
                </a:solidFill>
              </a:rPr>
              <a:t>华为增强特性</a:t>
            </a:r>
            <a:endParaRPr lang="zh-CN" altLang="en-US" dirty="0">
              <a:solidFill>
                <a:schemeClr val="bg2">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59532" y="656692"/>
            <a:ext cx="7745412" cy="868363"/>
          </a:xfrm>
          <a:noFill/>
          <a:ln w="9525">
            <a:noFill/>
            <a:miter lim="800000"/>
          </a:ln>
        </p:spPr>
        <p:txBody>
          <a:bodyPr vert="horz" wrap="square" lIns="80128" tIns="40064" rIns="80128" bIns="40064" numCol="1" anchor="ctr" anchorCtr="0" compatLnSpc="1"/>
          <a:lstStyle/>
          <a:p>
            <a:pPr marL="196850" lvl="1"/>
            <a:r>
              <a:rPr lang="en-US" altLang="zh-CN" dirty="0" smtClean="0">
                <a:latin typeface="+mj-lt"/>
                <a:ea typeface="+mj-ea"/>
                <a:cs typeface="+mn-cs"/>
              </a:rPr>
              <a:t>HBase</a:t>
            </a:r>
            <a:r>
              <a:rPr lang="zh-CN" altLang="en-US" dirty="0" smtClean="0">
                <a:latin typeface="+mj-lt"/>
                <a:ea typeface="+mj-ea"/>
                <a:cs typeface="+mn-cs"/>
              </a:rPr>
              <a:t>数据模型</a:t>
            </a:r>
            <a:r>
              <a:rPr lang="en-US" altLang="zh-CN" dirty="0" smtClean="0">
                <a:latin typeface="+mj-lt"/>
                <a:ea typeface="+mj-ea"/>
                <a:cs typeface="+mn-cs"/>
              </a:rPr>
              <a:t>–Table</a:t>
            </a:r>
            <a:r>
              <a:rPr lang="zh-CN" altLang="en-US" dirty="0" smtClean="0">
                <a:latin typeface="+mj-lt"/>
                <a:ea typeface="+mj-ea"/>
                <a:cs typeface="+mn-cs"/>
              </a:rPr>
              <a:t>概念视图</a:t>
            </a:r>
            <a:r>
              <a:rPr lang="en-US" altLang="zh-CN" dirty="0" smtClean="0">
                <a:latin typeface="+mj-lt"/>
                <a:ea typeface="+mj-ea"/>
                <a:cs typeface="+mn-cs"/>
              </a:rPr>
              <a:t>(1)</a:t>
            </a:r>
            <a:r>
              <a:rPr lang="zh-CN" altLang="en-US" dirty="0" smtClean="0">
                <a:latin typeface="+mj-lt"/>
                <a:ea typeface="+mj-ea"/>
                <a:cs typeface="+mn-cs"/>
              </a:rPr>
              <a:t> </a:t>
            </a:r>
            <a:endParaRPr lang="zh-CN" altLang="en-US" dirty="0">
              <a:latin typeface="+mj-lt"/>
              <a:ea typeface="+mj-ea"/>
              <a:cs typeface="+mn-cs"/>
            </a:endParaRPr>
          </a:p>
        </p:txBody>
      </p:sp>
      <p:pic>
        <p:nvPicPr>
          <p:cNvPr id="2" name="图片 1" descr="无标题"/>
          <p:cNvPicPr>
            <a:picLocks noChangeAspect="1"/>
          </p:cNvPicPr>
          <p:nvPr/>
        </p:nvPicPr>
        <p:blipFill>
          <a:blip r:embed="rId2"/>
          <a:stretch>
            <a:fillRect/>
          </a:stretch>
        </p:blipFill>
        <p:spPr>
          <a:xfrm>
            <a:off x="639445" y="1847850"/>
            <a:ext cx="7864475" cy="348234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44" y="404664"/>
            <a:ext cx="7745412" cy="868363"/>
          </a:xfrm>
          <a:noFill/>
          <a:ln w="9525">
            <a:noFill/>
            <a:miter lim="800000"/>
          </a:ln>
        </p:spPr>
        <p:txBody>
          <a:bodyPr vert="horz" wrap="square" lIns="80128" tIns="40064" rIns="80128" bIns="40064" numCol="1" anchor="ctr" anchorCtr="0" compatLnSpc="1"/>
          <a:lstStyle/>
          <a:p>
            <a:pPr marL="196850" lvl="1"/>
            <a:r>
              <a:rPr lang="en-US" altLang="zh-CN" dirty="0" smtClean="0">
                <a:latin typeface="+mj-lt"/>
                <a:ea typeface="+mj-ea"/>
                <a:cs typeface="+mn-cs"/>
              </a:rPr>
              <a:t>HBase</a:t>
            </a:r>
            <a:r>
              <a:rPr lang="zh-CN" altLang="en-US" dirty="0" smtClean="0">
                <a:latin typeface="+mj-lt"/>
                <a:ea typeface="+mj-ea"/>
                <a:cs typeface="+mn-cs"/>
              </a:rPr>
              <a:t>数据模型</a:t>
            </a:r>
            <a:r>
              <a:rPr lang="en-US" altLang="zh-CN" dirty="0" smtClean="0">
                <a:latin typeface="+mj-lt"/>
                <a:ea typeface="+mj-ea"/>
                <a:cs typeface="+mn-cs"/>
              </a:rPr>
              <a:t>–RowKey</a:t>
            </a:r>
            <a:endParaRPr lang="zh-CN" altLang="en-US" dirty="0">
              <a:latin typeface="+mj-lt"/>
              <a:ea typeface="+mj-ea"/>
              <a:cs typeface="+mn-cs"/>
            </a:endParaRPr>
          </a:p>
        </p:txBody>
      </p:sp>
      <p:sp>
        <p:nvSpPr>
          <p:cNvPr id="16" name="内容占位符 15"/>
          <p:cNvSpPr>
            <a:spLocks noGrp="1"/>
          </p:cNvSpPr>
          <p:nvPr>
            <p:ph idx="1"/>
          </p:nvPr>
        </p:nvSpPr>
        <p:spPr>
          <a:xfrm>
            <a:off x="868140" y="1520788"/>
            <a:ext cx="7380820" cy="4195763"/>
          </a:xfrm>
        </p:spPr>
        <p:txBody>
          <a:bodyPr/>
          <a:lstStyle/>
          <a:p>
            <a:pPr lvl="1"/>
            <a:r>
              <a:rPr lang="en-US" altLang="zh-CN" sz="2400" dirty="0"/>
              <a:t>Rowkey - </a:t>
            </a:r>
            <a:r>
              <a:rPr lang="zh-CN" altLang="en-US" sz="2400" dirty="0"/>
              <a:t>行键（主键）</a:t>
            </a:r>
          </a:p>
          <a:p>
            <a:pPr lvl="2"/>
            <a:r>
              <a:rPr lang="zh-CN" altLang="en-US" sz="2000" dirty="0"/>
              <a:t>行健是字节数组，任何字符串都可以作为行健</a:t>
            </a:r>
          </a:p>
          <a:p>
            <a:pPr lvl="2"/>
            <a:r>
              <a:rPr lang="zh-CN" altLang="en-US" sz="2000" dirty="0"/>
              <a:t>表中的行根据</a:t>
            </a:r>
            <a:r>
              <a:rPr lang="zh-CN" altLang="en-US" sz="2000" dirty="0" smtClean="0"/>
              <a:t>行键进行</a:t>
            </a:r>
            <a:r>
              <a:rPr lang="zh-CN" altLang="en-US" sz="2000" dirty="0"/>
              <a:t>排序，数据按照</a:t>
            </a:r>
            <a:r>
              <a:rPr lang="en-US" altLang="zh-CN" sz="2000" dirty="0"/>
              <a:t>Rowkey</a:t>
            </a:r>
            <a:r>
              <a:rPr lang="zh-CN" altLang="en-US" sz="2000" dirty="0"/>
              <a:t>的字节（</a:t>
            </a:r>
            <a:r>
              <a:rPr lang="en-US" altLang="zh-CN" sz="2000" dirty="0"/>
              <a:t>byte order</a:t>
            </a:r>
            <a:r>
              <a:rPr lang="zh-CN" altLang="en-US" sz="2000" dirty="0"/>
              <a:t>）排序</a:t>
            </a:r>
            <a:r>
              <a:rPr lang="zh-CN" altLang="en-US" sz="2000" dirty="0" smtClean="0"/>
              <a:t>存储</a:t>
            </a:r>
            <a:endParaRPr lang="en-US" altLang="zh-CN" sz="2000" dirty="0" smtClean="0"/>
          </a:p>
          <a:p>
            <a:pPr lvl="2"/>
            <a:r>
              <a:rPr lang="zh-CN" altLang="en-US" sz="2000" dirty="0">
                <a:solidFill>
                  <a:schemeClr val="tx1">
                    <a:lumMod val="85000"/>
                    <a:lumOff val="15000"/>
                  </a:schemeClr>
                </a:solidFill>
              </a:rPr>
              <a:t>数据按照</a:t>
            </a:r>
            <a:r>
              <a:rPr lang="en-US" altLang="zh-CN" sz="2000" dirty="0">
                <a:solidFill>
                  <a:schemeClr val="tx1">
                    <a:lumMod val="85000"/>
                    <a:lumOff val="15000"/>
                  </a:schemeClr>
                </a:solidFill>
              </a:rPr>
              <a:t>RowKey</a:t>
            </a:r>
            <a:r>
              <a:rPr lang="zh-CN" altLang="en-US" sz="2000" dirty="0">
                <a:solidFill>
                  <a:schemeClr val="tx1">
                    <a:lumMod val="85000"/>
                    <a:lumOff val="15000"/>
                  </a:schemeClr>
                </a:solidFill>
              </a:rPr>
              <a:t>的范围划分为一个个的子区间，每一个子区间都是一个分布式存储的基本</a:t>
            </a:r>
            <a:r>
              <a:rPr lang="zh-CN" altLang="en-US" sz="2000" dirty="0" smtClean="0">
                <a:solidFill>
                  <a:schemeClr val="tx1">
                    <a:lumMod val="85000"/>
                    <a:lumOff val="15000"/>
                  </a:schemeClr>
                </a:solidFill>
              </a:rPr>
              <a:t>单元</a:t>
            </a:r>
            <a:endParaRPr lang="zh-CN" altLang="en-US" sz="2000" dirty="0"/>
          </a:p>
          <a:p>
            <a:pPr lvl="2"/>
            <a:r>
              <a:rPr lang="zh-CN" altLang="en-US" sz="2000" dirty="0"/>
              <a:t>所有的对表的访问都要通过</a:t>
            </a:r>
            <a:r>
              <a:rPr lang="zh-CN" altLang="en-US" sz="2000" dirty="0" smtClean="0"/>
              <a:t>行键（</a:t>
            </a:r>
            <a:r>
              <a:rPr lang="zh-CN" altLang="en-US" sz="2000" dirty="0"/>
              <a:t>单个</a:t>
            </a:r>
            <a:r>
              <a:rPr lang="en-US" altLang="zh-CN" sz="2000" dirty="0"/>
              <a:t>RowKey</a:t>
            </a:r>
            <a:r>
              <a:rPr lang="zh-CN" altLang="en-US" sz="2000" dirty="0"/>
              <a:t>访问，或</a:t>
            </a:r>
            <a:r>
              <a:rPr lang="en-US" altLang="zh-CN" sz="2000" dirty="0"/>
              <a:t>RowKey</a:t>
            </a:r>
            <a:r>
              <a:rPr lang="zh-CN" altLang="en-US" sz="2000" dirty="0"/>
              <a:t>范围访问，或全表扫描</a:t>
            </a:r>
            <a:r>
              <a:rPr lang="zh-CN" altLang="en-US" sz="2000" dirty="0" smtClean="0"/>
              <a:t>）</a:t>
            </a:r>
            <a:endParaRPr lang="en-US" altLang="zh-CN" sz="2000" dirty="0"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548" y="387350"/>
            <a:ext cx="7745412" cy="868363"/>
          </a:xfrm>
          <a:noFill/>
          <a:ln w="9525">
            <a:noFill/>
            <a:miter lim="800000"/>
          </a:ln>
        </p:spPr>
        <p:txBody>
          <a:bodyPr vert="horz" wrap="square" lIns="80128" tIns="40064" rIns="80128" bIns="40064" numCol="1" anchor="ctr" anchorCtr="0" compatLnSpc="1"/>
          <a:lstStyle/>
          <a:p>
            <a:pPr marL="196850" lvl="1"/>
            <a:r>
              <a:rPr lang="en-US" altLang="zh-CN" dirty="0" smtClean="0">
                <a:latin typeface="+mj-lt"/>
                <a:ea typeface="+mj-ea"/>
                <a:cs typeface="+mn-cs"/>
              </a:rPr>
              <a:t>HBase</a:t>
            </a:r>
            <a:r>
              <a:rPr lang="zh-CN" altLang="en-US" dirty="0" smtClean="0">
                <a:latin typeface="+mj-lt"/>
                <a:ea typeface="+mj-ea"/>
                <a:cs typeface="+mn-cs"/>
              </a:rPr>
              <a:t>数据模型</a:t>
            </a:r>
            <a:r>
              <a:rPr lang="en-US" altLang="zh-CN" dirty="0" smtClean="0">
                <a:latin typeface="+mj-lt"/>
                <a:ea typeface="+mj-ea"/>
                <a:cs typeface="+mn-cs"/>
              </a:rPr>
              <a:t>–Column Family</a:t>
            </a:r>
            <a:r>
              <a:rPr lang="zh-CN" altLang="en-US" dirty="0" smtClean="0">
                <a:latin typeface="+mj-lt"/>
                <a:ea typeface="+mj-ea"/>
                <a:cs typeface="+mn-cs"/>
              </a:rPr>
              <a:t> </a:t>
            </a:r>
            <a:endParaRPr lang="zh-CN" altLang="en-US" dirty="0">
              <a:latin typeface="+mj-lt"/>
              <a:ea typeface="+mj-ea"/>
              <a:cs typeface="+mn-cs"/>
            </a:endParaRPr>
          </a:p>
        </p:txBody>
      </p:sp>
      <p:sp>
        <p:nvSpPr>
          <p:cNvPr id="26" name="内容占位符 25"/>
          <p:cNvSpPr>
            <a:spLocks noGrp="1"/>
          </p:cNvSpPr>
          <p:nvPr>
            <p:ph idx="1"/>
          </p:nvPr>
        </p:nvSpPr>
        <p:spPr>
          <a:xfrm>
            <a:off x="504759" y="4257092"/>
            <a:ext cx="7929562" cy="1764196"/>
          </a:xfrm>
        </p:spPr>
        <p:txBody>
          <a:bodyPr/>
          <a:lstStyle/>
          <a:p>
            <a:pPr marL="465455" lvl="1" indent="-285750">
              <a:spcBef>
                <a:spcPts val="790"/>
              </a:spcBef>
              <a:buClr>
                <a:schemeClr val="bg1">
                  <a:lumMod val="50000"/>
                </a:schemeClr>
              </a:buClr>
              <a:buSzPct val="60000"/>
              <a:buFont typeface="Wingdings" panose="05000000000000000000" pitchFamily="2" charset="2"/>
              <a:buChar char="l"/>
              <a:defRPr/>
            </a:pPr>
            <a:r>
              <a:rPr lang="en-US" altLang="zh-CN" sz="1600" dirty="0" smtClean="0">
                <a:solidFill>
                  <a:schemeClr val="tx1">
                    <a:lumMod val="85000"/>
                    <a:lumOff val="15000"/>
                  </a:schemeClr>
                </a:solidFill>
              </a:rPr>
              <a:t>ColumnFamily</a:t>
            </a:r>
            <a:r>
              <a:rPr lang="zh-CN" altLang="en-US" sz="1600" dirty="0" smtClean="0">
                <a:solidFill>
                  <a:schemeClr val="tx1">
                    <a:lumMod val="85000"/>
                    <a:lumOff val="15000"/>
                  </a:schemeClr>
                </a:solidFill>
              </a:rPr>
              <a:t>是</a:t>
            </a:r>
            <a:r>
              <a:rPr lang="en-US" altLang="zh-CN" sz="1600" dirty="0" smtClean="0">
                <a:solidFill>
                  <a:schemeClr val="tx1">
                    <a:lumMod val="85000"/>
                    <a:lumOff val="15000"/>
                  </a:schemeClr>
                </a:solidFill>
              </a:rPr>
              <a:t>Region</a:t>
            </a:r>
            <a:r>
              <a:rPr lang="zh-CN" altLang="en-US" sz="1600" dirty="0" smtClean="0">
                <a:solidFill>
                  <a:schemeClr val="tx1">
                    <a:lumMod val="85000"/>
                    <a:lumOff val="15000"/>
                  </a:schemeClr>
                </a:solidFill>
              </a:rPr>
              <a:t>的一个物理存储单元。同一个</a:t>
            </a:r>
            <a:r>
              <a:rPr lang="en-US" altLang="zh-CN" sz="1600" dirty="0" smtClean="0">
                <a:solidFill>
                  <a:schemeClr val="tx1">
                    <a:lumMod val="85000"/>
                    <a:lumOff val="15000"/>
                  </a:schemeClr>
                </a:solidFill>
              </a:rPr>
              <a:t>Region</a:t>
            </a:r>
            <a:r>
              <a:rPr lang="zh-CN" altLang="en-US" sz="1600" dirty="0" smtClean="0">
                <a:solidFill>
                  <a:schemeClr val="tx1">
                    <a:lumMod val="85000"/>
                    <a:lumOff val="15000"/>
                  </a:schemeClr>
                </a:solidFill>
              </a:rPr>
              <a:t>下面的多个</a:t>
            </a:r>
            <a:r>
              <a:rPr lang="en-US" altLang="zh-CN" sz="1600" dirty="0" smtClean="0">
                <a:solidFill>
                  <a:schemeClr val="tx1">
                    <a:lumMod val="85000"/>
                    <a:lumOff val="15000"/>
                  </a:schemeClr>
                </a:solidFill>
              </a:rPr>
              <a:t>CF</a:t>
            </a:r>
            <a:r>
              <a:rPr lang="zh-CN" altLang="en-US" sz="1600" dirty="0" smtClean="0">
                <a:solidFill>
                  <a:schemeClr val="tx1">
                    <a:lumMod val="85000"/>
                    <a:lumOff val="15000"/>
                  </a:schemeClr>
                </a:solidFill>
              </a:rPr>
              <a:t>，位于不同的路径下面。</a:t>
            </a:r>
            <a:endParaRPr lang="en-US" altLang="zh-CN" sz="1600" dirty="0" smtClean="0">
              <a:solidFill>
                <a:schemeClr val="tx1">
                  <a:lumMod val="85000"/>
                  <a:lumOff val="15000"/>
                </a:schemeClr>
              </a:solidFill>
            </a:endParaRPr>
          </a:p>
          <a:p>
            <a:pPr marL="465455" lvl="1" indent="-285750">
              <a:spcBef>
                <a:spcPts val="790"/>
              </a:spcBef>
              <a:buClr>
                <a:schemeClr val="bg1">
                  <a:lumMod val="50000"/>
                </a:schemeClr>
              </a:buClr>
              <a:buSzPct val="60000"/>
              <a:buFont typeface="Wingdings" panose="05000000000000000000" pitchFamily="2" charset="2"/>
              <a:buChar char="l"/>
              <a:defRPr/>
            </a:pPr>
            <a:r>
              <a:rPr lang="en-US" altLang="zh-CN" sz="1600" dirty="0" smtClean="0">
                <a:solidFill>
                  <a:schemeClr val="tx1">
                    <a:lumMod val="85000"/>
                    <a:lumOff val="15000"/>
                  </a:schemeClr>
                </a:solidFill>
              </a:rPr>
              <a:t>ColumnFamily</a:t>
            </a:r>
            <a:r>
              <a:rPr lang="zh-CN" altLang="en-US" sz="1600" dirty="0" smtClean="0">
                <a:solidFill>
                  <a:schemeClr val="tx1">
                    <a:lumMod val="85000"/>
                    <a:lumOff val="15000"/>
                  </a:schemeClr>
                </a:solidFill>
              </a:rPr>
              <a:t>信息是表级别的配置。也就是说，同一个表的多个</a:t>
            </a:r>
            <a:r>
              <a:rPr lang="en-US" altLang="zh-CN" sz="1600" dirty="0" smtClean="0">
                <a:solidFill>
                  <a:schemeClr val="tx1">
                    <a:lumMod val="85000"/>
                    <a:lumOff val="15000"/>
                  </a:schemeClr>
                </a:solidFill>
              </a:rPr>
              <a:t>Region</a:t>
            </a:r>
            <a:r>
              <a:rPr lang="zh-CN" altLang="en-US" sz="1600" dirty="0" smtClean="0">
                <a:solidFill>
                  <a:schemeClr val="tx1">
                    <a:lumMod val="85000"/>
                    <a:lumOff val="15000"/>
                  </a:schemeClr>
                </a:solidFill>
              </a:rPr>
              <a:t>，都拥有相同的</a:t>
            </a:r>
            <a:r>
              <a:rPr lang="en-US" altLang="zh-CN" sz="1600" dirty="0" smtClean="0">
                <a:solidFill>
                  <a:schemeClr val="tx1">
                    <a:lumMod val="85000"/>
                    <a:lumOff val="15000"/>
                  </a:schemeClr>
                </a:solidFill>
              </a:rPr>
              <a:t>CF</a:t>
            </a:r>
            <a:r>
              <a:rPr lang="zh-CN" altLang="en-US" sz="1600" dirty="0" smtClean="0">
                <a:solidFill>
                  <a:schemeClr val="tx1">
                    <a:lumMod val="85000"/>
                    <a:lumOff val="15000"/>
                  </a:schemeClr>
                </a:solidFill>
              </a:rPr>
              <a:t>信息（例如，都有两个</a:t>
            </a:r>
            <a:r>
              <a:rPr lang="en-US" altLang="zh-CN" sz="1600" dirty="0" smtClean="0">
                <a:solidFill>
                  <a:schemeClr val="tx1">
                    <a:lumMod val="85000"/>
                    <a:lumOff val="15000"/>
                  </a:schemeClr>
                </a:solidFill>
              </a:rPr>
              <a:t>CF</a:t>
            </a:r>
            <a:r>
              <a:rPr lang="zh-CN" altLang="en-US" sz="1600" dirty="0" smtClean="0">
                <a:solidFill>
                  <a:schemeClr val="tx1">
                    <a:lumMod val="85000"/>
                    <a:lumOff val="15000"/>
                  </a:schemeClr>
                </a:solidFill>
              </a:rPr>
              <a:t>，且不同</a:t>
            </a:r>
            <a:r>
              <a:rPr lang="en-US" altLang="zh-CN" sz="1600" dirty="0" smtClean="0">
                <a:solidFill>
                  <a:schemeClr val="tx1">
                    <a:lumMod val="85000"/>
                    <a:lumOff val="15000"/>
                  </a:schemeClr>
                </a:solidFill>
              </a:rPr>
              <a:t>Region</a:t>
            </a:r>
            <a:r>
              <a:rPr lang="zh-CN" altLang="en-US" sz="1600" dirty="0" smtClean="0">
                <a:solidFill>
                  <a:schemeClr val="tx1">
                    <a:lumMod val="85000"/>
                    <a:lumOff val="15000"/>
                  </a:schemeClr>
                </a:solidFill>
              </a:rPr>
              <a:t>的同一个</a:t>
            </a:r>
            <a:r>
              <a:rPr lang="en-US" altLang="zh-CN" sz="1600" dirty="0" smtClean="0">
                <a:solidFill>
                  <a:schemeClr val="tx1">
                    <a:lumMod val="85000"/>
                    <a:lumOff val="15000"/>
                  </a:schemeClr>
                </a:solidFill>
              </a:rPr>
              <a:t>CF</a:t>
            </a:r>
            <a:r>
              <a:rPr lang="zh-CN" altLang="en-US" sz="1600" dirty="0" smtClean="0">
                <a:solidFill>
                  <a:schemeClr val="tx1">
                    <a:lumMod val="85000"/>
                    <a:lumOff val="15000"/>
                  </a:schemeClr>
                </a:solidFill>
              </a:rPr>
              <a:t>配置信息相同）。</a:t>
            </a:r>
            <a:endParaRPr lang="en-US" altLang="zh-CN" sz="1600" dirty="0" smtClean="0">
              <a:solidFill>
                <a:schemeClr val="tx1">
                  <a:lumMod val="85000"/>
                  <a:lumOff val="15000"/>
                </a:schemeClr>
              </a:solidFill>
            </a:endParaRPr>
          </a:p>
        </p:txBody>
      </p:sp>
      <p:sp>
        <p:nvSpPr>
          <p:cNvPr id="4" name="Title 3"/>
          <p:cNvSpPr txBox="1"/>
          <p:nvPr/>
        </p:nvSpPr>
        <p:spPr>
          <a:xfrm>
            <a:off x="684779" y="2097261"/>
            <a:ext cx="6227082" cy="871537"/>
          </a:xfrm>
          <a:prstGeom prst="rect">
            <a:avLst/>
          </a:prstGeom>
        </p:spPr>
        <p:txBody>
          <a:bodyPr/>
          <a:lstStyle/>
          <a:p>
            <a:pPr eaLnBrk="0" hangingPunct="0">
              <a:defRPr/>
            </a:pPr>
            <a:endParaRPr lang="en-US" sz="4400" b="1" kern="0">
              <a:solidFill>
                <a:srgbClr val="C00000"/>
              </a:solidFill>
              <a:latin typeface="+mn-lt"/>
              <a:ea typeface="+mn-ea"/>
              <a:cs typeface="Arial" panose="020B0604020202020204" pitchFamily="34" charset="0"/>
            </a:endParaRPr>
          </a:p>
        </p:txBody>
      </p:sp>
      <p:grpSp>
        <p:nvGrpSpPr>
          <p:cNvPr id="3" name="组合 4"/>
          <p:cNvGrpSpPr/>
          <p:nvPr/>
        </p:nvGrpSpPr>
        <p:grpSpPr>
          <a:xfrm>
            <a:off x="749586" y="1707024"/>
            <a:ext cx="3247561" cy="518644"/>
            <a:chOff x="395536" y="2643757"/>
            <a:chExt cx="2952328" cy="518644"/>
          </a:xfrm>
        </p:grpSpPr>
        <p:pic>
          <p:nvPicPr>
            <p:cNvPr id="6" name="Picture 5" descr="C:\Users\b00178450\Desktop\HBase-漫画形象\绿色表.png"/>
            <p:cNvPicPr>
              <a:picLocks noChangeAspect="1" noChangeArrowheads="1"/>
            </p:cNvPicPr>
            <p:nvPr/>
          </p:nvPicPr>
          <p:blipFill>
            <a:blip r:embed="rId3" cstate="print"/>
            <a:srcRect/>
            <a:stretch>
              <a:fillRect/>
            </a:stretch>
          </p:blipFill>
          <p:spPr bwMode="auto">
            <a:xfrm>
              <a:off x="395536" y="2643757"/>
              <a:ext cx="576064" cy="518643"/>
            </a:xfrm>
            <a:prstGeom prst="rect">
              <a:avLst/>
            </a:prstGeom>
            <a:noFill/>
          </p:spPr>
        </p:pic>
        <p:pic>
          <p:nvPicPr>
            <p:cNvPr id="7" name="Picture 5" descr="C:\Users\b00178450\Desktop\HBase-漫画形象\绿色表.png"/>
            <p:cNvPicPr>
              <a:picLocks noChangeAspect="1" noChangeArrowheads="1"/>
            </p:cNvPicPr>
            <p:nvPr/>
          </p:nvPicPr>
          <p:blipFill>
            <a:blip r:embed="rId3" cstate="print"/>
            <a:srcRect/>
            <a:stretch>
              <a:fillRect/>
            </a:stretch>
          </p:blipFill>
          <p:spPr bwMode="auto">
            <a:xfrm>
              <a:off x="1187624" y="2643758"/>
              <a:ext cx="576064" cy="518643"/>
            </a:xfrm>
            <a:prstGeom prst="rect">
              <a:avLst/>
            </a:prstGeom>
            <a:noFill/>
          </p:spPr>
        </p:pic>
        <p:pic>
          <p:nvPicPr>
            <p:cNvPr id="8" name="Picture 5" descr="C:\Users\b00178450\Desktop\HBase-漫画形象\绿色表.png"/>
            <p:cNvPicPr>
              <a:picLocks noChangeAspect="1" noChangeArrowheads="1"/>
            </p:cNvPicPr>
            <p:nvPr/>
          </p:nvPicPr>
          <p:blipFill>
            <a:blip r:embed="rId3" cstate="print"/>
            <a:srcRect/>
            <a:stretch>
              <a:fillRect/>
            </a:stretch>
          </p:blipFill>
          <p:spPr bwMode="auto">
            <a:xfrm>
              <a:off x="1979712" y="2643758"/>
              <a:ext cx="576064" cy="518643"/>
            </a:xfrm>
            <a:prstGeom prst="rect">
              <a:avLst/>
            </a:prstGeom>
            <a:noFill/>
          </p:spPr>
        </p:pic>
        <p:pic>
          <p:nvPicPr>
            <p:cNvPr id="9" name="Picture 5" descr="C:\Users\b00178450\Desktop\HBase-漫画形象\绿色表.png"/>
            <p:cNvPicPr>
              <a:picLocks noChangeAspect="1" noChangeArrowheads="1"/>
            </p:cNvPicPr>
            <p:nvPr/>
          </p:nvPicPr>
          <p:blipFill>
            <a:blip r:embed="rId3" cstate="print"/>
            <a:srcRect/>
            <a:stretch>
              <a:fillRect/>
            </a:stretch>
          </p:blipFill>
          <p:spPr bwMode="auto">
            <a:xfrm>
              <a:off x="2771800" y="2643758"/>
              <a:ext cx="576064" cy="518643"/>
            </a:xfrm>
            <a:prstGeom prst="rect">
              <a:avLst/>
            </a:prstGeom>
            <a:noFill/>
          </p:spPr>
        </p:pic>
      </p:grpSp>
      <p:sp>
        <p:nvSpPr>
          <p:cNvPr id="10" name="圆角矩形 9"/>
          <p:cNvSpPr/>
          <p:nvPr/>
        </p:nvSpPr>
        <p:spPr bwMode="auto">
          <a:xfrm>
            <a:off x="2153643" y="2859151"/>
            <a:ext cx="1656184" cy="895081"/>
          </a:xfrm>
          <a:prstGeom prst="roundRect">
            <a:avLst/>
          </a:prstGeom>
          <a:solidFill>
            <a:schemeClr val="bg1"/>
          </a:soli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
                <a:srgbClr val="CC9900"/>
              </a:buClr>
              <a:buSzTx/>
            </a:pPr>
            <a:r>
              <a:rPr kumimoji="0" lang="en-US" altLang="zh-CN" sz="1400" b="0" i="0" u="none" strike="noStrike" cap="none" normalizeH="0" baseline="0" dirty="0" smtClean="0">
                <a:ln>
                  <a:noFill/>
                </a:ln>
                <a:solidFill>
                  <a:schemeClr val="tx1"/>
                </a:solidFill>
                <a:effectLst/>
                <a:latin typeface="+mn-lt"/>
                <a:ea typeface="+mn-ea"/>
              </a:rPr>
              <a:t>/hbase/table</a:t>
            </a:r>
          </a:p>
          <a:p>
            <a:pPr lvl="1" fontAlgn="base">
              <a:buClr>
                <a:srgbClr val="CC9900"/>
              </a:buClr>
            </a:pPr>
            <a:r>
              <a:rPr lang="en-US" altLang="zh-CN" sz="1400" dirty="0" smtClean="0">
                <a:solidFill>
                  <a:schemeClr val="tx1"/>
                </a:solidFill>
                <a:latin typeface="+mn-lt"/>
                <a:ea typeface="+mn-ea"/>
              </a:rPr>
              <a:t>/</a:t>
            </a:r>
            <a:r>
              <a:rPr kumimoji="0" lang="en-US" altLang="zh-CN" sz="1400" b="0" i="0" u="none" strike="noStrike" cap="none" normalizeH="0" baseline="0" dirty="0" smtClean="0">
                <a:ln>
                  <a:noFill/>
                </a:ln>
                <a:solidFill>
                  <a:schemeClr val="tx1"/>
                </a:solidFill>
                <a:effectLst/>
                <a:latin typeface="+mn-lt"/>
                <a:ea typeface="+mn-ea"/>
              </a:rPr>
              <a:t>region-1</a:t>
            </a:r>
          </a:p>
          <a:p>
            <a:pPr lvl="1">
              <a:buClr>
                <a:srgbClr val="CC9900"/>
              </a:buClr>
            </a:pPr>
            <a:r>
              <a:rPr lang="en-US" altLang="zh-CN" sz="1400" dirty="0" smtClean="0">
                <a:solidFill>
                  <a:schemeClr val="tx1"/>
                </a:solidFill>
                <a:latin typeface="+mn-lt"/>
                <a:ea typeface="+mn-ea"/>
              </a:rPr>
              <a:t>/region-2</a:t>
            </a:r>
          </a:p>
          <a:p>
            <a:pPr lvl="1">
              <a:buClr>
                <a:srgbClr val="CC9900"/>
              </a:buClr>
            </a:pPr>
            <a:r>
              <a:rPr lang="en-US" altLang="zh-CN" sz="1400" dirty="0" smtClean="0">
                <a:solidFill>
                  <a:schemeClr val="tx1"/>
                </a:solidFill>
                <a:latin typeface="+mn-lt"/>
                <a:ea typeface="+mn-ea"/>
              </a:rPr>
              <a:t>/region-3</a:t>
            </a:r>
          </a:p>
        </p:txBody>
      </p:sp>
      <p:sp>
        <p:nvSpPr>
          <p:cNvPr id="11" name="任意多边形 10"/>
          <p:cNvSpPr/>
          <p:nvPr/>
        </p:nvSpPr>
        <p:spPr bwMode="auto">
          <a:xfrm>
            <a:off x="1753935" y="3204478"/>
            <a:ext cx="411480" cy="195580"/>
          </a:xfrm>
          <a:custGeom>
            <a:avLst/>
            <a:gdLst>
              <a:gd name="connsiteX0" fmla="*/ 0 w 411480"/>
              <a:gd name="connsiteY0" fmla="*/ 109220 h 195580"/>
              <a:gd name="connsiteX1" fmla="*/ 91440 w 411480"/>
              <a:gd name="connsiteY1" fmla="*/ 2540 h 195580"/>
              <a:gd name="connsiteX2" fmla="*/ 190500 w 411480"/>
              <a:gd name="connsiteY2" fmla="*/ 93980 h 195580"/>
              <a:gd name="connsiteX3" fmla="*/ 228600 w 411480"/>
              <a:gd name="connsiteY3" fmla="*/ 193040 h 195580"/>
              <a:gd name="connsiteX4" fmla="*/ 411480 w 411480"/>
              <a:gd name="connsiteY4" fmla="*/ 109220 h 195580"/>
              <a:gd name="connsiteX5" fmla="*/ 411480 w 411480"/>
              <a:gd name="connsiteY5" fmla="*/ 109220 h 19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480" h="195580">
                <a:moveTo>
                  <a:pt x="0" y="109220"/>
                </a:moveTo>
                <a:cubicBezTo>
                  <a:pt x="29845" y="57150"/>
                  <a:pt x="59690" y="5080"/>
                  <a:pt x="91440" y="2540"/>
                </a:cubicBezTo>
                <a:cubicBezTo>
                  <a:pt x="123190" y="0"/>
                  <a:pt x="167640" y="62230"/>
                  <a:pt x="190500" y="93980"/>
                </a:cubicBezTo>
                <a:cubicBezTo>
                  <a:pt x="213360" y="125730"/>
                  <a:pt x="191770" y="190500"/>
                  <a:pt x="228600" y="193040"/>
                </a:cubicBezTo>
                <a:cubicBezTo>
                  <a:pt x="265430" y="195580"/>
                  <a:pt x="411480" y="109220"/>
                  <a:pt x="411480" y="109220"/>
                </a:cubicBezTo>
                <a:lnTo>
                  <a:pt x="411480" y="109220"/>
                </a:lnTo>
              </a:path>
            </a:pathLst>
          </a:custGeom>
          <a:noFill/>
          <a:ln w="6350">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cxnSp>
        <p:nvCxnSpPr>
          <p:cNvPr id="12" name="直接箭头连接符 11"/>
          <p:cNvCxnSpPr/>
          <p:nvPr/>
        </p:nvCxnSpPr>
        <p:spPr bwMode="auto">
          <a:xfrm>
            <a:off x="1217539" y="2355096"/>
            <a:ext cx="72008" cy="432048"/>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endCxn id="17" idx="0"/>
          </p:cNvCxnSpPr>
          <p:nvPr/>
        </p:nvCxnSpPr>
        <p:spPr bwMode="auto">
          <a:xfrm flipH="1">
            <a:off x="1397559" y="2283088"/>
            <a:ext cx="540060" cy="504056"/>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flipH="1">
            <a:off x="1577579" y="2283088"/>
            <a:ext cx="1080120" cy="504056"/>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a:stCxn id="9" idx="2"/>
          </p:cNvCxnSpPr>
          <p:nvPr/>
        </p:nvCxnSpPr>
        <p:spPr bwMode="auto">
          <a:xfrm flipH="1">
            <a:off x="1833306" y="2225668"/>
            <a:ext cx="1847006" cy="561476"/>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组合 15"/>
          <p:cNvGrpSpPr/>
          <p:nvPr/>
        </p:nvGrpSpPr>
        <p:grpSpPr>
          <a:xfrm>
            <a:off x="1001515" y="2787144"/>
            <a:ext cx="792088" cy="1254333"/>
            <a:chOff x="611560" y="3435846"/>
            <a:chExt cx="792088" cy="1254333"/>
          </a:xfrm>
        </p:grpSpPr>
        <p:pic>
          <p:nvPicPr>
            <p:cNvPr id="17" name="Picture 3" descr="C:\Users\b00178450\Desktop\HBase-漫画形象\HDFS.png"/>
            <p:cNvPicPr>
              <a:picLocks noChangeAspect="1" noChangeArrowheads="1"/>
            </p:cNvPicPr>
            <p:nvPr/>
          </p:nvPicPr>
          <p:blipFill>
            <a:blip r:embed="rId4" cstate="print"/>
            <a:srcRect/>
            <a:stretch>
              <a:fillRect/>
            </a:stretch>
          </p:blipFill>
          <p:spPr bwMode="auto">
            <a:xfrm>
              <a:off x="611560" y="3435846"/>
              <a:ext cx="792088" cy="1009797"/>
            </a:xfrm>
            <a:prstGeom prst="rect">
              <a:avLst/>
            </a:prstGeom>
            <a:noFill/>
          </p:spPr>
        </p:pic>
        <p:sp>
          <p:nvSpPr>
            <p:cNvPr id="18" name="TextBox 17"/>
            <p:cNvSpPr txBox="1"/>
            <p:nvPr/>
          </p:nvSpPr>
          <p:spPr>
            <a:xfrm>
              <a:off x="755576" y="4443958"/>
              <a:ext cx="576064" cy="246221"/>
            </a:xfrm>
            <a:prstGeom prst="rect">
              <a:avLst/>
            </a:prstGeom>
            <a:noFill/>
          </p:spPr>
          <p:txBody>
            <a:bodyPr wrap="square" rtlCol="0">
              <a:spAutoFit/>
            </a:bodyPr>
            <a:lstStyle/>
            <a:p>
              <a:r>
                <a:rPr lang="en-US" altLang="zh-CN" sz="1000" smtClean="0">
                  <a:solidFill>
                    <a:schemeClr val="tx2"/>
                  </a:solidFill>
                  <a:latin typeface="+mn-lt"/>
                  <a:ea typeface="+mn-ea"/>
                </a:rPr>
                <a:t>HDFS</a:t>
              </a:r>
              <a:endParaRPr lang="zh-CN" altLang="en-US" sz="1000">
                <a:solidFill>
                  <a:schemeClr val="tx2"/>
                </a:solidFill>
                <a:latin typeface="+mn-lt"/>
                <a:ea typeface="+mn-ea"/>
              </a:endParaRPr>
            </a:p>
          </p:txBody>
        </p:sp>
      </p:grpSp>
      <p:sp>
        <p:nvSpPr>
          <p:cNvPr id="19" name="圆角矩形 18"/>
          <p:cNvSpPr/>
          <p:nvPr/>
        </p:nvSpPr>
        <p:spPr bwMode="auto">
          <a:xfrm>
            <a:off x="4586605" y="1592580"/>
            <a:ext cx="3847465" cy="2339975"/>
          </a:xfrm>
          <a:prstGeom prst="roundRect">
            <a:avLst/>
          </a:prstGeom>
          <a:solidFill>
            <a:schemeClr val="bg1"/>
          </a:soli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
                <a:srgbClr val="CC9900"/>
              </a:buClr>
              <a:buSzTx/>
            </a:pPr>
            <a:r>
              <a:rPr kumimoji="0" lang="en-US" altLang="zh-CN" sz="1600" b="0" i="0" u="none" strike="noStrike" cap="none" normalizeH="0" baseline="0" dirty="0" smtClean="0">
                <a:ln>
                  <a:noFill/>
                </a:ln>
                <a:solidFill>
                  <a:schemeClr val="tx1"/>
                </a:solidFill>
                <a:effectLst/>
                <a:latin typeface="+mn-lt"/>
                <a:ea typeface="+mn-ea"/>
              </a:rPr>
              <a:t>/hbase/table</a:t>
            </a:r>
          </a:p>
          <a:p>
            <a:pPr lvl="1" fontAlgn="base">
              <a:buClr>
                <a:srgbClr val="CC9900"/>
              </a:buClr>
            </a:pPr>
            <a:r>
              <a:rPr lang="en-US" altLang="zh-CN" sz="1600" dirty="0" smtClean="0">
                <a:solidFill>
                  <a:schemeClr val="tx1"/>
                </a:solidFill>
                <a:latin typeface="+mn-lt"/>
                <a:ea typeface="+mn-ea"/>
              </a:rPr>
              <a:t>/</a:t>
            </a:r>
            <a:r>
              <a:rPr kumimoji="0" lang="en-US" altLang="zh-CN" sz="1600" b="0" i="0" u="none" strike="noStrike" cap="none" normalizeH="0" baseline="0" dirty="0" smtClean="0">
                <a:ln>
                  <a:noFill/>
                </a:ln>
                <a:solidFill>
                  <a:schemeClr val="tx1"/>
                </a:solidFill>
                <a:effectLst/>
                <a:latin typeface="+mn-lt"/>
                <a:ea typeface="+mn-ea"/>
              </a:rPr>
              <a:t>region-1/ColumnFamily-1</a:t>
            </a:r>
          </a:p>
          <a:p>
            <a:pPr lvl="1">
              <a:buClr>
                <a:srgbClr val="CC9900"/>
              </a:buClr>
            </a:pPr>
            <a:r>
              <a:rPr lang="en-US" altLang="zh-CN" sz="1600" dirty="0" smtClean="0">
                <a:solidFill>
                  <a:schemeClr val="tx1"/>
                </a:solidFill>
                <a:latin typeface="+mn-lt"/>
                <a:ea typeface="+mn-ea"/>
              </a:rPr>
              <a:t>/region-1/ColumnFamily-2</a:t>
            </a:r>
          </a:p>
          <a:p>
            <a:pPr lvl="1">
              <a:buClr>
                <a:srgbClr val="CC9900"/>
              </a:buClr>
            </a:pPr>
            <a:r>
              <a:rPr lang="en-US" altLang="zh-CN" sz="1600" dirty="0" smtClean="0">
                <a:solidFill>
                  <a:schemeClr val="tx1"/>
                </a:solidFill>
                <a:latin typeface="+mn-lt"/>
                <a:ea typeface="+mn-ea"/>
              </a:rPr>
              <a:t>                  </a:t>
            </a:r>
          </a:p>
          <a:p>
            <a:pPr lvl="1">
              <a:buClr>
                <a:srgbClr val="CC9900"/>
              </a:buClr>
            </a:pPr>
            <a:r>
              <a:rPr lang="en-US" altLang="zh-CN" sz="1600" dirty="0" smtClean="0">
                <a:solidFill>
                  <a:schemeClr val="tx1"/>
                </a:solidFill>
                <a:latin typeface="+mn-lt"/>
                <a:ea typeface="+mn-ea"/>
              </a:rPr>
              <a:t>/region-2/ColumnFamily-1</a:t>
            </a:r>
          </a:p>
          <a:p>
            <a:pPr lvl="1">
              <a:buClr>
                <a:srgbClr val="CC9900"/>
              </a:buClr>
            </a:pPr>
            <a:r>
              <a:rPr lang="en-US" altLang="zh-CN" sz="1600" dirty="0" smtClean="0">
                <a:solidFill>
                  <a:schemeClr val="tx1"/>
                </a:solidFill>
                <a:latin typeface="+mn-lt"/>
                <a:ea typeface="+mn-ea"/>
              </a:rPr>
              <a:t>/region-2/ColumnFamily-2</a:t>
            </a:r>
          </a:p>
          <a:p>
            <a:pPr lvl="1">
              <a:buClr>
                <a:srgbClr val="CC9900"/>
              </a:buClr>
            </a:pPr>
            <a:r>
              <a:rPr lang="en-US" altLang="zh-CN" sz="1600" dirty="0" smtClean="0">
                <a:solidFill>
                  <a:schemeClr val="tx1"/>
                </a:solidFill>
                <a:latin typeface="+mn-lt"/>
                <a:ea typeface="+mn-ea"/>
              </a:rPr>
              <a:t>                  </a:t>
            </a:r>
          </a:p>
          <a:p>
            <a:pPr lvl="1">
              <a:buClr>
                <a:srgbClr val="CC9900"/>
              </a:buClr>
            </a:pPr>
            <a:r>
              <a:rPr lang="en-US" altLang="zh-CN" sz="1600" dirty="0" smtClean="0">
                <a:solidFill>
                  <a:schemeClr val="tx1"/>
                </a:solidFill>
                <a:latin typeface="+mn-lt"/>
                <a:ea typeface="+mn-ea"/>
              </a:rPr>
              <a:t>/region-3/ColumnFamily-1</a:t>
            </a:r>
          </a:p>
          <a:p>
            <a:pPr lvl="1">
              <a:buClr>
                <a:srgbClr val="CC9900"/>
              </a:buClr>
            </a:pPr>
            <a:r>
              <a:rPr lang="en-US" altLang="zh-CN" sz="1600" dirty="0" smtClean="0">
                <a:solidFill>
                  <a:schemeClr val="tx1"/>
                </a:solidFill>
                <a:latin typeface="+mn-lt"/>
                <a:ea typeface="+mn-ea"/>
              </a:rPr>
              <a:t>/region-3/ColumnFamily-2</a:t>
            </a:r>
          </a:p>
        </p:txBody>
      </p:sp>
      <p:sp>
        <p:nvSpPr>
          <p:cNvPr id="20" name="任意多边形 19"/>
          <p:cNvSpPr/>
          <p:nvPr/>
        </p:nvSpPr>
        <p:spPr bwMode="auto">
          <a:xfrm>
            <a:off x="3809827" y="2247384"/>
            <a:ext cx="763384" cy="1035447"/>
          </a:xfrm>
          <a:custGeom>
            <a:avLst/>
            <a:gdLst>
              <a:gd name="connsiteX0" fmla="*/ 0 w 840740"/>
              <a:gd name="connsiteY0" fmla="*/ 1050290 h 1050290"/>
              <a:gd name="connsiteX1" fmla="*/ 350520 w 840740"/>
              <a:gd name="connsiteY1" fmla="*/ 852170 h 1050290"/>
              <a:gd name="connsiteX2" fmla="*/ 266700 w 840740"/>
              <a:gd name="connsiteY2" fmla="*/ 227330 h 1050290"/>
              <a:gd name="connsiteX3" fmla="*/ 457200 w 840740"/>
              <a:gd name="connsiteY3" fmla="*/ 6350 h 1050290"/>
              <a:gd name="connsiteX4" fmla="*/ 792480 w 840740"/>
              <a:gd name="connsiteY4" fmla="*/ 265430 h 1050290"/>
              <a:gd name="connsiteX5" fmla="*/ 746760 w 840740"/>
              <a:gd name="connsiteY5" fmla="*/ 234950 h 105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0740" h="1050290">
                <a:moveTo>
                  <a:pt x="0" y="1050290"/>
                </a:moveTo>
                <a:cubicBezTo>
                  <a:pt x="153035" y="1019810"/>
                  <a:pt x="306070" y="989330"/>
                  <a:pt x="350520" y="852170"/>
                </a:cubicBezTo>
                <a:cubicBezTo>
                  <a:pt x="394970" y="715010"/>
                  <a:pt x="248920" y="368300"/>
                  <a:pt x="266700" y="227330"/>
                </a:cubicBezTo>
                <a:cubicBezTo>
                  <a:pt x="284480" y="86360"/>
                  <a:pt x="369570" y="0"/>
                  <a:pt x="457200" y="6350"/>
                </a:cubicBezTo>
                <a:cubicBezTo>
                  <a:pt x="544830" y="12700"/>
                  <a:pt x="744220" y="227330"/>
                  <a:pt x="792480" y="265430"/>
                </a:cubicBezTo>
                <a:cubicBezTo>
                  <a:pt x="840740" y="303530"/>
                  <a:pt x="793750" y="269240"/>
                  <a:pt x="746760" y="234950"/>
                </a:cubicBezTo>
              </a:path>
            </a:pathLst>
          </a:custGeom>
          <a:noFill/>
          <a:ln w="6350">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1" name="TextBox 20"/>
          <p:cNvSpPr txBox="1"/>
          <p:nvPr/>
        </p:nvSpPr>
        <p:spPr>
          <a:xfrm>
            <a:off x="684779" y="1403128"/>
            <a:ext cx="1088140" cy="338554"/>
          </a:xfrm>
          <a:prstGeom prst="rect">
            <a:avLst/>
          </a:prstGeom>
          <a:noFill/>
        </p:spPr>
        <p:txBody>
          <a:bodyPr wrap="square" rtlCol="0">
            <a:spAutoFit/>
          </a:bodyPr>
          <a:lstStyle/>
          <a:p>
            <a:r>
              <a:rPr lang="en-US" altLang="zh-CN" sz="1600" dirty="0" smtClean="0">
                <a:solidFill>
                  <a:schemeClr val="tx2"/>
                </a:solidFill>
                <a:latin typeface="+mn-lt"/>
                <a:ea typeface="+mn-ea"/>
              </a:rPr>
              <a:t>Region</a:t>
            </a:r>
            <a:endParaRPr lang="zh-CN" altLang="en-US" sz="1600" dirty="0">
              <a:solidFill>
                <a:schemeClr val="tx2"/>
              </a:solidFill>
              <a:latin typeface="+mn-lt"/>
              <a:ea typeface="+mn-ea"/>
            </a:endParaRPr>
          </a:p>
        </p:txBody>
      </p:sp>
      <p:sp>
        <p:nvSpPr>
          <p:cNvPr id="22" name="TextBox 21"/>
          <p:cNvSpPr txBox="1"/>
          <p:nvPr/>
        </p:nvSpPr>
        <p:spPr>
          <a:xfrm>
            <a:off x="1547608" y="1403128"/>
            <a:ext cx="1049803" cy="338554"/>
          </a:xfrm>
          <a:prstGeom prst="rect">
            <a:avLst/>
          </a:prstGeom>
          <a:noFill/>
        </p:spPr>
        <p:txBody>
          <a:bodyPr wrap="square" rtlCol="0">
            <a:spAutoFit/>
          </a:bodyPr>
          <a:lstStyle/>
          <a:p>
            <a:r>
              <a:rPr lang="en-US" altLang="zh-CN" sz="1600" dirty="0" smtClean="0">
                <a:solidFill>
                  <a:schemeClr val="tx2"/>
                </a:solidFill>
                <a:latin typeface="+mn-lt"/>
                <a:ea typeface="+mn-ea"/>
              </a:rPr>
              <a:t>Region</a:t>
            </a:r>
            <a:endParaRPr lang="zh-CN" altLang="en-US" sz="1600" dirty="0">
              <a:solidFill>
                <a:schemeClr val="tx2"/>
              </a:solidFill>
              <a:latin typeface="+mn-lt"/>
              <a:ea typeface="+mn-ea"/>
            </a:endParaRPr>
          </a:p>
        </p:txBody>
      </p:sp>
      <p:sp>
        <p:nvSpPr>
          <p:cNvPr id="23" name="TextBox 22"/>
          <p:cNvSpPr txBox="1"/>
          <p:nvPr/>
        </p:nvSpPr>
        <p:spPr>
          <a:xfrm>
            <a:off x="2376967" y="1403128"/>
            <a:ext cx="1088140" cy="338554"/>
          </a:xfrm>
          <a:prstGeom prst="rect">
            <a:avLst/>
          </a:prstGeom>
          <a:noFill/>
        </p:spPr>
        <p:txBody>
          <a:bodyPr wrap="square" rtlCol="0">
            <a:spAutoFit/>
          </a:bodyPr>
          <a:lstStyle/>
          <a:p>
            <a:r>
              <a:rPr lang="en-US" altLang="zh-CN" sz="1600" dirty="0" smtClean="0">
                <a:solidFill>
                  <a:schemeClr val="tx2"/>
                </a:solidFill>
                <a:latin typeface="+mn-lt"/>
                <a:ea typeface="+mn-ea"/>
              </a:rPr>
              <a:t>Region</a:t>
            </a:r>
            <a:endParaRPr lang="zh-CN" altLang="en-US" sz="1600" dirty="0">
              <a:solidFill>
                <a:schemeClr val="tx2"/>
              </a:solidFill>
              <a:latin typeface="+mn-lt"/>
              <a:ea typeface="+mn-ea"/>
            </a:endParaRPr>
          </a:p>
        </p:txBody>
      </p:sp>
      <p:sp>
        <p:nvSpPr>
          <p:cNvPr id="24" name="TextBox 23"/>
          <p:cNvSpPr txBox="1"/>
          <p:nvPr/>
        </p:nvSpPr>
        <p:spPr>
          <a:xfrm>
            <a:off x="3202304" y="1403128"/>
            <a:ext cx="1088140" cy="338554"/>
          </a:xfrm>
          <a:prstGeom prst="rect">
            <a:avLst/>
          </a:prstGeom>
          <a:noFill/>
        </p:spPr>
        <p:txBody>
          <a:bodyPr wrap="square" rtlCol="0">
            <a:spAutoFit/>
          </a:bodyPr>
          <a:lstStyle/>
          <a:p>
            <a:r>
              <a:rPr lang="en-US" altLang="zh-CN" sz="1600" dirty="0" smtClean="0">
                <a:solidFill>
                  <a:schemeClr val="tx2"/>
                </a:solidFill>
                <a:latin typeface="+mn-lt"/>
                <a:ea typeface="+mn-ea"/>
              </a:rPr>
              <a:t>Region</a:t>
            </a:r>
            <a:endParaRPr lang="zh-CN" altLang="en-US" sz="1600" dirty="0">
              <a:solidFill>
                <a:schemeClr val="tx2"/>
              </a:solidFill>
              <a:latin typeface="+mn-lt"/>
              <a:ea typeface="+mn-ea"/>
            </a:endParaRPr>
          </a:p>
        </p:txBody>
      </p:sp>
      <mc:AlternateContent xmlns:mc="http://schemas.openxmlformats.org/markup-compatibility/2006" xmlns:p14="http://schemas.microsoft.com/office/powerpoint/2010/main">
        <mc:Choice Requires="p14">
          <p:contentPart p14:bwMode="auto" r:id="rId5">
            <p14:nvContentPartPr>
              <p14:cNvPr id="16" name="墨迹 15"/>
              <p14:cNvContentPartPr/>
              <p14:nvPr/>
            </p14:nvContentPartPr>
            <p14:xfrm>
              <a:off x="4080510" y="4678680"/>
              <a:ext cx="1259205" cy="26670"/>
            </p14:xfrm>
          </p:contentPart>
        </mc:Choice>
        <mc:Fallback xmlns="">
          <p:pic>
            <p:nvPicPr>
              <p:cNvPr id="16" name="墨迹 15"/>
            </p:nvPicPr>
            <p:blipFill>
              <a:blip r:embed="rId6"/>
            </p:blipFill>
            <p:spPr>
              <a:xfrm>
                <a:off x="4080510" y="4678680"/>
                <a:ext cx="1259205" cy="2667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25" name="墨迹 24"/>
              <p14:cNvContentPartPr/>
              <p14:nvPr/>
            </p14:nvContentPartPr>
            <p14:xfrm>
              <a:off x="4098290" y="4267835"/>
              <a:ext cx="339725" cy="401955"/>
            </p14:xfrm>
          </p:contentPart>
        </mc:Choice>
        <mc:Fallback xmlns="">
          <p:pic>
            <p:nvPicPr>
              <p:cNvPr id="25" name="墨迹 24"/>
            </p:nvPicPr>
            <p:blipFill>
              <a:blip r:embed="rId8"/>
            </p:blipFill>
            <p:spPr>
              <a:xfrm>
                <a:off x="4098290" y="4267835"/>
                <a:ext cx="339725" cy="401955"/>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548" y="404664"/>
            <a:ext cx="7745412" cy="868363"/>
          </a:xfrm>
          <a:noFill/>
          <a:ln w="9525">
            <a:noFill/>
            <a:miter lim="800000"/>
          </a:ln>
        </p:spPr>
        <p:txBody>
          <a:bodyPr vert="horz" wrap="square" lIns="80128" tIns="40064" rIns="80128" bIns="40064" numCol="1" anchor="ctr" anchorCtr="0" compatLnSpc="1"/>
          <a:lstStyle/>
          <a:p>
            <a:pPr marL="196850" lvl="1"/>
            <a:r>
              <a:rPr lang="en-US" altLang="zh-CN" sz="2800" dirty="0" smtClean="0">
                <a:latin typeface="+mj-lt"/>
                <a:ea typeface="+mj-ea"/>
                <a:cs typeface="+mn-cs"/>
              </a:rPr>
              <a:t>HBase</a:t>
            </a:r>
            <a:r>
              <a:rPr lang="zh-CN" altLang="en-US" sz="2800" dirty="0" smtClean="0">
                <a:latin typeface="+mj-lt"/>
                <a:ea typeface="+mj-ea"/>
                <a:cs typeface="+mn-cs"/>
              </a:rPr>
              <a:t>数据模型</a:t>
            </a:r>
            <a:r>
              <a:rPr lang="en-US" altLang="zh-CN" sz="2800" dirty="0" smtClean="0">
                <a:latin typeface="+mj-lt"/>
                <a:ea typeface="+mj-ea"/>
                <a:cs typeface="+mn-cs"/>
              </a:rPr>
              <a:t>–Column</a:t>
            </a:r>
            <a:r>
              <a:rPr lang="zh-CN" altLang="en-US" sz="2800" dirty="0" smtClean="0">
                <a:latin typeface="+mj-lt"/>
                <a:ea typeface="+mj-ea"/>
                <a:cs typeface="+mn-cs"/>
              </a:rPr>
              <a:t>和</a:t>
            </a:r>
            <a:r>
              <a:rPr lang="en-US" altLang="zh-CN" sz="2800" dirty="0" smtClean="0">
                <a:latin typeface="+mj-lt"/>
                <a:ea typeface="+mj-ea"/>
                <a:cs typeface="+mn-cs"/>
              </a:rPr>
              <a:t>Column Qualifier</a:t>
            </a:r>
            <a:r>
              <a:rPr lang="zh-CN" altLang="en-US" sz="2800" dirty="0" smtClean="0">
                <a:latin typeface="+mj-lt"/>
                <a:ea typeface="+mj-ea"/>
                <a:cs typeface="+mn-cs"/>
              </a:rPr>
              <a:t> </a:t>
            </a:r>
            <a:endParaRPr lang="zh-CN" altLang="en-US" sz="2800" dirty="0">
              <a:latin typeface="+mj-lt"/>
              <a:ea typeface="+mj-ea"/>
              <a:cs typeface="+mn-cs"/>
            </a:endParaRPr>
          </a:p>
        </p:txBody>
      </p:sp>
      <p:sp>
        <p:nvSpPr>
          <p:cNvPr id="16" name="内容占位符 15"/>
          <p:cNvSpPr>
            <a:spLocks noGrp="1"/>
          </p:cNvSpPr>
          <p:nvPr>
            <p:ph idx="1"/>
          </p:nvPr>
        </p:nvSpPr>
        <p:spPr>
          <a:xfrm>
            <a:off x="760128" y="1484784"/>
            <a:ext cx="7488832" cy="4195763"/>
          </a:xfrm>
        </p:spPr>
        <p:txBody>
          <a:bodyPr/>
          <a:lstStyle/>
          <a:p>
            <a:pPr>
              <a:lnSpc>
                <a:spcPct val="150000"/>
              </a:lnSpc>
            </a:pPr>
            <a:r>
              <a:rPr lang="en-US" altLang="zh-CN" sz="2000" b="1" dirty="0"/>
              <a:t>Column</a:t>
            </a:r>
            <a:r>
              <a:rPr lang="zh-CN" altLang="en-US" sz="2000" b="1" dirty="0"/>
              <a:t>（列）</a:t>
            </a:r>
            <a:endParaRPr lang="zh-CN" altLang="en-US" sz="2000" dirty="0"/>
          </a:p>
          <a:p>
            <a:pPr lvl="1">
              <a:lnSpc>
                <a:spcPct val="150000"/>
              </a:lnSpc>
            </a:pPr>
            <a:r>
              <a:rPr lang="en-US" altLang="zh-CN" sz="1800" dirty="0"/>
              <a:t>HBase</a:t>
            </a:r>
            <a:r>
              <a:rPr lang="zh-CN" altLang="en-US" sz="1800" dirty="0"/>
              <a:t>中的列包含用：分隔开的列族和列的限定符</a:t>
            </a:r>
            <a:r>
              <a:rPr lang="zh-CN" altLang="en-US" sz="1800" dirty="0" smtClean="0"/>
              <a:t>。</a:t>
            </a:r>
            <a:endParaRPr lang="en-US" altLang="zh-CN" sz="2000" b="1" dirty="0" smtClean="0"/>
          </a:p>
          <a:p>
            <a:pPr>
              <a:lnSpc>
                <a:spcPct val="150000"/>
              </a:lnSpc>
            </a:pPr>
            <a:r>
              <a:rPr lang="en-US" altLang="zh-CN" sz="2000" b="1" dirty="0" smtClean="0"/>
              <a:t>Column </a:t>
            </a:r>
            <a:r>
              <a:rPr lang="en-US" altLang="zh-CN" sz="2000" b="1" dirty="0"/>
              <a:t>Qualifier</a:t>
            </a:r>
            <a:r>
              <a:rPr lang="zh-CN" altLang="en-US" sz="2000" b="1" dirty="0"/>
              <a:t>（列的限定符）</a:t>
            </a:r>
            <a:endParaRPr lang="zh-CN" altLang="en-US" sz="2000" dirty="0"/>
          </a:p>
          <a:p>
            <a:pPr lvl="1">
              <a:lnSpc>
                <a:spcPct val="150000"/>
              </a:lnSpc>
            </a:pPr>
            <a:r>
              <a:rPr lang="zh-CN" altLang="en-US" sz="1800" dirty="0"/>
              <a:t>列的限定符是列族中数据的索引。例如给定了一个列族</a:t>
            </a:r>
            <a:r>
              <a:rPr lang="en-US" altLang="zh-CN" sz="1800" dirty="0"/>
              <a:t>content</a:t>
            </a:r>
            <a:r>
              <a:rPr lang="zh-CN" altLang="en-US" sz="1800" dirty="0"/>
              <a:t>，那么限定符可能是</a:t>
            </a:r>
            <a:r>
              <a:rPr lang="en-US" altLang="zh-CN" sz="1800" dirty="0"/>
              <a:t>content:html</a:t>
            </a:r>
            <a:r>
              <a:rPr lang="zh-CN" altLang="en-US" sz="1800" dirty="0"/>
              <a:t>，也可以是</a:t>
            </a:r>
            <a:r>
              <a:rPr lang="en-US" altLang="zh-CN" sz="1800" dirty="0"/>
              <a:t>content:pdf</a:t>
            </a:r>
            <a:r>
              <a:rPr lang="zh-CN" altLang="en-US" sz="1800" dirty="0"/>
              <a:t>。列族在创建表格时是确定的了，但是列的限定符是动态地并且行与行之间的差别也可能是非常大的。</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548" y="387350"/>
            <a:ext cx="7745412" cy="868363"/>
          </a:xfrm>
          <a:noFill/>
          <a:ln w="9525">
            <a:noFill/>
            <a:miter lim="800000"/>
          </a:ln>
        </p:spPr>
        <p:txBody>
          <a:bodyPr vert="horz" wrap="square" lIns="80128" tIns="40064" rIns="80128" bIns="40064" numCol="1" anchor="ctr" anchorCtr="0" compatLnSpc="1"/>
          <a:lstStyle/>
          <a:p>
            <a:pPr marL="196850" lvl="1"/>
            <a:r>
              <a:rPr lang="en-US" altLang="zh-CN" dirty="0" smtClean="0">
                <a:latin typeface="+mj-lt"/>
                <a:ea typeface="+mj-ea"/>
                <a:cs typeface="+mn-cs"/>
              </a:rPr>
              <a:t>HBase</a:t>
            </a:r>
            <a:r>
              <a:rPr lang="zh-CN" altLang="en-US" dirty="0" smtClean="0">
                <a:latin typeface="+mj-lt"/>
                <a:ea typeface="+mj-ea"/>
                <a:cs typeface="+mn-cs"/>
              </a:rPr>
              <a:t>数据模型</a:t>
            </a:r>
            <a:r>
              <a:rPr lang="en-US" altLang="zh-CN" dirty="0" smtClean="0">
                <a:latin typeface="+mj-lt"/>
                <a:ea typeface="+mj-ea"/>
                <a:cs typeface="+mn-cs"/>
              </a:rPr>
              <a:t>–Cell</a:t>
            </a:r>
            <a:r>
              <a:rPr lang="zh-CN" altLang="en-US" dirty="0" smtClean="0">
                <a:latin typeface="+mj-lt"/>
                <a:ea typeface="+mj-ea"/>
                <a:cs typeface="+mn-cs"/>
              </a:rPr>
              <a:t> </a:t>
            </a:r>
            <a:endParaRPr lang="zh-CN" altLang="en-US" dirty="0">
              <a:latin typeface="+mj-lt"/>
              <a:ea typeface="+mj-ea"/>
              <a:cs typeface="+mn-cs"/>
            </a:endParaRPr>
          </a:p>
        </p:txBody>
      </p:sp>
      <p:sp>
        <p:nvSpPr>
          <p:cNvPr id="16" name="内容占位符 15"/>
          <p:cNvSpPr>
            <a:spLocks noGrp="1"/>
          </p:cNvSpPr>
          <p:nvPr>
            <p:ph idx="1"/>
          </p:nvPr>
        </p:nvSpPr>
        <p:spPr>
          <a:xfrm>
            <a:off x="411473" y="1376772"/>
            <a:ext cx="7929562" cy="4195763"/>
          </a:xfrm>
        </p:spPr>
        <p:txBody>
          <a:bodyPr/>
          <a:lstStyle/>
          <a:p>
            <a:pPr lvl="1">
              <a:lnSpc>
                <a:spcPct val="200000"/>
              </a:lnSpc>
            </a:pPr>
            <a:r>
              <a:rPr lang="zh-CN" altLang="en-US" b="1" dirty="0"/>
              <a:t>Cell</a:t>
            </a:r>
            <a:r>
              <a:rPr lang="en-US" altLang="zh-CN" dirty="0"/>
              <a:t>-</a:t>
            </a:r>
            <a:r>
              <a:rPr lang="zh-CN" altLang="en-US" dirty="0"/>
              <a:t>单元格</a:t>
            </a:r>
          </a:p>
          <a:p>
            <a:pPr lvl="2">
              <a:lnSpc>
                <a:spcPct val="200000"/>
              </a:lnSpc>
            </a:pPr>
            <a:r>
              <a:rPr lang="zh-CN" altLang="en-US" sz="2000" b="1" dirty="0">
                <a:latin typeface="+mn-lt"/>
              </a:rPr>
              <a:t>Cell</a:t>
            </a:r>
            <a:r>
              <a:rPr lang="zh-CN" altLang="en-US" sz="2000" dirty="0" smtClean="0"/>
              <a:t>由</a:t>
            </a:r>
            <a:r>
              <a:rPr lang="zh-CN" altLang="en-US" sz="2000" b="1" dirty="0">
                <a:solidFill>
                  <a:srgbClr val="FF0000"/>
                </a:solidFill>
              </a:rPr>
              <a:t>行键，列族:限定符，时间戳和对应值</a:t>
            </a:r>
            <a:r>
              <a:rPr lang="zh-CN" altLang="en-US" sz="2000" dirty="0"/>
              <a:t>唯一决定</a:t>
            </a:r>
          </a:p>
          <a:p>
            <a:pPr lvl="2">
              <a:lnSpc>
                <a:spcPct val="200000"/>
              </a:lnSpc>
            </a:pPr>
            <a:r>
              <a:rPr lang="zh-CN" altLang="en-US" sz="2000" b="1" dirty="0">
                <a:latin typeface="+mn-lt"/>
              </a:rPr>
              <a:t>Cell</a:t>
            </a:r>
            <a:r>
              <a:rPr lang="zh-CN" altLang="en-US" sz="2000" dirty="0"/>
              <a:t>中的数据是没有类型的，全部以</a:t>
            </a:r>
            <a:r>
              <a:rPr lang="zh-CN" altLang="en-US" sz="2000" dirty="0">
                <a:solidFill>
                  <a:srgbClr val="FF0000"/>
                </a:solidFill>
              </a:rPr>
              <a:t>字节码</a:t>
            </a:r>
            <a:r>
              <a:rPr lang="zh-CN" altLang="en-US" sz="2000" dirty="0"/>
              <a:t>形式存贮</a:t>
            </a:r>
          </a:p>
          <a:p>
            <a:pPr lvl="2">
              <a:lnSpc>
                <a:spcPct val="200000"/>
              </a:lnSpc>
            </a:pPr>
            <a:r>
              <a:rPr lang="zh-CN" altLang="en-US" sz="2000" dirty="0">
                <a:sym typeface="微软雅黑" panose="020B0503020204020204" charset="-122"/>
              </a:rPr>
              <a:t>每个单元格保存着同一份数据的多个</a:t>
            </a:r>
            <a:r>
              <a:rPr lang="zh-CN" altLang="en-US" sz="2000" dirty="0">
                <a:solidFill>
                  <a:srgbClr val="FF0000"/>
                </a:solidFill>
                <a:sym typeface="微软雅黑" panose="020B0503020204020204" charset="-122"/>
              </a:rPr>
              <a:t>版本</a:t>
            </a:r>
          </a:p>
          <a:p>
            <a:pPr lvl="2">
              <a:lnSpc>
                <a:spcPct val="200000"/>
              </a:lnSpc>
            </a:pPr>
            <a:r>
              <a:rPr lang="zh-CN" altLang="en-US" sz="2000" dirty="0"/>
              <a:t>不同时间版本</a:t>
            </a:r>
            <a:r>
              <a:rPr lang="zh-CN" altLang="en-US" sz="2000" dirty="0">
                <a:sym typeface="微软雅黑" panose="020B0503020204020204" charset="-122"/>
              </a:rPr>
              <a:t>的数据按照时间顺序倒序</a:t>
            </a:r>
            <a:r>
              <a:rPr lang="zh-CN" altLang="en-US" sz="2000" dirty="0" smtClean="0">
                <a:sym typeface="微软雅黑" panose="020B0503020204020204" charset="-122"/>
              </a:rPr>
              <a:t>排序</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7072" y="476672"/>
            <a:ext cx="7745412" cy="868363"/>
          </a:xfrm>
          <a:noFill/>
          <a:ln w="9525">
            <a:noFill/>
            <a:miter lim="800000"/>
          </a:ln>
        </p:spPr>
        <p:txBody>
          <a:bodyPr vert="horz" wrap="square" lIns="80128" tIns="40064" rIns="80128" bIns="40064" numCol="1" anchor="ctr" anchorCtr="0" compatLnSpc="1"/>
          <a:lstStyle/>
          <a:p>
            <a:pPr marL="196850" lvl="1"/>
            <a:r>
              <a:rPr lang="en-US" altLang="zh-CN" sz="3200" dirty="0" smtClean="0">
                <a:latin typeface="+mj-lt"/>
                <a:ea typeface="+mj-ea"/>
                <a:cs typeface="+mn-cs"/>
              </a:rPr>
              <a:t>HBase</a:t>
            </a:r>
            <a:r>
              <a:rPr lang="zh-CN" altLang="en-US" sz="3200" dirty="0" smtClean="0">
                <a:latin typeface="+mj-lt"/>
                <a:ea typeface="+mj-ea"/>
                <a:cs typeface="+mn-cs"/>
              </a:rPr>
              <a:t>数据模型</a:t>
            </a:r>
            <a:r>
              <a:rPr lang="en-US" altLang="zh-CN" sz="3200" dirty="0" smtClean="0">
                <a:latin typeface="+mj-lt"/>
                <a:ea typeface="+mj-ea"/>
                <a:cs typeface="+mn-cs"/>
              </a:rPr>
              <a:t>–Timestamp</a:t>
            </a:r>
            <a:r>
              <a:rPr lang="zh-CN" altLang="en-US" sz="3200" dirty="0" smtClean="0">
                <a:latin typeface="+mj-lt"/>
                <a:ea typeface="+mj-ea"/>
                <a:cs typeface="+mn-cs"/>
              </a:rPr>
              <a:t> </a:t>
            </a:r>
            <a:endParaRPr lang="zh-CN" altLang="en-US" sz="3200" dirty="0">
              <a:latin typeface="+mj-lt"/>
              <a:ea typeface="+mj-ea"/>
              <a:cs typeface="+mn-cs"/>
            </a:endParaRPr>
          </a:p>
        </p:txBody>
      </p:sp>
      <p:sp>
        <p:nvSpPr>
          <p:cNvPr id="16" name="内容占位符 15"/>
          <p:cNvSpPr>
            <a:spLocks noGrp="1"/>
          </p:cNvSpPr>
          <p:nvPr>
            <p:ph idx="1"/>
          </p:nvPr>
        </p:nvSpPr>
        <p:spPr>
          <a:xfrm>
            <a:off x="956220" y="1664804"/>
            <a:ext cx="7303914" cy="4195763"/>
          </a:xfrm>
        </p:spPr>
        <p:txBody>
          <a:bodyPr/>
          <a:lstStyle/>
          <a:p>
            <a:pPr marL="301625" lvl="2" indent="-301625">
              <a:lnSpc>
                <a:spcPct val="150000"/>
              </a:lnSpc>
              <a:buClr>
                <a:srgbClr val="808080"/>
              </a:buClr>
              <a:buSzPct val="60000"/>
              <a:buFont typeface="Wingdings" panose="05000000000000000000" pitchFamily="2" charset="2"/>
              <a:buChar char="l"/>
            </a:pPr>
            <a:r>
              <a:rPr lang="zh-CN" altLang="en-US" sz="2000" dirty="0"/>
              <a:t>每个Cell</a:t>
            </a:r>
            <a:r>
              <a:rPr lang="zh-CN" altLang="en-US" sz="2000" dirty="0" smtClean="0"/>
              <a:t>可能</a:t>
            </a:r>
            <a:r>
              <a:rPr lang="zh-CN" altLang="en-US" sz="2000" dirty="0"/>
              <a:t>有</a:t>
            </a:r>
            <a:r>
              <a:rPr lang="zh-CN" altLang="en-US" sz="2000" dirty="0" smtClean="0"/>
              <a:t>多</a:t>
            </a:r>
            <a:r>
              <a:rPr lang="zh-CN" altLang="en-US" sz="2000" dirty="0"/>
              <a:t>个版本，它们之间用时间戳</a:t>
            </a:r>
            <a:r>
              <a:rPr lang="zh-CN" altLang="en-US" sz="2000" dirty="0" smtClean="0"/>
              <a:t>区分。</a:t>
            </a:r>
            <a:r>
              <a:rPr lang="zh-CN" altLang="en-US" sz="2000" dirty="0"/>
              <a:t>时间戳就是</a:t>
            </a:r>
            <a:r>
              <a:rPr lang="en-US" altLang="zh-CN" sz="2000" dirty="0" smtClean="0"/>
              <a:t>version</a:t>
            </a:r>
            <a:r>
              <a:rPr lang="zh-CN" altLang="en-US" sz="2000" dirty="0" smtClean="0"/>
              <a:t>（版本），</a:t>
            </a:r>
            <a:r>
              <a:rPr lang="zh-CN" altLang="en-US" sz="2000" dirty="0"/>
              <a:t>用来</a:t>
            </a:r>
            <a:r>
              <a:rPr lang="zh-CN" altLang="en-US" sz="2000" dirty="0" smtClean="0"/>
              <a:t>表示</a:t>
            </a:r>
            <a:r>
              <a:rPr lang="en-US" altLang="zh-CN" sz="2000" dirty="0" smtClean="0"/>
              <a:t>cell</a:t>
            </a:r>
            <a:r>
              <a:rPr lang="zh-CN" altLang="en-US" sz="2000" dirty="0" smtClean="0"/>
              <a:t>的</a:t>
            </a:r>
            <a:r>
              <a:rPr lang="zh-CN" altLang="en-US" sz="2000" dirty="0"/>
              <a:t>版本。</a:t>
            </a:r>
          </a:p>
          <a:p>
            <a:pPr>
              <a:lnSpc>
                <a:spcPct val="150000"/>
              </a:lnSpc>
            </a:pPr>
            <a:r>
              <a:rPr lang="zh-CN" altLang="en-US" sz="2000" dirty="0">
                <a:solidFill>
                  <a:srgbClr val="000000"/>
                </a:solidFill>
                <a:latin typeface="Verdana" panose="020B0604030504040204" pitchFamily="34" charset="0"/>
              </a:rPr>
              <a:t>时间戳是写在值旁边的一个用于区分值的版本的数据。默认情况下，时间戳表示的是当数据</a:t>
            </a:r>
            <a:r>
              <a:rPr lang="zh-CN" altLang="en-US" sz="2000" dirty="0">
                <a:solidFill>
                  <a:srgbClr val="000000"/>
                </a:solidFill>
                <a:latin typeface="宋体" panose="02010600030101010101" pitchFamily="2" charset="-122"/>
              </a:rPr>
              <a:t>写入时</a:t>
            </a:r>
            <a:r>
              <a:rPr lang="en-US" altLang="zh-CN" sz="2000" dirty="0">
                <a:solidFill>
                  <a:srgbClr val="000000"/>
                </a:solidFill>
                <a:latin typeface="+mn-ea"/>
              </a:rPr>
              <a:t>RegionServer</a:t>
            </a:r>
            <a:r>
              <a:rPr lang="zh-CN" altLang="en-US" sz="2000" dirty="0">
                <a:solidFill>
                  <a:srgbClr val="000000"/>
                </a:solidFill>
                <a:latin typeface="Verdana" panose="020B0604030504040204" pitchFamily="34" charset="0"/>
              </a:rPr>
              <a:t>的时间点，但你也可以在写入数据时指定一个不同的时间戳</a:t>
            </a:r>
            <a:r>
              <a:rPr lang="zh-CN" altLang="en-US" sz="2000" dirty="0" smtClean="0">
                <a:solidFill>
                  <a:srgbClr val="000000"/>
                </a:solidFill>
                <a:latin typeface="Verdana" panose="020B0604030504040204" pitchFamily="34" charset="0"/>
              </a:rPr>
              <a:t>。</a:t>
            </a:r>
            <a:endParaRPr lang="en-US" altLang="zh-CN" sz="2000" dirty="0" smtClean="0">
              <a:solidFill>
                <a:srgbClr val="000000"/>
              </a:solidFill>
              <a:latin typeface="Verdana" panose="020B0604030504040204" pitchFamily="34" charset="0"/>
            </a:endParaRPr>
          </a:p>
          <a:p>
            <a:pPr>
              <a:lnSpc>
                <a:spcPct val="150000"/>
              </a:lnSpc>
            </a:pPr>
            <a:r>
              <a:rPr lang="zh-CN" altLang="en-US" sz="2000" dirty="0" smtClean="0">
                <a:solidFill>
                  <a:srgbClr val="000000"/>
                </a:solidFill>
                <a:latin typeface="Verdana" panose="020B0604030504040204" pitchFamily="34" charset="0"/>
              </a:rPr>
              <a:t>创建表时，可以指定</a:t>
            </a:r>
            <a:r>
              <a:rPr lang="en-US" altLang="zh-CN" sz="2000" dirty="0" smtClean="0">
                <a:solidFill>
                  <a:srgbClr val="000000"/>
                </a:solidFill>
                <a:latin typeface="Verdana" panose="020B0604030504040204" pitchFamily="34" charset="0"/>
              </a:rPr>
              <a:t>version=N</a:t>
            </a:r>
            <a:r>
              <a:rPr lang="zh-CN" altLang="en-US" sz="2000" dirty="0" smtClean="0">
                <a:solidFill>
                  <a:srgbClr val="000000"/>
                </a:solidFill>
                <a:latin typeface="Verdana" panose="020B0604030504040204" pitchFamily="34" charset="0"/>
              </a:rPr>
              <a:t>，</a:t>
            </a:r>
            <a:r>
              <a:rPr lang="en-US" altLang="zh-CN" sz="2000" dirty="0" smtClean="0">
                <a:solidFill>
                  <a:srgbClr val="000000"/>
                </a:solidFill>
                <a:latin typeface="Verdana" panose="020B0604030504040204" pitchFamily="34" charset="0"/>
              </a:rPr>
              <a:t>N</a:t>
            </a:r>
            <a:r>
              <a:rPr lang="zh-CN" altLang="en-US" sz="2000" dirty="0" smtClean="0">
                <a:solidFill>
                  <a:srgbClr val="000000"/>
                </a:solidFill>
                <a:latin typeface="Verdana" panose="020B0604030504040204" pitchFamily="34" charset="0"/>
              </a:rPr>
              <a:t>的值表示查询数据时返回结果显示最新的</a:t>
            </a:r>
            <a:r>
              <a:rPr lang="en-US" altLang="zh-CN" sz="2000" dirty="0" smtClean="0">
                <a:solidFill>
                  <a:srgbClr val="000000"/>
                </a:solidFill>
                <a:latin typeface="Verdana" panose="020B0604030504040204" pitchFamily="34" charset="0"/>
              </a:rPr>
              <a:t>N</a:t>
            </a:r>
            <a:r>
              <a:rPr lang="zh-CN" altLang="en-US" sz="2000" dirty="0" smtClean="0">
                <a:solidFill>
                  <a:srgbClr val="000000"/>
                </a:solidFill>
                <a:latin typeface="Verdana" panose="020B0604030504040204" pitchFamily="34" charset="0"/>
              </a:rPr>
              <a:t>个版本，默认</a:t>
            </a:r>
            <a:r>
              <a:rPr lang="en-US" altLang="zh-CN" sz="2000" dirty="0" smtClean="0">
                <a:solidFill>
                  <a:srgbClr val="000000"/>
                </a:solidFill>
                <a:latin typeface="Verdana" panose="020B0604030504040204" pitchFamily="34" charset="0"/>
              </a:rPr>
              <a:t>N=1</a:t>
            </a:r>
            <a:r>
              <a:rPr lang="zh-CN" altLang="en-US" sz="2000" dirty="0" smtClean="0">
                <a:solidFill>
                  <a:srgbClr val="000000"/>
                </a:solidFill>
                <a:latin typeface="Verdana" panose="020B0604030504040204" pitchFamily="34" charset="0"/>
              </a:rPr>
              <a:t>。</a:t>
            </a:r>
            <a:endParaRPr lang="zh-CN" altLang="en-US" sz="2000" dirty="0">
              <a:solidFill>
                <a:srgbClr val="000000"/>
              </a:solidFill>
              <a:latin typeface="Verdana" panose="020B0604030504040204" pitchFamily="34" charset="0"/>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7280" y="220377"/>
            <a:ext cx="7745412" cy="868363"/>
          </a:xfrm>
          <a:noFill/>
          <a:ln w="9525">
            <a:noFill/>
            <a:miter lim="800000"/>
          </a:ln>
        </p:spPr>
        <p:txBody>
          <a:bodyPr vert="horz" wrap="square" lIns="80128" tIns="40064" rIns="80128" bIns="40064" numCol="1" anchor="ctr" anchorCtr="0" compatLnSpc="1"/>
          <a:lstStyle/>
          <a:p>
            <a:pPr marL="196850" lvl="1"/>
            <a:r>
              <a:rPr lang="en-US" altLang="zh-CN" dirty="0" smtClean="0">
                <a:latin typeface="+mj-lt"/>
                <a:ea typeface="+mj-ea"/>
                <a:cs typeface="+mn-cs"/>
              </a:rPr>
              <a:t>HBase</a:t>
            </a:r>
            <a:r>
              <a:rPr lang="zh-CN" altLang="en-US" dirty="0">
                <a:latin typeface="+mj-lt"/>
                <a:ea typeface="+mj-ea"/>
                <a:cs typeface="+mn-cs"/>
              </a:rPr>
              <a:t>架构介绍</a:t>
            </a:r>
            <a:endParaRPr lang="en-US" altLang="zh-CN" dirty="0">
              <a:latin typeface="+mj-lt"/>
              <a:ea typeface="+mj-ea"/>
              <a:cs typeface="+mn-cs"/>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4489"/>
          <a:stretch>
            <a:fillRect/>
          </a:stretch>
        </p:blipFill>
        <p:spPr>
          <a:xfrm>
            <a:off x="611560" y="1232756"/>
            <a:ext cx="8134276" cy="467858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7524" y="390504"/>
            <a:ext cx="7745412" cy="868363"/>
          </a:xfrm>
          <a:noFill/>
          <a:ln w="9525">
            <a:noFill/>
            <a:miter lim="800000"/>
          </a:ln>
        </p:spPr>
        <p:txBody>
          <a:bodyPr vert="horz" wrap="square" lIns="80128" tIns="40064" rIns="80128" bIns="40064" numCol="1" anchor="ctr" anchorCtr="0" compatLnSpc="1"/>
          <a:lstStyle/>
          <a:p>
            <a:pPr marL="196850" lvl="1"/>
            <a:r>
              <a:rPr lang="zh-CN" altLang="en-US" dirty="0">
                <a:latin typeface="+mj-lt"/>
              </a:rPr>
              <a:t>基本概念 </a:t>
            </a:r>
            <a:r>
              <a:rPr lang="en-US" altLang="zh-CN" dirty="0">
                <a:latin typeface="+mj-lt"/>
              </a:rPr>
              <a:t>—— </a:t>
            </a:r>
            <a:r>
              <a:rPr lang="en-US" altLang="zh-CN" dirty="0" smtClean="0">
                <a:latin typeface="+mj-lt"/>
                <a:ea typeface="+mj-ea"/>
                <a:cs typeface="+mn-cs"/>
              </a:rPr>
              <a:t>Region</a:t>
            </a:r>
            <a:endParaRPr lang="en-US" altLang="zh-CN" dirty="0">
              <a:latin typeface="+mj-lt"/>
              <a:ea typeface="+mj-ea"/>
              <a:cs typeface="+mn-cs"/>
            </a:endParaRPr>
          </a:p>
        </p:txBody>
      </p:sp>
      <p:sp>
        <p:nvSpPr>
          <p:cNvPr id="4" name="内容占位符 3"/>
          <p:cNvSpPr>
            <a:spLocks noGrp="1"/>
          </p:cNvSpPr>
          <p:nvPr>
            <p:ph idx="1"/>
          </p:nvPr>
        </p:nvSpPr>
        <p:spPr>
          <a:xfrm>
            <a:off x="503548" y="1412777"/>
            <a:ext cx="8109582" cy="3096344"/>
          </a:xfrm>
        </p:spPr>
        <p:txBody>
          <a:bodyPr/>
          <a:lstStyle/>
          <a:p>
            <a:pPr marL="301625" lvl="2" indent="-301625">
              <a:buClr>
                <a:srgbClr val="808080"/>
              </a:buClr>
              <a:buSzPct val="60000"/>
              <a:buFont typeface="Wingdings" panose="05000000000000000000" pitchFamily="2" charset="2"/>
              <a:buChar char="l"/>
            </a:pPr>
            <a:r>
              <a:rPr lang="zh-CN" altLang="en-US" sz="2000" dirty="0">
                <a:latin typeface="+mn-lt"/>
                <a:cs typeface="+mn-cs"/>
              </a:rPr>
              <a:t>HBase自动把表水平（按Row）划分成多个区域(region)，每个region会保存一个表里面某段连续的</a:t>
            </a:r>
            <a:r>
              <a:rPr lang="zh-CN" altLang="en-US" sz="2000" dirty="0" smtClean="0">
                <a:latin typeface="+mn-lt"/>
                <a:cs typeface="+mn-cs"/>
              </a:rPr>
              <a:t>数据</a:t>
            </a:r>
            <a:r>
              <a:rPr lang="zh-CN" altLang="en-US" sz="2000" dirty="0">
                <a:latin typeface="+mn-lt"/>
                <a:cs typeface="+mn-cs"/>
              </a:rPr>
              <a:t>，</a:t>
            </a:r>
            <a:r>
              <a:rPr lang="zh-CN" altLang="en-US" sz="2000" dirty="0" smtClean="0">
                <a:latin typeface="+mn-lt"/>
                <a:cs typeface="+mn-cs"/>
              </a:rPr>
              <a:t>实现</a:t>
            </a:r>
            <a:r>
              <a:rPr lang="zh-CN" altLang="en-US" sz="2000" dirty="0">
                <a:latin typeface="+mn-lt"/>
                <a:cs typeface="+mn-cs"/>
              </a:rPr>
              <a:t>分布式存储</a:t>
            </a:r>
            <a:r>
              <a:rPr lang="zh-CN" altLang="en-US" sz="2000" dirty="0" smtClean="0">
                <a:latin typeface="+mn-lt"/>
                <a:cs typeface="+mn-cs"/>
              </a:rPr>
              <a:t>。</a:t>
            </a:r>
            <a:endParaRPr lang="zh-CN" altLang="en-US" sz="2000" dirty="0" smtClean="0"/>
          </a:p>
          <a:p>
            <a:r>
              <a:rPr lang="zh-CN" altLang="en-US" sz="2000" dirty="0" smtClean="0"/>
              <a:t>这个子表，在</a:t>
            </a:r>
            <a:r>
              <a:rPr lang="en-US" altLang="zh-CN" sz="2000" dirty="0" smtClean="0"/>
              <a:t>HBase</a:t>
            </a:r>
            <a:r>
              <a:rPr lang="zh-CN" altLang="en-US" sz="2000" dirty="0" smtClean="0"/>
              <a:t>中被称作“</a:t>
            </a:r>
            <a:r>
              <a:rPr lang="en-US" altLang="zh-CN" sz="2000" dirty="0" smtClean="0"/>
              <a:t>Region”</a:t>
            </a:r>
            <a:r>
              <a:rPr lang="zh-CN" altLang="en-US" sz="2000" dirty="0" smtClean="0"/>
              <a:t>。</a:t>
            </a:r>
          </a:p>
          <a:p>
            <a:r>
              <a:rPr lang="zh-CN" altLang="en-US" sz="2000" dirty="0" smtClean="0"/>
              <a:t>每一个</a:t>
            </a:r>
            <a:r>
              <a:rPr lang="en-US" altLang="zh-CN" sz="2000" dirty="0" smtClean="0"/>
              <a:t>Region</a:t>
            </a:r>
            <a:r>
              <a:rPr lang="zh-CN" altLang="en-US" sz="2000" dirty="0" smtClean="0"/>
              <a:t>都关联一个</a:t>
            </a:r>
            <a:r>
              <a:rPr lang="en-US" altLang="zh-CN" sz="2000" dirty="0" smtClean="0"/>
              <a:t>Key</a:t>
            </a:r>
            <a:r>
              <a:rPr lang="zh-CN" altLang="en-US" sz="2000" dirty="0" smtClean="0"/>
              <a:t>值范围，即一个使用</a:t>
            </a:r>
            <a:r>
              <a:rPr lang="en-US" altLang="zh-CN" sz="2000" dirty="0" smtClean="0"/>
              <a:t>StartKey</a:t>
            </a:r>
            <a:r>
              <a:rPr lang="zh-CN" altLang="en-US" sz="2000" dirty="0" smtClean="0"/>
              <a:t>和</a:t>
            </a:r>
            <a:r>
              <a:rPr lang="en-US" altLang="zh-CN" sz="2000" dirty="0" smtClean="0"/>
              <a:t>EndKey</a:t>
            </a:r>
            <a:r>
              <a:rPr lang="zh-CN" altLang="en-US" sz="2000" dirty="0" smtClean="0"/>
              <a:t>描述的区间。事实上，每一个</a:t>
            </a:r>
            <a:r>
              <a:rPr lang="en-US" altLang="zh-CN" sz="2000" dirty="0" smtClean="0"/>
              <a:t>Region</a:t>
            </a:r>
            <a:r>
              <a:rPr lang="zh-CN" altLang="en-US" sz="2000" dirty="0" smtClean="0"/>
              <a:t>仅仅记录</a:t>
            </a:r>
            <a:r>
              <a:rPr lang="en-US" altLang="zh-CN" sz="2000" dirty="0" smtClean="0"/>
              <a:t>StartKey</a:t>
            </a:r>
            <a:r>
              <a:rPr lang="zh-CN" altLang="en-US" sz="2000" dirty="0" smtClean="0"/>
              <a:t>就可以了，因为它的</a:t>
            </a:r>
            <a:r>
              <a:rPr lang="en-US" altLang="zh-CN" sz="2000" dirty="0" smtClean="0"/>
              <a:t>EndKey</a:t>
            </a:r>
            <a:r>
              <a:rPr lang="zh-CN" altLang="en-US" sz="2000" dirty="0" smtClean="0"/>
              <a:t>就是下一个</a:t>
            </a:r>
            <a:r>
              <a:rPr lang="en-US" altLang="zh-CN" sz="2000" dirty="0" smtClean="0"/>
              <a:t>Region</a:t>
            </a:r>
            <a:r>
              <a:rPr lang="zh-CN" altLang="en-US" sz="2000" dirty="0" smtClean="0"/>
              <a:t>的</a:t>
            </a:r>
            <a:r>
              <a:rPr lang="en-US" altLang="zh-CN" sz="2000" dirty="0" smtClean="0"/>
              <a:t>StartKey</a:t>
            </a:r>
            <a:r>
              <a:rPr lang="zh-CN" altLang="en-US" sz="2000" dirty="0" smtClean="0"/>
              <a:t>。</a:t>
            </a:r>
            <a:endParaRPr lang="zh-CN" altLang="en-US" sz="20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smtClean="0"/>
              <a:t>HBase </a:t>
            </a:r>
            <a:r>
              <a:rPr lang="zh-CN" altLang="en-US" b="1" dirty="0" smtClean="0"/>
              <a:t>基本介绍</a:t>
            </a:r>
            <a:endParaRPr lang="en-US" altLang="zh-CN" b="1" dirty="0" smtClean="0"/>
          </a:p>
          <a:p>
            <a:pPr>
              <a:buFont typeface="+mj-lt"/>
              <a:buAutoNum type="arabicPeriod" startAt="2"/>
            </a:pPr>
            <a:r>
              <a:rPr lang="en-US" altLang="zh-CN" dirty="0" smtClean="0">
                <a:solidFill>
                  <a:schemeClr val="bg2">
                    <a:lumMod val="75000"/>
                  </a:schemeClr>
                </a:solidFill>
              </a:rPr>
              <a:t>HBase </a:t>
            </a:r>
            <a:r>
              <a:rPr lang="zh-CN" altLang="en-US" dirty="0" smtClean="0">
                <a:solidFill>
                  <a:schemeClr val="bg2">
                    <a:lumMod val="75000"/>
                  </a:schemeClr>
                </a:solidFill>
              </a:rPr>
              <a:t>功能与架构</a:t>
            </a:r>
            <a:endParaRPr lang="en-US" altLang="zh-CN" dirty="0" smtClean="0">
              <a:solidFill>
                <a:schemeClr val="bg2">
                  <a:lumMod val="75000"/>
                </a:schemeClr>
              </a:solidFill>
            </a:endParaRPr>
          </a:p>
          <a:p>
            <a:pPr>
              <a:buFont typeface="+mj-lt"/>
              <a:buAutoNum type="arabicPeriod" startAt="2"/>
            </a:pPr>
            <a:r>
              <a:rPr lang="en-US" altLang="zh-CN" dirty="0">
                <a:solidFill>
                  <a:schemeClr val="bg2">
                    <a:lumMod val="75000"/>
                  </a:schemeClr>
                </a:solidFill>
              </a:rPr>
              <a:t>HBase </a:t>
            </a:r>
            <a:r>
              <a:rPr lang="zh-CN" altLang="en-US" dirty="0">
                <a:solidFill>
                  <a:schemeClr val="bg2">
                    <a:lumMod val="75000"/>
                  </a:schemeClr>
                </a:solidFill>
              </a:rPr>
              <a:t>关键流程</a:t>
            </a:r>
            <a:endParaRPr lang="en-US" altLang="zh-CN" dirty="0">
              <a:solidFill>
                <a:schemeClr val="bg2">
                  <a:lumMod val="75000"/>
                </a:schemeClr>
              </a:solidFill>
            </a:endParaRPr>
          </a:p>
          <a:p>
            <a:pPr>
              <a:buFont typeface="+mj-lt"/>
              <a:buAutoNum type="arabicPeriod" startAt="2"/>
            </a:pPr>
            <a:r>
              <a:rPr lang="en-US" altLang="zh-CN" dirty="0" smtClean="0">
                <a:solidFill>
                  <a:schemeClr val="bg2">
                    <a:lumMod val="75000"/>
                  </a:schemeClr>
                </a:solidFill>
              </a:rPr>
              <a:t>HBase</a:t>
            </a:r>
            <a:r>
              <a:rPr lang="zh-CN" altLang="en-US" dirty="0">
                <a:solidFill>
                  <a:schemeClr val="bg2">
                    <a:lumMod val="75000"/>
                  </a:schemeClr>
                </a:solidFill>
              </a:rPr>
              <a:t> </a:t>
            </a:r>
            <a:r>
              <a:rPr lang="zh-CN" altLang="en-US" dirty="0" smtClean="0">
                <a:solidFill>
                  <a:schemeClr val="bg2">
                    <a:lumMod val="75000"/>
                  </a:schemeClr>
                </a:solidFill>
              </a:rPr>
              <a:t>华为增强特性</a:t>
            </a:r>
            <a:endParaRPr lang="zh-CN" altLang="en-US" dirty="0">
              <a:solidFill>
                <a:schemeClr val="bg2">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7524" y="390504"/>
            <a:ext cx="7745412" cy="868363"/>
          </a:xfrm>
          <a:noFill/>
          <a:ln w="9525">
            <a:noFill/>
            <a:miter lim="800000"/>
          </a:ln>
        </p:spPr>
        <p:txBody>
          <a:bodyPr vert="horz" wrap="square" lIns="80128" tIns="40064" rIns="80128" bIns="40064" numCol="1" anchor="ctr" anchorCtr="0" compatLnSpc="1"/>
          <a:lstStyle/>
          <a:p>
            <a:pPr marL="196850" lvl="1"/>
            <a:r>
              <a:rPr lang="zh-CN" altLang="en-US" dirty="0">
                <a:latin typeface="+mj-lt"/>
              </a:rPr>
              <a:t>基本概念 </a:t>
            </a:r>
            <a:r>
              <a:rPr lang="en-US" altLang="zh-CN" dirty="0">
                <a:latin typeface="+mj-lt"/>
              </a:rPr>
              <a:t>—— </a:t>
            </a:r>
            <a:r>
              <a:rPr lang="en-US" altLang="zh-CN" dirty="0" smtClean="0">
                <a:latin typeface="+mj-lt"/>
                <a:ea typeface="+mj-ea"/>
                <a:cs typeface="+mn-cs"/>
              </a:rPr>
              <a:t>Region</a:t>
            </a:r>
            <a:endParaRPr lang="en-US" altLang="zh-CN" dirty="0">
              <a:latin typeface="+mj-lt"/>
              <a:ea typeface="+mj-ea"/>
              <a:cs typeface="+mn-cs"/>
            </a:endParaRPr>
          </a:p>
        </p:txBody>
      </p:sp>
      <p:sp>
        <p:nvSpPr>
          <p:cNvPr id="4" name="内容占位符 3"/>
          <p:cNvSpPr>
            <a:spLocks noGrp="1"/>
          </p:cNvSpPr>
          <p:nvPr>
            <p:ph idx="1"/>
          </p:nvPr>
        </p:nvSpPr>
        <p:spPr>
          <a:xfrm>
            <a:off x="503548" y="1412776"/>
            <a:ext cx="8109582" cy="4195763"/>
          </a:xfrm>
        </p:spPr>
        <p:txBody>
          <a:bodyPr/>
          <a:lstStyle/>
          <a:p>
            <a:pPr marL="301625" lvl="2" indent="-301625">
              <a:buClr>
                <a:srgbClr val="808080"/>
              </a:buClr>
              <a:buSzPct val="60000"/>
              <a:buFont typeface="Wingdings" panose="05000000000000000000" pitchFamily="2" charset="2"/>
              <a:buChar char="l"/>
            </a:pPr>
            <a:r>
              <a:rPr lang="zh-CN" altLang="en-US" sz="2000" dirty="0">
                <a:latin typeface="+mn-lt"/>
                <a:cs typeface="+mn-cs"/>
              </a:rPr>
              <a:t>每个表一开始只有一个region，随着数据不断插入表，region不断增大，当增大到一个阈值的时候，region就会等分会两个新的</a:t>
            </a:r>
            <a:r>
              <a:rPr lang="zh-CN" altLang="en-US" sz="2000" dirty="0" smtClean="0">
                <a:latin typeface="+mn-lt"/>
                <a:cs typeface="+mn-cs"/>
              </a:rPr>
              <a:t>region</a:t>
            </a:r>
            <a:r>
              <a:rPr lang="zh-CN" altLang="en-US" sz="2000" dirty="0">
                <a:latin typeface="+mn-lt"/>
                <a:cs typeface="+mn-cs"/>
              </a:rPr>
              <a:t>。</a:t>
            </a:r>
          </a:p>
          <a:p>
            <a:pPr marL="301625" lvl="2" indent="-301625">
              <a:buClr>
                <a:srgbClr val="808080"/>
              </a:buClr>
              <a:buSzPct val="60000"/>
              <a:buFont typeface="Wingdings" panose="05000000000000000000" pitchFamily="2" charset="2"/>
              <a:buChar char="l"/>
            </a:pPr>
            <a:r>
              <a:rPr lang="zh-CN" altLang="en-US" sz="2000" dirty="0">
                <a:latin typeface="+mn-lt"/>
                <a:cs typeface="+mn-cs"/>
              </a:rPr>
              <a:t>当table中的行不断增多，就会有越来越多的region。这样一张完整的表被保存在多个Region </a:t>
            </a:r>
            <a:r>
              <a:rPr lang="zh-CN" altLang="en-US" sz="2000" dirty="0" smtClean="0">
                <a:latin typeface="+mn-lt"/>
                <a:cs typeface="+mn-cs"/>
              </a:rPr>
              <a:t>上。</a:t>
            </a:r>
            <a:endParaRPr lang="zh-CN" altLang="en-US" sz="2000" dirty="0">
              <a:latin typeface="+mn-lt"/>
              <a:cs typeface="+mn-cs"/>
            </a:endParaRPr>
          </a:p>
          <a:p>
            <a:pPr marL="301625" lvl="2" indent="-301625">
              <a:buClr>
                <a:srgbClr val="808080"/>
              </a:buClr>
              <a:buSzPct val="60000"/>
              <a:buFont typeface="Wingdings" panose="05000000000000000000" pitchFamily="2" charset="2"/>
              <a:buChar char="l"/>
            </a:pPr>
            <a:r>
              <a:rPr lang="zh-CN" altLang="en-US" sz="2000" dirty="0">
                <a:latin typeface="+mn-lt"/>
                <a:cs typeface="+mn-cs"/>
              </a:rPr>
              <a:t>HRegion是HBase中分布式存储和负载均衡的最小单元。最小单元表示不同的HRegion可以分布在不同的HRegionServer上。但一个HRegion不会拆分到多个server上</a:t>
            </a:r>
            <a:r>
              <a:rPr lang="zh-CN" altLang="en-US" sz="2000" dirty="0" smtClean="0">
                <a:latin typeface="+mn-lt"/>
                <a:cs typeface="+mn-cs"/>
              </a:rPr>
              <a:t>。</a:t>
            </a:r>
            <a:endParaRPr lang="zh-CN" altLang="en-US" sz="2000"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bwMode="auto">
          <a:xfrm flipH="1">
            <a:off x="1303480" y="2420887"/>
            <a:ext cx="2512436" cy="864096"/>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5"/>
          <p:cNvCxnSpPr/>
          <p:nvPr/>
        </p:nvCxnSpPr>
        <p:spPr bwMode="auto">
          <a:xfrm flipH="1">
            <a:off x="3165959" y="2554711"/>
            <a:ext cx="1031028" cy="678649"/>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H="1">
            <a:off x="4571013" y="2528900"/>
            <a:ext cx="94062" cy="756083"/>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组合 11"/>
          <p:cNvGrpSpPr/>
          <p:nvPr/>
        </p:nvGrpSpPr>
        <p:grpSpPr>
          <a:xfrm>
            <a:off x="863588" y="3140968"/>
            <a:ext cx="7668852" cy="792088"/>
            <a:chOff x="179512" y="3435846"/>
            <a:chExt cx="5004556" cy="792088"/>
          </a:xfrm>
        </p:grpSpPr>
        <p:grpSp>
          <p:nvGrpSpPr>
            <p:cNvPr id="3" name="组合 64"/>
            <p:cNvGrpSpPr/>
            <p:nvPr/>
          </p:nvGrpSpPr>
          <p:grpSpPr>
            <a:xfrm>
              <a:off x="179512" y="3435846"/>
              <a:ext cx="879783" cy="792088"/>
              <a:chOff x="179512" y="3435846"/>
              <a:chExt cx="879783" cy="792088"/>
            </a:xfrm>
          </p:grpSpPr>
          <p:pic>
            <p:nvPicPr>
              <p:cNvPr id="26" name="Picture 5" descr="C:\Users\b00178450\Desktop\HBase-漫画形象\绿色表.png"/>
              <p:cNvPicPr>
                <a:picLocks noChangeAspect="1" noChangeArrowheads="1"/>
              </p:cNvPicPr>
              <p:nvPr/>
            </p:nvPicPr>
            <p:blipFill>
              <a:blip r:embed="rId3" cstate="print"/>
              <a:srcRect/>
              <a:stretch>
                <a:fillRect/>
              </a:stretch>
            </p:blipFill>
            <p:spPr bwMode="auto">
              <a:xfrm>
                <a:off x="179512" y="3435846"/>
                <a:ext cx="879783" cy="792088"/>
              </a:xfrm>
              <a:prstGeom prst="rect">
                <a:avLst/>
              </a:prstGeom>
              <a:noFill/>
            </p:spPr>
          </p:pic>
          <p:sp>
            <p:nvSpPr>
              <p:cNvPr id="27" name="TextBox 26"/>
              <p:cNvSpPr txBox="1"/>
              <p:nvPr/>
            </p:nvSpPr>
            <p:spPr>
              <a:xfrm>
                <a:off x="395535" y="3723878"/>
                <a:ext cx="540061" cy="307777"/>
              </a:xfrm>
              <a:prstGeom prst="rect">
                <a:avLst/>
              </a:prstGeom>
              <a:noFill/>
            </p:spPr>
            <p:txBody>
              <a:bodyPr wrap="square" rtlCol="0">
                <a:spAutoFit/>
              </a:bodyPr>
              <a:lstStyle/>
              <a:p>
                <a:r>
                  <a:rPr lang="en-US" altLang="zh-CN" sz="1400" b="1" dirty="0" smtClean="0">
                    <a:latin typeface="+mn-lt"/>
                    <a:ea typeface="+mn-ea"/>
                  </a:rPr>
                  <a:t>Region</a:t>
                </a:r>
                <a:endParaRPr lang="zh-CN" altLang="en-US" sz="1400" b="1" dirty="0">
                  <a:latin typeface="+mn-lt"/>
                  <a:ea typeface="+mn-ea"/>
                </a:endParaRPr>
              </a:p>
            </p:txBody>
          </p:sp>
        </p:grpSp>
        <p:grpSp>
          <p:nvGrpSpPr>
            <p:cNvPr id="4" name="组合 65"/>
            <p:cNvGrpSpPr/>
            <p:nvPr/>
          </p:nvGrpSpPr>
          <p:grpSpPr>
            <a:xfrm>
              <a:off x="1259632" y="3435846"/>
              <a:ext cx="879783" cy="792088"/>
              <a:chOff x="1259632" y="3435846"/>
              <a:chExt cx="879783" cy="792088"/>
            </a:xfrm>
          </p:grpSpPr>
          <p:pic>
            <p:nvPicPr>
              <p:cNvPr id="24" name="Picture 5" descr="C:\Users\b00178450\Desktop\HBase-漫画形象\绿色表.png"/>
              <p:cNvPicPr>
                <a:picLocks noChangeAspect="1" noChangeArrowheads="1"/>
              </p:cNvPicPr>
              <p:nvPr/>
            </p:nvPicPr>
            <p:blipFill>
              <a:blip r:embed="rId3" cstate="print"/>
              <a:srcRect/>
              <a:stretch>
                <a:fillRect/>
              </a:stretch>
            </p:blipFill>
            <p:spPr bwMode="auto">
              <a:xfrm>
                <a:off x="1259632" y="3435846"/>
                <a:ext cx="879783" cy="792088"/>
              </a:xfrm>
              <a:prstGeom prst="rect">
                <a:avLst/>
              </a:prstGeom>
              <a:noFill/>
            </p:spPr>
          </p:pic>
          <p:sp>
            <p:nvSpPr>
              <p:cNvPr id="25" name="TextBox 24"/>
              <p:cNvSpPr txBox="1"/>
              <p:nvPr/>
            </p:nvSpPr>
            <p:spPr>
              <a:xfrm>
                <a:off x="1475655" y="3723878"/>
                <a:ext cx="648073" cy="307777"/>
              </a:xfrm>
              <a:prstGeom prst="rect">
                <a:avLst/>
              </a:prstGeom>
              <a:noFill/>
            </p:spPr>
            <p:txBody>
              <a:bodyPr wrap="square" rtlCol="0">
                <a:spAutoFit/>
              </a:bodyPr>
              <a:lstStyle/>
              <a:p>
                <a:r>
                  <a:rPr lang="en-US" altLang="zh-CN" sz="1400" b="1" dirty="0" smtClean="0">
                    <a:latin typeface="+mn-lt"/>
                    <a:ea typeface="+mn-ea"/>
                  </a:rPr>
                  <a:t>Region</a:t>
                </a:r>
                <a:endParaRPr lang="zh-CN" altLang="en-US" sz="1400" b="1" dirty="0">
                  <a:latin typeface="+mn-lt"/>
                  <a:ea typeface="+mn-ea"/>
                </a:endParaRPr>
              </a:p>
            </p:txBody>
          </p:sp>
        </p:grpSp>
        <p:grpSp>
          <p:nvGrpSpPr>
            <p:cNvPr id="8" name="组合 66"/>
            <p:cNvGrpSpPr/>
            <p:nvPr/>
          </p:nvGrpSpPr>
          <p:grpSpPr>
            <a:xfrm>
              <a:off x="2267744" y="3435846"/>
              <a:ext cx="879783" cy="792088"/>
              <a:chOff x="2267744" y="3435846"/>
              <a:chExt cx="879783" cy="792088"/>
            </a:xfrm>
          </p:grpSpPr>
          <p:pic>
            <p:nvPicPr>
              <p:cNvPr id="22" name="Picture 5" descr="C:\Users\b00178450\Desktop\HBase-漫画形象\绿色表.png"/>
              <p:cNvPicPr>
                <a:picLocks noChangeAspect="1" noChangeArrowheads="1"/>
              </p:cNvPicPr>
              <p:nvPr/>
            </p:nvPicPr>
            <p:blipFill>
              <a:blip r:embed="rId3" cstate="print"/>
              <a:srcRect/>
              <a:stretch>
                <a:fillRect/>
              </a:stretch>
            </p:blipFill>
            <p:spPr bwMode="auto">
              <a:xfrm>
                <a:off x="2267744" y="3435846"/>
                <a:ext cx="879783" cy="792088"/>
              </a:xfrm>
              <a:prstGeom prst="rect">
                <a:avLst/>
              </a:prstGeom>
              <a:noFill/>
            </p:spPr>
          </p:pic>
          <p:sp>
            <p:nvSpPr>
              <p:cNvPr id="23" name="TextBox 22"/>
              <p:cNvSpPr txBox="1"/>
              <p:nvPr/>
            </p:nvSpPr>
            <p:spPr>
              <a:xfrm>
                <a:off x="2483767" y="3723878"/>
                <a:ext cx="648073" cy="307777"/>
              </a:xfrm>
              <a:prstGeom prst="rect">
                <a:avLst/>
              </a:prstGeom>
              <a:noFill/>
            </p:spPr>
            <p:txBody>
              <a:bodyPr wrap="square" rtlCol="0">
                <a:spAutoFit/>
              </a:bodyPr>
              <a:lstStyle/>
              <a:p>
                <a:r>
                  <a:rPr lang="en-US" altLang="zh-CN" sz="1400" b="1" dirty="0" smtClean="0">
                    <a:latin typeface="+mn-lt"/>
                    <a:ea typeface="+mn-ea"/>
                  </a:rPr>
                  <a:t>Region</a:t>
                </a:r>
                <a:endParaRPr lang="zh-CN" altLang="en-US" sz="1400" b="1" dirty="0">
                  <a:latin typeface="+mn-lt"/>
                  <a:ea typeface="+mn-ea"/>
                </a:endParaRPr>
              </a:p>
            </p:txBody>
          </p:sp>
        </p:grpSp>
        <p:grpSp>
          <p:nvGrpSpPr>
            <p:cNvPr id="9" name="组合 67"/>
            <p:cNvGrpSpPr/>
            <p:nvPr/>
          </p:nvGrpSpPr>
          <p:grpSpPr>
            <a:xfrm>
              <a:off x="3275856" y="3435846"/>
              <a:ext cx="879783" cy="792088"/>
              <a:chOff x="3275856" y="3435846"/>
              <a:chExt cx="879783" cy="792088"/>
            </a:xfrm>
          </p:grpSpPr>
          <p:pic>
            <p:nvPicPr>
              <p:cNvPr id="20" name="Picture 5" descr="C:\Users\b00178450\Desktop\HBase-漫画形象\绿色表.png"/>
              <p:cNvPicPr>
                <a:picLocks noChangeAspect="1" noChangeArrowheads="1"/>
              </p:cNvPicPr>
              <p:nvPr/>
            </p:nvPicPr>
            <p:blipFill>
              <a:blip r:embed="rId3" cstate="print"/>
              <a:srcRect/>
              <a:stretch>
                <a:fillRect/>
              </a:stretch>
            </p:blipFill>
            <p:spPr bwMode="auto">
              <a:xfrm>
                <a:off x="3275856" y="3435846"/>
                <a:ext cx="879783" cy="792088"/>
              </a:xfrm>
              <a:prstGeom prst="rect">
                <a:avLst/>
              </a:prstGeom>
              <a:noFill/>
            </p:spPr>
          </p:pic>
          <p:sp>
            <p:nvSpPr>
              <p:cNvPr id="21" name="TextBox 20"/>
              <p:cNvSpPr txBox="1"/>
              <p:nvPr/>
            </p:nvSpPr>
            <p:spPr>
              <a:xfrm>
                <a:off x="3491879" y="3723878"/>
                <a:ext cx="612069" cy="307777"/>
              </a:xfrm>
              <a:prstGeom prst="rect">
                <a:avLst/>
              </a:prstGeom>
              <a:noFill/>
            </p:spPr>
            <p:txBody>
              <a:bodyPr wrap="square" rtlCol="0">
                <a:spAutoFit/>
              </a:bodyPr>
              <a:lstStyle/>
              <a:p>
                <a:r>
                  <a:rPr lang="en-US" altLang="zh-CN" sz="1400" b="1" dirty="0" smtClean="0">
                    <a:latin typeface="+mn-lt"/>
                    <a:ea typeface="+mn-ea"/>
                  </a:rPr>
                  <a:t>Region</a:t>
                </a:r>
                <a:endParaRPr lang="zh-CN" altLang="en-US" sz="1400" b="1" dirty="0">
                  <a:latin typeface="+mn-lt"/>
                  <a:ea typeface="+mn-ea"/>
                </a:endParaRPr>
              </a:p>
            </p:txBody>
          </p:sp>
        </p:grpSp>
        <p:grpSp>
          <p:nvGrpSpPr>
            <p:cNvPr id="10" name="组合 68"/>
            <p:cNvGrpSpPr/>
            <p:nvPr/>
          </p:nvGrpSpPr>
          <p:grpSpPr>
            <a:xfrm>
              <a:off x="4283968" y="3435846"/>
              <a:ext cx="900100" cy="792088"/>
              <a:chOff x="4283968" y="3435846"/>
              <a:chExt cx="900100" cy="792088"/>
            </a:xfrm>
          </p:grpSpPr>
          <p:pic>
            <p:nvPicPr>
              <p:cNvPr id="18" name="Picture 5" descr="C:\Users\b00178450\Desktop\HBase-漫画形象\绿色表.png"/>
              <p:cNvPicPr>
                <a:picLocks noChangeAspect="1" noChangeArrowheads="1"/>
              </p:cNvPicPr>
              <p:nvPr/>
            </p:nvPicPr>
            <p:blipFill>
              <a:blip r:embed="rId3" cstate="print"/>
              <a:srcRect/>
              <a:stretch>
                <a:fillRect/>
              </a:stretch>
            </p:blipFill>
            <p:spPr bwMode="auto">
              <a:xfrm>
                <a:off x="4283968" y="3435846"/>
                <a:ext cx="879783" cy="792088"/>
              </a:xfrm>
              <a:prstGeom prst="rect">
                <a:avLst/>
              </a:prstGeom>
              <a:noFill/>
            </p:spPr>
          </p:pic>
          <p:sp>
            <p:nvSpPr>
              <p:cNvPr id="19" name="TextBox 18"/>
              <p:cNvSpPr txBox="1"/>
              <p:nvPr/>
            </p:nvSpPr>
            <p:spPr>
              <a:xfrm>
                <a:off x="4499991" y="3723878"/>
                <a:ext cx="684077" cy="307777"/>
              </a:xfrm>
              <a:prstGeom prst="rect">
                <a:avLst/>
              </a:prstGeom>
              <a:noFill/>
            </p:spPr>
            <p:txBody>
              <a:bodyPr wrap="square" rtlCol="0">
                <a:spAutoFit/>
              </a:bodyPr>
              <a:lstStyle/>
              <a:p>
                <a:r>
                  <a:rPr lang="en-US" altLang="zh-CN" sz="1400" b="1" dirty="0" smtClean="0">
                    <a:latin typeface="+mn-lt"/>
                    <a:ea typeface="+mn-ea"/>
                  </a:rPr>
                  <a:t>Region</a:t>
                </a:r>
                <a:endParaRPr lang="zh-CN" altLang="en-US" sz="1400" b="1" dirty="0">
                  <a:latin typeface="+mn-lt"/>
                  <a:ea typeface="+mn-ea"/>
                </a:endParaRPr>
              </a:p>
            </p:txBody>
          </p:sp>
        </p:grpSp>
      </p:grpSp>
      <p:cxnSp>
        <p:nvCxnSpPr>
          <p:cNvPr id="28" name="直接箭头连接符 27"/>
          <p:cNvCxnSpPr/>
          <p:nvPr/>
        </p:nvCxnSpPr>
        <p:spPr bwMode="auto">
          <a:xfrm>
            <a:off x="5062228" y="2492895"/>
            <a:ext cx="1156031" cy="841312"/>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a:off x="5443299" y="2420887"/>
            <a:ext cx="2369426" cy="950981"/>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Picture 3" descr="C:\Users\b00178450\Desktop\HBase-漫画形象\Region.png"/>
          <p:cNvPicPr>
            <a:picLocks noChangeAspect="1" noChangeArrowheads="1"/>
          </p:cNvPicPr>
          <p:nvPr/>
        </p:nvPicPr>
        <p:blipFill>
          <a:blip r:embed="rId4" cstate="print"/>
          <a:srcRect/>
          <a:stretch>
            <a:fillRect/>
          </a:stretch>
        </p:blipFill>
        <p:spPr bwMode="auto">
          <a:xfrm>
            <a:off x="3887925" y="1268760"/>
            <a:ext cx="1713860" cy="1008112"/>
          </a:xfrm>
          <a:prstGeom prst="rect">
            <a:avLst/>
          </a:prstGeom>
          <a:noFill/>
        </p:spPr>
      </p:pic>
      <p:sp>
        <p:nvSpPr>
          <p:cNvPr id="32" name="TextBox 31"/>
          <p:cNvSpPr txBox="1"/>
          <p:nvPr/>
        </p:nvSpPr>
        <p:spPr>
          <a:xfrm>
            <a:off x="4394569" y="1520788"/>
            <a:ext cx="825504" cy="523220"/>
          </a:xfrm>
          <a:prstGeom prst="rect">
            <a:avLst/>
          </a:prstGeom>
          <a:noFill/>
        </p:spPr>
        <p:txBody>
          <a:bodyPr wrap="square" rtlCol="0">
            <a:spAutoFit/>
          </a:bodyPr>
          <a:lstStyle/>
          <a:p>
            <a:r>
              <a:rPr lang="en-US" altLang="zh-CN" sz="1400" b="1" dirty="0" smtClean="0">
                <a:latin typeface="+mn-lt"/>
                <a:ea typeface="+mn-ea"/>
              </a:rPr>
              <a:t>META</a:t>
            </a:r>
          </a:p>
          <a:p>
            <a:r>
              <a:rPr lang="en-US" altLang="zh-CN" sz="1400" b="1" dirty="0" smtClean="0">
                <a:latin typeface="+mn-lt"/>
                <a:ea typeface="+mn-ea"/>
              </a:rPr>
              <a:t>Region</a:t>
            </a:r>
            <a:endParaRPr lang="zh-CN" altLang="en-US" sz="1400" b="1" dirty="0">
              <a:latin typeface="+mn-lt"/>
              <a:ea typeface="+mn-ea"/>
            </a:endParaRPr>
          </a:p>
        </p:txBody>
      </p:sp>
      <p:sp>
        <p:nvSpPr>
          <p:cNvPr id="33" name="标题 2"/>
          <p:cNvSpPr>
            <a:spLocks noGrp="1"/>
          </p:cNvSpPr>
          <p:nvPr>
            <p:ph type="title"/>
          </p:nvPr>
        </p:nvSpPr>
        <p:spPr>
          <a:xfrm>
            <a:off x="503548" y="387350"/>
            <a:ext cx="7745412" cy="868363"/>
          </a:xfrm>
          <a:noFill/>
          <a:ln w="9525">
            <a:noFill/>
            <a:miter lim="800000"/>
          </a:ln>
        </p:spPr>
        <p:txBody>
          <a:bodyPr vert="horz" wrap="square" lIns="80128" tIns="40064" rIns="80128" bIns="40064" numCol="1" anchor="ctr" anchorCtr="0" compatLnSpc="1"/>
          <a:lstStyle/>
          <a:p>
            <a:pPr marL="196850" lvl="1"/>
            <a:r>
              <a:rPr lang="zh-CN" altLang="en-US" dirty="0">
                <a:latin typeface="+mj-lt"/>
              </a:rPr>
              <a:t>基本概念 </a:t>
            </a:r>
            <a:r>
              <a:rPr lang="en-US" altLang="zh-CN" dirty="0">
                <a:latin typeface="+mj-lt"/>
              </a:rPr>
              <a:t>—— </a:t>
            </a:r>
            <a:r>
              <a:rPr lang="en-US" altLang="zh-CN" dirty="0" smtClean="0">
                <a:latin typeface="+mj-lt"/>
                <a:ea typeface="+mj-ea"/>
                <a:cs typeface="+mn-cs"/>
              </a:rPr>
              <a:t>Region</a:t>
            </a:r>
            <a:endParaRPr lang="en-US" altLang="zh-CN" dirty="0">
              <a:latin typeface="+mj-lt"/>
              <a:ea typeface="+mj-ea"/>
              <a:cs typeface="+mn-cs"/>
            </a:endParaRPr>
          </a:p>
        </p:txBody>
      </p:sp>
      <p:sp>
        <p:nvSpPr>
          <p:cNvPr id="34" name="内容占位符 3"/>
          <p:cNvSpPr>
            <a:spLocks noGrp="1"/>
          </p:cNvSpPr>
          <p:nvPr>
            <p:ph idx="1"/>
          </p:nvPr>
        </p:nvSpPr>
        <p:spPr>
          <a:xfrm>
            <a:off x="683568" y="3981603"/>
            <a:ext cx="7929562" cy="2219172"/>
          </a:xfrm>
        </p:spPr>
        <p:txBody>
          <a:bodyPr/>
          <a:lstStyle/>
          <a:p>
            <a:r>
              <a:rPr lang="en-US" altLang="zh-CN" sz="1600" dirty="0" smtClean="0"/>
              <a:t> Region</a:t>
            </a:r>
            <a:r>
              <a:rPr lang="zh-CN" altLang="en-US" sz="1600" dirty="0" smtClean="0"/>
              <a:t>分为元数据</a:t>
            </a:r>
            <a:r>
              <a:rPr lang="en-US" altLang="zh-CN" sz="1600" dirty="0" smtClean="0"/>
              <a:t>Region</a:t>
            </a:r>
            <a:r>
              <a:rPr lang="zh-CN" altLang="en-US" sz="1600" dirty="0" smtClean="0"/>
              <a:t>以及用户</a:t>
            </a:r>
            <a:r>
              <a:rPr lang="en-US" altLang="zh-CN" sz="1600" dirty="0" smtClean="0"/>
              <a:t>Region</a:t>
            </a:r>
            <a:r>
              <a:rPr lang="zh-CN" altLang="en-US" sz="1600" dirty="0" smtClean="0"/>
              <a:t>两类。</a:t>
            </a:r>
          </a:p>
          <a:p>
            <a:r>
              <a:rPr lang="zh-CN" altLang="en-US" sz="1600" dirty="0" smtClean="0"/>
              <a:t> </a:t>
            </a:r>
            <a:r>
              <a:rPr lang="en-US" altLang="zh-CN" sz="1600" dirty="0" smtClean="0"/>
              <a:t>Meta Region</a:t>
            </a:r>
            <a:r>
              <a:rPr lang="zh-CN" altLang="en-US" sz="1600" dirty="0" smtClean="0"/>
              <a:t>记录了每一个</a:t>
            </a:r>
            <a:r>
              <a:rPr lang="en-US" altLang="zh-CN" sz="1600" dirty="0" smtClean="0"/>
              <a:t>User Region</a:t>
            </a:r>
            <a:r>
              <a:rPr lang="zh-CN" altLang="en-US" sz="1600" dirty="0" smtClean="0"/>
              <a:t>的路由信息。</a:t>
            </a:r>
          </a:p>
          <a:p>
            <a:r>
              <a:rPr lang="zh-CN" altLang="en-US" sz="1600" dirty="0" smtClean="0"/>
              <a:t> 读写</a:t>
            </a:r>
            <a:r>
              <a:rPr lang="en-US" altLang="zh-CN" sz="1600" dirty="0" smtClean="0"/>
              <a:t>Region</a:t>
            </a:r>
            <a:r>
              <a:rPr lang="zh-CN" altLang="en-US" sz="1600" dirty="0" smtClean="0"/>
              <a:t>数据的路由，包括如下几步：</a:t>
            </a:r>
          </a:p>
          <a:p>
            <a:pPr lvl="1"/>
            <a:r>
              <a:rPr lang="zh-CN" altLang="en-US" sz="1600" dirty="0" smtClean="0"/>
              <a:t>找寻</a:t>
            </a:r>
            <a:r>
              <a:rPr lang="en-US" altLang="zh-CN" sz="1600" dirty="0" smtClean="0"/>
              <a:t>Meta Region</a:t>
            </a:r>
            <a:r>
              <a:rPr lang="zh-CN" altLang="en-US" sz="1600" dirty="0" smtClean="0"/>
              <a:t>地址。</a:t>
            </a:r>
          </a:p>
          <a:p>
            <a:pPr lvl="1"/>
            <a:r>
              <a:rPr lang="zh-CN" altLang="en-US" sz="1600" dirty="0" smtClean="0"/>
              <a:t>再由</a:t>
            </a:r>
            <a:r>
              <a:rPr lang="en-US" altLang="zh-CN" sz="1600" dirty="0" smtClean="0"/>
              <a:t>Meta Region</a:t>
            </a:r>
            <a:r>
              <a:rPr lang="zh-CN" altLang="en-US" sz="1600" dirty="0" smtClean="0"/>
              <a:t>找寻</a:t>
            </a:r>
            <a:r>
              <a:rPr lang="en-US" altLang="zh-CN" sz="1600" dirty="0" smtClean="0"/>
              <a:t>User Region</a:t>
            </a:r>
            <a:r>
              <a:rPr lang="zh-CN" altLang="en-US" sz="1600" dirty="0" smtClean="0"/>
              <a:t>地址。</a:t>
            </a:r>
          </a:p>
          <a:p>
            <a:endParaRPr lang="zh-CN" altLang="en-US" sz="1600"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3548" y="1268760"/>
            <a:ext cx="7992888" cy="4606389"/>
          </a:xfrm>
          <a:prstGeom prst="rect">
            <a:avLst/>
          </a:prstGeom>
        </p:spPr>
        <p:txBody>
          <a:bodyPr wrap="square">
            <a:spAutoFit/>
          </a:bodyPr>
          <a:lstStyle/>
          <a:p>
            <a:pPr>
              <a:lnSpc>
                <a:spcPts val="2200"/>
              </a:lnSpc>
            </a:pPr>
            <a:r>
              <a:rPr lang="en-US" altLang="zh-CN" sz="1800" b="1" dirty="0" smtClean="0">
                <a:solidFill>
                  <a:srgbClr val="FF0000"/>
                </a:solidFill>
              </a:rPr>
              <a:t>Store</a:t>
            </a:r>
            <a:r>
              <a:rPr lang="zh-CN" altLang="en-US" sz="1800" b="1" dirty="0" smtClean="0">
                <a:solidFill>
                  <a:srgbClr val="FF0000"/>
                </a:solidFill>
              </a:rPr>
              <a:t>：</a:t>
            </a:r>
            <a:endParaRPr lang="en-US" altLang="zh-CN" sz="1800" b="1" dirty="0">
              <a:solidFill>
                <a:srgbClr val="FF0000"/>
              </a:solidFill>
            </a:endParaRPr>
          </a:p>
          <a:p>
            <a:pPr marL="285750" indent="-285750">
              <a:lnSpc>
                <a:spcPts val="2200"/>
              </a:lnSpc>
              <a:buFont typeface="Arial" panose="020B0604020202020204" pitchFamily="34" charset="0"/>
              <a:buChar char="•"/>
            </a:pPr>
            <a:r>
              <a:rPr lang="zh-CN" altLang="en-US" sz="1800" dirty="0"/>
              <a:t>一个</a:t>
            </a:r>
            <a:r>
              <a:rPr lang="en-US" altLang="zh-CN" sz="1800" dirty="0"/>
              <a:t>Region</a:t>
            </a:r>
            <a:r>
              <a:rPr lang="zh-CN" altLang="en-US" sz="1800" dirty="0"/>
              <a:t>由一个或多个</a:t>
            </a:r>
            <a:r>
              <a:rPr lang="en-US" altLang="zh-CN" sz="1800" dirty="0"/>
              <a:t>Store</a:t>
            </a:r>
            <a:r>
              <a:rPr lang="zh-CN" altLang="en-US" sz="1800" dirty="0"/>
              <a:t>组成。</a:t>
            </a:r>
            <a:endParaRPr lang="en-US" altLang="zh-CN" sz="1800" dirty="0"/>
          </a:p>
          <a:p>
            <a:pPr marL="180975" indent="-180975">
              <a:lnSpc>
                <a:spcPts val="2200"/>
              </a:lnSpc>
            </a:pPr>
            <a:r>
              <a:rPr lang="en-US" altLang="zh-CN" sz="1800" b="1" dirty="0" smtClean="0">
                <a:solidFill>
                  <a:srgbClr val="FF0000"/>
                </a:solidFill>
              </a:rPr>
              <a:t>MemStore</a:t>
            </a:r>
            <a:r>
              <a:rPr lang="zh-CN" altLang="en-US" sz="1800" b="1" dirty="0" smtClean="0">
                <a:solidFill>
                  <a:srgbClr val="FF0000"/>
                </a:solidFill>
              </a:rPr>
              <a:t>：</a:t>
            </a:r>
            <a:endParaRPr lang="en-US" altLang="zh-CN" sz="1800" b="1" dirty="0">
              <a:solidFill>
                <a:srgbClr val="FF0000"/>
              </a:solidFill>
            </a:endParaRPr>
          </a:p>
          <a:p>
            <a:pPr marL="285750" indent="-285750">
              <a:lnSpc>
                <a:spcPts val="2200"/>
              </a:lnSpc>
              <a:buFont typeface="Arial" panose="020B0604020202020204" pitchFamily="34" charset="0"/>
              <a:buChar char="•"/>
            </a:pPr>
            <a:r>
              <a:rPr lang="zh-CN" altLang="en-US" sz="1800" dirty="0"/>
              <a:t>一个</a:t>
            </a:r>
            <a:r>
              <a:rPr lang="en-US" altLang="zh-CN" sz="1800" dirty="0"/>
              <a:t>Store</a:t>
            </a:r>
            <a:r>
              <a:rPr lang="zh-CN" altLang="en-US" sz="1800" dirty="0"/>
              <a:t>包含一个</a:t>
            </a:r>
            <a:r>
              <a:rPr lang="en-US" altLang="zh-CN" sz="1800" dirty="0"/>
              <a:t>MemStore</a:t>
            </a:r>
            <a:r>
              <a:rPr lang="zh-CN" altLang="en-US" sz="1800" dirty="0"/>
              <a:t>，</a:t>
            </a:r>
            <a:r>
              <a:rPr lang="en-US" altLang="zh-CN" sz="1800" dirty="0"/>
              <a:t>MemStore</a:t>
            </a:r>
            <a:r>
              <a:rPr lang="zh-CN" altLang="en-US" sz="1800" dirty="0"/>
              <a:t>缓存客户端向</a:t>
            </a:r>
            <a:r>
              <a:rPr lang="en-US" altLang="zh-CN" sz="1800" dirty="0"/>
              <a:t>Region</a:t>
            </a:r>
            <a:r>
              <a:rPr lang="zh-CN" altLang="en-US" sz="1800" dirty="0"/>
              <a:t>插入的数据，当</a:t>
            </a:r>
            <a:r>
              <a:rPr lang="en-US" altLang="zh-CN" sz="1800" dirty="0"/>
              <a:t>RegionServer</a:t>
            </a:r>
            <a:r>
              <a:rPr lang="zh-CN" altLang="en-US" sz="1800" dirty="0"/>
              <a:t>中的</a:t>
            </a:r>
            <a:r>
              <a:rPr lang="en-US" altLang="zh-CN" sz="1800" dirty="0"/>
              <a:t>MemStore</a:t>
            </a:r>
            <a:r>
              <a:rPr lang="zh-CN" altLang="en-US" sz="1800" dirty="0"/>
              <a:t>大小达到配置的容量上限时，</a:t>
            </a:r>
            <a:r>
              <a:rPr lang="en-US" altLang="zh-CN" sz="1800" dirty="0"/>
              <a:t>RegionServer</a:t>
            </a:r>
            <a:r>
              <a:rPr lang="zh-CN" altLang="en-US" sz="1800" dirty="0"/>
              <a:t>会将</a:t>
            </a:r>
            <a:r>
              <a:rPr lang="en-US" altLang="zh-CN" sz="1800" dirty="0"/>
              <a:t>MemStore</a:t>
            </a:r>
            <a:r>
              <a:rPr lang="zh-CN" altLang="en-US" sz="1800" dirty="0"/>
              <a:t>中的数据“</a:t>
            </a:r>
            <a:r>
              <a:rPr lang="en-US" altLang="zh-CN" sz="1800" dirty="0" smtClean="0"/>
              <a:t>flush</a:t>
            </a:r>
            <a:r>
              <a:rPr lang="zh-CN" altLang="en-US" sz="1800" dirty="0" smtClean="0"/>
              <a:t>”到</a:t>
            </a:r>
            <a:r>
              <a:rPr lang="en-US" altLang="zh-CN" sz="1800" dirty="0"/>
              <a:t>HDFS</a:t>
            </a:r>
            <a:r>
              <a:rPr lang="zh-CN" altLang="en-US" sz="1800" dirty="0"/>
              <a:t>中。</a:t>
            </a:r>
            <a:endParaRPr lang="en-US" altLang="zh-CN" sz="1800" dirty="0"/>
          </a:p>
          <a:p>
            <a:pPr>
              <a:lnSpc>
                <a:spcPts val="2200"/>
              </a:lnSpc>
            </a:pPr>
            <a:r>
              <a:rPr lang="en-US" altLang="zh-CN" sz="1800" b="1" dirty="0" smtClean="0">
                <a:solidFill>
                  <a:srgbClr val="FF0000"/>
                </a:solidFill>
              </a:rPr>
              <a:t>StoreFile</a:t>
            </a:r>
            <a:r>
              <a:rPr lang="zh-CN" altLang="en-US" sz="1800" b="1" dirty="0" smtClean="0">
                <a:solidFill>
                  <a:srgbClr val="FF0000"/>
                </a:solidFill>
              </a:rPr>
              <a:t>：</a:t>
            </a:r>
            <a:endParaRPr lang="en-US" altLang="zh-CN" sz="1800" b="1" dirty="0">
              <a:solidFill>
                <a:srgbClr val="FF0000"/>
              </a:solidFill>
            </a:endParaRPr>
          </a:p>
          <a:p>
            <a:pPr marL="285750" indent="-285750">
              <a:lnSpc>
                <a:spcPts val="2200"/>
              </a:lnSpc>
              <a:buFont typeface="Arial" panose="020B0604020202020204" pitchFamily="34" charset="0"/>
              <a:buChar char="•"/>
            </a:pPr>
            <a:r>
              <a:rPr lang="en-US" altLang="zh-CN" sz="1800" dirty="0" smtClean="0"/>
              <a:t>MemStore</a:t>
            </a:r>
            <a:r>
              <a:rPr lang="zh-CN" altLang="en-US" sz="1800" dirty="0" smtClean="0"/>
              <a:t>的数据</a:t>
            </a:r>
            <a:r>
              <a:rPr lang="en-US" altLang="zh-CN" sz="1800" dirty="0" smtClean="0"/>
              <a:t>flush</a:t>
            </a:r>
            <a:r>
              <a:rPr lang="zh-CN" altLang="en-US" sz="1800" dirty="0" smtClean="0"/>
              <a:t>到</a:t>
            </a:r>
            <a:r>
              <a:rPr lang="en-US" altLang="zh-CN" sz="1800" dirty="0" smtClean="0"/>
              <a:t>HDFS</a:t>
            </a:r>
            <a:r>
              <a:rPr lang="zh-CN" altLang="en-US" sz="1800" dirty="0" smtClean="0"/>
              <a:t>后成为</a:t>
            </a:r>
            <a:r>
              <a:rPr lang="en-US" altLang="zh-CN" sz="1800" dirty="0" smtClean="0"/>
              <a:t>StoreFile</a:t>
            </a:r>
            <a:r>
              <a:rPr lang="zh-CN" altLang="en-US" sz="1800" dirty="0" smtClean="0"/>
              <a:t>，随着数据的插入，一个</a:t>
            </a:r>
            <a:r>
              <a:rPr lang="en-US" altLang="zh-CN" sz="1800" dirty="0" smtClean="0"/>
              <a:t>Store</a:t>
            </a:r>
            <a:r>
              <a:rPr lang="zh-CN" altLang="en-US" sz="1800" dirty="0" smtClean="0"/>
              <a:t>会产生多个</a:t>
            </a:r>
            <a:r>
              <a:rPr lang="en-US" altLang="zh-CN" sz="1800" dirty="0" smtClean="0"/>
              <a:t>StoreFile</a:t>
            </a:r>
            <a:r>
              <a:rPr lang="zh-CN" altLang="en-US" sz="1800" dirty="0" smtClean="0"/>
              <a:t>，当</a:t>
            </a:r>
            <a:r>
              <a:rPr lang="en-US" altLang="zh-CN" sz="1800" dirty="0" smtClean="0"/>
              <a:t>StoreFile</a:t>
            </a:r>
            <a:r>
              <a:rPr lang="zh-CN" altLang="en-US" sz="1800" dirty="0" smtClean="0"/>
              <a:t>的个数达到配置的最大值时，</a:t>
            </a:r>
            <a:r>
              <a:rPr lang="en-US" altLang="zh-CN" sz="1800" dirty="0" smtClean="0"/>
              <a:t>RegionServer</a:t>
            </a:r>
            <a:r>
              <a:rPr lang="zh-CN" altLang="en-US" sz="1800" dirty="0" smtClean="0"/>
              <a:t>会将多个</a:t>
            </a:r>
            <a:r>
              <a:rPr lang="en-US" altLang="zh-CN" sz="1800" dirty="0" smtClean="0"/>
              <a:t>StoreFile</a:t>
            </a:r>
            <a:r>
              <a:rPr lang="zh-CN" altLang="en-US" sz="1800" dirty="0" smtClean="0"/>
              <a:t>合并为一个大的</a:t>
            </a:r>
            <a:r>
              <a:rPr lang="en-US" altLang="zh-CN" sz="1800" dirty="0" smtClean="0"/>
              <a:t>StoreFile</a:t>
            </a:r>
            <a:r>
              <a:rPr lang="zh-CN" altLang="en-US" sz="1800" dirty="0" smtClean="0"/>
              <a:t>。</a:t>
            </a:r>
            <a:endParaRPr lang="en-US" altLang="zh-CN" sz="1800" dirty="0" smtClean="0"/>
          </a:p>
          <a:p>
            <a:pPr>
              <a:lnSpc>
                <a:spcPts val="2200"/>
              </a:lnSpc>
            </a:pPr>
            <a:r>
              <a:rPr lang="en-US" altLang="zh-CN" sz="1800" b="1" dirty="0" smtClean="0">
                <a:solidFill>
                  <a:srgbClr val="FF0000"/>
                </a:solidFill>
              </a:rPr>
              <a:t>HFile</a:t>
            </a:r>
            <a:r>
              <a:rPr lang="zh-CN" altLang="en-US" sz="1800" b="1" dirty="0" smtClean="0">
                <a:solidFill>
                  <a:srgbClr val="FF0000"/>
                </a:solidFill>
              </a:rPr>
              <a:t>：</a:t>
            </a:r>
            <a:endParaRPr lang="en-US" altLang="zh-CN" sz="1800" b="1" dirty="0" smtClean="0">
              <a:solidFill>
                <a:srgbClr val="FF0000"/>
              </a:solidFill>
            </a:endParaRPr>
          </a:p>
          <a:p>
            <a:pPr marL="285750" indent="-285750">
              <a:lnSpc>
                <a:spcPts val="2200"/>
              </a:lnSpc>
              <a:buFont typeface="Arial" panose="020B0604020202020204" pitchFamily="34" charset="0"/>
              <a:buChar char="•"/>
            </a:pPr>
            <a:r>
              <a:rPr lang="en-US" altLang="zh-CN" sz="1800" dirty="0" smtClean="0"/>
              <a:t>HFile</a:t>
            </a:r>
            <a:r>
              <a:rPr lang="zh-CN" altLang="en-US" sz="1800" dirty="0"/>
              <a:t>定义了</a:t>
            </a:r>
            <a:r>
              <a:rPr lang="en-US" altLang="zh-CN" sz="1800" dirty="0"/>
              <a:t>StoreFile</a:t>
            </a:r>
            <a:r>
              <a:rPr lang="zh-CN" altLang="en-US" sz="1800" dirty="0"/>
              <a:t>在文件系统中的存储格式，它是当前</a:t>
            </a:r>
            <a:r>
              <a:rPr lang="en-US" altLang="zh-CN" sz="1800" dirty="0"/>
              <a:t>HBase</a:t>
            </a:r>
            <a:r>
              <a:rPr lang="zh-CN" altLang="en-US" sz="1800" dirty="0"/>
              <a:t>系统中</a:t>
            </a:r>
            <a:r>
              <a:rPr lang="en-US" altLang="zh-CN" sz="1800" dirty="0"/>
              <a:t>StoreFile</a:t>
            </a:r>
            <a:r>
              <a:rPr lang="zh-CN" altLang="en-US" sz="1800" dirty="0"/>
              <a:t>的具体实现。</a:t>
            </a:r>
            <a:endParaRPr lang="en-US" altLang="zh-CN" sz="1800" dirty="0"/>
          </a:p>
          <a:p>
            <a:pPr>
              <a:lnSpc>
                <a:spcPts val="2200"/>
              </a:lnSpc>
            </a:pPr>
            <a:r>
              <a:rPr lang="en-US" altLang="zh-CN" sz="1800" b="1" dirty="0" smtClean="0">
                <a:solidFill>
                  <a:srgbClr val="FF0000"/>
                </a:solidFill>
              </a:rPr>
              <a:t>HLog</a:t>
            </a:r>
            <a:r>
              <a:rPr lang="zh-CN" altLang="en-US" sz="1800" b="1" dirty="0" smtClean="0">
                <a:solidFill>
                  <a:srgbClr val="FF0000"/>
                </a:solidFill>
              </a:rPr>
              <a:t>：</a:t>
            </a:r>
            <a:endParaRPr lang="en-US" altLang="zh-CN" sz="1800" b="1" dirty="0">
              <a:solidFill>
                <a:srgbClr val="FF0000"/>
              </a:solidFill>
            </a:endParaRPr>
          </a:p>
          <a:p>
            <a:pPr marL="285750" indent="-285750">
              <a:lnSpc>
                <a:spcPts val="2200"/>
              </a:lnSpc>
              <a:buFont typeface="Arial" panose="020B0604020202020204" pitchFamily="34" charset="0"/>
              <a:buChar char="•"/>
            </a:pPr>
            <a:r>
              <a:rPr lang="en-US" altLang="zh-CN" sz="1800" dirty="0"/>
              <a:t>HLog</a:t>
            </a:r>
            <a:r>
              <a:rPr lang="zh-CN" altLang="en-US" sz="1800" dirty="0"/>
              <a:t>日志保证了当</a:t>
            </a:r>
            <a:r>
              <a:rPr lang="en-US" altLang="zh-CN" sz="1800" dirty="0"/>
              <a:t>RegionServer</a:t>
            </a:r>
            <a:r>
              <a:rPr lang="zh-CN" altLang="en-US" sz="1800" dirty="0"/>
              <a:t>故障时，用户写入的数据不丢失，</a:t>
            </a:r>
            <a:r>
              <a:rPr lang="en-US" altLang="zh-CN" sz="1800" dirty="0"/>
              <a:t>RegionServer</a:t>
            </a:r>
            <a:r>
              <a:rPr lang="zh-CN" altLang="en-US" sz="1800" dirty="0"/>
              <a:t>的多个</a:t>
            </a:r>
            <a:r>
              <a:rPr lang="en-US" altLang="zh-CN" sz="1800" dirty="0"/>
              <a:t>Region</a:t>
            </a:r>
            <a:r>
              <a:rPr lang="zh-CN" altLang="en-US" sz="1800" dirty="0"/>
              <a:t>共享一个相同的</a:t>
            </a:r>
            <a:r>
              <a:rPr lang="en-US" altLang="zh-CN" sz="1800" dirty="0"/>
              <a:t>HLog</a:t>
            </a:r>
            <a:r>
              <a:rPr lang="zh-CN" altLang="en-US" sz="1800" dirty="0"/>
              <a:t>。</a:t>
            </a:r>
          </a:p>
        </p:txBody>
      </p:sp>
      <p:sp>
        <p:nvSpPr>
          <p:cNvPr id="5" name="标题 2"/>
          <p:cNvSpPr txBox="1"/>
          <p:nvPr/>
        </p:nvSpPr>
        <p:spPr bwMode="auto">
          <a:xfrm>
            <a:off x="287524" y="243349"/>
            <a:ext cx="7745412" cy="868363"/>
          </a:xfrm>
          <a:prstGeom prst="rect">
            <a:avLst/>
          </a:prstGeom>
          <a:noFill/>
          <a:ln w="9525">
            <a:noFill/>
            <a:miter lim="800000"/>
          </a:ln>
        </p:spPr>
        <p:txBody>
          <a:bodyPr vert="horz" wrap="square" lIns="80128" tIns="40064" rIns="80128" bIns="40064" numCol="1" anchor="ctr" anchorCtr="0" compatLnSpc="1"/>
          <a:lst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a:lstStyle>
          <a:p>
            <a:pPr marL="196850" lvl="1"/>
            <a:r>
              <a:rPr lang="zh-CN" altLang="en-US" kern="0" dirty="0" smtClean="0">
                <a:latin typeface="+mj-lt"/>
              </a:rPr>
              <a:t>基本概念 </a:t>
            </a:r>
            <a:r>
              <a:rPr lang="en-US" altLang="zh-CN" kern="0" dirty="0" smtClean="0">
                <a:latin typeface="+mj-lt"/>
              </a:rPr>
              <a:t>—— </a:t>
            </a:r>
            <a:r>
              <a:rPr lang="en-US" altLang="zh-CN" kern="0" dirty="0" smtClean="0">
                <a:latin typeface="+mj-lt"/>
                <a:ea typeface="+mj-ea"/>
                <a:cs typeface="+mn-cs"/>
              </a:rPr>
              <a:t>Region</a:t>
            </a:r>
            <a:endParaRPr lang="en-US" altLang="zh-CN" kern="0" dirty="0">
              <a:latin typeface="+mj-lt"/>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9254" y="146236"/>
            <a:ext cx="7745412" cy="868363"/>
          </a:xfrm>
          <a:noFill/>
          <a:ln w="9525">
            <a:noFill/>
            <a:miter lim="800000"/>
          </a:ln>
        </p:spPr>
        <p:txBody>
          <a:bodyPr vert="horz" wrap="square" lIns="80128" tIns="40064" rIns="80128" bIns="40064" numCol="1" anchor="ctr" anchorCtr="0" compatLnSpc="1"/>
          <a:lstStyle/>
          <a:p>
            <a:pPr marL="196850" lvl="1"/>
            <a:r>
              <a:rPr lang="zh-CN" altLang="en-US" dirty="0" smtClean="0">
                <a:latin typeface="+mj-lt"/>
                <a:ea typeface="+mj-ea"/>
                <a:cs typeface="+mn-cs"/>
              </a:rPr>
              <a:t>角色</a:t>
            </a:r>
            <a:r>
              <a:rPr lang="zh-CN" altLang="en-US" dirty="0">
                <a:latin typeface="+mj-lt"/>
                <a:ea typeface="+mj-ea"/>
                <a:cs typeface="+mn-cs"/>
              </a:rPr>
              <a:t>介绍</a:t>
            </a:r>
            <a:r>
              <a:rPr lang="en-US" altLang="zh-CN" dirty="0">
                <a:latin typeface="+mj-lt"/>
                <a:ea typeface="+mj-ea"/>
                <a:cs typeface="+mn-cs"/>
              </a:rPr>
              <a:t> —— RegionServer</a:t>
            </a:r>
          </a:p>
        </p:txBody>
      </p:sp>
      <p:sp>
        <p:nvSpPr>
          <p:cNvPr id="4" name="Title 3"/>
          <p:cNvSpPr txBox="1"/>
          <p:nvPr/>
        </p:nvSpPr>
        <p:spPr>
          <a:xfrm>
            <a:off x="791580" y="1700808"/>
            <a:ext cx="6227082" cy="871537"/>
          </a:xfrm>
          <a:prstGeom prst="rect">
            <a:avLst/>
          </a:prstGeom>
        </p:spPr>
        <p:txBody>
          <a:bodyPr/>
          <a:lstStyle/>
          <a:p>
            <a:pPr eaLnBrk="0" hangingPunct="0">
              <a:defRPr/>
            </a:pPr>
            <a:endParaRPr lang="en-US" sz="4400" b="1" kern="0">
              <a:solidFill>
                <a:srgbClr val="C00000"/>
              </a:solidFill>
              <a:latin typeface="+mn-lt"/>
              <a:ea typeface="+mn-ea"/>
              <a:cs typeface="Arial" panose="020B0604020202020204" pitchFamily="34" charset="0"/>
            </a:endParaRPr>
          </a:p>
        </p:txBody>
      </p:sp>
      <p:pic>
        <p:nvPicPr>
          <p:cNvPr id="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80" y="1196752"/>
            <a:ext cx="7629958" cy="45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9254" y="146236"/>
            <a:ext cx="7745412" cy="868363"/>
          </a:xfrm>
          <a:noFill/>
          <a:ln w="9525">
            <a:noFill/>
            <a:miter lim="800000"/>
          </a:ln>
        </p:spPr>
        <p:txBody>
          <a:bodyPr vert="horz" wrap="square" lIns="80128" tIns="40064" rIns="80128" bIns="40064" numCol="1" anchor="ctr" anchorCtr="0" compatLnSpc="1"/>
          <a:lstStyle/>
          <a:p>
            <a:pPr marL="196850" lvl="1"/>
            <a:r>
              <a:rPr lang="zh-CN" altLang="en-US" dirty="0" smtClean="0">
                <a:latin typeface="+mj-lt"/>
                <a:ea typeface="+mj-ea"/>
                <a:cs typeface="+mn-cs"/>
              </a:rPr>
              <a:t>角色</a:t>
            </a:r>
            <a:r>
              <a:rPr lang="zh-CN" altLang="en-US" dirty="0">
                <a:latin typeface="+mj-lt"/>
                <a:ea typeface="+mj-ea"/>
                <a:cs typeface="+mn-cs"/>
              </a:rPr>
              <a:t>介绍</a:t>
            </a:r>
            <a:r>
              <a:rPr lang="en-US" altLang="zh-CN" dirty="0">
                <a:latin typeface="+mj-lt"/>
                <a:ea typeface="+mj-ea"/>
                <a:cs typeface="+mn-cs"/>
              </a:rPr>
              <a:t> —— RegionServer</a:t>
            </a:r>
          </a:p>
        </p:txBody>
      </p:sp>
      <p:sp>
        <p:nvSpPr>
          <p:cNvPr id="4" name="Title 3"/>
          <p:cNvSpPr txBox="1"/>
          <p:nvPr/>
        </p:nvSpPr>
        <p:spPr>
          <a:xfrm>
            <a:off x="791580" y="1700808"/>
            <a:ext cx="6227082" cy="871537"/>
          </a:xfrm>
          <a:prstGeom prst="rect">
            <a:avLst/>
          </a:prstGeom>
        </p:spPr>
        <p:txBody>
          <a:bodyPr/>
          <a:lstStyle/>
          <a:p>
            <a:pPr eaLnBrk="0" hangingPunct="0">
              <a:defRPr/>
            </a:pPr>
            <a:endParaRPr lang="en-US" sz="4400" b="1" kern="0">
              <a:solidFill>
                <a:srgbClr val="C00000"/>
              </a:solidFill>
              <a:latin typeface="+mn-lt"/>
              <a:ea typeface="+mn-ea"/>
              <a:cs typeface="Arial" panose="020B0604020202020204" pitchFamily="34" charset="0"/>
            </a:endParaRPr>
          </a:p>
        </p:txBody>
      </p:sp>
      <p:sp>
        <p:nvSpPr>
          <p:cNvPr id="7" name="矩形 71"/>
          <p:cNvSpPr>
            <a:spLocks noChangeArrowheads="1"/>
          </p:cNvSpPr>
          <p:nvPr/>
        </p:nvSpPr>
        <p:spPr bwMode="auto">
          <a:xfrm>
            <a:off x="3845560" y="1020445"/>
            <a:ext cx="5041265" cy="2595880"/>
          </a:xfrm>
          <a:prstGeom prst="rect">
            <a:avLst/>
          </a:prstGeom>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465455" lvl="1" indent="-285750">
              <a:lnSpc>
                <a:spcPct val="140000"/>
              </a:lnSpc>
              <a:spcBef>
                <a:spcPts val="790"/>
              </a:spcBef>
              <a:buClr>
                <a:schemeClr val="bg1">
                  <a:lumMod val="50000"/>
                </a:schemeClr>
              </a:buClr>
              <a:buSzPct val="60000"/>
              <a:buFont typeface="Wingdings" panose="05000000000000000000" pitchFamily="2" charset="2"/>
              <a:buChar char="l"/>
              <a:defRPr/>
            </a:pPr>
            <a:r>
              <a:rPr lang="en-US" altLang="zh-CN" sz="1800" dirty="0" smtClean="0">
                <a:solidFill>
                  <a:schemeClr val="tx1">
                    <a:lumMod val="85000"/>
                    <a:lumOff val="15000"/>
                  </a:schemeClr>
                </a:solidFill>
              </a:rPr>
              <a:t>RegionServer</a:t>
            </a:r>
            <a:r>
              <a:rPr lang="zh-CN" altLang="en-US" sz="1800" dirty="0" smtClean="0">
                <a:solidFill>
                  <a:schemeClr val="tx1">
                    <a:lumMod val="85000"/>
                    <a:lumOff val="15000"/>
                  </a:schemeClr>
                </a:solidFill>
              </a:rPr>
              <a:t>是</a:t>
            </a:r>
            <a:r>
              <a:rPr lang="en-US" altLang="zh-CN" sz="1800" dirty="0" smtClean="0">
                <a:solidFill>
                  <a:schemeClr val="tx1">
                    <a:lumMod val="85000"/>
                    <a:lumOff val="15000"/>
                  </a:schemeClr>
                </a:solidFill>
              </a:rPr>
              <a:t>HBase</a:t>
            </a:r>
            <a:r>
              <a:rPr lang="zh-CN" altLang="en-US" sz="1800" dirty="0" smtClean="0">
                <a:solidFill>
                  <a:schemeClr val="tx1">
                    <a:lumMod val="85000"/>
                    <a:lumOff val="15000"/>
                  </a:schemeClr>
                </a:solidFill>
              </a:rPr>
              <a:t>的数据服务进程。负责处理用户数据的读写请求。</a:t>
            </a:r>
            <a:endParaRPr lang="en-US" altLang="zh-CN" sz="1800" dirty="0" smtClean="0">
              <a:solidFill>
                <a:schemeClr val="tx1">
                  <a:lumMod val="85000"/>
                  <a:lumOff val="15000"/>
                </a:schemeClr>
              </a:solidFill>
            </a:endParaRPr>
          </a:p>
          <a:p>
            <a:pPr marL="465455" lvl="1" indent="-285750">
              <a:lnSpc>
                <a:spcPct val="140000"/>
              </a:lnSpc>
              <a:spcBef>
                <a:spcPts val="790"/>
              </a:spcBef>
              <a:buClr>
                <a:schemeClr val="bg1">
                  <a:lumMod val="50000"/>
                </a:schemeClr>
              </a:buClr>
              <a:buSzPct val="60000"/>
              <a:buFont typeface="Wingdings" panose="05000000000000000000" pitchFamily="2" charset="2"/>
              <a:buChar char="l"/>
              <a:defRPr/>
            </a:pP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被交由</a:t>
            </a:r>
            <a:r>
              <a:rPr lang="en-US" altLang="zh-CN" sz="1800" dirty="0" smtClean="0">
                <a:solidFill>
                  <a:schemeClr val="tx1">
                    <a:lumMod val="85000"/>
                    <a:lumOff val="15000"/>
                  </a:schemeClr>
                </a:solidFill>
              </a:rPr>
              <a:t>RegionServer</a:t>
            </a:r>
            <a:r>
              <a:rPr lang="zh-CN" altLang="en-US" sz="1800" dirty="0" smtClean="0">
                <a:solidFill>
                  <a:schemeClr val="tx1">
                    <a:lumMod val="85000"/>
                    <a:lumOff val="15000"/>
                  </a:schemeClr>
                </a:solidFill>
              </a:rPr>
              <a:t>管理。实际上，所有用户数据的读写请求，都是和</a:t>
            </a:r>
            <a:r>
              <a:rPr lang="en-US" altLang="zh-CN" sz="1800" dirty="0" smtClean="0">
                <a:solidFill>
                  <a:schemeClr val="tx1">
                    <a:lumMod val="85000"/>
                    <a:lumOff val="15000"/>
                  </a:schemeClr>
                </a:solidFill>
              </a:rPr>
              <a:t>RegionServer</a:t>
            </a:r>
            <a:r>
              <a:rPr lang="zh-CN" altLang="en-US" sz="1800" dirty="0" smtClean="0">
                <a:solidFill>
                  <a:schemeClr val="tx1">
                    <a:lumMod val="85000"/>
                    <a:lumOff val="15000"/>
                  </a:schemeClr>
                </a:solidFill>
              </a:rPr>
              <a:t>上的</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进行交互。</a:t>
            </a:r>
            <a:endParaRPr lang="en-US" altLang="zh-CN" sz="1800" dirty="0" smtClean="0">
              <a:solidFill>
                <a:schemeClr val="tx1">
                  <a:lumMod val="85000"/>
                  <a:lumOff val="15000"/>
                </a:schemeClr>
              </a:solidFill>
            </a:endParaRPr>
          </a:p>
          <a:p>
            <a:pPr marL="465455" lvl="1" indent="-285750">
              <a:lnSpc>
                <a:spcPct val="140000"/>
              </a:lnSpc>
              <a:spcBef>
                <a:spcPts val="790"/>
              </a:spcBef>
              <a:buClr>
                <a:schemeClr val="bg1">
                  <a:lumMod val="50000"/>
                </a:schemeClr>
              </a:buClr>
              <a:buSzPct val="60000"/>
              <a:buFont typeface="Wingdings" panose="05000000000000000000" pitchFamily="2" charset="2"/>
              <a:buChar char="l"/>
              <a:defRPr/>
            </a:pP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可以在</a:t>
            </a:r>
            <a:r>
              <a:rPr lang="en-US" altLang="zh-CN" sz="1800" dirty="0" smtClean="0">
                <a:solidFill>
                  <a:schemeClr val="tx1">
                    <a:lumMod val="85000"/>
                    <a:lumOff val="15000"/>
                  </a:schemeClr>
                </a:solidFill>
              </a:rPr>
              <a:t>RegionServer</a:t>
            </a:r>
            <a:r>
              <a:rPr lang="zh-CN" altLang="en-US" sz="1800" dirty="0" smtClean="0">
                <a:solidFill>
                  <a:schemeClr val="tx1">
                    <a:lumMod val="85000"/>
                    <a:lumOff val="15000"/>
                  </a:schemeClr>
                </a:solidFill>
              </a:rPr>
              <a:t>之间发生转移。</a:t>
            </a:r>
            <a:endParaRPr lang="en-US" altLang="zh-CN" sz="1800" dirty="0" smtClean="0">
              <a:solidFill>
                <a:schemeClr val="tx1">
                  <a:lumMod val="85000"/>
                  <a:lumOff val="15000"/>
                </a:schemeClr>
              </a:solidFill>
            </a:endParaRPr>
          </a:p>
        </p:txBody>
      </p:sp>
      <p:grpSp>
        <p:nvGrpSpPr>
          <p:cNvPr id="13" name="组合 16"/>
          <p:cNvGrpSpPr/>
          <p:nvPr/>
        </p:nvGrpSpPr>
        <p:grpSpPr>
          <a:xfrm>
            <a:off x="3836449" y="3573419"/>
            <a:ext cx="4915744" cy="2257909"/>
            <a:chOff x="4542913" y="3942983"/>
            <a:chExt cx="4441793" cy="2257909"/>
          </a:xfrm>
        </p:grpSpPr>
        <p:sp>
          <p:nvSpPr>
            <p:cNvPr id="18" name="矩形 71"/>
            <p:cNvSpPr>
              <a:spLocks noChangeArrowheads="1"/>
            </p:cNvSpPr>
            <p:nvPr/>
          </p:nvSpPr>
          <p:spPr bwMode="auto">
            <a:xfrm>
              <a:off x="4542913" y="3942983"/>
              <a:ext cx="4441793" cy="2257909"/>
            </a:xfrm>
            <a:prstGeom prst="rect">
              <a:avLst/>
            </a:prstGeom>
            <a:noFill/>
            <a:ln w="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360045">
                <a:lnSpc>
                  <a:spcPct val="140000"/>
                </a:lnSpc>
                <a:spcBef>
                  <a:spcPts val="790"/>
                </a:spcBef>
                <a:buClr>
                  <a:srgbClr val="CC9900"/>
                </a:buClr>
              </a:pPr>
              <a:r>
                <a:rPr lang="en-US" altLang="zh-CN" sz="1800" dirty="0" smtClean="0">
                  <a:solidFill>
                    <a:schemeClr val="tx1"/>
                  </a:solidFill>
                </a:rPr>
                <a:t>	</a:t>
              </a:r>
              <a:r>
                <a:rPr lang="zh-CN" altLang="en-US" sz="2000" b="1" dirty="0" smtClean="0">
                  <a:solidFill>
                    <a:schemeClr val="tx1"/>
                  </a:solidFill>
                </a:rPr>
                <a:t>思考：</a:t>
              </a:r>
              <a:endParaRPr lang="en-US" altLang="zh-CN" sz="2000" b="1" dirty="0" smtClean="0">
                <a:solidFill>
                  <a:schemeClr val="tx1"/>
                </a:solidFill>
              </a:endParaRPr>
            </a:p>
            <a:p>
              <a:pPr marL="465455" lvl="1" indent="-285750">
                <a:lnSpc>
                  <a:spcPct val="140000"/>
                </a:lnSpc>
                <a:spcBef>
                  <a:spcPts val="790"/>
                </a:spcBef>
                <a:buClr>
                  <a:schemeClr val="bg1">
                    <a:lumMod val="50000"/>
                  </a:schemeClr>
                </a:buClr>
                <a:buSzPct val="60000"/>
                <a:buFont typeface="Wingdings" panose="05000000000000000000" pitchFamily="2" charset="2"/>
                <a:buChar char="l"/>
                <a:defRPr/>
              </a:pPr>
              <a:r>
                <a:rPr lang="zh-CN" altLang="en-US" sz="1800" dirty="0">
                  <a:solidFill>
                    <a:schemeClr val="tx1">
                      <a:lumMod val="85000"/>
                      <a:lumOff val="15000"/>
                    </a:schemeClr>
                  </a:solidFill>
                </a:rPr>
                <a:t>一条用户数据</a:t>
              </a:r>
              <a:r>
                <a:rPr lang="en-US" altLang="zh-CN" sz="1800" dirty="0">
                  <a:solidFill>
                    <a:schemeClr val="tx1">
                      <a:lumMod val="85000"/>
                      <a:lumOff val="15000"/>
                    </a:schemeClr>
                  </a:solidFill>
                </a:rPr>
                <a:t>KeyValue</a:t>
              </a:r>
              <a:r>
                <a:rPr lang="zh-CN" altLang="en-US" sz="1800" dirty="0">
                  <a:solidFill>
                    <a:schemeClr val="tx1">
                      <a:lumMod val="85000"/>
                      <a:lumOff val="15000"/>
                    </a:schemeClr>
                  </a:solidFill>
                </a:rPr>
                <a:t>必然属于一个唯一的</a:t>
              </a:r>
              <a:r>
                <a:rPr lang="en-US" altLang="zh-CN" sz="1800" dirty="0">
                  <a:solidFill>
                    <a:schemeClr val="tx1">
                      <a:lumMod val="85000"/>
                      <a:lumOff val="15000"/>
                    </a:schemeClr>
                  </a:solidFill>
                </a:rPr>
                <a:t>Region</a:t>
              </a:r>
              <a:r>
                <a:rPr lang="zh-CN" altLang="en-US" sz="1800" dirty="0">
                  <a:solidFill>
                    <a:schemeClr val="tx1">
                      <a:lumMod val="85000"/>
                      <a:lumOff val="15000"/>
                    </a:schemeClr>
                  </a:solidFill>
                </a:rPr>
                <a:t>；</a:t>
              </a:r>
              <a:r>
                <a:rPr lang="en-US" altLang="zh-CN" sz="1800" dirty="0">
                  <a:solidFill>
                    <a:schemeClr val="tx1">
                      <a:lumMod val="85000"/>
                      <a:lumOff val="15000"/>
                    </a:schemeClr>
                  </a:solidFill>
                </a:rPr>
                <a:t>Region</a:t>
              </a:r>
              <a:r>
                <a:rPr lang="zh-CN" altLang="en-US" sz="1800" dirty="0">
                  <a:solidFill>
                    <a:schemeClr val="tx1">
                      <a:lumMod val="85000"/>
                      <a:lumOff val="15000"/>
                    </a:schemeClr>
                  </a:solidFill>
                </a:rPr>
                <a:t>由</a:t>
              </a:r>
              <a:r>
                <a:rPr lang="en-US" altLang="zh-CN" sz="1800" dirty="0">
                  <a:solidFill>
                    <a:schemeClr val="tx1">
                      <a:lumMod val="85000"/>
                      <a:lumOff val="15000"/>
                    </a:schemeClr>
                  </a:solidFill>
                </a:rPr>
                <a:t>RegionServer</a:t>
              </a:r>
              <a:r>
                <a:rPr lang="zh-CN" altLang="en-US" sz="1800" dirty="0">
                  <a:solidFill>
                    <a:schemeClr val="tx1">
                      <a:lumMod val="85000"/>
                      <a:lumOff val="15000"/>
                    </a:schemeClr>
                  </a:solidFill>
                </a:rPr>
                <a:t>来管理，那么，这个路由信息保存在哪里呢？</a:t>
              </a:r>
              <a:endParaRPr lang="en-US" altLang="zh-CN" sz="1800" dirty="0">
                <a:solidFill>
                  <a:schemeClr val="tx1">
                    <a:lumMod val="85000"/>
                    <a:lumOff val="15000"/>
                  </a:schemeClr>
                </a:solidFill>
              </a:endParaRPr>
            </a:p>
            <a:p>
              <a:pPr marL="465455" lvl="1" indent="-285750">
                <a:lnSpc>
                  <a:spcPct val="140000"/>
                </a:lnSpc>
                <a:spcBef>
                  <a:spcPts val="790"/>
                </a:spcBef>
                <a:buClr>
                  <a:schemeClr val="bg1">
                    <a:lumMod val="50000"/>
                  </a:schemeClr>
                </a:buClr>
                <a:buSzPct val="60000"/>
                <a:buFont typeface="Wingdings" panose="05000000000000000000" pitchFamily="2" charset="2"/>
                <a:buChar char="l"/>
                <a:defRPr/>
              </a:pPr>
              <a:r>
                <a:rPr lang="en-US" altLang="zh-CN" sz="1800" dirty="0">
                  <a:solidFill>
                    <a:schemeClr val="tx1">
                      <a:lumMod val="85000"/>
                      <a:lumOff val="15000"/>
                    </a:schemeClr>
                  </a:solidFill>
                </a:rPr>
                <a:t>Region</a:t>
              </a:r>
              <a:r>
                <a:rPr lang="zh-CN" altLang="en-US" sz="1800" dirty="0">
                  <a:solidFill>
                    <a:schemeClr val="tx1">
                      <a:lumMod val="85000"/>
                      <a:lumOff val="15000"/>
                    </a:schemeClr>
                  </a:solidFill>
                </a:rPr>
                <a:t>如何才可以转移？由谁负责转移？</a:t>
              </a:r>
              <a:endParaRPr lang="en-US" altLang="zh-CN" sz="1800" dirty="0">
                <a:solidFill>
                  <a:schemeClr val="tx1">
                    <a:lumMod val="85000"/>
                    <a:lumOff val="15000"/>
                  </a:schemeClr>
                </a:solidFill>
              </a:endParaRPr>
            </a:p>
          </p:txBody>
        </p:sp>
        <p:pic>
          <p:nvPicPr>
            <p:cNvPr id="19" name="Picture 2" descr="C:\Users\b00178450\Desktop\下载.jpg"/>
            <p:cNvPicPr>
              <a:picLocks noChangeAspect="1" noChangeArrowheads="1"/>
            </p:cNvPicPr>
            <p:nvPr/>
          </p:nvPicPr>
          <p:blipFill>
            <a:blip r:embed="rId3" cstate="print"/>
            <a:srcRect/>
            <a:stretch>
              <a:fillRect/>
            </a:stretch>
          </p:blipFill>
          <p:spPr bwMode="auto">
            <a:xfrm>
              <a:off x="4933712" y="4008297"/>
              <a:ext cx="419944" cy="419944"/>
            </a:xfrm>
            <a:prstGeom prst="rect">
              <a:avLst/>
            </a:prstGeom>
            <a:solidFill>
              <a:schemeClr val="bg1">
                <a:lumMod val="85000"/>
                <a:alpha val="0"/>
              </a:schemeClr>
            </a:solidFill>
          </p:spPr>
        </p:pic>
      </p:grpSp>
      <p:grpSp>
        <p:nvGrpSpPr>
          <p:cNvPr id="17" name="组合 16"/>
          <p:cNvGrpSpPr/>
          <p:nvPr/>
        </p:nvGrpSpPr>
        <p:grpSpPr>
          <a:xfrm>
            <a:off x="538416" y="1340768"/>
            <a:ext cx="3401179" cy="4067782"/>
            <a:chOff x="827584" y="1341438"/>
            <a:chExt cx="3401179" cy="4067782"/>
          </a:xfrm>
        </p:grpSpPr>
        <p:cxnSp>
          <p:nvCxnSpPr>
            <p:cNvPr id="5" name="直接箭头连接符 4"/>
            <p:cNvCxnSpPr/>
            <p:nvPr/>
          </p:nvCxnSpPr>
          <p:spPr bwMode="auto">
            <a:xfrm flipV="1">
              <a:off x="2483768" y="2161219"/>
              <a:ext cx="288032" cy="144016"/>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5"/>
            <p:cNvCxnSpPr/>
            <p:nvPr/>
          </p:nvCxnSpPr>
          <p:spPr bwMode="auto">
            <a:xfrm>
              <a:off x="2195736" y="4249451"/>
              <a:ext cx="360041" cy="185014"/>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5" descr="C:\Users\b00178450\Desktop\HBase-漫画形象\绿色表.png"/>
            <p:cNvPicPr>
              <a:picLocks noChangeAspect="1" noChangeArrowheads="1"/>
            </p:cNvPicPr>
            <p:nvPr/>
          </p:nvPicPr>
          <p:blipFill>
            <a:blip r:embed="rId4" cstate="print"/>
            <a:srcRect/>
            <a:stretch>
              <a:fillRect/>
            </a:stretch>
          </p:blipFill>
          <p:spPr bwMode="auto">
            <a:xfrm>
              <a:off x="2860611" y="2750796"/>
              <a:ext cx="1368152" cy="1231777"/>
            </a:xfrm>
            <a:prstGeom prst="rect">
              <a:avLst/>
            </a:prstGeom>
            <a:noFill/>
          </p:spPr>
        </p:pic>
        <p:sp>
          <p:nvSpPr>
            <p:cNvPr id="10" name="TextBox 9"/>
            <p:cNvSpPr txBox="1"/>
            <p:nvPr/>
          </p:nvSpPr>
          <p:spPr>
            <a:xfrm>
              <a:off x="3189854" y="3192292"/>
              <a:ext cx="900100" cy="307777"/>
            </a:xfrm>
            <a:prstGeom prst="rect">
              <a:avLst/>
            </a:prstGeom>
            <a:noFill/>
          </p:spPr>
          <p:txBody>
            <a:bodyPr wrap="square" rtlCol="0">
              <a:spAutoFit/>
            </a:bodyPr>
            <a:lstStyle/>
            <a:p>
              <a:r>
                <a:rPr lang="en-US" altLang="zh-CN" sz="1400" dirty="0" smtClean="0">
                  <a:solidFill>
                    <a:schemeClr val="tx2"/>
                  </a:solidFill>
                  <a:latin typeface="+mn-lt"/>
                  <a:ea typeface="+mn-ea"/>
                </a:rPr>
                <a:t>Region</a:t>
              </a:r>
              <a:endParaRPr lang="zh-CN" altLang="en-US" sz="1400" dirty="0">
                <a:solidFill>
                  <a:schemeClr val="tx2"/>
                </a:solidFill>
                <a:latin typeface="+mn-lt"/>
                <a:ea typeface="+mn-ea"/>
              </a:endParaRPr>
            </a:p>
          </p:txBody>
        </p:sp>
        <p:pic>
          <p:nvPicPr>
            <p:cNvPr id="11" name="Picture 5" descr="C:\Users\b00178450\Desktop\HBase-漫画形象\绿色表.png"/>
            <p:cNvPicPr>
              <a:picLocks noChangeAspect="1" noChangeArrowheads="1"/>
            </p:cNvPicPr>
            <p:nvPr/>
          </p:nvPicPr>
          <p:blipFill>
            <a:blip r:embed="rId4" cstate="print"/>
            <a:srcRect/>
            <a:stretch>
              <a:fillRect/>
            </a:stretch>
          </p:blipFill>
          <p:spPr bwMode="auto">
            <a:xfrm>
              <a:off x="2555776" y="4177443"/>
              <a:ext cx="1368152" cy="1231777"/>
            </a:xfrm>
            <a:prstGeom prst="rect">
              <a:avLst/>
            </a:prstGeom>
            <a:noFill/>
          </p:spPr>
        </p:pic>
        <p:sp>
          <p:nvSpPr>
            <p:cNvPr id="12" name="TextBox 11"/>
            <p:cNvSpPr txBox="1"/>
            <p:nvPr/>
          </p:nvSpPr>
          <p:spPr>
            <a:xfrm>
              <a:off x="2918099" y="4681499"/>
              <a:ext cx="792088" cy="307777"/>
            </a:xfrm>
            <a:prstGeom prst="rect">
              <a:avLst/>
            </a:prstGeom>
            <a:noFill/>
          </p:spPr>
          <p:txBody>
            <a:bodyPr wrap="square" rtlCol="0">
              <a:spAutoFit/>
            </a:bodyPr>
            <a:lstStyle/>
            <a:p>
              <a:r>
                <a:rPr lang="en-US" altLang="zh-CN" sz="1400" dirty="0" smtClean="0">
                  <a:solidFill>
                    <a:schemeClr val="tx2"/>
                  </a:solidFill>
                  <a:latin typeface="+mn-lt"/>
                  <a:ea typeface="+mn-ea"/>
                </a:rPr>
                <a:t>Region</a:t>
              </a:r>
              <a:endParaRPr lang="zh-CN" altLang="en-US" sz="1400" dirty="0">
                <a:solidFill>
                  <a:schemeClr val="tx2"/>
                </a:solidFill>
                <a:latin typeface="+mn-lt"/>
                <a:ea typeface="+mn-ea"/>
              </a:endParaRPr>
            </a:p>
          </p:txBody>
        </p:sp>
        <p:grpSp>
          <p:nvGrpSpPr>
            <p:cNvPr id="3" name="组合 12"/>
            <p:cNvGrpSpPr/>
            <p:nvPr/>
          </p:nvGrpSpPr>
          <p:grpSpPr>
            <a:xfrm>
              <a:off x="827584" y="2161219"/>
              <a:ext cx="1471298" cy="2088232"/>
              <a:chOff x="251520" y="1347614"/>
              <a:chExt cx="1471298" cy="2088232"/>
            </a:xfrm>
          </p:grpSpPr>
          <p:pic>
            <p:nvPicPr>
              <p:cNvPr id="14" name="Picture 3" descr="C:\Users\b00178450\Desktop\HBase-漫画形象\Regionserver.png"/>
              <p:cNvPicPr>
                <a:picLocks noChangeAspect="1" noChangeArrowheads="1"/>
              </p:cNvPicPr>
              <p:nvPr/>
            </p:nvPicPr>
            <p:blipFill>
              <a:blip r:embed="rId5" cstate="print"/>
              <a:srcRect/>
              <a:stretch>
                <a:fillRect/>
              </a:stretch>
            </p:blipFill>
            <p:spPr bwMode="auto">
              <a:xfrm>
                <a:off x="251520" y="1491630"/>
                <a:ext cx="1471298" cy="1944216"/>
              </a:xfrm>
              <a:prstGeom prst="rect">
                <a:avLst/>
              </a:prstGeom>
              <a:noFill/>
            </p:spPr>
          </p:pic>
          <p:sp>
            <p:nvSpPr>
              <p:cNvPr id="15" name="TextBox 14"/>
              <p:cNvSpPr txBox="1"/>
              <p:nvPr/>
            </p:nvSpPr>
            <p:spPr>
              <a:xfrm>
                <a:off x="339028" y="1347614"/>
                <a:ext cx="1280644" cy="307777"/>
              </a:xfrm>
              <a:prstGeom prst="rect">
                <a:avLst/>
              </a:prstGeom>
              <a:noFill/>
            </p:spPr>
            <p:txBody>
              <a:bodyPr wrap="square" rtlCol="0">
                <a:spAutoFit/>
              </a:bodyPr>
              <a:lstStyle/>
              <a:p>
                <a:r>
                  <a:rPr lang="en-US" altLang="zh-CN" sz="1400" dirty="0" smtClean="0">
                    <a:solidFill>
                      <a:schemeClr val="tx2"/>
                    </a:solidFill>
                    <a:latin typeface="+mn-lt"/>
                    <a:ea typeface="+mn-ea"/>
                  </a:rPr>
                  <a:t>RegionServer</a:t>
                </a:r>
                <a:endParaRPr lang="zh-CN" altLang="en-US" sz="1400" dirty="0">
                  <a:solidFill>
                    <a:schemeClr val="tx2"/>
                  </a:solidFill>
                  <a:latin typeface="+mn-lt"/>
                  <a:ea typeface="+mn-ea"/>
                </a:endParaRPr>
              </a:p>
            </p:txBody>
          </p:sp>
        </p:grpSp>
        <p:cxnSp>
          <p:nvCxnSpPr>
            <p:cNvPr id="16" name="直接箭头连接符 15"/>
            <p:cNvCxnSpPr/>
            <p:nvPr/>
          </p:nvCxnSpPr>
          <p:spPr bwMode="auto">
            <a:xfrm>
              <a:off x="2411760" y="3169331"/>
              <a:ext cx="432048" cy="0"/>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5" descr="C:\Users\b00178450\Desktop\HBase-漫画形象\绿色表.png"/>
            <p:cNvPicPr>
              <a:picLocks noChangeAspect="1" noChangeArrowheads="1"/>
            </p:cNvPicPr>
            <p:nvPr/>
          </p:nvPicPr>
          <p:blipFill>
            <a:blip r:embed="rId4" cstate="print"/>
            <a:srcRect/>
            <a:stretch>
              <a:fillRect/>
            </a:stretch>
          </p:blipFill>
          <p:spPr bwMode="auto">
            <a:xfrm>
              <a:off x="2591780" y="1341438"/>
              <a:ext cx="1368152" cy="1231777"/>
            </a:xfrm>
            <a:prstGeom prst="rect">
              <a:avLst/>
            </a:prstGeom>
            <a:noFill/>
          </p:spPr>
        </p:pic>
        <p:sp>
          <p:nvSpPr>
            <p:cNvPr id="8" name="TextBox 7"/>
            <p:cNvSpPr txBox="1"/>
            <p:nvPr/>
          </p:nvSpPr>
          <p:spPr>
            <a:xfrm>
              <a:off x="2937456" y="1869491"/>
              <a:ext cx="828092" cy="307777"/>
            </a:xfrm>
            <a:prstGeom prst="rect">
              <a:avLst/>
            </a:prstGeom>
            <a:noFill/>
          </p:spPr>
          <p:txBody>
            <a:bodyPr wrap="square" rtlCol="0">
              <a:spAutoFit/>
            </a:bodyPr>
            <a:lstStyle/>
            <a:p>
              <a:r>
                <a:rPr lang="en-US" altLang="zh-CN" sz="1400" dirty="0" smtClean="0">
                  <a:solidFill>
                    <a:schemeClr val="tx2"/>
                  </a:solidFill>
                  <a:latin typeface="+mn-lt"/>
                  <a:ea typeface="+mn-ea"/>
                </a:rPr>
                <a:t>Region</a:t>
              </a:r>
              <a:endParaRPr lang="zh-CN" altLang="en-US" sz="1400" dirty="0">
                <a:solidFill>
                  <a:schemeClr val="tx2"/>
                </a:solidFill>
                <a:latin typeface="+mn-lt"/>
                <a:ea typeface="+mn-ea"/>
              </a:endParaRPr>
            </a:p>
          </p:txBody>
        </p:sp>
      </p:gr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548" y="387350"/>
            <a:ext cx="7745412" cy="868363"/>
          </a:xfrm>
          <a:noFill/>
          <a:ln w="9525">
            <a:noFill/>
            <a:miter lim="800000"/>
          </a:ln>
        </p:spPr>
        <p:txBody>
          <a:bodyPr vert="horz" wrap="square" lIns="80128" tIns="40064" rIns="80128" bIns="40064" numCol="1" anchor="ctr" anchorCtr="0" compatLnSpc="1"/>
          <a:lstStyle/>
          <a:p>
            <a:pPr marL="196850" lvl="1"/>
            <a:r>
              <a:rPr lang="zh-CN" altLang="en-US" dirty="0" smtClean="0">
                <a:latin typeface="+mj-lt"/>
                <a:ea typeface="+mj-ea"/>
                <a:cs typeface="+mn-cs"/>
              </a:rPr>
              <a:t>角色</a:t>
            </a:r>
            <a:r>
              <a:rPr lang="zh-CN" altLang="en-US" dirty="0">
                <a:latin typeface="+mj-lt"/>
                <a:ea typeface="+mj-ea"/>
                <a:cs typeface="+mn-cs"/>
              </a:rPr>
              <a:t>介绍 </a:t>
            </a:r>
            <a:r>
              <a:rPr lang="en-US" altLang="zh-CN" dirty="0">
                <a:latin typeface="+mj-lt"/>
                <a:ea typeface="+mj-ea"/>
                <a:cs typeface="+mn-cs"/>
              </a:rPr>
              <a:t>—— </a:t>
            </a:r>
            <a:r>
              <a:rPr lang="en-US" altLang="zh-CN" dirty="0" smtClean="0">
                <a:latin typeface="+mj-lt"/>
                <a:ea typeface="+mj-ea"/>
                <a:cs typeface="+mn-cs"/>
              </a:rPr>
              <a:t>HMaster</a:t>
            </a:r>
            <a:endParaRPr lang="en-US" altLang="zh-CN" dirty="0">
              <a:latin typeface="+mj-lt"/>
              <a:ea typeface="+mj-ea"/>
              <a:cs typeface="+mn-cs"/>
            </a:endParaRPr>
          </a:p>
        </p:txBody>
      </p:sp>
      <p:pic>
        <p:nvPicPr>
          <p:cNvPr id="5" name="Picture 2" descr="C:\Users\b00178450\Desktop\HBase-漫画形象\Master.png"/>
          <p:cNvPicPr>
            <a:picLocks noChangeAspect="1" noChangeArrowheads="1"/>
          </p:cNvPicPr>
          <p:nvPr/>
        </p:nvPicPr>
        <p:blipFill>
          <a:blip r:embed="rId3" cstate="print"/>
          <a:srcRect/>
          <a:stretch>
            <a:fillRect/>
          </a:stretch>
        </p:blipFill>
        <p:spPr bwMode="auto">
          <a:xfrm>
            <a:off x="1659791" y="1412776"/>
            <a:ext cx="1080120" cy="1635501"/>
          </a:xfrm>
          <a:prstGeom prst="rect">
            <a:avLst/>
          </a:prstGeom>
          <a:noFill/>
        </p:spPr>
      </p:pic>
      <p:grpSp>
        <p:nvGrpSpPr>
          <p:cNvPr id="3" name="组合 5"/>
          <p:cNvGrpSpPr/>
          <p:nvPr/>
        </p:nvGrpSpPr>
        <p:grpSpPr>
          <a:xfrm>
            <a:off x="867703" y="3753036"/>
            <a:ext cx="4532388" cy="1656184"/>
            <a:chOff x="467544" y="2643758"/>
            <a:chExt cx="4532388" cy="1656184"/>
          </a:xfrm>
        </p:grpSpPr>
        <p:grpSp>
          <p:nvGrpSpPr>
            <p:cNvPr id="4" name="组合 44"/>
            <p:cNvGrpSpPr/>
            <p:nvPr/>
          </p:nvGrpSpPr>
          <p:grpSpPr>
            <a:xfrm>
              <a:off x="467544" y="2643758"/>
              <a:ext cx="1332148" cy="1656184"/>
              <a:chOff x="467544" y="2643758"/>
              <a:chExt cx="1332148" cy="1656184"/>
            </a:xfrm>
          </p:grpSpPr>
          <p:pic>
            <p:nvPicPr>
              <p:cNvPr id="14" name="Picture 3" descr="C:\Users\b00178450\Desktop\HBase-漫画形象\Regionserver.png"/>
              <p:cNvPicPr>
                <a:picLocks noChangeAspect="1" noChangeArrowheads="1"/>
              </p:cNvPicPr>
              <p:nvPr/>
            </p:nvPicPr>
            <p:blipFill>
              <a:blip r:embed="rId4" cstate="print"/>
              <a:srcRect/>
              <a:stretch>
                <a:fillRect/>
              </a:stretch>
            </p:blipFill>
            <p:spPr bwMode="auto">
              <a:xfrm>
                <a:off x="467544" y="2825020"/>
                <a:ext cx="1080120" cy="1474922"/>
              </a:xfrm>
              <a:prstGeom prst="rect">
                <a:avLst/>
              </a:prstGeom>
              <a:noFill/>
            </p:spPr>
          </p:pic>
          <p:sp>
            <p:nvSpPr>
              <p:cNvPr id="15" name="TextBox 14"/>
              <p:cNvSpPr txBox="1"/>
              <p:nvPr/>
            </p:nvSpPr>
            <p:spPr>
              <a:xfrm>
                <a:off x="467544" y="2643758"/>
                <a:ext cx="1332148" cy="307777"/>
              </a:xfrm>
              <a:prstGeom prst="rect">
                <a:avLst/>
              </a:prstGeom>
              <a:noFill/>
            </p:spPr>
            <p:txBody>
              <a:bodyPr wrap="square" rtlCol="0">
                <a:spAutoFit/>
              </a:bodyPr>
              <a:lstStyle/>
              <a:p>
                <a:r>
                  <a:rPr lang="en-US" altLang="zh-CN" sz="1400" dirty="0" smtClean="0">
                    <a:solidFill>
                      <a:schemeClr val="tx2"/>
                    </a:solidFill>
                    <a:latin typeface="+mn-lt"/>
                    <a:ea typeface="+mn-ea"/>
                  </a:rPr>
                  <a:t>RegionServer</a:t>
                </a:r>
                <a:endParaRPr lang="zh-CN" altLang="en-US" sz="1400" dirty="0">
                  <a:solidFill>
                    <a:schemeClr val="tx2"/>
                  </a:solidFill>
                  <a:latin typeface="+mn-lt"/>
                  <a:ea typeface="+mn-ea"/>
                </a:endParaRPr>
              </a:p>
            </p:txBody>
          </p:sp>
        </p:grpSp>
        <p:grpSp>
          <p:nvGrpSpPr>
            <p:cNvPr id="6" name="组合 45"/>
            <p:cNvGrpSpPr/>
            <p:nvPr/>
          </p:nvGrpSpPr>
          <p:grpSpPr>
            <a:xfrm>
              <a:off x="2051720" y="2643758"/>
              <a:ext cx="1332148" cy="1656184"/>
              <a:chOff x="467544" y="2643758"/>
              <a:chExt cx="1332148" cy="1656184"/>
            </a:xfrm>
          </p:grpSpPr>
          <p:pic>
            <p:nvPicPr>
              <p:cNvPr id="12" name="Picture 3" descr="C:\Users\b00178450\Desktop\HBase-漫画形象\Regionserver.png"/>
              <p:cNvPicPr>
                <a:picLocks noChangeAspect="1" noChangeArrowheads="1"/>
              </p:cNvPicPr>
              <p:nvPr/>
            </p:nvPicPr>
            <p:blipFill>
              <a:blip r:embed="rId4" cstate="print"/>
              <a:srcRect/>
              <a:stretch>
                <a:fillRect/>
              </a:stretch>
            </p:blipFill>
            <p:spPr bwMode="auto">
              <a:xfrm>
                <a:off x="467544" y="2825020"/>
                <a:ext cx="1080120" cy="1474922"/>
              </a:xfrm>
              <a:prstGeom prst="rect">
                <a:avLst/>
              </a:prstGeom>
              <a:noFill/>
            </p:spPr>
          </p:pic>
          <p:sp>
            <p:nvSpPr>
              <p:cNvPr id="13" name="TextBox 12"/>
              <p:cNvSpPr txBox="1"/>
              <p:nvPr/>
            </p:nvSpPr>
            <p:spPr>
              <a:xfrm>
                <a:off x="467544" y="2643758"/>
                <a:ext cx="1332148" cy="307777"/>
              </a:xfrm>
              <a:prstGeom prst="rect">
                <a:avLst/>
              </a:prstGeom>
              <a:noFill/>
            </p:spPr>
            <p:txBody>
              <a:bodyPr wrap="square" rtlCol="0">
                <a:spAutoFit/>
              </a:bodyPr>
              <a:lstStyle/>
              <a:p>
                <a:r>
                  <a:rPr lang="en-US" altLang="zh-CN" sz="1400" dirty="0" smtClean="0">
                    <a:solidFill>
                      <a:schemeClr val="tx2"/>
                    </a:solidFill>
                    <a:latin typeface="+mn-lt"/>
                    <a:ea typeface="+mn-ea"/>
                  </a:rPr>
                  <a:t>RegionServer</a:t>
                </a:r>
                <a:endParaRPr lang="zh-CN" altLang="en-US" sz="1400" dirty="0">
                  <a:solidFill>
                    <a:schemeClr val="tx2"/>
                  </a:solidFill>
                  <a:latin typeface="+mn-lt"/>
                  <a:ea typeface="+mn-ea"/>
                </a:endParaRPr>
              </a:p>
            </p:txBody>
          </p:sp>
        </p:grpSp>
        <p:grpSp>
          <p:nvGrpSpPr>
            <p:cNvPr id="7" name="组合 50"/>
            <p:cNvGrpSpPr/>
            <p:nvPr/>
          </p:nvGrpSpPr>
          <p:grpSpPr>
            <a:xfrm>
              <a:off x="3635896" y="2643758"/>
              <a:ext cx="1364036" cy="1656184"/>
              <a:chOff x="467544" y="2643758"/>
              <a:chExt cx="1364036" cy="1656184"/>
            </a:xfrm>
          </p:grpSpPr>
          <p:pic>
            <p:nvPicPr>
              <p:cNvPr id="10" name="Picture 3" descr="C:\Users\b00178450\Desktop\HBase-漫画形象\Regionserver.png"/>
              <p:cNvPicPr>
                <a:picLocks noChangeAspect="1" noChangeArrowheads="1"/>
              </p:cNvPicPr>
              <p:nvPr/>
            </p:nvPicPr>
            <p:blipFill>
              <a:blip r:embed="rId4" cstate="print"/>
              <a:srcRect/>
              <a:stretch>
                <a:fillRect/>
              </a:stretch>
            </p:blipFill>
            <p:spPr bwMode="auto">
              <a:xfrm>
                <a:off x="467544" y="2825020"/>
                <a:ext cx="1080120" cy="1474922"/>
              </a:xfrm>
              <a:prstGeom prst="rect">
                <a:avLst/>
              </a:prstGeom>
              <a:noFill/>
            </p:spPr>
          </p:pic>
          <p:sp>
            <p:nvSpPr>
              <p:cNvPr id="11" name="TextBox 10"/>
              <p:cNvSpPr txBox="1"/>
              <p:nvPr/>
            </p:nvSpPr>
            <p:spPr>
              <a:xfrm>
                <a:off x="539551" y="2643758"/>
                <a:ext cx="1292029" cy="307777"/>
              </a:xfrm>
              <a:prstGeom prst="rect">
                <a:avLst/>
              </a:prstGeom>
              <a:noFill/>
            </p:spPr>
            <p:txBody>
              <a:bodyPr wrap="square" rtlCol="0">
                <a:spAutoFit/>
              </a:bodyPr>
              <a:lstStyle/>
              <a:p>
                <a:r>
                  <a:rPr lang="en-US" altLang="zh-CN" sz="1400" dirty="0" smtClean="0">
                    <a:solidFill>
                      <a:schemeClr val="tx2"/>
                    </a:solidFill>
                    <a:latin typeface="+mn-lt"/>
                    <a:ea typeface="+mn-ea"/>
                  </a:rPr>
                  <a:t>RegionServer</a:t>
                </a:r>
                <a:endParaRPr lang="zh-CN" altLang="en-US" sz="1400" dirty="0">
                  <a:solidFill>
                    <a:schemeClr val="tx2"/>
                  </a:solidFill>
                  <a:latin typeface="+mn-lt"/>
                  <a:ea typeface="+mn-ea"/>
                </a:endParaRPr>
              </a:p>
            </p:txBody>
          </p:sp>
        </p:grpSp>
      </p:grpSp>
      <p:cxnSp>
        <p:nvCxnSpPr>
          <p:cNvPr id="16" name="直接箭头连接符 15"/>
          <p:cNvCxnSpPr/>
          <p:nvPr/>
        </p:nvCxnSpPr>
        <p:spPr bwMode="auto">
          <a:xfrm flipV="1">
            <a:off x="1295636" y="2996952"/>
            <a:ext cx="580179" cy="719386"/>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flipH="1" flipV="1">
            <a:off x="2199851" y="3048277"/>
            <a:ext cx="436163" cy="668061"/>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H="1" flipV="1">
            <a:off x="2523888" y="3032959"/>
            <a:ext cx="1652066" cy="683379"/>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9" name="Picture 5" descr="C:\Users\b00178450\Desktop\HBase-漫画形象\绿色表.png"/>
          <p:cNvPicPr>
            <a:picLocks noChangeAspect="1" noChangeArrowheads="1"/>
          </p:cNvPicPr>
          <p:nvPr/>
        </p:nvPicPr>
        <p:blipFill>
          <a:blip r:embed="rId5" cstate="print"/>
          <a:srcRect/>
          <a:stretch>
            <a:fillRect/>
          </a:stretch>
        </p:blipFill>
        <p:spPr bwMode="auto">
          <a:xfrm>
            <a:off x="763806" y="5481228"/>
            <a:ext cx="319921" cy="288032"/>
          </a:xfrm>
          <a:prstGeom prst="rect">
            <a:avLst/>
          </a:prstGeom>
          <a:noFill/>
        </p:spPr>
      </p:pic>
      <p:pic>
        <p:nvPicPr>
          <p:cNvPr id="20" name="Picture 5" descr="C:\Users\b00178450\Desktop\HBase-漫画形象\绿色表.png"/>
          <p:cNvPicPr>
            <a:picLocks noChangeAspect="1" noChangeArrowheads="1"/>
          </p:cNvPicPr>
          <p:nvPr/>
        </p:nvPicPr>
        <p:blipFill>
          <a:blip r:embed="rId5" cstate="print"/>
          <a:srcRect/>
          <a:stretch>
            <a:fillRect/>
          </a:stretch>
        </p:blipFill>
        <p:spPr bwMode="auto">
          <a:xfrm>
            <a:off x="1123846" y="5481228"/>
            <a:ext cx="319921" cy="288032"/>
          </a:xfrm>
          <a:prstGeom prst="rect">
            <a:avLst/>
          </a:prstGeom>
          <a:noFill/>
        </p:spPr>
      </p:pic>
      <p:pic>
        <p:nvPicPr>
          <p:cNvPr id="21" name="Picture 5" descr="C:\Users\b00178450\Desktop\HBase-漫画形象\绿色表.png"/>
          <p:cNvPicPr>
            <a:picLocks noChangeAspect="1" noChangeArrowheads="1"/>
          </p:cNvPicPr>
          <p:nvPr/>
        </p:nvPicPr>
        <p:blipFill>
          <a:blip r:embed="rId5" cstate="print"/>
          <a:srcRect/>
          <a:stretch>
            <a:fillRect/>
          </a:stretch>
        </p:blipFill>
        <p:spPr bwMode="auto">
          <a:xfrm>
            <a:off x="1483886" y="5481228"/>
            <a:ext cx="319921" cy="288032"/>
          </a:xfrm>
          <a:prstGeom prst="rect">
            <a:avLst/>
          </a:prstGeom>
          <a:noFill/>
        </p:spPr>
      </p:pic>
      <p:pic>
        <p:nvPicPr>
          <p:cNvPr id="22" name="Picture 5" descr="C:\Users\b00178450\Desktop\HBase-漫画形象\绿色表.png"/>
          <p:cNvPicPr>
            <a:picLocks noChangeAspect="1" noChangeArrowheads="1"/>
          </p:cNvPicPr>
          <p:nvPr/>
        </p:nvPicPr>
        <p:blipFill>
          <a:blip r:embed="rId5" cstate="print"/>
          <a:srcRect/>
          <a:stretch>
            <a:fillRect/>
          </a:stretch>
        </p:blipFill>
        <p:spPr bwMode="auto">
          <a:xfrm>
            <a:off x="2523887" y="5481228"/>
            <a:ext cx="319921" cy="288032"/>
          </a:xfrm>
          <a:prstGeom prst="rect">
            <a:avLst/>
          </a:prstGeom>
          <a:noFill/>
        </p:spPr>
      </p:pic>
      <p:pic>
        <p:nvPicPr>
          <p:cNvPr id="23" name="Picture 5" descr="C:\Users\b00178450\Desktop\HBase-漫画形象\绿色表.png"/>
          <p:cNvPicPr>
            <a:picLocks noChangeAspect="1" noChangeArrowheads="1"/>
          </p:cNvPicPr>
          <p:nvPr/>
        </p:nvPicPr>
        <p:blipFill>
          <a:blip r:embed="rId5" cstate="print"/>
          <a:srcRect/>
          <a:stretch>
            <a:fillRect/>
          </a:stretch>
        </p:blipFill>
        <p:spPr bwMode="auto">
          <a:xfrm>
            <a:off x="2883927" y="5481228"/>
            <a:ext cx="319921" cy="288032"/>
          </a:xfrm>
          <a:prstGeom prst="rect">
            <a:avLst/>
          </a:prstGeom>
          <a:noFill/>
        </p:spPr>
      </p:pic>
      <p:pic>
        <p:nvPicPr>
          <p:cNvPr id="24" name="Picture 5" descr="C:\Users\b00178450\Desktop\HBase-漫画形象\绿色表.png"/>
          <p:cNvPicPr>
            <a:picLocks noChangeAspect="1" noChangeArrowheads="1"/>
          </p:cNvPicPr>
          <p:nvPr/>
        </p:nvPicPr>
        <p:blipFill>
          <a:blip r:embed="rId5" cstate="print"/>
          <a:srcRect/>
          <a:stretch>
            <a:fillRect/>
          </a:stretch>
        </p:blipFill>
        <p:spPr bwMode="auto">
          <a:xfrm>
            <a:off x="3243967" y="5481228"/>
            <a:ext cx="319921" cy="288032"/>
          </a:xfrm>
          <a:prstGeom prst="rect">
            <a:avLst/>
          </a:prstGeom>
          <a:noFill/>
        </p:spPr>
      </p:pic>
      <p:pic>
        <p:nvPicPr>
          <p:cNvPr id="25" name="Picture 5" descr="C:\Users\b00178450\Desktop\HBase-漫画形象\绿色表.png"/>
          <p:cNvPicPr>
            <a:picLocks noChangeAspect="1" noChangeArrowheads="1"/>
          </p:cNvPicPr>
          <p:nvPr/>
        </p:nvPicPr>
        <p:blipFill>
          <a:blip r:embed="rId5" cstate="print"/>
          <a:srcRect/>
          <a:stretch>
            <a:fillRect/>
          </a:stretch>
        </p:blipFill>
        <p:spPr bwMode="auto">
          <a:xfrm>
            <a:off x="4180071" y="5481228"/>
            <a:ext cx="319921" cy="288032"/>
          </a:xfrm>
          <a:prstGeom prst="rect">
            <a:avLst/>
          </a:prstGeom>
          <a:noFill/>
        </p:spPr>
      </p:pic>
      <p:pic>
        <p:nvPicPr>
          <p:cNvPr id="26" name="Picture 5" descr="C:\Users\b00178450\Desktop\HBase-漫画形象\绿色表.png"/>
          <p:cNvPicPr>
            <a:picLocks noChangeAspect="1" noChangeArrowheads="1"/>
          </p:cNvPicPr>
          <p:nvPr/>
        </p:nvPicPr>
        <p:blipFill>
          <a:blip r:embed="rId5" cstate="print"/>
          <a:srcRect/>
          <a:stretch>
            <a:fillRect/>
          </a:stretch>
        </p:blipFill>
        <p:spPr bwMode="auto">
          <a:xfrm>
            <a:off x="4540111" y="5481228"/>
            <a:ext cx="319921" cy="288032"/>
          </a:xfrm>
          <a:prstGeom prst="rect">
            <a:avLst/>
          </a:prstGeom>
          <a:noFill/>
        </p:spPr>
      </p:pic>
      <p:pic>
        <p:nvPicPr>
          <p:cNvPr id="27" name="Picture 5" descr="C:\Users\b00178450\Desktop\HBase-漫画形象\绿色表.png"/>
          <p:cNvPicPr>
            <a:picLocks noChangeAspect="1" noChangeArrowheads="1"/>
          </p:cNvPicPr>
          <p:nvPr/>
        </p:nvPicPr>
        <p:blipFill>
          <a:blip r:embed="rId5" cstate="print"/>
          <a:srcRect/>
          <a:stretch>
            <a:fillRect/>
          </a:stretch>
        </p:blipFill>
        <p:spPr bwMode="auto">
          <a:xfrm>
            <a:off x="4900151" y="5481228"/>
            <a:ext cx="319921" cy="288032"/>
          </a:xfrm>
          <a:prstGeom prst="rect">
            <a:avLst/>
          </a:prstGeom>
          <a:noFill/>
        </p:spPr>
      </p:pic>
      <p:sp>
        <p:nvSpPr>
          <p:cNvPr id="28" name="圆角矩形标注 27"/>
          <p:cNvSpPr/>
          <p:nvPr/>
        </p:nvSpPr>
        <p:spPr bwMode="auto">
          <a:xfrm>
            <a:off x="3923928" y="2010052"/>
            <a:ext cx="4576128" cy="1332151"/>
          </a:xfrm>
          <a:prstGeom prst="wedgeRoundRectCallout">
            <a:avLst>
              <a:gd name="adj1" fmla="val -80195"/>
              <a:gd name="adj2" fmla="val -35863"/>
              <a:gd name="adj3" fmla="val 16667"/>
            </a:avLst>
          </a:prstGeom>
          <a:gradFill>
            <a:gsLst>
              <a:gs pos="0">
                <a:srgbClr val="DDEBCF"/>
              </a:gs>
              <a:gs pos="50000">
                <a:srgbClr val="9CB86E"/>
              </a:gs>
              <a:gs pos="100000">
                <a:srgbClr val="156B13"/>
              </a:gs>
            </a:gsLst>
            <a:lin ang="5400000" scaled="0"/>
          </a:gradFill>
          <a:ln w="22225">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kumimoji="0" lang="zh-CN" altLang="en-US" sz="1600" b="0" i="0" u="none" strike="noStrike" cap="none" normalizeH="0" baseline="0" dirty="0" smtClean="0">
                <a:ln>
                  <a:noFill/>
                </a:ln>
                <a:solidFill>
                  <a:schemeClr val="tx1"/>
                </a:solidFill>
                <a:effectLst/>
                <a:latin typeface="+mn-lt"/>
                <a:ea typeface="+mn-ea"/>
              </a:rPr>
              <a:t>“</a:t>
            </a:r>
            <a:r>
              <a:rPr kumimoji="0" lang="en-US" altLang="zh-CN" sz="1600" b="0" i="0" u="none" strike="noStrike" cap="none" normalizeH="0" baseline="0" dirty="0" smtClean="0">
                <a:ln>
                  <a:noFill/>
                </a:ln>
                <a:solidFill>
                  <a:schemeClr val="tx1"/>
                </a:solidFill>
                <a:effectLst/>
                <a:latin typeface="+mn-lt"/>
                <a:ea typeface="+mn-ea"/>
              </a:rPr>
              <a:t>RegionA</a:t>
            </a:r>
            <a:r>
              <a:rPr kumimoji="0" lang="zh-CN" altLang="en-US" sz="1600" b="0" i="0" u="none" strike="noStrike" cap="none" normalizeH="0" baseline="0" dirty="0" smtClean="0">
                <a:ln>
                  <a:noFill/>
                </a:ln>
                <a:solidFill>
                  <a:schemeClr val="tx1"/>
                </a:solidFill>
                <a:effectLst/>
                <a:latin typeface="+mn-lt"/>
                <a:ea typeface="+mn-ea"/>
              </a:rPr>
              <a:t>，你到</a:t>
            </a:r>
            <a:r>
              <a:rPr kumimoji="0" lang="en-US" altLang="zh-CN" sz="1600" b="0" i="0" u="none" strike="noStrike" cap="none" normalizeH="0" baseline="0" dirty="0" smtClean="0">
                <a:ln>
                  <a:noFill/>
                </a:ln>
                <a:solidFill>
                  <a:schemeClr val="tx1"/>
                </a:solidFill>
                <a:effectLst/>
                <a:latin typeface="+mn-lt"/>
                <a:ea typeface="+mn-ea"/>
              </a:rPr>
              <a:t>RegionServer1</a:t>
            </a:r>
            <a:r>
              <a:rPr kumimoji="0" lang="zh-CN" altLang="en-US" sz="1600" b="0" i="0" u="none" strike="noStrike" cap="none" normalizeH="0" baseline="0" dirty="0" smtClean="0">
                <a:ln>
                  <a:noFill/>
                </a:ln>
                <a:solidFill>
                  <a:schemeClr val="tx1"/>
                </a:solidFill>
                <a:effectLst/>
                <a:latin typeface="+mn-lt"/>
                <a:ea typeface="+mn-ea"/>
              </a:rPr>
              <a:t>上工作吧！”</a:t>
            </a:r>
            <a:endParaRPr kumimoji="0" lang="en-US" altLang="zh-CN" sz="1600" b="0" i="0" u="none" strike="noStrike" cap="none" normalizeH="0" baseline="0" dirty="0" smtClean="0">
              <a:ln>
                <a:noFill/>
              </a:ln>
              <a:solidFill>
                <a:schemeClr val="tx1"/>
              </a:solidFill>
              <a:effectLst/>
              <a:latin typeface="+mn-lt"/>
              <a:ea typeface="+mn-ea"/>
            </a:endParaRPr>
          </a:p>
          <a:p>
            <a:pPr marL="0" marR="0" indent="0" algn="l" defTabSz="914400" rtl="0" eaLnBrk="1" fontAlgn="base" latinLnBrk="0" hangingPunct="1">
              <a:lnSpc>
                <a:spcPct val="150000"/>
              </a:lnSpc>
              <a:spcBef>
                <a:spcPct val="0"/>
              </a:spcBef>
              <a:spcAft>
                <a:spcPct val="0"/>
              </a:spcAft>
              <a:buClr>
                <a:srgbClr val="CC9900"/>
              </a:buClr>
              <a:buSzTx/>
            </a:pPr>
            <a:endParaRPr lang="en-US" altLang="zh-CN" sz="500" dirty="0">
              <a:latin typeface="+mn-lt"/>
              <a:ea typeface="+mn-ea"/>
            </a:endParaRPr>
          </a:p>
          <a:p>
            <a:pPr marL="0" marR="0" indent="0" algn="l" defTabSz="914400" rtl="0" eaLnBrk="1" fontAlgn="base" latinLnBrk="0" hangingPunct="1">
              <a:lnSpc>
                <a:spcPct val="150000"/>
              </a:lnSpc>
              <a:spcBef>
                <a:spcPct val="0"/>
              </a:spcBef>
              <a:spcAft>
                <a:spcPct val="0"/>
              </a:spcAft>
              <a:buClr>
                <a:srgbClr val="CC9900"/>
              </a:buClr>
              <a:buSzTx/>
            </a:pPr>
            <a:r>
              <a:rPr kumimoji="0" lang="zh-CN" altLang="en-US" sz="1600" b="0" i="0" u="none" strike="noStrike" cap="none" normalizeH="0" baseline="0" dirty="0" smtClean="0">
                <a:ln>
                  <a:noFill/>
                </a:ln>
                <a:solidFill>
                  <a:schemeClr val="tx1"/>
                </a:solidFill>
                <a:effectLst/>
                <a:latin typeface="+mn-lt"/>
                <a:ea typeface="+mn-ea"/>
              </a:rPr>
              <a:t>“</a:t>
            </a:r>
            <a:r>
              <a:rPr kumimoji="0" lang="en-US" altLang="zh-CN" sz="1600" b="0" i="0" u="none" strike="noStrike" cap="none" normalizeH="0" baseline="0" dirty="0" smtClean="0">
                <a:ln>
                  <a:noFill/>
                </a:ln>
                <a:solidFill>
                  <a:schemeClr val="tx1"/>
                </a:solidFill>
                <a:effectLst/>
                <a:latin typeface="+mn-lt"/>
                <a:ea typeface="+mn-ea"/>
              </a:rPr>
              <a:t>RegionServer2</a:t>
            </a:r>
            <a:r>
              <a:rPr kumimoji="0" lang="zh-CN" altLang="en-US" sz="1600" b="0" i="0" u="none" strike="noStrike" cap="none" normalizeH="0" baseline="0" dirty="0" smtClean="0">
                <a:ln>
                  <a:noFill/>
                </a:ln>
                <a:solidFill>
                  <a:schemeClr val="tx1"/>
                </a:solidFill>
                <a:effectLst/>
                <a:latin typeface="+mn-lt"/>
                <a:ea typeface="+mn-ea"/>
              </a:rPr>
              <a:t>挂掉了，其他的</a:t>
            </a:r>
            <a:r>
              <a:rPr kumimoji="0" lang="en-US" altLang="zh-CN" sz="1600" b="0" i="0" u="none" strike="noStrike" cap="none" normalizeH="0" baseline="0" dirty="0" smtClean="0">
                <a:ln>
                  <a:noFill/>
                </a:ln>
                <a:solidFill>
                  <a:schemeClr val="tx1"/>
                </a:solidFill>
                <a:effectLst/>
                <a:latin typeface="+mn-lt"/>
                <a:ea typeface="+mn-ea"/>
              </a:rPr>
              <a:t>RegionServer</a:t>
            </a:r>
            <a:r>
              <a:rPr lang="zh-CN" altLang="en-US" sz="1600" dirty="0" smtClean="0">
                <a:latin typeface="+mn-lt"/>
                <a:ea typeface="+mn-ea"/>
              </a:rPr>
              <a:t>去接手他的工作吧！</a:t>
            </a:r>
            <a:r>
              <a:rPr kumimoji="0" lang="zh-CN" altLang="en-US" sz="1600" b="0" i="0" u="none" strike="noStrike" cap="none" normalizeH="0" baseline="0" dirty="0" smtClean="0">
                <a:ln>
                  <a:noFill/>
                </a:ln>
                <a:solidFill>
                  <a:schemeClr val="tx1"/>
                </a:solidFill>
                <a:effectLst/>
                <a:latin typeface="+mn-lt"/>
                <a:ea typeface="+mn-ea"/>
              </a:rPr>
              <a:t>”</a:t>
            </a:r>
            <a:endParaRPr kumimoji="0" lang="en-US" altLang="zh-CN" sz="1600" b="0" i="0" u="none" strike="noStrike" cap="none" normalizeH="0" baseline="0" dirty="0" smtClean="0">
              <a:ln>
                <a:noFill/>
              </a:ln>
              <a:solidFill>
                <a:schemeClr val="tx1"/>
              </a:solidFill>
              <a:effectLst/>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092" y="116632"/>
            <a:ext cx="7745412" cy="868363"/>
          </a:xfrm>
          <a:noFill/>
          <a:ln w="9525">
            <a:noFill/>
            <a:miter lim="800000"/>
          </a:ln>
        </p:spPr>
        <p:txBody>
          <a:bodyPr vert="horz" wrap="square" lIns="80128" tIns="40064" rIns="80128" bIns="40064" numCol="1" anchor="ctr" anchorCtr="0" compatLnSpc="1"/>
          <a:lstStyle/>
          <a:p>
            <a:pPr marL="196850" lvl="1"/>
            <a:r>
              <a:rPr lang="zh-CN" altLang="en-US" dirty="0">
                <a:latin typeface="+mj-lt"/>
                <a:ea typeface="+mj-ea"/>
                <a:cs typeface="+mn-cs"/>
              </a:rPr>
              <a:t>角色介绍 </a:t>
            </a:r>
            <a:r>
              <a:rPr lang="en-US" altLang="zh-CN" dirty="0">
                <a:latin typeface="+mj-lt"/>
                <a:ea typeface="+mj-ea"/>
                <a:cs typeface="+mn-cs"/>
              </a:rPr>
              <a:t>—— </a:t>
            </a:r>
            <a:r>
              <a:rPr lang="en-US" altLang="zh-CN" dirty="0" smtClean="0">
                <a:latin typeface="+mj-lt"/>
                <a:ea typeface="+mj-ea"/>
                <a:cs typeface="+mn-cs"/>
              </a:rPr>
              <a:t>HMaster</a:t>
            </a:r>
            <a:endParaRPr lang="en-US" altLang="zh-CN" dirty="0">
              <a:latin typeface="+mj-lt"/>
              <a:ea typeface="+mj-ea"/>
              <a:cs typeface="+mn-cs"/>
            </a:endParaRPr>
          </a:p>
        </p:txBody>
      </p:sp>
      <p:sp>
        <p:nvSpPr>
          <p:cNvPr id="7" name="内容占位符 6"/>
          <p:cNvSpPr>
            <a:spLocks noGrp="1"/>
          </p:cNvSpPr>
          <p:nvPr>
            <p:ph idx="1"/>
          </p:nvPr>
        </p:nvSpPr>
        <p:spPr>
          <a:xfrm>
            <a:off x="496092" y="872716"/>
            <a:ext cx="8001820" cy="4195763"/>
          </a:xfrm>
        </p:spPr>
        <p:txBody>
          <a:bodyPr/>
          <a:lstStyle/>
          <a:p>
            <a:pPr marL="465455" lvl="1" indent="-285750">
              <a:spcBef>
                <a:spcPts val="790"/>
              </a:spcBef>
              <a:buClr>
                <a:schemeClr val="bg1">
                  <a:lumMod val="50000"/>
                </a:schemeClr>
              </a:buClr>
              <a:buSzPct val="60000"/>
              <a:buFont typeface="Wingdings" panose="05000000000000000000" pitchFamily="2" charset="2"/>
              <a:buChar char="l"/>
              <a:defRPr/>
            </a:pPr>
            <a:r>
              <a:rPr lang="en-US" altLang="zh-CN" sz="1800" dirty="0" smtClean="0">
                <a:solidFill>
                  <a:schemeClr val="tx1">
                    <a:lumMod val="85000"/>
                    <a:lumOff val="15000"/>
                  </a:schemeClr>
                </a:solidFill>
              </a:rPr>
              <a:t>HMaster</a:t>
            </a:r>
            <a:r>
              <a:rPr lang="zh-CN" altLang="en-US" sz="1800" dirty="0" smtClean="0">
                <a:solidFill>
                  <a:schemeClr val="tx1">
                    <a:lumMod val="85000"/>
                    <a:lumOff val="15000"/>
                  </a:schemeClr>
                </a:solidFill>
              </a:rPr>
              <a:t>进程负责管理所有的</a:t>
            </a:r>
            <a:r>
              <a:rPr lang="en-US" altLang="zh-CN" sz="1800" dirty="0" smtClean="0">
                <a:solidFill>
                  <a:schemeClr val="tx1">
                    <a:lumMod val="85000"/>
                    <a:lumOff val="15000"/>
                  </a:schemeClr>
                </a:solidFill>
              </a:rPr>
              <a:t>RegionServer</a:t>
            </a:r>
            <a:r>
              <a:rPr lang="zh-CN" altLang="en-US"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marL="825500" lvl="1" indent="-285750">
              <a:spcBef>
                <a:spcPts val="790"/>
              </a:spcBef>
              <a:defRPr/>
            </a:pPr>
            <a:r>
              <a:rPr lang="en-US" altLang="zh-CN" sz="1800" dirty="0" smtClean="0">
                <a:solidFill>
                  <a:schemeClr val="tx1">
                    <a:lumMod val="85000"/>
                    <a:lumOff val="15000"/>
                  </a:schemeClr>
                </a:solidFill>
              </a:rPr>
              <a:t> </a:t>
            </a:r>
            <a:r>
              <a:rPr lang="zh-CN" altLang="en-US" sz="1800" dirty="0" smtClean="0">
                <a:solidFill>
                  <a:schemeClr val="tx1">
                    <a:lumMod val="85000"/>
                    <a:lumOff val="15000"/>
                  </a:schemeClr>
                </a:solidFill>
              </a:rPr>
              <a:t>新</a:t>
            </a:r>
            <a:r>
              <a:rPr lang="en-US" altLang="zh-CN" sz="1800" dirty="0" smtClean="0">
                <a:solidFill>
                  <a:schemeClr val="tx1">
                    <a:lumMod val="85000"/>
                    <a:lumOff val="15000"/>
                  </a:schemeClr>
                </a:solidFill>
              </a:rPr>
              <a:t>RegionServer</a:t>
            </a:r>
            <a:r>
              <a:rPr lang="zh-CN" altLang="en-US" sz="1800" dirty="0" smtClean="0">
                <a:solidFill>
                  <a:schemeClr val="tx1">
                    <a:lumMod val="85000"/>
                    <a:lumOff val="15000"/>
                  </a:schemeClr>
                </a:solidFill>
              </a:rPr>
              <a:t>的注册。</a:t>
            </a:r>
            <a:endParaRPr lang="en-US" altLang="zh-CN" sz="1800" dirty="0" smtClean="0">
              <a:solidFill>
                <a:schemeClr val="tx1">
                  <a:lumMod val="85000"/>
                  <a:lumOff val="15000"/>
                </a:schemeClr>
              </a:solidFill>
            </a:endParaRPr>
          </a:p>
          <a:p>
            <a:pPr marL="825500" lvl="1" indent="-285750">
              <a:spcBef>
                <a:spcPts val="790"/>
              </a:spcBef>
              <a:defRPr/>
            </a:pPr>
            <a:r>
              <a:rPr lang="en-US" altLang="zh-CN" sz="1800" dirty="0" smtClean="0">
                <a:solidFill>
                  <a:schemeClr val="tx1">
                    <a:lumMod val="85000"/>
                    <a:lumOff val="15000"/>
                  </a:schemeClr>
                </a:solidFill>
              </a:rPr>
              <a:t> RegionServer Failover</a:t>
            </a:r>
            <a:r>
              <a:rPr lang="zh-CN" altLang="en-US" sz="1800" dirty="0" smtClean="0">
                <a:solidFill>
                  <a:schemeClr val="tx1">
                    <a:lumMod val="85000"/>
                    <a:lumOff val="15000"/>
                  </a:schemeClr>
                </a:solidFill>
              </a:rPr>
              <a:t>处理。</a:t>
            </a:r>
            <a:endParaRPr lang="en-US" altLang="zh-CN" sz="1800" dirty="0" smtClean="0">
              <a:solidFill>
                <a:schemeClr val="tx1">
                  <a:lumMod val="85000"/>
                  <a:lumOff val="15000"/>
                </a:schemeClr>
              </a:solidFill>
            </a:endParaRPr>
          </a:p>
          <a:p>
            <a:pPr marL="465455" lvl="1" indent="-285750">
              <a:spcBef>
                <a:spcPts val="790"/>
              </a:spcBef>
              <a:buClr>
                <a:schemeClr val="bg1">
                  <a:lumMod val="50000"/>
                </a:schemeClr>
              </a:buClr>
              <a:buSzPct val="60000"/>
              <a:buFont typeface="Wingdings" panose="05000000000000000000" pitchFamily="2" charset="2"/>
              <a:buChar char="l"/>
              <a:defRPr/>
            </a:pPr>
            <a:r>
              <a:rPr lang="zh-CN" altLang="en-US" sz="1800" dirty="0" smtClean="0">
                <a:solidFill>
                  <a:schemeClr val="tx1">
                    <a:lumMod val="85000"/>
                    <a:lumOff val="15000"/>
                  </a:schemeClr>
                </a:solidFill>
              </a:rPr>
              <a:t>负责建表</a:t>
            </a:r>
            <a:r>
              <a:rPr lang="en-US" altLang="zh-CN" sz="1800" dirty="0" smtClean="0">
                <a:solidFill>
                  <a:schemeClr val="tx1">
                    <a:lumMod val="85000"/>
                    <a:lumOff val="15000"/>
                  </a:schemeClr>
                </a:solidFill>
              </a:rPr>
              <a:t>/</a:t>
            </a:r>
            <a:r>
              <a:rPr lang="zh-CN" altLang="en-US" sz="1800" dirty="0" smtClean="0">
                <a:solidFill>
                  <a:schemeClr val="tx1">
                    <a:lumMod val="85000"/>
                    <a:lumOff val="15000"/>
                  </a:schemeClr>
                </a:solidFill>
              </a:rPr>
              <a:t>修改表</a:t>
            </a:r>
            <a:r>
              <a:rPr lang="en-US" altLang="zh-CN" sz="1800" dirty="0" smtClean="0">
                <a:solidFill>
                  <a:schemeClr val="tx1">
                    <a:lumMod val="85000"/>
                    <a:lumOff val="15000"/>
                  </a:schemeClr>
                </a:solidFill>
              </a:rPr>
              <a:t>/</a:t>
            </a:r>
            <a:r>
              <a:rPr lang="zh-CN" altLang="en-US" sz="1800" dirty="0" smtClean="0">
                <a:solidFill>
                  <a:schemeClr val="tx1">
                    <a:lumMod val="85000"/>
                    <a:lumOff val="15000"/>
                  </a:schemeClr>
                </a:solidFill>
              </a:rPr>
              <a:t>删除表以及一些集群操作。</a:t>
            </a:r>
            <a:r>
              <a:rPr lang="en-US" altLang="zh-CN" sz="1800" dirty="0" smtClean="0">
                <a:solidFill>
                  <a:schemeClr val="tx1">
                    <a:lumMod val="85000"/>
                    <a:lumOff val="15000"/>
                  </a:schemeClr>
                </a:solidFill>
              </a:rPr>
              <a:t> </a:t>
            </a:r>
          </a:p>
          <a:p>
            <a:pPr marL="465455" lvl="1" indent="-285750">
              <a:spcBef>
                <a:spcPts val="790"/>
              </a:spcBef>
              <a:buClr>
                <a:schemeClr val="bg1">
                  <a:lumMod val="50000"/>
                </a:schemeClr>
              </a:buClr>
              <a:buSzPct val="60000"/>
              <a:buFont typeface="Wingdings" panose="05000000000000000000" pitchFamily="2" charset="2"/>
              <a:buChar char="l"/>
              <a:defRPr/>
            </a:pPr>
            <a:r>
              <a:rPr lang="en-US" altLang="zh-CN" sz="1800" dirty="0" smtClean="0">
                <a:solidFill>
                  <a:schemeClr val="tx1">
                    <a:lumMod val="85000"/>
                    <a:lumOff val="15000"/>
                  </a:schemeClr>
                </a:solidFill>
              </a:rPr>
              <a:t>HMaster</a:t>
            </a:r>
            <a:r>
              <a:rPr lang="zh-CN" altLang="en-US" sz="1800" dirty="0" smtClean="0">
                <a:solidFill>
                  <a:schemeClr val="tx1">
                    <a:lumMod val="85000"/>
                    <a:lumOff val="15000"/>
                  </a:schemeClr>
                </a:solidFill>
              </a:rPr>
              <a:t>进程负责所有</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的转移操作。</a:t>
            </a:r>
            <a:endParaRPr lang="en-US" altLang="zh-CN" sz="1800" dirty="0" smtClean="0">
              <a:solidFill>
                <a:schemeClr val="tx1">
                  <a:lumMod val="85000"/>
                  <a:lumOff val="15000"/>
                </a:schemeClr>
              </a:solidFill>
            </a:endParaRPr>
          </a:p>
          <a:p>
            <a:pPr marL="825500" lvl="1" indent="-285750">
              <a:spcBef>
                <a:spcPts val="790"/>
              </a:spcBef>
              <a:defRPr/>
            </a:pPr>
            <a:r>
              <a:rPr lang="zh-CN" altLang="en-US" sz="1800" dirty="0" smtClean="0">
                <a:solidFill>
                  <a:schemeClr val="tx1">
                    <a:lumMod val="85000"/>
                    <a:lumOff val="15000"/>
                  </a:schemeClr>
                </a:solidFill>
              </a:rPr>
              <a:t>新表创建时以及</a:t>
            </a:r>
            <a:r>
              <a:rPr lang="zh-CN" altLang="en-US" sz="1800" dirty="0">
                <a:solidFill>
                  <a:schemeClr val="tx1">
                    <a:lumMod val="85000"/>
                    <a:lumOff val="15000"/>
                  </a:schemeClr>
                </a:solidFill>
                <a:sym typeface="微软雅黑" panose="020B0503020204020204" charset="-122"/>
              </a:rPr>
              <a:t>在</a:t>
            </a:r>
            <a:r>
              <a:rPr lang="en-US" altLang="zh-CN" sz="1800" dirty="0">
                <a:solidFill>
                  <a:schemeClr val="tx1">
                    <a:lumMod val="85000"/>
                    <a:lumOff val="15000"/>
                  </a:schemeClr>
                </a:solidFill>
                <a:sym typeface="微软雅黑" panose="020B0503020204020204" charset="-122"/>
              </a:rPr>
              <a:t>Region Split</a:t>
            </a:r>
            <a:r>
              <a:rPr lang="zh-CN" altLang="en-US" sz="1800" dirty="0" smtClean="0">
                <a:solidFill>
                  <a:schemeClr val="tx1">
                    <a:lumMod val="85000"/>
                    <a:lumOff val="15000"/>
                  </a:schemeClr>
                </a:solidFill>
                <a:sym typeface="微软雅黑" panose="020B0503020204020204" charset="-122"/>
              </a:rPr>
              <a:t>后，负责</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分配。</a:t>
            </a:r>
            <a:endParaRPr lang="en-US" altLang="zh-CN" sz="1800" dirty="0" smtClean="0">
              <a:solidFill>
                <a:schemeClr val="tx1">
                  <a:lumMod val="85000"/>
                  <a:lumOff val="15000"/>
                </a:schemeClr>
              </a:solidFill>
            </a:endParaRPr>
          </a:p>
          <a:p>
            <a:pPr marL="825500" lvl="1" indent="-285750">
              <a:spcBef>
                <a:spcPts val="790"/>
              </a:spcBef>
              <a:defRPr/>
            </a:pPr>
            <a:r>
              <a:rPr lang="zh-CN" altLang="en-US" sz="1800" dirty="0" smtClean="0">
                <a:solidFill>
                  <a:schemeClr val="tx1">
                    <a:lumMod val="85000"/>
                    <a:lumOff val="15000"/>
                  </a:schemeClr>
                </a:solidFill>
              </a:rPr>
              <a:t>运行期间的负载均衡保障。</a:t>
            </a:r>
            <a:endParaRPr lang="en-US" altLang="zh-CN" sz="1800" dirty="0" smtClean="0">
              <a:solidFill>
                <a:schemeClr val="tx1">
                  <a:lumMod val="85000"/>
                  <a:lumOff val="15000"/>
                </a:schemeClr>
              </a:solidFill>
            </a:endParaRPr>
          </a:p>
          <a:p>
            <a:pPr marL="825500" lvl="1" indent="-285750">
              <a:spcBef>
                <a:spcPts val="790"/>
              </a:spcBef>
              <a:defRPr/>
            </a:pPr>
            <a:r>
              <a:rPr lang="en-US" altLang="zh-CN" sz="1800" dirty="0" smtClean="0">
                <a:solidFill>
                  <a:schemeClr val="tx1">
                    <a:lumMod val="85000"/>
                    <a:lumOff val="15000"/>
                  </a:schemeClr>
                </a:solidFill>
              </a:rPr>
              <a:t>RegionServer Failover</a:t>
            </a:r>
            <a:r>
              <a:rPr lang="zh-CN" altLang="en-US" sz="1800" dirty="0" smtClean="0">
                <a:solidFill>
                  <a:schemeClr val="tx1">
                    <a:lumMod val="85000"/>
                    <a:lumOff val="15000"/>
                  </a:schemeClr>
                </a:solidFill>
              </a:rPr>
              <a:t>后的</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接管。</a:t>
            </a:r>
            <a:endParaRPr lang="en-US" altLang="zh-CN" sz="1800" dirty="0" smtClean="0">
              <a:solidFill>
                <a:schemeClr val="tx1">
                  <a:lumMod val="85000"/>
                  <a:lumOff val="15000"/>
                </a:schemeClr>
              </a:solidFill>
            </a:endParaRPr>
          </a:p>
          <a:p>
            <a:pPr marL="465455" lvl="1" indent="-285750">
              <a:spcBef>
                <a:spcPts val="790"/>
              </a:spcBef>
              <a:buClr>
                <a:schemeClr val="bg1">
                  <a:lumMod val="50000"/>
                </a:schemeClr>
              </a:buClr>
              <a:buSzPct val="60000"/>
              <a:buFont typeface="Wingdings" panose="05000000000000000000" pitchFamily="2" charset="2"/>
              <a:buChar char="l"/>
              <a:defRPr/>
            </a:pPr>
            <a:r>
              <a:rPr lang="en-US" altLang="zh-CN" sz="1800" dirty="0" smtClean="0">
                <a:solidFill>
                  <a:schemeClr val="tx1">
                    <a:lumMod val="85000"/>
                    <a:lumOff val="15000"/>
                  </a:schemeClr>
                </a:solidFill>
              </a:rPr>
              <a:t>HMaster</a:t>
            </a:r>
            <a:r>
              <a:rPr lang="zh-CN" altLang="en-US" sz="1800" dirty="0" smtClean="0">
                <a:solidFill>
                  <a:schemeClr val="tx1">
                    <a:lumMod val="85000"/>
                    <a:lumOff val="15000"/>
                  </a:schemeClr>
                </a:solidFill>
              </a:rPr>
              <a:t>进程有主备角色。集群可以配置两个</a:t>
            </a:r>
            <a:r>
              <a:rPr lang="en-US" altLang="zh-CN" sz="1800" dirty="0" smtClean="0">
                <a:solidFill>
                  <a:schemeClr val="tx1">
                    <a:lumMod val="85000"/>
                    <a:lumOff val="15000"/>
                  </a:schemeClr>
                </a:solidFill>
              </a:rPr>
              <a:t>HMaster</a:t>
            </a:r>
            <a:r>
              <a:rPr lang="zh-CN" altLang="en-US" sz="1800" dirty="0" smtClean="0">
                <a:solidFill>
                  <a:schemeClr val="tx1">
                    <a:lumMod val="85000"/>
                    <a:lumOff val="15000"/>
                  </a:schemeClr>
                </a:solidFill>
              </a:rPr>
              <a:t>角色，集群启动时，这些</a:t>
            </a:r>
            <a:r>
              <a:rPr lang="en-US" altLang="zh-CN" sz="1800" dirty="0" smtClean="0">
                <a:solidFill>
                  <a:schemeClr val="tx1">
                    <a:lumMod val="85000"/>
                    <a:lumOff val="15000"/>
                  </a:schemeClr>
                </a:solidFill>
              </a:rPr>
              <a:t>HMaster</a:t>
            </a:r>
            <a:r>
              <a:rPr lang="zh-CN" altLang="en-US" sz="1800" dirty="0" smtClean="0">
                <a:solidFill>
                  <a:schemeClr val="tx1">
                    <a:lumMod val="85000"/>
                    <a:lumOff val="15000"/>
                  </a:schemeClr>
                </a:solidFill>
              </a:rPr>
              <a:t>角色通过竞争获得主</a:t>
            </a:r>
            <a:r>
              <a:rPr lang="en-US" altLang="zh-CN" sz="1800" dirty="0" smtClean="0">
                <a:solidFill>
                  <a:schemeClr val="tx1">
                    <a:lumMod val="85000"/>
                    <a:lumOff val="15000"/>
                  </a:schemeClr>
                </a:solidFill>
              </a:rPr>
              <a:t>HMaster</a:t>
            </a:r>
            <a:r>
              <a:rPr lang="zh-CN" altLang="en-US" sz="1800" dirty="0" smtClean="0">
                <a:solidFill>
                  <a:schemeClr val="tx1">
                    <a:lumMod val="85000"/>
                    <a:lumOff val="15000"/>
                  </a:schemeClr>
                </a:solidFill>
              </a:rPr>
              <a:t>角色。主</a:t>
            </a:r>
            <a:r>
              <a:rPr lang="en-US" altLang="zh-CN" sz="1800" dirty="0" smtClean="0">
                <a:solidFill>
                  <a:schemeClr val="tx1">
                    <a:lumMod val="85000"/>
                    <a:lumOff val="15000"/>
                  </a:schemeClr>
                </a:solidFill>
              </a:rPr>
              <a:t>HMaster</a:t>
            </a:r>
            <a:r>
              <a:rPr lang="zh-CN" altLang="en-US" sz="1800" dirty="0" smtClean="0">
                <a:solidFill>
                  <a:schemeClr val="tx1">
                    <a:lumMod val="85000"/>
                    <a:lumOff val="15000"/>
                  </a:schemeClr>
                </a:solidFill>
              </a:rPr>
              <a:t>只能有一个，备</a:t>
            </a:r>
            <a:r>
              <a:rPr lang="en-US" altLang="zh-CN" sz="1800" dirty="0" smtClean="0">
                <a:solidFill>
                  <a:schemeClr val="tx1">
                    <a:lumMod val="85000"/>
                    <a:lumOff val="15000"/>
                  </a:schemeClr>
                </a:solidFill>
              </a:rPr>
              <a:t>HMaster</a:t>
            </a:r>
            <a:r>
              <a:rPr lang="zh-CN" altLang="en-US" sz="1800" dirty="0" smtClean="0">
                <a:solidFill>
                  <a:schemeClr val="tx1">
                    <a:lumMod val="85000"/>
                    <a:lumOff val="15000"/>
                  </a:schemeClr>
                </a:solidFill>
              </a:rPr>
              <a:t>进程在集群运行期间处于休眠状态，不干涉任何集群事务。</a:t>
            </a:r>
            <a:endParaRPr lang="zh-CN" altLang="en-US" sz="1800"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2256" y="1062175"/>
            <a:ext cx="8136904" cy="4195763"/>
          </a:xfrm>
        </p:spPr>
        <p:txBody>
          <a:bodyPr/>
          <a:lstStyle/>
          <a:p>
            <a:r>
              <a:rPr lang="en-US" altLang="zh-CN" sz="1600" dirty="0" smtClean="0"/>
              <a:t>ZooKeeper</a:t>
            </a:r>
            <a:r>
              <a:rPr lang="zh-CN" altLang="en-US" sz="1600" dirty="0" smtClean="0"/>
              <a:t>为</a:t>
            </a:r>
            <a:r>
              <a:rPr lang="en-US" altLang="zh-CN" sz="1600" dirty="0" smtClean="0"/>
              <a:t>HBase</a:t>
            </a:r>
            <a:r>
              <a:rPr lang="zh-CN" altLang="en-US" sz="1600" dirty="0" smtClean="0"/>
              <a:t> 提供</a:t>
            </a:r>
            <a:r>
              <a:rPr lang="en-US" altLang="zh-CN" sz="1600" dirty="0" smtClean="0"/>
              <a:t>:</a:t>
            </a:r>
          </a:p>
          <a:p>
            <a:pPr lvl="1"/>
            <a:r>
              <a:rPr lang="zh-CN" altLang="en-US" sz="1600" b="1" dirty="0" smtClean="0">
                <a:solidFill>
                  <a:srgbClr val="FF0000"/>
                </a:solidFill>
              </a:rPr>
              <a:t>分布式锁的服务</a:t>
            </a:r>
          </a:p>
          <a:p>
            <a:pPr marL="801370" lvl="2" indent="0">
              <a:buNone/>
            </a:pPr>
            <a:r>
              <a:rPr lang="zh-CN" altLang="en-US" sz="1600" dirty="0" smtClean="0">
                <a:latin typeface="+mn-lt"/>
              </a:rPr>
              <a:t>多个</a:t>
            </a:r>
            <a:r>
              <a:rPr lang="en-US" altLang="zh-CN" sz="1600" dirty="0" smtClean="0">
                <a:latin typeface="+mn-lt"/>
              </a:rPr>
              <a:t>HMaster</a:t>
            </a:r>
            <a:r>
              <a:rPr lang="zh-CN" altLang="en-US" sz="1600" dirty="0" smtClean="0">
                <a:latin typeface="+mn-lt"/>
              </a:rPr>
              <a:t>进程竞争主</a:t>
            </a:r>
            <a:r>
              <a:rPr lang="en-US" altLang="zh-CN" sz="1600" dirty="0" smtClean="0">
                <a:latin typeface="+mn-lt"/>
              </a:rPr>
              <a:t>HMaster</a:t>
            </a:r>
            <a:r>
              <a:rPr lang="zh-CN" altLang="en-US" sz="1600" dirty="0" smtClean="0">
                <a:latin typeface="+mn-lt"/>
              </a:rPr>
              <a:t>角色时，怎么样保证仅有一个</a:t>
            </a:r>
            <a:r>
              <a:rPr lang="en-US" altLang="zh-CN" sz="1600" dirty="0" smtClean="0">
                <a:latin typeface="+mn-lt"/>
              </a:rPr>
              <a:t>Active</a:t>
            </a:r>
            <a:r>
              <a:rPr lang="zh-CN" altLang="en-US" sz="1600" dirty="0" smtClean="0">
                <a:latin typeface="+mn-lt"/>
              </a:rPr>
              <a:t>角色存在？这就需要一个分布式的锁机制来保证。多个</a:t>
            </a:r>
            <a:r>
              <a:rPr lang="en-US" altLang="zh-CN" sz="1600" dirty="0" smtClean="0">
                <a:latin typeface="+mn-lt"/>
              </a:rPr>
              <a:t>HMaster</a:t>
            </a:r>
            <a:r>
              <a:rPr lang="zh-CN" altLang="en-US" sz="1600" dirty="0" smtClean="0">
                <a:latin typeface="+mn-lt"/>
              </a:rPr>
              <a:t>进程都尝试着去</a:t>
            </a:r>
            <a:r>
              <a:rPr lang="en-US" altLang="zh-CN" sz="1600" dirty="0" smtClean="0">
                <a:latin typeface="+mn-lt"/>
              </a:rPr>
              <a:t>ZooKeeper</a:t>
            </a:r>
            <a:r>
              <a:rPr lang="zh-CN" altLang="en-US" sz="1600" dirty="0" smtClean="0">
                <a:latin typeface="+mn-lt"/>
              </a:rPr>
              <a:t>中写入一个对应的节点，该节点只能被一个</a:t>
            </a:r>
            <a:r>
              <a:rPr lang="en-US" altLang="zh-CN" sz="1600" dirty="0" smtClean="0">
                <a:latin typeface="+mn-lt"/>
              </a:rPr>
              <a:t>HMaster</a:t>
            </a:r>
            <a:r>
              <a:rPr lang="zh-CN" altLang="en-US" sz="1600" dirty="0" smtClean="0">
                <a:latin typeface="+mn-lt"/>
              </a:rPr>
              <a:t>进程创建成功，创建成功的</a:t>
            </a:r>
            <a:r>
              <a:rPr lang="en-US" altLang="zh-CN" sz="1600" dirty="0" smtClean="0">
                <a:latin typeface="+mn-lt"/>
              </a:rPr>
              <a:t>HMaster</a:t>
            </a:r>
            <a:r>
              <a:rPr lang="zh-CN" altLang="en-US" sz="1600" dirty="0" smtClean="0">
                <a:latin typeface="+mn-lt"/>
              </a:rPr>
              <a:t>进程就是主角色。 </a:t>
            </a:r>
          </a:p>
          <a:p>
            <a:pPr lvl="1"/>
            <a:r>
              <a:rPr lang="zh-CN" altLang="en-US" sz="1600" b="1" dirty="0" smtClean="0">
                <a:solidFill>
                  <a:srgbClr val="FF0000"/>
                </a:solidFill>
              </a:rPr>
              <a:t>事件监听机制</a:t>
            </a:r>
          </a:p>
          <a:p>
            <a:pPr marL="801370" lvl="2" indent="0">
              <a:buNone/>
            </a:pPr>
            <a:r>
              <a:rPr lang="zh-CN" altLang="en-US" sz="1600" dirty="0" smtClean="0">
                <a:latin typeface="+mn-lt"/>
              </a:rPr>
              <a:t>主</a:t>
            </a:r>
            <a:r>
              <a:rPr lang="en-US" altLang="zh-CN" sz="1600" dirty="0" smtClean="0">
                <a:latin typeface="+mn-lt"/>
              </a:rPr>
              <a:t>HMaster</a:t>
            </a:r>
            <a:r>
              <a:rPr lang="zh-CN" altLang="en-US" sz="1600" dirty="0" smtClean="0">
                <a:latin typeface="+mn-lt"/>
              </a:rPr>
              <a:t>进程宕掉之后，其它的备</a:t>
            </a:r>
            <a:r>
              <a:rPr lang="en-US" altLang="zh-CN" sz="1600" dirty="0" smtClean="0">
                <a:latin typeface="+mn-lt"/>
              </a:rPr>
              <a:t>HMaster</a:t>
            </a:r>
            <a:r>
              <a:rPr lang="zh-CN" altLang="en-US" sz="1600" dirty="0" smtClean="0">
                <a:latin typeface="+mn-lt"/>
              </a:rPr>
              <a:t>如何能够快速的接管？这个过程中，备</a:t>
            </a:r>
            <a:r>
              <a:rPr lang="en-US" altLang="zh-CN" sz="1600" dirty="0" smtClean="0">
                <a:latin typeface="+mn-lt"/>
              </a:rPr>
              <a:t>HMaster</a:t>
            </a:r>
            <a:r>
              <a:rPr lang="zh-CN" altLang="en-US" sz="1600" dirty="0" smtClean="0">
                <a:latin typeface="+mn-lt"/>
              </a:rPr>
              <a:t>在监听那个对应的</a:t>
            </a:r>
            <a:r>
              <a:rPr lang="en-US" altLang="zh-CN" sz="1600" dirty="0" smtClean="0">
                <a:latin typeface="+mn-lt"/>
              </a:rPr>
              <a:t>ZooKeeper</a:t>
            </a:r>
            <a:r>
              <a:rPr lang="zh-CN" altLang="en-US" sz="1600" dirty="0" smtClean="0">
                <a:latin typeface="+mn-lt"/>
              </a:rPr>
              <a:t>节点。主</a:t>
            </a:r>
            <a:r>
              <a:rPr lang="en-US" altLang="zh-CN" sz="1600" dirty="0" smtClean="0">
                <a:latin typeface="+mn-lt"/>
              </a:rPr>
              <a:t>HMaster</a:t>
            </a:r>
            <a:r>
              <a:rPr lang="zh-CN" altLang="en-US" sz="1600" dirty="0" smtClean="0">
                <a:latin typeface="+mn-lt"/>
              </a:rPr>
              <a:t>进程宕掉之后，该节点会被删除，那么，其它的备</a:t>
            </a:r>
            <a:r>
              <a:rPr lang="en-US" altLang="zh-CN" sz="1600" dirty="0" smtClean="0">
                <a:latin typeface="+mn-lt"/>
              </a:rPr>
              <a:t>HMaster</a:t>
            </a:r>
            <a:r>
              <a:rPr lang="zh-CN" altLang="en-US" sz="1600" dirty="0" smtClean="0">
                <a:latin typeface="+mn-lt"/>
              </a:rPr>
              <a:t>就可以收到相应的消息。</a:t>
            </a:r>
          </a:p>
          <a:p>
            <a:pPr lvl="1"/>
            <a:r>
              <a:rPr lang="zh-CN" altLang="en-US" sz="1600" b="1" dirty="0" smtClean="0">
                <a:solidFill>
                  <a:srgbClr val="FF0000"/>
                </a:solidFill>
              </a:rPr>
              <a:t>微型数据库角色</a:t>
            </a:r>
          </a:p>
          <a:p>
            <a:pPr marL="801370" lvl="2" indent="0">
              <a:buNone/>
            </a:pPr>
            <a:r>
              <a:rPr lang="en-US" altLang="zh-CN" sz="1600" dirty="0" smtClean="0">
                <a:latin typeface="+mn-lt"/>
              </a:rPr>
              <a:t>ZooKeeper</a:t>
            </a:r>
            <a:r>
              <a:rPr lang="zh-CN" altLang="en-US" sz="1600" dirty="0" smtClean="0">
                <a:latin typeface="+mn-lt"/>
              </a:rPr>
              <a:t>中存放了</a:t>
            </a:r>
            <a:r>
              <a:rPr lang="en-US" altLang="zh-CN" sz="1600" dirty="0" smtClean="0">
                <a:solidFill>
                  <a:srgbClr val="FF0000"/>
                </a:solidFill>
                <a:latin typeface="+mn-lt"/>
              </a:rPr>
              <a:t>Region Server</a:t>
            </a:r>
            <a:r>
              <a:rPr lang="zh-CN" altLang="en-US" sz="1600" dirty="0" smtClean="0">
                <a:solidFill>
                  <a:srgbClr val="FF0000"/>
                </a:solidFill>
                <a:latin typeface="+mn-lt"/>
              </a:rPr>
              <a:t>的注册信息以及</a:t>
            </a:r>
            <a:r>
              <a:rPr lang="en-US" altLang="zh-CN" sz="1600" dirty="0" smtClean="0">
                <a:solidFill>
                  <a:srgbClr val="FF0000"/>
                </a:solidFill>
                <a:latin typeface="+mn-lt"/>
              </a:rPr>
              <a:t>meta</a:t>
            </a:r>
            <a:r>
              <a:rPr lang="zh-CN" altLang="en-US" sz="1600" dirty="0" smtClean="0">
                <a:solidFill>
                  <a:srgbClr val="FF0000"/>
                </a:solidFill>
                <a:latin typeface="+mn-lt"/>
              </a:rPr>
              <a:t>表的路由信息</a:t>
            </a:r>
            <a:r>
              <a:rPr lang="zh-CN" altLang="en-US" sz="1600" dirty="0" smtClean="0">
                <a:latin typeface="+mn-lt"/>
              </a:rPr>
              <a:t>，</a:t>
            </a:r>
            <a:r>
              <a:rPr lang="zh-CN" altLang="en-US" sz="1600" dirty="0" smtClean="0"/>
              <a:t>主</a:t>
            </a:r>
            <a:r>
              <a:rPr lang="zh-CN" altLang="en-US" sz="1600" dirty="0"/>
              <a:t>用</a:t>
            </a:r>
            <a:r>
              <a:rPr lang="en-US" altLang="zh-CN" sz="1600" dirty="0" smtClean="0"/>
              <a:t>Master</a:t>
            </a:r>
            <a:r>
              <a:rPr lang="zh-CN" altLang="en-US" sz="1600" dirty="0" smtClean="0"/>
              <a:t>根据注册信息感知</a:t>
            </a:r>
            <a:r>
              <a:rPr lang="zh-CN" altLang="en-US" sz="1600" dirty="0"/>
              <a:t>各个</a:t>
            </a:r>
            <a:r>
              <a:rPr lang="en-US" altLang="zh-CN" sz="1600" dirty="0"/>
              <a:t>RegionServer</a:t>
            </a:r>
            <a:r>
              <a:rPr lang="zh-CN" altLang="en-US" sz="1600" dirty="0"/>
              <a:t>的健康状态。</a:t>
            </a:r>
            <a:endParaRPr lang="en-US" altLang="zh-CN" sz="1600" dirty="0"/>
          </a:p>
          <a:p>
            <a:pPr marL="801370" lvl="2" indent="0">
              <a:buNone/>
            </a:pPr>
            <a:endParaRPr lang="zh-CN" altLang="en-US" sz="1600" dirty="0" smtClean="0">
              <a:latin typeface="+mn-lt"/>
            </a:endParaRPr>
          </a:p>
        </p:txBody>
      </p:sp>
      <p:sp>
        <p:nvSpPr>
          <p:cNvPr id="11" name="标题 1"/>
          <p:cNvSpPr>
            <a:spLocks noGrp="1"/>
          </p:cNvSpPr>
          <p:nvPr>
            <p:ph type="title"/>
          </p:nvPr>
        </p:nvSpPr>
        <p:spPr>
          <a:xfrm>
            <a:off x="502256" y="188640"/>
            <a:ext cx="7745412" cy="868363"/>
          </a:xfrm>
          <a:noFill/>
          <a:ln w="9525">
            <a:noFill/>
            <a:miter lim="800000"/>
          </a:ln>
        </p:spPr>
        <p:txBody>
          <a:bodyPr vert="horz" wrap="square" lIns="80128" tIns="40064" rIns="80128" bIns="40064" numCol="1" anchor="ctr" anchorCtr="0" compatLnSpc="1"/>
          <a:lstStyle/>
          <a:p>
            <a:pPr marL="196850" lvl="1"/>
            <a:r>
              <a:rPr lang="en-US" altLang="zh-CN" dirty="0">
                <a:latin typeface="+mj-lt"/>
                <a:ea typeface="+mj-ea"/>
                <a:cs typeface="+mn-cs"/>
              </a:rPr>
              <a:t>ZooKeeper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346971"/>
            <a:ext cx="7745412" cy="868363"/>
          </a:xfrm>
          <a:noFill/>
          <a:ln w="9525">
            <a:noFill/>
            <a:miter lim="800000"/>
          </a:ln>
        </p:spPr>
        <p:txBody>
          <a:bodyPr vert="horz" wrap="square" lIns="80128" tIns="40064" rIns="80128" bIns="40064" numCol="1" anchor="ctr" anchorCtr="0" compatLnSpc="1"/>
          <a:lstStyle/>
          <a:p>
            <a:pPr marL="196850" lvl="1"/>
            <a:r>
              <a:rPr lang="en-US" altLang="zh-CN" dirty="0" smtClean="0">
                <a:latin typeface="+mj-lt"/>
                <a:ea typeface="+mj-ea"/>
                <a:cs typeface="+mn-cs"/>
              </a:rPr>
              <a:t>HBase</a:t>
            </a:r>
            <a:r>
              <a:rPr lang="zh-CN" altLang="en-US" dirty="0">
                <a:latin typeface="+mj-lt"/>
                <a:ea typeface="+mj-ea"/>
                <a:cs typeface="+mn-cs"/>
              </a:rPr>
              <a:t>架构</a:t>
            </a:r>
            <a:r>
              <a:rPr lang="zh-CN" altLang="en-US" dirty="0" smtClean="0">
                <a:latin typeface="+mj-lt"/>
                <a:ea typeface="+mj-ea"/>
                <a:cs typeface="+mn-cs"/>
              </a:rPr>
              <a:t>介绍</a:t>
            </a:r>
            <a:r>
              <a:rPr lang="en-US" altLang="zh-CN" dirty="0" smtClean="0">
                <a:latin typeface="+mj-lt"/>
                <a:ea typeface="+mj-ea"/>
                <a:cs typeface="+mn-cs"/>
              </a:rPr>
              <a:t>——MOB</a:t>
            </a:r>
            <a:endParaRPr lang="en-US" altLang="zh-CN" dirty="0">
              <a:latin typeface="+mj-lt"/>
              <a:ea typeface="+mj-ea"/>
              <a:cs typeface="+mn-cs"/>
            </a:endParaRPr>
          </a:p>
        </p:txBody>
      </p:sp>
      <p:sp>
        <p:nvSpPr>
          <p:cNvPr id="2" name="矩形 1"/>
          <p:cNvSpPr/>
          <p:nvPr/>
        </p:nvSpPr>
        <p:spPr>
          <a:xfrm>
            <a:off x="503548" y="1232756"/>
            <a:ext cx="7920880" cy="4247317"/>
          </a:xfrm>
          <a:prstGeom prst="rect">
            <a:avLst/>
          </a:prstGeom>
        </p:spPr>
        <p:txBody>
          <a:bodyPr wrap="square">
            <a:spAutoFit/>
          </a:bodyPr>
          <a:lstStyle/>
          <a:p>
            <a:pPr>
              <a:lnSpc>
                <a:spcPct val="150000"/>
              </a:lnSpc>
            </a:pPr>
            <a:r>
              <a:rPr lang="en-US" altLang="zh-CN" sz="2000" dirty="0">
                <a:solidFill>
                  <a:srgbClr val="3E3E3E"/>
                </a:solidFill>
                <a:latin typeface="Helvetica Neue"/>
              </a:rPr>
              <a:t> </a:t>
            </a:r>
            <a:r>
              <a:rPr lang="en-US" altLang="zh-CN" sz="2000" dirty="0" smtClean="0">
                <a:solidFill>
                  <a:srgbClr val="3E3E3E"/>
                </a:solidFill>
                <a:latin typeface="Helvetica Neue"/>
              </a:rPr>
              <a:t>   </a:t>
            </a:r>
            <a:r>
              <a:rPr lang="en-US" altLang="zh-CN" sz="2000" dirty="0" smtClean="0">
                <a:latin typeface="Helvetica Neue"/>
              </a:rPr>
              <a:t>HBASE-11339</a:t>
            </a:r>
            <a:r>
              <a:rPr lang="zh-CN" altLang="en-US" sz="2000" dirty="0">
                <a:latin typeface="Helvetica Neue"/>
              </a:rPr>
              <a:t>引入了</a:t>
            </a:r>
            <a:r>
              <a:rPr lang="en-US" altLang="zh-CN" sz="2000" dirty="0">
                <a:latin typeface="Helvetica Neue"/>
              </a:rPr>
              <a:t>Apache HBase</a:t>
            </a:r>
            <a:r>
              <a:rPr lang="zh-CN" altLang="en-US" sz="2000" dirty="0">
                <a:latin typeface="Helvetica Neue"/>
              </a:rPr>
              <a:t>中介对象存储</a:t>
            </a:r>
            <a:r>
              <a:rPr lang="en-US" altLang="zh-CN" sz="2000" dirty="0">
                <a:latin typeface="Helvetica Neue"/>
              </a:rPr>
              <a:t>(MOB)</a:t>
            </a:r>
            <a:r>
              <a:rPr lang="zh-CN" altLang="en-US" sz="2000" dirty="0">
                <a:latin typeface="Helvetica Neue"/>
              </a:rPr>
              <a:t>功能。该功能可以改善中等大小对象的</a:t>
            </a:r>
            <a:r>
              <a:rPr lang="zh-CN" altLang="en-US" sz="2000" b="1" dirty="0">
                <a:latin typeface="Helvetica Neue"/>
              </a:rPr>
              <a:t>低延迟读写访问</a:t>
            </a:r>
            <a:r>
              <a:rPr lang="zh-CN" altLang="en-US" sz="2000" dirty="0">
                <a:latin typeface="Helvetica Neue"/>
              </a:rPr>
              <a:t>（根据我们的测试结果，理想情况是</a:t>
            </a:r>
            <a:r>
              <a:rPr lang="en-US" altLang="zh-CN" sz="2000" dirty="0">
                <a:latin typeface="Helvetica Neue"/>
              </a:rPr>
              <a:t>100K</a:t>
            </a:r>
            <a:r>
              <a:rPr lang="zh-CN" altLang="en-US" sz="2000" dirty="0">
                <a:latin typeface="Helvetica Neue"/>
              </a:rPr>
              <a:t>到</a:t>
            </a:r>
            <a:r>
              <a:rPr lang="en-US" altLang="zh-CN" sz="2000" dirty="0">
                <a:latin typeface="Helvetica Neue"/>
              </a:rPr>
              <a:t>10MB</a:t>
            </a:r>
            <a:r>
              <a:rPr lang="zh-CN" altLang="en-US" sz="2000" dirty="0">
                <a:latin typeface="Helvetica Neue"/>
              </a:rPr>
              <a:t>），使其非常适合用于存储文档、图像和其他中等大小</a:t>
            </a:r>
            <a:r>
              <a:rPr lang="zh-CN" altLang="en-US" sz="2000" dirty="0" smtClean="0">
                <a:latin typeface="Helvetica Neue"/>
              </a:rPr>
              <a:t>对象。</a:t>
            </a:r>
            <a:endParaRPr lang="en-US" altLang="zh-CN" sz="2000" dirty="0" smtClean="0">
              <a:latin typeface="Helvetica Neue"/>
            </a:endParaRPr>
          </a:p>
          <a:p>
            <a:pPr>
              <a:lnSpc>
                <a:spcPct val="150000"/>
              </a:lnSpc>
            </a:pPr>
            <a:r>
              <a:rPr lang="en-US" altLang="zh-CN" sz="2000" dirty="0">
                <a:latin typeface="Helvetica Neue"/>
              </a:rPr>
              <a:t> </a:t>
            </a:r>
            <a:r>
              <a:rPr lang="en-US" altLang="zh-CN" sz="2000" dirty="0" smtClean="0">
                <a:latin typeface="Helvetica Neue"/>
              </a:rPr>
              <a:t>   Apache </a:t>
            </a:r>
            <a:r>
              <a:rPr lang="en-US" altLang="zh-CN" sz="2000" dirty="0">
                <a:latin typeface="Helvetica Neue"/>
              </a:rPr>
              <a:t>HBase MOB</a:t>
            </a:r>
            <a:r>
              <a:rPr lang="zh-CN" altLang="en-US" sz="2000" dirty="0">
                <a:latin typeface="Helvetica Neue"/>
              </a:rPr>
              <a:t>功能通过</a:t>
            </a:r>
            <a:r>
              <a:rPr lang="zh-CN" altLang="en-US" sz="2000" b="1" dirty="0">
                <a:latin typeface="Helvetica Neue"/>
              </a:rPr>
              <a:t>分离文件引用和</a:t>
            </a:r>
            <a:r>
              <a:rPr lang="en-US" altLang="zh-CN" sz="2000" b="1" dirty="0">
                <a:latin typeface="Helvetica Neue"/>
              </a:rPr>
              <a:t>MOB</a:t>
            </a:r>
            <a:r>
              <a:rPr lang="zh-CN" altLang="en-US" sz="2000" b="1" dirty="0">
                <a:latin typeface="Helvetica Neue"/>
              </a:rPr>
              <a:t>对象的</a:t>
            </a:r>
            <a:r>
              <a:rPr lang="en-US" altLang="zh-CN" sz="2000" b="1" dirty="0">
                <a:latin typeface="Helvetica Neue"/>
              </a:rPr>
              <a:t>IO</a:t>
            </a:r>
            <a:r>
              <a:rPr lang="zh-CN" altLang="en-US" sz="2000" b="1" dirty="0">
                <a:latin typeface="Helvetica Neue"/>
              </a:rPr>
              <a:t>路径</a:t>
            </a:r>
            <a:r>
              <a:rPr lang="zh-CN" altLang="en-US" sz="2000" dirty="0">
                <a:latin typeface="Helvetica Neue"/>
              </a:rPr>
              <a:t>来实现这一功能，并且将不同的压缩策略应用于</a:t>
            </a:r>
            <a:r>
              <a:rPr lang="en-US" altLang="zh-CN" sz="2000" dirty="0">
                <a:latin typeface="Helvetica Neue"/>
              </a:rPr>
              <a:t>MOB</a:t>
            </a:r>
            <a:r>
              <a:rPr lang="zh-CN" altLang="en-US" sz="2000" dirty="0">
                <a:latin typeface="Helvetica Neue"/>
              </a:rPr>
              <a:t>，从而减少由</a:t>
            </a:r>
            <a:r>
              <a:rPr lang="en-US" altLang="zh-CN" sz="2000" dirty="0">
                <a:latin typeface="Helvetica Neue"/>
              </a:rPr>
              <a:t>HBase</a:t>
            </a:r>
            <a:r>
              <a:rPr lang="zh-CN" altLang="en-US" sz="2000" dirty="0" smtClean="0">
                <a:latin typeface="Helvetica Neue"/>
              </a:rPr>
              <a:t>的</a:t>
            </a:r>
            <a:r>
              <a:rPr lang="en-US" altLang="zh-CN" sz="2000" dirty="0" smtClean="0">
                <a:latin typeface="Helvetica Neue"/>
              </a:rPr>
              <a:t>HFile</a:t>
            </a:r>
            <a:r>
              <a:rPr lang="zh-CN" altLang="en-US" sz="2000" dirty="0" smtClean="0">
                <a:latin typeface="Helvetica Neue"/>
              </a:rPr>
              <a:t>文件</a:t>
            </a:r>
            <a:r>
              <a:rPr lang="zh-CN" altLang="en-US" sz="2000" dirty="0">
                <a:latin typeface="Helvetica Neue"/>
              </a:rPr>
              <a:t>压缩合并导致的写入放大。</a:t>
            </a:r>
            <a:r>
              <a:rPr lang="en-US" altLang="zh-CN" sz="2000" dirty="0">
                <a:latin typeface="Helvetica Neue"/>
              </a:rPr>
              <a:t>MOB</a:t>
            </a:r>
            <a:r>
              <a:rPr lang="zh-CN" altLang="en-US" sz="2000" dirty="0">
                <a:latin typeface="Helvetica Neue"/>
              </a:rPr>
              <a:t>对象存储在一个称为</a:t>
            </a:r>
            <a:r>
              <a:rPr lang="en-US" altLang="zh-CN" sz="2000" dirty="0">
                <a:latin typeface="Helvetica Neue"/>
              </a:rPr>
              <a:t>MOB</a:t>
            </a:r>
            <a:r>
              <a:rPr lang="zh-CN" altLang="en-US" sz="2000" dirty="0">
                <a:latin typeface="Helvetica Neue"/>
              </a:rPr>
              <a:t>的特殊区域中。一个表的</a:t>
            </a:r>
            <a:r>
              <a:rPr lang="en-US" altLang="zh-CN" sz="2000" dirty="0">
                <a:latin typeface="Helvetica Neue"/>
              </a:rPr>
              <a:t>MOB</a:t>
            </a:r>
            <a:r>
              <a:rPr lang="zh-CN" altLang="en-US" sz="2000" dirty="0">
                <a:latin typeface="Helvetica Neue"/>
              </a:rPr>
              <a:t>对象会作为</a:t>
            </a:r>
            <a:r>
              <a:rPr lang="en-US" altLang="zh-CN" sz="2000" dirty="0">
                <a:latin typeface="Helvetica Neue"/>
              </a:rPr>
              <a:t>MOB</a:t>
            </a:r>
            <a:r>
              <a:rPr lang="zh-CN" altLang="en-US" sz="2000" dirty="0">
                <a:latin typeface="Helvetica Neue"/>
              </a:rPr>
              <a:t>文件存储在</a:t>
            </a:r>
            <a:r>
              <a:rPr lang="en-US" altLang="zh-CN" sz="2000" dirty="0">
                <a:latin typeface="Helvetica Neue"/>
              </a:rPr>
              <a:t>MOB</a:t>
            </a:r>
            <a:r>
              <a:rPr lang="zh-CN" altLang="en-US" sz="2000" dirty="0">
                <a:latin typeface="Helvetica Neue"/>
              </a:rPr>
              <a:t>区域中，这意味着在该区域将有大量的</a:t>
            </a:r>
            <a:r>
              <a:rPr lang="en-US" altLang="zh-CN" sz="2000" dirty="0">
                <a:latin typeface="Helvetica Neue"/>
              </a:rPr>
              <a:t>MOB</a:t>
            </a:r>
            <a:r>
              <a:rPr lang="zh-CN" altLang="en-US" sz="2000" dirty="0">
                <a:latin typeface="Helvetica Neue"/>
              </a:rPr>
              <a:t>文件。</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2"/>
          <p:cNvSpPr txBox="1"/>
          <p:nvPr/>
        </p:nvSpPr>
        <p:spPr bwMode="auto">
          <a:xfrm>
            <a:off x="337280" y="220377"/>
            <a:ext cx="7745412" cy="868363"/>
          </a:xfrm>
          <a:prstGeom prst="rect">
            <a:avLst/>
          </a:prstGeom>
          <a:noFill/>
          <a:ln w="9525">
            <a:noFill/>
            <a:miter lim="800000"/>
          </a:ln>
        </p:spPr>
        <p:txBody>
          <a:bodyPr vert="horz" wrap="square" lIns="80128" tIns="40064" rIns="80128" bIns="40064" numCol="1" anchor="ctr" anchorCtr="0" compatLnSpc="1"/>
          <a:lst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a:lstStyle>
          <a:p>
            <a:pPr marL="196850" lvl="1"/>
            <a:r>
              <a:rPr lang="en-US" altLang="zh-CN" kern="0" smtClean="0">
                <a:latin typeface="+mj-lt"/>
                <a:ea typeface="+mj-ea"/>
                <a:cs typeface="+mn-cs"/>
              </a:rPr>
              <a:t>HBase</a:t>
            </a:r>
            <a:r>
              <a:rPr lang="zh-CN" altLang="en-US" kern="0" smtClean="0">
                <a:latin typeface="+mj-lt"/>
                <a:ea typeface="+mj-ea"/>
                <a:cs typeface="+mn-cs"/>
              </a:rPr>
              <a:t>架构介绍</a:t>
            </a:r>
            <a:r>
              <a:rPr lang="en-US" altLang="zh-CN" kern="0" smtClean="0">
                <a:latin typeface="+mj-lt"/>
                <a:ea typeface="+mj-ea"/>
                <a:cs typeface="+mn-cs"/>
              </a:rPr>
              <a:t>——MOB</a:t>
            </a:r>
            <a:endParaRPr lang="en-US" altLang="zh-CN" kern="0" dirty="0">
              <a:latin typeface="+mj-lt"/>
              <a:ea typeface="+mj-ea"/>
              <a:cs typeface="+mn-cs"/>
            </a:endParaRPr>
          </a:p>
        </p:txBody>
      </p:sp>
      <p:pic>
        <p:nvPicPr>
          <p:cNvPr id="6" name="图片 5"/>
          <p:cNvPicPr>
            <a:picLocks noChangeAspect="1"/>
          </p:cNvPicPr>
          <p:nvPr/>
        </p:nvPicPr>
        <p:blipFill>
          <a:blip r:embed="rId2"/>
          <a:stretch>
            <a:fillRect/>
          </a:stretch>
        </p:blipFill>
        <p:spPr>
          <a:xfrm>
            <a:off x="719572" y="1448780"/>
            <a:ext cx="7737660" cy="41644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3548" y="387350"/>
            <a:ext cx="7745412" cy="868363"/>
          </a:xfrm>
          <a:noFill/>
          <a:ln w="9525">
            <a:noFill/>
            <a:miter lim="800000"/>
          </a:ln>
        </p:spPr>
        <p:txBody>
          <a:bodyPr vert="horz" wrap="square" lIns="80128" tIns="40064" rIns="80128" bIns="40064" numCol="1" anchor="ctr" anchorCtr="0" compatLnSpc="1"/>
          <a:lstStyle/>
          <a:p>
            <a:pPr marL="196850" lvl="1"/>
            <a:r>
              <a:rPr lang="en-US" altLang="zh-CN" dirty="0" smtClean="0">
                <a:latin typeface="+mj-lt"/>
                <a:ea typeface="+mj-ea"/>
                <a:cs typeface="+mn-cs"/>
              </a:rPr>
              <a:t>HBase</a:t>
            </a:r>
            <a:r>
              <a:rPr lang="zh-CN" altLang="en-US" dirty="0">
                <a:latin typeface="+mj-lt"/>
                <a:ea typeface="+mj-ea"/>
                <a:cs typeface="+mn-cs"/>
              </a:rPr>
              <a:t>产品定位</a:t>
            </a:r>
            <a:endParaRPr lang="en-US" altLang="zh-CN" dirty="0">
              <a:latin typeface="+mj-lt"/>
              <a:ea typeface="+mj-ea"/>
              <a:cs typeface="+mn-cs"/>
            </a:endParaRPr>
          </a:p>
        </p:txBody>
      </p:sp>
      <p:sp>
        <p:nvSpPr>
          <p:cNvPr id="5" name="文本占位符 3"/>
          <p:cNvSpPr>
            <a:spLocks noGrp="1"/>
          </p:cNvSpPr>
          <p:nvPr>
            <p:ph idx="1"/>
          </p:nvPr>
        </p:nvSpPr>
        <p:spPr>
          <a:xfrm>
            <a:off x="652463" y="1374775"/>
            <a:ext cx="7929562" cy="1406153"/>
          </a:xfrm>
        </p:spPr>
        <p:txBody>
          <a:bodyPr/>
          <a:lstStyle/>
          <a:p>
            <a:pPr marL="0" lvl="0" indent="0">
              <a:buClr>
                <a:schemeClr val="bg1">
                  <a:lumMod val="50000"/>
                </a:schemeClr>
              </a:buClr>
              <a:buNone/>
            </a:pPr>
            <a:r>
              <a:rPr lang="en-US" altLang="zh-CN" sz="1800" dirty="0" smtClean="0">
                <a:solidFill>
                  <a:sysClr val="windowText" lastClr="000000"/>
                </a:solidFill>
                <a:cs typeface="Courier New" panose="02070309020205020404" pitchFamily="49" charset="0"/>
              </a:rPr>
              <a:t>HBase</a:t>
            </a:r>
            <a:r>
              <a:rPr lang="zh-CN" altLang="en-US" sz="1800" dirty="0" smtClean="0">
                <a:solidFill>
                  <a:sysClr val="windowText" lastClr="000000"/>
                </a:solidFill>
                <a:cs typeface="Courier New" panose="02070309020205020404" pitchFamily="49" charset="0"/>
              </a:rPr>
              <a:t>作为一</a:t>
            </a:r>
            <a:r>
              <a:rPr lang="zh-CN" altLang="en-US" sz="1800" dirty="0">
                <a:solidFill>
                  <a:sysClr val="windowText" lastClr="000000"/>
                </a:solidFill>
                <a:cs typeface="Courier New" panose="02070309020205020404" pitchFamily="49" charset="0"/>
              </a:rPr>
              <a:t>个高可靠性、高性能、</a:t>
            </a:r>
            <a:r>
              <a:rPr lang="zh-CN" altLang="en-US" sz="1800" b="1" dirty="0">
                <a:solidFill>
                  <a:srgbClr val="FF0000"/>
                </a:solidFill>
                <a:cs typeface="Courier New" panose="02070309020205020404" pitchFamily="49" charset="0"/>
              </a:rPr>
              <a:t>面向列</a:t>
            </a:r>
            <a:r>
              <a:rPr lang="zh-CN" altLang="en-US" sz="1800" dirty="0">
                <a:solidFill>
                  <a:sysClr val="windowText" lastClr="000000"/>
                </a:solidFill>
                <a:cs typeface="Courier New" panose="02070309020205020404" pitchFamily="49" charset="0"/>
              </a:rPr>
              <a:t>、可伸缩的分布式数据库，提供海量数据存储</a:t>
            </a:r>
            <a:r>
              <a:rPr lang="zh-CN" altLang="en-US" sz="1800" dirty="0" smtClean="0">
                <a:solidFill>
                  <a:sysClr val="windowText" lastClr="000000"/>
                </a:solidFill>
                <a:cs typeface="Courier New" panose="02070309020205020404" pitchFamily="49" charset="0"/>
              </a:rPr>
              <a:t>功能，用来解决关系型数据库</a:t>
            </a:r>
            <a:r>
              <a:rPr lang="zh-CN" altLang="en-US" sz="1800" dirty="0">
                <a:solidFill>
                  <a:sysClr val="windowText" lastClr="000000"/>
                </a:solidFill>
                <a:cs typeface="Courier New" panose="02070309020205020404" pitchFamily="49" charset="0"/>
              </a:rPr>
              <a:t>在</a:t>
            </a:r>
            <a:r>
              <a:rPr lang="zh-CN" altLang="en-US" sz="1800" dirty="0" smtClean="0">
                <a:solidFill>
                  <a:sysClr val="windowText" lastClr="000000"/>
                </a:solidFill>
                <a:cs typeface="Courier New" panose="02070309020205020404" pitchFamily="49" charset="0"/>
              </a:rPr>
              <a:t>处理海量</a:t>
            </a:r>
            <a:r>
              <a:rPr lang="zh-CN" altLang="en-US" sz="1800" dirty="0">
                <a:solidFill>
                  <a:sysClr val="windowText" lastClr="000000"/>
                </a:solidFill>
                <a:cs typeface="Courier New" panose="02070309020205020404" pitchFamily="49" charset="0"/>
              </a:rPr>
              <a:t>数据时的局限性。</a:t>
            </a:r>
          </a:p>
        </p:txBody>
      </p:sp>
      <p:sp>
        <p:nvSpPr>
          <p:cNvPr id="8" name="圆角矩形 7"/>
          <p:cNvSpPr/>
          <p:nvPr/>
        </p:nvSpPr>
        <p:spPr>
          <a:xfrm>
            <a:off x="7313940" y="3077790"/>
            <a:ext cx="1084262" cy="2159000"/>
          </a:xfrm>
          <a:prstGeom prst="roundRect">
            <a:avLst>
              <a:gd name="adj" fmla="val 5780"/>
            </a:avLst>
          </a:prstGeom>
          <a:solidFill>
            <a:srgbClr val="CDE8F5"/>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endParaRPr lang="zh-CN" altLang="en-US" sz="1400" dirty="0">
              <a:solidFill>
                <a:prstClr val="white"/>
              </a:solidFill>
            </a:endParaRPr>
          </a:p>
        </p:txBody>
      </p:sp>
      <p:sp>
        <p:nvSpPr>
          <p:cNvPr id="9" name="圆角矩形 8"/>
          <p:cNvSpPr/>
          <p:nvPr/>
        </p:nvSpPr>
        <p:spPr>
          <a:xfrm>
            <a:off x="709068" y="4350629"/>
            <a:ext cx="5114925" cy="1192212"/>
          </a:xfrm>
          <a:prstGeom prst="roundRect">
            <a:avLst>
              <a:gd name="adj" fmla="val 5780"/>
            </a:avLst>
          </a:prstGeom>
          <a:solidFill>
            <a:srgbClr val="CDE8F5"/>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endParaRPr lang="zh-CN" altLang="en-US" sz="1400" dirty="0">
              <a:solidFill>
                <a:prstClr val="white"/>
              </a:solidFill>
            </a:endParaRPr>
          </a:p>
        </p:txBody>
      </p:sp>
      <p:sp>
        <p:nvSpPr>
          <p:cNvPr id="10" name="圆角矩形 9"/>
          <p:cNvSpPr/>
          <p:nvPr/>
        </p:nvSpPr>
        <p:spPr>
          <a:xfrm>
            <a:off x="702796" y="3077788"/>
            <a:ext cx="6451600" cy="806451"/>
          </a:xfrm>
          <a:prstGeom prst="roundRect">
            <a:avLst>
              <a:gd name="adj" fmla="val 5780"/>
            </a:avLst>
          </a:prstGeom>
          <a:solidFill>
            <a:srgbClr val="CDE8F5"/>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endParaRPr lang="zh-CN" altLang="en-US" sz="1400" dirty="0">
              <a:solidFill>
                <a:prstClr val="white"/>
              </a:solidFill>
            </a:endParaRPr>
          </a:p>
        </p:txBody>
      </p:sp>
      <p:sp>
        <p:nvSpPr>
          <p:cNvPr id="11" name="圆角矩形 10"/>
          <p:cNvSpPr/>
          <p:nvPr/>
        </p:nvSpPr>
        <p:spPr>
          <a:xfrm>
            <a:off x="1427045" y="4558591"/>
            <a:ext cx="1216025"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HIVE</a:t>
            </a:r>
            <a:endParaRPr lang="zh-CN" altLang="en-US" sz="1400" dirty="0">
              <a:solidFill>
                <a:prstClr val="black"/>
              </a:solidFill>
            </a:endParaRPr>
          </a:p>
        </p:txBody>
      </p:sp>
      <p:sp>
        <p:nvSpPr>
          <p:cNvPr id="12" name="圆角矩形 11"/>
          <p:cNvSpPr/>
          <p:nvPr/>
        </p:nvSpPr>
        <p:spPr>
          <a:xfrm>
            <a:off x="1427045" y="5134854"/>
            <a:ext cx="4216400" cy="287337"/>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HDFS/</a:t>
            </a:r>
            <a:r>
              <a:rPr lang="en-US" altLang="zh-CN" sz="1400" dirty="0" err="1">
                <a:solidFill>
                  <a:prstClr val="black"/>
                </a:solidFill>
              </a:rPr>
              <a:t>HBase</a:t>
            </a:r>
            <a:endParaRPr lang="zh-CN" altLang="en-US" sz="1400" dirty="0">
              <a:solidFill>
                <a:prstClr val="black"/>
              </a:solidFill>
            </a:endParaRPr>
          </a:p>
        </p:txBody>
      </p:sp>
      <p:sp>
        <p:nvSpPr>
          <p:cNvPr id="13" name="圆角矩形 12"/>
          <p:cNvSpPr/>
          <p:nvPr/>
        </p:nvSpPr>
        <p:spPr>
          <a:xfrm>
            <a:off x="2639895" y="4558591"/>
            <a:ext cx="757238"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M/R</a:t>
            </a:r>
            <a:endParaRPr lang="zh-CN" altLang="en-US" sz="1400" dirty="0">
              <a:solidFill>
                <a:prstClr val="black"/>
              </a:solidFill>
            </a:endParaRPr>
          </a:p>
        </p:txBody>
      </p:sp>
      <p:sp>
        <p:nvSpPr>
          <p:cNvPr id="14" name="圆角矩形 13"/>
          <p:cNvSpPr/>
          <p:nvPr/>
        </p:nvSpPr>
        <p:spPr>
          <a:xfrm>
            <a:off x="3392370" y="4558591"/>
            <a:ext cx="928688"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Spark</a:t>
            </a:r>
            <a:endParaRPr lang="zh-CN" altLang="en-US" sz="1400" dirty="0">
              <a:solidFill>
                <a:prstClr val="black"/>
              </a:solidFill>
            </a:endParaRPr>
          </a:p>
        </p:txBody>
      </p:sp>
      <p:sp>
        <p:nvSpPr>
          <p:cNvPr id="15" name="圆角矩形 14"/>
          <p:cNvSpPr/>
          <p:nvPr/>
        </p:nvSpPr>
        <p:spPr>
          <a:xfrm>
            <a:off x="1603900" y="3179057"/>
            <a:ext cx="925218" cy="603912"/>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smtClean="0">
                <a:solidFill>
                  <a:prstClr val="black"/>
                </a:solidFill>
              </a:rPr>
              <a:t>Porter</a:t>
            </a:r>
            <a:endParaRPr lang="zh-CN" altLang="en-US" sz="1400" dirty="0">
              <a:solidFill>
                <a:prstClr val="black"/>
              </a:solidFill>
            </a:endParaRPr>
          </a:p>
        </p:txBody>
      </p:sp>
      <p:sp>
        <p:nvSpPr>
          <p:cNvPr id="16" name="圆角矩形 15"/>
          <p:cNvSpPr/>
          <p:nvPr/>
        </p:nvSpPr>
        <p:spPr>
          <a:xfrm>
            <a:off x="3533858" y="3134755"/>
            <a:ext cx="919163" cy="6127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Miner</a:t>
            </a:r>
            <a:endParaRPr lang="zh-CN" altLang="en-US" sz="1400" dirty="0">
              <a:solidFill>
                <a:prstClr val="black"/>
              </a:solidFill>
            </a:endParaRPr>
          </a:p>
        </p:txBody>
      </p:sp>
      <p:sp>
        <p:nvSpPr>
          <p:cNvPr id="17" name="TextBox 12"/>
          <p:cNvSpPr txBox="1"/>
          <p:nvPr/>
        </p:nvSpPr>
        <p:spPr>
          <a:xfrm>
            <a:off x="692040" y="3524164"/>
            <a:ext cx="1014412" cy="325438"/>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400" kern="0" dirty="0" err="1">
                <a:solidFill>
                  <a:srgbClr val="000000"/>
                </a:solidFill>
                <a:latin typeface="+mn-lt"/>
                <a:ea typeface="+mn-ea"/>
              </a:rPr>
              <a:t>DataFarm</a:t>
            </a:r>
            <a:endParaRPr lang="zh-CN" altLang="en-US" sz="1400" kern="0" dirty="0">
              <a:solidFill>
                <a:srgbClr val="000000"/>
              </a:solidFill>
              <a:latin typeface="+mn-lt"/>
              <a:ea typeface="+mn-ea"/>
            </a:endParaRPr>
          </a:p>
        </p:txBody>
      </p:sp>
      <p:sp>
        <p:nvSpPr>
          <p:cNvPr id="18" name="TextBox 13"/>
          <p:cNvSpPr txBox="1"/>
          <p:nvPr/>
        </p:nvSpPr>
        <p:spPr>
          <a:xfrm>
            <a:off x="650758" y="4703054"/>
            <a:ext cx="838200" cy="325437"/>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400" kern="0" dirty="0" err="1">
                <a:solidFill>
                  <a:srgbClr val="000000"/>
                </a:solidFill>
                <a:latin typeface="+mn-lt"/>
                <a:ea typeface="+mn-ea"/>
              </a:rPr>
              <a:t>Hadoop</a:t>
            </a:r>
            <a:endParaRPr lang="zh-CN" altLang="en-US" sz="1400" kern="0" dirty="0">
              <a:solidFill>
                <a:srgbClr val="000000"/>
              </a:solidFill>
              <a:latin typeface="+mn-lt"/>
              <a:ea typeface="+mn-ea"/>
            </a:endParaRPr>
          </a:p>
        </p:txBody>
      </p:sp>
      <p:sp>
        <p:nvSpPr>
          <p:cNvPr id="19" name="圆角矩形 18"/>
          <p:cNvSpPr/>
          <p:nvPr/>
        </p:nvSpPr>
        <p:spPr>
          <a:xfrm>
            <a:off x="4316295" y="4558591"/>
            <a:ext cx="755650"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Storm</a:t>
            </a:r>
            <a:endParaRPr lang="zh-CN" altLang="en-US" sz="1400" dirty="0">
              <a:solidFill>
                <a:prstClr val="black"/>
              </a:solidFill>
            </a:endParaRPr>
          </a:p>
        </p:txBody>
      </p:sp>
      <p:sp>
        <p:nvSpPr>
          <p:cNvPr id="20" name="圆角矩形 19"/>
          <p:cNvSpPr/>
          <p:nvPr/>
        </p:nvSpPr>
        <p:spPr>
          <a:xfrm>
            <a:off x="5068770" y="4558591"/>
            <a:ext cx="609600"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err="1">
                <a:solidFill>
                  <a:prstClr val="black"/>
                </a:solidFill>
              </a:rPr>
              <a:t>Solr</a:t>
            </a:r>
            <a:endParaRPr lang="zh-CN" altLang="en-US" sz="1400" dirty="0">
              <a:solidFill>
                <a:prstClr val="black"/>
              </a:solidFill>
            </a:endParaRPr>
          </a:p>
        </p:txBody>
      </p:sp>
      <p:sp>
        <p:nvSpPr>
          <p:cNvPr id="21" name="圆角矩形 91"/>
          <p:cNvSpPr>
            <a:spLocks noChangeArrowheads="1"/>
          </p:cNvSpPr>
          <p:nvPr/>
        </p:nvSpPr>
        <p:spPr bwMode="auto">
          <a:xfrm>
            <a:off x="7450465" y="3560390"/>
            <a:ext cx="803275" cy="323850"/>
          </a:xfrm>
          <a:prstGeom prst="roundRect">
            <a:avLst>
              <a:gd name="adj" fmla="val 1681"/>
            </a:avLst>
          </a:prstGeom>
          <a:solidFill>
            <a:srgbClr val="92D050"/>
          </a:solidFill>
          <a:ln w="9525">
            <a:solidFill>
              <a:schemeClr val="tx1"/>
            </a:solidFill>
            <a:round/>
          </a:ln>
        </p:spPr>
        <p:txBody>
          <a:bodyPr lIns="0" tIns="0" rIns="0" bIns="0" anchor="ctr"/>
          <a:lstStyle>
            <a:lvl1pPr defTabSz="1087120">
              <a:defRPr sz="1000">
                <a:solidFill>
                  <a:schemeClr val="tx1"/>
                </a:solidFill>
                <a:latin typeface="FrutigerNext LT Regular" pitchFamily="34" charset="0"/>
                <a:ea typeface="宋体" panose="02010600030101010101" pitchFamily="2" charset="-122"/>
              </a:defRPr>
            </a:lvl1pPr>
            <a:lvl2pPr marL="742950" indent="-285750" defTabSz="1087120">
              <a:defRPr sz="1000">
                <a:solidFill>
                  <a:schemeClr val="tx1"/>
                </a:solidFill>
                <a:latin typeface="FrutigerNext LT Regular" pitchFamily="34" charset="0"/>
                <a:ea typeface="宋体" panose="02010600030101010101" pitchFamily="2" charset="-122"/>
              </a:defRPr>
            </a:lvl2pPr>
            <a:lvl3pPr marL="1143000" indent="-228600" defTabSz="1087120">
              <a:defRPr sz="1000">
                <a:solidFill>
                  <a:schemeClr val="tx1"/>
                </a:solidFill>
                <a:latin typeface="FrutigerNext LT Regular" pitchFamily="34" charset="0"/>
                <a:ea typeface="宋体" panose="02010600030101010101" pitchFamily="2" charset="-122"/>
              </a:defRPr>
            </a:lvl3pPr>
            <a:lvl4pPr marL="1600200" indent="-228600" defTabSz="1087120">
              <a:defRPr sz="1000">
                <a:solidFill>
                  <a:schemeClr val="tx1"/>
                </a:solidFill>
                <a:latin typeface="FrutigerNext LT Regular" pitchFamily="34" charset="0"/>
                <a:ea typeface="宋体" panose="02010600030101010101" pitchFamily="2" charset="-122"/>
              </a:defRPr>
            </a:lvl4pPr>
            <a:lvl5pPr marL="2057400" indent="-228600" defTabSz="1087120">
              <a:defRPr sz="1000">
                <a:solidFill>
                  <a:schemeClr val="tx1"/>
                </a:solidFill>
                <a:latin typeface="FrutigerNext LT Regular" pitchFamily="34" charset="0"/>
                <a:ea typeface="宋体" panose="02010600030101010101" pitchFamily="2" charset="-122"/>
              </a:defRPr>
            </a:lvl5pPr>
            <a:lvl6pPr marL="25146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buClr>
                <a:srgbClr val="FABE00"/>
              </a:buClr>
              <a:defRPr/>
            </a:pPr>
            <a:r>
              <a:rPr lang="zh-CN" altLang="en-US" sz="1400" dirty="0" smtClean="0">
                <a:solidFill>
                  <a:srgbClr val="000000"/>
                </a:solidFill>
                <a:latin typeface="+mn-lt"/>
                <a:ea typeface="+mn-ea"/>
                <a:cs typeface="Arial" panose="020B0604020202020204" pitchFamily="34" charset="0"/>
              </a:rPr>
              <a:t>系统管理</a:t>
            </a:r>
          </a:p>
        </p:txBody>
      </p:sp>
      <p:sp>
        <p:nvSpPr>
          <p:cNvPr id="22" name="圆角矩形 21"/>
          <p:cNvSpPr/>
          <p:nvPr/>
        </p:nvSpPr>
        <p:spPr>
          <a:xfrm>
            <a:off x="5284629" y="3167049"/>
            <a:ext cx="919254" cy="58506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Farmer</a:t>
            </a:r>
            <a:endParaRPr lang="zh-CN" altLang="en-US" sz="1400" dirty="0">
              <a:solidFill>
                <a:prstClr val="black"/>
              </a:solidFill>
            </a:endParaRPr>
          </a:p>
        </p:txBody>
      </p:sp>
      <p:sp>
        <p:nvSpPr>
          <p:cNvPr id="23" name="圆角矩形 93"/>
          <p:cNvSpPr>
            <a:spLocks noChangeArrowheads="1"/>
          </p:cNvSpPr>
          <p:nvPr/>
        </p:nvSpPr>
        <p:spPr bwMode="auto">
          <a:xfrm>
            <a:off x="7437320" y="4350629"/>
            <a:ext cx="808038" cy="323850"/>
          </a:xfrm>
          <a:prstGeom prst="roundRect">
            <a:avLst>
              <a:gd name="adj" fmla="val 1681"/>
            </a:avLst>
          </a:prstGeom>
          <a:solidFill>
            <a:srgbClr val="92D050"/>
          </a:solidFill>
          <a:ln w="9525">
            <a:solidFill>
              <a:schemeClr val="tx1"/>
            </a:solidFill>
            <a:round/>
          </a:ln>
        </p:spPr>
        <p:txBody>
          <a:bodyPr lIns="0" tIns="0" rIns="0" bIns="0" anchor="ctr"/>
          <a:lstStyle>
            <a:lvl1pPr defTabSz="1087120">
              <a:defRPr sz="1000">
                <a:solidFill>
                  <a:schemeClr val="tx1"/>
                </a:solidFill>
                <a:latin typeface="FrutigerNext LT Regular" pitchFamily="34" charset="0"/>
                <a:ea typeface="宋体" panose="02010600030101010101" pitchFamily="2" charset="-122"/>
              </a:defRPr>
            </a:lvl1pPr>
            <a:lvl2pPr marL="742950" indent="-285750" defTabSz="1087120">
              <a:defRPr sz="1000">
                <a:solidFill>
                  <a:schemeClr val="tx1"/>
                </a:solidFill>
                <a:latin typeface="FrutigerNext LT Regular" pitchFamily="34" charset="0"/>
                <a:ea typeface="宋体" panose="02010600030101010101" pitchFamily="2" charset="-122"/>
              </a:defRPr>
            </a:lvl2pPr>
            <a:lvl3pPr marL="1143000" indent="-228600" defTabSz="1087120">
              <a:defRPr sz="1000">
                <a:solidFill>
                  <a:schemeClr val="tx1"/>
                </a:solidFill>
                <a:latin typeface="FrutigerNext LT Regular" pitchFamily="34" charset="0"/>
                <a:ea typeface="宋体" panose="02010600030101010101" pitchFamily="2" charset="-122"/>
              </a:defRPr>
            </a:lvl3pPr>
            <a:lvl4pPr marL="1600200" indent="-228600" defTabSz="1087120">
              <a:defRPr sz="1000">
                <a:solidFill>
                  <a:schemeClr val="tx1"/>
                </a:solidFill>
                <a:latin typeface="FrutigerNext LT Regular" pitchFamily="34" charset="0"/>
                <a:ea typeface="宋体" panose="02010600030101010101" pitchFamily="2" charset="-122"/>
              </a:defRPr>
            </a:lvl4pPr>
            <a:lvl5pPr marL="2057400" indent="-228600" defTabSz="1087120">
              <a:defRPr sz="1000">
                <a:solidFill>
                  <a:schemeClr val="tx1"/>
                </a:solidFill>
                <a:latin typeface="FrutigerNext LT Regular" pitchFamily="34" charset="0"/>
                <a:ea typeface="宋体" panose="02010600030101010101" pitchFamily="2" charset="-122"/>
              </a:defRPr>
            </a:lvl5pPr>
            <a:lvl6pPr marL="25146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buClr>
                <a:srgbClr val="FABE00"/>
              </a:buClr>
              <a:defRPr/>
            </a:pPr>
            <a:r>
              <a:rPr lang="zh-CN" altLang="en-US" sz="1400" dirty="0" smtClean="0">
                <a:solidFill>
                  <a:srgbClr val="000000"/>
                </a:solidFill>
                <a:latin typeface="+mn-lt"/>
                <a:ea typeface="+mn-ea"/>
                <a:cs typeface="Arial" panose="020B0604020202020204" pitchFamily="34" charset="0"/>
              </a:rPr>
              <a:t>服务治理</a:t>
            </a:r>
          </a:p>
        </p:txBody>
      </p:sp>
      <p:sp>
        <p:nvSpPr>
          <p:cNvPr id="24" name="TextBox 20"/>
          <p:cNvSpPr txBox="1"/>
          <p:nvPr/>
        </p:nvSpPr>
        <p:spPr>
          <a:xfrm>
            <a:off x="7347277" y="3225428"/>
            <a:ext cx="1014413" cy="325437"/>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400" kern="0" dirty="0">
                <a:solidFill>
                  <a:srgbClr val="000000"/>
                </a:solidFill>
                <a:latin typeface="+mn-lt"/>
                <a:ea typeface="+mn-ea"/>
              </a:rPr>
              <a:t>Manager</a:t>
            </a:r>
            <a:endParaRPr lang="zh-CN" altLang="en-US" sz="1400" kern="0" dirty="0">
              <a:solidFill>
                <a:srgbClr val="000000"/>
              </a:solidFill>
              <a:latin typeface="+mn-lt"/>
              <a:ea typeface="+mn-ea"/>
            </a:endParaRPr>
          </a:p>
        </p:txBody>
      </p:sp>
      <p:sp>
        <p:nvSpPr>
          <p:cNvPr id="25" name="上下箭头 24"/>
          <p:cNvSpPr/>
          <p:nvPr/>
        </p:nvSpPr>
        <p:spPr>
          <a:xfrm>
            <a:off x="3600777" y="3961690"/>
            <a:ext cx="160338" cy="307976"/>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2400" dirty="0">
              <a:solidFill>
                <a:srgbClr val="000000"/>
              </a:solidFill>
              <a:latin typeface="+mn-lt"/>
              <a:ea typeface="+mn-ea"/>
              <a:cs typeface="Arial" panose="020B0604020202020204" pitchFamily="34" charset="0"/>
            </a:endParaRPr>
          </a:p>
        </p:txBody>
      </p:sp>
      <p:sp>
        <p:nvSpPr>
          <p:cNvPr id="26" name="TextBox 22"/>
          <p:cNvSpPr txBox="1"/>
          <p:nvPr/>
        </p:nvSpPr>
        <p:spPr>
          <a:xfrm>
            <a:off x="3754874" y="3932490"/>
            <a:ext cx="1090282" cy="36988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eaLnBrk="1" fontAlgn="t" hangingPunct="1">
              <a:lnSpc>
                <a:spcPct val="150000"/>
              </a:lnSpc>
              <a:spcBef>
                <a:spcPct val="50000"/>
              </a:spcBef>
              <a:defRPr/>
            </a:pPr>
            <a:r>
              <a:rPr lang="en-US" altLang="zh-CN" sz="1200" dirty="0" err="1">
                <a:solidFill>
                  <a:srgbClr val="000000"/>
                </a:solidFill>
              </a:rPr>
              <a:t>Hadoop</a:t>
            </a:r>
            <a:r>
              <a:rPr lang="en-US" altLang="zh-CN" sz="1200" dirty="0">
                <a:solidFill>
                  <a:srgbClr val="000000"/>
                </a:solidFill>
              </a:rPr>
              <a:t> API</a:t>
            </a:r>
            <a:endParaRPr lang="zh-CN" altLang="en-US" sz="1200" dirty="0">
              <a:solidFill>
                <a:srgbClr val="000000"/>
              </a:solidFill>
            </a:endParaRPr>
          </a:p>
        </p:txBody>
      </p:sp>
      <p:sp>
        <p:nvSpPr>
          <p:cNvPr id="27" name="左右箭头 26"/>
          <p:cNvSpPr/>
          <p:nvPr/>
        </p:nvSpPr>
        <p:spPr>
          <a:xfrm>
            <a:off x="6229233" y="4395079"/>
            <a:ext cx="292100" cy="155575"/>
          </a:xfrm>
          <a:prstGeom prst="leftRight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2400" dirty="0">
              <a:solidFill>
                <a:srgbClr val="000000"/>
              </a:solidFill>
              <a:latin typeface="+mn-lt"/>
              <a:ea typeface="+mn-ea"/>
              <a:cs typeface="Arial" panose="020B0604020202020204" pitchFamily="34" charset="0"/>
            </a:endParaRPr>
          </a:p>
        </p:txBody>
      </p:sp>
      <p:sp>
        <p:nvSpPr>
          <p:cNvPr id="28" name="TextBox 24"/>
          <p:cNvSpPr txBox="1"/>
          <p:nvPr/>
        </p:nvSpPr>
        <p:spPr>
          <a:xfrm>
            <a:off x="6409733" y="3917604"/>
            <a:ext cx="102758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eaLnBrk="1" fontAlgn="t" hangingPunct="1">
              <a:lnSpc>
                <a:spcPct val="150000"/>
              </a:lnSpc>
              <a:spcBef>
                <a:spcPct val="50000"/>
              </a:spcBef>
              <a:defRPr/>
            </a:pPr>
            <a:r>
              <a:rPr lang="en-US" altLang="zh-CN" sz="1200" dirty="0" err="1">
                <a:solidFill>
                  <a:srgbClr val="000000"/>
                </a:solidFill>
              </a:rPr>
              <a:t>Plugin</a:t>
            </a:r>
            <a:r>
              <a:rPr lang="en-US" altLang="zh-CN" sz="1200" dirty="0">
                <a:solidFill>
                  <a:srgbClr val="000000"/>
                </a:solidFill>
              </a:rPr>
              <a:t> API</a:t>
            </a:r>
            <a:endParaRPr lang="zh-CN" altLang="en-US" sz="1200" dirty="0">
              <a:solidFill>
                <a:srgbClr val="000000"/>
              </a:solidFill>
            </a:endParaRPr>
          </a:p>
        </p:txBody>
      </p:sp>
      <p:sp>
        <p:nvSpPr>
          <p:cNvPr id="29" name="TextBox 25"/>
          <p:cNvSpPr txBox="1"/>
          <p:nvPr/>
        </p:nvSpPr>
        <p:spPr>
          <a:xfrm>
            <a:off x="3761115" y="2742828"/>
            <a:ext cx="1828800" cy="369887"/>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eaLnBrk="1" fontAlgn="t" hangingPunct="1">
              <a:lnSpc>
                <a:spcPct val="150000"/>
              </a:lnSpc>
              <a:spcBef>
                <a:spcPct val="50000"/>
              </a:spcBef>
              <a:defRPr/>
            </a:pPr>
            <a:r>
              <a:rPr lang="en-US" altLang="zh-CN" sz="1200" dirty="0" err="1">
                <a:solidFill>
                  <a:srgbClr val="000000"/>
                </a:solidFill>
              </a:rPr>
              <a:t>OpenAPI</a:t>
            </a:r>
            <a:r>
              <a:rPr lang="en-US" altLang="zh-CN" sz="1200" dirty="0">
                <a:solidFill>
                  <a:srgbClr val="000000"/>
                </a:solidFill>
              </a:rPr>
              <a:t>/SDK</a:t>
            </a:r>
            <a:endParaRPr lang="zh-CN" altLang="en-US" sz="1200" dirty="0">
              <a:solidFill>
                <a:srgbClr val="000000"/>
              </a:solidFill>
            </a:endParaRPr>
          </a:p>
        </p:txBody>
      </p:sp>
      <p:sp>
        <p:nvSpPr>
          <p:cNvPr id="30" name="上下箭头 29"/>
          <p:cNvSpPr/>
          <p:nvPr/>
        </p:nvSpPr>
        <p:spPr>
          <a:xfrm>
            <a:off x="3623002" y="2771403"/>
            <a:ext cx="203200" cy="269875"/>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2400" dirty="0">
              <a:solidFill>
                <a:srgbClr val="000000"/>
              </a:solidFill>
              <a:latin typeface="+mn-lt"/>
              <a:ea typeface="+mn-ea"/>
              <a:cs typeface="Arial" panose="020B0604020202020204" pitchFamily="34" charset="0"/>
            </a:endParaRPr>
          </a:p>
        </p:txBody>
      </p:sp>
      <p:sp>
        <p:nvSpPr>
          <p:cNvPr id="31" name="圆角矩形 30"/>
          <p:cNvSpPr/>
          <p:nvPr/>
        </p:nvSpPr>
        <p:spPr>
          <a:xfrm>
            <a:off x="692477" y="2501528"/>
            <a:ext cx="7726363" cy="279400"/>
          </a:xfrm>
          <a:prstGeom prst="roundRect">
            <a:avLst>
              <a:gd name="adj" fmla="val 5780"/>
            </a:avLst>
          </a:prstGeom>
          <a:solidFill>
            <a:srgbClr val="FFCC99"/>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zh-CN" altLang="en-US" sz="1400" dirty="0">
                <a:solidFill>
                  <a:srgbClr val="000000"/>
                </a:solidFill>
              </a:rPr>
              <a:t>应用服务层</a:t>
            </a:r>
          </a:p>
        </p:txBody>
      </p:sp>
      <p:sp>
        <p:nvSpPr>
          <p:cNvPr id="32" name="上下箭头 31"/>
          <p:cNvSpPr/>
          <p:nvPr/>
        </p:nvSpPr>
        <p:spPr>
          <a:xfrm>
            <a:off x="7726690" y="2780928"/>
            <a:ext cx="203200" cy="296862"/>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2400" dirty="0">
              <a:solidFill>
                <a:srgbClr val="000000"/>
              </a:solidFill>
              <a:latin typeface="+mn-lt"/>
              <a:ea typeface="+mn-ea"/>
              <a:cs typeface="Arial" panose="020B0604020202020204" pitchFamily="34" charset="0"/>
            </a:endParaRPr>
          </a:p>
        </p:txBody>
      </p:sp>
      <p:sp>
        <p:nvSpPr>
          <p:cNvPr id="33" name="TextBox 29"/>
          <p:cNvSpPr txBox="1"/>
          <p:nvPr/>
        </p:nvSpPr>
        <p:spPr>
          <a:xfrm>
            <a:off x="6290139" y="2724112"/>
            <a:ext cx="1603375" cy="369888"/>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eaLnBrk="1" fontAlgn="t" hangingPunct="1">
              <a:lnSpc>
                <a:spcPct val="150000"/>
              </a:lnSpc>
              <a:spcBef>
                <a:spcPct val="50000"/>
              </a:spcBef>
              <a:defRPr/>
            </a:pPr>
            <a:r>
              <a:rPr lang="en-US" altLang="zh-CN" sz="1200" dirty="0">
                <a:solidFill>
                  <a:srgbClr val="000000"/>
                </a:solidFill>
              </a:rPr>
              <a:t>REST/SNMP/</a:t>
            </a:r>
            <a:r>
              <a:rPr lang="en-US" altLang="zh-CN" sz="1200" dirty="0" err="1">
                <a:solidFill>
                  <a:srgbClr val="000000"/>
                </a:solidFill>
              </a:rPr>
              <a:t>Syslog</a:t>
            </a:r>
            <a:endParaRPr lang="zh-CN" altLang="en-US" sz="1200" dirty="0">
              <a:solidFill>
                <a:srgbClr val="000000"/>
              </a:solidFill>
            </a:endParaRPr>
          </a:p>
        </p:txBody>
      </p:sp>
      <p:sp>
        <p:nvSpPr>
          <p:cNvPr id="34" name="TextBox 31"/>
          <p:cNvSpPr txBox="1"/>
          <p:nvPr/>
        </p:nvSpPr>
        <p:spPr>
          <a:xfrm>
            <a:off x="953381" y="3166066"/>
            <a:ext cx="639763" cy="325365"/>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400" kern="0" dirty="0">
                <a:solidFill>
                  <a:srgbClr val="000000"/>
                </a:solidFill>
                <a:latin typeface="+mn-lt"/>
                <a:ea typeface="+mn-ea"/>
              </a:rPr>
              <a:t>Data</a:t>
            </a:r>
            <a:endParaRPr lang="zh-CN" altLang="en-US" sz="1400" kern="0" dirty="0">
              <a:solidFill>
                <a:srgbClr val="000000"/>
              </a:solidFill>
              <a:latin typeface="+mn-lt"/>
              <a:ea typeface="+mn-ea"/>
            </a:endParaRPr>
          </a:p>
        </p:txBody>
      </p:sp>
      <p:sp>
        <p:nvSpPr>
          <p:cNvPr id="35" name="TextBox 33"/>
          <p:cNvSpPr txBox="1"/>
          <p:nvPr/>
        </p:nvSpPr>
        <p:spPr>
          <a:xfrm>
            <a:off x="2529436" y="3186426"/>
            <a:ext cx="1069975" cy="294587"/>
          </a:xfrm>
          <a:prstGeom prst="rect">
            <a:avLst/>
          </a:prstGeom>
          <a:noFill/>
        </p:spPr>
        <p:txBody>
          <a:bodyPr wrap="square" lIns="108860" tIns="54429" rIns="108860" bIns="54429">
            <a:spAutoFit/>
          </a:bodyPr>
          <a:lstStyle/>
          <a:p>
            <a:pPr algn="ctr" defTabSz="808990" eaLnBrk="1" fontAlgn="auto" hangingPunct="1">
              <a:spcBef>
                <a:spcPts val="0"/>
              </a:spcBef>
              <a:spcAft>
                <a:spcPts val="0"/>
              </a:spcAft>
              <a:defRPr/>
            </a:pPr>
            <a:r>
              <a:rPr lang="en-US" altLang="zh-CN" sz="1200" kern="0" dirty="0">
                <a:solidFill>
                  <a:srgbClr val="000000"/>
                </a:solidFill>
                <a:latin typeface="+mn-lt"/>
                <a:ea typeface="+mn-ea"/>
              </a:rPr>
              <a:t>Information</a:t>
            </a:r>
            <a:endParaRPr lang="zh-CN" altLang="en-US" sz="1200" kern="0" dirty="0">
              <a:solidFill>
                <a:srgbClr val="000000"/>
              </a:solidFill>
              <a:latin typeface="+mn-lt"/>
              <a:ea typeface="+mn-ea"/>
            </a:endParaRPr>
          </a:p>
        </p:txBody>
      </p:sp>
      <p:sp>
        <p:nvSpPr>
          <p:cNvPr id="36" name="TextBox 35"/>
          <p:cNvSpPr txBox="1"/>
          <p:nvPr/>
        </p:nvSpPr>
        <p:spPr>
          <a:xfrm>
            <a:off x="4414720" y="3176476"/>
            <a:ext cx="958850" cy="295275"/>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200" kern="0" dirty="0">
                <a:solidFill>
                  <a:srgbClr val="000000"/>
                </a:solidFill>
                <a:latin typeface="+mn-lt"/>
                <a:ea typeface="+mn-ea"/>
              </a:rPr>
              <a:t>Knowledge</a:t>
            </a:r>
            <a:endParaRPr lang="zh-CN" altLang="en-US" sz="1200" kern="0" dirty="0">
              <a:solidFill>
                <a:srgbClr val="000000"/>
              </a:solidFill>
              <a:latin typeface="+mn-lt"/>
              <a:ea typeface="+mn-ea"/>
            </a:endParaRPr>
          </a:p>
        </p:txBody>
      </p:sp>
      <p:sp>
        <p:nvSpPr>
          <p:cNvPr id="37" name="TextBox 37"/>
          <p:cNvSpPr txBox="1"/>
          <p:nvPr/>
        </p:nvSpPr>
        <p:spPr>
          <a:xfrm>
            <a:off x="6133401" y="3186426"/>
            <a:ext cx="965200" cy="294587"/>
          </a:xfrm>
          <a:prstGeom prst="rect">
            <a:avLst/>
          </a:prstGeom>
          <a:noFill/>
        </p:spPr>
        <p:txBody>
          <a:bodyPr lIns="108860" tIns="54429" rIns="108860" bIns="54429">
            <a:spAutoFit/>
          </a:bodyPr>
          <a:lstStyle/>
          <a:p>
            <a:pPr algn="ctr" defTabSz="808990" eaLnBrk="1" fontAlgn="auto" hangingPunct="1">
              <a:spcBef>
                <a:spcPts val="0"/>
              </a:spcBef>
              <a:spcAft>
                <a:spcPts val="0"/>
              </a:spcAft>
              <a:defRPr/>
            </a:pPr>
            <a:r>
              <a:rPr lang="en-US" altLang="zh-CN" sz="1200" kern="0" dirty="0">
                <a:solidFill>
                  <a:srgbClr val="000000"/>
                </a:solidFill>
                <a:latin typeface="+mn-lt"/>
                <a:ea typeface="+mn-ea"/>
              </a:rPr>
              <a:t>Wisdom</a:t>
            </a:r>
            <a:endParaRPr lang="zh-CN" altLang="en-US" sz="1200" kern="0" dirty="0">
              <a:solidFill>
                <a:srgbClr val="000000"/>
              </a:solidFill>
              <a:latin typeface="+mn-lt"/>
              <a:ea typeface="+mn-ea"/>
            </a:endParaRPr>
          </a:p>
        </p:txBody>
      </p:sp>
      <p:sp>
        <p:nvSpPr>
          <p:cNvPr id="38" name="圆角矩形 37"/>
          <p:cNvSpPr/>
          <p:nvPr/>
        </p:nvSpPr>
        <p:spPr>
          <a:xfrm>
            <a:off x="1415933" y="4845929"/>
            <a:ext cx="4227512" cy="28892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prstClr val="black"/>
                </a:solidFill>
              </a:rPr>
              <a:t>Yarn/ Zookeeper </a:t>
            </a:r>
            <a:endParaRPr lang="zh-CN" altLang="en-US" sz="1400" dirty="0">
              <a:solidFill>
                <a:prstClr val="black"/>
              </a:solidFill>
            </a:endParaRPr>
          </a:p>
        </p:txBody>
      </p:sp>
      <p:sp>
        <p:nvSpPr>
          <p:cNvPr id="39" name="圆角矩形 109"/>
          <p:cNvSpPr>
            <a:spLocks noChangeArrowheads="1"/>
          </p:cNvSpPr>
          <p:nvPr/>
        </p:nvSpPr>
        <p:spPr bwMode="auto">
          <a:xfrm>
            <a:off x="7443670" y="4882441"/>
            <a:ext cx="809625" cy="323850"/>
          </a:xfrm>
          <a:prstGeom prst="roundRect">
            <a:avLst>
              <a:gd name="adj" fmla="val 1681"/>
            </a:avLst>
          </a:prstGeom>
          <a:solidFill>
            <a:srgbClr val="92D050"/>
          </a:solidFill>
          <a:ln w="9525">
            <a:solidFill>
              <a:schemeClr val="tx1"/>
            </a:solidFill>
            <a:round/>
          </a:ln>
        </p:spPr>
        <p:txBody>
          <a:bodyPr lIns="0" tIns="0" rIns="0" bIns="0" anchor="ctr"/>
          <a:lstStyle>
            <a:lvl1pPr defTabSz="1087120">
              <a:defRPr sz="1000">
                <a:solidFill>
                  <a:schemeClr val="tx1"/>
                </a:solidFill>
                <a:latin typeface="FrutigerNext LT Regular" pitchFamily="34" charset="0"/>
                <a:ea typeface="宋体" panose="02010600030101010101" pitchFamily="2" charset="-122"/>
              </a:defRPr>
            </a:lvl1pPr>
            <a:lvl2pPr marL="742950" indent="-285750" defTabSz="1087120">
              <a:defRPr sz="1000">
                <a:solidFill>
                  <a:schemeClr val="tx1"/>
                </a:solidFill>
                <a:latin typeface="FrutigerNext LT Regular" pitchFamily="34" charset="0"/>
                <a:ea typeface="宋体" panose="02010600030101010101" pitchFamily="2" charset="-122"/>
              </a:defRPr>
            </a:lvl2pPr>
            <a:lvl3pPr marL="1143000" indent="-228600" defTabSz="1087120">
              <a:defRPr sz="1000">
                <a:solidFill>
                  <a:schemeClr val="tx1"/>
                </a:solidFill>
                <a:latin typeface="FrutigerNext LT Regular" pitchFamily="34" charset="0"/>
                <a:ea typeface="宋体" panose="02010600030101010101" pitchFamily="2" charset="-122"/>
              </a:defRPr>
            </a:lvl3pPr>
            <a:lvl4pPr marL="1600200" indent="-228600" defTabSz="1087120">
              <a:defRPr sz="1000">
                <a:solidFill>
                  <a:schemeClr val="tx1"/>
                </a:solidFill>
                <a:latin typeface="FrutigerNext LT Regular" pitchFamily="34" charset="0"/>
                <a:ea typeface="宋体" panose="02010600030101010101" pitchFamily="2" charset="-122"/>
              </a:defRPr>
            </a:lvl4pPr>
            <a:lvl5pPr marL="2057400" indent="-228600" defTabSz="1087120">
              <a:defRPr sz="1000">
                <a:solidFill>
                  <a:schemeClr val="tx1"/>
                </a:solidFill>
                <a:latin typeface="FrutigerNext LT Regular" pitchFamily="34" charset="0"/>
                <a:ea typeface="宋体" panose="02010600030101010101" pitchFamily="2" charset="-122"/>
              </a:defRPr>
            </a:lvl5pPr>
            <a:lvl6pPr marL="25146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buClr>
                <a:srgbClr val="FABE00"/>
              </a:buClr>
              <a:defRPr/>
            </a:pPr>
            <a:r>
              <a:rPr lang="zh-CN" altLang="en-US" sz="1400" dirty="0" smtClean="0">
                <a:solidFill>
                  <a:srgbClr val="000000"/>
                </a:solidFill>
                <a:latin typeface="+mn-lt"/>
                <a:ea typeface="+mn-ea"/>
                <a:cs typeface="Arial" panose="020B0604020202020204" pitchFamily="34" charset="0"/>
              </a:rPr>
              <a:t>安全管理</a:t>
            </a:r>
          </a:p>
        </p:txBody>
      </p:sp>
      <p:sp>
        <p:nvSpPr>
          <p:cNvPr id="40" name="圆角矩形 39"/>
          <p:cNvSpPr/>
          <p:nvPr/>
        </p:nvSpPr>
        <p:spPr>
          <a:xfrm>
            <a:off x="6049845" y="4301416"/>
            <a:ext cx="936625" cy="1228725"/>
          </a:xfrm>
          <a:prstGeom prst="roundRect">
            <a:avLst>
              <a:gd name="adj" fmla="val 5780"/>
            </a:avLst>
          </a:prstGeom>
          <a:solidFill>
            <a:srgbClr val="CDE8F5"/>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eaLnBrk="1" fontAlgn="auto" hangingPunct="1">
              <a:spcBef>
                <a:spcPts val="0"/>
              </a:spcBef>
              <a:spcAft>
                <a:spcPts val="0"/>
              </a:spcAft>
              <a:defRPr/>
            </a:pPr>
            <a:r>
              <a:rPr lang="en-US" altLang="zh-CN" sz="1400" dirty="0">
                <a:solidFill>
                  <a:schemeClr val="tx1"/>
                </a:solidFill>
              </a:rPr>
              <a:t>MPP DB</a:t>
            </a:r>
            <a:endParaRPr lang="zh-CN" altLang="en-US" sz="1400" dirty="0">
              <a:solidFill>
                <a:schemeClr val="tx1"/>
              </a:solidFill>
            </a:endParaRPr>
          </a:p>
        </p:txBody>
      </p:sp>
      <p:cxnSp>
        <p:nvCxnSpPr>
          <p:cNvPr id="41" name="直接连接符 40"/>
          <p:cNvCxnSpPr/>
          <p:nvPr/>
        </p:nvCxnSpPr>
        <p:spPr bwMode="auto">
          <a:xfrm>
            <a:off x="1024431" y="3464893"/>
            <a:ext cx="589359" cy="1"/>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bwMode="auto">
          <a:xfrm flipV="1">
            <a:off x="2561146" y="3456805"/>
            <a:ext cx="965388" cy="213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22" idx="1"/>
          </p:cNvCxnSpPr>
          <p:nvPr/>
        </p:nvCxnSpPr>
        <p:spPr bwMode="auto">
          <a:xfrm>
            <a:off x="4453021" y="3459583"/>
            <a:ext cx="831608" cy="1"/>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bwMode="auto">
          <a:xfrm>
            <a:off x="6236374" y="3474045"/>
            <a:ext cx="720725" cy="0"/>
          </a:xfrm>
          <a:prstGeom prst="line">
            <a:avLst/>
          </a:prstGeom>
        </p:spPr>
        <p:style>
          <a:lnRef idx="1">
            <a:schemeClr val="dk1"/>
          </a:lnRef>
          <a:fillRef idx="0">
            <a:schemeClr val="dk1"/>
          </a:fillRef>
          <a:effectRef idx="0">
            <a:schemeClr val="dk1"/>
          </a:effectRef>
          <a:fontRef idx="minor">
            <a:schemeClr val="tx1"/>
          </a:fontRef>
        </p:style>
      </p:cxnSp>
      <p:sp>
        <p:nvSpPr>
          <p:cNvPr id="45" name="左右箭头 44"/>
          <p:cNvSpPr/>
          <p:nvPr/>
        </p:nvSpPr>
        <p:spPr>
          <a:xfrm>
            <a:off x="6984883" y="4522079"/>
            <a:ext cx="292100" cy="139700"/>
          </a:xfrm>
          <a:prstGeom prst="leftRight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2400" dirty="0">
              <a:latin typeface="+mn-lt"/>
              <a:ea typeface="+mn-ea"/>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84684"/>
            <a:ext cx="7745412" cy="868363"/>
          </a:xfrm>
          <a:noFill/>
          <a:ln w="9525">
            <a:noFill/>
            <a:miter lim="800000"/>
          </a:ln>
        </p:spPr>
        <p:txBody>
          <a:bodyPr vert="horz" wrap="square" lIns="80128" tIns="40064" rIns="80128" bIns="40064" numCol="1" anchor="ctr" anchorCtr="0" compatLnSpc="1"/>
          <a:lstStyle/>
          <a:p>
            <a:pPr marL="196850" lvl="1"/>
            <a:r>
              <a:rPr lang="en-US" altLang="zh-CN" dirty="0" smtClean="0">
                <a:latin typeface="+mj-lt"/>
                <a:ea typeface="+mj-ea"/>
                <a:cs typeface="+mn-cs"/>
              </a:rPr>
              <a:t>HBase</a:t>
            </a:r>
            <a:r>
              <a:rPr lang="zh-CN" altLang="en-US" dirty="0" smtClean="0">
                <a:latin typeface="+mj-lt"/>
                <a:ea typeface="+mj-ea"/>
                <a:cs typeface="+mn-cs"/>
              </a:rPr>
              <a:t>数据模型</a:t>
            </a:r>
            <a:r>
              <a:rPr lang="en-US" altLang="zh-CN" dirty="0" smtClean="0">
                <a:latin typeface="+mj-lt"/>
                <a:ea typeface="+mj-ea"/>
                <a:cs typeface="+mn-cs"/>
              </a:rPr>
              <a:t>–Table</a:t>
            </a:r>
            <a:r>
              <a:rPr lang="zh-CN" altLang="en-US" dirty="0" smtClean="0">
                <a:latin typeface="+mj-lt"/>
                <a:ea typeface="+mj-ea"/>
                <a:cs typeface="+mn-cs"/>
              </a:rPr>
              <a:t>概念视图</a:t>
            </a:r>
            <a:r>
              <a:rPr lang="en-US" altLang="zh-CN" dirty="0" smtClean="0">
                <a:latin typeface="+mj-lt"/>
                <a:ea typeface="+mj-ea"/>
                <a:cs typeface="+mn-cs"/>
              </a:rPr>
              <a:t>(2)</a:t>
            </a:r>
            <a:r>
              <a:rPr lang="zh-CN" altLang="en-US" dirty="0" smtClean="0">
                <a:latin typeface="+mj-lt"/>
                <a:ea typeface="+mj-ea"/>
                <a:cs typeface="+mn-cs"/>
              </a:rPr>
              <a:t> </a:t>
            </a:r>
            <a:endParaRPr lang="zh-CN" altLang="en-US" dirty="0">
              <a:latin typeface="+mj-lt"/>
              <a:ea typeface="+mj-ea"/>
              <a:cs typeface="+mn-cs"/>
            </a:endParaRPr>
          </a:p>
        </p:txBody>
      </p:sp>
      <p:graphicFrame>
        <p:nvGraphicFramePr>
          <p:cNvPr id="5" name="表格 4"/>
          <p:cNvGraphicFramePr>
            <a:graphicFrameLocks noGrp="1"/>
          </p:cNvGraphicFramePr>
          <p:nvPr/>
        </p:nvGraphicFramePr>
        <p:xfrm>
          <a:off x="575556" y="1880828"/>
          <a:ext cx="7992888" cy="3150342"/>
        </p:xfrm>
        <a:graphic>
          <a:graphicData uri="http://schemas.openxmlformats.org/drawingml/2006/table">
            <a:tbl>
              <a:tblPr firstRow="1" bandRow="1">
                <a:tableStyleId>{5C22544A-7EE6-4342-B048-85BDC9FD1C3A}</a:tableStyleId>
              </a:tblPr>
              <a:tblGrid>
                <a:gridCol w="1332148"/>
                <a:gridCol w="864096"/>
                <a:gridCol w="2736304"/>
                <a:gridCol w="3060340"/>
              </a:tblGrid>
              <a:tr h="423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dk1"/>
                          </a:solidFill>
                          <a:latin typeface="+mn-lt"/>
                          <a:ea typeface="+mn-ea"/>
                          <a:cs typeface="+mn-cs"/>
                        </a:rPr>
                        <a:t>行键</a:t>
                      </a:r>
                      <a:endParaRPr lang="zh-CN" altLang="en-US" sz="16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dk1"/>
                          </a:solidFill>
                          <a:latin typeface="+mn-lt"/>
                          <a:ea typeface="+mn-ea"/>
                          <a:cs typeface="+mn-cs"/>
                        </a:rPr>
                        <a:t>时间戳</a:t>
                      </a:r>
                      <a:endParaRPr lang="zh-CN" altLang="en-US" sz="16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dk1"/>
                          </a:solidFill>
                          <a:latin typeface="+mn-lt"/>
                          <a:ea typeface="+mn-ea"/>
                          <a:cs typeface="+mn-cs"/>
                        </a:rPr>
                        <a:t>列族 </a:t>
                      </a:r>
                      <a:r>
                        <a:rPr lang="en-US" altLang="zh-CN" sz="1600" kern="1200" dirty="0" smtClean="0">
                          <a:solidFill>
                            <a:schemeClr val="dk1"/>
                          </a:solidFill>
                          <a:latin typeface="+mn-lt"/>
                          <a:ea typeface="+mn-ea"/>
                          <a:cs typeface="+mn-cs"/>
                        </a:rPr>
                        <a:t>content</a:t>
                      </a:r>
                      <a:endParaRPr lang="zh-CN" altLang="en-US" sz="16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dk1"/>
                          </a:solidFill>
                          <a:latin typeface="+mn-lt"/>
                          <a:ea typeface="+mn-ea"/>
                          <a:cs typeface="+mn-cs"/>
                        </a:rPr>
                        <a:t>列族 </a:t>
                      </a:r>
                      <a:r>
                        <a:rPr lang="en-US" altLang="zh-CN" sz="1600" kern="1200" dirty="0" smtClean="0">
                          <a:solidFill>
                            <a:schemeClr val="dk1"/>
                          </a:solidFill>
                          <a:latin typeface="+mn-lt"/>
                          <a:ea typeface="+mn-ea"/>
                          <a:cs typeface="+mn-cs"/>
                        </a:rPr>
                        <a:t>anchor</a:t>
                      </a:r>
                      <a:endParaRPr lang="zh-CN" altLang="en-US" sz="1600" kern="1200" dirty="0">
                        <a:solidFill>
                          <a:schemeClr val="dk1"/>
                        </a:solidFill>
                        <a:latin typeface="+mn-lt"/>
                        <a:ea typeface="+mn-ea"/>
                        <a:cs typeface="+mn-cs"/>
                      </a:endParaRPr>
                    </a:p>
                  </a:txBody>
                  <a:tcPr anchor="ctr"/>
                </a:tc>
              </a:tr>
              <a:tr h="545353">
                <a:tc rowSpan="5">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err="1" smtClean="0">
                          <a:solidFill>
                            <a:schemeClr val="dk1"/>
                          </a:solidFill>
                          <a:latin typeface="+mn-lt"/>
                          <a:ea typeface="+mn-ea"/>
                          <a:cs typeface="+mn-cs"/>
                        </a:rPr>
                        <a:t>com.cnn.www</a:t>
                      </a:r>
                      <a:endParaRPr lang="zh-CN" altLang="en-US" sz="1600" b="1"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smtClean="0">
                          <a:solidFill>
                            <a:schemeClr val="dk1"/>
                          </a:solidFill>
                          <a:latin typeface="+mn-lt"/>
                          <a:ea typeface="+mn-ea"/>
                          <a:cs typeface="+mn-cs"/>
                        </a:rPr>
                        <a:t>t9</a:t>
                      </a:r>
                      <a:endParaRPr lang="zh-CN" altLang="en-US" sz="1600" b="0" kern="1200" dirty="0">
                        <a:solidFill>
                          <a:schemeClr val="dk1"/>
                        </a:solidFill>
                        <a:latin typeface="+mn-lt"/>
                        <a:ea typeface="+mn-ea"/>
                        <a:cs typeface="+mn-cs"/>
                      </a:endParaRPr>
                    </a:p>
                  </a:txBody>
                  <a:tcPr anchor="ctr"/>
                </a:tc>
                <a:tc>
                  <a:txBody>
                    <a:bodyPr/>
                    <a:lstStyle/>
                    <a:p>
                      <a:pPr algn="ct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err="1" smtClean="0">
                          <a:solidFill>
                            <a:schemeClr val="dk1"/>
                          </a:solidFill>
                          <a:latin typeface="+mn-lt"/>
                          <a:ea typeface="+mn-ea"/>
                          <a:cs typeface="+mn-cs"/>
                        </a:rPr>
                        <a:t>anchor:cnnsi.com</a:t>
                      </a:r>
                      <a:r>
                        <a:rPr lang="en-US" altLang="zh-CN" sz="1600" kern="1200" dirty="0" smtClean="0">
                          <a:solidFill>
                            <a:schemeClr val="dk1"/>
                          </a:solidFill>
                          <a:latin typeface="+mn-lt"/>
                          <a:ea typeface="+mn-ea"/>
                          <a:cs typeface="+mn-cs"/>
                        </a:rPr>
                        <a:t>=“CNN”</a:t>
                      </a:r>
                      <a:endParaRPr lang="zh-CN" altLang="en-US" sz="1600" kern="1200" dirty="0">
                        <a:solidFill>
                          <a:schemeClr val="dk1"/>
                        </a:solidFill>
                        <a:latin typeface="+mn-lt"/>
                        <a:ea typeface="+mn-ea"/>
                        <a:cs typeface="+mn-cs"/>
                      </a:endParaRPr>
                    </a:p>
                  </a:txBody>
                  <a:tcPr anchor="ctr"/>
                </a:tc>
              </a:tr>
              <a:tr h="545353">
                <a:tc vMerge="1">
                  <a:txBody>
                    <a:bodyPr/>
                    <a:lstStyle/>
                    <a:p>
                      <a:endParaRPr lang="zh-CN"/>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smtClean="0">
                          <a:solidFill>
                            <a:schemeClr val="dk1"/>
                          </a:solidFill>
                          <a:latin typeface="+mn-lt"/>
                          <a:ea typeface="+mn-ea"/>
                          <a:cs typeface="+mn-cs"/>
                        </a:rPr>
                        <a:t>t8</a:t>
                      </a:r>
                      <a:endParaRPr lang="zh-CN" altLang="en-US" sz="1600" b="0" kern="1200" dirty="0">
                        <a:solidFill>
                          <a:schemeClr val="dk1"/>
                        </a:solidFill>
                        <a:latin typeface="+mn-lt"/>
                        <a:ea typeface="+mn-ea"/>
                        <a:cs typeface="+mn-cs"/>
                      </a:endParaRPr>
                    </a:p>
                  </a:txBody>
                  <a:tcPr anchor="ctr"/>
                </a:tc>
                <a:tc>
                  <a:txBody>
                    <a:bodyPr/>
                    <a:lstStyle/>
                    <a:p>
                      <a:pPr algn="ct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err="1" smtClean="0">
                          <a:solidFill>
                            <a:schemeClr val="dk1"/>
                          </a:solidFill>
                          <a:latin typeface="+mn-lt"/>
                          <a:ea typeface="+mn-ea"/>
                          <a:cs typeface="+mn-cs"/>
                        </a:rPr>
                        <a:t>anchor:my.look.ca</a:t>
                      </a:r>
                      <a:r>
                        <a:rPr lang="en-US" altLang="zh-CN" sz="1600" kern="1200" dirty="0" smtClean="0">
                          <a:solidFill>
                            <a:schemeClr val="dk1"/>
                          </a:solidFill>
                          <a:latin typeface="+mn-lt"/>
                          <a:ea typeface="+mn-ea"/>
                          <a:cs typeface="+mn-cs"/>
                        </a:rPr>
                        <a:t>=“CNN.com”</a:t>
                      </a:r>
                      <a:endParaRPr lang="zh-CN" altLang="en-US" sz="1600" kern="1200" dirty="0">
                        <a:solidFill>
                          <a:schemeClr val="dk1"/>
                        </a:solidFill>
                        <a:latin typeface="+mn-lt"/>
                        <a:ea typeface="+mn-ea"/>
                        <a:cs typeface="+mn-cs"/>
                      </a:endParaRPr>
                    </a:p>
                  </a:txBody>
                  <a:tcPr anchor="ctr"/>
                </a:tc>
              </a:tr>
              <a:tr h="545353">
                <a:tc vMerge="1">
                  <a:txBody>
                    <a:bodyPr/>
                    <a:lstStyle/>
                    <a:p>
                      <a:endParaRPr lang="zh-CN"/>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smtClean="0">
                          <a:solidFill>
                            <a:schemeClr val="dk1"/>
                          </a:solidFill>
                          <a:latin typeface="+mn-lt"/>
                          <a:ea typeface="+mn-ea"/>
                          <a:cs typeface="+mn-cs"/>
                        </a:rPr>
                        <a:t>t6</a:t>
                      </a:r>
                      <a:endParaRPr lang="zh-CN" altLang="en-US" sz="1600" b="0" kern="1200" dirty="0">
                        <a:solidFill>
                          <a:schemeClr val="dk1"/>
                        </a:solidFill>
                        <a:latin typeface="+mn-lt"/>
                        <a:ea typeface="+mn-ea"/>
                        <a:cs typeface="+mn-cs"/>
                      </a:endParaRPr>
                    </a:p>
                  </a:txBody>
                  <a:tcPr anchor="ctr"/>
                </a:tc>
                <a:tc>
                  <a:txBody>
                    <a:bodyPr/>
                    <a:lstStyle/>
                    <a:p>
                      <a:pPr algn="ctr"/>
                      <a:r>
                        <a:rPr lang="en-US" altLang="zh-CN" sz="1600" dirty="0" err="1" smtClean="0"/>
                        <a:t>content:html</a:t>
                      </a:r>
                      <a:r>
                        <a:rPr lang="en-US" altLang="zh-CN" sz="1600" dirty="0" smtClean="0"/>
                        <a:t>=“&lt;html&gt;…”</a:t>
                      </a:r>
                      <a:endParaRPr lang="zh-CN" altLang="en-US" sz="1600" dirty="0"/>
                    </a:p>
                  </a:txBody>
                  <a:tcPr anchor="ctr"/>
                </a:tc>
                <a:tc>
                  <a:txBody>
                    <a:bodyPr/>
                    <a:lstStyle/>
                    <a:p>
                      <a:pPr algn="ctr"/>
                      <a:endParaRPr lang="zh-CN" altLang="en-US" sz="2400" dirty="0"/>
                    </a:p>
                  </a:txBody>
                  <a:tcPr anchor="ctr"/>
                </a:tc>
              </a:tr>
              <a:tr h="545353">
                <a:tc vMerge="1">
                  <a:txBody>
                    <a:bodyPr/>
                    <a:lstStyle/>
                    <a:p>
                      <a:endParaRPr lang="zh-CN"/>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smtClean="0">
                          <a:solidFill>
                            <a:schemeClr val="dk1"/>
                          </a:solidFill>
                          <a:latin typeface="+mn-lt"/>
                          <a:ea typeface="+mn-ea"/>
                          <a:cs typeface="+mn-cs"/>
                        </a:rPr>
                        <a:t>t5</a:t>
                      </a:r>
                      <a:endParaRPr lang="zh-CN" altLang="en-US" sz="1600" b="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err="1" smtClean="0"/>
                        <a:t>content:html</a:t>
                      </a:r>
                      <a:r>
                        <a:rPr lang="en-US" altLang="zh-CN" sz="1600" dirty="0" smtClean="0"/>
                        <a:t>=“&lt;html&gt;…”</a:t>
                      </a:r>
                      <a:endParaRPr lang="zh-CN" altLang="en-US" sz="1600" dirty="0" smtClean="0"/>
                    </a:p>
                  </a:txBody>
                  <a:tcPr anchor="ctr"/>
                </a:tc>
                <a:tc>
                  <a:txBody>
                    <a:bodyPr/>
                    <a:lstStyle/>
                    <a:p>
                      <a:pPr algn="ctr"/>
                      <a:endParaRPr lang="zh-CN" altLang="en-US" sz="2400" dirty="0"/>
                    </a:p>
                  </a:txBody>
                  <a:tcPr anchor="ctr"/>
                </a:tc>
              </a:tr>
              <a:tr h="545353">
                <a:tc vMerge="1">
                  <a:txBody>
                    <a:bodyPr/>
                    <a:lstStyle/>
                    <a:p>
                      <a:endParaRPr lang="zh-CN"/>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smtClean="0">
                          <a:solidFill>
                            <a:schemeClr val="dk1"/>
                          </a:solidFill>
                          <a:latin typeface="+mn-lt"/>
                          <a:ea typeface="+mn-ea"/>
                          <a:cs typeface="+mn-cs"/>
                        </a:rPr>
                        <a:t>t3</a:t>
                      </a:r>
                      <a:endParaRPr lang="zh-CN" altLang="en-US" sz="1600" b="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err="1" smtClean="0"/>
                        <a:t>content:html</a:t>
                      </a:r>
                      <a:r>
                        <a:rPr lang="en-US" altLang="zh-CN" sz="1600" dirty="0" smtClean="0"/>
                        <a:t>=“&lt;html&gt;…”</a:t>
                      </a:r>
                      <a:endParaRPr lang="zh-CN" altLang="en-US" sz="1600" dirty="0" smtClean="0"/>
                    </a:p>
                  </a:txBody>
                  <a:tcPr anchor="ctr"/>
                </a:tc>
                <a:tc>
                  <a:txBody>
                    <a:bodyPr/>
                    <a:lstStyle/>
                    <a:p>
                      <a:pPr algn="ctr"/>
                      <a:endParaRPr lang="zh-CN" altLang="en-US" sz="2400" dirty="0"/>
                    </a:p>
                  </a:txBody>
                  <a:tcPr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1" y="387350"/>
            <a:ext cx="7498283" cy="868363"/>
          </a:xfrm>
        </p:spPr>
        <p:txBody>
          <a:bodyPr/>
          <a:lstStyle/>
          <a:p>
            <a:r>
              <a:rPr lang="en-US" altLang="zh-CN" dirty="0"/>
              <a:t>HBase</a:t>
            </a:r>
            <a:r>
              <a:rPr lang="zh-CN" altLang="en-US" dirty="0" smtClean="0"/>
              <a:t>数据模型</a:t>
            </a:r>
            <a:r>
              <a:rPr lang="en-US" altLang="zh-CN" dirty="0"/>
              <a:t>–</a:t>
            </a:r>
            <a:r>
              <a:rPr lang="en-US" altLang="zh-CN" dirty="0" smtClean="0"/>
              <a:t>Table</a:t>
            </a:r>
            <a:r>
              <a:rPr lang="zh-CN" altLang="en-US" dirty="0" smtClean="0"/>
              <a:t>逻辑视图 </a:t>
            </a:r>
            <a:r>
              <a:rPr lang="en-US" altLang="zh-CN" dirty="0"/>
              <a:t/>
            </a:r>
            <a:br>
              <a:rPr lang="en-US" altLang="zh-CN" dirty="0"/>
            </a:br>
            <a:endParaRPr kumimoji="1" lang="zh-CN" altLang="en-US" dirty="0"/>
          </a:p>
        </p:txBody>
      </p:sp>
      <p:graphicFrame>
        <p:nvGraphicFramePr>
          <p:cNvPr id="3" name="表格 2"/>
          <p:cNvGraphicFramePr>
            <a:graphicFrameLocks noGrp="1"/>
          </p:cNvGraphicFramePr>
          <p:nvPr/>
        </p:nvGraphicFramePr>
        <p:xfrm>
          <a:off x="971600" y="1247953"/>
          <a:ext cx="7164796" cy="1568978"/>
        </p:xfrm>
        <a:graphic>
          <a:graphicData uri="http://schemas.openxmlformats.org/drawingml/2006/table">
            <a:tbl>
              <a:tblPr firstRow="1" bandRow="1">
                <a:tableStyleId>{5C22544A-7EE6-4342-B048-85BDC9FD1C3A}</a:tableStyleId>
              </a:tblPr>
              <a:tblGrid>
                <a:gridCol w="2200458"/>
                <a:gridCol w="1184861"/>
                <a:gridCol w="3779477"/>
              </a:tblGrid>
              <a:tr h="406182">
                <a:tc>
                  <a:txBody>
                    <a:bodyPr/>
                    <a:lstStyle/>
                    <a:p>
                      <a:pPr algn="ctr"/>
                      <a:r>
                        <a:rPr lang="zh-CN" altLang="en-US" sz="1600" dirty="0" smtClean="0">
                          <a:solidFill>
                            <a:srgbClr val="002060"/>
                          </a:solidFill>
                        </a:rPr>
                        <a:t>行键</a:t>
                      </a:r>
                      <a:endParaRPr lang="zh-CN" altLang="en-US" sz="1600" dirty="0">
                        <a:solidFill>
                          <a:srgbClr val="002060"/>
                        </a:solidFill>
                      </a:endParaRPr>
                    </a:p>
                  </a:txBody>
                  <a:tcPr anchor="ctr"/>
                </a:tc>
                <a:tc>
                  <a:txBody>
                    <a:bodyPr/>
                    <a:lstStyle/>
                    <a:p>
                      <a:pPr algn="ctr"/>
                      <a:r>
                        <a:rPr lang="zh-CN" altLang="en-US" sz="1600" dirty="0" smtClean="0">
                          <a:solidFill>
                            <a:srgbClr val="002060"/>
                          </a:solidFill>
                        </a:rPr>
                        <a:t>时间戳</a:t>
                      </a:r>
                      <a:endParaRPr lang="zh-CN" altLang="en-US" sz="1600" dirty="0">
                        <a:solidFill>
                          <a:srgbClr val="002060"/>
                        </a:solidFill>
                      </a:endParaRPr>
                    </a:p>
                  </a:txBody>
                  <a:tcPr anchor="ctr"/>
                </a:tc>
                <a:tc>
                  <a:txBody>
                    <a:bodyPr/>
                    <a:lstStyle/>
                    <a:p>
                      <a:pPr algn="ctr"/>
                      <a:r>
                        <a:rPr lang="zh-CN" altLang="en-US" sz="1600" dirty="0" smtClean="0">
                          <a:solidFill>
                            <a:srgbClr val="002060"/>
                          </a:solidFill>
                        </a:rPr>
                        <a:t>列族和单元格</a:t>
                      </a:r>
                      <a:endParaRPr lang="zh-CN" altLang="en-US" sz="1600" dirty="0">
                        <a:solidFill>
                          <a:srgbClr val="002060"/>
                        </a:solidFill>
                      </a:endParaRPr>
                    </a:p>
                  </a:txBody>
                  <a:tcPr anchor="ctr"/>
                </a:tc>
              </a:tr>
              <a:tr h="581398">
                <a:tc>
                  <a:txBody>
                    <a:bodyPr/>
                    <a:lstStyle/>
                    <a:p>
                      <a:pPr algn="ctr"/>
                      <a:r>
                        <a:rPr lang="en-US" altLang="zh-CN" sz="1600" dirty="0" smtClean="0"/>
                        <a:t>com.cnn.www</a:t>
                      </a:r>
                      <a:endParaRPr lang="zh-CN" altLang="en-US" sz="1600" dirty="0"/>
                    </a:p>
                  </a:txBody>
                  <a:tcPr anchor="ctr"/>
                </a:tc>
                <a:tc>
                  <a:txBody>
                    <a:bodyPr/>
                    <a:lstStyle/>
                    <a:p>
                      <a:pPr algn="ctr"/>
                      <a:r>
                        <a:rPr lang="en-US" altLang="zh-CN" sz="1600" dirty="0" smtClean="0"/>
                        <a:t>t9</a:t>
                      </a:r>
                      <a:endParaRPr lang="zh-CN" altLang="en-US" sz="1600" dirty="0"/>
                    </a:p>
                  </a:txBody>
                  <a:tcPr anchor="ctr"/>
                </a:tc>
                <a:tc>
                  <a:txBody>
                    <a:bodyPr/>
                    <a:lstStyle/>
                    <a:p>
                      <a:pPr algn="ctr"/>
                      <a:r>
                        <a:rPr lang="en-US" altLang="zh-CN" sz="1600" dirty="0" smtClean="0"/>
                        <a:t>ancho:cnnsi.com=</a:t>
                      </a:r>
                      <a:r>
                        <a:rPr lang="zh-CN" altLang="en-US" sz="1600" dirty="0" smtClean="0"/>
                        <a:t>“</a:t>
                      </a:r>
                      <a:r>
                        <a:rPr lang="en-US" altLang="zh-CN" sz="1600" dirty="0" smtClean="0"/>
                        <a:t>CNN</a:t>
                      </a:r>
                      <a:r>
                        <a:rPr lang="zh-CN" altLang="en-US" sz="1600" dirty="0" smtClean="0"/>
                        <a:t>”</a:t>
                      </a:r>
                      <a:endParaRPr lang="zh-CN" altLang="en-US" sz="1600" dirty="0"/>
                    </a:p>
                  </a:txBody>
                  <a:tcPr anchor="ctr"/>
                </a:tc>
              </a:tr>
              <a:tr h="58139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smtClean="0"/>
                        <a:t>com.cnn.www</a:t>
                      </a:r>
                      <a:endParaRPr lang="zh-CN" altLang="en-US" sz="1600" dirty="0" smtClean="0"/>
                    </a:p>
                  </a:txBody>
                  <a:tcPr anchor="ctr"/>
                </a:tc>
                <a:tc>
                  <a:txBody>
                    <a:bodyPr/>
                    <a:lstStyle/>
                    <a:p>
                      <a:pPr algn="ctr"/>
                      <a:r>
                        <a:rPr lang="en-US" altLang="zh-CN" sz="1600" dirty="0" smtClean="0"/>
                        <a:t>t8</a:t>
                      </a:r>
                      <a:endParaRPr lang="zh-CN" altLang="en-US" sz="1600" dirty="0"/>
                    </a:p>
                  </a:txBody>
                  <a:tcPr anchor="ctr"/>
                </a:tc>
                <a:tc>
                  <a:txBody>
                    <a:bodyPr/>
                    <a:lstStyle/>
                    <a:p>
                      <a:pPr algn="ctr"/>
                      <a:r>
                        <a:rPr lang="en-US" altLang="zh-CN" sz="1600" dirty="0" smtClean="0"/>
                        <a:t>ancho:my.look.ca=</a:t>
                      </a:r>
                      <a:r>
                        <a:rPr lang="zh-CN" altLang="en-US" sz="1600" dirty="0" smtClean="0"/>
                        <a:t>“</a:t>
                      </a:r>
                      <a:r>
                        <a:rPr lang="en-US" altLang="zh-CN" sz="1600" dirty="0" smtClean="0"/>
                        <a:t>CNN.com</a:t>
                      </a:r>
                      <a:r>
                        <a:rPr lang="zh-CN" altLang="en-US" sz="1600" dirty="0" smtClean="0"/>
                        <a:t>”</a:t>
                      </a:r>
                      <a:endParaRPr lang="zh-CN" altLang="en-US" sz="1600" dirty="0"/>
                    </a:p>
                  </a:txBody>
                  <a:tcPr anchor="ctr"/>
                </a:tc>
              </a:tr>
            </a:tbl>
          </a:graphicData>
        </a:graphic>
      </p:graphicFrame>
      <p:graphicFrame>
        <p:nvGraphicFramePr>
          <p:cNvPr id="4" name="表格 3"/>
          <p:cNvGraphicFramePr>
            <a:graphicFrameLocks noGrp="1"/>
          </p:cNvGraphicFramePr>
          <p:nvPr/>
        </p:nvGraphicFramePr>
        <p:xfrm>
          <a:off x="971600" y="3212976"/>
          <a:ext cx="7128791" cy="2192071"/>
        </p:xfrm>
        <a:graphic>
          <a:graphicData uri="http://schemas.openxmlformats.org/drawingml/2006/table">
            <a:tbl>
              <a:tblPr firstRow="1" bandRow="1">
                <a:tableStyleId>{5C22544A-7EE6-4342-B048-85BDC9FD1C3A}</a:tableStyleId>
              </a:tblPr>
              <a:tblGrid>
                <a:gridCol w="2189399"/>
                <a:gridCol w="1194977"/>
                <a:gridCol w="3744415"/>
              </a:tblGrid>
              <a:tr h="404125">
                <a:tc>
                  <a:txBody>
                    <a:bodyPr/>
                    <a:lstStyle/>
                    <a:p>
                      <a:pPr algn="ctr"/>
                      <a:r>
                        <a:rPr lang="zh-CN" altLang="en-US" sz="1600" dirty="0" smtClean="0">
                          <a:solidFill>
                            <a:srgbClr val="002060"/>
                          </a:solidFill>
                        </a:rPr>
                        <a:t>行键</a:t>
                      </a:r>
                      <a:endParaRPr lang="zh-CN" altLang="en-US" sz="1600" dirty="0">
                        <a:solidFill>
                          <a:srgbClr val="002060"/>
                        </a:solidFill>
                      </a:endParaRPr>
                    </a:p>
                  </a:txBody>
                  <a:tcPr anchor="ctr"/>
                </a:tc>
                <a:tc>
                  <a:txBody>
                    <a:bodyPr/>
                    <a:lstStyle/>
                    <a:p>
                      <a:pPr algn="ctr"/>
                      <a:r>
                        <a:rPr lang="zh-CN" altLang="en-US" sz="1600" dirty="0" smtClean="0">
                          <a:solidFill>
                            <a:srgbClr val="002060"/>
                          </a:solidFill>
                        </a:rPr>
                        <a:t>时间戳</a:t>
                      </a:r>
                      <a:endParaRPr lang="zh-CN" altLang="en-US" sz="1600" dirty="0">
                        <a:solidFill>
                          <a:srgbClr val="002060"/>
                        </a:solidFill>
                      </a:endParaRPr>
                    </a:p>
                  </a:txBody>
                  <a:tcPr anchor="ctr"/>
                </a:tc>
                <a:tc>
                  <a:txBody>
                    <a:bodyPr/>
                    <a:lstStyle/>
                    <a:p>
                      <a:pPr algn="ctr"/>
                      <a:r>
                        <a:rPr lang="zh-CN" altLang="en-US" sz="1600" dirty="0" smtClean="0">
                          <a:solidFill>
                            <a:srgbClr val="002060"/>
                          </a:solidFill>
                        </a:rPr>
                        <a:t>列族和单元格</a:t>
                      </a:r>
                      <a:endParaRPr lang="zh-CN" altLang="en-US" sz="1600" dirty="0">
                        <a:solidFill>
                          <a:srgbClr val="002060"/>
                        </a:solidFill>
                      </a:endParaRPr>
                    </a:p>
                  </a:txBody>
                  <a:tcPr anchor="ctr"/>
                </a:tc>
              </a:tr>
              <a:tr h="595982">
                <a:tc>
                  <a:txBody>
                    <a:bodyPr/>
                    <a:lstStyle/>
                    <a:p>
                      <a:pPr algn="ctr"/>
                      <a:r>
                        <a:rPr lang="en-US" altLang="zh-CN" sz="1600" dirty="0" smtClean="0"/>
                        <a:t>com.cnn.www</a:t>
                      </a:r>
                      <a:endParaRPr lang="zh-CN" altLang="en-US" sz="1600" dirty="0"/>
                    </a:p>
                  </a:txBody>
                  <a:tcPr anchor="ctr"/>
                </a:tc>
                <a:tc>
                  <a:txBody>
                    <a:bodyPr/>
                    <a:lstStyle/>
                    <a:p>
                      <a:pPr algn="ctr"/>
                      <a:r>
                        <a:rPr lang="en-US" altLang="zh-CN" sz="1600" dirty="0" smtClean="0"/>
                        <a:t>t6</a:t>
                      </a:r>
                      <a:endParaRPr lang="zh-CN" altLang="en-US" sz="1600" dirty="0"/>
                    </a:p>
                  </a:txBody>
                  <a:tcPr anchor="ctr"/>
                </a:tc>
                <a:tc>
                  <a:txBody>
                    <a:bodyPr/>
                    <a:lstStyle/>
                    <a:p>
                      <a:pPr algn="ctr"/>
                      <a:r>
                        <a:rPr lang="en-US" altLang="zh-CN" sz="1600" dirty="0" smtClean="0"/>
                        <a:t>contents:html=</a:t>
                      </a:r>
                      <a:r>
                        <a:rPr lang="zh-CN" altLang="en-US" sz="1600" dirty="0" smtClean="0"/>
                        <a:t>“</a:t>
                      </a:r>
                      <a:r>
                        <a:rPr lang="en-US" altLang="zh-CN" sz="1600" dirty="0" smtClean="0"/>
                        <a:t>&lt;html&gt;</a:t>
                      </a:r>
                      <a:r>
                        <a:rPr lang="zh-CN" altLang="en-US" sz="1600" dirty="0" smtClean="0"/>
                        <a:t>”</a:t>
                      </a:r>
                      <a:endParaRPr lang="zh-CN" altLang="en-US" sz="1600" dirty="0"/>
                    </a:p>
                  </a:txBody>
                  <a:tcPr anchor="ctr"/>
                </a:tc>
              </a:tr>
              <a:tr h="59598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smtClean="0"/>
                        <a:t>com.cnn.www</a:t>
                      </a:r>
                      <a:endParaRPr lang="zh-CN" altLang="en-US" sz="1600" dirty="0" smtClean="0"/>
                    </a:p>
                  </a:txBody>
                  <a:tcPr anchor="ctr"/>
                </a:tc>
                <a:tc>
                  <a:txBody>
                    <a:bodyPr/>
                    <a:lstStyle/>
                    <a:p>
                      <a:pPr algn="ctr"/>
                      <a:r>
                        <a:rPr lang="en-US" altLang="zh-CN" sz="1600" dirty="0" smtClean="0"/>
                        <a:t>t5</a:t>
                      </a: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smtClean="0"/>
                        <a:t>contents:html=</a:t>
                      </a:r>
                      <a:r>
                        <a:rPr lang="zh-CN" altLang="en-US" sz="1600" dirty="0" smtClean="0"/>
                        <a:t>“</a:t>
                      </a:r>
                      <a:r>
                        <a:rPr lang="en-US" altLang="zh-CN" sz="1600" dirty="0" smtClean="0"/>
                        <a:t>&lt;html&gt;</a:t>
                      </a:r>
                      <a:r>
                        <a:rPr lang="zh-CN" altLang="en-US" sz="1600" dirty="0" smtClean="0"/>
                        <a:t>”</a:t>
                      </a:r>
                    </a:p>
                  </a:txBody>
                  <a:tcPr anchor="ctr"/>
                </a:tc>
              </a:tr>
              <a:tr h="59598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smtClean="0"/>
                        <a:t>com.cnn.www</a:t>
                      </a:r>
                      <a:endParaRPr lang="zh-CN" altLang="en-US" sz="1600" dirty="0" smtClean="0"/>
                    </a:p>
                  </a:txBody>
                  <a:tcPr anchor="ctr"/>
                </a:tc>
                <a:tc>
                  <a:txBody>
                    <a:bodyPr/>
                    <a:lstStyle/>
                    <a:p>
                      <a:pPr algn="ctr"/>
                      <a:r>
                        <a:rPr lang="en-US" altLang="zh-CN" sz="1600" dirty="0" smtClean="0"/>
                        <a:t>t3</a:t>
                      </a: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smtClean="0"/>
                        <a:t>contents:html=</a:t>
                      </a:r>
                      <a:r>
                        <a:rPr lang="zh-CN" altLang="en-US" sz="1600" dirty="0" smtClean="0"/>
                        <a:t>“</a:t>
                      </a:r>
                      <a:r>
                        <a:rPr lang="en-US" altLang="zh-CN" sz="1600" dirty="0" smtClean="0"/>
                        <a:t>&lt;html&gt;</a:t>
                      </a:r>
                      <a:r>
                        <a:rPr lang="zh-CN" altLang="en-US" sz="1600" dirty="0" smtClean="0"/>
                        <a:t>”</a:t>
                      </a:r>
                    </a:p>
                  </a:txBody>
                  <a:tcPr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74716" y="224644"/>
            <a:ext cx="8172908" cy="868363"/>
          </a:xfrm>
          <a:noFill/>
          <a:ln w="9525">
            <a:noFill/>
            <a:miter lim="800000"/>
          </a:ln>
        </p:spPr>
        <p:txBody>
          <a:bodyPr vert="horz" wrap="square" lIns="80128" tIns="40064" rIns="80128" bIns="40064" numCol="1" anchor="ctr" anchorCtr="0" compatLnSpc="1"/>
          <a:lstStyle/>
          <a:p>
            <a:r>
              <a:rPr lang="en-US" altLang="zh-CN" sz="3200" dirty="0"/>
              <a:t>HBase</a:t>
            </a:r>
            <a:r>
              <a:rPr lang="zh-CN" altLang="en-US" sz="3200" dirty="0"/>
              <a:t>数据模型 </a:t>
            </a:r>
            <a:r>
              <a:rPr lang="en-US" altLang="zh-CN" sz="3200" dirty="0"/>
              <a:t>– </a:t>
            </a:r>
            <a:r>
              <a:rPr lang="en-US" altLang="zh-CN" sz="3200" dirty="0" smtClean="0"/>
              <a:t>KeyValue(1) </a:t>
            </a:r>
            <a:endParaRPr lang="zh-CN" altLang="en-US" sz="3200" dirty="0"/>
          </a:p>
        </p:txBody>
      </p:sp>
      <p:sp>
        <p:nvSpPr>
          <p:cNvPr id="10" name="矩形 71"/>
          <p:cNvSpPr>
            <a:spLocks noChangeArrowheads="1"/>
          </p:cNvSpPr>
          <p:nvPr/>
        </p:nvSpPr>
        <p:spPr bwMode="auto">
          <a:xfrm>
            <a:off x="647564" y="3969060"/>
            <a:ext cx="7827212" cy="1835229"/>
          </a:xfrm>
          <a:prstGeom prst="rect">
            <a:avLst/>
          </a:prstGeom>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285750" indent="-285750">
              <a:lnSpc>
                <a:spcPct val="150000"/>
              </a:lnSpc>
              <a:spcBef>
                <a:spcPts val="790"/>
              </a:spcBef>
              <a:buClr>
                <a:schemeClr val="bg1">
                  <a:lumMod val="50000"/>
                </a:schemeClr>
              </a:buClr>
              <a:buSzPct val="60000"/>
              <a:buFont typeface="Wingdings" panose="05000000000000000000" pitchFamily="2" charset="2"/>
              <a:buChar char="l"/>
              <a:defRPr/>
            </a:pPr>
            <a:r>
              <a:rPr lang="en-US" altLang="zh-CN" sz="1800" dirty="0">
                <a:solidFill>
                  <a:schemeClr val="tx1"/>
                </a:solidFill>
              </a:rPr>
              <a:t>KeyValue</a:t>
            </a:r>
            <a:r>
              <a:rPr lang="zh-CN" altLang="en-US" sz="1800" dirty="0">
                <a:solidFill>
                  <a:schemeClr val="tx1"/>
                </a:solidFill>
              </a:rPr>
              <a:t>具有特定的结构。</a:t>
            </a:r>
            <a:r>
              <a:rPr lang="en-US" altLang="zh-CN" sz="1800" b="1" dirty="0">
                <a:solidFill>
                  <a:srgbClr val="FF0000"/>
                </a:solidFill>
              </a:rPr>
              <a:t>Key</a:t>
            </a:r>
            <a:r>
              <a:rPr lang="zh-CN" altLang="en-US" sz="1800" b="1" dirty="0">
                <a:solidFill>
                  <a:srgbClr val="FF0000"/>
                </a:solidFill>
              </a:rPr>
              <a:t>部分被用来快速的检索一条数据记录</a:t>
            </a:r>
            <a:r>
              <a:rPr lang="zh-CN" altLang="en-US" sz="1800" dirty="0">
                <a:solidFill>
                  <a:schemeClr val="tx1"/>
                </a:solidFill>
              </a:rPr>
              <a:t>，</a:t>
            </a:r>
            <a:r>
              <a:rPr lang="en-US" altLang="zh-CN" sz="1800" dirty="0">
                <a:solidFill>
                  <a:schemeClr val="tx1"/>
                </a:solidFill>
              </a:rPr>
              <a:t>Value</a:t>
            </a:r>
            <a:r>
              <a:rPr lang="zh-CN" altLang="en-US" sz="1800" dirty="0">
                <a:solidFill>
                  <a:schemeClr val="tx1"/>
                </a:solidFill>
              </a:rPr>
              <a:t>部分用来存储实际的用户数据信息。</a:t>
            </a:r>
            <a:endParaRPr lang="en-US" altLang="zh-CN" sz="1800" dirty="0">
              <a:solidFill>
                <a:schemeClr val="tx1"/>
              </a:solidFill>
            </a:endParaRPr>
          </a:p>
          <a:p>
            <a:pPr marL="285750" indent="-285750">
              <a:lnSpc>
                <a:spcPct val="150000"/>
              </a:lnSpc>
              <a:spcBef>
                <a:spcPts val="790"/>
              </a:spcBef>
              <a:buClr>
                <a:schemeClr val="bg1">
                  <a:lumMod val="50000"/>
                </a:schemeClr>
              </a:buClr>
              <a:buSzPct val="60000"/>
              <a:buFont typeface="Wingdings" panose="05000000000000000000" pitchFamily="2" charset="2"/>
              <a:buChar char="l"/>
              <a:defRPr/>
            </a:pPr>
            <a:r>
              <a:rPr lang="en-US" altLang="zh-CN" sz="1800" dirty="0">
                <a:solidFill>
                  <a:schemeClr val="tx1"/>
                </a:solidFill>
              </a:rPr>
              <a:t>KeyValue</a:t>
            </a:r>
            <a:r>
              <a:rPr lang="zh-CN" altLang="en-US" sz="1800" dirty="0">
                <a:solidFill>
                  <a:schemeClr val="tx1"/>
                </a:solidFill>
              </a:rPr>
              <a:t>作为承载用户数据的基本单元，需要保存一些对自身的描述信息，例如，时间戳，类型等等。那么，势必会</a:t>
            </a:r>
            <a:r>
              <a:rPr lang="zh-CN" altLang="en-US" sz="1800" b="1" dirty="0">
                <a:solidFill>
                  <a:srgbClr val="FF0000"/>
                </a:solidFill>
              </a:rPr>
              <a:t>有一定的结构化空间开销</a:t>
            </a:r>
            <a:r>
              <a:rPr lang="zh-CN" altLang="en-US" sz="1800" dirty="0">
                <a:solidFill>
                  <a:schemeClr val="tx1"/>
                </a:solidFill>
              </a:rPr>
              <a:t>。</a:t>
            </a:r>
            <a:endParaRPr lang="en-US" altLang="zh-CN" sz="1800" dirty="0">
              <a:solidFill>
                <a:schemeClr val="tx1"/>
              </a:solidFill>
            </a:endParaRPr>
          </a:p>
        </p:txBody>
      </p:sp>
      <p:graphicFrame>
        <p:nvGraphicFramePr>
          <p:cNvPr id="11" name="表格 10"/>
          <p:cNvGraphicFramePr>
            <a:graphicFrameLocks noGrp="1"/>
          </p:cNvGraphicFramePr>
          <p:nvPr/>
        </p:nvGraphicFramePr>
        <p:xfrm>
          <a:off x="639694" y="1308997"/>
          <a:ext cx="7835082" cy="2305139"/>
        </p:xfrm>
        <a:graphic>
          <a:graphicData uri="http://schemas.openxmlformats.org/drawingml/2006/table">
            <a:tbl>
              <a:tblPr firstRow="1" bandRow="1">
                <a:tableStyleId>{5940675A-B579-460E-94D1-54222C63F5DA}</a:tableStyleId>
              </a:tblPr>
              <a:tblGrid>
                <a:gridCol w="4860540"/>
                <a:gridCol w="2974542"/>
              </a:tblGrid>
              <a:tr h="384899">
                <a:tc>
                  <a:txBody>
                    <a:bodyPr/>
                    <a:lstStyle/>
                    <a:p>
                      <a:pPr algn="ctr"/>
                      <a:r>
                        <a:rPr lang="zh-CN" altLang="en-US" b="1" dirty="0" smtClean="0">
                          <a:latin typeface="+mn-lt"/>
                          <a:ea typeface="+mn-ea"/>
                        </a:rPr>
                        <a:t>关系型数据库</a:t>
                      </a:r>
                      <a:endParaRPr lang="zh-CN" altLang="en-US" b="1" dirty="0">
                        <a:latin typeface="+mn-lt"/>
                        <a:ea typeface="+mn-ea"/>
                      </a:endParaRPr>
                    </a:p>
                  </a:txBody>
                  <a:tcPr/>
                </a:tc>
                <a:tc>
                  <a:txBody>
                    <a:bodyPr/>
                    <a:lstStyle/>
                    <a:p>
                      <a:pPr algn="ctr"/>
                      <a:r>
                        <a:rPr lang="en-US" altLang="zh-CN" b="1" dirty="0" smtClean="0">
                          <a:latin typeface="+mn-lt"/>
                          <a:ea typeface="+mn-ea"/>
                        </a:rPr>
                        <a:t>KeyValue</a:t>
                      </a:r>
                      <a:r>
                        <a:rPr lang="zh-CN" altLang="en-US" b="1" dirty="0" smtClean="0">
                          <a:latin typeface="+mn-lt"/>
                          <a:ea typeface="+mn-ea"/>
                        </a:rPr>
                        <a:t>数据库</a:t>
                      </a:r>
                      <a:endParaRPr lang="zh-CN" altLang="en-US" b="1" dirty="0">
                        <a:latin typeface="+mn-lt"/>
                        <a:ea typeface="+mn-ea"/>
                      </a:endParaRPr>
                    </a:p>
                  </a:txBody>
                  <a:tcPr/>
                </a:tc>
              </a:tr>
              <a:tr h="1919357">
                <a:tc>
                  <a:txBody>
                    <a:bodyPr/>
                    <a:lstStyle/>
                    <a:p>
                      <a:pPr marL="285750" indent="-285750" algn="l" defTabSz="914400" rtl="0" eaLnBrk="1" latinLnBrk="0" hangingPunct="1">
                        <a:lnSpc>
                          <a:spcPct val="150000"/>
                        </a:lnSpc>
                        <a:buClr>
                          <a:schemeClr val="bg1">
                            <a:lumMod val="50000"/>
                          </a:schemeClr>
                        </a:buClr>
                        <a:buSzPct val="60000"/>
                        <a:buFont typeface="Wingdings" panose="05000000000000000000" pitchFamily="2" charset="2"/>
                        <a:buChar char="l"/>
                      </a:pPr>
                      <a:r>
                        <a:rPr lang="zh-CN" altLang="en-US" sz="1600" kern="1200" baseline="0" dirty="0" smtClean="0">
                          <a:solidFill>
                            <a:schemeClr val="tx1"/>
                          </a:solidFill>
                          <a:latin typeface="+mn-lt"/>
                          <a:ea typeface="+mn-ea"/>
                          <a:cs typeface="+mn-cs"/>
                        </a:rPr>
                        <a:t>关系型数据库是基于表的数据库，每行皆由</a:t>
                      </a:r>
                      <a:r>
                        <a:rPr lang="zh-CN" altLang="en-US" sz="1600" kern="1200" baseline="0" dirty="0" smtClean="0">
                          <a:solidFill>
                            <a:srgbClr val="FF0000"/>
                          </a:solidFill>
                          <a:latin typeface="+mn-lt"/>
                          <a:ea typeface="+mn-ea"/>
                          <a:cs typeface="+mn-cs"/>
                        </a:rPr>
                        <a:t>固定列数</a:t>
                      </a:r>
                      <a:r>
                        <a:rPr lang="zh-CN" altLang="en-US" sz="1600" kern="1200" baseline="0" dirty="0" smtClean="0">
                          <a:solidFill>
                            <a:schemeClr val="tx1"/>
                          </a:solidFill>
                          <a:latin typeface="+mn-lt"/>
                          <a:ea typeface="+mn-ea"/>
                          <a:cs typeface="+mn-cs"/>
                        </a:rPr>
                        <a:t>的列组成，其</a:t>
                      </a:r>
                      <a:r>
                        <a:rPr lang="zh-CN" altLang="en-US" sz="1600" kern="1200" baseline="0" dirty="0" smtClean="0">
                          <a:solidFill>
                            <a:srgbClr val="FF0000"/>
                          </a:solidFill>
                          <a:latin typeface="+mn-lt"/>
                          <a:ea typeface="+mn-ea"/>
                          <a:cs typeface="+mn-cs"/>
                        </a:rPr>
                        <a:t>数据结构必须事先定义好。</a:t>
                      </a:r>
                      <a:endParaRPr lang="en-US" altLang="zh-CN" sz="1600" kern="1200" baseline="0" dirty="0" smtClean="0">
                        <a:solidFill>
                          <a:srgbClr val="FF0000"/>
                        </a:solidFill>
                        <a:latin typeface="+mn-lt"/>
                        <a:ea typeface="+mn-ea"/>
                        <a:cs typeface="+mn-cs"/>
                      </a:endParaRPr>
                    </a:p>
                    <a:p>
                      <a:pPr marL="285750" indent="-285750" algn="l" defTabSz="914400" rtl="0" eaLnBrk="1" latinLnBrk="0" hangingPunct="1">
                        <a:lnSpc>
                          <a:spcPct val="150000"/>
                        </a:lnSpc>
                        <a:buClr>
                          <a:schemeClr val="bg1">
                            <a:lumMod val="50000"/>
                          </a:schemeClr>
                        </a:buClr>
                        <a:buSzPct val="60000"/>
                        <a:buFont typeface="Wingdings" panose="05000000000000000000" pitchFamily="2" charset="2"/>
                        <a:buChar char="l"/>
                      </a:pPr>
                      <a:r>
                        <a:rPr lang="zh-CN" altLang="en-US" sz="1600" kern="1200" baseline="0" dirty="0" smtClean="0">
                          <a:solidFill>
                            <a:schemeClr val="tx1"/>
                          </a:solidFill>
                          <a:latin typeface="+mn-lt"/>
                          <a:ea typeface="+mn-ea"/>
                          <a:cs typeface="+mn-cs"/>
                        </a:rPr>
                        <a:t>基于现实含义来建立数据模型，而非基于应用程序功能（通过表连接实现）。数据模型标准化，表间可以彼此关联协助存储。</a:t>
                      </a:r>
                      <a:endParaRPr lang="en-US" altLang="zh-CN" sz="1600" kern="1200" baseline="0" dirty="0" smtClean="0">
                        <a:solidFill>
                          <a:schemeClr val="tx1"/>
                        </a:solidFill>
                        <a:latin typeface="+mn-lt"/>
                        <a:ea typeface="+mn-ea"/>
                        <a:cs typeface="+mn-cs"/>
                      </a:endParaRPr>
                    </a:p>
                  </a:txBody>
                  <a:tcPr/>
                </a:tc>
                <a:tc>
                  <a:txBody>
                    <a:bodyPr/>
                    <a:lstStyle/>
                    <a:p>
                      <a:pPr marL="285750" indent="-285750">
                        <a:lnSpc>
                          <a:spcPct val="150000"/>
                        </a:lnSpc>
                        <a:buClr>
                          <a:schemeClr val="bg1">
                            <a:lumMod val="50000"/>
                          </a:schemeClr>
                        </a:buClr>
                        <a:buSzPct val="60000"/>
                        <a:buFont typeface="Wingdings" panose="05000000000000000000" pitchFamily="2" charset="2"/>
                        <a:buChar char="l"/>
                      </a:pPr>
                      <a:r>
                        <a:rPr lang="zh-CN" altLang="en-US" sz="1600" baseline="0" dirty="0" smtClean="0">
                          <a:latin typeface="+mn-lt"/>
                          <a:ea typeface="+mn-ea"/>
                        </a:rPr>
                        <a:t>数据基于动态结构，容易适应数据类型和结构的变化。</a:t>
                      </a:r>
                      <a:endParaRPr lang="en-US" altLang="zh-CN" sz="1600" baseline="0" dirty="0" smtClean="0">
                        <a:latin typeface="+mn-lt"/>
                        <a:ea typeface="+mn-ea"/>
                      </a:endParaRPr>
                    </a:p>
                    <a:p>
                      <a:pPr marL="285750" indent="-285750">
                        <a:lnSpc>
                          <a:spcPct val="150000"/>
                        </a:lnSpc>
                        <a:buClr>
                          <a:schemeClr val="bg1">
                            <a:lumMod val="50000"/>
                          </a:schemeClr>
                        </a:buClr>
                        <a:buSzPct val="60000"/>
                        <a:buFont typeface="Wingdings" panose="05000000000000000000" pitchFamily="2" charset="2"/>
                        <a:buChar char="l"/>
                      </a:pPr>
                      <a:r>
                        <a:rPr lang="zh-CN" altLang="en-US" sz="1600" baseline="0" dirty="0" smtClean="0">
                          <a:latin typeface="+mn-lt"/>
                          <a:ea typeface="+mn-ea"/>
                        </a:rPr>
                        <a:t>以块为单元操作数据。</a:t>
                      </a:r>
                      <a:endParaRPr lang="en-US" altLang="zh-CN" sz="1600" baseline="0" dirty="0" smtClean="0">
                        <a:latin typeface="+mn-lt"/>
                        <a:ea typeface="+mn-ea"/>
                      </a:endParaRPr>
                    </a:p>
                    <a:p>
                      <a:pPr marL="285750" indent="-285750">
                        <a:lnSpc>
                          <a:spcPct val="150000"/>
                        </a:lnSpc>
                        <a:buClr>
                          <a:schemeClr val="bg1">
                            <a:lumMod val="50000"/>
                          </a:schemeClr>
                        </a:buClr>
                        <a:buSzPct val="60000"/>
                        <a:buFont typeface="Wingdings" panose="05000000000000000000" pitchFamily="2" charset="2"/>
                        <a:buChar char="l"/>
                      </a:pPr>
                      <a:r>
                        <a:rPr lang="zh-CN" altLang="en-US" sz="1600" baseline="0" dirty="0" smtClean="0">
                          <a:latin typeface="+mn-lt"/>
                          <a:ea typeface="+mn-ea"/>
                        </a:rPr>
                        <a:t>列间、表间并无关联关系。</a:t>
                      </a:r>
                      <a:endParaRPr lang="zh-CN" altLang="en-US" sz="1600" dirty="0">
                        <a:latin typeface="+mn-lt"/>
                        <a:ea typeface="+mn-ea"/>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52636"/>
            <a:ext cx="7745412" cy="868363"/>
          </a:xfrm>
          <a:noFill/>
          <a:ln w="9525">
            <a:noFill/>
            <a:miter lim="800000"/>
          </a:ln>
        </p:spPr>
        <p:txBody>
          <a:bodyPr vert="horz" wrap="square" lIns="80128" tIns="40064" rIns="80128" bIns="40064" numCol="1" anchor="ctr" anchorCtr="0" compatLnSpc="1"/>
          <a:lstStyle/>
          <a:p>
            <a:r>
              <a:rPr lang="en-US" altLang="zh-CN" sz="3200" dirty="0"/>
              <a:t>HBase</a:t>
            </a:r>
            <a:r>
              <a:rPr lang="zh-CN" altLang="en-US" sz="3200" dirty="0"/>
              <a:t>数据模型 </a:t>
            </a:r>
            <a:r>
              <a:rPr lang="en-US" altLang="zh-CN" sz="3200" dirty="0"/>
              <a:t>– </a:t>
            </a:r>
            <a:r>
              <a:rPr lang="en-US" altLang="zh-CN" sz="3200" dirty="0" smtClean="0"/>
              <a:t>KeyValue(2) </a:t>
            </a:r>
            <a:endParaRPr lang="zh-CN" altLang="en-US" sz="3200" dirty="0"/>
          </a:p>
        </p:txBody>
      </p:sp>
      <p:sp>
        <p:nvSpPr>
          <p:cNvPr id="15" name="内容占位符 14"/>
          <p:cNvSpPr>
            <a:spLocks noGrp="1"/>
          </p:cNvSpPr>
          <p:nvPr>
            <p:ph idx="1"/>
          </p:nvPr>
        </p:nvSpPr>
        <p:spPr>
          <a:xfrm>
            <a:off x="705991" y="3878362"/>
            <a:ext cx="7929562" cy="1944216"/>
          </a:xfrm>
        </p:spPr>
        <p:txBody>
          <a:bodyPr/>
          <a:lstStyle/>
          <a:p>
            <a:r>
              <a:rPr lang="en-US" altLang="zh-CN" sz="1600" dirty="0" smtClean="0"/>
              <a:t>HBase</a:t>
            </a:r>
            <a:r>
              <a:rPr lang="zh-CN" altLang="en-US" sz="1600" dirty="0" smtClean="0"/>
              <a:t>的底层数据都是以</a:t>
            </a:r>
            <a:r>
              <a:rPr lang="en-US" altLang="zh-CN" sz="1600" dirty="0" smtClean="0"/>
              <a:t>KeyValue</a:t>
            </a:r>
            <a:r>
              <a:rPr lang="zh-CN" altLang="en-US" sz="1600" dirty="0" smtClean="0"/>
              <a:t>的形式存在的，</a:t>
            </a:r>
            <a:r>
              <a:rPr lang="en-US" altLang="zh-CN" sz="1600" dirty="0" smtClean="0"/>
              <a:t>KeyValue</a:t>
            </a:r>
            <a:r>
              <a:rPr lang="zh-CN" altLang="en-US" sz="1600" dirty="0" smtClean="0"/>
              <a:t>具有特定的格式。</a:t>
            </a:r>
          </a:p>
          <a:p>
            <a:r>
              <a:rPr lang="en-US" altLang="zh-CN" sz="1600" dirty="0" smtClean="0"/>
              <a:t>KeyValue</a:t>
            </a:r>
            <a:r>
              <a:rPr lang="zh-CN" altLang="en-US" sz="1600" dirty="0" smtClean="0"/>
              <a:t>中拥有时间戳、类型等关键信息。</a:t>
            </a:r>
          </a:p>
          <a:p>
            <a:r>
              <a:rPr lang="zh-CN" altLang="en-US" sz="1600" dirty="0" smtClean="0"/>
              <a:t>同一个</a:t>
            </a:r>
            <a:r>
              <a:rPr lang="en-US" altLang="zh-CN" sz="1600" dirty="0" smtClean="0"/>
              <a:t>RowKey</a:t>
            </a:r>
            <a:r>
              <a:rPr lang="zh-CN" altLang="en-US" sz="1600" dirty="0" smtClean="0"/>
              <a:t>可以关联多个</a:t>
            </a:r>
            <a:r>
              <a:rPr lang="en-US" altLang="zh-CN" sz="1600" dirty="0" smtClean="0"/>
              <a:t>KeyValue</a:t>
            </a:r>
            <a:r>
              <a:rPr lang="zh-CN" altLang="en-US" sz="1600" dirty="0" smtClean="0"/>
              <a:t>，每一个</a:t>
            </a:r>
            <a:r>
              <a:rPr lang="en-US" altLang="zh-CN" sz="1600" dirty="0" smtClean="0"/>
              <a:t>KeyValue</a:t>
            </a:r>
            <a:r>
              <a:rPr lang="zh-CN" altLang="en-US" sz="1600" dirty="0" smtClean="0"/>
              <a:t>都拥有一个</a:t>
            </a:r>
            <a:r>
              <a:rPr lang="en-US" altLang="zh-CN" sz="1600" dirty="0" smtClean="0"/>
              <a:t>Qualifier</a:t>
            </a:r>
            <a:r>
              <a:rPr lang="zh-CN" altLang="en-US" sz="1600" dirty="0" smtClean="0"/>
              <a:t>标识。</a:t>
            </a:r>
          </a:p>
          <a:p>
            <a:r>
              <a:rPr lang="zh-CN" altLang="en-US" sz="1600" dirty="0" smtClean="0"/>
              <a:t>即使是</a:t>
            </a:r>
            <a:r>
              <a:rPr lang="en-US" altLang="zh-CN" sz="1600" dirty="0" smtClean="0"/>
              <a:t>RowKey</a:t>
            </a:r>
            <a:r>
              <a:rPr lang="zh-CN" altLang="en-US" sz="1600" dirty="0" smtClean="0"/>
              <a:t>相同，</a:t>
            </a:r>
            <a:r>
              <a:rPr lang="en-US" altLang="zh-CN" sz="1600" dirty="0" smtClean="0"/>
              <a:t>Qualifier</a:t>
            </a:r>
            <a:r>
              <a:rPr lang="zh-CN" altLang="en-US" sz="1600" dirty="0" smtClean="0"/>
              <a:t>也相同的多个</a:t>
            </a:r>
            <a:r>
              <a:rPr lang="en-US" altLang="zh-CN" sz="1600" dirty="0" smtClean="0"/>
              <a:t>KeyValue</a:t>
            </a:r>
            <a:r>
              <a:rPr lang="zh-CN" altLang="en-US" sz="1600" dirty="0" smtClean="0"/>
              <a:t>，也可能有多个，此时使用时间戳来区分，这就是同一条数据记录的多版本。</a:t>
            </a:r>
            <a:endParaRPr lang="zh-CN" altLang="en-US" sz="1600" dirty="0"/>
          </a:p>
        </p:txBody>
      </p:sp>
      <p:sp>
        <p:nvSpPr>
          <p:cNvPr id="5" name="Title 3"/>
          <p:cNvSpPr txBox="1"/>
          <p:nvPr/>
        </p:nvSpPr>
        <p:spPr>
          <a:xfrm>
            <a:off x="915236" y="1514993"/>
            <a:ext cx="6227082" cy="871537"/>
          </a:xfrm>
          <a:prstGeom prst="rect">
            <a:avLst/>
          </a:prstGeom>
        </p:spPr>
        <p:txBody>
          <a:bodyPr/>
          <a:lstStyle/>
          <a:p>
            <a:pPr eaLnBrk="0" hangingPunct="0">
              <a:defRPr/>
            </a:pPr>
            <a:endParaRPr lang="en-US" sz="4400" b="1" kern="0">
              <a:solidFill>
                <a:srgbClr val="C00000"/>
              </a:solidFill>
              <a:latin typeface="+mn-lt"/>
              <a:ea typeface="+mn-ea"/>
              <a:cs typeface="Arial" panose="020B0604020202020204" pitchFamily="34" charset="0"/>
            </a:endParaRPr>
          </a:p>
        </p:txBody>
      </p:sp>
      <p:pic>
        <p:nvPicPr>
          <p:cNvPr id="6" name="Picture 10"/>
          <p:cNvPicPr>
            <a:picLocks noChangeAspect="1" noChangeArrowheads="1"/>
          </p:cNvPicPr>
          <p:nvPr/>
        </p:nvPicPr>
        <p:blipFill>
          <a:blip r:embed="rId3" cstate="print"/>
          <a:srcRect/>
          <a:stretch>
            <a:fillRect/>
          </a:stretch>
        </p:blipFill>
        <p:spPr bwMode="auto">
          <a:xfrm>
            <a:off x="4533988" y="2303191"/>
            <a:ext cx="3958876" cy="858614"/>
          </a:xfrm>
          <a:prstGeom prst="rect">
            <a:avLst/>
          </a:prstGeom>
          <a:noFill/>
          <a:ln w="9525">
            <a:noFill/>
            <a:miter lim="800000"/>
            <a:headEnd/>
            <a:tailEnd/>
          </a:ln>
        </p:spPr>
      </p:pic>
      <p:pic>
        <p:nvPicPr>
          <p:cNvPr id="7" name="Picture 10"/>
          <p:cNvPicPr>
            <a:picLocks noChangeAspect="1" noChangeArrowheads="1"/>
          </p:cNvPicPr>
          <p:nvPr/>
        </p:nvPicPr>
        <p:blipFill>
          <a:blip r:embed="rId3" cstate="print"/>
          <a:srcRect/>
          <a:stretch>
            <a:fillRect/>
          </a:stretch>
        </p:blipFill>
        <p:spPr bwMode="auto">
          <a:xfrm>
            <a:off x="4695695" y="2591223"/>
            <a:ext cx="3958876" cy="858614"/>
          </a:xfrm>
          <a:prstGeom prst="rect">
            <a:avLst/>
          </a:prstGeom>
          <a:noFill/>
          <a:ln w="9525">
            <a:noFill/>
            <a:miter lim="800000"/>
            <a:headEnd/>
            <a:tailEnd/>
          </a:ln>
        </p:spPr>
      </p:pic>
      <p:pic>
        <p:nvPicPr>
          <p:cNvPr id="8" name="Picture 10"/>
          <p:cNvPicPr>
            <a:picLocks noChangeAspect="1" noChangeArrowheads="1"/>
          </p:cNvPicPr>
          <p:nvPr/>
        </p:nvPicPr>
        <p:blipFill>
          <a:blip r:embed="rId3" cstate="print"/>
          <a:srcRect/>
          <a:stretch>
            <a:fillRect/>
          </a:stretch>
        </p:blipFill>
        <p:spPr bwMode="auto">
          <a:xfrm>
            <a:off x="4839711" y="2879255"/>
            <a:ext cx="3958876" cy="858614"/>
          </a:xfrm>
          <a:prstGeom prst="rect">
            <a:avLst/>
          </a:prstGeom>
          <a:noFill/>
          <a:ln w="9525">
            <a:noFill/>
            <a:miter lim="800000"/>
            <a:headEnd/>
            <a:tailEnd/>
          </a:ln>
        </p:spPr>
      </p:pic>
      <p:sp>
        <p:nvSpPr>
          <p:cNvPr id="9" name="圆角矩形 8"/>
          <p:cNvSpPr/>
          <p:nvPr/>
        </p:nvSpPr>
        <p:spPr bwMode="auto">
          <a:xfrm>
            <a:off x="497205" y="1156335"/>
            <a:ext cx="3893185" cy="2304415"/>
          </a:xfrm>
          <a:prstGeom prst="roundRect">
            <a:avLst/>
          </a:prstGeom>
          <a:solidFill>
            <a:schemeClr val="bg1"/>
          </a:soli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
                <a:srgbClr val="CC9900"/>
              </a:buClr>
              <a:buSzTx/>
            </a:pPr>
            <a:r>
              <a:rPr kumimoji="0" lang="en-US" altLang="zh-CN" sz="1400" b="0" i="0" u="none" strike="noStrike" cap="none" normalizeH="0" baseline="0" dirty="0" smtClean="0">
                <a:ln>
                  <a:noFill/>
                </a:ln>
                <a:solidFill>
                  <a:schemeClr val="tx1"/>
                </a:solidFill>
                <a:effectLst/>
                <a:latin typeface="+mn-lt"/>
                <a:ea typeface="+mn-ea"/>
              </a:rPr>
              <a:t>/hbase/table</a:t>
            </a:r>
          </a:p>
          <a:p>
            <a:pPr lvl="1" fontAlgn="base">
              <a:buClr>
                <a:srgbClr val="CC9900"/>
              </a:buClr>
            </a:pPr>
            <a:r>
              <a:rPr lang="en-US" altLang="zh-CN" sz="1400" dirty="0" smtClean="0">
                <a:solidFill>
                  <a:schemeClr val="tx1"/>
                </a:solidFill>
                <a:latin typeface="+mn-lt"/>
                <a:ea typeface="+mn-ea"/>
              </a:rPr>
              <a:t>/</a:t>
            </a:r>
            <a:r>
              <a:rPr kumimoji="0" lang="en-US" altLang="zh-CN" sz="1400" b="0" i="0" u="none" strike="noStrike" cap="none" normalizeH="0" baseline="0" dirty="0" smtClean="0">
                <a:ln>
                  <a:noFill/>
                </a:ln>
                <a:solidFill>
                  <a:schemeClr val="tx1"/>
                </a:solidFill>
                <a:effectLst/>
                <a:latin typeface="+mn-lt"/>
                <a:ea typeface="+mn-ea"/>
              </a:rPr>
              <a:t>region-1/ColumnFamily-1</a:t>
            </a:r>
          </a:p>
          <a:p>
            <a:pPr lvl="1">
              <a:buClr>
                <a:srgbClr val="CC9900"/>
              </a:buClr>
            </a:pPr>
            <a:r>
              <a:rPr lang="en-US" altLang="zh-CN" sz="1400" dirty="0" smtClean="0">
                <a:solidFill>
                  <a:schemeClr val="tx1"/>
                </a:solidFill>
                <a:latin typeface="+mn-lt"/>
                <a:ea typeface="+mn-ea"/>
              </a:rPr>
              <a:t>/region-1/ColumnFamily-2</a:t>
            </a:r>
          </a:p>
          <a:p>
            <a:pPr lvl="1">
              <a:buClr>
                <a:srgbClr val="CC9900"/>
              </a:buClr>
            </a:pPr>
            <a:r>
              <a:rPr lang="en-US" altLang="zh-CN" sz="1400" dirty="0" smtClean="0">
                <a:solidFill>
                  <a:schemeClr val="tx1"/>
                </a:solidFill>
                <a:latin typeface="+mn-lt"/>
                <a:ea typeface="+mn-ea"/>
              </a:rPr>
              <a:t>                  </a:t>
            </a:r>
          </a:p>
          <a:p>
            <a:pPr lvl="1">
              <a:buClr>
                <a:srgbClr val="CC9900"/>
              </a:buClr>
            </a:pPr>
            <a:r>
              <a:rPr lang="en-US" altLang="zh-CN" sz="1400" dirty="0" smtClean="0">
                <a:solidFill>
                  <a:schemeClr val="tx1"/>
                </a:solidFill>
                <a:latin typeface="+mn-lt"/>
                <a:ea typeface="+mn-ea"/>
              </a:rPr>
              <a:t>/region-2/ColumnFamily-1</a:t>
            </a:r>
          </a:p>
          <a:p>
            <a:pPr lvl="1">
              <a:buClr>
                <a:srgbClr val="CC9900"/>
              </a:buClr>
            </a:pPr>
            <a:r>
              <a:rPr lang="en-US" altLang="zh-CN" sz="1400" dirty="0" smtClean="0">
                <a:solidFill>
                  <a:schemeClr val="tx1"/>
                </a:solidFill>
                <a:latin typeface="+mn-lt"/>
                <a:ea typeface="+mn-ea"/>
              </a:rPr>
              <a:t>/region-2/ColumnFamily-2</a:t>
            </a:r>
          </a:p>
          <a:p>
            <a:pPr lvl="1">
              <a:buClr>
                <a:srgbClr val="CC9900"/>
              </a:buClr>
            </a:pPr>
            <a:r>
              <a:rPr lang="en-US" altLang="zh-CN" sz="1400" dirty="0" smtClean="0">
                <a:solidFill>
                  <a:schemeClr val="tx1"/>
                </a:solidFill>
                <a:latin typeface="+mn-lt"/>
                <a:ea typeface="+mn-ea"/>
              </a:rPr>
              <a:t>                  </a:t>
            </a:r>
          </a:p>
          <a:p>
            <a:pPr lvl="1">
              <a:buClr>
                <a:srgbClr val="CC9900"/>
              </a:buClr>
            </a:pPr>
            <a:r>
              <a:rPr lang="en-US" altLang="zh-CN" sz="1400" dirty="0" smtClean="0">
                <a:solidFill>
                  <a:schemeClr val="tx1"/>
                </a:solidFill>
                <a:latin typeface="+mn-lt"/>
                <a:ea typeface="+mn-ea"/>
              </a:rPr>
              <a:t>/region-3/ColumnFamily-1</a:t>
            </a:r>
          </a:p>
          <a:p>
            <a:pPr lvl="1">
              <a:buClr>
                <a:srgbClr val="CC9900"/>
              </a:buClr>
            </a:pPr>
            <a:r>
              <a:rPr lang="en-US" altLang="zh-CN" sz="1400" dirty="0" smtClean="0">
                <a:solidFill>
                  <a:schemeClr val="tx1"/>
                </a:solidFill>
                <a:latin typeface="+mn-lt"/>
                <a:ea typeface="+mn-ea"/>
              </a:rPr>
              <a:t>/region-3/ColumnFamily-2   </a:t>
            </a:r>
            <a:endParaRPr kumimoji="0" lang="en-US" altLang="zh-CN" sz="1400" b="0" i="0" u="none" strike="noStrike" cap="none" normalizeH="0" baseline="0" dirty="0" smtClean="0">
              <a:ln>
                <a:noFill/>
              </a:ln>
              <a:solidFill>
                <a:schemeClr val="tx1"/>
              </a:solidFill>
              <a:effectLst/>
              <a:latin typeface="+mn-lt"/>
              <a:ea typeface="+mn-ea"/>
            </a:endParaRPr>
          </a:p>
        </p:txBody>
      </p:sp>
      <p:sp>
        <p:nvSpPr>
          <p:cNvPr id="10" name="流程图: 多文档 9"/>
          <p:cNvSpPr/>
          <p:nvPr/>
        </p:nvSpPr>
        <p:spPr bwMode="auto">
          <a:xfrm>
            <a:off x="5645927" y="1122881"/>
            <a:ext cx="1966634" cy="716536"/>
          </a:xfrm>
          <a:prstGeom prst="flowChartMultidocumen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kumimoji="0" lang="en-US" altLang="zh-CN" sz="1800" b="0" i="0" u="none" strike="noStrike" cap="none" normalizeH="0" baseline="0" dirty="0" smtClean="0">
                <a:ln>
                  <a:noFill/>
                </a:ln>
                <a:solidFill>
                  <a:schemeClr val="tx1"/>
                </a:solidFill>
                <a:effectLst/>
                <a:latin typeface="+mn-lt"/>
                <a:ea typeface="+mn-ea"/>
              </a:rPr>
              <a:t>   </a:t>
            </a:r>
            <a:r>
              <a:rPr lang="en-US" altLang="zh-CN" sz="2000" dirty="0" smtClean="0">
                <a:solidFill>
                  <a:schemeClr val="tx1"/>
                </a:solidFill>
                <a:latin typeface="+mn-lt"/>
                <a:ea typeface="+mn-ea"/>
              </a:rPr>
              <a:t>HFile</a:t>
            </a:r>
            <a:endParaRPr lang="zh-CN" altLang="en-US" sz="2000" dirty="0" smtClean="0">
              <a:solidFill>
                <a:schemeClr val="tx1"/>
              </a:solidFill>
              <a:latin typeface="+mn-lt"/>
              <a:ea typeface="+mn-ea"/>
            </a:endParaRPr>
          </a:p>
        </p:txBody>
      </p:sp>
      <p:cxnSp>
        <p:nvCxnSpPr>
          <p:cNvPr id="11" name="曲线连接符 10"/>
          <p:cNvCxnSpPr/>
          <p:nvPr/>
        </p:nvCxnSpPr>
        <p:spPr bwMode="auto">
          <a:xfrm rot="16200000" flipH="1">
            <a:off x="3986090" y="2115371"/>
            <a:ext cx="1466389" cy="626368"/>
          </a:xfrm>
          <a:prstGeom prst="curvedConnector3">
            <a:avLst>
              <a:gd name="adj1" fmla="val 5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任意多边形 11"/>
          <p:cNvSpPr/>
          <p:nvPr/>
        </p:nvSpPr>
        <p:spPr bwMode="auto">
          <a:xfrm>
            <a:off x="4421129" y="1478221"/>
            <a:ext cx="1175207" cy="381786"/>
          </a:xfrm>
          <a:custGeom>
            <a:avLst/>
            <a:gdLst>
              <a:gd name="connsiteX0" fmla="*/ 0 w 1489710"/>
              <a:gd name="connsiteY0" fmla="*/ 741680 h 741680"/>
              <a:gd name="connsiteX1" fmla="*/ 373380 w 1489710"/>
              <a:gd name="connsiteY1" fmla="*/ 223520 h 741680"/>
              <a:gd name="connsiteX2" fmla="*/ 800100 w 1489710"/>
              <a:gd name="connsiteY2" fmla="*/ 193040 h 741680"/>
              <a:gd name="connsiteX3" fmla="*/ 1097280 w 1489710"/>
              <a:gd name="connsiteY3" fmla="*/ 246380 h 741680"/>
              <a:gd name="connsiteX4" fmla="*/ 1242060 w 1489710"/>
              <a:gd name="connsiteY4" fmla="*/ 33020 h 741680"/>
              <a:gd name="connsiteX5" fmla="*/ 1455420 w 1489710"/>
              <a:gd name="connsiteY5" fmla="*/ 48260 h 741680"/>
              <a:gd name="connsiteX6" fmla="*/ 1447800 w 1489710"/>
              <a:gd name="connsiteY6" fmla="*/ 55880 h 74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9710" h="741680">
                <a:moveTo>
                  <a:pt x="0" y="741680"/>
                </a:moveTo>
                <a:cubicBezTo>
                  <a:pt x="120015" y="528320"/>
                  <a:pt x="240030" y="314960"/>
                  <a:pt x="373380" y="223520"/>
                </a:cubicBezTo>
                <a:cubicBezTo>
                  <a:pt x="506730" y="132080"/>
                  <a:pt x="679450" y="189230"/>
                  <a:pt x="800100" y="193040"/>
                </a:cubicBezTo>
                <a:cubicBezTo>
                  <a:pt x="920750" y="196850"/>
                  <a:pt x="1023620" y="273050"/>
                  <a:pt x="1097280" y="246380"/>
                </a:cubicBezTo>
                <a:cubicBezTo>
                  <a:pt x="1170940" y="219710"/>
                  <a:pt x="1182370" y="66040"/>
                  <a:pt x="1242060" y="33020"/>
                </a:cubicBezTo>
                <a:cubicBezTo>
                  <a:pt x="1301750" y="0"/>
                  <a:pt x="1421130" y="44450"/>
                  <a:pt x="1455420" y="48260"/>
                </a:cubicBezTo>
                <a:cubicBezTo>
                  <a:pt x="1489710" y="52070"/>
                  <a:pt x="1468755" y="53975"/>
                  <a:pt x="1447800" y="55880"/>
                </a:cubicBezTo>
              </a:path>
            </a:pathLst>
          </a:custGeom>
          <a:noFill/>
          <a:ln w="6350">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cxnSp>
        <p:nvCxnSpPr>
          <p:cNvPr id="13" name="曲线连接符 12"/>
          <p:cNvCxnSpPr>
            <a:stCxn id="10" idx="2"/>
          </p:cNvCxnSpPr>
          <p:nvPr/>
        </p:nvCxnSpPr>
        <p:spPr bwMode="auto">
          <a:xfrm rot="16200000" flipH="1">
            <a:off x="6429051" y="1875086"/>
            <a:ext cx="1009222" cy="882344"/>
          </a:xfrm>
          <a:prstGeom prst="curvedConnector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任意多边形 13"/>
          <p:cNvSpPr/>
          <p:nvPr/>
        </p:nvSpPr>
        <p:spPr bwMode="auto">
          <a:xfrm>
            <a:off x="6523105" y="1863210"/>
            <a:ext cx="339421" cy="490335"/>
          </a:xfrm>
          <a:custGeom>
            <a:avLst/>
            <a:gdLst>
              <a:gd name="connsiteX0" fmla="*/ 0 w 347980"/>
              <a:gd name="connsiteY0" fmla="*/ 0 h 492760"/>
              <a:gd name="connsiteX1" fmla="*/ 335280 w 347980"/>
              <a:gd name="connsiteY1" fmla="*/ 198120 h 492760"/>
              <a:gd name="connsiteX2" fmla="*/ 76200 w 347980"/>
              <a:gd name="connsiteY2" fmla="*/ 312420 h 492760"/>
              <a:gd name="connsiteX3" fmla="*/ 259080 w 347980"/>
              <a:gd name="connsiteY3" fmla="*/ 464820 h 492760"/>
              <a:gd name="connsiteX4" fmla="*/ 266700 w 347980"/>
              <a:gd name="connsiteY4" fmla="*/ 480060 h 49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980" h="492760">
                <a:moveTo>
                  <a:pt x="0" y="0"/>
                </a:moveTo>
                <a:cubicBezTo>
                  <a:pt x="161290" y="73025"/>
                  <a:pt x="322580" y="146050"/>
                  <a:pt x="335280" y="198120"/>
                </a:cubicBezTo>
                <a:cubicBezTo>
                  <a:pt x="347980" y="250190"/>
                  <a:pt x="88900" y="267970"/>
                  <a:pt x="76200" y="312420"/>
                </a:cubicBezTo>
                <a:cubicBezTo>
                  <a:pt x="63500" y="356870"/>
                  <a:pt x="227330" y="436880"/>
                  <a:pt x="259080" y="464820"/>
                </a:cubicBezTo>
                <a:cubicBezTo>
                  <a:pt x="290830" y="492760"/>
                  <a:pt x="278765" y="486410"/>
                  <a:pt x="266700" y="480060"/>
                </a:cubicBezTo>
              </a:path>
            </a:pathLst>
          </a:custGeom>
          <a:noFill/>
          <a:ln w="6350">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HBase</a:t>
            </a:r>
            <a:r>
              <a:rPr lang="zh-CN" altLang="en-US" dirty="0"/>
              <a:t>数据模型 </a:t>
            </a:r>
            <a:r>
              <a:rPr lang="en-US" altLang="zh-CN" dirty="0"/>
              <a:t>– HFile</a:t>
            </a:r>
            <a:r>
              <a:rPr lang="zh-CN" altLang="en-US" dirty="0"/>
              <a:t>格式</a:t>
            </a:r>
            <a:r>
              <a:rPr lang="en-US" altLang="zh-CN" dirty="0"/>
              <a:t>  </a:t>
            </a:r>
            <a:endParaRPr lang="zh-CN" altLang="en-US" dirty="0"/>
          </a:p>
        </p:txBody>
      </p:sp>
      <p:pic>
        <p:nvPicPr>
          <p:cNvPr id="4" name="Picture 10"/>
          <p:cNvPicPr>
            <a:picLocks noGrp="1" noChangeAspect="1" noChangeArrowheads="1"/>
          </p:cNvPicPr>
          <p:nvPr>
            <p:ph idx="1"/>
          </p:nvPr>
        </p:nvPicPr>
        <p:blipFill>
          <a:blip r:embed="rId2" cstate="print"/>
          <a:srcRect/>
          <a:stretch>
            <a:fillRect/>
          </a:stretch>
        </p:blipFill>
        <p:spPr bwMode="auto">
          <a:xfrm>
            <a:off x="767032" y="4498449"/>
            <a:ext cx="7516274" cy="1257475"/>
          </a:xfrm>
          <a:prstGeom prst="rect">
            <a:avLst/>
          </a:prstGeom>
          <a:noFill/>
          <a:ln w="9525">
            <a:noFill/>
            <a:miter lim="800000"/>
            <a:headEnd/>
            <a:tailEnd/>
          </a:ln>
        </p:spPr>
      </p:pic>
      <p:sp>
        <p:nvSpPr>
          <p:cNvPr id="5" name="内容占位符 2"/>
          <p:cNvSpPr txBox="1"/>
          <p:nvPr/>
        </p:nvSpPr>
        <p:spPr bwMode="auto">
          <a:xfrm>
            <a:off x="791580" y="944724"/>
            <a:ext cx="7701487" cy="4729571"/>
          </a:xfrm>
          <a:prstGeom prst="rect">
            <a:avLst/>
          </a:prstGeom>
          <a:noFill/>
          <a:ln w="9525">
            <a:noFill/>
            <a:miter lim="800000"/>
          </a:ln>
        </p:spPr>
        <p:txBody>
          <a:bodyPr vert="horz" wrap="square" lIns="80141" tIns="40071" rIns="80141" bIns="40071" numCol="1" anchor="t" anchorCtr="0" compatLnSpc="1">
            <a:noAutofit/>
          </a:bodyPr>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sz="2400">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zh-CN" altLang="en-US" sz="2000" dirty="0"/>
              <a:t>附带索引的数据格式</a:t>
            </a:r>
            <a:endParaRPr lang="en-US" altLang="zh-CN" sz="2000" dirty="0"/>
          </a:p>
          <a:p>
            <a:pPr marL="457200" lvl="1" indent="0">
              <a:buNone/>
            </a:pPr>
            <a:r>
              <a:rPr lang="zh-CN" altLang="zh-CN" sz="1600" dirty="0">
                <a:sym typeface="微软雅黑" panose="020B0503020204020204" charset="-122"/>
              </a:rPr>
              <a:t>HFile里面的每个KeyValue对就是一个简单的</a:t>
            </a:r>
            <a:r>
              <a:rPr lang="zh-CN" altLang="zh-CN" sz="1600" dirty="0" smtClean="0">
                <a:sym typeface="微软雅黑" panose="020B0503020204020204" charset="-122"/>
              </a:rPr>
              <a:t>byte</a:t>
            </a:r>
            <a:r>
              <a:rPr lang="zh-CN" altLang="en-US" sz="1600" dirty="0" smtClean="0">
                <a:sym typeface="微软雅黑" panose="020B0503020204020204" charset="-122"/>
              </a:rPr>
              <a:t>（字节）</a:t>
            </a:r>
            <a:r>
              <a:rPr lang="zh-CN" altLang="zh-CN" sz="1600" dirty="0" smtClean="0">
                <a:sym typeface="微软雅黑" panose="020B0503020204020204" charset="-122"/>
              </a:rPr>
              <a:t>数组</a:t>
            </a:r>
            <a:r>
              <a:rPr lang="zh-CN" altLang="zh-CN" sz="1600" dirty="0">
                <a:sym typeface="微软雅黑" panose="020B0503020204020204" charset="-122"/>
              </a:rPr>
              <a:t>。但是这个byte数组里面包含了很多项，并且有固定的结构。我们来看看里面的具体结构：</a:t>
            </a:r>
            <a:endParaRPr lang="en-US" altLang="zh-CN" sz="1600" dirty="0">
              <a:sym typeface="微软雅黑" panose="020B0503020204020204" charset="-122"/>
            </a:endParaRPr>
          </a:p>
          <a:p>
            <a:pPr marL="742950" lvl="1" indent="-285750"/>
            <a:r>
              <a:rPr lang="zh-CN" altLang="zh-CN" sz="1600" dirty="0">
                <a:sym typeface="微软雅黑" panose="020B0503020204020204" charset="-122"/>
              </a:rPr>
              <a:t>开始是两个固定长度的数值，分别表示</a:t>
            </a:r>
            <a:r>
              <a:rPr lang="zh-CN" altLang="zh-CN" sz="1600" b="1" dirty="0">
                <a:solidFill>
                  <a:srgbClr val="FF0000"/>
                </a:solidFill>
                <a:sym typeface="微软雅黑" panose="020B0503020204020204" charset="-122"/>
              </a:rPr>
              <a:t>Key的长度和Value的长度</a:t>
            </a:r>
            <a:r>
              <a:rPr lang="zh-CN" altLang="zh-CN" sz="1600" dirty="0">
                <a:sym typeface="微软雅黑" panose="020B0503020204020204" charset="-122"/>
              </a:rPr>
              <a:t>。</a:t>
            </a:r>
          </a:p>
          <a:p>
            <a:pPr marL="742950" lvl="1" indent="-285750"/>
            <a:r>
              <a:rPr lang="zh-CN" altLang="zh-CN" sz="1600" dirty="0">
                <a:sym typeface="微软雅黑" panose="020B0503020204020204" charset="-122"/>
              </a:rPr>
              <a:t>Key: 开始是固定长度的数值，表示</a:t>
            </a:r>
            <a:r>
              <a:rPr lang="zh-CN" altLang="zh-CN" sz="1600" dirty="0">
                <a:solidFill>
                  <a:srgbClr val="FF0000"/>
                </a:solidFill>
                <a:sym typeface="微软雅黑" panose="020B0503020204020204" charset="-122"/>
              </a:rPr>
              <a:t>RowKey的长度</a:t>
            </a:r>
            <a:r>
              <a:rPr lang="zh-CN" altLang="zh-CN" sz="1600" dirty="0">
                <a:sym typeface="微软雅黑" panose="020B0503020204020204" charset="-122"/>
              </a:rPr>
              <a:t>，RowKey，然后固定长度的数值，表示</a:t>
            </a:r>
            <a:r>
              <a:rPr lang="zh-CN" altLang="zh-CN" sz="1600" dirty="0">
                <a:solidFill>
                  <a:srgbClr val="FF0000"/>
                </a:solidFill>
                <a:sym typeface="微软雅黑" panose="020B0503020204020204" charset="-122"/>
              </a:rPr>
              <a:t>Family长度</a:t>
            </a:r>
            <a:r>
              <a:rPr lang="zh-CN" altLang="zh-CN" sz="1600" dirty="0">
                <a:sym typeface="微软雅黑" panose="020B0503020204020204" charset="-122"/>
              </a:rPr>
              <a:t>，然后是Family，Qualifier，两个固定长度值，表示</a:t>
            </a:r>
            <a:r>
              <a:rPr lang="zh-CN" altLang="zh-CN" sz="1600" dirty="0">
                <a:solidFill>
                  <a:srgbClr val="FF0000"/>
                </a:solidFill>
                <a:sym typeface="微软雅黑" panose="020B0503020204020204" charset="-122"/>
              </a:rPr>
              <a:t>Time Stamp和</a:t>
            </a:r>
            <a:r>
              <a:rPr lang="zh-CN" altLang="zh-CN" sz="1600" b="1" dirty="0">
                <a:solidFill>
                  <a:srgbClr val="FF0000"/>
                </a:solidFill>
                <a:sym typeface="微软雅黑" panose="020B0503020204020204" charset="-122"/>
              </a:rPr>
              <a:t>Key Type（Put/Delete）</a:t>
            </a:r>
            <a:r>
              <a:rPr lang="zh-CN" altLang="zh-CN" sz="1600" dirty="0">
                <a:sym typeface="微软雅黑" panose="020B0503020204020204" charset="-122"/>
              </a:rPr>
              <a:t>。</a:t>
            </a:r>
          </a:p>
          <a:p>
            <a:pPr marL="742950" lvl="1" indent="-285750"/>
            <a:r>
              <a:rPr lang="zh-CN" altLang="zh-CN" sz="1600" dirty="0">
                <a:sym typeface="微软雅黑" panose="020B0503020204020204" charset="-122"/>
              </a:rPr>
              <a:t>Value部分没有这么复杂的结构，就是纯粹的二进制数据了。</a:t>
            </a:r>
          </a:p>
          <a:p>
            <a:pPr marL="742950" lvl="1" indent="-285750"/>
            <a:endParaRPr lang="zh-CN" altLang="zh-CN" sz="1400" kern="0" dirty="0" smtClean="0">
              <a:latin typeface="微软雅黑" panose="020B0503020204020204" charset="-122"/>
              <a:ea typeface="微软雅黑" panose="020B0503020204020204" charset="-122"/>
              <a:sym typeface="微软雅黑" panose="020B0503020204020204" charset="-122"/>
            </a:endParaRPr>
          </a:p>
          <a:p>
            <a:pPr marL="742950" lvl="1" indent="-285750">
              <a:lnSpc>
                <a:spcPct val="100000"/>
              </a:lnSpc>
            </a:pPr>
            <a:endParaRPr lang="en-US" altLang="zh-CN" sz="1000" kern="0" dirty="0" smtClean="0"/>
          </a:p>
          <a:p>
            <a:pPr>
              <a:lnSpc>
                <a:spcPct val="100000"/>
              </a:lnSpc>
            </a:pPr>
            <a:endParaRPr lang="en-US" altLang="zh-CN" sz="1800" kern="0" dirty="0" smtClean="0"/>
          </a:p>
          <a:p>
            <a:pPr>
              <a:lnSpc>
                <a:spcPct val="100000"/>
              </a:lnSpc>
            </a:pPr>
            <a:endParaRPr lang="en-US" altLang="zh-CN" sz="1800" kern="0" dirty="0"/>
          </a:p>
        </p:txBody>
      </p:sp>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892810" y="4643120"/>
              <a:ext cx="321310" cy="303530"/>
            </p14:xfrm>
          </p:contentPart>
        </mc:Choice>
        <mc:Fallback xmlns="">
          <p:pic>
            <p:nvPicPr>
              <p:cNvPr id="3" name="墨迹 2"/>
            </p:nvPicPr>
            <p:blipFill>
              <a:blip r:embed="rId4"/>
            </p:blipFill>
            <p:spPr>
              <a:xfrm>
                <a:off x="892810" y="4643120"/>
                <a:ext cx="321310" cy="30353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6" name="墨迹 5"/>
              <p14:cNvContentPartPr/>
              <p14:nvPr/>
            </p14:nvContentPartPr>
            <p14:xfrm>
              <a:off x="1196340" y="4714875"/>
              <a:ext cx="125095" cy="160655"/>
            </p14:xfrm>
          </p:contentPart>
        </mc:Choice>
        <mc:Fallback xmlns="">
          <p:pic>
            <p:nvPicPr>
              <p:cNvPr id="6" name="墨迹 5"/>
            </p:nvPicPr>
            <p:blipFill>
              <a:blip r:embed="rId6"/>
            </p:blipFill>
            <p:spPr>
              <a:xfrm>
                <a:off x="1196340" y="4714875"/>
                <a:ext cx="125095" cy="160655"/>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7" name="墨迹 6"/>
              <p14:cNvContentPartPr/>
              <p14:nvPr/>
            </p14:nvContentPartPr>
            <p14:xfrm>
              <a:off x="2106930" y="4258945"/>
              <a:ext cx="4608195" cy="544830"/>
            </p14:xfrm>
          </p:contentPart>
        </mc:Choice>
        <mc:Fallback xmlns="">
          <p:pic>
            <p:nvPicPr>
              <p:cNvPr id="7" name="墨迹 6"/>
            </p:nvPicPr>
            <p:blipFill>
              <a:blip r:embed="rId8"/>
            </p:blipFill>
            <p:spPr>
              <a:xfrm>
                <a:off x="2106930" y="4258945"/>
                <a:ext cx="4608195" cy="54483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8" name="墨迹 7"/>
              <p14:cNvContentPartPr/>
              <p14:nvPr/>
            </p14:nvContentPartPr>
            <p14:xfrm>
              <a:off x="2321560" y="4714875"/>
              <a:ext cx="374650" cy="196215"/>
            </p14:xfrm>
          </p:contentPart>
        </mc:Choice>
        <mc:Fallback xmlns="">
          <p:pic>
            <p:nvPicPr>
              <p:cNvPr id="8" name="墨迹 7"/>
            </p:nvPicPr>
            <p:blipFill>
              <a:blip r:embed="rId10"/>
            </p:blipFill>
            <p:spPr>
              <a:xfrm>
                <a:off x="2321560" y="4714875"/>
                <a:ext cx="374650" cy="196215"/>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9" name="墨迹 8"/>
              <p14:cNvContentPartPr/>
              <p14:nvPr/>
            </p14:nvContentPartPr>
            <p14:xfrm>
              <a:off x="2464435" y="4777105"/>
              <a:ext cx="71120" cy="347980"/>
            </p14:xfrm>
          </p:contentPart>
        </mc:Choice>
        <mc:Fallback xmlns="">
          <p:pic>
            <p:nvPicPr>
              <p:cNvPr id="9" name="墨迹 8"/>
            </p:nvPicPr>
            <p:blipFill>
              <a:blip r:embed="rId12"/>
            </p:blipFill>
            <p:spPr>
              <a:xfrm>
                <a:off x="2464435" y="4777105"/>
                <a:ext cx="71120" cy="34798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0" name="墨迹 9"/>
              <p14:cNvContentPartPr/>
              <p14:nvPr/>
            </p14:nvContentPartPr>
            <p14:xfrm>
              <a:off x="2723515" y="5401945"/>
              <a:ext cx="535305" cy="214630"/>
            </p14:xfrm>
          </p:contentPart>
        </mc:Choice>
        <mc:Fallback xmlns="">
          <p:pic>
            <p:nvPicPr>
              <p:cNvPr id="10" name="墨迹 9"/>
            </p:nvPicPr>
            <p:blipFill>
              <a:blip r:embed="rId14"/>
            </p:blipFill>
            <p:spPr>
              <a:xfrm>
                <a:off x="2723515" y="5401945"/>
                <a:ext cx="535305" cy="214630"/>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p14:cNvContentPartPr/>
              <p14:nvPr/>
            </p14:nvContentPartPr>
            <p14:xfrm>
              <a:off x="2812415" y="5625465"/>
              <a:ext cx="214630" cy="142875"/>
            </p14:xfrm>
          </p:contentPart>
        </mc:Choice>
        <mc:Fallback xmlns="">
          <p:pic>
            <p:nvPicPr>
              <p:cNvPr id="11" name="墨迹 10"/>
            </p:nvPicPr>
            <p:blipFill>
              <a:blip r:embed="rId16"/>
            </p:blipFill>
            <p:spPr>
              <a:xfrm>
                <a:off x="2812415" y="5625465"/>
                <a:ext cx="214630" cy="142875"/>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12" name="墨迹 11"/>
              <p14:cNvContentPartPr/>
              <p14:nvPr/>
            </p14:nvContentPartPr>
            <p14:xfrm>
              <a:off x="2910840" y="5661025"/>
              <a:ext cx="8890" cy="276860"/>
            </p14:xfrm>
          </p:contentPart>
        </mc:Choice>
        <mc:Fallback xmlns="">
          <p:pic>
            <p:nvPicPr>
              <p:cNvPr id="12" name="墨迹 11"/>
            </p:nvPicPr>
            <p:blipFill>
              <a:blip r:embed="rId18"/>
            </p:blipFill>
            <p:spPr>
              <a:xfrm>
                <a:off x="2910840" y="5661025"/>
                <a:ext cx="8890" cy="276860"/>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13" name="墨迹 12"/>
              <p14:cNvContentPartPr/>
              <p14:nvPr/>
            </p14:nvContentPartPr>
            <p14:xfrm>
              <a:off x="3062605" y="5669915"/>
              <a:ext cx="205105" cy="276860"/>
            </p14:xfrm>
          </p:contentPart>
        </mc:Choice>
        <mc:Fallback xmlns="">
          <p:pic>
            <p:nvPicPr>
              <p:cNvPr id="13" name="墨迹 12"/>
            </p:nvPicPr>
            <p:blipFill>
              <a:blip r:embed="rId20"/>
            </p:blipFill>
            <p:spPr>
              <a:xfrm>
                <a:off x="3062605" y="5669915"/>
                <a:ext cx="205105" cy="276860"/>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14" name="墨迹 13"/>
              <p14:cNvContentPartPr/>
              <p14:nvPr/>
            </p14:nvContentPartPr>
            <p14:xfrm>
              <a:off x="3526790" y="4652010"/>
              <a:ext cx="285750" cy="214630"/>
            </p14:xfrm>
          </p:contentPart>
        </mc:Choice>
        <mc:Fallback xmlns="">
          <p:pic>
            <p:nvPicPr>
              <p:cNvPr id="14" name="墨迹 13"/>
            </p:nvPicPr>
            <p:blipFill>
              <a:blip r:embed="rId22"/>
            </p:blipFill>
            <p:spPr>
              <a:xfrm>
                <a:off x="3526790" y="4652010"/>
                <a:ext cx="285750" cy="214630"/>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15" name="墨迹 14"/>
              <p14:cNvContentPartPr/>
              <p14:nvPr/>
            </p14:nvContentPartPr>
            <p14:xfrm>
              <a:off x="3973195" y="5438140"/>
              <a:ext cx="786130" cy="240665"/>
            </p14:xfrm>
          </p:contentPart>
        </mc:Choice>
        <mc:Fallback xmlns="">
          <p:pic>
            <p:nvPicPr>
              <p:cNvPr id="15" name="墨迹 14"/>
            </p:nvPicPr>
            <p:blipFill>
              <a:blip r:embed="rId24"/>
            </p:blipFill>
            <p:spPr>
              <a:xfrm>
                <a:off x="3973195" y="5438140"/>
                <a:ext cx="786130" cy="240665"/>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16" name="墨迹 15"/>
              <p14:cNvContentPartPr/>
              <p14:nvPr/>
            </p14:nvContentPartPr>
            <p14:xfrm>
              <a:off x="4098290" y="5750560"/>
              <a:ext cx="348615" cy="187325"/>
            </p14:xfrm>
          </p:contentPart>
        </mc:Choice>
        <mc:Fallback xmlns="">
          <p:pic>
            <p:nvPicPr>
              <p:cNvPr id="16" name="墨迹 15"/>
            </p:nvPicPr>
            <p:blipFill>
              <a:blip r:embed="rId26"/>
            </p:blipFill>
            <p:spPr>
              <a:xfrm>
                <a:off x="4098290" y="5750560"/>
                <a:ext cx="348615" cy="187325"/>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17" name="墨迹 16"/>
              <p14:cNvContentPartPr/>
              <p14:nvPr/>
            </p14:nvContentPartPr>
            <p14:xfrm>
              <a:off x="4526915" y="5678805"/>
              <a:ext cx="250190" cy="330835"/>
            </p14:xfrm>
          </p:contentPart>
        </mc:Choice>
        <mc:Fallback xmlns="">
          <p:pic>
            <p:nvPicPr>
              <p:cNvPr id="17" name="墨迹 16"/>
            </p:nvPicPr>
            <p:blipFill>
              <a:blip r:embed="rId28"/>
            </p:blipFill>
            <p:spPr>
              <a:xfrm>
                <a:off x="4526915" y="5678805"/>
                <a:ext cx="250190" cy="330835"/>
              </a:xfrm>
              <a:prstGeom prst="rect"/>
            </p:spPr>
          </p:pic>
        </mc:Fallback>
      </mc:AlternateContent>
      <mc:AlternateContent xmlns:mc="http://schemas.openxmlformats.org/markup-compatibility/2006" xmlns:p14="http://schemas.microsoft.com/office/powerpoint/2010/main">
        <mc:Choice Requires="p14">
          <p:contentPart p14:bwMode="auto" r:id="rId29">
            <p14:nvContentPartPr>
              <p14:cNvPr id="18" name="墨迹 17"/>
              <p14:cNvContentPartPr/>
              <p14:nvPr/>
            </p14:nvContentPartPr>
            <p14:xfrm>
              <a:off x="4553585" y="5946775"/>
              <a:ext cx="45085" cy="71755"/>
            </p14:xfrm>
          </p:contentPart>
        </mc:Choice>
        <mc:Fallback xmlns="">
          <p:pic>
            <p:nvPicPr>
              <p:cNvPr id="18" name="墨迹 17"/>
            </p:nvPicPr>
            <p:blipFill>
              <a:blip r:embed="rId30"/>
            </p:blipFill>
            <p:spPr>
              <a:xfrm>
                <a:off x="4553585" y="5946775"/>
                <a:ext cx="45085" cy="71755"/>
              </a:xfrm>
              <a:prstGeom prst="rect"/>
            </p:spPr>
          </p:pic>
        </mc:Fallback>
      </mc:AlternateContent>
      <mc:AlternateContent xmlns:mc="http://schemas.openxmlformats.org/markup-compatibility/2006" xmlns:p14="http://schemas.microsoft.com/office/powerpoint/2010/main">
        <mc:Choice Requires="p14">
          <p:contentPart p14:bwMode="auto" r:id="rId31">
            <p14:nvContentPartPr>
              <p14:cNvPr id="19" name="墨迹 18"/>
              <p14:cNvContentPartPr/>
              <p14:nvPr/>
            </p14:nvContentPartPr>
            <p14:xfrm>
              <a:off x="4723765" y="5455920"/>
              <a:ext cx="695960" cy="294640"/>
            </p14:xfrm>
          </p:contentPart>
        </mc:Choice>
        <mc:Fallback xmlns="">
          <p:pic>
            <p:nvPicPr>
              <p:cNvPr id="19" name="墨迹 18"/>
            </p:nvPicPr>
            <p:blipFill>
              <a:blip r:embed="rId32"/>
            </p:blipFill>
            <p:spPr>
              <a:xfrm>
                <a:off x="4723765" y="5455920"/>
                <a:ext cx="695960" cy="294640"/>
              </a:xfrm>
              <a:prstGeom prst="rect"/>
            </p:spPr>
          </p:pic>
        </mc:Fallback>
      </mc:AlternateContent>
      <mc:AlternateContent xmlns:mc="http://schemas.openxmlformats.org/markup-compatibility/2006" xmlns:p14="http://schemas.microsoft.com/office/powerpoint/2010/main">
        <mc:Choice Requires="p14">
          <p:contentPart p14:bwMode="auto" r:id="rId33">
            <p14:nvContentPartPr>
              <p14:cNvPr id="20" name="墨迹 19"/>
              <p14:cNvContentPartPr/>
              <p14:nvPr/>
            </p14:nvContentPartPr>
            <p14:xfrm>
              <a:off x="4544695" y="4133850"/>
              <a:ext cx="732155" cy="267970"/>
            </p14:xfrm>
          </p:contentPart>
        </mc:Choice>
        <mc:Fallback xmlns="">
          <p:pic>
            <p:nvPicPr>
              <p:cNvPr id="20" name="墨迹 19"/>
            </p:nvPicPr>
            <p:blipFill>
              <a:blip r:embed="rId34"/>
            </p:blipFill>
            <p:spPr>
              <a:xfrm>
                <a:off x="4544695" y="4133850"/>
                <a:ext cx="732155" cy="267970"/>
              </a:xfrm>
              <a:prstGeom prst="rect"/>
            </p:spPr>
          </p:pic>
        </mc:Fallback>
      </mc:AlternateContent>
      <mc:AlternateContent xmlns:mc="http://schemas.openxmlformats.org/markup-compatibility/2006" xmlns:p14="http://schemas.microsoft.com/office/powerpoint/2010/main">
        <mc:Choice Requires="p14">
          <p:contentPart p14:bwMode="auto" r:id="rId35">
            <p14:nvContentPartPr>
              <p14:cNvPr id="21" name="墨迹 20"/>
              <p14:cNvContentPartPr/>
              <p14:nvPr/>
            </p14:nvContentPartPr>
            <p14:xfrm>
              <a:off x="5187950" y="4205605"/>
              <a:ext cx="276860" cy="133985"/>
            </p14:xfrm>
          </p:contentPart>
        </mc:Choice>
        <mc:Fallback xmlns="">
          <p:pic>
            <p:nvPicPr>
              <p:cNvPr id="21" name="墨迹 20"/>
            </p:nvPicPr>
            <p:blipFill>
              <a:blip r:embed="rId36"/>
            </p:blipFill>
            <p:spPr>
              <a:xfrm>
                <a:off x="5187950" y="4205605"/>
                <a:ext cx="276860" cy="133985"/>
              </a:xfrm>
              <a:prstGeom prst="rect"/>
            </p:spPr>
          </p:pic>
        </mc:Fallback>
      </mc:AlternateContent>
      <mc:AlternateContent xmlns:mc="http://schemas.openxmlformats.org/markup-compatibility/2006" xmlns:p14="http://schemas.microsoft.com/office/powerpoint/2010/main">
        <mc:Choice Requires="p14">
          <p:contentPart p14:bwMode="auto" r:id="rId37">
            <p14:nvContentPartPr>
              <p14:cNvPr id="22" name="墨迹 21"/>
              <p14:cNvContentPartPr/>
              <p14:nvPr/>
            </p14:nvContentPartPr>
            <p14:xfrm>
              <a:off x="5161280" y="5839460"/>
              <a:ext cx="526415" cy="304165"/>
            </p14:xfrm>
          </p:contentPart>
        </mc:Choice>
        <mc:Fallback xmlns="">
          <p:pic>
            <p:nvPicPr>
              <p:cNvPr id="22" name="墨迹 21"/>
            </p:nvPicPr>
            <p:blipFill>
              <a:blip r:embed="rId38"/>
            </p:blipFill>
            <p:spPr>
              <a:xfrm>
                <a:off x="5161280" y="5839460"/>
                <a:ext cx="526415" cy="304165"/>
              </a:xfrm>
              <a:prstGeom prst="rect"/>
            </p:spPr>
          </p:pic>
        </mc:Fallback>
      </mc:AlternateContent>
      <mc:AlternateContent xmlns:mc="http://schemas.openxmlformats.org/markup-compatibility/2006" xmlns:p14="http://schemas.microsoft.com/office/powerpoint/2010/main">
        <mc:Choice Requires="p14">
          <p:contentPart p14:bwMode="auto" r:id="rId39">
            <p14:nvContentPartPr>
              <p14:cNvPr id="23" name="墨迹 22"/>
              <p14:cNvContentPartPr/>
              <p14:nvPr/>
            </p14:nvContentPartPr>
            <p14:xfrm>
              <a:off x="5544820" y="5839460"/>
              <a:ext cx="259080" cy="384175"/>
            </p14:xfrm>
          </p:contentPart>
        </mc:Choice>
        <mc:Fallback xmlns="">
          <p:pic>
            <p:nvPicPr>
              <p:cNvPr id="23" name="墨迹 22"/>
            </p:nvPicPr>
            <p:blipFill>
              <a:blip r:embed="rId40"/>
            </p:blipFill>
            <p:spPr>
              <a:xfrm>
                <a:off x="5544820" y="5839460"/>
                <a:ext cx="259080" cy="384175"/>
              </a:xfrm>
              <a:prstGeom prst="rect"/>
            </p:spPr>
          </p:pic>
        </mc:Fallback>
      </mc:AlternateContent>
      <mc:AlternateContent xmlns:mc="http://schemas.openxmlformats.org/markup-compatibility/2006" xmlns:p14="http://schemas.microsoft.com/office/powerpoint/2010/main">
        <mc:Choice Requires="p14">
          <p:contentPart p14:bwMode="auto" r:id="rId41">
            <p14:nvContentPartPr>
              <p14:cNvPr id="24" name="墨迹 23"/>
              <p14:cNvContentPartPr/>
              <p14:nvPr/>
            </p14:nvContentPartPr>
            <p14:xfrm>
              <a:off x="4705350" y="3625215"/>
              <a:ext cx="1482725" cy="428625"/>
            </p14:xfrm>
          </p:contentPart>
        </mc:Choice>
        <mc:Fallback xmlns="">
          <p:pic>
            <p:nvPicPr>
              <p:cNvPr id="24" name="墨迹 23"/>
            </p:nvPicPr>
            <p:blipFill>
              <a:blip r:embed="rId42"/>
            </p:blipFill>
            <p:spPr>
              <a:xfrm>
                <a:off x="4705350" y="3625215"/>
                <a:ext cx="1482725" cy="428625"/>
              </a:xfrm>
              <a:prstGeom prst="rect"/>
            </p:spPr>
          </p:pic>
        </mc:Fallback>
      </mc:AlternateContent>
      <mc:AlternateContent xmlns:mc="http://schemas.openxmlformats.org/markup-compatibility/2006" xmlns:p14="http://schemas.microsoft.com/office/powerpoint/2010/main">
        <mc:Choice Requires="p14">
          <p:contentPart p14:bwMode="auto" r:id="rId43">
            <p14:nvContentPartPr>
              <p14:cNvPr id="25" name="墨迹 24"/>
              <p14:cNvContentPartPr/>
              <p14:nvPr/>
            </p14:nvContentPartPr>
            <p14:xfrm>
              <a:off x="6170295" y="4794885"/>
              <a:ext cx="464185" cy="687705"/>
            </p14:xfrm>
          </p:contentPart>
        </mc:Choice>
        <mc:Fallback xmlns="">
          <p:pic>
            <p:nvPicPr>
              <p:cNvPr id="25" name="墨迹 24"/>
            </p:nvPicPr>
            <p:blipFill>
              <a:blip r:embed="rId44"/>
            </p:blipFill>
            <p:spPr>
              <a:xfrm>
                <a:off x="6170295" y="4794885"/>
                <a:ext cx="464185" cy="687705"/>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marL="447675" indent="-447675"/>
            <a:r>
              <a:rPr lang="en-US" altLang="zh-CN" dirty="0" smtClean="0">
                <a:solidFill>
                  <a:srgbClr val="808080"/>
                </a:solidFill>
              </a:rPr>
              <a:t>HBase </a:t>
            </a:r>
            <a:r>
              <a:rPr lang="zh-CN" altLang="en-US" dirty="0" smtClean="0">
                <a:solidFill>
                  <a:srgbClr val="808080"/>
                </a:solidFill>
              </a:rPr>
              <a:t>基本介绍</a:t>
            </a:r>
            <a:endParaRPr lang="en-US" altLang="zh-CN" dirty="0" smtClean="0">
              <a:solidFill>
                <a:srgbClr val="808080"/>
              </a:solidFill>
            </a:endParaRPr>
          </a:p>
          <a:p>
            <a:pPr>
              <a:buFont typeface="+mj-lt"/>
              <a:buAutoNum type="arabicPeriod" startAt="2"/>
            </a:pPr>
            <a:r>
              <a:rPr lang="en-US" altLang="zh-CN" dirty="0" smtClean="0">
                <a:solidFill>
                  <a:srgbClr val="808080"/>
                </a:solidFill>
              </a:rPr>
              <a:t>HBase </a:t>
            </a:r>
            <a:r>
              <a:rPr lang="zh-CN" altLang="en-US" dirty="0" smtClean="0">
                <a:solidFill>
                  <a:srgbClr val="808080"/>
                </a:solidFill>
              </a:rPr>
              <a:t>功能与架构</a:t>
            </a:r>
            <a:endParaRPr lang="en-US" altLang="zh-CN" dirty="0" smtClean="0">
              <a:solidFill>
                <a:srgbClr val="808080"/>
              </a:solidFill>
            </a:endParaRPr>
          </a:p>
          <a:p>
            <a:pPr>
              <a:buFont typeface="+mj-lt"/>
              <a:buAutoNum type="arabicPeriod" startAt="2"/>
            </a:pPr>
            <a:r>
              <a:rPr lang="en-US" altLang="zh-CN" b="1" dirty="0"/>
              <a:t>HBase </a:t>
            </a:r>
            <a:r>
              <a:rPr lang="zh-CN" altLang="en-US" b="1" dirty="0"/>
              <a:t>关键</a:t>
            </a:r>
            <a:r>
              <a:rPr lang="zh-CN" altLang="en-US" b="1" dirty="0" smtClean="0"/>
              <a:t>流程</a:t>
            </a:r>
            <a:endParaRPr lang="en-US" altLang="zh-CN" b="1" dirty="0" smtClean="0"/>
          </a:p>
          <a:p>
            <a:pPr>
              <a:buFont typeface="+mj-lt"/>
              <a:buAutoNum type="arabicPeriod" startAt="2"/>
            </a:pPr>
            <a:r>
              <a:rPr lang="en-US" altLang="zh-CN" dirty="0" err="1" smtClean="0">
                <a:solidFill>
                  <a:schemeClr val="bg1">
                    <a:lumMod val="50000"/>
                  </a:schemeClr>
                </a:solidFill>
              </a:rPr>
              <a:t>HBase</a:t>
            </a:r>
            <a:r>
              <a:rPr lang="zh-CN" altLang="en-US" dirty="0" smtClean="0">
                <a:solidFill>
                  <a:schemeClr val="bg1">
                    <a:lumMod val="50000"/>
                  </a:schemeClr>
                </a:solidFill>
              </a:rPr>
              <a:t> </a:t>
            </a:r>
            <a:r>
              <a:rPr lang="zh-CN" altLang="en-US" dirty="0">
                <a:solidFill>
                  <a:schemeClr val="bg1">
                    <a:lumMod val="50000"/>
                  </a:schemeClr>
                </a:solidFill>
              </a:rPr>
              <a:t>华为增强特性</a:t>
            </a:r>
            <a:endParaRPr lang="en-US" altLang="zh-CN" dirty="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58877"/>
            <a:ext cx="7745412" cy="868363"/>
          </a:xfrm>
          <a:noFill/>
          <a:ln w="9525">
            <a:noFill/>
            <a:miter lim="800000"/>
          </a:ln>
        </p:spPr>
        <p:txBody>
          <a:bodyPr vert="horz" wrap="square" lIns="80128" tIns="40064" rIns="80128" bIns="40064" numCol="1" anchor="ctr" anchorCtr="0" compatLnSpc="1"/>
          <a:lstStyle/>
          <a:p>
            <a:pPr marL="196850" lvl="1"/>
            <a:r>
              <a:rPr lang="zh-CN" altLang="en-US" sz="3200" dirty="0" smtClean="0">
                <a:latin typeface="+mj-ea"/>
                <a:ea typeface="+mj-ea"/>
                <a:cs typeface="+mn-cs"/>
              </a:rPr>
              <a:t>写</a:t>
            </a:r>
            <a:r>
              <a:rPr lang="zh-CN" altLang="en-US" sz="3200" dirty="0">
                <a:latin typeface="+mj-ea"/>
                <a:ea typeface="+mj-ea"/>
                <a:cs typeface="+mn-cs"/>
              </a:rPr>
              <a:t>流程</a:t>
            </a:r>
            <a:endParaRPr lang="en-US" altLang="zh-CN" sz="3200" dirty="0">
              <a:latin typeface="+mj-ea"/>
              <a:ea typeface="+mj-ea"/>
              <a:cs typeface="+mn-cs"/>
            </a:endParaRPr>
          </a:p>
        </p:txBody>
      </p:sp>
      <p:sp>
        <p:nvSpPr>
          <p:cNvPr id="4" name="Title 3"/>
          <p:cNvSpPr txBox="1"/>
          <p:nvPr/>
        </p:nvSpPr>
        <p:spPr>
          <a:xfrm>
            <a:off x="664674" y="2239158"/>
            <a:ext cx="6227082" cy="871537"/>
          </a:xfrm>
          <a:prstGeom prst="rect">
            <a:avLst/>
          </a:prstGeom>
        </p:spPr>
        <p:txBody>
          <a:bodyPr/>
          <a:lstStyle/>
          <a:p>
            <a:pPr eaLnBrk="0" hangingPunct="0">
              <a:defRPr/>
            </a:pPr>
            <a:endParaRPr lang="en-US" sz="4400" b="1" kern="0">
              <a:solidFill>
                <a:srgbClr val="C00000"/>
              </a:solidFill>
              <a:latin typeface="+mn-lt"/>
              <a:ea typeface="黑体" panose="02010609060101010101" pitchFamily="2" charset="-122"/>
              <a:cs typeface="Arial" panose="020B0604020202020204" pitchFamily="34" charset="0"/>
            </a:endParaRPr>
          </a:p>
        </p:txBody>
      </p:sp>
      <p:pic>
        <p:nvPicPr>
          <p:cNvPr id="32" name="Picture 1"/>
          <p:cNvPicPr>
            <a:picLocks noChangeAspect="1" noChangeArrowheads="1"/>
          </p:cNvPicPr>
          <p:nvPr/>
        </p:nvPicPr>
        <p:blipFill rotWithShape="1">
          <a:blip r:embed="rId3" cstate="print"/>
          <a:srcRect l="6562"/>
          <a:stretch>
            <a:fillRect/>
          </a:stretch>
        </p:blipFill>
        <p:spPr bwMode="auto">
          <a:xfrm>
            <a:off x="528164" y="1027240"/>
            <a:ext cx="8074357" cy="4966965"/>
          </a:xfrm>
          <a:prstGeom prst="rect">
            <a:avLst/>
          </a:prstGeom>
          <a:noFill/>
          <a:ln w="9525">
            <a:noFill/>
            <a:miter lim="800000"/>
            <a:headEnd/>
            <a:tailEnd/>
          </a:ln>
        </p:spPr>
      </p:pic>
      <p:sp>
        <p:nvSpPr>
          <p:cNvPr id="33" name="Title 3"/>
          <p:cNvSpPr txBox="1"/>
          <p:nvPr/>
        </p:nvSpPr>
        <p:spPr>
          <a:xfrm>
            <a:off x="520658" y="1915123"/>
            <a:ext cx="6227082" cy="871537"/>
          </a:xfrm>
          <a:prstGeom prst="rect">
            <a:avLst/>
          </a:prstGeom>
        </p:spPr>
        <p:txBody>
          <a:bodyPr/>
          <a:lstStyle/>
          <a:p>
            <a:pPr eaLnBrk="0" hangingPunct="0">
              <a:defRPr/>
            </a:pPr>
            <a:endParaRPr lang="en-US" sz="4400" b="1" kern="0">
              <a:solidFill>
                <a:srgbClr val="C00000"/>
              </a:solidFill>
              <a:latin typeface="+mn-lt"/>
              <a:ea typeface="黑体" panose="02010609060101010101" pitchFamily="2" charset="-122"/>
              <a:cs typeface="Arial" panose="020B0604020202020204" pitchFamily="34" charset="0"/>
            </a:endParaRPr>
          </a:p>
        </p:txBody>
      </p:sp>
      <p:sp>
        <p:nvSpPr>
          <p:cNvPr id="3" name="矩形 2"/>
          <p:cNvSpPr/>
          <p:nvPr/>
        </p:nvSpPr>
        <p:spPr bwMode="auto">
          <a:xfrm>
            <a:off x="528164" y="4886461"/>
            <a:ext cx="3959166" cy="1008112"/>
          </a:xfrm>
          <a:prstGeom prst="rect">
            <a:avLst/>
          </a:prstGeom>
          <a:solidFill>
            <a:srgbClr val="DDF0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2"/>
                                        </p:tgtEl>
                                        <p:attrNameLst>
                                          <p:attrName>style.opacity</p:attrName>
                                        </p:attrNameLst>
                                      </p:cBhvr>
                                      <p:to>
                                        <p:strVal val="0.25"/>
                                      </p:to>
                                    </p:set>
                                    <p:animEffect filter="image" prLst="opacity: 0.25">
                                      <p:cBhvr rctx="IE">
                                        <p:cTn id="7" dur="indefinite"/>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2463" y="214767"/>
            <a:ext cx="7745412" cy="868363"/>
          </a:xfrm>
          <a:noFill/>
          <a:ln w="9525">
            <a:noFill/>
            <a:miter lim="800000"/>
          </a:ln>
        </p:spPr>
        <p:txBody>
          <a:bodyPr vert="horz" wrap="square" lIns="80128" tIns="40064" rIns="80128" bIns="40064" numCol="1" anchor="ctr" anchorCtr="0" compatLnSpc="1"/>
          <a:lstStyle/>
          <a:p>
            <a:r>
              <a:rPr lang="en-US" altLang="zh-CN" dirty="0"/>
              <a:t>A</a:t>
            </a:r>
            <a:r>
              <a:rPr lang="en-US" altLang="zh-CN" dirty="0" smtClean="0"/>
              <a:t>.</a:t>
            </a:r>
            <a:r>
              <a:rPr lang="zh-CN" altLang="en-US" dirty="0" smtClean="0"/>
              <a:t>客户端</a:t>
            </a:r>
            <a:r>
              <a:rPr lang="zh-CN" altLang="en-US" dirty="0"/>
              <a:t>发起写数据请求</a:t>
            </a:r>
          </a:p>
        </p:txBody>
      </p:sp>
      <p:sp>
        <p:nvSpPr>
          <p:cNvPr id="4" name="Title 3"/>
          <p:cNvSpPr txBox="1"/>
          <p:nvPr/>
        </p:nvSpPr>
        <p:spPr>
          <a:xfrm>
            <a:off x="577818" y="1735102"/>
            <a:ext cx="6227082" cy="871537"/>
          </a:xfrm>
          <a:prstGeom prst="rect">
            <a:avLst/>
          </a:prstGeom>
        </p:spPr>
        <p:txBody>
          <a:bodyPr/>
          <a:lstStyle/>
          <a:p>
            <a:pPr eaLnBrk="0" hangingPunct="0">
              <a:defRPr/>
            </a:pPr>
            <a:endParaRPr lang="en-US" sz="4400" b="1" kern="0">
              <a:solidFill>
                <a:srgbClr val="C00000"/>
              </a:solidFill>
              <a:latin typeface="Arial" panose="020B0604020202020204" pitchFamily="34" charset="0"/>
              <a:ea typeface="黑体" panose="02010609060101010101" pitchFamily="2" charset="-122"/>
              <a:cs typeface="Arial" panose="020B0604020202020204" pitchFamily="34" charset="0"/>
            </a:endParaRPr>
          </a:p>
        </p:txBody>
      </p:sp>
      <p:pic>
        <p:nvPicPr>
          <p:cNvPr id="5" name="Picture 1"/>
          <p:cNvPicPr>
            <a:picLocks noChangeAspect="1" noChangeArrowheads="1"/>
          </p:cNvPicPr>
          <p:nvPr/>
        </p:nvPicPr>
        <p:blipFill>
          <a:blip r:embed="rId3" cstate="print"/>
          <a:srcRect/>
          <a:stretch>
            <a:fillRect/>
          </a:stretch>
        </p:blipFill>
        <p:spPr bwMode="auto">
          <a:xfrm>
            <a:off x="3639865" y="1376362"/>
            <a:ext cx="4964385" cy="2339975"/>
          </a:xfrm>
          <a:prstGeom prst="rect">
            <a:avLst/>
          </a:prstGeom>
          <a:noFill/>
          <a:ln w="9525">
            <a:noFill/>
            <a:miter lim="800000"/>
            <a:headEnd/>
            <a:tailEnd/>
          </a:ln>
        </p:spPr>
      </p:pic>
      <p:pic>
        <p:nvPicPr>
          <p:cNvPr id="6" name="Picture 8" descr="C:\Users\b00178450\Desktop\HBase-漫画形象\client.png"/>
          <p:cNvPicPr>
            <a:picLocks noChangeAspect="1" noChangeArrowheads="1"/>
          </p:cNvPicPr>
          <p:nvPr/>
        </p:nvPicPr>
        <p:blipFill>
          <a:blip r:embed="rId4" cstate="print"/>
          <a:srcRect/>
          <a:stretch>
            <a:fillRect/>
          </a:stretch>
        </p:blipFill>
        <p:spPr bwMode="auto">
          <a:xfrm>
            <a:off x="757340" y="1800778"/>
            <a:ext cx="1636018" cy="1611721"/>
          </a:xfrm>
          <a:prstGeom prst="rect">
            <a:avLst/>
          </a:prstGeom>
          <a:noFill/>
        </p:spPr>
      </p:pic>
      <p:cxnSp>
        <p:nvCxnSpPr>
          <p:cNvPr id="7" name="直接箭头连接符 6"/>
          <p:cNvCxnSpPr>
            <a:stCxn id="6" idx="3"/>
            <a:endCxn id="4" idx="2"/>
          </p:cNvCxnSpPr>
          <p:nvPr/>
        </p:nvCxnSpPr>
        <p:spPr bwMode="auto">
          <a:xfrm>
            <a:off x="2393358" y="2606639"/>
            <a:ext cx="1298001" cy="0"/>
          </a:xfrm>
          <a:prstGeom prst="straightConnector1">
            <a:avLst/>
          </a:prstGeom>
          <a:noFill/>
          <a:ln w="3810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1151620" y="2811490"/>
            <a:ext cx="684077" cy="307777"/>
          </a:xfrm>
          <a:prstGeom prst="rect">
            <a:avLst/>
          </a:prstGeom>
          <a:noFill/>
        </p:spPr>
        <p:txBody>
          <a:bodyPr wrap="square" rtlCol="0">
            <a:spAutoFit/>
          </a:bodyPr>
          <a:lstStyle/>
          <a:p>
            <a:r>
              <a:rPr lang="en-US" altLang="zh-CN" sz="1400" dirty="0" smtClean="0">
                <a:solidFill>
                  <a:schemeClr val="tx2"/>
                </a:solidFill>
                <a:latin typeface="Comic Sans MS" panose="030F0702030302020204" pitchFamily="66" charset="0"/>
              </a:rPr>
              <a:t>Client</a:t>
            </a:r>
            <a:endParaRPr lang="zh-CN" altLang="en-US" sz="1400" dirty="0">
              <a:solidFill>
                <a:schemeClr val="tx2"/>
              </a:solidFill>
              <a:latin typeface="Comic Sans MS" panose="030F0702030302020204" pitchFamily="66" charset="0"/>
            </a:endParaRPr>
          </a:p>
        </p:txBody>
      </p:sp>
      <p:sp>
        <p:nvSpPr>
          <p:cNvPr id="3" name="文本框 2"/>
          <p:cNvSpPr txBox="1"/>
          <p:nvPr/>
        </p:nvSpPr>
        <p:spPr>
          <a:xfrm>
            <a:off x="757340" y="4198947"/>
            <a:ext cx="7640535" cy="1477328"/>
          </a:xfrm>
          <a:prstGeom prst="rect">
            <a:avLst/>
          </a:prstGeom>
          <a:noFill/>
        </p:spPr>
        <p:txBody>
          <a:bodyPr wrap="square" rtlCol="0">
            <a:spAutoFit/>
          </a:bodyPr>
          <a:lstStyle/>
          <a:p>
            <a:pPr>
              <a:lnSpc>
                <a:spcPct val="150000"/>
              </a:lnSpc>
            </a:pPr>
            <a:r>
              <a:rPr lang="zh-CN" altLang="en-US" sz="2000" dirty="0">
                <a:latin typeface="+mn-lt"/>
                <a:ea typeface="+mn-ea"/>
              </a:rPr>
              <a:t>客户端发起写请求，相当于图书供应商需要把图书发往到图书馆，但是这时候需要定位到哪些图书该发往</a:t>
            </a:r>
            <a:r>
              <a:rPr lang="zh-CN" altLang="en-US" sz="2000" dirty="0" smtClean="0">
                <a:latin typeface="+mn-lt"/>
                <a:ea typeface="+mn-ea"/>
              </a:rPr>
              <a:t>到哪</a:t>
            </a:r>
            <a:r>
              <a:rPr lang="zh-CN" altLang="en-US" sz="2000" dirty="0">
                <a:latin typeface="+mn-lt"/>
                <a:ea typeface="+mn-ea"/>
              </a:rPr>
              <a:t>一</a:t>
            </a:r>
            <a:r>
              <a:rPr lang="zh-CN" altLang="en-US" sz="2000" dirty="0" smtClean="0">
                <a:latin typeface="+mn-lt"/>
                <a:ea typeface="+mn-ea"/>
              </a:rPr>
              <a:t>层哪个书架，</a:t>
            </a:r>
            <a:r>
              <a:rPr lang="zh-CN" altLang="en-US" sz="2000" dirty="0">
                <a:latin typeface="+mn-lt"/>
                <a:ea typeface="+mn-ea"/>
              </a:rPr>
              <a:t>也就是下一页描述的定位</a:t>
            </a:r>
            <a:r>
              <a:rPr lang="en-US" altLang="zh-CN" sz="2000" dirty="0" smtClean="0">
                <a:latin typeface="+mn-lt"/>
                <a:ea typeface="+mn-ea"/>
              </a:rPr>
              <a:t>region</a:t>
            </a:r>
            <a:r>
              <a:rPr lang="zh-CN" altLang="en-US" sz="2000" dirty="0" smtClean="0">
                <a:latin typeface="+mn-lt"/>
                <a:ea typeface="+mn-ea"/>
              </a:rPr>
              <a:t>。</a:t>
            </a:r>
            <a:endParaRPr lang="en-US" altLang="zh-CN" sz="2000" dirty="0">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2461" y="60960"/>
            <a:ext cx="7745412" cy="868363"/>
          </a:xfrm>
          <a:noFill/>
          <a:ln w="9525">
            <a:noFill/>
            <a:miter lim="800000"/>
          </a:ln>
        </p:spPr>
        <p:txBody>
          <a:bodyPr vert="horz" wrap="square" lIns="80128" tIns="40064" rIns="80128" bIns="40064" numCol="1" anchor="ctr" anchorCtr="0" compatLnSpc="1"/>
          <a:lstStyle/>
          <a:p>
            <a:r>
              <a:rPr lang="en-US" altLang="zh-CN" dirty="0"/>
              <a:t>B</a:t>
            </a:r>
            <a:r>
              <a:rPr lang="en-US" altLang="zh-CN" dirty="0" smtClean="0"/>
              <a:t>.</a:t>
            </a:r>
            <a:r>
              <a:rPr lang="zh-CN" altLang="en-US" dirty="0" smtClean="0"/>
              <a:t>写</a:t>
            </a:r>
            <a:r>
              <a:rPr lang="zh-CN" altLang="en-US" dirty="0"/>
              <a:t>流程</a:t>
            </a:r>
            <a:r>
              <a:rPr lang="en-US" altLang="zh-CN" dirty="0"/>
              <a:t>–</a:t>
            </a:r>
            <a:r>
              <a:rPr lang="zh-CN" altLang="en-US" dirty="0"/>
              <a:t>定位</a:t>
            </a:r>
            <a:r>
              <a:rPr lang="en-US" altLang="zh-CN" dirty="0"/>
              <a:t>Region</a:t>
            </a:r>
            <a:r>
              <a:rPr lang="zh-CN" altLang="en-US" dirty="0"/>
              <a:t> </a:t>
            </a:r>
          </a:p>
        </p:txBody>
      </p:sp>
      <p:pic>
        <p:nvPicPr>
          <p:cNvPr id="42" name="Picture 2"/>
          <p:cNvPicPr>
            <a:picLocks noChangeAspect="1" noChangeArrowheads="1"/>
          </p:cNvPicPr>
          <p:nvPr/>
        </p:nvPicPr>
        <p:blipFill rotWithShape="1">
          <a:blip r:embed="rId3" cstate="print"/>
          <a:srcRect b="3981"/>
          <a:stretch>
            <a:fillRect/>
          </a:stretch>
        </p:blipFill>
        <p:spPr bwMode="auto">
          <a:xfrm>
            <a:off x="1104806" y="880351"/>
            <a:ext cx="6840723" cy="518457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7745412" cy="868363"/>
          </a:xfrm>
          <a:noFill/>
          <a:ln w="9525">
            <a:noFill/>
            <a:miter lim="800000"/>
          </a:ln>
        </p:spPr>
        <p:txBody>
          <a:bodyPr vert="horz" wrap="square" lIns="80128" tIns="40064" rIns="80128" bIns="40064" numCol="1" anchor="ctr" anchorCtr="0" compatLnSpc="1"/>
          <a:lstStyle/>
          <a:p>
            <a:r>
              <a:rPr lang="en-US" altLang="zh-CN" sz="3200" dirty="0"/>
              <a:t>C</a:t>
            </a:r>
            <a:r>
              <a:rPr lang="en-US" altLang="zh-CN" sz="3200" dirty="0" smtClean="0"/>
              <a:t>.</a:t>
            </a:r>
            <a:r>
              <a:rPr lang="zh-CN" altLang="en-US" sz="3200" dirty="0" smtClean="0"/>
              <a:t>写</a:t>
            </a:r>
            <a:r>
              <a:rPr lang="zh-CN" altLang="en-US" sz="3200" dirty="0"/>
              <a:t>流程</a:t>
            </a:r>
            <a:r>
              <a:rPr lang="en-US" altLang="zh-CN" sz="3200" dirty="0"/>
              <a:t>–</a:t>
            </a:r>
            <a:r>
              <a:rPr lang="zh-CN" altLang="en-US" sz="3200" dirty="0"/>
              <a:t>数据分组</a:t>
            </a:r>
          </a:p>
        </p:txBody>
      </p:sp>
      <p:pic>
        <p:nvPicPr>
          <p:cNvPr id="4" name="Picture 1"/>
          <p:cNvPicPr>
            <a:picLocks noChangeAspect="1" noChangeArrowheads="1"/>
          </p:cNvPicPr>
          <p:nvPr/>
        </p:nvPicPr>
        <p:blipFill rotWithShape="1">
          <a:blip r:embed="rId3" cstate="print"/>
          <a:srcRect t="1996" b="4432"/>
          <a:stretch>
            <a:fillRect/>
          </a:stretch>
        </p:blipFill>
        <p:spPr bwMode="auto">
          <a:xfrm>
            <a:off x="1187624" y="980728"/>
            <a:ext cx="6894729" cy="506331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532" y="368660"/>
            <a:ext cx="7745412" cy="868363"/>
          </a:xfrm>
          <a:noFill/>
          <a:ln w="9525">
            <a:noFill/>
            <a:miter lim="800000"/>
          </a:ln>
        </p:spPr>
        <p:txBody>
          <a:bodyPr vert="horz" wrap="square" lIns="80128" tIns="40064" rIns="80128" bIns="40064" numCol="1" anchor="ctr" anchorCtr="0" compatLnSpc="1"/>
          <a:lstStyle/>
          <a:p>
            <a:pPr marL="196850" lvl="1"/>
            <a:r>
              <a:rPr lang="en-US" altLang="zh-CN" dirty="0" smtClean="0">
                <a:latin typeface="+mj-lt"/>
                <a:ea typeface="+mj-ea"/>
                <a:cs typeface="+mn-cs"/>
              </a:rPr>
              <a:t>HBase</a:t>
            </a:r>
            <a:r>
              <a:rPr lang="zh-CN" altLang="en-US" dirty="0" smtClean="0">
                <a:latin typeface="+mj-lt"/>
                <a:ea typeface="+mj-ea"/>
                <a:cs typeface="+mn-cs"/>
              </a:rPr>
              <a:t>定义</a:t>
            </a:r>
            <a:endParaRPr lang="zh-CN" altLang="en-US" dirty="0">
              <a:latin typeface="+mj-lt"/>
              <a:ea typeface="+mj-ea"/>
              <a:cs typeface="+mn-cs"/>
            </a:endParaRPr>
          </a:p>
        </p:txBody>
      </p:sp>
      <p:sp>
        <p:nvSpPr>
          <p:cNvPr id="4" name="文本占位符 3"/>
          <p:cNvSpPr>
            <a:spLocks noGrp="1"/>
          </p:cNvSpPr>
          <p:nvPr>
            <p:ph idx="1"/>
          </p:nvPr>
        </p:nvSpPr>
        <p:spPr>
          <a:xfrm>
            <a:off x="584889" y="1376772"/>
            <a:ext cx="7783490" cy="4195763"/>
          </a:xfrm>
        </p:spPr>
        <p:txBody>
          <a:bodyPr/>
          <a:lstStyle/>
          <a:p>
            <a:pPr marL="0" indent="0">
              <a:buNone/>
            </a:pPr>
            <a:r>
              <a:rPr lang="en-US" altLang="zh-CN" b="1" dirty="0" smtClean="0"/>
              <a:t>    HBase</a:t>
            </a:r>
            <a:r>
              <a:rPr lang="zh-CN" altLang="en-US" b="1" dirty="0" smtClean="0"/>
              <a:t>是一个</a:t>
            </a:r>
            <a:r>
              <a:rPr lang="zh-CN" altLang="en-US" b="1" dirty="0" smtClean="0">
                <a:solidFill>
                  <a:srgbClr val="FF0000"/>
                </a:solidFill>
              </a:rPr>
              <a:t>高</a:t>
            </a:r>
            <a:r>
              <a:rPr lang="zh-CN" altLang="en-US" b="1" dirty="0">
                <a:solidFill>
                  <a:srgbClr val="FF0000"/>
                </a:solidFill>
              </a:rPr>
              <a:t>可靠性</a:t>
            </a:r>
            <a:r>
              <a:rPr lang="zh-CN" altLang="en-US" b="1" dirty="0"/>
              <a:t>、</a:t>
            </a:r>
            <a:r>
              <a:rPr lang="zh-CN" altLang="en-US" b="1" dirty="0">
                <a:solidFill>
                  <a:srgbClr val="FF0000"/>
                </a:solidFill>
              </a:rPr>
              <a:t>高性能</a:t>
            </a:r>
            <a:r>
              <a:rPr lang="zh-CN" altLang="en-US" b="1" dirty="0"/>
              <a:t>、</a:t>
            </a:r>
            <a:r>
              <a:rPr lang="zh-CN" altLang="en-US" b="1" dirty="0">
                <a:solidFill>
                  <a:srgbClr val="FF0000"/>
                </a:solidFill>
              </a:rPr>
              <a:t>面向列</a:t>
            </a:r>
            <a:r>
              <a:rPr lang="zh-CN" altLang="en-US" b="1" dirty="0"/>
              <a:t>、</a:t>
            </a:r>
            <a:r>
              <a:rPr lang="zh-CN" altLang="en-US" b="1" dirty="0">
                <a:solidFill>
                  <a:srgbClr val="FF0000"/>
                </a:solidFill>
              </a:rPr>
              <a:t>可伸缩</a:t>
            </a:r>
            <a:r>
              <a:rPr lang="zh-CN" altLang="en-US" b="1" dirty="0"/>
              <a:t>的分布式存储系统</a:t>
            </a:r>
            <a:r>
              <a:rPr lang="zh-CN" altLang="en-US" b="1" dirty="0" smtClean="0"/>
              <a:t>。</a:t>
            </a:r>
            <a:endParaRPr lang="en-US" altLang="zh-CN" b="1" dirty="0" smtClean="0"/>
          </a:p>
          <a:p>
            <a:pPr marL="391795" indent="-342900">
              <a:buClrTx/>
            </a:pPr>
            <a:r>
              <a:rPr lang="zh-CN" altLang="en-US" sz="2000" dirty="0"/>
              <a:t>适合于存储大表</a:t>
            </a:r>
            <a:r>
              <a:rPr lang="zh-CN" altLang="en-US" sz="2000" dirty="0" smtClean="0"/>
              <a:t>数据</a:t>
            </a:r>
            <a:r>
              <a:rPr lang="en-US" altLang="zh-CN" sz="2000" dirty="0" smtClean="0"/>
              <a:t>(</a:t>
            </a:r>
            <a:r>
              <a:rPr lang="zh-CN" altLang="en-US" sz="2000" dirty="0" smtClean="0"/>
              <a:t>表规模可以达到</a:t>
            </a:r>
            <a:r>
              <a:rPr lang="zh-CN" altLang="en-US" sz="2000" dirty="0"/>
              <a:t>数十亿行以及数百万</a:t>
            </a:r>
            <a:r>
              <a:rPr lang="zh-CN" altLang="en-US" sz="2000" dirty="0" smtClean="0"/>
              <a:t>列</a:t>
            </a:r>
            <a:r>
              <a:rPr lang="en-US" altLang="zh-CN" sz="2000" dirty="0" smtClean="0"/>
              <a:t>)</a:t>
            </a:r>
            <a:r>
              <a:rPr lang="zh-CN" altLang="en-US" sz="2000" dirty="0" smtClean="0"/>
              <a:t>，并且</a:t>
            </a:r>
            <a:r>
              <a:rPr lang="zh-CN" altLang="en-US" sz="2000" dirty="0"/>
              <a:t>对大表数据的读、写访问</a:t>
            </a:r>
            <a:r>
              <a:rPr lang="zh-CN" altLang="en-US" sz="2000" dirty="0" smtClean="0"/>
              <a:t>可达到</a:t>
            </a:r>
            <a:r>
              <a:rPr lang="zh-CN" altLang="en-US" sz="2000" dirty="0"/>
              <a:t>实时</a:t>
            </a:r>
            <a:r>
              <a:rPr lang="zh-CN" altLang="en-US" sz="2000" dirty="0" smtClean="0"/>
              <a:t>级别</a:t>
            </a:r>
            <a:r>
              <a:rPr lang="zh-CN" altLang="en-US" sz="2000" dirty="0"/>
              <a:t>；</a:t>
            </a:r>
            <a:endParaRPr lang="en-US" altLang="zh-CN" sz="2000" dirty="0" smtClean="0"/>
          </a:p>
          <a:p>
            <a:pPr marL="391795" indent="-342900">
              <a:buClrTx/>
            </a:pPr>
            <a:r>
              <a:rPr lang="zh-CN" altLang="en-US" sz="2000" dirty="0" smtClean="0"/>
              <a:t>利用</a:t>
            </a:r>
            <a:r>
              <a:rPr lang="en-US" altLang="zh-CN" sz="2000" dirty="0"/>
              <a:t>Hadoop </a:t>
            </a:r>
            <a:r>
              <a:rPr lang="en-US" altLang="zh-CN" sz="2000" dirty="0" smtClean="0"/>
              <a:t>HDFS</a:t>
            </a:r>
            <a:r>
              <a:rPr lang="zh-CN" altLang="en-US" sz="2000" dirty="0" smtClean="0"/>
              <a:t>作为</a:t>
            </a:r>
            <a:r>
              <a:rPr lang="zh-CN" altLang="en-US" sz="2000" dirty="0"/>
              <a:t>其文件</a:t>
            </a:r>
            <a:r>
              <a:rPr lang="zh-CN" altLang="en-US" sz="2000" dirty="0" smtClean="0"/>
              <a:t>存储系统</a:t>
            </a:r>
            <a:r>
              <a:rPr lang="zh-CN" altLang="en-US" sz="2000" dirty="0"/>
              <a:t>，</a:t>
            </a:r>
            <a:r>
              <a:rPr lang="zh-CN" altLang="en-US" sz="2000" dirty="0" smtClean="0"/>
              <a:t>提供实时</a:t>
            </a:r>
            <a:r>
              <a:rPr lang="zh-CN" altLang="en-US" sz="2000" dirty="0"/>
              <a:t>读写</a:t>
            </a:r>
            <a:r>
              <a:rPr lang="zh-CN" altLang="en-US" sz="2000" dirty="0" smtClean="0"/>
              <a:t>的分布式数据库系统</a:t>
            </a:r>
            <a:r>
              <a:rPr lang="zh-CN" altLang="en-US" sz="2000" dirty="0"/>
              <a:t>；</a:t>
            </a:r>
            <a:endParaRPr lang="en-US" altLang="zh-CN" sz="2000" dirty="0" smtClean="0"/>
          </a:p>
          <a:p>
            <a:pPr marL="391795" indent="-342900">
              <a:buClrTx/>
            </a:pPr>
            <a:r>
              <a:rPr lang="zh-CN" altLang="en-US" sz="2000" dirty="0" smtClean="0"/>
              <a:t>利用</a:t>
            </a:r>
            <a:r>
              <a:rPr lang="en-US" altLang="zh-CN" sz="2000" dirty="0"/>
              <a:t>ZooKeeper</a:t>
            </a:r>
            <a:r>
              <a:rPr lang="zh-CN" altLang="en-US" sz="2000" dirty="0"/>
              <a:t>作为协同服务</a:t>
            </a:r>
            <a:r>
              <a:rPr lang="zh-CN" altLang="en-US" sz="2000" dirty="0" smtClean="0"/>
              <a:t>。</a:t>
            </a:r>
            <a:endParaRPr lang="zh-CN" altLang="en-US" sz="2000"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4838" y="231207"/>
            <a:ext cx="7745412" cy="868363"/>
          </a:xfrm>
          <a:noFill/>
          <a:ln w="9525">
            <a:noFill/>
            <a:miter lim="800000"/>
          </a:ln>
        </p:spPr>
        <p:txBody>
          <a:bodyPr vert="horz" wrap="square" lIns="80128" tIns="40064" rIns="80128" bIns="40064" numCol="1" anchor="ctr" anchorCtr="0" compatLnSpc="1"/>
          <a:lstStyle/>
          <a:p>
            <a:r>
              <a:rPr lang="en-US" altLang="zh-CN" sz="3200" dirty="0"/>
              <a:t>C</a:t>
            </a:r>
            <a:r>
              <a:rPr lang="en-US" altLang="zh-CN" sz="3200" dirty="0" smtClean="0"/>
              <a:t>.</a:t>
            </a:r>
            <a:r>
              <a:rPr lang="zh-CN" altLang="en-US" sz="3200" dirty="0" smtClean="0"/>
              <a:t>写</a:t>
            </a:r>
            <a:r>
              <a:rPr lang="zh-CN" altLang="en-US" sz="3200" dirty="0"/>
              <a:t>流程</a:t>
            </a:r>
            <a:r>
              <a:rPr lang="en-US" altLang="zh-CN" sz="3200" dirty="0"/>
              <a:t>–</a:t>
            </a:r>
            <a:r>
              <a:rPr lang="zh-CN" altLang="en-US" sz="3200" dirty="0"/>
              <a:t>数据</a:t>
            </a:r>
            <a:r>
              <a:rPr lang="zh-CN" altLang="en-US" sz="3200" dirty="0" smtClean="0"/>
              <a:t>分组（补充）</a:t>
            </a:r>
            <a:endParaRPr lang="zh-CN" altLang="en-US" sz="3200" dirty="0"/>
          </a:p>
        </p:txBody>
      </p:sp>
      <p:sp>
        <p:nvSpPr>
          <p:cNvPr id="96" name="内容占位符 95"/>
          <p:cNvSpPr>
            <a:spLocks noGrp="1"/>
          </p:cNvSpPr>
          <p:nvPr>
            <p:ph idx="1"/>
          </p:nvPr>
        </p:nvSpPr>
        <p:spPr>
          <a:xfrm>
            <a:off x="663455" y="3854076"/>
            <a:ext cx="7929562" cy="1854200"/>
          </a:xfrm>
        </p:spPr>
        <p:txBody>
          <a:bodyPr/>
          <a:lstStyle/>
          <a:p>
            <a:r>
              <a:rPr lang="zh-CN" altLang="en-US" sz="1800" dirty="0" smtClean="0"/>
              <a:t>整个数据分组，涉及到两步“分篮子”操作：</a:t>
            </a:r>
          </a:p>
          <a:p>
            <a:pPr lvl="1"/>
            <a:r>
              <a:rPr lang="zh-CN" altLang="en-US" sz="1600" dirty="0" smtClean="0"/>
              <a:t>将所有的记录按</a:t>
            </a:r>
            <a:r>
              <a:rPr lang="en-US" altLang="zh-CN" sz="1600" dirty="0" smtClean="0"/>
              <a:t>Region</a:t>
            </a:r>
            <a:r>
              <a:rPr lang="zh-CN" altLang="en-US" sz="1600" dirty="0" smtClean="0"/>
              <a:t>划分。</a:t>
            </a:r>
          </a:p>
          <a:p>
            <a:pPr lvl="1"/>
            <a:r>
              <a:rPr lang="zh-CN" altLang="en-US" sz="1600" dirty="0" smtClean="0"/>
              <a:t>将所有的记录按</a:t>
            </a:r>
            <a:r>
              <a:rPr lang="en-US" altLang="zh-CN" sz="1600" dirty="0" smtClean="0"/>
              <a:t>RegionServer</a:t>
            </a:r>
            <a:r>
              <a:rPr lang="zh-CN" altLang="en-US" sz="1600" dirty="0" smtClean="0"/>
              <a:t>划分。</a:t>
            </a:r>
          </a:p>
          <a:p>
            <a:r>
              <a:rPr lang="zh-CN" altLang="en-US" sz="1800" dirty="0" smtClean="0"/>
              <a:t>每个</a:t>
            </a:r>
            <a:r>
              <a:rPr lang="en-US" altLang="zh-CN" sz="1800" dirty="0" smtClean="0"/>
              <a:t>RegionServer</a:t>
            </a:r>
            <a:r>
              <a:rPr lang="zh-CN" altLang="en-US" sz="1800" dirty="0" smtClean="0"/>
              <a:t>上的数据会一起发送，这样的话，发送的数据中，都是已经按照</a:t>
            </a:r>
            <a:r>
              <a:rPr lang="en-US" altLang="zh-CN" sz="1800" dirty="0" smtClean="0"/>
              <a:t>Region</a:t>
            </a:r>
            <a:r>
              <a:rPr lang="zh-CN" altLang="en-US" sz="1800" dirty="0" smtClean="0"/>
              <a:t>分好组了。</a:t>
            </a:r>
          </a:p>
          <a:p>
            <a:endParaRPr lang="zh-CN" altLang="en-US" sz="1800" dirty="0"/>
          </a:p>
        </p:txBody>
      </p:sp>
      <p:grpSp>
        <p:nvGrpSpPr>
          <p:cNvPr id="97" name="组合 96"/>
          <p:cNvGrpSpPr/>
          <p:nvPr/>
        </p:nvGrpSpPr>
        <p:grpSpPr>
          <a:xfrm>
            <a:off x="2325661" y="1268760"/>
            <a:ext cx="4500500" cy="2461952"/>
            <a:chOff x="748964" y="1435101"/>
            <a:chExt cx="3816424" cy="2016224"/>
          </a:xfrm>
        </p:grpSpPr>
        <p:sp>
          <p:nvSpPr>
            <p:cNvPr id="6" name="椭圆 5"/>
            <p:cNvSpPr/>
            <p:nvPr/>
          </p:nvSpPr>
          <p:spPr bwMode="auto">
            <a:xfrm>
              <a:off x="892980"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 name="椭圆 6"/>
            <p:cNvSpPr/>
            <p:nvPr/>
          </p:nvSpPr>
          <p:spPr bwMode="auto">
            <a:xfrm>
              <a:off x="1181012"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 name="椭圆 7"/>
            <p:cNvSpPr/>
            <p:nvPr/>
          </p:nvSpPr>
          <p:spPr bwMode="auto">
            <a:xfrm>
              <a:off x="1469044"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9" name="椭圆 8"/>
            <p:cNvSpPr/>
            <p:nvPr/>
          </p:nvSpPr>
          <p:spPr bwMode="auto">
            <a:xfrm>
              <a:off x="1757076"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0" name="椭圆 9"/>
            <p:cNvSpPr/>
            <p:nvPr/>
          </p:nvSpPr>
          <p:spPr bwMode="auto">
            <a:xfrm>
              <a:off x="2045108"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1" name="椭圆 10"/>
            <p:cNvSpPr/>
            <p:nvPr/>
          </p:nvSpPr>
          <p:spPr bwMode="auto">
            <a:xfrm>
              <a:off x="2333140"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2" name="椭圆 11"/>
            <p:cNvSpPr/>
            <p:nvPr/>
          </p:nvSpPr>
          <p:spPr bwMode="auto">
            <a:xfrm>
              <a:off x="1045380"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3" name="椭圆 12"/>
            <p:cNvSpPr/>
            <p:nvPr/>
          </p:nvSpPr>
          <p:spPr bwMode="auto">
            <a:xfrm>
              <a:off x="1333412"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4" name="椭圆 13"/>
            <p:cNvSpPr/>
            <p:nvPr/>
          </p:nvSpPr>
          <p:spPr bwMode="auto">
            <a:xfrm>
              <a:off x="1621444"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5" name="椭圆 14"/>
            <p:cNvSpPr/>
            <p:nvPr/>
          </p:nvSpPr>
          <p:spPr bwMode="auto">
            <a:xfrm>
              <a:off x="1909476"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6" name="椭圆 15"/>
            <p:cNvSpPr/>
            <p:nvPr/>
          </p:nvSpPr>
          <p:spPr bwMode="auto">
            <a:xfrm>
              <a:off x="2197508"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7" name="椭圆 16"/>
            <p:cNvSpPr/>
            <p:nvPr/>
          </p:nvSpPr>
          <p:spPr bwMode="auto">
            <a:xfrm>
              <a:off x="2485540"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8" name="椭圆 17"/>
            <p:cNvSpPr/>
            <p:nvPr/>
          </p:nvSpPr>
          <p:spPr bwMode="auto">
            <a:xfrm>
              <a:off x="2621172"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9" name="椭圆 18"/>
            <p:cNvSpPr/>
            <p:nvPr/>
          </p:nvSpPr>
          <p:spPr bwMode="auto">
            <a:xfrm>
              <a:off x="2909204"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0" name="椭圆 19"/>
            <p:cNvSpPr/>
            <p:nvPr/>
          </p:nvSpPr>
          <p:spPr bwMode="auto">
            <a:xfrm>
              <a:off x="3197236"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1" name="椭圆 20"/>
            <p:cNvSpPr/>
            <p:nvPr/>
          </p:nvSpPr>
          <p:spPr bwMode="auto">
            <a:xfrm>
              <a:off x="3485268"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2" name="椭圆 21"/>
            <p:cNvSpPr/>
            <p:nvPr/>
          </p:nvSpPr>
          <p:spPr bwMode="auto">
            <a:xfrm>
              <a:off x="3773300"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3" name="椭圆 22"/>
            <p:cNvSpPr/>
            <p:nvPr/>
          </p:nvSpPr>
          <p:spPr bwMode="auto">
            <a:xfrm>
              <a:off x="4061332" y="14987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4" name="椭圆 23"/>
            <p:cNvSpPr/>
            <p:nvPr/>
          </p:nvSpPr>
          <p:spPr bwMode="auto">
            <a:xfrm>
              <a:off x="2773572"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5" name="椭圆 24"/>
            <p:cNvSpPr/>
            <p:nvPr/>
          </p:nvSpPr>
          <p:spPr bwMode="auto">
            <a:xfrm>
              <a:off x="3061604"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6" name="椭圆 25"/>
            <p:cNvSpPr/>
            <p:nvPr/>
          </p:nvSpPr>
          <p:spPr bwMode="auto">
            <a:xfrm>
              <a:off x="3349636"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7" name="椭圆 26"/>
            <p:cNvSpPr/>
            <p:nvPr/>
          </p:nvSpPr>
          <p:spPr bwMode="auto">
            <a:xfrm>
              <a:off x="3637668"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8" name="椭圆 27"/>
            <p:cNvSpPr/>
            <p:nvPr/>
          </p:nvSpPr>
          <p:spPr bwMode="auto">
            <a:xfrm>
              <a:off x="3925700"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29" name="椭圆 28"/>
            <p:cNvSpPr/>
            <p:nvPr/>
          </p:nvSpPr>
          <p:spPr bwMode="auto">
            <a:xfrm>
              <a:off x="4213732" y="165112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30" name="椭圆 29"/>
            <p:cNvSpPr/>
            <p:nvPr/>
          </p:nvSpPr>
          <p:spPr bwMode="auto">
            <a:xfrm>
              <a:off x="964988" y="22355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31" name="椭圆 30"/>
            <p:cNvSpPr/>
            <p:nvPr/>
          </p:nvSpPr>
          <p:spPr bwMode="auto">
            <a:xfrm>
              <a:off x="1181012" y="22355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32" name="椭圆 31"/>
            <p:cNvSpPr/>
            <p:nvPr/>
          </p:nvSpPr>
          <p:spPr bwMode="auto">
            <a:xfrm>
              <a:off x="964988" y="23879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33" name="椭圆 32"/>
            <p:cNvSpPr/>
            <p:nvPr/>
          </p:nvSpPr>
          <p:spPr bwMode="auto">
            <a:xfrm>
              <a:off x="1181012" y="23879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34" name="椭圆 33"/>
            <p:cNvSpPr/>
            <p:nvPr/>
          </p:nvSpPr>
          <p:spPr bwMode="auto">
            <a:xfrm>
              <a:off x="1541052" y="2227189"/>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35" name="椭圆 34"/>
            <p:cNvSpPr/>
            <p:nvPr/>
          </p:nvSpPr>
          <p:spPr bwMode="auto">
            <a:xfrm>
              <a:off x="1757076" y="2227189"/>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36" name="椭圆 35"/>
            <p:cNvSpPr/>
            <p:nvPr/>
          </p:nvSpPr>
          <p:spPr bwMode="auto">
            <a:xfrm>
              <a:off x="1541052" y="2379589"/>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37" name="椭圆 36"/>
            <p:cNvSpPr/>
            <p:nvPr/>
          </p:nvSpPr>
          <p:spPr bwMode="auto">
            <a:xfrm>
              <a:off x="1757076" y="2379589"/>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38" name="椭圆 37"/>
            <p:cNvSpPr/>
            <p:nvPr/>
          </p:nvSpPr>
          <p:spPr bwMode="auto">
            <a:xfrm>
              <a:off x="2117116" y="22355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39" name="椭圆 38"/>
            <p:cNvSpPr/>
            <p:nvPr/>
          </p:nvSpPr>
          <p:spPr bwMode="auto">
            <a:xfrm>
              <a:off x="2333140" y="22355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40" name="椭圆 39"/>
            <p:cNvSpPr/>
            <p:nvPr/>
          </p:nvSpPr>
          <p:spPr bwMode="auto">
            <a:xfrm>
              <a:off x="2117116" y="23879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41" name="椭圆 40"/>
            <p:cNvSpPr/>
            <p:nvPr/>
          </p:nvSpPr>
          <p:spPr bwMode="auto">
            <a:xfrm>
              <a:off x="2333140" y="23879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42" name="椭圆 41"/>
            <p:cNvSpPr/>
            <p:nvPr/>
          </p:nvSpPr>
          <p:spPr bwMode="auto">
            <a:xfrm>
              <a:off x="2693180" y="224395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43" name="椭圆 42"/>
            <p:cNvSpPr/>
            <p:nvPr/>
          </p:nvSpPr>
          <p:spPr bwMode="auto">
            <a:xfrm>
              <a:off x="2909204" y="224395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44" name="椭圆 43"/>
            <p:cNvSpPr/>
            <p:nvPr/>
          </p:nvSpPr>
          <p:spPr bwMode="auto">
            <a:xfrm>
              <a:off x="2693180" y="239635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45" name="椭圆 44"/>
            <p:cNvSpPr/>
            <p:nvPr/>
          </p:nvSpPr>
          <p:spPr bwMode="auto">
            <a:xfrm>
              <a:off x="2909204" y="239635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46" name="椭圆 45"/>
            <p:cNvSpPr/>
            <p:nvPr/>
          </p:nvSpPr>
          <p:spPr bwMode="auto">
            <a:xfrm>
              <a:off x="3269244" y="22355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47" name="椭圆 46"/>
            <p:cNvSpPr/>
            <p:nvPr/>
          </p:nvSpPr>
          <p:spPr bwMode="auto">
            <a:xfrm>
              <a:off x="3485268" y="22355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48" name="椭圆 47"/>
            <p:cNvSpPr/>
            <p:nvPr/>
          </p:nvSpPr>
          <p:spPr bwMode="auto">
            <a:xfrm>
              <a:off x="3269244" y="23879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49" name="椭圆 48"/>
            <p:cNvSpPr/>
            <p:nvPr/>
          </p:nvSpPr>
          <p:spPr bwMode="auto">
            <a:xfrm>
              <a:off x="3485268" y="2387973"/>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50" name="椭圆 49"/>
            <p:cNvSpPr/>
            <p:nvPr/>
          </p:nvSpPr>
          <p:spPr bwMode="auto">
            <a:xfrm>
              <a:off x="3845308" y="224395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51" name="椭圆 50"/>
            <p:cNvSpPr/>
            <p:nvPr/>
          </p:nvSpPr>
          <p:spPr bwMode="auto">
            <a:xfrm>
              <a:off x="4061332" y="224395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52" name="椭圆 51"/>
            <p:cNvSpPr/>
            <p:nvPr/>
          </p:nvSpPr>
          <p:spPr bwMode="auto">
            <a:xfrm>
              <a:off x="3845308" y="239635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53" name="椭圆 52"/>
            <p:cNvSpPr/>
            <p:nvPr/>
          </p:nvSpPr>
          <p:spPr bwMode="auto">
            <a:xfrm>
              <a:off x="4061332" y="239635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54" name="矩形 53"/>
            <p:cNvSpPr/>
            <p:nvPr/>
          </p:nvSpPr>
          <p:spPr bwMode="auto">
            <a:xfrm>
              <a:off x="892980" y="2155181"/>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55" name="矩形 54"/>
            <p:cNvSpPr/>
            <p:nvPr/>
          </p:nvSpPr>
          <p:spPr bwMode="auto">
            <a:xfrm>
              <a:off x="1469044" y="2155181"/>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56" name="矩形 55"/>
            <p:cNvSpPr/>
            <p:nvPr/>
          </p:nvSpPr>
          <p:spPr bwMode="auto">
            <a:xfrm>
              <a:off x="2045108" y="2155181"/>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57" name="矩形 56"/>
            <p:cNvSpPr/>
            <p:nvPr/>
          </p:nvSpPr>
          <p:spPr bwMode="auto">
            <a:xfrm>
              <a:off x="2621172" y="2155181"/>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58" name="矩形 57"/>
            <p:cNvSpPr/>
            <p:nvPr/>
          </p:nvSpPr>
          <p:spPr bwMode="auto">
            <a:xfrm>
              <a:off x="3197236" y="2155181"/>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59" name="矩形 58"/>
            <p:cNvSpPr/>
            <p:nvPr/>
          </p:nvSpPr>
          <p:spPr bwMode="auto">
            <a:xfrm>
              <a:off x="3773300" y="2155181"/>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60" name="矩形 59"/>
            <p:cNvSpPr/>
            <p:nvPr/>
          </p:nvSpPr>
          <p:spPr bwMode="auto">
            <a:xfrm>
              <a:off x="820972" y="1435101"/>
              <a:ext cx="3600400"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61" name="椭圆 60"/>
            <p:cNvSpPr/>
            <p:nvPr/>
          </p:nvSpPr>
          <p:spPr bwMode="auto">
            <a:xfrm>
              <a:off x="892980" y="30276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62" name="椭圆 61"/>
            <p:cNvSpPr/>
            <p:nvPr/>
          </p:nvSpPr>
          <p:spPr bwMode="auto">
            <a:xfrm>
              <a:off x="1109004" y="30276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63" name="椭圆 62"/>
            <p:cNvSpPr/>
            <p:nvPr/>
          </p:nvSpPr>
          <p:spPr bwMode="auto">
            <a:xfrm>
              <a:off x="892980" y="31800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64" name="椭圆 63"/>
            <p:cNvSpPr/>
            <p:nvPr/>
          </p:nvSpPr>
          <p:spPr bwMode="auto">
            <a:xfrm>
              <a:off x="1109004" y="31800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65" name="椭圆 64"/>
            <p:cNvSpPr/>
            <p:nvPr/>
          </p:nvSpPr>
          <p:spPr bwMode="auto">
            <a:xfrm>
              <a:off x="1469044" y="301927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66" name="椭圆 65"/>
            <p:cNvSpPr/>
            <p:nvPr/>
          </p:nvSpPr>
          <p:spPr bwMode="auto">
            <a:xfrm>
              <a:off x="1685068" y="301927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67" name="椭圆 66"/>
            <p:cNvSpPr/>
            <p:nvPr/>
          </p:nvSpPr>
          <p:spPr bwMode="auto">
            <a:xfrm>
              <a:off x="1469044" y="317167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68" name="椭圆 67"/>
            <p:cNvSpPr/>
            <p:nvPr/>
          </p:nvSpPr>
          <p:spPr bwMode="auto">
            <a:xfrm>
              <a:off x="1685068" y="3171677"/>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69" name="椭圆 68"/>
            <p:cNvSpPr/>
            <p:nvPr/>
          </p:nvSpPr>
          <p:spPr bwMode="auto">
            <a:xfrm>
              <a:off x="2189124" y="30276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0" name="椭圆 69"/>
            <p:cNvSpPr/>
            <p:nvPr/>
          </p:nvSpPr>
          <p:spPr bwMode="auto">
            <a:xfrm>
              <a:off x="2405148" y="30276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1" name="椭圆 70"/>
            <p:cNvSpPr/>
            <p:nvPr/>
          </p:nvSpPr>
          <p:spPr bwMode="auto">
            <a:xfrm>
              <a:off x="2189124" y="31800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2" name="椭圆 71"/>
            <p:cNvSpPr/>
            <p:nvPr/>
          </p:nvSpPr>
          <p:spPr bwMode="auto">
            <a:xfrm>
              <a:off x="2405148" y="31800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3" name="椭圆 72"/>
            <p:cNvSpPr/>
            <p:nvPr/>
          </p:nvSpPr>
          <p:spPr bwMode="auto">
            <a:xfrm>
              <a:off x="2765188" y="303604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4" name="椭圆 73"/>
            <p:cNvSpPr/>
            <p:nvPr/>
          </p:nvSpPr>
          <p:spPr bwMode="auto">
            <a:xfrm>
              <a:off x="2981212" y="303604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5" name="椭圆 74"/>
            <p:cNvSpPr/>
            <p:nvPr/>
          </p:nvSpPr>
          <p:spPr bwMode="auto">
            <a:xfrm>
              <a:off x="2765188" y="318844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6" name="椭圆 75"/>
            <p:cNvSpPr/>
            <p:nvPr/>
          </p:nvSpPr>
          <p:spPr bwMode="auto">
            <a:xfrm>
              <a:off x="2981212" y="318844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7" name="椭圆 76"/>
            <p:cNvSpPr/>
            <p:nvPr/>
          </p:nvSpPr>
          <p:spPr bwMode="auto">
            <a:xfrm>
              <a:off x="3485268" y="30276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8" name="椭圆 77"/>
            <p:cNvSpPr/>
            <p:nvPr/>
          </p:nvSpPr>
          <p:spPr bwMode="auto">
            <a:xfrm>
              <a:off x="3701292" y="30276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79" name="椭圆 78"/>
            <p:cNvSpPr/>
            <p:nvPr/>
          </p:nvSpPr>
          <p:spPr bwMode="auto">
            <a:xfrm>
              <a:off x="3485268" y="31800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0" name="椭圆 79"/>
            <p:cNvSpPr/>
            <p:nvPr/>
          </p:nvSpPr>
          <p:spPr bwMode="auto">
            <a:xfrm>
              <a:off x="3701292" y="3180061"/>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1" name="椭圆 80"/>
            <p:cNvSpPr/>
            <p:nvPr/>
          </p:nvSpPr>
          <p:spPr bwMode="auto">
            <a:xfrm>
              <a:off x="4061332" y="303604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2" name="椭圆 81"/>
            <p:cNvSpPr/>
            <p:nvPr/>
          </p:nvSpPr>
          <p:spPr bwMode="auto">
            <a:xfrm>
              <a:off x="4277356" y="303604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3" name="椭圆 82"/>
            <p:cNvSpPr/>
            <p:nvPr/>
          </p:nvSpPr>
          <p:spPr bwMode="auto">
            <a:xfrm>
              <a:off x="4061332" y="318844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4" name="椭圆 83"/>
            <p:cNvSpPr/>
            <p:nvPr/>
          </p:nvSpPr>
          <p:spPr bwMode="auto">
            <a:xfrm>
              <a:off x="4277356" y="3188445"/>
              <a:ext cx="144016" cy="144016"/>
            </a:xfrm>
            <a:prstGeom prst="ellipse">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5" name="矩形 84"/>
            <p:cNvSpPr/>
            <p:nvPr/>
          </p:nvSpPr>
          <p:spPr bwMode="auto">
            <a:xfrm>
              <a:off x="820972" y="2947269"/>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6" name="矩形 85"/>
            <p:cNvSpPr/>
            <p:nvPr/>
          </p:nvSpPr>
          <p:spPr bwMode="auto">
            <a:xfrm>
              <a:off x="1397036" y="2947269"/>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7" name="矩形 86"/>
            <p:cNvSpPr/>
            <p:nvPr/>
          </p:nvSpPr>
          <p:spPr bwMode="auto">
            <a:xfrm>
              <a:off x="2117116" y="2947269"/>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8" name="矩形 87"/>
            <p:cNvSpPr/>
            <p:nvPr/>
          </p:nvSpPr>
          <p:spPr bwMode="auto">
            <a:xfrm>
              <a:off x="2693180" y="2947269"/>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89" name="矩形 88"/>
            <p:cNvSpPr/>
            <p:nvPr/>
          </p:nvSpPr>
          <p:spPr bwMode="auto">
            <a:xfrm>
              <a:off x="3413260" y="2947269"/>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90" name="矩形 89"/>
            <p:cNvSpPr/>
            <p:nvPr/>
          </p:nvSpPr>
          <p:spPr bwMode="auto">
            <a:xfrm>
              <a:off x="3989324" y="2947269"/>
              <a:ext cx="504056" cy="432048"/>
            </a:xfrm>
            <a:prstGeom prst="rect">
              <a:avLst/>
            </a:prstGeom>
            <a:noFill/>
            <a:ln w="6350">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91" name="矩形 90"/>
            <p:cNvSpPr/>
            <p:nvPr/>
          </p:nvSpPr>
          <p:spPr bwMode="auto">
            <a:xfrm>
              <a:off x="748964" y="2875261"/>
              <a:ext cx="1224136" cy="576064"/>
            </a:xfrm>
            <a:prstGeom prst="rect">
              <a:avLst/>
            </a:prstGeom>
            <a:noFill/>
            <a:ln w="12700">
              <a:solidFill>
                <a:srgbClr val="C00000"/>
              </a:solidFill>
              <a:prstDash val="dash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92" name="矩形 91"/>
            <p:cNvSpPr/>
            <p:nvPr/>
          </p:nvSpPr>
          <p:spPr bwMode="auto">
            <a:xfrm>
              <a:off x="2045108" y="2875261"/>
              <a:ext cx="1224136" cy="576064"/>
            </a:xfrm>
            <a:prstGeom prst="rect">
              <a:avLst/>
            </a:prstGeom>
            <a:noFill/>
            <a:ln w="12700">
              <a:solidFill>
                <a:srgbClr val="C00000"/>
              </a:solidFill>
              <a:prstDash val="dash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93" name="矩形 92"/>
            <p:cNvSpPr/>
            <p:nvPr/>
          </p:nvSpPr>
          <p:spPr bwMode="auto">
            <a:xfrm>
              <a:off x="3341252" y="2875261"/>
              <a:ext cx="1224136" cy="576064"/>
            </a:xfrm>
            <a:prstGeom prst="rect">
              <a:avLst/>
            </a:prstGeom>
            <a:noFill/>
            <a:ln w="12700">
              <a:solidFill>
                <a:srgbClr val="C00000"/>
              </a:solidFill>
              <a:prstDash val="dash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94" name="下箭头 93"/>
            <p:cNvSpPr/>
            <p:nvPr/>
          </p:nvSpPr>
          <p:spPr bwMode="auto">
            <a:xfrm>
              <a:off x="2405148" y="1939157"/>
              <a:ext cx="288032" cy="144016"/>
            </a:xfrm>
            <a:prstGeom prst="downArrow">
              <a:avLst/>
            </a:prstGeom>
            <a:noFill/>
            <a:ln>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95" name="下箭头 94"/>
            <p:cNvSpPr/>
            <p:nvPr/>
          </p:nvSpPr>
          <p:spPr bwMode="auto">
            <a:xfrm>
              <a:off x="2405148" y="2659237"/>
              <a:ext cx="288032" cy="144016"/>
            </a:xfrm>
            <a:prstGeom prst="downArrow">
              <a:avLst/>
            </a:prstGeom>
            <a:noFill/>
            <a:ln>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564" y="286949"/>
            <a:ext cx="7745412" cy="729783"/>
          </a:xfrm>
          <a:noFill/>
          <a:ln w="9525">
            <a:noFill/>
            <a:miter lim="800000"/>
          </a:ln>
        </p:spPr>
        <p:txBody>
          <a:bodyPr vert="horz" wrap="square" lIns="80128" tIns="40064" rIns="80128" bIns="40064" numCol="1" anchor="ctr" anchorCtr="0" compatLnSpc="1"/>
          <a:lstStyle/>
          <a:p>
            <a:r>
              <a:rPr lang="en-US" altLang="zh-CN" sz="3200" dirty="0"/>
              <a:t>D</a:t>
            </a:r>
            <a:r>
              <a:rPr lang="en-US" altLang="zh-CN" sz="3200" dirty="0" smtClean="0"/>
              <a:t>.</a:t>
            </a:r>
            <a:r>
              <a:rPr lang="zh-CN" altLang="en-US" sz="3200" dirty="0" smtClean="0"/>
              <a:t>写</a:t>
            </a:r>
            <a:r>
              <a:rPr lang="zh-CN" altLang="en-US" sz="3200" dirty="0"/>
              <a:t>流程</a:t>
            </a:r>
            <a:r>
              <a:rPr lang="en-US" altLang="zh-CN" sz="3200" dirty="0"/>
              <a:t>–</a:t>
            </a:r>
            <a:r>
              <a:rPr lang="zh-CN" altLang="en-US" sz="3200" dirty="0"/>
              <a:t>往</a:t>
            </a:r>
            <a:r>
              <a:rPr lang="en-US" altLang="zh-CN" sz="3200" dirty="0"/>
              <a:t>RegionServer</a:t>
            </a:r>
            <a:r>
              <a:rPr lang="zh-CN" altLang="en-US" sz="3200" dirty="0"/>
              <a:t>发送请求</a:t>
            </a:r>
          </a:p>
        </p:txBody>
      </p:sp>
      <p:pic>
        <p:nvPicPr>
          <p:cNvPr id="4" name="Picture 1"/>
          <p:cNvPicPr>
            <a:picLocks noChangeAspect="1" noChangeArrowheads="1"/>
          </p:cNvPicPr>
          <p:nvPr/>
        </p:nvPicPr>
        <p:blipFill>
          <a:blip r:embed="rId3" cstate="print"/>
          <a:srcRect/>
          <a:stretch>
            <a:fillRect/>
          </a:stretch>
        </p:blipFill>
        <p:spPr bwMode="auto">
          <a:xfrm>
            <a:off x="755576" y="1318462"/>
            <a:ext cx="4571780" cy="4414794"/>
          </a:xfrm>
          <a:prstGeom prst="rect">
            <a:avLst/>
          </a:prstGeom>
          <a:noFill/>
          <a:ln w="9525">
            <a:noFill/>
            <a:miter lim="800000"/>
            <a:headEnd/>
            <a:tailEnd/>
          </a:ln>
        </p:spPr>
      </p:pic>
      <p:sp>
        <p:nvSpPr>
          <p:cNvPr id="5" name="矩形 71"/>
          <p:cNvSpPr>
            <a:spLocks noChangeArrowheads="1"/>
          </p:cNvSpPr>
          <p:nvPr/>
        </p:nvSpPr>
        <p:spPr bwMode="auto">
          <a:xfrm>
            <a:off x="5327356" y="1281469"/>
            <a:ext cx="3276820" cy="4170227"/>
          </a:xfrm>
          <a:prstGeom prst="rect">
            <a:avLst/>
          </a:prstGeom>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285750" lvl="1" indent="-285750">
              <a:lnSpc>
                <a:spcPct val="140000"/>
              </a:lnSpc>
              <a:spcBef>
                <a:spcPts val="790"/>
              </a:spcBef>
              <a:buClr>
                <a:schemeClr val="bg1">
                  <a:lumMod val="50000"/>
                </a:schemeClr>
              </a:buClr>
              <a:buSzPct val="60000"/>
              <a:buFont typeface="Wingdings" panose="05000000000000000000" pitchFamily="2" charset="2"/>
              <a:buChar char="l"/>
              <a:defRPr/>
            </a:pPr>
            <a:r>
              <a:rPr lang="zh-CN" altLang="en-US" sz="1600" dirty="0" smtClean="0">
                <a:solidFill>
                  <a:schemeClr val="tx1">
                    <a:lumMod val="85000"/>
                    <a:lumOff val="15000"/>
                  </a:schemeClr>
                </a:solidFill>
              </a:rPr>
              <a:t>利用</a:t>
            </a:r>
            <a:r>
              <a:rPr lang="en-US" altLang="zh-CN" sz="1600" dirty="0" smtClean="0">
                <a:solidFill>
                  <a:schemeClr val="tx1">
                    <a:lumMod val="85000"/>
                    <a:lumOff val="15000"/>
                  </a:schemeClr>
                </a:solidFill>
              </a:rPr>
              <a:t>HBase</a:t>
            </a:r>
            <a:r>
              <a:rPr lang="zh-CN" altLang="en-US" sz="1600" dirty="0" smtClean="0">
                <a:solidFill>
                  <a:schemeClr val="tx1">
                    <a:lumMod val="85000"/>
                    <a:lumOff val="15000"/>
                  </a:schemeClr>
                </a:solidFill>
              </a:rPr>
              <a:t>自身封装的</a:t>
            </a:r>
            <a:r>
              <a:rPr lang="en-US" altLang="zh-CN" sz="1600" dirty="0" smtClean="0">
                <a:solidFill>
                  <a:schemeClr val="tx1">
                    <a:lumMod val="85000"/>
                    <a:lumOff val="15000"/>
                  </a:schemeClr>
                </a:solidFill>
              </a:rPr>
              <a:t>RPC</a:t>
            </a:r>
            <a:r>
              <a:rPr lang="zh-CN" altLang="en-US" sz="1600" dirty="0" smtClean="0">
                <a:solidFill>
                  <a:schemeClr val="tx1">
                    <a:lumMod val="85000"/>
                    <a:lumOff val="15000"/>
                  </a:schemeClr>
                </a:solidFill>
              </a:rPr>
              <a:t>框架，来完成数据发送操作。</a:t>
            </a:r>
            <a:endParaRPr lang="en-US" altLang="zh-CN" sz="1600" dirty="0" smtClean="0">
              <a:solidFill>
                <a:schemeClr val="tx1">
                  <a:lumMod val="85000"/>
                  <a:lumOff val="15000"/>
                </a:schemeClr>
              </a:solidFill>
            </a:endParaRPr>
          </a:p>
          <a:p>
            <a:pPr marL="285750" lvl="1" indent="-285750">
              <a:lnSpc>
                <a:spcPct val="140000"/>
              </a:lnSpc>
              <a:spcBef>
                <a:spcPts val="790"/>
              </a:spcBef>
              <a:buClr>
                <a:schemeClr val="bg1">
                  <a:lumMod val="50000"/>
                </a:schemeClr>
              </a:buClr>
              <a:buSzPct val="60000"/>
              <a:buFont typeface="Wingdings" panose="05000000000000000000" pitchFamily="2" charset="2"/>
              <a:buChar char="l"/>
              <a:defRPr/>
            </a:pPr>
            <a:r>
              <a:rPr lang="zh-CN" altLang="en-US" sz="1600" b="1" dirty="0" smtClean="0">
                <a:solidFill>
                  <a:srgbClr val="FF0000"/>
                </a:solidFill>
              </a:rPr>
              <a:t>往多个</a:t>
            </a:r>
            <a:r>
              <a:rPr lang="en-US" altLang="zh-CN" sz="1600" b="1" dirty="0" smtClean="0">
                <a:solidFill>
                  <a:srgbClr val="FF0000"/>
                </a:solidFill>
              </a:rPr>
              <a:t>RegionServer</a:t>
            </a:r>
            <a:r>
              <a:rPr lang="zh-CN" altLang="en-US" sz="1600" b="1" dirty="0" smtClean="0">
                <a:solidFill>
                  <a:srgbClr val="FF0000"/>
                </a:solidFill>
              </a:rPr>
              <a:t>发送请求是并行操作。</a:t>
            </a:r>
            <a:endParaRPr lang="en-US" altLang="zh-CN" sz="1600" b="1" dirty="0" smtClean="0">
              <a:solidFill>
                <a:srgbClr val="FF0000"/>
              </a:solidFill>
            </a:endParaRPr>
          </a:p>
          <a:p>
            <a:pPr marL="285750" lvl="1" indent="-285750">
              <a:lnSpc>
                <a:spcPct val="140000"/>
              </a:lnSpc>
              <a:spcBef>
                <a:spcPts val="790"/>
              </a:spcBef>
              <a:buClr>
                <a:schemeClr val="bg1">
                  <a:lumMod val="50000"/>
                </a:schemeClr>
              </a:buClr>
              <a:buSzPct val="60000"/>
              <a:buFont typeface="Wingdings" panose="05000000000000000000" pitchFamily="2" charset="2"/>
              <a:buChar char="l"/>
              <a:defRPr/>
            </a:pPr>
            <a:r>
              <a:rPr lang="zh-CN" altLang="en-US" sz="1600" dirty="0" smtClean="0">
                <a:solidFill>
                  <a:schemeClr val="tx1">
                    <a:lumMod val="85000"/>
                    <a:lumOff val="15000"/>
                  </a:schemeClr>
                </a:solidFill>
              </a:rPr>
              <a:t>客户端发送完写数据请求后，会自动等待请求处理结果。</a:t>
            </a:r>
            <a:endParaRPr lang="en-US" altLang="zh-CN" sz="1600" dirty="0" smtClean="0">
              <a:solidFill>
                <a:schemeClr val="tx1">
                  <a:lumMod val="85000"/>
                  <a:lumOff val="15000"/>
                </a:schemeClr>
              </a:solidFill>
            </a:endParaRPr>
          </a:p>
          <a:p>
            <a:pPr marL="285750" lvl="1" indent="-285750">
              <a:lnSpc>
                <a:spcPct val="140000"/>
              </a:lnSpc>
              <a:spcBef>
                <a:spcPts val="790"/>
              </a:spcBef>
              <a:buClr>
                <a:schemeClr val="bg1">
                  <a:lumMod val="50000"/>
                </a:schemeClr>
              </a:buClr>
              <a:buSzPct val="60000"/>
              <a:buFont typeface="Wingdings" panose="05000000000000000000" pitchFamily="2" charset="2"/>
              <a:buChar char="l"/>
              <a:defRPr/>
            </a:pPr>
            <a:r>
              <a:rPr lang="zh-CN" altLang="en-US" sz="1600" dirty="0" smtClean="0">
                <a:solidFill>
                  <a:schemeClr val="tx1">
                    <a:lumMod val="85000"/>
                    <a:lumOff val="15000"/>
                  </a:schemeClr>
                </a:solidFill>
              </a:rPr>
              <a:t>如果客户端没有捕获到任何的异常，则认为所有数据都已经被写入成功。如果全部写入失败，或者部分写入失败，客户端能够获知详细的失败</a:t>
            </a:r>
            <a:r>
              <a:rPr lang="en-US" altLang="zh-CN" sz="1600" dirty="0" smtClean="0">
                <a:solidFill>
                  <a:schemeClr val="tx1">
                    <a:lumMod val="85000"/>
                    <a:lumOff val="15000"/>
                  </a:schemeClr>
                </a:solidFill>
              </a:rPr>
              <a:t>Key</a:t>
            </a:r>
            <a:r>
              <a:rPr lang="zh-CN" altLang="en-US" sz="1600" dirty="0" smtClean="0">
                <a:solidFill>
                  <a:schemeClr val="tx1">
                    <a:lumMod val="85000"/>
                    <a:lumOff val="15000"/>
                  </a:schemeClr>
                </a:solidFill>
              </a:rPr>
              <a:t>值列表。</a:t>
            </a:r>
            <a:endParaRPr lang="en-US" altLang="zh-CN" sz="1600" dirty="0" smtClean="0">
              <a:solidFill>
                <a:schemeClr val="tx1">
                  <a:lumMod val="85000"/>
                  <a:lumOff val="1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0658" y="1"/>
            <a:ext cx="7745412" cy="700936"/>
          </a:xfrm>
          <a:noFill/>
          <a:ln w="9525">
            <a:noFill/>
            <a:miter lim="800000"/>
          </a:ln>
        </p:spPr>
        <p:txBody>
          <a:bodyPr vert="horz" wrap="square" lIns="80128" tIns="40064" rIns="80128" bIns="40064" numCol="1" anchor="ctr" anchorCtr="0" compatLnSpc="1"/>
          <a:lstStyle/>
          <a:p>
            <a:r>
              <a:rPr lang="en-US" altLang="zh-CN" sz="3200" dirty="0"/>
              <a:t>E</a:t>
            </a:r>
            <a:r>
              <a:rPr lang="en-US" altLang="zh-CN" sz="3200" dirty="0" smtClean="0"/>
              <a:t>.</a:t>
            </a:r>
            <a:r>
              <a:rPr lang="zh-CN" altLang="en-US" sz="3200" dirty="0" smtClean="0"/>
              <a:t>写</a:t>
            </a:r>
            <a:r>
              <a:rPr lang="zh-CN" altLang="en-US" sz="3200" dirty="0"/>
              <a:t>流程 </a:t>
            </a:r>
            <a:r>
              <a:rPr lang="en-US" altLang="zh-CN" sz="3200" dirty="0"/>
              <a:t>– Region</a:t>
            </a:r>
            <a:r>
              <a:rPr lang="zh-CN" altLang="en-US" sz="3200" dirty="0"/>
              <a:t>写数据流程</a:t>
            </a:r>
          </a:p>
        </p:txBody>
      </p:sp>
      <p:sp>
        <p:nvSpPr>
          <p:cNvPr id="4" name="Title 3"/>
          <p:cNvSpPr txBox="1"/>
          <p:nvPr/>
        </p:nvSpPr>
        <p:spPr>
          <a:xfrm>
            <a:off x="520658" y="1987130"/>
            <a:ext cx="6227082" cy="871537"/>
          </a:xfrm>
          <a:prstGeom prst="rect">
            <a:avLst/>
          </a:prstGeom>
        </p:spPr>
        <p:txBody>
          <a:bodyPr/>
          <a:lstStyle/>
          <a:p>
            <a:pPr eaLnBrk="0" hangingPunct="0">
              <a:defRPr/>
            </a:pPr>
            <a:endParaRPr lang="en-US" sz="4400" b="1" kern="0">
              <a:solidFill>
                <a:srgbClr val="C00000"/>
              </a:solidFill>
              <a:latin typeface="Arial" panose="020B0604020202020204" pitchFamily="34" charset="0"/>
              <a:ea typeface="黑体" panose="02010609060101010101" pitchFamily="2" charset="-122"/>
              <a:cs typeface="Arial" panose="020B0604020202020204" pitchFamily="34" charset="0"/>
            </a:endParaRPr>
          </a:p>
        </p:txBody>
      </p:sp>
      <p:pic>
        <p:nvPicPr>
          <p:cNvPr id="6" name="Picture 1"/>
          <p:cNvPicPr>
            <a:picLocks noChangeAspect="1" noChangeArrowheads="1"/>
          </p:cNvPicPr>
          <p:nvPr/>
        </p:nvPicPr>
        <p:blipFill rotWithShape="1">
          <a:blip r:embed="rId3" cstate="print"/>
          <a:srcRect l="2244" t="3485" r="1851" b="3019"/>
          <a:stretch>
            <a:fillRect/>
          </a:stretch>
        </p:blipFill>
        <p:spPr bwMode="auto">
          <a:xfrm>
            <a:off x="1547664" y="709876"/>
            <a:ext cx="6156684" cy="543660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556" y="51292"/>
            <a:ext cx="7745412" cy="868363"/>
          </a:xfrm>
          <a:noFill/>
          <a:ln w="9525">
            <a:noFill/>
            <a:miter lim="800000"/>
          </a:ln>
        </p:spPr>
        <p:txBody>
          <a:bodyPr vert="horz" wrap="square" lIns="80128" tIns="40064" rIns="80128" bIns="40064" numCol="1" anchor="ctr" anchorCtr="0" compatLnSpc="1"/>
          <a:lstStyle/>
          <a:p>
            <a:r>
              <a:rPr lang="en-US" altLang="zh-CN" sz="3200" dirty="0" smtClean="0"/>
              <a:t>E.</a:t>
            </a:r>
            <a:r>
              <a:rPr lang="zh-CN" altLang="en-US" sz="3200" dirty="0" smtClean="0"/>
              <a:t>写</a:t>
            </a:r>
            <a:r>
              <a:rPr lang="zh-CN" altLang="en-US" sz="3200" dirty="0"/>
              <a:t>流程 </a:t>
            </a:r>
            <a:r>
              <a:rPr lang="en-US" altLang="zh-CN" sz="3200" dirty="0"/>
              <a:t>– Region</a:t>
            </a:r>
            <a:r>
              <a:rPr lang="zh-CN" altLang="en-US" sz="3200" dirty="0"/>
              <a:t>写数据</a:t>
            </a:r>
            <a:r>
              <a:rPr lang="zh-CN" altLang="en-US" sz="3200" dirty="0" smtClean="0"/>
              <a:t>流程</a:t>
            </a:r>
            <a:r>
              <a:rPr lang="en-US" altLang="zh-CN" sz="3200" dirty="0" smtClean="0"/>
              <a:t>(</a:t>
            </a:r>
            <a:r>
              <a:rPr lang="zh-CN" altLang="en-US" sz="3200" dirty="0" smtClean="0"/>
              <a:t>补充</a:t>
            </a:r>
            <a:r>
              <a:rPr lang="en-US" altLang="zh-CN" sz="3200" dirty="0" smtClean="0"/>
              <a:t>)</a:t>
            </a:r>
            <a:endParaRPr lang="zh-CN" altLang="en-US" sz="3200" dirty="0"/>
          </a:p>
        </p:txBody>
      </p:sp>
      <p:grpSp>
        <p:nvGrpSpPr>
          <p:cNvPr id="3" name="组合 2"/>
          <p:cNvGrpSpPr/>
          <p:nvPr/>
        </p:nvGrpSpPr>
        <p:grpSpPr>
          <a:xfrm>
            <a:off x="756506" y="980728"/>
            <a:ext cx="7793741" cy="3786274"/>
            <a:chOff x="770509" y="1404042"/>
            <a:chExt cx="7793741" cy="3786274"/>
          </a:xfrm>
        </p:grpSpPr>
        <p:sp>
          <p:nvSpPr>
            <p:cNvPr id="5" name="圆角矩形 4"/>
            <p:cNvSpPr/>
            <p:nvPr/>
          </p:nvSpPr>
          <p:spPr bwMode="auto">
            <a:xfrm>
              <a:off x="770509" y="1404042"/>
              <a:ext cx="1916938" cy="396044"/>
            </a:xfrm>
            <a:prstGeom prst="roundRect">
              <a:avLst/>
            </a:prstGeom>
            <a:solidFill>
              <a:schemeClr val="bg1"/>
            </a:soli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9900"/>
                </a:buClr>
                <a:buSzTx/>
              </a:pPr>
              <a:r>
                <a:rPr lang="zh-CN" altLang="en-US" sz="1400" dirty="0" smtClean="0">
                  <a:solidFill>
                    <a:schemeClr val="tx1"/>
                  </a:solidFill>
                  <a:latin typeface="+mn-lt"/>
                  <a:ea typeface="+mn-ea"/>
                </a:rPr>
                <a:t>获取</a:t>
              </a:r>
              <a:r>
                <a:rPr lang="en-US" altLang="zh-CN" sz="1400" dirty="0" smtClean="0">
                  <a:solidFill>
                    <a:srgbClr val="FF0000"/>
                  </a:solidFill>
                  <a:latin typeface="+mn-lt"/>
                  <a:ea typeface="+mn-ea"/>
                </a:rPr>
                <a:t>Region</a:t>
              </a:r>
              <a:r>
                <a:rPr lang="zh-CN" altLang="en-US" sz="1400" dirty="0" smtClean="0">
                  <a:solidFill>
                    <a:srgbClr val="FF0000"/>
                  </a:solidFill>
                  <a:latin typeface="+mn-lt"/>
                  <a:ea typeface="+mn-ea"/>
                </a:rPr>
                <a:t>操作锁</a:t>
              </a:r>
            </a:p>
          </p:txBody>
        </p:sp>
        <p:sp>
          <p:nvSpPr>
            <p:cNvPr id="7" name="圆角矩形 6"/>
            <p:cNvSpPr/>
            <p:nvPr/>
          </p:nvSpPr>
          <p:spPr bwMode="auto">
            <a:xfrm>
              <a:off x="1178898" y="2070426"/>
              <a:ext cx="1916938" cy="396044"/>
            </a:xfrm>
            <a:prstGeom prst="roundRect">
              <a:avLst/>
            </a:prstGeom>
            <a:solidFill>
              <a:schemeClr val="bg1"/>
            </a:soli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9900"/>
                </a:buClr>
                <a:buSzTx/>
              </a:pPr>
              <a:r>
                <a:rPr lang="zh-CN" altLang="en-US" sz="1400" dirty="0" smtClean="0">
                  <a:solidFill>
                    <a:schemeClr val="tx1"/>
                  </a:solidFill>
                  <a:latin typeface="+mn-lt"/>
                  <a:ea typeface="+mn-ea"/>
                </a:rPr>
                <a:t>依次获取各</a:t>
              </a:r>
              <a:r>
                <a:rPr lang="zh-CN" altLang="en-US" sz="1400" dirty="0" smtClean="0">
                  <a:solidFill>
                    <a:srgbClr val="FF0000"/>
                  </a:solidFill>
                  <a:latin typeface="+mn-lt"/>
                  <a:ea typeface="+mn-ea"/>
                </a:rPr>
                <a:t>行行锁</a:t>
              </a:r>
              <a:endParaRPr kumimoji="0" lang="zh-CN" altLang="en-US" sz="1400" b="0" i="0" u="none" strike="noStrike" cap="none" normalizeH="0" baseline="0" dirty="0" smtClean="0">
                <a:ln>
                  <a:noFill/>
                </a:ln>
                <a:solidFill>
                  <a:srgbClr val="FF0000"/>
                </a:solidFill>
                <a:effectLst/>
                <a:latin typeface="+mn-lt"/>
                <a:ea typeface="+mn-ea"/>
              </a:endParaRPr>
            </a:p>
          </p:txBody>
        </p:sp>
        <p:sp>
          <p:nvSpPr>
            <p:cNvPr id="8" name="圆角矩形 7"/>
            <p:cNvSpPr/>
            <p:nvPr/>
          </p:nvSpPr>
          <p:spPr bwMode="auto">
            <a:xfrm>
              <a:off x="1657753" y="2763555"/>
              <a:ext cx="1916938" cy="396044"/>
            </a:xfrm>
            <a:prstGeom prst="roundRect">
              <a:avLst/>
            </a:prstGeom>
            <a:solidFill>
              <a:schemeClr val="bg1"/>
            </a:soli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9900"/>
                </a:buClr>
                <a:buSzTx/>
              </a:pPr>
              <a:r>
                <a:rPr lang="zh-CN" altLang="en-US" sz="1400" dirty="0" smtClean="0">
                  <a:solidFill>
                    <a:schemeClr val="tx1"/>
                  </a:solidFill>
                  <a:latin typeface="+mn-lt"/>
                  <a:ea typeface="+mn-ea"/>
                </a:rPr>
                <a:t>写入到</a:t>
              </a:r>
              <a:r>
                <a:rPr lang="en-US" altLang="zh-CN" sz="1400" dirty="0" smtClean="0">
                  <a:latin typeface="+mn-lt"/>
                  <a:ea typeface="+mn-ea"/>
                </a:rPr>
                <a:t>MemStore</a:t>
              </a:r>
              <a:r>
                <a:rPr lang="zh-CN" altLang="en-US" sz="1400" dirty="0" smtClean="0">
                  <a:solidFill>
                    <a:schemeClr val="tx1"/>
                  </a:solidFill>
                  <a:latin typeface="+mn-lt"/>
                  <a:ea typeface="+mn-ea"/>
                </a:rPr>
                <a:t>中</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9" name="圆角矩形 8"/>
            <p:cNvSpPr/>
            <p:nvPr/>
          </p:nvSpPr>
          <p:spPr bwMode="auto">
            <a:xfrm>
              <a:off x="1178898" y="4144178"/>
              <a:ext cx="1916938" cy="396044"/>
            </a:xfrm>
            <a:prstGeom prst="roundRect">
              <a:avLst/>
            </a:prstGeom>
            <a:solidFill>
              <a:schemeClr val="bg1"/>
            </a:soli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9900"/>
                </a:buClr>
                <a:buSzTx/>
              </a:pPr>
              <a:r>
                <a:rPr lang="zh-CN" altLang="en-US" sz="1400" dirty="0" smtClean="0">
                  <a:solidFill>
                    <a:schemeClr val="tx1"/>
                  </a:solidFill>
                  <a:latin typeface="+mn-lt"/>
                  <a:ea typeface="+mn-ea"/>
                </a:rPr>
                <a:t>写数据到</a:t>
              </a:r>
              <a:r>
                <a:rPr lang="en-US" altLang="zh-CN" sz="1400" dirty="0" smtClean="0">
                  <a:latin typeface="+mn-lt"/>
                  <a:ea typeface="+mn-ea"/>
                </a:rPr>
                <a:t>WAL</a:t>
              </a:r>
              <a:r>
                <a:rPr lang="zh-CN" altLang="en-US" sz="1400" dirty="0" smtClean="0">
                  <a:solidFill>
                    <a:schemeClr val="tx1"/>
                  </a:solidFill>
                  <a:latin typeface="+mn-lt"/>
                  <a:ea typeface="+mn-ea"/>
                </a:rPr>
                <a:t>中</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10" name="圆角矩形 9"/>
            <p:cNvSpPr/>
            <p:nvPr/>
          </p:nvSpPr>
          <p:spPr bwMode="auto">
            <a:xfrm>
              <a:off x="1178898" y="3437430"/>
              <a:ext cx="1916938" cy="396044"/>
            </a:xfrm>
            <a:prstGeom prst="roundRect">
              <a:avLst/>
            </a:prstGeom>
            <a:solidFill>
              <a:schemeClr val="bg1"/>
            </a:soli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9900"/>
                </a:buClr>
                <a:buSzTx/>
              </a:pPr>
              <a:r>
                <a:rPr lang="zh-CN" altLang="en-US" sz="1400" dirty="0" smtClean="0">
                  <a:solidFill>
                    <a:schemeClr val="tx1"/>
                  </a:solidFill>
                  <a:latin typeface="+mn-lt"/>
                  <a:ea typeface="+mn-ea"/>
                </a:rPr>
                <a:t>释放已获取的行锁</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11" name="圆角矩形 10"/>
            <p:cNvSpPr/>
            <p:nvPr/>
          </p:nvSpPr>
          <p:spPr bwMode="auto">
            <a:xfrm>
              <a:off x="770509" y="4794272"/>
              <a:ext cx="1916938" cy="396044"/>
            </a:xfrm>
            <a:prstGeom prst="roundRect">
              <a:avLst/>
            </a:prstGeom>
            <a:solidFill>
              <a:schemeClr val="bg1"/>
            </a:soli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9900"/>
                </a:buClr>
                <a:buSzTx/>
              </a:pPr>
              <a:r>
                <a:rPr lang="zh-CN" altLang="en-US" sz="1400" smtClean="0">
                  <a:solidFill>
                    <a:schemeClr val="tx1"/>
                  </a:solidFill>
                  <a:latin typeface="+mn-lt"/>
                  <a:ea typeface="+mn-ea"/>
                </a:rPr>
                <a:t>释放</a:t>
              </a:r>
              <a:r>
                <a:rPr lang="en-US" altLang="zh-CN" sz="1400" smtClean="0">
                  <a:latin typeface="+mn-lt"/>
                  <a:ea typeface="+mn-ea"/>
                </a:rPr>
                <a:t>Region</a:t>
              </a:r>
              <a:r>
                <a:rPr lang="zh-CN" altLang="en-US" sz="1400" smtClean="0">
                  <a:solidFill>
                    <a:schemeClr val="tx1"/>
                  </a:solidFill>
                  <a:latin typeface="+mn-lt"/>
                  <a:ea typeface="+mn-ea"/>
                </a:rPr>
                <a:t>锁</a:t>
              </a:r>
            </a:p>
          </p:txBody>
        </p:sp>
        <p:cxnSp>
          <p:nvCxnSpPr>
            <p:cNvPr id="12" name="曲线连接符 11"/>
            <p:cNvCxnSpPr/>
            <p:nvPr/>
          </p:nvCxnSpPr>
          <p:spPr bwMode="auto">
            <a:xfrm rot="5400000">
              <a:off x="1620966" y="1897638"/>
              <a:ext cx="216024" cy="108012"/>
            </a:xfrm>
            <a:prstGeom prst="curvedConnector3">
              <a:avLst>
                <a:gd name="adj1" fmla="val 50000"/>
              </a:avLst>
            </a:prstGeom>
            <a:noFill/>
            <a:ln>
              <a:solidFill>
                <a:schemeClr val="tx1"/>
              </a:solidFill>
              <a:tailEnd type="stealt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曲线连接符 12"/>
            <p:cNvCxnSpPr/>
            <p:nvPr/>
          </p:nvCxnSpPr>
          <p:spPr bwMode="auto">
            <a:xfrm rot="5400000">
              <a:off x="2083361" y="2567188"/>
              <a:ext cx="216024" cy="108012"/>
            </a:xfrm>
            <a:prstGeom prst="curvedConnector3">
              <a:avLst>
                <a:gd name="adj1" fmla="val 50000"/>
              </a:avLst>
            </a:prstGeom>
            <a:noFill/>
            <a:ln>
              <a:solidFill>
                <a:schemeClr val="tx1"/>
              </a:solidFill>
              <a:tailEnd type="stealt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曲线连接符 13"/>
            <p:cNvCxnSpPr/>
            <p:nvPr/>
          </p:nvCxnSpPr>
          <p:spPr bwMode="auto">
            <a:xfrm rot="5400000">
              <a:off x="2083361" y="3255328"/>
              <a:ext cx="216024" cy="108012"/>
            </a:xfrm>
            <a:prstGeom prst="curvedConnector3">
              <a:avLst>
                <a:gd name="adj1" fmla="val 50000"/>
              </a:avLst>
            </a:prstGeom>
            <a:noFill/>
            <a:ln>
              <a:solidFill>
                <a:schemeClr val="tx1"/>
              </a:solidFill>
              <a:tailEnd type="stealt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曲线连接符 14"/>
            <p:cNvCxnSpPr/>
            <p:nvPr/>
          </p:nvCxnSpPr>
          <p:spPr bwMode="auto">
            <a:xfrm rot="5400000">
              <a:off x="1566960" y="3918142"/>
              <a:ext cx="216024" cy="108012"/>
            </a:xfrm>
            <a:prstGeom prst="curvedConnector3">
              <a:avLst>
                <a:gd name="adj1" fmla="val 50000"/>
              </a:avLst>
            </a:prstGeom>
            <a:noFill/>
            <a:ln>
              <a:solidFill>
                <a:schemeClr val="tx1"/>
              </a:solidFill>
              <a:tailEnd type="stealt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曲线连接符 15"/>
            <p:cNvCxnSpPr/>
            <p:nvPr/>
          </p:nvCxnSpPr>
          <p:spPr bwMode="auto">
            <a:xfrm rot="5400000">
              <a:off x="1544534" y="4629714"/>
              <a:ext cx="216024" cy="108012"/>
            </a:xfrm>
            <a:prstGeom prst="curvedConnector3">
              <a:avLst>
                <a:gd name="adj1" fmla="val 50000"/>
              </a:avLst>
            </a:prstGeom>
            <a:noFill/>
            <a:ln>
              <a:solidFill>
                <a:schemeClr val="tx1"/>
              </a:solidFill>
              <a:tailEnd type="stealt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圆角矩形标注 16"/>
            <p:cNvSpPr/>
            <p:nvPr/>
          </p:nvSpPr>
          <p:spPr bwMode="auto">
            <a:xfrm>
              <a:off x="3685903" y="1498321"/>
              <a:ext cx="2498279" cy="438497"/>
            </a:xfrm>
            <a:prstGeom prst="wedgeRoundRectCallout">
              <a:avLst>
                <a:gd name="adj1" fmla="val -95111"/>
                <a:gd name="adj2" fmla="val -34326"/>
                <a:gd name="adj3" fmla="val 16667"/>
              </a:avLst>
            </a:prstGeom>
            <a:gradFill>
              <a:gsLst>
                <a:gs pos="0">
                  <a:srgbClr val="DDEBCF"/>
                </a:gs>
                <a:gs pos="50000">
                  <a:srgbClr val="9CB86E"/>
                </a:gs>
                <a:gs pos="100000">
                  <a:srgbClr val="156B13"/>
                </a:gs>
              </a:gsLst>
              <a:lin ang="5400000" scaled="0"/>
            </a:gra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lang="en-US" altLang="zh-CN" sz="1400" b="1" dirty="0" smtClean="0">
                  <a:solidFill>
                    <a:srgbClr val="FF0000"/>
                  </a:solidFill>
                  <a:latin typeface="+mn-lt"/>
                  <a:ea typeface="+mn-ea"/>
                </a:rPr>
                <a:t>MVCC</a:t>
              </a:r>
              <a:r>
                <a:rPr lang="zh-CN" altLang="en-US" sz="1400" b="1" dirty="0" smtClean="0">
                  <a:solidFill>
                    <a:srgbClr val="FF0000"/>
                  </a:solidFill>
                  <a:latin typeface="+mn-lt"/>
                  <a:ea typeface="+mn-ea"/>
                </a:rPr>
                <a:t>机制下读写操作不冲突</a:t>
              </a:r>
              <a:endParaRPr kumimoji="0" lang="zh-CN" altLang="en-US" sz="1400" b="1" i="0" u="none" strike="noStrike" cap="none" normalizeH="0" baseline="0" dirty="0" smtClean="0">
                <a:ln>
                  <a:noFill/>
                </a:ln>
                <a:solidFill>
                  <a:srgbClr val="FF0000"/>
                </a:solidFill>
                <a:effectLst/>
                <a:latin typeface="+mn-lt"/>
                <a:ea typeface="+mn-ea"/>
              </a:endParaRPr>
            </a:p>
          </p:txBody>
        </p:sp>
        <p:sp>
          <p:nvSpPr>
            <p:cNvPr id="18" name="圆角矩形标注 17"/>
            <p:cNvSpPr/>
            <p:nvPr/>
          </p:nvSpPr>
          <p:spPr bwMode="auto">
            <a:xfrm>
              <a:off x="4163036" y="4329397"/>
              <a:ext cx="4401214" cy="462335"/>
            </a:xfrm>
            <a:prstGeom prst="wedgeRoundRectCallout">
              <a:avLst>
                <a:gd name="adj1" fmla="val -74534"/>
                <a:gd name="adj2" fmla="val -40941"/>
                <a:gd name="adj3" fmla="val 16667"/>
              </a:avLst>
            </a:prstGeom>
            <a:gradFill>
              <a:gsLst>
                <a:gs pos="0">
                  <a:srgbClr val="DDEBCF"/>
                </a:gs>
                <a:gs pos="50000">
                  <a:srgbClr val="9CB86E"/>
                </a:gs>
                <a:gs pos="100000">
                  <a:srgbClr val="156B13"/>
                </a:gs>
              </a:gsLst>
              <a:lin ang="5400000" scaled="0"/>
            </a:gra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lang="zh-CN" altLang="en-US" sz="1400" dirty="0" smtClean="0">
                  <a:solidFill>
                    <a:schemeClr val="tx1"/>
                  </a:solidFill>
                  <a:latin typeface="+mn-lt"/>
                  <a:ea typeface="+mn-ea"/>
                </a:rPr>
                <a:t>既然是</a:t>
              </a:r>
              <a:r>
                <a:rPr lang="en-US" altLang="zh-CN" sz="1400" dirty="0" smtClean="0">
                  <a:latin typeface="+mn-lt"/>
                  <a:ea typeface="+mn-ea"/>
                </a:rPr>
                <a:t>Write-Ahead-Log</a:t>
              </a:r>
              <a:r>
                <a:rPr lang="zh-CN" altLang="en-US" sz="1400" dirty="0" smtClean="0">
                  <a:solidFill>
                    <a:schemeClr val="tx1"/>
                  </a:solidFill>
                  <a:latin typeface="+mn-lt"/>
                  <a:ea typeface="+mn-ea"/>
                </a:rPr>
                <a:t>，为何先写内存再写</a:t>
              </a:r>
              <a:r>
                <a:rPr lang="en-US" altLang="zh-CN" sz="1400" dirty="0" smtClean="0">
                  <a:latin typeface="+mn-lt"/>
                  <a:ea typeface="+mn-ea"/>
                </a:rPr>
                <a:t>WAL</a:t>
              </a:r>
              <a:r>
                <a:rPr lang="zh-CN" altLang="en-US" sz="1400" dirty="0" smtClean="0">
                  <a:latin typeface="+mn-lt"/>
                  <a:ea typeface="+mn-ea"/>
                </a:rPr>
                <a:t>？</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19" name="圆角矩形标注 18"/>
            <p:cNvSpPr/>
            <p:nvPr/>
          </p:nvSpPr>
          <p:spPr bwMode="auto">
            <a:xfrm>
              <a:off x="4211960" y="2952214"/>
              <a:ext cx="1664910" cy="382816"/>
            </a:xfrm>
            <a:prstGeom prst="wedgeRoundRectCallout">
              <a:avLst>
                <a:gd name="adj1" fmla="val -90194"/>
                <a:gd name="adj2" fmla="val -36178"/>
                <a:gd name="adj3" fmla="val 16667"/>
              </a:avLst>
            </a:prstGeom>
            <a:gradFill>
              <a:gsLst>
                <a:gs pos="0">
                  <a:srgbClr val="DDEBCF"/>
                </a:gs>
                <a:gs pos="50000">
                  <a:srgbClr val="9CB86E"/>
                </a:gs>
                <a:gs pos="100000">
                  <a:srgbClr val="156B13"/>
                </a:gs>
              </a:gsLst>
              <a:lin ang="5400000" scaled="0"/>
            </a:gra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lang="zh-CN" altLang="en-US" sz="1400" dirty="0" smtClean="0">
                  <a:solidFill>
                    <a:schemeClr val="tx1"/>
                  </a:solidFill>
                  <a:latin typeface="+mn-lt"/>
                  <a:ea typeface="+mn-ea"/>
                </a:rPr>
                <a:t>一个内存排序集合</a:t>
              </a:r>
              <a:endParaRPr kumimoji="0" lang="zh-CN" altLang="en-US" sz="1400" b="0" i="0" u="none" strike="noStrike" cap="none" normalizeH="0" baseline="0" dirty="0" smtClean="0">
                <a:ln>
                  <a:noFill/>
                </a:ln>
                <a:solidFill>
                  <a:schemeClr val="tx1"/>
                </a:solidFill>
                <a:effectLst/>
                <a:latin typeface="+mn-lt"/>
                <a:ea typeface="+mn-ea"/>
              </a:endParaRPr>
            </a:p>
          </p:txBody>
        </p:sp>
      </p:grpSp>
      <p:sp>
        <p:nvSpPr>
          <p:cNvPr id="20" name="矩形 71"/>
          <p:cNvSpPr>
            <a:spLocks noChangeArrowheads="1"/>
          </p:cNvSpPr>
          <p:nvPr/>
        </p:nvSpPr>
        <p:spPr bwMode="auto">
          <a:xfrm>
            <a:off x="756506" y="4953875"/>
            <a:ext cx="7835600" cy="1104772"/>
          </a:xfrm>
          <a:prstGeom prst="rect">
            <a:avLst/>
          </a:prstGeom>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0" lvl="1">
              <a:lnSpc>
                <a:spcPct val="140000"/>
              </a:lnSpc>
              <a:spcBef>
                <a:spcPts val="790"/>
              </a:spcBef>
              <a:defRPr/>
            </a:pPr>
            <a:r>
              <a:rPr lang="zh-CN" altLang="en-US" sz="1600" dirty="0" smtClean="0"/>
              <a:t>先写内存的原因：</a:t>
            </a:r>
            <a:r>
              <a:rPr lang="en-US" altLang="zh-CN" sz="1600" dirty="0" smtClean="0"/>
              <a:t>HBase</a:t>
            </a:r>
            <a:r>
              <a:rPr lang="zh-CN" altLang="en-US" sz="1600" dirty="0" smtClean="0"/>
              <a:t>提供了一个</a:t>
            </a:r>
            <a:r>
              <a:rPr lang="en-US" altLang="zh-CN" sz="1600" dirty="0" smtClean="0"/>
              <a:t>MVCC</a:t>
            </a:r>
            <a:r>
              <a:rPr lang="zh-CN" altLang="en-US" sz="1600" dirty="0" smtClean="0"/>
              <a:t>（多版本并发控制）机制，来保障写数据阶段的数据可见性。先写</a:t>
            </a:r>
            <a:r>
              <a:rPr lang="en-US" altLang="zh-CN" sz="1600" dirty="0" smtClean="0"/>
              <a:t>MemStore</a:t>
            </a:r>
            <a:r>
              <a:rPr lang="zh-CN" altLang="en-US" sz="1600" dirty="0" smtClean="0"/>
              <a:t>再写</a:t>
            </a:r>
            <a:r>
              <a:rPr lang="en-US" altLang="zh-CN" sz="1600" dirty="0" smtClean="0"/>
              <a:t>WAL</a:t>
            </a:r>
            <a:r>
              <a:rPr lang="zh-CN" altLang="en-US" sz="1600" dirty="0" smtClean="0"/>
              <a:t>，是为了一些特殊场景下，内存中的数据能够更及时的可见。如果写</a:t>
            </a:r>
            <a:r>
              <a:rPr lang="en-US" altLang="zh-CN" sz="1600" dirty="0" smtClean="0"/>
              <a:t>WAL</a:t>
            </a:r>
            <a:r>
              <a:rPr lang="zh-CN" altLang="en-US" sz="1600" dirty="0" smtClean="0"/>
              <a:t>失败的话，</a:t>
            </a:r>
            <a:r>
              <a:rPr lang="en-US" altLang="zh-CN" sz="1600" dirty="0" smtClean="0"/>
              <a:t>MemStore</a:t>
            </a:r>
            <a:r>
              <a:rPr lang="zh-CN" altLang="en-US" sz="1600" dirty="0" smtClean="0"/>
              <a:t>中的数据会被回滚。</a:t>
            </a:r>
            <a:endParaRPr lang="zh-CN" altLang="zh-CN" sz="16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162503"/>
            <a:ext cx="7745412" cy="868363"/>
          </a:xfrm>
          <a:noFill/>
          <a:ln w="9525">
            <a:noFill/>
            <a:miter lim="800000"/>
          </a:ln>
        </p:spPr>
        <p:txBody>
          <a:bodyPr vert="horz" wrap="square" lIns="80128" tIns="40064" rIns="80128" bIns="40064" numCol="1" anchor="ctr" anchorCtr="0" compatLnSpc="1"/>
          <a:lstStyle/>
          <a:p>
            <a:r>
              <a:rPr lang="en-US" altLang="zh-CN" dirty="0" smtClean="0"/>
              <a:t>F.</a:t>
            </a:r>
            <a:r>
              <a:rPr lang="zh-CN" altLang="en-US" dirty="0" smtClean="0"/>
              <a:t>写流程 </a:t>
            </a:r>
            <a:r>
              <a:rPr lang="en-US" altLang="zh-CN" dirty="0" smtClean="0"/>
              <a:t>– Flush</a:t>
            </a:r>
            <a:endParaRPr lang="zh-CN" altLang="en-US" dirty="0"/>
          </a:p>
        </p:txBody>
      </p:sp>
      <p:grpSp>
        <p:nvGrpSpPr>
          <p:cNvPr id="3" name="组合 2"/>
          <p:cNvGrpSpPr/>
          <p:nvPr/>
        </p:nvGrpSpPr>
        <p:grpSpPr>
          <a:xfrm>
            <a:off x="1225978" y="1316735"/>
            <a:ext cx="6804756" cy="2016224"/>
            <a:chOff x="1151620" y="1736812"/>
            <a:chExt cx="6408712" cy="1728192"/>
          </a:xfrm>
        </p:grpSpPr>
        <p:pic>
          <p:nvPicPr>
            <p:cNvPr id="4" name="Picture 5" descr="C:\Users\b00178450\Desktop\HBase-漫画形象\绿色表.png"/>
            <p:cNvPicPr>
              <a:picLocks noChangeAspect="1" noChangeArrowheads="1"/>
            </p:cNvPicPr>
            <p:nvPr/>
          </p:nvPicPr>
          <p:blipFill>
            <a:blip r:embed="rId3" cstate="print"/>
            <a:srcRect/>
            <a:stretch>
              <a:fillRect/>
            </a:stretch>
          </p:blipFill>
          <p:spPr bwMode="auto">
            <a:xfrm>
              <a:off x="1151620" y="1945195"/>
              <a:ext cx="1368152" cy="1231777"/>
            </a:xfrm>
            <a:prstGeom prst="rect">
              <a:avLst/>
            </a:prstGeom>
            <a:noFill/>
          </p:spPr>
        </p:pic>
        <p:sp>
          <p:nvSpPr>
            <p:cNvPr id="5" name="TextBox 4"/>
            <p:cNvSpPr txBox="1"/>
            <p:nvPr/>
          </p:nvSpPr>
          <p:spPr>
            <a:xfrm>
              <a:off x="1439652" y="2449251"/>
              <a:ext cx="792088" cy="307777"/>
            </a:xfrm>
            <a:prstGeom prst="rect">
              <a:avLst/>
            </a:prstGeom>
            <a:noFill/>
          </p:spPr>
          <p:txBody>
            <a:bodyPr wrap="square" rtlCol="0">
              <a:spAutoFit/>
            </a:bodyPr>
            <a:lstStyle/>
            <a:p>
              <a:r>
                <a:rPr lang="en-US" altLang="zh-CN" sz="1400" dirty="0" smtClean="0">
                  <a:solidFill>
                    <a:schemeClr val="tx2"/>
                  </a:solidFill>
                  <a:latin typeface="+mn-lt"/>
                  <a:ea typeface="+mn-ea"/>
                </a:rPr>
                <a:t>Region</a:t>
              </a:r>
              <a:endParaRPr lang="zh-CN" altLang="en-US" sz="1400" dirty="0">
                <a:solidFill>
                  <a:schemeClr val="tx2"/>
                </a:solidFill>
                <a:latin typeface="+mn-lt"/>
                <a:ea typeface="+mn-ea"/>
              </a:endParaRPr>
            </a:p>
          </p:txBody>
        </p:sp>
        <p:sp>
          <p:nvSpPr>
            <p:cNvPr id="6" name="圆角矩形 5"/>
            <p:cNvSpPr/>
            <p:nvPr/>
          </p:nvSpPr>
          <p:spPr bwMode="auto">
            <a:xfrm>
              <a:off x="3095836" y="1808819"/>
              <a:ext cx="1728192" cy="547701"/>
            </a:xfrm>
            <a:prstGeom prst="roundRect">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defTabSz="914400" eaLnBrk="1" latinLnBrk="0" hangingPunct="1">
                <a:lnSpc>
                  <a:spcPct val="100000"/>
                </a:lnSpc>
                <a:buClr>
                  <a:srgbClr val="CC9900"/>
                </a:buClr>
                <a:buSzTx/>
              </a:pPr>
              <a:r>
                <a:rPr lang="en-US" altLang="zh-CN" sz="1400" dirty="0" smtClean="0">
                  <a:solidFill>
                    <a:schemeClr val="tx1"/>
                  </a:solidFill>
                  <a:latin typeface="+mn-lt"/>
                  <a:ea typeface="+mn-ea"/>
                </a:rPr>
                <a:t>MemStore-1</a:t>
              </a:r>
            </a:p>
            <a:p>
              <a:pPr marL="0" marR="0" indent="0" defTabSz="914400" eaLnBrk="1" latinLnBrk="0" hangingPunct="1">
                <a:lnSpc>
                  <a:spcPct val="100000"/>
                </a:lnSpc>
                <a:buClr>
                  <a:srgbClr val="CC9900"/>
                </a:buClr>
                <a:buSzTx/>
              </a:pPr>
              <a:r>
                <a:rPr lang="zh-CN" altLang="en-US" sz="1400" dirty="0" smtClean="0">
                  <a:solidFill>
                    <a:schemeClr val="tx1"/>
                  </a:solidFill>
                  <a:latin typeface="+mn-lt"/>
                  <a:ea typeface="+mn-ea"/>
                </a:rPr>
                <a:t>（</a:t>
              </a:r>
              <a:r>
                <a:rPr lang="en-US" altLang="zh-CN" sz="1400" dirty="0" smtClean="0">
                  <a:solidFill>
                    <a:schemeClr val="tx1"/>
                  </a:solidFill>
                  <a:latin typeface="+mn-lt"/>
                  <a:ea typeface="+mn-ea"/>
                </a:rPr>
                <a:t>ColumnFamily-1</a:t>
              </a:r>
              <a:r>
                <a:rPr lang="zh-CN" altLang="en-US" sz="1400" dirty="0" smtClean="0">
                  <a:solidFill>
                    <a:schemeClr val="tx1"/>
                  </a:solidFill>
                  <a:latin typeface="+mn-lt"/>
                  <a:ea typeface="+mn-ea"/>
                </a:rPr>
                <a:t>）</a:t>
              </a:r>
            </a:p>
          </p:txBody>
        </p:sp>
        <p:sp>
          <p:nvSpPr>
            <p:cNvPr id="7" name="圆角矩形 6"/>
            <p:cNvSpPr/>
            <p:nvPr/>
          </p:nvSpPr>
          <p:spPr bwMode="auto">
            <a:xfrm>
              <a:off x="3095836" y="2816931"/>
              <a:ext cx="1728192" cy="560783"/>
            </a:xfrm>
            <a:prstGeom prst="roundRect">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a:buClr>
                  <a:srgbClr val="CC9900"/>
                </a:buClr>
              </a:pPr>
              <a:r>
                <a:rPr lang="en-US" altLang="zh-CN" sz="1400" dirty="0" smtClean="0">
                  <a:solidFill>
                    <a:schemeClr val="tx1"/>
                  </a:solidFill>
                  <a:latin typeface="+mn-lt"/>
                  <a:ea typeface="+mn-ea"/>
                </a:rPr>
                <a:t>MemStore-2</a:t>
              </a:r>
            </a:p>
            <a:p>
              <a:pPr>
                <a:buClr>
                  <a:srgbClr val="CC9900"/>
                </a:buClr>
              </a:pPr>
              <a:r>
                <a:rPr lang="zh-CN" altLang="en-US" sz="1400" dirty="0" smtClean="0">
                  <a:solidFill>
                    <a:schemeClr val="tx1"/>
                  </a:solidFill>
                  <a:latin typeface="+mn-lt"/>
                  <a:ea typeface="+mn-ea"/>
                </a:rPr>
                <a:t>（</a:t>
              </a:r>
              <a:r>
                <a:rPr lang="en-US" altLang="zh-CN" sz="1400" dirty="0" smtClean="0">
                  <a:solidFill>
                    <a:schemeClr val="tx1"/>
                  </a:solidFill>
                  <a:latin typeface="+mn-lt"/>
                  <a:ea typeface="+mn-ea"/>
                </a:rPr>
                <a:t>ColumnFamily-2</a:t>
              </a:r>
              <a:r>
                <a:rPr lang="zh-CN" altLang="en-US" sz="1400" dirty="0" smtClean="0">
                  <a:solidFill>
                    <a:schemeClr val="tx1"/>
                  </a:solidFill>
                  <a:latin typeface="+mn-lt"/>
                  <a:ea typeface="+mn-ea"/>
                </a:rPr>
                <a:t>）</a:t>
              </a:r>
            </a:p>
          </p:txBody>
        </p:sp>
        <p:cxnSp>
          <p:nvCxnSpPr>
            <p:cNvPr id="8" name="直接箭头连接符 7"/>
            <p:cNvCxnSpPr>
              <a:stCxn id="4" idx="3"/>
              <a:endCxn id="6" idx="1"/>
            </p:cNvCxnSpPr>
            <p:nvPr/>
          </p:nvCxnSpPr>
          <p:spPr bwMode="auto">
            <a:xfrm flipV="1">
              <a:off x="2519772" y="2082670"/>
              <a:ext cx="576064" cy="478414"/>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a:stCxn id="4" idx="3"/>
              <a:endCxn id="7" idx="1"/>
            </p:cNvCxnSpPr>
            <p:nvPr/>
          </p:nvCxnSpPr>
          <p:spPr bwMode="auto">
            <a:xfrm>
              <a:off x="2519772" y="2561084"/>
              <a:ext cx="576064" cy="536239"/>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a:endCxn id="11" idx="1"/>
            </p:cNvCxnSpPr>
            <p:nvPr/>
          </p:nvCxnSpPr>
          <p:spPr bwMode="auto">
            <a:xfrm flipV="1">
              <a:off x="4824028" y="2096852"/>
              <a:ext cx="720080" cy="72008"/>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流程图: 多文档 10"/>
            <p:cNvSpPr/>
            <p:nvPr/>
          </p:nvSpPr>
          <p:spPr bwMode="auto">
            <a:xfrm>
              <a:off x="5544108" y="1736812"/>
              <a:ext cx="2016224" cy="720080"/>
            </a:xfrm>
            <a:prstGeom prst="flowChartMultidocumen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2400" dirty="0" smtClean="0">
                  <a:solidFill>
                    <a:schemeClr val="tx1"/>
                  </a:solidFill>
                  <a:latin typeface="+mn-lt"/>
                  <a:ea typeface="+mn-ea"/>
                </a:rPr>
                <a:t>HFile</a:t>
              </a:r>
              <a:endParaRPr lang="zh-CN" altLang="en-US" sz="2400" dirty="0" smtClean="0">
                <a:solidFill>
                  <a:schemeClr val="tx1"/>
                </a:solidFill>
                <a:latin typeface="+mn-lt"/>
                <a:ea typeface="+mn-ea"/>
              </a:endParaRPr>
            </a:p>
          </p:txBody>
        </p:sp>
        <p:sp>
          <p:nvSpPr>
            <p:cNvPr id="12" name="流程图: 多文档 11"/>
            <p:cNvSpPr/>
            <p:nvPr/>
          </p:nvSpPr>
          <p:spPr bwMode="auto">
            <a:xfrm>
              <a:off x="5544108" y="2744924"/>
              <a:ext cx="2016224" cy="720080"/>
            </a:xfrm>
            <a:prstGeom prst="flowChartMultidocumen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2400" dirty="0" smtClean="0">
                  <a:solidFill>
                    <a:schemeClr val="tx1"/>
                  </a:solidFill>
                  <a:latin typeface="+mn-lt"/>
                  <a:ea typeface="+mn-ea"/>
                </a:rPr>
                <a:t>HFile</a:t>
              </a:r>
              <a:endParaRPr lang="zh-CN" altLang="en-US" sz="2400" dirty="0" smtClean="0">
                <a:solidFill>
                  <a:schemeClr val="tx1"/>
                </a:solidFill>
                <a:latin typeface="+mn-lt"/>
                <a:ea typeface="+mn-ea"/>
              </a:endParaRPr>
            </a:p>
          </p:txBody>
        </p:sp>
        <p:cxnSp>
          <p:nvCxnSpPr>
            <p:cNvPr id="13" name="直接箭头连接符 12"/>
            <p:cNvCxnSpPr>
              <a:stCxn id="7" idx="3"/>
              <a:endCxn id="12" idx="1"/>
            </p:cNvCxnSpPr>
            <p:nvPr/>
          </p:nvCxnSpPr>
          <p:spPr bwMode="auto">
            <a:xfrm>
              <a:off x="4824028" y="3097323"/>
              <a:ext cx="720080" cy="7641"/>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矩形 71"/>
          <p:cNvSpPr>
            <a:spLocks noChangeArrowheads="1"/>
          </p:cNvSpPr>
          <p:nvPr/>
        </p:nvSpPr>
        <p:spPr bwMode="auto">
          <a:xfrm>
            <a:off x="704056" y="3618829"/>
            <a:ext cx="7848600" cy="2983230"/>
          </a:xfrm>
          <a:prstGeom prst="rect">
            <a:avLst/>
          </a:prstGeom>
          <a:noFill/>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0" lvl="1">
              <a:lnSpc>
                <a:spcPct val="140000"/>
              </a:lnSpc>
              <a:spcBef>
                <a:spcPts val="790"/>
              </a:spcBef>
              <a:defRPr/>
            </a:pPr>
            <a:r>
              <a:rPr lang="zh-CN" altLang="en-US" sz="1800" dirty="0" smtClean="0">
                <a:solidFill>
                  <a:schemeClr val="tx1">
                    <a:lumMod val="85000"/>
                    <a:lumOff val="15000"/>
                  </a:schemeClr>
                </a:solidFill>
              </a:rPr>
              <a:t>如下六种场景，会触发一个</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的</a:t>
            </a:r>
            <a:r>
              <a:rPr lang="en-US" altLang="zh-CN" sz="1800" dirty="0" smtClean="0">
                <a:solidFill>
                  <a:schemeClr val="tx1">
                    <a:lumMod val="85000"/>
                    <a:lumOff val="15000"/>
                  </a:schemeClr>
                </a:solidFill>
              </a:rPr>
              <a:t>Flush</a:t>
            </a:r>
            <a:r>
              <a:rPr lang="zh-CN" altLang="en-US" sz="1800" dirty="0" smtClean="0">
                <a:solidFill>
                  <a:schemeClr val="tx1">
                    <a:lumMod val="85000"/>
                    <a:lumOff val="15000"/>
                  </a:schemeClr>
                </a:solidFill>
              </a:rPr>
              <a:t>操作：</a:t>
            </a:r>
            <a:endParaRPr lang="en-US" altLang="zh-CN" sz="1800" dirty="0" smtClean="0">
              <a:solidFill>
                <a:schemeClr val="tx1">
                  <a:lumMod val="85000"/>
                  <a:lumOff val="15000"/>
                </a:schemeClr>
              </a:solidFill>
            </a:endParaRPr>
          </a:p>
          <a:p>
            <a:pPr marL="342900" lvl="1" indent="-342900">
              <a:lnSpc>
                <a:spcPct val="140000"/>
              </a:lnSpc>
              <a:spcBef>
                <a:spcPts val="790"/>
              </a:spcBef>
              <a:buClr>
                <a:schemeClr val="bg1">
                  <a:lumMod val="50000"/>
                </a:schemeClr>
              </a:buClr>
              <a:buSzPct val="60000"/>
              <a:buFont typeface="Wingdings" panose="05000000000000000000" pitchFamily="2" charset="2"/>
              <a:buChar char="l"/>
              <a:defRPr/>
            </a:pPr>
            <a:r>
              <a:rPr lang="en-US" altLang="zh-CN" sz="1800" b="1" dirty="0" smtClean="0">
                <a:solidFill>
                  <a:srgbClr val="FF0000"/>
                </a:solidFill>
              </a:rPr>
              <a:t>MemStore</a:t>
            </a:r>
            <a:r>
              <a:rPr lang="zh-CN" altLang="en-US" sz="1800" b="1" dirty="0" smtClean="0">
                <a:solidFill>
                  <a:srgbClr val="FF0000"/>
                </a:solidFill>
              </a:rPr>
              <a:t>级别限制：</a:t>
            </a:r>
            <a:r>
              <a:rPr lang="zh-CN" altLang="en-US" sz="1800" dirty="0" smtClean="0">
                <a:solidFill>
                  <a:schemeClr val="tx1">
                    <a:lumMod val="85000"/>
                    <a:lumOff val="15000"/>
                  </a:schemeClr>
                </a:solidFill>
              </a:rPr>
              <a:t>当</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中任意一个</a:t>
            </a:r>
            <a:r>
              <a:rPr lang="en-US" altLang="zh-CN" sz="1800" dirty="0" smtClean="0">
                <a:solidFill>
                  <a:schemeClr val="tx1">
                    <a:lumMod val="85000"/>
                    <a:lumOff val="15000"/>
                  </a:schemeClr>
                </a:solidFill>
              </a:rPr>
              <a:t>MemStore</a:t>
            </a:r>
            <a:r>
              <a:rPr lang="zh-CN" altLang="en-US" sz="1800" dirty="0" smtClean="0">
                <a:solidFill>
                  <a:schemeClr val="tx1">
                    <a:lumMod val="85000"/>
                    <a:lumOff val="15000"/>
                  </a:schemeClr>
                </a:solidFill>
              </a:rPr>
              <a:t>的大小达到了上限</a:t>
            </a:r>
            <a:r>
              <a:rPr lang="en-US" altLang="zh-CN" sz="1800" b="1" dirty="0" smtClean="0">
                <a:solidFill>
                  <a:srgbClr val="FF0000"/>
                </a:solidFill>
              </a:rPr>
              <a:t>128M</a:t>
            </a:r>
            <a:r>
              <a:rPr lang="zh-CN" altLang="en-US"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marL="342900" lvl="1" indent="-342900">
              <a:lnSpc>
                <a:spcPct val="140000"/>
              </a:lnSpc>
              <a:spcBef>
                <a:spcPts val="790"/>
              </a:spcBef>
              <a:buClr>
                <a:schemeClr val="bg1">
                  <a:lumMod val="50000"/>
                </a:schemeClr>
              </a:buClr>
              <a:buSzPct val="60000"/>
              <a:buFont typeface="Wingdings" panose="05000000000000000000" pitchFamily="2" charset="2"/>
              <a:buChar char="l"/>
              <a:defRPr/>
            </a:pPr>
            <a:r>
              <a:rPr lang="en-US" altLang="zh-CN" sz="1800" b="1" dirty="0" smtClean="0">
                <a:solidFill>
                  <a:srgbClr val="FF0000"/>
                </a:solidFill>
              </a:rPr>
              <a:t>Region</a:t>
            </a:r>
            <a:r>
              <a:rPr lang="zh-CN" altLang="en-US" sz="1800" b="1" dirty="0" smtClean="0">
                <a:solidFill>
                  <a:srgbClr val="FF0000"/>
                </a:solidFill>
              </a:rPr>
              <a:t>级别限制：</a:t>
            </a:r>
            <a:r>
              <a:rPr lang="zh-CN" altLang="en-US" sz="1800" dirty="0" smtClean="0">
                <a:solidFill>
                  <a:schemeClr val="tx1">
                    <a:lumMod val="85000"/>
                    <a:lumOff val="15000"/>
                  </a:schemeClr>
                </a:solidFill>
              </a:rPr>
              <a:t>当</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的所有</a:t>
            </a:r>
            <a:r>
              <a:rPr lang="en-US" altLang="zh-CN" sz="1800" dirty="0" smtClean="0">
                <a:solidFill>
                  <a:schemeClr val="tx1">
                    <a:lumMod val="85000"/>
                    <a:lumOff val="15000"/>
                  </a:schemeClr>
                </a:solidFill>
              </a:rPr>
              <a:t>MemStore</a:t>
            </a:r>
            <a:r>
              <a:rPr lang="zh-CN" altLang="en-US" sz="1800" dirty="0" smtClean="0">
                <a:solidFill>
                  <a:schemeClr val="tx1">
                    <a:lumMod val="85000"/>
                    <a:lumOff val="15000"/>
                  </a:schemeClr>
                </a:solidFill>
              </a:rPr>
              <a:t>的总大小达到了预设的</a:t>
            </a:r>
            <a:r>
              <a:rPr lang="en-US" altLang="zh-CN" sz="1800" dirty="0" smtClean="0">
                <a:solidFill>
                  <a:schemeClr val="tx1">
                    <a:lumMod val="85000"/>
                    <a:lumOff val="15000"/>
                  </a:schemeClr>
                </a:solidFill>
              </a:rPr>
              <a:t>Flush Size</a:t>
            </a:r>
            <a:r>
              <a:rPr lang="zh-CN" altLang="en-US" sz="1800" dirty="0" smtClean="0">
                <a:solidFill>
                  <a:schemeClr val="tx1">
                    <a:lumMod val="85000"/>
                    <a:lumOff val="15000"/>
                  </a:schemeClr>
                </a:solidFill>
              </a:rPr>
              <a:t>阈值。这种场景下的</a:t>
            </a:r>
            <a:r>
              <a:rPr lang="en-US" altLang="zh-CN" sz="1800" dirty="0" smtClean="0">
                <a:solidFill>
                  <a:schemeClr val="tx1">
                    <a:lumMod val="85000"/>
                    <a:lumOff val="15000"/>
                  </a:schemeClr>
                </a:solidFill>
              </a:rPr>
              <a:t>Flush</a:t>
            </a:r>
            <a:r>
              <a:rPr lang="zh-CN" altLang="en-US" sz="1800" dirty="0" smtClean="0">
                <a:solidFill>
                  <a:schemeClr val="tx1">
                    <a:lumMod val="85000"/>
                    <a:lumOff val="15000"/>
                  </a:schemeClr>
                </a:solidFill>
              </a:rPr>
              <a:t>操作，通常仅瞬间堵塞用户的写操作。但如果超出预设</a:t>
            </a:r>
            <a:r>
              <a:rPr lang="en-US" altLang="zh-CN" sz="1800" dirty="0" smtClean="0">
                <a:solidFill>
                  <a:schemeClr val="tx1">
                    <a:lumMod val="85000"/>
                    <a:lumOff val="15000"/>
                  </a:schemeClr>
                </a:solidFill>
              </a:rPr>
              <a:t>Flush Size</a:t>
            </a:r>
            <a:r>
              <a:rPr lang="zh-CN" altLang="en-US" sz="1800" dirty="0" smtClean="0">
                <a:solidFill>
                  <a:schemeClr val="tx1">
                    <a:lumMod val="85000"/>
                    <a:lumOff val="15000"/>
                  </a:schemeClr>
                </a:solidFill>
              </a:rPr>
              <a:t>阈值过多的话，也可能会引起一小段时间的堵塞。</a:t>
            </a:r>
            <a:endParaRPr lang="en-US" altLang="zh-CN" sz="1800" dirty="0" smtClean="0">
              <a:solidFill>
                <a:schemeClr val="tx1">
                  <a:lumMod val="85000"/>
                  <a:lumOff val="1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a:t>
            </a:r>
            <a:r>
              <a:rPr lang="zh-CN" altLang="en-US" dirty="0" smtClean="0"/>
              <a:t>写</a:t>
            </a:r>
            <a:r>
              <a:rPr lang="zh-CN" altLang="en-US" dirty="0"/>
              <a:t>流程 </a:t>
            </a:r>
            <a:r>
              <a:rPr lang="en-US" altLang="zh-CN" dirty="0"/>
              <a:t>– Flush</a:t>
            </a:r>
            <a:endParaRPr lang="zh-CN" altLang="en-US" dirty="0"/>
          </a:p>
        </p:txBody>
      </p:sp>
      <p:sp>
        <p:nvSpPr>
          <p:cNvPr id="3" name="内容占位符 2"/>
          <p:cNvSpPr>
            <a:spLocks noGrp="1"/>
          </p:cNvSpPr>
          <p:nvPr>
            <p:ph idx="1"/>
          </p:nvPr>
        </p:nvSpPr>
        <p:spPr/>
        <p:txBody>
          <a:bodyPr/>
          <a:lstStyle/>
          <a:p>
            <a:pPr marL="342900" lvl="1" indent="-342900">
              <a:spcBef>
                <a:spcPts val="790"/>
              </a:spcBef>
              <a:buClr>
                <a:schemeClr val="bg1">
                  <a:lumMod val="50000"/>
                </a:schemeClr>
              </a:buClr>
              <a:buSzPct val="60000"/>
              <a:buFont typeface="Wingdings" panose="05000000000000000000" pitchFamily="2" charset="2"/>
              <a:buChar char="l"/>
              <a:defRPr/>
            </a:pPr>
            <a:r>
              <a:rPr lang="en-US" altLang="zh-CN" sz="1800" b="1" dirty="0" smtClean="0">
                <a:solidFill>
                  <a:srgbClr val="FF0000"/>
                </a:solidFill>
              </a:rPr>
              <a:t>RegionServer</a:t>
            </a:r>
            <a:r>
              <a:rPr lang="zh-CN" altLang="en-US" sz="1800" b="1" dirty="0" smtClean="0">
                <a:solidFill>
                  <a:srgbClr val="FF0000"/>
                </a:solidFill>
              </a:rPr>
              <a:t>级别限制：</a:t>
            </a:r>
            <a:r>
              <a:rPr lang="zh-CN" altLang="en-US" sz="1800" dirty="0" smtClean="0">
                <a:solidFill>
                  <a:schemeClr val="tx1">
                    <a:lumMod val="85000"/>
                    <a:lumOff val="15000"/>
                  </a:schemeClr>
                </a:solidFill>
              </a:rPr>
              <a:t>当</a:t>
            </a:r>
            <a:r>
              <a:rPr lang="en-US" altLang="zh-CN" sz="1800" dirty="0" smtClean="0">
                <a:solidFill>
                  <a:schemeClr val="tx1">
                    <a:lumMod val="85000"/>
                    <a:lumOff val="15000"/>
                  </a:schemeClr>
                </a:solidFill>
              </a:rPr>
              <a:t>RegionServer</a:t>
            </a:r>
            <a:r>
              <a:rPr lang="zh-CN" altLang="en-US" sz="1800" dirty="0" smtClean="0">
                <a:solidFill>
                  <a:schemeClr val="tx1">
                    <a:lumMod val="85000"/>
                    <a:lumOff val="15000"/>
                  </a:schemeClr>
                </a:solidFill>
              </a:rPr>
              <a:t>中所有</a:t>
            </a:r>
            <a:r>
              <a:rPr lang="en-US" altLang="zh-CN" sz="1800" dirty="0" smtClean="0">
                <a:solidFill>
                  <a:schemeClr val="tx1">
                    <a:lumMod val="85000"/>
                    <a:lumOff val="15000"/>
                  </a:schemeClr>
                </a:solidFill>
              </a:rPr>
              <a:t>MemStore</a:t>
            </a:r>
            <a:r>
              <a:rPr lang="zh-CN" altLang="en-US" sz="1800" dirty="0" smtClean="0">
                <a:solidFill>
                  <a:schemeClr val="tx1">
                    <a:lumMod val="85000"/>
                    <a:lumOff val="15000"/>
                  </a:schemeClr>
                </a:solidFill>
              </a:rPr>
              <a:t>的总</a:t>
            </a:r>
            <a:r>
              <a:rPr lang="zh-CN" altLang="en-US" sz="1800" dirty="0">
                <a:solidFill>
                  <a:schemeClr val="tx1">
                    <a:lumMod val="85000"/>
                    <a:lumOff val="15000"/>
                  </a:schemeClr>
                </a:solidFill>
              </a:rPr>
              <a:t>内存大小超出了预设的</a:t>
            </a:r>
            <a:r>
              <a:rPr lang="zh-CN" altLang="en-US" sz="1800" dirty="0" smtClean="0">
                <a:solidFill>
                  <a:schemeClr val="tx1">
                    <a:lumMod val="85000"/>
                    <a:lumOff val="15000"/>
                  </a:schemeClr>
                </a:solidFill>
              </a:rPr>
              <a:t>阈值，会触发部分</a:t>
            </a:r>
            <a:r>
              <a:rPr lang="en-US" altLang="zh-CN" sz="1800" dirty="0" smtClean="0">
                <a:solidFill>
                  <a:schemeClr val="tx1">
                    <a:lumMod val="85000"/>
                    <a:lumOff val="15000"/>
                  </a:schemeClr>
                </a:solidFill>
              </a:rPr>
              <a:t>MemStore Flush</a:t>
            </a:r>
            <a:r>
              <a:rPr lang="zh-CN" altLang="en-US" sz="1800" dirty="0" smtClean="0">
                <a:solidFill>
                  <a:schemeClr val="tx1">
                    <a:lumMod val="85000"/>
                    <a:lumOff val="15000"/>
                  </a:schemeClr>
                </a:solidFill>
              </a:rPr>
              <a:t>操作，先</a:t>
            </a:r>
            <a:r>
              <a:rPr lang="en-US" altLang="zh-CN" sz="1800" dirty="0" smtClean="0">
                <a:solidFill>
                  <a:schemeClr val="tx1">
                    <a:lumMod val="85000"/>
                    <a:lumOff val="15000"/>
                  </a:schemeClr>
                </a:solidFill>
              </a:rPr>
              <a:t>Flush</a:t>
            </a:r>
            <a:r>
              <a:rPr lang="zh-CN" altLang="en-US" sz="1800" dirty="0" smtClean="0">
                <a:solidFill>
                  <a:schemeClr val="tx1">
                    <a:lumMod val="85000"/>
                    <a:lumOff val="15000"/>
                  </a:schemeClr>
                </a:solidFill>
              </a:rPr>
              <a:t>占用空间较大的，后</a:t>
            </a:r>
            <a:r>
              <a:rPr lang="en-US" altLang="zh-CN" sz="1800" dirty="0" smtClean="0">
                <a:solidFill>
                  <a:schemeClr val="tx1">
                    <a:lumMod val="85000"/>
                    <a:lumOff val="15000"/>
                  </a:schemeClr>
                </a:solidFill>
              </a:rPr>
              <a:t>Flush</a:t>
            </a:r>
            <a:r>
              <a:rPr lang="zh-CN" altLang="en-US" sz="1800" dirty="0" smtClean="0">
                <a:solidFill>
                  <a:schemeClr val="tx1">
                    <a:lumMod val="85000"/>
                    <a:lumOff val="15000"/>
                  </a:schemeClr>
                </a:solidFill>
              </a:rPr>
              <a:t>占用空间较小的，直到内存使用量降到阈值以下。这种</a:t>
            </a:r>
            <a:r>
              <a:rPr lang="zh-CN" altLang="en-US" sz="1800" dirty="0">
                <a:solidFill>
                  <a:schemeClr val="tx1">
                    <a:lumMod val="85000"/>
                    <a:lumOff val="15000"/>
                  </a:schemeClr>
                </a:solidFill>
              </a:rPr>
              <a:t>场景下，在总内存没有降低到预设的阈值以下之前，可能会较长时间堵塞。</a:t>
            </a:r>
            <a:endParaRPr lang="en-US" altLang="zh-CN" sz="1800" dirty="0">
              <a:solidFill>
                <a:schemeClr val="tx1">
                  <a:lumMod val="85000"/>
                  <a:lumOff val="15000"/>
                </a:schemeClr>
              </a:solidFill>
            </a:endParaRPr>
          </a:p>
          <a:p>
            <a:pPr marL="342900" lvl="1" indent="-342900">
              <a:spcBef>
                <a:spcPts val="790"/>
              </a:spcBef>
              <a:buClr>
                <a:schemeClr val="bg1">
                  <a:lumMod val="50000"/>
                </a:schemeClr>
              </a:buClr>
              <a:buSzPct val="60000"/>
              <a:buFont typeface="Wingdings" panose="05000000000000000000" pitchFamily="2" charset="2"/>
              <a:buChar char="l"/>
              <a:defRPr/>
            </a:pPr>
            <a:r>
              <a:rPr lang="zh-CN" altLang="en-US" sz="1800" b="1" dirty="0">
                <a:solidFill>
                  <a:srgbClr val="FF0000"/>
                </a:solidFill>
              </a:rPr>
              <a:t>当</a:t>
            </a:r>
            <a:r>
              <a:rPr lang="en-US" altLang="zh-CN" sz="1800" b="1" dirty="0">
                <a:solidFill>
                  <a:srgbClr val="FF0000"/>
                </a:solidFill>
              </a:rPr>
              <a:t>WALs</a:t>
            </a:r>
            <a:r>
              <a:rPr lang="zh-CN" altLang="en-US" sz="1800" b="1" dirty="0">
                <a:solidFill>
                  <a:srgbClr val="FF0000"/>
                </a:solidFill>
              </a:rPr>
              <a:t>中文件数量达到阈值</a:t>
            </a:r>
            <a:r>
              <a:rPr lang="zh-CN" altLang="en-US" sz="1800" b="1" dirty="0" smtClean="0">
                <a:solidFill>
                  <a:srgbClr val="FF0000"/>
                </a:solidFill>
              </a:rPr>
              <a:t>时（</a:t>
            </a:r>
            <a:r>
              <a:rPr lang="en-US" altLang="zh-CN" sz="1800" b="1" dirty="0" smtClean="0">
                <a:solidFill>
                  <a:srgbClr val="FF0000"/>
                </a:solidFill>
              </a:rPr>
              <a:t>1h/64M</a:t>
            </a:r>
            <a:r>
              <a:rPr lang="zh-CN" altLang="en-US" sz="1800" b="1" dirty="0" smtClean="0">
                <a:solidFill>
                  <a:srgbClr val="FF0000"/>
                </a:solidFill>
              </a:rPr>
              <a:t>生成一个</a:t>
            </a:r>
            <a:r>
              <a:rPr lang="en-US" altLang="zh-CN" sz="1800" b="1" dirty="0" smtClean="0">
                <a:solidFill>
                  <a:srgbClr val="FF0000"/>
                </a:solidFill>
              </a:rPr>
              <a:t>HLog</a:t>
            </a:r>
            <a:r>
              <a:rPr lang="zh-CN" altLang="en-US" sz="1800" b="1" dirty="0" smtClean="0">
                <a:solidFill>
                  <a:srgbClr val="FF0000"/>
                </a:solidFill>
              </a:rPr>
              <a:t>）</a:t>
            </a:r>
            <a:r>
              <a:rPr lang="en-US" altLang="zh-CN" sz="1800" b="1" dirty="0">
                <a:solidFill>
                  <a:srgbClr val="FF0000"/>
                </a:solidFill>
              </a:rPr>
              <a:t>,</a:t>
            </a:r>
            <a:r>
              <a:rPr lang="zh-CN" altLang="en-US" sz="1800" dirty="0" smtClean="0">
                <a:solidFill>
                  <a:schemeClr val="tx1">
                    <a:lumMod val="85000"/>
                    <a:lumOff val="15000"/>
                  </a:schemeClr>
                </a:solidFill>
              </a:rPr>
              <a:t>会选择最早的一个</a:t>
            </a:r>
            <a:r>
              <a:rPr lang="en-US" altLang="zh-CN" sz="1800" dirty="0" smtClean="0">
                <a:solidFill>
                  <a:schemeClr val="tx1">
                    <a:lumMod val="85000"/>
                    <a:lumOff val="15000"/>
                  </a:schemeClr>
                </a:solidFill>
              </a:rPr>
              <a:t>HLog</a:t>
            </a:r>
            <a:r>
              <a:rPr lang="zh-CN" altLang="en-US" sz="1800" dirty="0" smtClean="0">
                <a:solidFill>
                  <a:schemeClr val="tx1">
                    <a:lumMod val="85000"/>
                    <a:lumOff val="15000"/>
                  </a:schemeClr>
                </a:solidFill>
              </a:rPr>
              <a:t>对应的一个或者多个</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进行</a:t>
            </a:r>
            <a:r>
              <a:rPr lang="en-US" altLang="zh-CN" sz="1800" dirty="0" smtClean="0">
                <a:solidFill>
                  <a:schemeClr val="tx1">
                    <a:lumMod val="85000"/>
                    <a:lumOff val="15000"/>
                  </a:schemeClr>
                </a:solidFill>
              </a:rPr>
              <a:t>Flush</a:t>
            </a:r>
            <a:r>
              <a:rPr lang="zh-CN" altLang="en-US" sz="1800" dirty="0" smtClean="0">
                <a:solidFill>
                  <a:schemeClr val="tx1">
                    <a:lumMod val="85000"/>
                    <a:lumOff val="15000"/>
                  </a:schemeClr>
                </a:solidFill>
              </a:rPr>
              <a:t>，并清除该</a:t>
            </a:r>
            <a:r>
              <a:rPr lang="en-US" altLang="zh-CN" sz="1800" dirty="0" smtClean="0">
                <a:solidFill>
                  <a:schemeClr val="tx1">
                    <a:lumMod val="85000"/>
                    <a:lumOff val="15000"/>
                  </a:schemeClr>
                </a:solidFill>
              </a:rPr>
              <a:t>HLog</a:t>
            </a:r>
            <a:r>
              <a:rPr lang="zh-CN" altLang="en-US"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marL="342900" lvl="1" indent="-342900">
              <a:spcBef>
                <a:spcPts val="790"/>
              </a:spcBef>
              <a:buClr>
                <a:schemeClr val="bg1">
                  <a:lumMod val="50000"/>
                </a:schemeClr>
              </a:buClr>
              <a:buSzPct val="60000"/>
              <a:buFont typeface="Wingdings" panose="05000000000000000000" pitchFamily="2" charset="2"/>
              <a:buChar char="l"/>
              <a:defRPr/>
            </a:pPr>
            <a:r>
              <a:rPr lang="zh-CN" altLang="en-US" sz="1800" dirty="0" smtClean="0">
                <a:solidFill>
                  <a:schemeClr val="tx1">
                    <a:lumMod val="85000"/>
                    <a:lumOff val="15000"/>
                  </a:schemeClr>
                </a:solidFill>
              </a:rPr>
              <a:t>定时</a:t>
            </a:r>
            <a:r>
              <a:rPr lang="en-US" altLang="zh-CN" sz="1800" dirty="0" smtClean="0">
                <a:solidFill>
                  <a:schemeClr val="tx1">
                    <a:lumMod val="85000"/>
                    <a:lumOff val="15000"/>
                  </a:schemeClr>
                </a:solidFill>
              </a:rPr>
              <a:t>Flush</a:t>
            </a:r>
            <a:r>
              <a:rPr lang="zh-CN" altLang="en-US" sz="1800" dirty="0" smtClean="0">
                <a:solidFill>
                  <a:schemeClr val="tx1">
                    <a:lumMod val="85000"/>
                    <a:lumOff val="15000"/>
                  </a:schemeClr>
                </a:solidFill>
              </a:rPr>
              <a:t>：默认一个小时</a:t>
            </a:r>
            <a:r>
              <a:rPr lang="en-US" altLang="zh-CN" sz="1800" dirty="0" smtClean="0">
                <a:solidFill>
                  <a:schemeClr val="tx1">
                    <a:lumMod val="85000"/>
                    <a:lumOff val="15000"/>
                  </a:schemeClr>
                </a:solidFill>
              </a:rPr>
              <a:t>Flush</a:t>
            </a:r>
            <a:r>
              <a:rPr lang="zh-CN" altLang="en-US" sz="1800" dirty="0" smtClean="0">
                <a:solidFill>
                  <a:schemeClr val="tx1">
                    <a:lumMod val="85000"/>
                    <a:lumOff val="15000"/>
                  </a:schemeClr>
                </a:solidFill>
              </a:rPr>
              <a:t>一次。</a:t>
            </a:r>
            <a:endParaRPr lang="en-US" altLang="zh-CN" sz="1800" dirty="0" smtClean="0">
              <a:solidFill>
                <a:schemeClr val="tx1">
                  <a:lumMod val="85000"/>
                  <a:lumOff val="15000"/>
                </a:schemeClr>
              </a:solidFill>
            </a:endParaRPr>
          </a:p>
          <a:p>
            <a:pPr marL="342900" lvl="1" indent="-342900">
              <a:spcBef>
                <a:spcPts val="790"/>
              </a:spcBef>
              <a:buClr>
                <a:schemeClr val="bg1">
                  <a:lumMod val="50000"/>
                </a:schemeClr>
              </a:buClr>
              <a:buSzPct val="60000"/>
              <a:buFont typeface="Wingdings" panose="05000000000000000000" pitchFamily="2" charset="2"/>
              <a:buChar char="l"/>
              <a:defRPr/>
            </a:pPr>
            <a:r>
              <a:rPr lang="zh-CN" altLang="en-US" sz="1800" dirty="0" smtClean="0">
                <a:solidFill>
                  <a:schemeClr val="tx1">
                    <a:lumMod val="85000"/>
                    <a:lumOff val="15000"/>
                  </a:schemeClr>
                </a:solidFill>
              </a:rPr>
              <a:t>手动</a:t>
            </a:r>
            <a:r>
              <a:rPr lang="en-US" altLang="zh-CN" sz="1800" dirty="0" smtClean="0">
                <a:solidFill>
                  <a:schemeClr val="tx1">
                    <a:lumMod val="85000"/>
                    <a:lumOff val="15000"/>
                  </a:schemeClr>
                </a:solidFill>
              </a:rPr>
              <a:t>Flush</a:t>
            </a:r>
            <a:r>
              <a:rPr lang="zh-CN" altLang="en-US" sz="1800" dirty="0" smtClean="0">
                <a:solidFill>
                  <a:schemeClr val="tx1">
                    <a:lumMod val="85000"/>
                    <a:lumOff val="15000"/>
                  </a:schemeClr>
                </a:solidFill>
              </a:rPr>
              <a:t>：通过</a:t>
            </a:r>
            <a:r>
              <a:rPr lang="en-US" altLang="zh-CN" sz="1800" dirty="0" smtClean="0">
                <a:solidFill>
                  <a:schemeClr val="tx1">
                    <a:lumMod val="85000"/>
                    <a:lumOff val="15000"/>
                  </a:schemeClr>
                </a:solidFill>
              </a:rPr>
              <a:t>shell</a:t>
            </a:r>
            <a:r>
              <a:rPr lang="zh-CN" altLang="en-US" sz="1800" dirty="0" smtClean="0">
                <a:solidFill>
                  <a:schemeClr val="tx1">
                    <a:lumMod val="85000"/>
                    <a:lumOff val="15000"/>
                  </a:schemeClr>
                </a:solidFill>
              </a:rPr>
              <a:t>下发</a:t>
            </a:r>
            <a:r>
              <a:rPr lang="en-US" altLang="zh-CN" sz="1800" dirty="0" smtClean="0">
                <a:solidFill>
                  <a:schemeClr val="tx1">
                    <a:lumMod val="85000"/>
                    <a:lumOff val="15000"/>
                  </a:schemeClr>
                </a:solidFill>
              </a:rPr>
              <a:t>flush</a:t>
            </a:r>
            <a:r>
              <a:rPr lang="zh-CN" altLang="en-US" sz="1800" dirty="0" smtClean="0">
                <a:solidFill>
                  <a:schemeClr val="tx1">
                    <a:lumMod val="85000"/>
                    <a:lumOff val="15000"/>
                  </a:schemeClr>
                </a:solidFill>
              </a:rPr>
              <a:t>命令对一个表或者一个</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执行</a:t>
            </a:r>
            <a:r>
              <a:rPr lang="en-US" altLang="zh-CN" sz="1800" dirty="0" smtClean="0">
                <a:solidFill>
                  <a:schemeClr val="tx1">
                    <a:lumMod val="85000"/>
                    <a:lumOff val="15000"/>
                  </a:schemeClr>
                </a:solidFill>
              </a:rPr>
              <a:t>Flush</a:t>
            </a:r>
            <a:r>
              <a:rPr lang="zh-CN" altLang="en-US" sz="1800" dirty="0" smtClean="0">
                <a:solidFill>
                  <a:schemeClr val="tx1">
                    <a:lumMod val="85000"/>
                    <a:lumOff val="15000"/>
                  </a:schemeClr>
                </a:solidFill>
              </a:rPr>
              <a:t>操作。</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ln>
        </p:spPr>
        <p:txBody>
          <a:bodyPr vert="horz" wrap="square" lIns="80128" tIns="40064" rIns="80128" bIns="40064" numCol="1" anchor="ctr" anchorCtr="0" compatLnSpc="1"/>
          <a:lstStyle/>
          <a:p>
            <a:r>
              <a:rPr lang="zh-CN" altLang="en-US" dirty="0"/>
              <a:t>写流程</a:t>
            </a:r>
            <a:r>
              <a:rPr lang="en-US" altLang="zh-CN" dirty="0"/>
              <a:t> – </a:t>
            </a:r>
            <a:r>
              <a:rPr lang="zh-CN" altLang="en-US" dirty="0"/>
              <a:t>多</a:t>
            </a:r>
            <a:r>
              <a:rPr lang="en-US" altLang="zh-CN" dirty="0"/>
              <a:t>HFile</a:t>
            </a:r>
            <a:r>
              <a:rPr lang="zh-CN" altLang="en-US" dirty="0"/>
              <a:t>的影响</a:t>
            </a:r>
          </a:p>
        </p:txBody>
      </p:sp>
      <p:sp>
        <p:nvSpPr>
          <p:cNvPr id="4" name="Title 3"/>
          <p:cNvSpPr txBox="1"/>
          <p:nvPr/>
        </p:nvSpPr>
        <p:spPr>
          <a:xfrm>
            <a:off x="835363" y="2059138"/>
            <a:ext cx="6227082" cy="871537"/>
          </a:xfrm>
          <a:prstGeom prst="rect">
            <a:avLst/>
          </a:prstGeom>
        </p:spPr>
        <p:txBody>
          <a:bodyPr/>
          <a:lstStyle/>
          <a:p>
            <a:pPr eaLnBrk="0" hangingPunct="0">
              <a:defRPr/>
            </a:pPr>
            <a:endParaRPr lang="en-US" sz="4400" b="1" kern="0">
              <a:solidFill>
                <a:srgbClr val="C00000"/>
              </a:solidFill>
              <a:latin typeface="+mn-lt"/>
              <a:ea typeface="+mn-ea"/>
              <a:cs typeface="Arial" panose="020B0604020202020204"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73756" y="1403931"/>
            <a:ext cx="7828183" cy="3645249"/>
          </a:xfrm>
          <a:prstGeom prst="rect">
            <a:avLst/>
          </a:prstGeom>
          <a:noFill/>
          <a:ln w="9525">
            <a:noFill/>
            <a:miter lim="800000"/>
            <a:headEnd/>
            <a:tailEnd/>
          </a:ln>
        </p:spPr>
      </p:pic>
      <p:sp>
        <p:nvSpPr>
          <p:cNvPr id="6" name="Text Box 37"/>
          <p:cNvSpPr txBox="1">
            <a:spLocks noChangeArrowheads="1"/>
          </p:cNvSpPr>
          <p:nvPr/>
        </p:nvSpPr>
        <p:spPr bwMode="auto">
          <a:xfrm>
            <a:off x="755650" y="5076748"/>
            <a:ext cx="7846289" cy="434219"/>
          </a:xfrm>
          <a:prstGeom prst="rect">
            <a:avLst/>
          </a:prstGeom>
          <a:noFill/>
          <a:ln w="9525">
            <a:noFill/>
            <a:miter lim="800000"/>
          </a:ln>
        </p:spPr>
        <p:txBody>
          <a:bodyPr wrap="square" lIns="64261" tIns="32130" rIns="64261" bIns="32130">
            <a:spAutoFit/>
          </a:bodyPr>
          <a:lstStyle/>
          <a:p>
            <a:pPr marL="241300" indent="-241300">
              <a:lnSpc>
                <a:spcPct val="150000"/>
              </a:lnSpc>
            </a:pPr>
            <a:r>
              <a:rPr lang="zh-CN" altLang="en-US" sz="1600" dirty="0" smtClean="0">
                <a:solidFill>
                  <a:schemeClr val="tx1"/>
                </a:solidFill>
                <a:latin typeface="+mn-lt"/>
                <a:ea typeface="+mn-ea"/>
              </a:rPr>
              <a:t>随着时间的不断迁移，</a:t>
            </a:r>
            <a:r>
              <a:rPr lang="en-US" altLang="zh-CN" sz="1600" dirty="0" smtClean="0">
                <a:solidFill>
                  <a:schemeClr val="tx1"/>
                </a:solidFill>
                <a:latin typeface="+mn-lt"/>
                <a:ea typeface="+mn-ea"/>
              </a:rPr>
              <a:t>HFile</a:t>
            </a:r>
            <a:r>
              <a:rPr lang="zh-CN" altLang="en-US" sz="1600" dirty="0" smtClean="0">
                <a:solidFill>
                  <a:schemeClr val="tx1"/>
                </a:solidFill>
                <a:latin typeface="+mn-lt"/>
                <a:ea typeface="+mn-ea"/>
              </a:rPr>
              <a:t>文件数目越来越多，读取时延也越来越大。</a:t>
            </a:r>
            <a:endParaRPr lang="en-GB" altLang="zh-CN" sz="1600" dirty="0">
              <a:solidFill>
                <a:schemeClr val="tx1"/>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ln>
        </p:spPr>
        <p:txBody>
          <a:bodyPr vert="horz" wrap="square" lIns="80128" tIns="40064" rIns="80128" bIns="40064" numCol="1" anchor="ctr" anchorCtr="0" compatLnSpc="1"/>
          <a:lstStyle/>
          <a:p>
            <a:r>
              <a:rPr lang="zh-CN" altLang="en-US" dirty="0"/>
              <a:t>写流程 </a:t>
            </a:r>
            <a:r>
              <a:rPr lang="en-US" altLang="zh-CN" dirty="0"/>
              <a:t>– Compaction</a:t>
            </a:r>
            <a:endParaRPr lang="zh-CN" altLang="en-US" dirty="0"/>
          </a:p>
        </p:txBody>
      </p:sp>
      <p:sp>
        <p:nvSpPr>
          <p:cNvPr id="6" name="内容占位符 5"/>
          <p:cNvSpPr>
            <a:spLocks noGrp="1"/>
          </p:cNvSpPr>
          <p:nvPr>
            <p:ph idx="1"/>
          </p:nvPr>
        </p:nvSpPr>
        <p:spPr/>
        <p:txBody>
          <a:bodyPr/>
          <a:lstStyle/>
          <a:p>
            <a:r>
              <a:rPr lang="en-US" altLang="zh-CN" dirty="0" smtClean="0"/>
              <a:t>Compaction</a:t>
            </a:r>
            <a:r>
              <a:rPr lang="zh-CN" altLang="en-US" dirty="0" smtClean="0"/>
              <a:t>的主要目的，是为了减少同一个</a:t>
            </a:r>
            <a:r>
              <a:rPr lang="en-US" altLang="zh-CN" dirty="0" smtClean="0"/>
              <a:t>Region</a:t>
            </a:r>
            <a:r>
              <a:rPr lang="zh-CN" altLang="en-US" dirty="0" smtClean="0"/>
              <a:t>同一个</a:t>
            </a:r>
            <a:r>
              <a:rPr lang="en-US" altLang="zh-CN" dirty="0" smtClean="0"/>
              <a:t>ColumnFamily</a:t>
            </a:r>
            <a:r>
              <a:rPr lang="zh-CN" altLang="en-US" dirty="0" smtClean="0"/>
              <a:t>下面的小文件数目，从而提升读取的性能。</a:t>
            </a:r>
          </a:p>
          <a:p>
            <a:r>
              <a:rPr lang="en-US" altLang="zh-CN" dirty="0" smtClean="0"/>
              <a:t>Compaction</a:t>
            </a:r>
            <a:r>
              <a:rPr lang="zh-CN" altLang="en-US" dirty="0" smtClean="0"/>
              <a:t>分为</a:t>
            </a:r>
            <a:r>
              <a:rPr lang="en-US" altLang="zh-CN" dirty="0" smtClean="0"/>
              <a:t>Minor</a:t>
            </a:r>
            <a:r>
              <a:rPr lang="zh-CN" altLang="en-US" dirty="0" smtClean="0"/>
              <a:t>、</a:t>
            </a:r>
            <a:r>
              <a:rPr lang="en-US" altLang="zh-CN" dirty="0" smtClean="0"/>
              <a:t>Major</a:t>
            </a:r>
            <a:r>
              <a:rPr lang="zh-CN" altLang="en-US" dirty="0" smtClean="0"/>
              <a:t>两类：</a:t>
            </a:r>
          </a:p>
          <a:p>
            <a:pPr lvl="1"/>
            <a:r>
              <a:rPr lang="en-US" altLang="zh-CN" dirty="0" smtClean="0"/>
              <a:t>Minor:</a:t>
            </a:r>
            <a:r>
              <a:rPr lang="zh-CN" altLang="en-US" dirty="0" smtClean="0"/>
              <a:t>小范围的</a:t>
            </a:r>
            <a:r>
              <a:rPr lang="en-US" altLang="zh-CN" dirty="0" smtClean="0"/>
              <a:t>Compaction</a:t>
            </a:r>
            <a:r>
              <a:rPr lang="zh-CN" altLang="en-US" dirty="0" smtClean="0"/>
              <a:t>。有最少和最大文件数目限制。通常会选择一些连续时间范围的小文件进行合并。</a:t>
            </a:r>
          </a:p>
          <a:p>
            <a:pPr lvl="1"/>
            <a:r>
              <a:rPr lang="en-US" altLang="zh-CN" dirty="0" smtClean="0"/>
              <a:t>Major:</a:t>
            </a:r>
            <a:r>
              <a:rPr lang="zh-CN" altLang="en-US" dirty="0" smtClean="0"/>
              <a:t>涉及该</a:t>
            </a:r>
            <a:r>
              <a:rPr lang="en-US" altLang="zh-CN" dirty="0" smtClean="0"/>
              <a:t>Region</a:t>
            </a:r>
            <a:r>
              <a:rPr lang="zh-CN" altLang="en-US" dirty="0" smtClean="0"/>
              <a:t>该</a:t>
            </a:r>
            <a:r>
              <a:rPr lang="en-US" altLang="zh-CN" dirty="0" smtClean="0"/>
              <a:t>ColumnFamily</a:t>
            </a:r>
            <a:r>
              <a:rPr lang="zh-CN" altLang="en-US" dirty="0" smtClean="0"/>
              <a:t>下面的所有的</a:t>
            </a:r>
            <a:r>
              <a:rPr lang="en-US" altLang="zh-CN" dirty="0" smtClean="0"/>
              <a:t>HFile</a:t>
            </a:r>
            <a:r>
              <a:rPr lang="zh-CN" altLang="en-US" dirty="0" smtClean="0"/>
              <a:t>文件。</a:t>
            </a:r>
            <a:r>
              <a:rPr lang="en-US" altLang="zh-CN" dirty="0" smtClean="0"/>
              <a:t>Major Compaction</a:t>
            </a:r>
            <a:r>
              <a:rPr lang="zh-CN" altLang="en-US" dirty="0" smtClean="0"/>
              <a:t>过程中，会清理被删除的数据。</a:t>
            </a:r>
          </a:p>
          <a:p>
            <a:r>
              <a:rPr lang="en-US" altLang="zh-CN" dirty="0" smtClean="0"/>
              <a:t>Minor Compaction</a:t>
            </a:r>
            <a:r>
              <a:rPr lang="zh-CN" altLang="en-US" dirty="0" smtClean="0"/>
              <a:t>选取文件时，遵循一定的算法。</a:t>
            </a:r>
          </a:p>
          <a:p>
            <a:endParaRPr lang="zh-CN" altLang="en-US" dirty="0"/>
          </a:p>
        </p:txBody>
      </p:sp>
      <p:sp>
        <p:nvSpPr>
          <p:cNvPr id="4" name="Title 3"/>
          <p:cNvSpPr txBox="1"/>
          <p:nvPr/>
        </p:nvSpPr>
        <p:spPr>
          <a:xfrm>
            <a:off x="700170" y="1916832"/>
            <a:ext cx="6227082" cy="871537"/>
          </a:xfrm>
          <a:prstGeom prst="rect">
            <a:avLst/>
          </a:prstGeom>
        </p:spPr>
        <p:txBody>
          <a:bodyPr/>
          <a:lstStyle/>
          <a:p>
            <a:pPr eaLnBrk="0" hangingPunct="0">
              <a:defRPr/>
            </a:pPr>
            <a:endParaRPr lang="en-US" sz="4400" b="1" kern="0">
              <a:solidFill>
                <a:srgbClr val="C00000"/>
              </a:solidFill>
              <a:latin typeface="+mn-lt"/>
              <a:ea typeface="+mn-ea"/>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10" y="222665"/>
            <a:ext cx="7745412" cy="868363"/>
          </a:xfrm>
          <a:noFill/>
          <a:ln w="9525">
            <a:noFill/>
            <a:miter lim="800000"/>
          </a:ln>
        </p:spPr>
        <p:txBody>
          <a:bodyPr vert="horz" wrap="square" lIns="80128" tIns="40064" rIns="80128" bIns="40064" numCol="1" anchor="ctr" anchorCtr="0" compatLnSpc="1"/>
          <a:lstStyle/>
          <a:p>
            <a:r>
              <a:rPr lang="zh-CN" altLang="en-US" dirty="0"/>
              <a:t>写流程 </a:t>
            </a:r>
            <a:r>
              <a:rPr lang="en-US" altLang="zh-CN" dirty="0"/>
              <a:t>– Compaction</a:t>
            </a:r>
            <a:endParaRPr lang="zh-CN" altLang="en-US" dirty="0"/>
          </a:p>
        </p:txBody>
      </p:sp>
      <p:sp>
        <p:nvSpPr>
          <p:cNvPr id="4" name="Title 3"/>
          <p:cNvSpPr txBox="1"/>
          <p:nvPr/>
        </p:nvSpPr>
        <p:spPr>
          <a:xfrm>
            <a:off x="1929047" y="2025979"/>
            <a:ext cx="6315361" cy="940644"/>
          </a:xfrm>
          <a:prstGeom prst="rect">
            <a:avLst/>
          </a:prstGeom>
        </p:spPr>
        <p:txBody>
          <a:bodyPr/>
          <a:lstStyle/>
          <a:p>
            <a:pPr eaLnBrk="0" hangingPunct="0">
              <a:defRPr/>
            </a:pPr>
            <a:endParaRPr lang="en-US" sz="4400" b="1" kern="0">
              <a:solidFill>
                <a:srgbClr val="C00000"/>
              </a:solidFill>
              <a:latin typeface="+mn-lt"/>
              <a:ea typeface="+mn-ea"/>
              <a:cs typeface="Arial" panose="020B0604020202020204" pitchFamily="34" charset="0"/>
            </a:endParaRPr>
          </a:p>
        </p:txBody>
      </p:sp>
      <p:grpSp>
        <p:nvGrpSpPr>
          <p:cNvPr id="3" name="组合 2"/>
          <p:cNvGrpSpPr/>
          <p:nvPr/>
        </p:nvGrpSpPr>
        <p:grpSpPr>
          <a:xfrm>
            <a:off x="762751" y="1260040"/>
            <a:ext cx="7524836" cy="3996444"/>
            <a:chOff x="1280904" y="1952836"/>
            <a:chExt cx="6226070" cy="3060340"/>
          </a:xfrm>
        </p:grpSpPr>
        <p:sp>
          <p:nvSpPr>
            <p:cNvPr id="6" name="矩形 5"/>
            <p:cNvSpPr/>
            <p:nvPr/>
          </p:nvSpPr>
          <p:spPr bwMode="auto">
            <a:xfrm>
              <a:off x="1360646" y="4408964"/>
              <a:ext cx="6146328" cy="604212"/>
            </a:xfrm>
            <a:prstGeom prst="rect">
              <a:avLst/>
            </a:prstGeom>
            <a:solidFill>
              <a:srgbClr val="F8F8F8"/>
            </a:solidFill>
            <a:ln w="9525">
              <a:solidFill>
                <a:schemeClr val="bg2"/>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endParaRPr lang="zh-CN" altLang="en-US" sz="1600" smtClean="0">
                <a:solidFill>
                  <a:schemeClr val="tx1"/>
                </a:solidFill>
                <a:latin typeface="+mn-lt"/>
                <a:ea typeface="+mn-ea"/>
              </a:endParaRPr>
            </a:p>
          </p:txBody>
        </p:sp>
        <p:sp>
          <p:nvSpPr>
            <p:cNvPr id="7" name="矩形 6"/>
            <p:cNvSpPr/>
            <p:nvPr/>
          </p:nvSpPr>
          <p:spPr bwMode="auto">
            <a:xfrm>
              <a:off x="1360646" y="3592557"/>
              <a:ext cx="6146328" cy="604212"/>
            </a:xfrm>
            <a:prstGeom prst="rect">
              <a:avLst/>
            </a:prstGeom>
            <a:solidFill>
              <a:srgbClr val="F8F8F8"/>
            </a:solidFill>
            <a:ln w="9525">
              <a:solidFill>
                <a:schemeClr val="bg2"/>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endParaRPr lang="zh-CN" altLang="en-US" sz="1600" smtClean="0">
                <a:solidFill>
                  <a:schemeClr val="tx1"/>
                </a:solidFill>
                <a:latin typeface="+mn-lt"/>
                <a:ea typeface="+mn-ea"/>
              </a:endParaRPr>
            </a:p>
          </p:txBody>
        </p:sp>
        <p:sp>
          <p:nvSpPr>
            <p:cNvPr id="8" name="矩形 7"/>
            <p:cNvSpPr/>
            <p:nvPr/>
          </p:nvSpPr>
          <p:spPr bwMode="auto">
            <a:xfrm>
              <a:off x="1360646" y="2729498"/>
              <a:ext cx="6146328" cy="604212"/>
            </a:xfrm>
            <a:prstGeom prst="rect">
              <a:avLst/>
            </a:prstGeom>
            <a:solidFill>
              <a:srgbClr val="F8F8F8"/>
            </a:solidFill>
            <a:ln w="9525">
              <a:solidFill>
                <a:schemeClr val="bg2"/>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endParaRPr lang="zh-CN" altLang="en-US" sz="1600" smtClean="0">
                <a:solidFill>
                  <a:schemeClr val="tx1"/>
                </a:solidFill>
                <a:latin typeface="+mn-lt"/>
                <a:ea typeface="+mn-ea"/>
              </a:endParaRPr>
            </a:p>
          </p:txBody>
        </p:sp>
        <p:sp>
          <p:nvSpPr>
            <p:cNvPr id="9" name="圆角矩形 8"/>
            <p:cNvSpPr/>
            <p:nvPr/>
          </p:nvSpPr>
          <p:spPr bwMode="auto">
            <a:xfrm>
              <a:off x="1546711" y="2822801"/>
              <a:ext cx="1159175"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sp>
          <p:nvSpPr>
            <p:cNvPr id="10" name="圆角矩形 9"/>
            <p:cNvSpPr/>
            <p:nvPr/>
          </p:nvSpPr>
          <p:spPr bwMode="auto">
            <a:xfrm>
              <a:off x="2769426" y="2822801"/>
              <a:ext cx="754812"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sp>
          <p:nvSpPr>
            <p:cNvPr id="11" name="圆角矩形 10"/>
            <p:cNvSpPr/>
            <p:nvPr/>
          </p:nvSpPr>
          <p:spPr bwMode="auto">
            <a:xfrm>
              <a:off x="3593430" y="2822801"/>
              <a:ext cx="727854"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sp>
          <p:nvSpPr>
            <p:cNvPr id="12" name="圆角矩形 11"/>
            <p:cNvSpPr/>
            <p:nvPr/>
          </p:nvSpPr>
          <p:spPr bwMode="auto">
            <a:xfrm>
              <a:off x="4390852" y="2822801"/>
              <a:ext cx="620024"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sp>
          <p:nvSpPr>
            <p:cNvPr id="13" name="圆角矩形 12"/>
            <p:cNvSpPr/>
            <p:nvPr/>
          </p:nvSpPr>
          <p:spPr bwMode="auto">
            <a:xfrm>
              <a:off x="5081952" y="2822801"/>
              <a:ext cx="620024"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sp>
          <p:nvSpPr>
            <p:cNvPr id="14" name="圆角矩形 13"/>
            <p:cNvSpPr/>
            <p:nvPr/>
          </p:nvSpPr>
          <p:spPr bwMode="auto">
            <a:xfrm>
              <a:off x="5773051" y="2822801"/>
              <a:ext cx="620024"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sp>
          <p:nvSpPr>
            <p:cNvPr id="15" name="圆角矩形 14"/>
            <p:cNvSpPr/>
            <p:nvPr/>
          </p:nvSpPr>
          <p:spPr bwMode="auto">
            <a:xfrm>
              <a:off x="6464151" y="2822801"/>
              <a:ext cx="620024"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sp>
          <p:nvSpPr>
            <p:cNvPr id="16" name="矩形 15"/>
            <p:cNvSpPr/>
            <p:nvPr/>
          </p:nvSpPr>
          <p:spPr bwMode="auto">
            <a:xfrm>
              <a:off x="3194717" y="2099697"/>
              <a:ext cx="1725285" cy="427984"/>
            </a:xfrm>
            <a:prstGeom prst="rect">
              <a:avLst/>
            </a:prstGeom>
            <a:solidFill>
              <a:schemeClr val="bg1"/>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MemStore</a:t>
              </a:r>
              <a:endParaRPr lang="zh-CN" altLang="en-US" sz="1600" dirty="0" smtClean="0">
                <a:solidFill>
                  <a:schemeClr val="tx1"/>
                </a:solidFill>
                <a:latin typeface="+mn-lt"/>
                <a:ea typeface="+mn-ea"/>
              </a:endParaRPr>
            </a:p>
          </p:txBody>
        </p:sp>
        <p:sp>
          <p:nvSpPr>
            <p:cNvPr id="17" name="椭圆 16"/>
            <p:cNvSpPr/>
            <p:nvPr/>
          </p:nvSpPr>
          <p:spPr bwMode="auto">
            <a:xfrm>
              <a:off x="1280904" y="2123023"/>
              <a:ext cx="512194" cy="402808"/>
            </a:xfrm>
            <a:prstGeom prst="ellipse">
              <a:avLst/>
            </a:prstGeom>
            <a:solidFill>
              <a:srgbClr val="F8F8F8"/>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put</a:t>
              </a:r>
              <a:endParaRPr lang="zh-CN" altLang="en-US" sz="1600" dirty="0" smtClean="0">
                <a:solidFill>
                  <a:schemeClr val="tx1"/>
                </a:solidFill>
                <a:latin typeface="+mn-lt"/>
                <a:ea typeface="+mn-ea"/>
              </a:endParaRPr>
            </a:p>
          </p:txBody>
        </p:sp>
        <p:cxnSp>
          <p:nvCxnSpPr>
            <p:cNvPr id="18" name="直接箭头连接符 17"/>
            <p:cNvCxnSpPr>
              <a:stCxn id="17" idx="6"/>
              <a:endCxn id="16" idx="1"/>
            </p:cNvCxnSpPr>
            <p:nvPr/>
          </p:nvCxnSpPr>
          <p:spPr bwMode="auto">
            <a:xfrm flipV="1">
              <a:off x="1793098" y="2313689"/>
              <a:ext cx="1401619" cy="10738"/>
            </a:xfrm>
            <a:prstGeom prst="straightConnector1">
              <a:avLst/>
            </a:prstGeom>
            <a:noFill/>
            <a:ln w="25400" cap="flat" cmpd="sng" algn="ctr">
              <a:solidFill>
                <a:schemeClr val="tx1"/>
              </a:solidFill>
              <a:prstDash val="solid"/>
              <a:round/>
              <a:headEnd type="none" w="med" len="med"/>
              <a:tailEnd type="arrow"/>
            </a:ln>
            <a:effectLst/>
          </p:spPr>
        </p:cxnSp>
        <p:cxnSp>
          <p:nvCxnSpPr>
            <p:cNvPr id="19" name="直接箭头连接符 18"/>
            <p:cNvCxnSpPr>
              <a:stCxn id="16" idx="2"/>
              <a:endCxn id="8" idx="0"/>
            </p:cNvCxnSpPr>
            <p:nvPr/>
          </p:nvCxnSpPr>
          <p:spPr bwMode="auto">
            <a:xfrm>
              <a:off x="4057360" y="2527681"/>
              <a:ext cx="376450" cy="201817"/>
            </a:xfrm>
            <a:prstGeom prst="straightConnector1">
              <a:avLst/>
            </a:prstGeom>
            <a:noFill/>
            <a:ln w="25400" cap="flat" cmpd="sng" algn="ctr">
              <a:solidFill>
                <a:schemeClr val="tx1"/>
              </a:solidFill>
              <a:prstDash val="solid"/>
              <a:round/>
              <a:headEnd type="none" w="med" len="med"/>
              <a:tailEnd type="arrow"/>
            </a:ln>
            <a:effectLst/>
          </p:spPr>
        </p:cxnSp>
        <p:sp>
          <p:nvSpPr>
            <p:cNvPr id="20" name="圆角矩形 19"/>
            <p:cNvSpPr/>
            <p:nvPr/>
          </p:nvSpPr>
          <p:spPr bwMode="auto">
            <a:xfrm>
              <a:off x="1546710" y="3685860"/>
              <a:ext cx="4155265"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sp>
          <p:nvSpPr>
            <p:cNvPr id="21" name="圆角矩形 20"/>
            <p:cNvSpPr/>
            <p:nvPr/>
          </p:nvSpPr>
          <p:spPr bwMode="auto">
            <a:xfrm>
              <a:off x="5773051" y="3685860"/>
              <a:ext cx="620024"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sp>
          <p:nvSpPr>
            <p:cNvPr id="22" name="圆角矩形 21"/>
            <p:cNvSpPr/>
            <p:nvPr/>
          </p:nvSpPr>
          <p:spPr bwMode="auto">
            <a:xfrm>
              <a:off x="6464151" y="3685860"/>
              <a:ext cx="620024"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sp>
          <p:nvSpPr>
            <p:cNvPr id="23" name="圆角矩形 22"/>
            <p:cNvSpPr/>
            <p:nvPr/>
          </p:nvSpPr>
          <p:spPr bwMode="auto">
            <a:xfrm>
              <a:off x="1546711" y="4502268"/>
              <a:ext cx="5634134" cy="402808"/>
            </a:xfrm>
            <a:prstGeom prst="roundRect">
              <a:avLst/>
            </a:prstGeom>
            <a:solidFill>
              <a:schemeClr val="bg1">
                <a:lumMod val="85000"/>
              </a:schemeClr>
            </a:solidFill>
            <a:ln w="9525">
              <a:solidFill>
                <a:schemeClr val="tx1"/>
              </a:solid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HFile</a:t>
              </a:r>
              <a:endParaRPr lang="zh-CN" altLang="en-US" sz="1600" dirty="0" smtClean="0">
                <a:solidFill>
                  <a:schemeClr val="tx1"/>
                </a:solidFill>
                <a:latin typeface="+mn-lt"/>
                <a:ea typeface="+mn-ea"/>
              </a:endParaRPr>
            </a:p>
          </p:txBody>
        </p:sp>
        <p:cxnSp>
          <p:nvCxnSpPr>
            <p:cNvPr id="24" name="直接箭头连接符 23"/>
            <p:cNvCxnSpPr>
              <a:stCxn id="8" idx="2"/>
              <a:endCxn id="7" idx="0"/>
            </p:cNvCxnSpPr>
            <p:nvPr/>
          </p:nvCxnSpPr>
          <p:spPr bwMode="auto">
            <a:xfrm>
              <a:off x="4433810" y="3333710"/>
              <a:ext cx="0" cy="258847"/>
            </a:xfrm>
            <a:prstGeom prst="straightConnector1">
              <a:avLst/>
            </a:prstGeom>
            <a:noFill/>
            <a:ln w="25400" cap="flat" cmpd="sng" algn="ctr">
              <a:solidFill>
                <a:schemeClr val="tx1"/>
              </a:solidFill>
              <a:prstDash val="solid"/>
              <a:round/>
              <a:headEnd type="none" w="med" len="med"/>
              <a:tailEnd type="arrow"/>
            </a:ln>
            <a:effectLst/>
          </p:spPr>
        </p:cxnSp>
        <p:cxnSp>
          <p:nvCxnSpPr>
            <p:cNvPr id="25" name="直接箭头连接符 24"/>
            <p:cNvCxnSpPr>
              <a:stCxn id="7" idx="2"/>
              <a:endCxn id="6" idx="0"/>
            </p:cNvCxnSpPr>
            <p:nvPr/>
          </p:nvCxnSpPr>
          <p:spPr bwMode="auto">
            <a:xfrm>
              <a:off x="4433810" y="4196769"/>
              <a:ext cx="0" cy="212195"/>
            </a:xfrm>
            <a:prstGeom prst="straightConnector1">
              <a:avLst/>
            </a:prstGeom>
            <a:noFill/>
            <a:ln w="25400" cap="flat" cmpd="sng" algn="ctr">
              <a:solidFill>
                <a:schemeClr val="tx1"/>
              </a:solidFill>
              <a:prstDash val="solid"/>
              <a:round/>
              <a:headEnd type="none" w="med" len="med"/>
              <a:tailEnd type="arrow"/>
            </a:ln>
            <a:effectLst/>
          </p:spPr>
        </p:cxnSp>
        <p:sp>
          <p:nvSpPr>
            <p:cNvPr id="26" name="圆角矩形 25"/>
            <p:cNvSpPr/>
            <p:nvPr/>
          </p:nvSpPr>
          <p:spPr bwMode="auto">
            <a:xfrm>
              <a:off x="4470594" y="3382623"/>
              <a:ext cx="1671370" cy="151054"/>
            </a:xfrm>
            <a:prstGeom prst="roundRect">
              <a:avLst/>
            </a:prstGeom>
            <a:solidFill>
              <a:srgbClr val="F8F8F8"/>
            </a:solidFill>
            <a:ln w="9525">
              <a:no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smtClean="0">
                  <a:solidFill>
                    <a:schemeClr val="tx1"/>
                  </a:solidFill>
                  <a:latin typeface="+mn-lt"/>
                  <a:ea typeface="+mn-ea"/>
                </a:rPr>
                <a:t>Minor Compaction</a:t>
              </a:r>
              <a:endParaRPr lang="zh-CN" altLang="en-US" sz="1600" smtClean="0">
                <a:solidFill>
                  <a:schemeClr val="tx1"/>
                </a:solidFill>
                <a:latin typeface="+mn-lt"/>
                <a:ea typeface="+mn-ea"/>
              </a:endParaRPr>
            </a:p>
          </p:txBody>
        </p:sp>
        <p:sp>
          <p:nvSpPr>
            <p:cNvPr id="27" name="圆角矩形 26"/>
            <p:cNvSpPr/>
            <p:nvPr/>
          </p:nvSpPr>
          <p:spPr bwMode="auto">
            <a:xfrm>
              <a:off x="4539606" y="4227997"/>
              <a:ext cx="1671370" cy="151054"/>
            </a:xfrm>
            <a:prstGeom prst="roundRect">
              <a:avLst/>
            </a:prstGeom>
            <a:solidFill>
              <a:srgbClr val="F8F8F8"/>
            </a:solidFill>
            <a:ln w="9525">
              <a:no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Major Compaction</a:t>
              </a:r>
              <a:endParaRPr lang="zh-CN" altLang="en-US" sz="1600" dirty="0" smtClean="0">
                <a:solidFill>
                  <a:schemeClr val="tx1"/>
                </a:solidFill>
                <a:latin typeface="+mn-lt"/>
                <a:ea typeface="+mn-ea"/>
              </a:endParaRPr>
            </a:p>
          </p:txBody>
        </p:sp>
        <p:sp>
          <p:nvSpPr>
            <p:cNvPr id="28" name="圆角矩形 27"/>
            <p:cNvSpPr/>
            <p:nvPr/>
          </p:nvSpPr>
          <p:spPr bwMode="auto">
            <a:xfrm>
              <a:off x="4417433" y="2542890"/>
              <a:ext cx="727854" cy="125878"/>
            </a:xfrm>
            <a:prstGeom prst="roundRect">
              <a:avLst/>
            </a:prstGeom>
            <a:solidFill>
              <a:srgbClr val="F8F8F8"/>
            </a:solidFill>
            <a:ln w="9525">
              <a:no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smtClean="0">
                  <a:solidFill>
                    <a:schemeClr val="tx1"/>
                  </a:solidFill>
                  <a:latin typeface="+mn-lt"/>
                  <a:ea typeface="+mn-ea"/>
                </a:rPr>
                <a:t>Flush</a:t>
              </a:r>
              <a:endParaRPr lang="zh-CN" altLang="en-US" sz="1600" smtClean="0">
                <a:solidFill>
                  <a:schemeClr val="tx1"/>
                </a:solidFill>
                <a:latin typeface="+mn-lt"/>
                <a:ea typeface="+mn-ea"/>
              </a:endParaRPr>
            </a:p>
          </p:txBody>
        </p:sp>
        <p:sp>
          <p:nvSpPr>
            <p:cNvPr id="29" name="圆角矩形 28"/>
            <p:cNvSpPr/>
            <p:nvPr/>
          </p:nvSpPr>
          <p:spPr bwMode="auto">
            <a:xfrm>
              <a:off x="2147400" y="1952836"/>
              <a:ext cx="727854" cy="252028"/>
            </a:xfrm>
            <a:prstGeom prst="roundRect">
              <a:avLst/>
            </a:prstGeom>
            <a:solidFill>
              <a:srgbClr val="F8F8F8"/>
            </a:solidFill>
            <a:ln w="9525">
              <a:noFill/>
              <a:round/>
            </a:ln>
          </p:spPr>
          <p:txBody>
            <a:bodyPr wrap="none" lIns="64273" tIns="0" rIns="64273" bIns="32137" rtlCol="0" anchor="ctr"/>
            <a:lstStyle/>
            <a:p>
              <a:pPr algn="ctr">
                <a:lnSpc>
                  <a:spcPct val="150000"/>
                </a:lnSpc>
                <a:spcBef>
                  <a:spcPct val="20000"/>
                </a:spcBef>
                <a:buClr>
                  <a:schemeClr val="tx1"/>
                </a:buClr>
                <a:buFont typeface="Wingdings" panose="05000000000000000000" pitchFamily="2" charset="2"/>
                <a:buNone/>
              </a:pPr>
              <a:r>
                <a:rPr lang="en-US" altLang="zh-CN" sz="1600" dirty="0" smtClean="0">
                  <a:solidFill>
                    <a:schemeClr val="tx1"/>
                  </a:solidFill>
                  <a:latin typeface="+mn-lt"/>
                  <a:ea typeface="+mn-ea"/>
                </a:rPr>
                <a:t>Write</a:t>
              </a:r>
              <a:endParaRPr lang="zh-CN" altLang="en-US" sz="1600" dirty="0" smtClean="0">
                <a:solidFill>
                  <a:schemeClr val="tx1"/>
                </a:solidFill>
                <a:latin typeface="+mn-lt"/>
                <a:ea typeface="+mn-ea"/>
              </a:endParaRPr>
            </a:p>
          </p:txBody>
        </p:sp>
      </p:grpSp>
      <p:sp>
        <p:nvSpPr>
          <p:cNvPr id="5" name="矩形 4"/>
          <p:cNvSpPr/>
          <p:nvPr/>
        </p:nvSpPr>
        <p:spPr>
          <a:xfrm>
            <a:off x="392616" y="5533698"/>
            <a:ext cx="7500811" cy="369332"/>
          </a:xfrm>
          <a:prstGeom prst="rect">
            <a:avLst/>
          </a:prstGeom>
        </p:spPr>
        <p:txBody>
          <a:bodyPr wrap="square">
            <a:spAutoFit/>
          </a:bodyPr>
          <a:lstStyle/>
          <a:p>
            <a:pPr lvl="1"/>
            <a:r>
              <a:rPr lang="zh-CN" altLang="en-US" sz="1800" b="1" dirty="0"/>
              <a:t>减少</a:t>
            </a:r>
            <a:r>
              <a:rPr lang="zh-CN" altLang="en-US" sz="1800" b="1" dirty="0">
                <a:solidFill>
                  <a:srgbClr val="FF0000"/>
                </a:solidFill>
              </a:rPr>
              <a:t>同一个</a:t>
            </a:r>
            <a:r>
              <a:rPr lang="en-US" altLang="zh-CN" sz="1800" b="1" dirty="0">
                <a:solidFill>
                  <a:srgbClr val="FF0000"/>
                </a:solidFill>
              </a:rPr>
              <a:t>Region</a:t>
            </a:r>
            <a:r>
              <a:rPr lang="zh-CN" altLang="en-US" sz="1800" b="1" dirty="0">
                <a:solidFill>
                  <a:srgbClr val="FF0000"/>
                </a:solidFill>
              </a:rPr>
              <a:t>同一</a:t>
            </a:r>
            <a:r>
              <a:rPr lang="en-US" altLang="zh-CN" sz="1800" b="1" dirty="0">
                <a:solidFill>
                  <a:srgbClr val="FF0000"/>
                </a:solidFill>
              </a:rPr>
              <a:t>Column Family</a:t>
            </a:r>
            <a:r>
              <a:rPr lang="zh-CN" altLang="en-US" sz="1800" b="1" dirty="0"/>
              <a:t>下的文件</a:t>
            </a:r>
            <a:r>
              <a:rPr lang="zh-CN" altLang="en-US" sz="1800" b="1" dirty="0" smtClean="0"/>
              <a:t>数目！！！</a:t>
            </a:r>
            <a:endParaRPr lang="en-US" altLang="zh-CN" sz="18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6177" y="188866"/>
            <a:ext cx="7745412" cy="868363"/>
          </a:xfrm>
          <a:noFill/>
          <a:ln w="9525">
            <a:noFill/>
            <a:miter lim="800000"/>
          </a:ln>
        </p:spPr>
        <p:txBody>
          <a:bodyPr vert="horz" wrap="square" lIns="80128" tIns="40064" rIns="80128" bIns="40064" numCol="1" anchor="ctr" anchorCtr="0" compatLnSpc="1"/>
          <a:lstStyle/>
          <a:p>
            <a:r>
              <a:rPr lang="zh-CN" altLang="en-US" dirty="0"/>
              <a:t>写流程 </a:t>
            </a:r>
            <a:r>
              <a:rPr lang="en-US" altLang="zh-CN" dirty="0"/>
              <a:t>– Split</a:t>
            </a:r>
            <a:endParaRPr lang="zh-CN" altLang="en-US" dirty="0"/>
          </a:p>
        </p:txBody>
      </p:sp>
      <p:sp>
        <p:nvSpPr>
          <p:cNvPr id="6" name="TextBox 5"/>
          <p:cNvSpPr txBox="1"/>
          <p:nvPr/>
        </p:nvSpPr>
        <p:spPr>
          <a:xfrm>
            <a:off x="5406975" y="3644443"/>
            <a:ext cx="1692188" cy="307777"/>
          </a:xfrm>
          <a:prstGeom prst="rect">
            <a:avLst/>
          </a:prstGeom>
          <a:noFill/>
        </p:spPr>
        <p:txBody>
          <a:bodyPr wrap="square" rtlCol="0">
            <a:spAutoFit/>
          </a:bodyPr>
          <a:lstStyle/>
          <a:p>
            <a:r>
              <a:rPr lang="en-US" altLang="zh-CN" sz="1400" dirty="0" smtClean="0">
                <a:solidFill>
                  <a:schemeClr val="tx2"/>
                </a:solidFill>
                <a:latin typeface="+mn-lt"/>
              </a:rPr>
              <a:t>DaughterRegion-1</a:t>
            </a:r>
            <a:endParaRPr lang="zh-CN" altLang="en-US" sz="1400" dirty="0">
              <a:solidFill>
                <a:schemeClr val="tx2"/>
              </a:solidFill>
              <a:latin typeface="+mn-lt"/>
            </a:endParaRPr>
          </a:p>
        </p:txBody>
      </p:sp>
      <p:sp>
        <p:nvSpPr>
          <p:cNvPr id="9" name="矩形 71"/>
          <p:cNvSpPr>
            <a:spLocks noChangeArrowheads="1"/>
          </p:cNvSpPr>
          <p:nvPr/>
        </p:nvSpPr>
        <p:spPr bwMode="auto">
          <a:xfrm>
            <a:off x="711749" y="1108311"/>
            <a:ext cx="4599504" cy="4929409"/>
          </a:xfrm>
          <a:prstGeom prst="rect">
            <a:avLst/>
          </a:prstGeom>
          <a:noFill/>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179705" lvl="1" indent="-228600">
              <a:lnSpc>
                <a:spcPct val="140000"/>
              </a:lnSpc>
              <a:spcBef>
                <a:spcPts val="790"/>
              </a:spcBef>
              <a:buClr>
                <a:schemeClr val="bg1">
                  <a:lumMod val="50000"/>
                </a:schemeClr>
              </a:buClr>
              <a:buSzPct val="60000"/>
              <a:buFont typeface="Wingdings" panose="05000000000000000000" pitchFamily="2" charset="2"/>
              <a:buChar char="l"/>
              <a:defRPr/>
            </a:pPr>
            <a:r>
              <a:rPr lang="zh-CN" altLang="en-US" sz="1800" dirty="0" smtClean="0">
                <a:solidFill>
                  <a:schemeClr val="tx1">
                    <a:lumMod val="85000"/>
                    <a:lumOff val="15000"/>
                  </a:schemeClr>
                </a:solidFill>
              </a:rPr>
              <a:t>普通的</a:t>
            </a:r>
            <a:r>
              <a:rPr lang="en-US" altLang="zh-CN" sz="1800" dirty="0" smtClean="0">
                <a:solidFill>
                  <a:schemeClr val="tx1">
                    <a:lumMod val="85000"/>
                    <a:lumOff val="15000"/>
                  </a:schemeClr>
                </a:solidFill>
              </a:rPr>
              <a:t>Region Split</a:t>
            </a:r>
            <a:r>
              <a:rPr lang="zh-CN" altLang="en-US" sz="1800" dirty="0" smtClean="0">
                <a:solidFill>
                  <a:schemeClr val="tx1">
                    <a:lumMod val="85000"/>
                    <a:lumOff val="15000"/>
                  </a:schemeClr>
                </a:solidFill>
              </a:rPr>
              <a:t>操作，是指集群运行期间，某一个</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的数据大小超出了预设的阈值，则需要将该</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自动分裂成为两个子</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marL="285750" lvl="1" indent="-285750">
              <a:lnSpc>
                <a:spcPct val="140000"/>
              </a:lnSpc>
              <a:spcBef>
                <a:spcPts val="790"/>
              </a:spcBef>
              <a:buClr>
                <a:schemeClr val="bg1">
                  <a:lumMod val="50000"/>
                </a:schemeClr>
              </a:buClr>
              <a:buSzPct val="60000"/>
              <a:buFont typeface="Wingdings" panose="05000000000000000000" pitchFamily="2" charset="2"/>
              <a:buChar char="l"/>
              <a:defRPr/>
            </a:pPr>
            <a:r>
              <a:rPr lang="zh-CN" altLang="en-US" sz="1800" b="1" dirty="0" smtClean="0">
                <a:solidFill>
                  <a:srgbClr val="C00000"/>
                </a:solidFill>
              </a:rPr>
              <a:t>分裂过程中，被分裂的</a:t>
            </a:r>
            <a:r>
              <a:rPr lang="en-US" altLang="zh-CN" sz="1800" b="1" dirty="0" smtClean="0">
                <a:solidFill>
                  <a:srgbClr val="C00000"/>
                </a:solidFill>
              </a:rPr>
              <a:t>Region</a:t>
            </a:r>
            <a:r>
              <a:rPr lang="zh-CN" altLang="en-US" sz="1800" b="1" dirty="0" smtClean="0">
                <a:solidFill>
                  <a:srgbClr val="C00000"/>
                </a:solidFill>
              </a:rPr>
              <a:t>会暂停读写服务</a:t>
            </a:r>
            <a:r>
              <a:rPr lang="zh-CN" altLang="en-US" sz="1800" dirty="0" smtClean="0">
                <a:solidFill>
                  <a:srgbClr val="C00000"/>
                </a:solidFill>
              </a:rPr>
              <a:t>。</a:t>
            </a:r>
            <a:r>
              <a:rPr lang="zh-CN" altLang="en-US" sz="1800" dirty="0" smtClean="0">
                <a:solidFill>
                  <a:schemeClr val="tx1">
                    <a:lumMod val="85000"/>
                    <a:lumOff val="15000"/>
                  </a:schemeClr>
                </a:solidFill>
              </a:rPr>
              <a:t>由于分裂过程中，父</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的数据文件并不会真正的分裂并重写到两个子</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中，而是仅仅通过在新</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中创建引用文件的方式，来实现快速的分裂。因此，</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暂停服务的时间会比较短暂。</a:t>
            </a:r>
            <a:endParaRPr lang="en-US" altLang="zh-CN" sz="1800" dirty="0" smtClean="0">
              <a:solidFill>
                <a:schemeClr val="tx1">
                  <a:lumMod val="85000"/>
                  <a:lumOff val="15000"/>
                </a:schemeClr>
              </a:solidFill>
            </a:endParaRPr>
          </a:p>
          <a:p>
            <a:pPr marL="179705" lvl="1" indent="-228600">
              <a:lnSpc>
                <a:spcPct val="140000"/>
              </a:lnSpc>
              <a:spcBef>
                <a:spcPts val="790"/>
              </a:spcBef>
              <a:buClr>
                <a:schemeClr val="bg1">
                  <a:lumMod val="50000"/>
                </a:schemeClr>
              </a:buClr>
              <a:buSzPct val="60000"/>
              <a:buFont typeface="Wingdings" panose="05000000000000000000" pitchFamily="2" charset="2"/>
              <a:buChar char="l"/>
              <a:defRPr/>
            </a:pPr>
            <a:r>
              <a:rPr lang="zh-CN" altLang="en-US" sz="1800" dirty="0" smtClean="0">
                <a:solidFill>
                  <a:schemeClr val="tx1">
                    <a:lumMod val="85000"/>
                    <a:lumOff val="15000"/>
                  </a:schemeClr>
                </a:solidFill>
              </a:rPr>
              <a:t>客户端侧所缓存的父</a:t>
            </a:r>
            <a:r>
              <a:rPr lang="en-US" altLang="zh-CN" sz="1800" dirty="0" smtClean="0">
                <a:solidFill>
                  <a:schemeClr val="tx1">
                    <a:lumMod val="85000"/>
                    <a:lumOff val="15000"/>
                  </a:schemeClr>
                </a:solidFill>
              </a:rPr>
              <a:t>Region</a:t>
            </a:r>
            <a:r>
              <a:rPr lang="zh-CN" altLang="en-US" sz="1800" dirty="0" smtClean="0">
                <a:solidFill>
                  <a:schemeClr val="tx1">
                    <a:lumMod val="85000"/>
                    <a:lumOff val="15000"/>
                  </a:schemeClr>
                </a:solidFill>
              </a:rPr>
              <a:t>的路由信息需要被更新。</a:t>
            </a:r>
            <a:endParaRPr lang="en-US" altLang="zh-CN" sz="1800" dirty="0" smtClean="0">
              <a:solidFill>
                <a:schemeClr val="tx1">
                  <a:lumMod val="85000"/>
                  <a:lumOff val="15000"/>
                </a:schemeClr>
              </a:solidFill>
            </a:endParaRPr>
          </a:p>
        </p:txBody>
      </p:sp>
      <p:grpSp>
        <p:nvGrpSpPr>
          <p:cNvPr id="3" name="组合 2"/>
          <p:cNvGrpSpPr/>
          <p:nvPr/>
        </p:nvGrpSpPr>
        <p:grpSpPr>
          <a:xfrm>
            <a:off x="5642852" y="1448780"/>
            <a:ext cx="2912622" cy="3548137"/>
            <a:chOff x="5544108" y="1400648"/>
            <a:chExt cx="2912622" cy="3548137"/>
          </a:xfrm>
        </p:grpSpPr>
        <p:pic>
          <p:nvPicPr>
            <p:cNvPr id="4" name="Picture 5" descr="C:\Users\b00178450\Desktop\HBase-漫画形象\绿色表.png"/>
            <p:cNvPicPr>
              <a:picLocks noChangeAspect="1" noChangeArrowheads="1"/>
            </p:cNvPicPr>
            <p:nvPr/>
          </p:nvPicPr>
          <p:blipFill>
            <a:blip r:embed="rId3" cstate="print"/>
            <a:srcRect/>
            <a:stretch>
              <a:fillRect/>
            </a:stretch>
          </p:blipFill>
          <p:spPr bwMode="auto">
            <a:xfrm>
              <a:off x="6912260" y="3641280"/>
              <a:ext cx="1110412" cy="999728"/>
            </a:xfrm>
            <a:prstGeom prst="rect">
              <a:avLst/>
            </a:prstGeom>
            <a:noFill/>
          </p:spPr>
        </p:pic>
        <p:pic>
          <p:nvPicPr>
            <p:cNvPr id="5" name="Picture 5" descr="C:\Users\b00178450\Desktop\HBase-漫画形象\绿色表.png"/>
            <p:cNvPicPr>
              <a:picLocks noChangeAspect="1" noChangeArrowheads="1"/>
            </p:cNvPicPr>
            <p:nvPr/>
          </p:nvPicPr>
          <p:blipFill>
            <a:blip r:embed="rId3" cstate="print"/>
            <a:srcRect/>
            <a:stretch>
              <a:fillRect/>
            </a:stretch>
          </p:blipFill>
          <p:spPr bwMode="auto">
            <a:xfrm>
              <a:off x="5544108" y="3906962"/>
              <a:ext cx="1110412" cy="999728"/>
            </a:xfrm>
            <a:prstGeom prst="rect">
              <a:avLst/>
            </a:prstGeom>
            <a:noFill/>
          </p:spPr>
        </p:pic>
        <p:sp>
          <p:nvSpPr>
            <p:cNvPr id="7" name="TextBox 6"/>
            <p:cNvSpPr txBox="1"/>
            <p:nvPr/>
          </p:nvSpPr>
          <p:spPr>
            <a:xfrm>
              <a:off x="6764542" y="4641008"/>
              <a:ext cx="1692188" cy="307777"/>
            </a:xfrm>
            <a:prstGeom prst="rect">
              <a:avLst/>
            </a:prstGeom>
            <a:noFill/>
          </p:spPr>
          <p:txBody>
            <a:bodyPr wrap="square" rtlCol="0">
              <a:spAutoFit/>
            </a:bodyPr>
            <a:lstStyle/>
            <a:p>
              <a:r>
                <a:rPr lang="en-US" altLang="zh-CN" sz="1400" dirty="0" smtClean="0">
                  <a:solidFill>
                    <a:schemeClr val="tx2"/>
                  </a:solidFill>
                  <a:latin typeface="+mn-lt"/>
                </a:rPr>
                <a:t>DaughterRegion-2</a:t>
              </a:r>
              <a:endParaRPr lang="zh-CN" altLang="en-US" sz="1400" dirty="0">
                <a:solidFill>
                  <a:schemeClr val="tx2"/>
                </a:solidFill>
                <a:latin typeface="+mn-lt"/>
              </a:endParaRPr>
            </a:p>
          </p:txBody>
        </p:sp>
        <p:cxnSp>
          <p:nvCxnSpPr>
            <p:cNvPr id="8" name="曲线连接符 7"/>
            <p:cNvCxnSpPr/>
            <p:nvPr/>
          </p:nvCxnSpPr>
          <p:spPr bwMode="auto">
            <a:xfrm>
              <a:off x="6696236" y="2912816"/>
              <a:ext cx="914400" cy="914400"/>
            </a:xfrm>
            <a:prstGeom prst="curvedConnector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flipH="1">
              <a:off x="5688124" y="2984824"/>
              <a:ext cx="576064" cy="576064"/>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a:off x="6912260" y="2984824"/>
              <a:ext cx="576064" cy="576064"/>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Picture 5" descr="C:\Users\b00178450\Desktop\HBase-漫画形象\绿色表.png"/>
            <p:cNvPicPr>
              <a:picLocks noChangeAspect="1" noChangeArrowheads="1"/>
            </p:cNvPicPr>
            <p:nvPr/>
          </p:nvPicPr>
          <p:blipFill>
            <a:blip r:embed="rId3" cstate="print"/>
            <a:srcRect/>
            <a:stretch>
              <a:fillRect/>
            </a:stretch>
          </p:blipFill>
          <p:spPr bwMode="auto">
            <a:xfrm>
              <a:off x="5688124" y="1400648"/>
              <a:ext cx="1679586" cy="1512168"/>
            </a:xfrm>
            <a:prstGeom prst="rect">
              <a:avLst/>
            </a:prstGeom>
            <a:noFill/>
          </p:spPr>
        </p:pic>
        <p:sp>
          <p:nvSpPr>
            <p:cNvPr id="16" name="TextBox 15"/>
            <p:cNvSpPr txBox="1"/>
            <p:nvPr/>
          </p:nvSpPr>
          <p:spPr>
            <a:xfrm>
              <a:off x="6120172" y="1904704"/>
              <a:ext cx="864096" cy="523220"/>
            </a:xfrm>
            <a:prstGeom prst="rect">
              <a:avLst/>
            </a:prstGeom>
            <a:noFill/>
          </p:spPr>
          <p:txBody>
            <a:bodyPr wrap="square" rtlCol="0">
              <a:spAutoFit/>
            </a:bodyPr>
            <a:lstStyle/>
            <a:p>
              <a:r>
                <a:rPr lang="en-US" altLang="zh-CN" sz="1400" smtClean="0">
                  <a:solidFill>
                    <a:schemeClr val="tx2"/>
                  </a:solidFill>
                  <a:latin typeface="+mn-lt"/>
                </a:rPr>
                <a:t>Parent</a:t>
              </a:r>
            </a:p>
            <a:p>
              <a:r>
                <a:rPr lang="en-US" altLang="zh-CN" sz="1400" smtClean="0">
                  <a:solidFill>
                    <a:schemeClr val="tx2"/>
                  </a:solidFill>
                  <a:latin typeface="+mn-lt"/>
                </a:rPr>
                <a:t>Region</a:t>
              </a:r>
              <a:endParaRPr lang="zh-CN" altLang="en-US" sz="1400">
                <a:solidFill>
                  <a:schemeClr val="tx2"/>
                </a:solidFill>
                <a:latin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ln>
        </p:spPr>
        <p:txBody>
          <a:bodyPr vert="horz" wrap="square" lIns="80128" tIns="40064" rIns="80128" bIns="40064" numCol="1" anchor="ctr" anchorCtr="0" compatLnSpc="1"/>
          <a:lstStyle/>
          <a:p>
            <a:r>
              <a:rPr lang="zh-CN" altLang="en-US" dirty="0"/>
              <a:t>按行存储</a:t>
            </a:r>
          </a:p>
        </p:txBody>
      </p:sp>
      <p:sp>
        <p:nvSpPr>
          <p:cNvPr id="37" name="内容占位符 36"/>
          <p:cNvSpPr>
            <a:spLocks noGrp="1"/>
          </p:cNvSpPr>
          <p:nvPr>
            <p:ph idx="1"/>
          </p:nvPr>
        </p:nvSpPr>
        <p:spPr>
          <a:xfrm>
            <a:off x="652463" y="3981413"/>
            <a:ext cx="8204013" cy="2213546"/>
          </a:xfrm>
        </p:spPr>
        <p:txBody>
          <a:bodyPr/>
          <a:lstStyle/>
          <a:p>
            <a:r>
              <a:rPr lang="zh-CN" altLang="en-US" sz="2000" dirty="0" smtClean="0"/>
              <a:t>按行存储：</a:t>
            </a:r>
          </a:p>
          <a:p>
            <a:pPr>
              <a:buNone/>
            </a:pPr>
            <a:r>
              <a:rPr lang="zh-CN" altLang="en-US" sz="2000" dirty="0" smtClean="0"/>
              <a:t>数据按行存储在底层文件系统中。通常，每一行会被分配固定的空间。</a:t>
            </a:r>
          </a:p>
          <a:p>
            <a:pPr lvl="1"/>
            <a:r>
              <a:rPr lang="zh-CN" altLang="en-US" sz="1800" dirty="0" smtClean="0"/>
              <a:t>优点：有利于增加</a:t>
            </a:r>
            <a:r>
              <a:rPr lang="en-US" altLang="zh-CN" sz="1800" dirty="0" smtClean="0"/>
              <a:t>/</a:t>
            </a:r>
            <a:r>
              <a:rPr lang="zh-CN" altLang="en-US" sz="1800" dirty="0" smtClean="0"/>
              <a:t>修改整行记录等操作；有利于整行数据的读取操作。</a:t>
            </a:r>
          </a:p>
          <a:p>
            <a:pPr lvl="1"/>
            <a:r>
              <a:rPr lang="zh-CN" altLang="en-US" sz="1800" dirty="0" smtClean="0"/>
              <a:t>缺点：单列查询时，会读取一些不必要的数据。</a:t>
            </a:r>
            <a:endParaRPr lang="zh-CN" altLang="en-US" sz="2000" dirty="0"/>
          </a:p>
        </p:txBody>
      </p:sp>
      <p:grpSp>
        <p:nvGrpSpPr>
          <p:cNvPr id="38" name="组合 37"/>
          <p:cNvGrpSpPr/>
          <p:nvPr/>
        </p:nvGrpSpPr>
        <p:grpSpPr>
          <a:xfrm>
            <a:off x="1151620" y="1484784"/>
            <a:ext cx="5290969" cy="2267558"/>
            <a:chOff x="791580" y="1412776"/>
            <a:chExt cx="4032448" cy="1728192"/>
          </a:xfrm>
        </p:grpSpPr>
        <p:grpSp>
          <p:nvGrpSpPr>
            <p:cNvPr id="3" name="组合 6"/>
            <p:cNvGrpSpPr/>
            <p:nvPr/>
          </p:nvGrpSpPr>
          <p:grpSpPr>
            <a:xfrm>
              <a:off x="935596" y="1628800"/>
              <a:ext cx="3168352" cy="254496"/>
              <a:chOff x="467544" y="843558"/>
              <a:chExt cx="3384376" cy="288032"/>
            </a:xfrm>
          </p:grpSpPr>
          <p:sp>
            <p:nvSpPr>
              <p:cNvPr id="8" name="矩形 7"/>
              <p:cNvSpPr/>
              <p:nvPr/>
            </p:nvSpPr>
            <p:spPr bwMode="auto">
              <a:xfrm>
                <a:off x="467544" y="843558"/>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kumimoji="0" lang="en-US" altLang="zh-CN" sz="1400" b="0" i="0" u="none" strike="noStrike" cap="none" normalizeH="0" baseline="0" dirty="0" smtClean="0">
                    <a:ln>
                      <a:noFill/>
                    </a:ln>
                    <a:solidFill>
                      <a:schemeClr val="tx1"/>
                    </a:solidFill>
                    <a:effectLst/>
                    <a:latin typeface="+mn-lt"/>
                    <a:ea typeface="+mn-ea"/>
                  </a:rPr>
                  <a:t>ID</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9" name="矩形 8"/>
              <p:cNvSpPr/>
              <p:nvPr/>
            </p:nvSpPr>
            <p:spPr bwMode="auto">
              <a:xfrm>
                <a:off x="971600" y="843558"/>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lang="en-US" altLang="zh-CN" sz="1400" dirty="0" smtClean="0">
                    <a:solidFill>
                      <a:schemeClr val="tx1"/>
                    </a:solidFill>
                    <a:latin typeface="+mn-lt"/>
                    <a:ea typeface="+mn-ea"/>
                  </a:rPr>
                  <a:t>Name</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10" name="矩形 9"/>
              <p:cNvSpPr/>
              <p:nvPr/>
            </p:nvSpPr>
            <p:spPr bwMode="auto">
              <a:xfrm>
                <a:off x="2771800" y="843558"/>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lang="en-US" altLang="zh-CN" sz="1400" dirty="0" smtClean="0">
                    <a:solidFill>
                      <a:schemeClr val="tx1"/>
                    </a:solidFill>
                    <a:latin typeface="+mn-lt"/>
                    <a:ea typeface="+mn-ea"/>
                  </a:rPr>
                  <a:t>Address</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11" name="矩形 10"/>
              <p:cNvSpPr/>
              <p:nvPr/>
            </p:nvSpPr>
            <p:spPr bwMode="auto">
              <a:xfrm>
                <a:off x="1835696" y="843558"/>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lang="en-US" altLang="zh-CN" sz="1400" smtClean="0">
                    <a:solidFill>
                      <a:schemeClr val="tx1"/>
                    </a:solidFill>
                    <a:latin typeface="+mn-lt"/>
                    <a:ea typeface="+mn-ea"/>
                  </a:rPr>
                  <a:t>Phone</a:t>
                </a:r>
                <a:endParaRPr kumimoji="0" lang="zh-CN" altLang="en-US" sz="1400" b="0" i="0" u="none" strike="noStrike" cap="none" normalizeH="0" baseline="0" smtClean="0">
                  <a:ln>
                    <a:noFill/>
                  </a:ln>
                  <a:solidFill>
                    <a:schemeClr val="tx1"/>
                  </a:solidFill>
                  <a:effectLst/>
                  <a:latin typeface="+mn-lt"/>
                  <a:ea typeface="+mn-ea"/>
                </a:endParaRPr>
              </a:p>
            </p:txBody>
          </p:sp>
        </p:grpSp>
        <p:grpSp>
          <p:nvGrpSpPr>
            <p:cNvPr id="4" name="组合 11"/>
            <p:cNvGrpSpPr/>
            <p:nvPr/>
          </p:nvGrpSpPr>
          <p:grpSpPr>
            <a:xfrm>
              <a:off x="902060" y="2060848"/>
              <a:ext cx="3168352" cy="254496"/>
              <a:chOff x="467544" y="843558"/>
              <a:chExt cx="3384376" cy="288032"/>
            </a:xfrm>
          </p:grpSpPr>
          <p:sp>
            <p:nvSpPr>
              <p:cNvPr id="13" name="矩形 12"/>
              <p:cNvSpPr/>
              <p:nvPr/>
            </p:nvSpPr>
            <p:spPr bwMode="auto">
              <a:xfrm>
                <a:off x="467544" y="843558"/>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14" name="矩形 13"/>
              <p:cNvSpPr/>
              <p:nvPr/>
            </p:nvSpPr>
            <p:spPr bwMode="auto">
              <a:xfrm>
                <a:off x="971600" y="843558"/>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15" name="矩形 14"/>
              <p:cNvSpPr/>
              <p:nvPr/>
            </p:nvSpPr>
            <p:spPr bwMode="auto">
              <a:xfrm>
                <a:off x="2771800" y="843558"/>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16" name="矩形 15"/>
              <p:cNvSpPr/>
              <p:nvPr/>
            </p:nvSpPr>
            <p:spPr bwMode="auto">
              <a:xfrm>
                <a:off x="1835696" y="843558"/>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grpSp>
        <p:grpSp>
          <p:nvGrpSpPr>
            <p:cNvPr id="5" name="组合 16"/>
            <p:cNvGrpSpPr/>
            <p:nvPr/>
          </p:nvGrpSpPr>
          <p:grpSpPr>
            <a:xfrm>
              <a:off x="1054460" y="2213248"/>
              <a:ext cx="3168352" cy="254496"/>
              <a:chOff x="467544" y="843558"/>
              <a:chExt cx="3384376" cy="288032"/>
            </a:xfrm>
          </p:grpSpPr>
          <p:sp>
            <p:nvSpPr>
              <p:cNvPr id="18" name="矩形 17"/>
              <p:cNvSpPr/>
              <p:nvPr/>
            </p:nvSpPr>
            <p:spPr bwMode="auto">
              <a:xfrm>
                <a:off x="467544" y="843558"/>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19" name="矩形 18"/>
              <p:cNvSpPr/>
              <p:nvPr/>
            </p:nvSpPr>
            <p:spPr bwMode="auto">
              <a:xfrm>
                <a:off x="971600" y="843558"/>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20" name="矩形 19"/>
              <p:cNvSpPr/>
              <p:nvPr/>
            </p:nvSpPr>
            <p:spPr bwMode="auto">
              <a:xfrm>
                <a:off x="2771800" y="843558"/>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21" name="矩形 20"/>
              <p:cNvSpPr/>
              <p:nvPr/>
            </p:nvSpPr>
            <p:spPr bwMode="auto">
              <a:xfrm>
                <a:off x="1835696" y="843558"/>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grpSp>
        <p:grpSp>
          <p:nvGrpSpPr>
            <p:cNvPr id="6" name="组合 21"/>
            <p:cNvGrpSpPr/>
            <p:nvPr/>
          </p:nvGrpSpPr>
          <p:grpSpPr>
            <a:xfrm>
              <a:off x="1206860" y="2365648"/>
              <a:ext cx="3168352" cy="254496"/>
              <a:chOff x="467544" y="843558"/>
              <a:chExt cx="3384376" cy="288032"/>
            </a:xfrm>
          </p:grpSpPr>
          <p:sp>
            <p:nvSpPr>
              <p:cNvPr id="23" name="矩形 22"/>
              <p:cNvSpPr/>
              <p:nvPr/>
            </p:nvSpPr>
            <p:spPr bwMode="auto">
              <a:xfrm>
                <a:off x="467544" y="843558"/>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24" name="矩形 23"/>
              <p:cNvSpPr/>
              <p:nvPr/>
            </p:nvSpPr>
            <p:spPr bwMode="auto">
              <a:xfrm>
                <a:off x="971600" y="843558"/>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25" name="矩形 24"/>
              <p:cNvSpPr/>
              <p:nvPr/>
            </p:nvSpPr>
            <p:spPr bwMode="auto">
              <a:xfrm>
                <a:off x="2771800" y="843558"/>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26" name="矩形 25"/>
              <p:cNvSpPr/>
              <p:nvPr/>
            </p:nvSpPr>
            <p:spPr bwMode="auto">
              <a:xfrm>
                <a:off x="1835696" y="843558"/>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grpSp>
        <p:grpSp>
          <p:nvGrpSpPr>
            <p:cNvPr id="7" name="组合 26"/>
            <p:cNvGrpSpPr/>
            <p:nvPr/>
          </p:nvGrpSpPr>
          <p:grpSpPr>
            <a:xfrm>
              <a:off x="1359260" y="2518048"/>
              <a:ext cx="3168352" cy="254496"/>
              <a:chOff x="467544" y="843558"/>
              <a:chExt cx="3384376" cy="288032"/>
            </a:xfrm>
          </p:grpSpPr>
          <p:sp>
            <p:nvSpPr>
              <p:cNvPr id="28" name="矩形 27"/>
              <p:cNvSpPr/>
              <p:nvPr/>
            </p:nvSpPr>
            <p:spPr bwMode="auto">
              <a:xfrm>
                <a:off x="467544" y="843558"/>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29" name="矩形 28"/>
              <p:cNvSpPr/>
              <p:nvPr/>
            </p:nvSpPr>
            <p:spPr bwMode="auto">
              <a:xfrm>
                <a:off x="971600" y="843558"/>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30" name="矩形 29"/>
              <p:cNvSpPr/>
              <p:nvPr/>
            </p:nvSpPr>
            <p:spPr bwMode="auto">
              <a:xfrm>
                <a:off x="2771800" y="843558"/>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31" name="矩形 30"/>
              <p:cNvSpPr/>
              <p:nvPr/>
            </p:nvSpPr>
            <p:spPr bwMode="auto">
              <a:xfrm>
                <a:off x="1835696" y="843558"/>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grpSp>
        <p:grpSp>
          <p:nvGrpSpPr>
            <p:cNvPr id="12" name="组合 31"/>
            <p:cNvGrpSpPr/>
            <p:nvPr/>
          </p:nvGrpSpPr>
          <p:grpSpPr>
            <a:xfrm>
              <a:off x="1511660" y="2670448"/>
              <a:ext cx="3168352" cy="254496"/>
              <a:chOff x="467544" y="843558"/>
              <a:chExt cx="3384376" cy="288032"/>
            </a:xfrm>
          </p:grpSpPr>
          <p:sp>
            <p:nvSpPr>
              <p:cNvPr id="33" name="矩形 32"/>
              <p:cNvSpPr/>
              <p:nvPr/>
            </p:nvSpPr>
            <p:spPr bwMode="auto">
              <a:xfrm>
                <a:off x="467544" y="843558"/>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34" name="矩形 33"/>
              <p:cNvSpPr/>
              <p:nvPr/>
            </p:nvSpPr>
            <p:spPr bwMode="auto">
              <a:xfrm>
                <a:off x="971600" y="843558"/>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35" name="矩形 34"/>
              <p:cNvSpPr/>
              <p:nvPr/>
            </p:nvSpPr>
            <p:spPr bwMode="auto">
              <a:xfrm>
                <a:off x="2771800" y="843558"/>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36" name="矩形 35"/>
              <p:cNvSpPr/>
              <p:nvPr/>
            </p:nvSpPr>
            <p:spPr bwMode="auto">
              <a:xfrm>
                <a:off x="1835696" y="843558"/>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grpSp>
        <p:sp>
          <p:nvSpPr>
            <p:cNvPr id="63" name="矩形 62"/>
            <p:cNvSpPr/>
            <p:nvPr/>
          </p:nvSpPr>
          <p:spPr bwMode="auto">
            <a:xfrm>
              <a:off x="791580" y="1412776"/>
              <a:ext cx="4032448" cy="1728192"/>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gr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0658" y="203916"/>
            <a:ext cx="7745412" cy="868363"/>
          </a:xfrm>
          <a:noFill/>
          <a:ln w="9525">
            <a:noFill/>
            <a:miter lim="800000"/>
          </a:ln>
        </p:spPr>
        <p:txBody>
          <a:bodyPr vert="horz" wrap="square" lIns="80128" tIns="40064" rIns="80128" bIns="40064" numCol="1" anchor="ctr" anchorCtr="0" compatLnSpc="1"/>
          <a:lstStyle/>
          <a:p>
            <a:pPr marL="196850" lvl="1"/>
            <a:r>
              <a:rPr lang="zh-CN" altLang="en-US" dirty="0" smtClean="0">
                <a:latin typeface="+mj-ea"/>
                <a:ea typeface="+mj-ea"/>
                <a:cs typeface="+mn-cs"/>
              </a:rPr>
              <a:t>读流程</a:t>
            </a:r>
            <a:endParaRPr lang="en-US" altLang="zh-CN" dirty="0">
              <a:latin typeface="+mj-ea"/>
              <a:ea typeface="+mj-ea"/>
              <a:cs typeface="+mn-cs"/>
            </a:endParaRPr>
          </a:p>
        </p:txBody>
      </p:sp>
      <p:grpSp>
        <p:nvGrpSpPr>
          <p:cNvPr id="6" name="组合 5"/>
          <p:cNvGrpSpPr/>
          <p:nvPr/>
        </p:nvGrpSpPr>
        <p:grpSpPr>
          <a:xfrm>
            <a:off x="502950" y="1087167"/>
            <a:ext cx="8097844" cy="4840998"/>
            <a:chOff x="520658" y="1376363"/>
            <a:chExt cx="8097844" cy="4536913"/>
          </a:xfrm>
        </p:grpSpPr>
        <p:pic>
          <p:nvPicPr>
            <p:cNvPr id="32" name="Picture 1"/>
            <p:cNvPicPr>
              <a:picLocks noChangeAspect="1" noChangeArrowheads="1"/>
            </p:cNvPicPr>
            <p:nvPr/>
          </p:nvPicPr>
          <p:blipFill rotWithShape="1">
            <a:blip r:embed="rId3" cstate="print"/>
            <a:srcRect l="7094"/>
            <a:stretch>
              <a:fillRect/>
            </a:stretch>
          </p:blipFill>
          <p:spPr bwMode="auto">
            <a:xfrm>
              <a:off x="719572" y="1376363"/>
              <a:ext cx="7898930" cy="4536913"/>
            </a:xfrm>
            <a:prstGeom prst="rect">
              <a:avLst/>
            </a:prstGeom>
            <a:noFill/>
            <a:ln w="9525">
              <a:noFill/>
              <a:miter lim="800000"/>
              <a:headEnd/>
              <a:tailEnd/>
            </a:ln>
          </p:spPr>
        </p:pic>
        <p:grpSp>
          <p:nvGrpSpPr>
            <p:cNvPr id="5" name="组合 4"/>
            <p:cNvGrpSpPr/>
            <p:nvPr/>
          </p:nvGrpSpPr>
          <p:grpSpPr>
            <a:xfrm>
              <a:off x="520658" y="1915123"/>
              <a:ext cx="6371098" cy="3530101"/>
              <a:chOff x="520658" y="1915123"/>
              <a:chExt cx="6371098" cy="3530101"/>
            </a:xfrm>
          </p:grpSpPr>
          <p:sp>
            <p:nvSpPr>
              <p:cNvPr id="4" name="Title 3"/>
              <p:cNvSpPr txBox="1"/>
              <p:nvPr/>
            </p:nvSpPr>
            <p:spPr>
              <a:xfrm>
                <a:off x="664674" y="2239158"/>
                <a:ext cx="6227082" cy="871537"/>
              </a:xfrm>
              <a:prstGeom prst="rect">
                <a:avLst/>
              </a:prstGeom>
            </p:spPr>
            <p:txBody>
              <a:bodyPr/>
              <a:lstStyle/>
              <a:p>
                <a:pPr eaLnBrk="0" hangingPunct="0">
                  <a:defRPr/>
                </a:pPr>
                <a:endParaRPr lang="en-US" sz="4400" b="1" kern="0">
                  <a:solidFill>
                    <a:srgbClr val="C00000"/>
                  </a:solidFill>
                  <a:latin typeface="+mn-lt"/>
                  <a:ea typeface="黑体" panose="02010609060101010101" pitchFamily="2" charset="-122"/>
                  <a:cs typeface="Arial" panose="020B0604020202020204" pitchFamily="34" charset="0"/>
                </a:endParaRPr>
              </a:p>
            </p:txBody>
          </p:sp>
          <p:sp>
            <p:nvSpPr>
              <p:cNvPr id="33" name="Title 3"/>
              <p:cNvSpPr txBox="1"/>
              <p:nvPr/>
            </p:nvSpPr>
            <p:spPr>
              <a:xfrm>
                <a:off x="520658" y="1915123"/>
                <a:ext cx="6227082" cy="871537"/>
              </a:xfrm>
              <a:prstGeom prst="rect">
                <a:avLst/>
              </a:prstGeom>
            </p:spPr>
            <p:txBody>
              <a:bodyPr/>
              <a:lstStyle/>
              <a:p>
                <a:pPr eaLnBrk="0" hangingPunct="0">
                  <a:defRPr/>
                </a:pPr>
                <a:endParaRPr lang="en-US" sz="4400" b="1" kern="0">
                  <a:solidFill>
                    <a:srgbClr val="C00000"/>
                  </a:solidFill>
                  <a:latin typeface="+mn-lt"/>
                  <a:ea typeface="黑体" panose="02010609060101010101" pitchFamily="2" charset="-122"/>
                  <a:cs typeface="Arial" panose="020B0604020202020204" pitchFamily="34" charset="0"/>
                </a:endParaRPr>
              </a:p>
            </p:txBody>
          </p:sp>
          <p:sp>
            <p:nvSpPr>
              <p:cNvPr id="3" name="矩形 2"/>
              <p:cNvSpPr/>
              <p:nvPr/>
            </p:nvSpPr>
            <p:spPr bwMode="auto">
              <a:xfrm>
                <a:off x="719572" y="4653136"/>
                <a:ext cx="4004067" cy="792088"/>
              </a:xfrm>
              <a:prstGeom prst="rect">
                <a:avLst/>
              </a:prstGeom>
              <a:solidFill>
                <a:srgbClr val="DDF0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grpSp>
      </p:gr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4611" y="268995"/>
            <a:ext cx="7745412" cy="868363"/>
          </a:xfrm>
          <a:noFill/>
          <a:ln w="9525">
            <a:noFill/>
            <a:miter lim="800000"/>
          </a:ln>
        </p:spPr>
        <p:txBody>
          <a:bodyPr vert="horz" wrap="square" lIns="80128" tIns="40064" rIns="80128" bIns="40064" numCol="1" anchor="ctr" anchorCtr="0" compatLnSpc="1"/>
          <a:lstStyle/>
          <a:p>
            <a:r>
              <a:rPr lang="en-US" altLang="zh-CN" dirty="0"/>
              <a:t>A</a:t>
            </a:r>
            <a:r>
              <a:rPr lang="en-US" altLang="zh-CN" dirty="0" smtClean="0"/>
              <a:t>.</a:t>
            </a:r>
            <a:r>
              <a:rPr lang="zh-CN" altLang="en-US" dirty="0" smtClean="0"/>
              <a:t>客户端</a:t>
            </a:r>
            <a:r>
              <a:rPr lang="zh-CN" altLang="en-US" dirty="0"/>
              <a:t>发起读数据请求</a:t>
            </a:r>
          </a:p>
        </p:txBody>
      </p:sp>
      <p:sp>
        <p:nvSpPr>
          <p:cNvPr id="4" name="Title 3"/>
          <p:cNvSpPr txBox="1"/>
          <p:nvPr/>
        </p:nvSpPr>
        <p:spPr>
          <a:xfrm>
            <a:off x="752915" y="1730911"/>
            <a:ext cx="6227082" cy="871537"/>
          </a:xfrm>
          <a:prstGeom prst="rect">
            <a:avLst/>
          </a:prstGeom>
        </p:spPr>
        <p:txBody>
          <a:bodyPr/>
          <a:lstStyle/>
          <a:p>
            <a:pPr eaLnBrk="0" hangingPunct="0">
              <a:defRPr/>
            </a:pPr>
            <a:endParaRPr lang="en-US" sz="4400" b="1" kern="0">
              <a:solidFill>
                <a:srgbClr val="C00000"/>
              </a:solidFill>
              <a:latin typeface="+mn-lt"/>
              <a:ea typeface="+mn-ea"/>
              <a:cs typeface="Arial" panose="020B0604020202020204" pitchFamily="34" charset="0"/>
            </a:endParaRPr>
          </a:p>
        </p:txBody>
      </p:sp>
      <p:sp>
        <p:nvSpPr>
          <p:cNvPr id="11" name="圆角矩形 10"/>
          <p:cNvSpPr/>
          <p:nvPr/>
        </p:nvSpPr>
        <p:spPr bwMode="auto">
          <a:xfrm>
            <a:off x="3187479" y="1227871"/>
            <a:ext cx="1728192" cy="2232248"/>
          </a:xfrm>
          <a:prstGeom prst="roundRect">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defTabSz="914400" eaLnBrk="1" latinLnBrk="0" hangingPunct="1">
              <a:lnSpc>
                <a:spcPct val="100000"/>
              </a:lnSpc>
              <a:buClr>
                <a:srgbClr val="CC9900"/>
              </a:buClr>
              <a:buSzTx/>
            </a:pPr>
            <a:r>
              <a:rPr lang="en-US" altLang="zh-CN" sz="1800" dirty="0" smtClean="0">
                <a:solidFill>
                  <a:schemeClr val="tx1"/>
                </a:solidFill>
                <a:latin typeface="+mn-lt"/>
                <a:ea typeface="+mn-ea"/>
              </a:rPr>
              <a:t>  Get</a:t>
            </a:r>
          </a:p>
          <a:p>
            <a:pPr marL="0" marR="0" indent="0" defTabSz="914400" eaLnBrk="1" latinLnBrk="0" hangingPunct="1">
              <a:lnSpc>
                <a:spcPct val="100000"/>
              </a:lnSpc>
              <a:buClr>
                <a:srgbClr val="CC9900"/>
              </a:buClr>
              <a:buSzTx/>
            </a:pPr>
            <a:endParaRPr lang="zh-CN" altLang="en-US" sz="1800" dirty="0" smtClean="0">
              <a:solidFill>
                <a:schemeClr val="tx1"/>
              </a:solidFill>
              <a:latin typeface="+mn-lt"/>
              <a:ea typeface="+mn-ea"/>
            </a:endParaRPr>
          </a:p>
        </p:txBody>
      </p:sp>
      <p:cxnSp>
        <p:nvCxnSpPr>
          <p:cNvPr id="12" name="直接箭头连接符 11"/>
          <p:cNvCxnSpPr/>
          <p:nvPr/>
        </p:nvCxnSpPr>
        <p:spPr bwMode="auto">
          <a:xfrm flipV="1">
            <a:off x="2442841" y="3081837"/>
            <a:ext cx="720080" cy="518478"/>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3" name="表格 12"/>
          <p:cNvGraphicFramePr>
            <a:graphicFrameLocks noGrp="1"/>
          </p:cNvGraphicFramePr>
          <p:nvPr/>
        </p:nvGraphicFramePr>
        <p:xfrm>
          <a:off x="3511984" y="1656114"/>
          <a:ext cx="1103784" cy="1671957"/>
        </p:xfrm>
        <a:graphic>
          <a:graphicData uri="http://schemas.openxmlformats.org/drawingml/2006/table">
            <a:tbl>
              <a:tblPr firstRow="1" bandRow="1">
                <a:tableStyleId>{F5AB1C69-6EDB-4FF4-983F-18BD219EF322}</a:tableStyleId>
              </a:tblPr>
              <a:tblGrid>
                <a:gridCol w="1103784"/>
              </a:tblGrid>
              <a:tr h="238851">
                <a:tc>
                  <a:txBody>
                    <a:bodyPr/>
                    <a:lstStyle/>
                    <a:p>
                      <a:endParaRPr lang="zh-CN"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右箭头 13"/>
          <p:cNvSpPr/>
          <p:nvPr/>
        </p:nvSpPr>
        <p:spPr bwMode="auto">
          <a:xfrm>
            <a:off x="3162921" y="2343995"/>
            <a:ext cx="216024" cy="216024"/>
          </a:xfrm>
          <a:prstGeom prst="rightArrow">
            <a:avLst/>
          </a:prstGeom>
          <a:solidFill>
            <a:srgbClr val="C000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sp>
        <p:nvSpPr>
          <p:cNvPr id="15" name="圆角矩形 14"/>
          <p:cNvSpPr/>
          <p:nvPr/>
        </p:nvSpPr>
        <p:spPr bwMode="auto">
          <a:xfrm>
            <a:off x="3187479" y="3600315"/>
            <a:ext cx="1728192" cy="2348965"/>
          </a:xfrm>
          <a:prstGeom prst="roundRect">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defTabSz="914400" eaLnBrk="1" latinLnBrk="0" hangingPunct="1">
              <a:lnSpc>
                <a:spcPct val="100000"/>
              </a:lnSpc>
              <a:buClr>
                <a:srgbClr val="CC9900"/>
              </a:buClr>
              <a:buSzTx/>
            </a:pPr>
            <a:r>
              <a:rPr lang="en-US" altLang="zh-CN" dirty="0" smtClean="0">
                <a:solidFill>
                  <a:schemeClr val="tx1"/>
                </a:solidFill>
                <a:latin typeface="+mn-lt"/>
                <a:ea typeface="+mn-ea"/>
              </a:rPr>
              <a:t>  </a:t>
            </a:r>
            <a:r>
              <a:rPr lang="en-US" altLang="zh-CN" sz="1800" dirty="0" smtClean="0">
                <a:solidFill>
                  <a:schemeClr val="tx1"/>
                </a:solidFill>
                <a:latin typeface="+mn-lt"/>
                <a:ea typeface="+mn-ea"/>
              </a:rPr>
              <a:t>Scan</a:t>
            </a:r>
            <a:endParaRPr lang="en-US" altLang="zh-CN" dirty="0" smtClean="0">
              <a:solidFill>
                <a:schemeClr val="tx1"/>
              </a:solidFill>
              <a:latin typeface="+mn-lt"/>
              <a:ea typeface="+mn-ea"/>
            </a:endParaRPr>
          </a:p>
          <a:p>
            <a:pPr marL="0" marR="0" indent="0" defTabSz="914400" eaLnBrk="1" latinLnBrk="0" hangingPunct="1">
              <a:lnSpc>
                <a:spcPct val="100000"/>
              </a:lnSpc>
              <a:buClr>
                <a:srgbClr val="CC9900"/>
              </a:buClr>
              <a:buSzTx/>
            </a:pPr>
            <a:endParaRPr lang="zh-CN" altLang="en-US" dirty="0" smtClean="0">
              <a:solidFill>
                <a:schemeClr val="tx1"/>
              </a:solidFill>
              <a:latin typeface="+mn-lt"/>
              <a:ea typeface="+mn-ea"/>
            </a:endParaRPr>
          </a:p>
        </p:txBody>
      </p:sp>
      <p:graphicFrame>
        <p:nvGraphicFramePr>
          <p:cNvPr id="16" name="表格 15"/>
          <p:cNvGraphicFramePr>
            <a:graphicFrameLocks noGrp="1"/>
          </p:cNvGraphicFramePr>
          <p:nvPr/>
        </p:nvGraphicFramePr>
        <p:xfrm>
          <a:off x="3527884" y="4053672"/>
          <a:ext cx="1103784" cy="1671957"/>
        </p:xfrm>
        <a:graphic>
          <a:graphicData uri="http://schemas.openxmlformats.org/drawingml/2006/table">
            <a:tbl>
              <a:tblPr firstRow="1" bandRow="1">
                <a:tableStyleId>{F5AB1C69-6EDB-4FF4-983F-18BD219EF322}</a:tableStyleId>
              </a:tblPr>
              <a:tblGrid>
                <a:gridCol w="1103784"/>
              </a:tblGrid>
              <a:tr h="238851">
                <a:tc>
                  <a:txBody>
                    <a:bodyPr/>
                    <a:lstStyle/>
                    <a:p>
                      <a:endParaRPr lang="zh-CN"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851">
                <a:tc>
                  <a:txBody>
                    <a:bodyPr/>
                    <a:lstStyle/>
                    <a:p>
                      <a:endParaRPr lang="zh-CN"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右箭头 16"/>
          <p:cNvSpPr/>
          <p:nvPr/>
        </p:nvSpPr>
        <p:spPr bwMode="auto">
          <a:xfrm rot="5400000">
            <a:off x="2658865" y="4936283"/>
            <a:ext cx="1296144" cy="144016"/>
          </a:xfrm>
          <a:prstGeom prst="rightArrow">
            <a:avLst/>
          </a:prstGeom>
          <a:solidFill>
            <a:srgbClr val="C000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cxnSp>
        <p:nvCxnSpPr>
          <p:cNvPr id="18" name="直接箭头连接符 17"/>
          <p:cNvCxnSpPr/>
          <p:nvPr/>
        </p:nvCxnSpPr>
        <p:spPr bwMode="auto">
          <a:xfrm>
            <a:off x="2442841" y="3784155"/>
            <a:ext cx="720080" cy="576064"/>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9" name="Picture 8" descr="C:\Users\b00178450\Desktop\HBase-漫画形象\client.png"/>
          <p:cNvPicPr>
            <a:picLocks noChangeAspect="1" noChangeArrowheads="1"/>
          </p:cNvPicPr>
          <p:nvPr/>
        </p:nvPicPr>
        <p:blipFill>
          <a:blip r:embed="rId3" cstate="print"/>
          <a:srcRect/>
          <a:stretch>
            <a:fillRect/>
          </a:stretch>
        </p:blipFill>
        <p:spPr bwMode="auto">
          <a:xfrm>
            <a:off x="643491" y="2294050"/>
            <a:ext cx="2207855" cy="2175065"/>
          </a:xfrm>
          <a:prstGeom prst="rect">
            <a:avLst/>
          </a:prstGeom>
          <a:noFill/>
        </p:spPr>
      </p:pic>
      <p:sp>
        <p:nvSpPr>
          <p:cNvPr id="3" name="圆角矩形 2"/>
          <p:cNvSpPr/>
          <p:nvPr/>
        </p:nvSpPr>
        <p:spPr bwMode="auto">
          <a:xfrm>
            <a:off x="1302619" y="3784155"/>
            <a:ext cx="732620" cy="25462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ts val="3600"/>
              </a:spcAft>
              <a:buClrTx/>
              <a:buSzTx/>
              <a:buFontTx/>
              <a:buNone/>
            </a:pPr>
            <a:r>
              <a:rPr kumimoji="0" lang="en-US" altLang="zh-CN" sz="1600" b="0" i="0" u="none" strike="noStrike" cap="none" normalizeH="0" baseline="0" dirty="0" smtClean="0">
                <a:ln>
                  <a:noFill/>
                </a:ln>
                <a:solidFill>
                  <a:schemeClr val="tx1"/>
                </a:solidFill>
                <a:effectLst/>
                <a:latin typeface="+mn-lt"/>
                <a:ea typeface="+mn-ea"/>
              </a:rPr>
              <a:t>Client</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21" name="矩形 71"/>
          <p:cNvSpPr>
            <a:spLocks noChangeArrowheads="1"/>
          </p:cNvSpPr>
          <p:nvPr/>
        </p:nvSpPr>
        <p:spPr bwMode="auto">
          <a:xfrm>
            <a:off x="4940229" y="1700808"/>
            <a:ext cx="3632743" cy="901640"/>
          </a:xfrm>
          <a:prstGeom prst="rect">
            <a:avLst/>
          </a:prstGeom>
          <a:noFill/>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236855" lvl="1" indent="-285750">
              <a:lnSpc>
                <a:spcPct val="150000"/>
              </a:lnSpc>
              <a:buClr>
                <a:schemeClr val="bg1">
                  <a:lumMod val="50000"/>
                </a:schemeClr>
              </a:buClr>
              <a:buSzPct val="60000"/>
              <a:buFont typeface="Wingdings" panose="05000000000000000000" pitchFamily="2" charset="2"/>
              <a:buChar char="l"/>
              <a:defRPr/>
            </a:pPr>
            <a:r>
              <a:rPr lang="en-US" altLang="zh-CN" sz="1800" dirty="0" smtClean="0">
                <a:solidFill>
                  <a:schemeClr val="tx1">
                    <a:lumMod val="85000"/>
                    <a:lumOff val="15000"/>
                  </a:schemeClr>
                </a:solidFill>
              </a:rPr>
              <a:t>Get</a:t>
            </a:r>
            <a:r>
              <a:rPr lang="zh-CN" altLang="en-US" sz="1800" dirty="0" smtClean="0">
                <a:solidFill>
                  <a:schemeClr val="tx1">
                    <a:lumMod val="85000"/>
                    <a:lumOff val="15000"/>
                  </a:schemeClr>
                </a:solidFill>
              </a:rPr>
              <a:t>操作在提供精确的</a:t>
            </a:r>
            <a:r>
              <a:rPr lang="en-US" altLang="zh-CN" sz="1800" dirty="0" smtClean="0">
                <a:solidFill>
                  <a:schemeClr val="tx1">
                    <a:lumMod val="85000"/>
                    <a:lumOff val="15000"/>
                  </a:schemeClr>
                </a:solidFill>
              </a:rPr>
              <a:t>Key</a:t>
            </a:r>
            <a:r>
              <a:rPr lang="zh-CN" altLang="en-US" sz="1800" dirty="0" smtClean="0">
                <a:solidFill>
                  <a:schemeClr val="tx1">
                    <a:lumMod val="85000"/>
                    <a:lumOff val="15000"/>
                  </a:schemeClr>
                </a:solidFill>
              </a:rPr>
              <a:t>值的情形下，读取单行用户数据。</a:t>
            </a:r>
            <a:endParaRPr lang="en-US" altLang="zh-CN" sz="1800" dirty="0" smtClean="0">
              <a:solidFill>
                <a:schemeClr val="tx1">
                  <a:lumMod val="85000"/>
                  <a:lumOff val="15000"/>
                </a:schemeClr>
              </a:solidFill>
            </a:endParaRPr>
          </a:p>
        </p:txBody>
      </p:sp>
      <p:sp>
        <p:nvSpPr>
          <p:cNvPr id="20" name="矩形 71"/>
          <p:cNvSpPr>
            <a:spLocks noChangeArrowheads="1"/>
          </p:cNvSpPr>
          <p:nvPr/>
        </p:nvSpPr>
        <p:spPr bwMode="auto">
          <a:xfrm>
            <a:off x="4940230" y="3903105"/>
            <a:ext cx="3632742" cy="901640"/>
          </a:xfrm>
          <a:prstGeom prst="rect">
            <a:avLst/>
          </a:prstGeom>
          <a:noFill/>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236855" lvl="1" indent="-285750">
              <a:lnSpc>
                <a:spcPct val="150000"/>
              </a:lnSpc>
              <a:buClr>
                <a:schemeClr val="bg1">
                  <a:lumMod val="50000"/>
                </a:schemeClr>
              </a:buClr>
              <a:buSzPct val="60000"/>
              <a:buFont typeface="Wingdings" panose="05000000000000000000" pitchFamily="2" charset="2"/>
              <a:buChar char="l"/>
              <a:defRPr/>
            </a:pPr>
            <a:r>
              <a:rPr lang="en-US" altLang="zh-CN" sz="1800" dirty="0">
                <a:solidFill>
                  <a:schemeClr val="tx1">
                    <a:lumMod val="85000"/>
                    <a:lumOff val="15000"/>
                  </a:schemeClr>
                </a:solidFill>
              </a:rPr>
              <a:t>Scan</a:t>
            </a:r>
            <a:r>
              <a:rPr lang="zh-CN" altLang="en-US" sz="1800" dirty="0">
                <a:solidFill>
                  <a:schemeClr val="tx1">
                    <a:lumMod val="85000"/>
                    <a:lumOff val="15000"/>
                  </a:schemeClr>
                </a:solidFill>
              </a:rPr>
              <a:t>操作是为了批量扫描限定</a:t>
            </a:r>
            <a:r>
              <a:rPr lang="en-US" altLang="zh-CN" sz="1800" dirty="0">
                <a:solidFill>
                  <a:schemeClr val="tx1">
                    <a:lumMod val="85000"/>
                    <a:lumOff val="15000"/>
                  </a:schemeClr>
                </a:solidFill>
              </a:rPr>
              <a:t>Key</a:t>
            </a:r>
            <a:r>
              <a:rPr lang="zh-CN" altLang="en-US" sz="1800" dirty="0">
                <a:solidFill>
                  <a:schemeClr val="tx1">
                    <a:lumMod val="85000"/>
                    <a:lumOff val="15000"/>
                  </a:schemeClr>
                </a:solidFill>
              </a:rPr>
              <a:t>值范围内的用户数据。</a:t>
            </a:r>
            <a:endParaRPr lang="en-US" altLang="zh-CN" sz="1800" dirty="0">
              <a:solidFill>
                <a:schemeClr val="tx1">
                  <a:lumMod val="85000"/>
                  <a:lumOff val="1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par>
                                <p:cTn id="20" presetID="3" presetClass="entr" presetSubtype="1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7" grpId="0" animBg="1"/>
      <p:bldP spid="21" grpId="0"/>
      <p:bldP spid="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53757"/>
            <a:ext cx="7745412" cy="868363"/>
          </a:xfrm>
          <a:noFill/>
          <a:ln w="9525">
            <a:noFill/>
            <a:miter lim="800000"/>
          </a:ln>
        </p:spPr>
        <p:txBody>
          <a:bodyPr vert="horz" wrap="square" lIns="80128" tIns="40064" rIns="80128" bIns="40064" numCol="1" anchor="ctr" anchorCtr="0" compatLnSpc="1"/>
          <a:lstStyle/>
          <a:p>
            <a:r>
              <a:rPr lang="en-US" altLang="zh-CN" dirty="0"/>
              <a:t>B</a:t>
            </a:r>
            <a:r>
              <a:rPr lang="en-US" altLang="zh-CN" dirty="0" smtClean="0"/>
              <a:t>.</a:t>
            </a:r>
            <a:r>
              <a:rPr lang="zh-CN" altLang="en-US" dirty="0" smtClean="0"/>
              <a:t>读</a:t>
            </a:r>
            <a:r>
              <a:rPr lang="zh-CN" altLang="en-US" dirty="0"/>
              <a:t>流程 </a:t>
            </a:r>
            <a:r>
              <a:rPr lang="en-US" altLang="zh-CN" dirty="0"/>
              <a:t>– </a:t>
            </a:r>
            <a:r>
              <a:rPr lang="zh-CN" altLang="en-US" dirty="0"/>
              <a:t>定位</a:t>
            </a:r>
            <a:r>
              <a:rPr lang="en-US" altLang="zh-CN" dirty="0"/>
              <a:t>Region</a:t>
            </a:r>
            <a:r>
              <a:rPr lang="zh-CN" altLang="en-US" dirty="0"/>
              <a:t> </a:t>
            </a:r>
          </a:p>
        </p:txBody>
      </p:sp>
      <p:grpSp>
        <p:nvGrpSpPr>
          <p:cNvPr id="4" name="组合 3"/>
          <p:cNvGrpSpPr/>
          <p:nvPr/>
        </p:nvGrpSpPr>
        <p:grpSpPr>
          <a:xfrm>
            <a:off x="1745722" y="1124744"/>
            <a:ext cx="5862735" cy="5003800"/>
            <a:chOff x="1745722" y="1124744"/>
            <a:chExt cx="5862735" cy="5003800"/>
          </a:xfrm>
        </p:grpSpPr>
        <p:pic>
          <p:nvPicPr>
            <p:cNvPr id="42" name="Picture 2"/>
            <p:cNvPicPr>
              <a:picLocks noChangeAspect="1" noChangeArrowheads="1"/>
            </p:cNvPicPr>
            <p:nvPr/>
          </p:nvPicPr>
          <p:blipFill>
            <a:blip r:embed="rId3" cstate="print"/>
            <a:srcRect/>
            <a:stretch>
              <a:fillRect/>
            </a:stretch>
          </p:blipFill>
          <p:spPr bwMode="auto">
            <a:xfrm>
              <a:off x="1745722" y="1124744"/>
              <a:ext cx="5862735" cy="5003800"/>
            </a:xfrm>
            <a:prstGeom prst="rect">
              <a:avLst/>
            </a:prstGeom>
            <a:noFill/>
            <a:ln w="9525">
              <a:noFill/>
              <a:miter lim="800000"/>
              <a:headEnd/>
              <a:tailEnd/>
            </a:ln>
          </p:spPr>
        </p:pic>
        <p:sp>
          <p:nvSpPr>
            <p:cNvPr id="3" name="圆角矩形 2"/>
            <p:cNvSpPr/>
            <p:nvPr/>
          </p:nvSpPr>
          <p:spPr bwMode="auto">
            <a:xfrm>
              <a:off x="3239852" y="1261746"/>
              <a:ext cx="3924436" cy="1039057"/>
            </a:xfrm>
            <a:prstGeom prst="roundRect">
              <a:avLst/>
            </a:prstGeom>
            <a:solidFill>
              <a:srgbClr val="BAE1D3"/>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mn-lt"/>
                  <a:ea typeface="+mn-ea"/>
                </a:rPr>
                <a:t>Hi</a:t>
              </a:r>
              <a:r>
                <a:rPr kumimoji="0" lang="zh-CN" altLang="en-US" sz="1600" b="0" i="0" u="none" strike="noStrike" cap="none" normalizeH="0" baseline="0" dirty="0" smtClean="0">
                  <a:ln>
                    <a:noFill/>
                  </a:ln>
                  <a:solidFill>
                    <a:schemeClr val="tx1"/>
                  </a:solidFill>
                  <a:effectLst/>
                  <a:latin typeface="+mn-lt"/>
                  <a:ea typeface="+mn-ea"/>
                </a:rPr>
                <a:t>，</a:t>
              </a:r>
              <a:r>
                <a:rPr kumimoji="0" lang="en-US" altLang="zh-CN" sz="1600" b="0" i="0" u="none" strike="noStrike" cap="none" normalizeH="0" baseline="0" dirty="0" smtClean="0">
                  <a:ln>
                    <a:noFill/>
                  </a:ln>
                  <a:solidFill>
                    <a:schemeClr val="tx1"/>
                  </a:solidFill>
                  <a:effectLst/>
                  <a:latin typeface="+mn-lt"/>
                  <a:ea typeface="+mn-ea"/>
                </a:rPr>
                <a:t>META</a:t>
              </a:r>
              <a:r>
                <a:rPr kumimoji="0" lang="zh-CN" altLang="en-US" sz="1600" b="0" i="0" u="none" strike="noStrike" cap="none" normalizeH="0" baseline="0" dirty="0" smtClean="0">
                  <a:ln>
                    <a:noFill/>
                  </a:ln>
                  <a:solidFill>
                    <a:schemeClr val="tx1"/>
                  </a:solidFill>
                  <a:effectLst/>
                  <a:latin typeface="+mn-lt"/>
                  <a:ea typeface="+mn-ea"/>
                </a:rPr>
                <a:t>，我需要查找编码范围是</a:t>
              </a:r>
              <a:r>
                <a:rPr kumimoji="0" lang="en-US" altLang="zh-CN" sz="1600" b="0" i="0" u="none" strike="noStrike" cap="none" normalizeH="0" baseline="0" dirty="0" smtClean="0">
                  <a:ln>
                    <a:noFill/>
                  </a:ln>
                  <a:solidFill>
                    <a:schemeClr val="tx1"/>
                  </a:solidFill>
                  <a:effectLst/>
                  <a:latin typeface="+mn-lt"/>
                  <a:ea typeface="+mn-ea"/>
                </a:rPr>
                <a:t>xxx</a:t>
              </a:r>
              <a:r>
                <a:rPr lang="en-US" altLang="zh-CN" sz="1600" dirty="0" smtClean="0">
                  <a:latin typeface="+mn-lt"/>
                  <a:ea typeface="+mn-ea"/>
                </a:rPr>
                <a:t>-xxx</a:t>
              </a:r>
              <a:r>
                <a:rPr lang="zh-CN" altLang="en-US" sz="1600" dirty="0" smtClean="0">
                  <a:latin typeface="+mn-lt"/>
                  <a:ea typeface="+mn-ea"/>
                </a:rPr>
                <a:t>的书籍，请根据这个信息去寻找包含这个编码范围的书架号、这些书架所在楼层。</a:t>
              </a:r>
              <a:endParaRPr kumimoji="0" lang="zh-CN" altLang="en-US" sz="1600" b="0" i="0" u="none" strike="noStrike" cap="none" normalizeH="0" baseline="0" dirty="0" smtClean="0">
                <a:ln>
                  <a:noFill/>
                </a:ln>
                <a:solidFill>
                  <a:schemeClr val="tx1"/>
                </a:solidFill>
                <a:effectLst/>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5288" y="238396"/>
            <a:ext cx="7745412" cy="868363"/>
          </a:xfrm>
          <a:noFill/>
          <a:ln w="9525">
            <a:noFill/>
            <a:miter lim="800000"/>
          </a:ln>
        </p:spPr>
        <p:txBody>
          <a:bodyPr vert="horz" wrap="square" lIns="80128" tIns="40064" rIns="80128" bIns="40064" numCol="1" anchor="ctr" anchorCtr="0" compatLnSpc="1"/>
          <a:lstStyle/>
          <a:p>
            <a:r>
              <a:rPr lang="en-US" altLang="zh-CN" dirty="0"/>
              <a:t>C</a:t>
            </a:r>
            <a:r>
              <a:rPr lang="en-US" altLang="zh-CN" dirty="0" smtClean="0"/>
              <a:t>.</a:t>
            </a:r>
            <a:r>
              <a:rPr lang="zh-CN" altLang="en-US" dirty="0" smtClean="0"/>
              <a:t>读</a:t>
            </a:r>
            <a:r>
              <a:rPr lang="zh-CN" altLang="en-US" dirty="0"/>
              <a:t>流程 </a:t>
            </a:r>
            <a:r>
              <a:rPr lang="en-US" altLang="zh-CN" dirty="0"/>
              <a:t>– </a:t>
            </a:r>
            <a:r>
              <a:rPr lang="en-US" altLang="zh-CN" dirty="0" smtClean="0"/>
              <a:t>Scan</a:t>
            </a:r>
            <a:endParaRPr lang="zh-CN" altLang="en-US" dirty="0"/>
          </a:p>
        </p:txBody>
      </p:sp>
      <p:sp>
        <p:nvSpPr>
          <p:cNvPr id="20" name="Title 3"/>
          <p:cNvSpPr txBox="1"/>
          <p:nvPr/>
        </p:nvSpPr>
        <p:spPr>
          <a:xfrm>
            <a:off x="773194" y="1807110"/>
            <a:ext cx="6227082" cy="871537"/>
          </a:xfrm>
          <a:prstGeom prst="rect">
            <a:avLst/>
          </a:prstGeom>
        </p:spPr>
        <p:txBody>
          <a:bodyPr/>
          <a:lstStyle/>
          <a:p>
            <a:pPr eaLnBrk="0" hangingPunct="0">
              <a:defRPr/>
            </a:pPr>
            <a:endParaRPr lang="en-US" sz="4400" b="1" kern="0">
              <a:solidFill>
                <a:srgbClr val="C00000"/>
              </a:solidFill>
              <a:latin typeface="+mn-lt"/>
              <a:ea typeface="+mn-ea"/>
              <a:cs typeface="Arial" panose="020B0604020202020204" pitchFamily="34" charset="0"/>
            </a:endParaRPr>
          </a:p>
        </p:txBody>
      </p:sp>
      <p:pic>
        <p:nvPicPr>
          <p:cNvPr id="21" name="Picture 5" descr="C:\Users\b00178450\Desktop\HBase-漫画形象\绿色表.png"/>
          <p:cNvPicPr>
            <a:picLocks noChangeAspect="1" noChangeArrowheads="1"/>
          </p:cNvPicPr>
          <p:nvPr/>
        </p:nvPicPr>
        <p:blipFill>
          <a:blip r:embed="rId3" cstate="print"/>
          <a:srcRect/>
          <a:stretch>
            <a:fillRect/>
          </a:stretch>
        </p:blipFill>
        <p:spPr bwMode="auto">
          <a:xfrm>
            <a:off x="791580" y="1909191"/>
            <a:ext cx="1532330" cy="1437073"/>
          </a:xfrm>
          <a:prstGeom prst="rect">
            <a:avLst/>
          </a:prstGeom>
          <a:noFill/>
        </p:spPr>
      </p:pic>
      <p:sp>
        <p:nvSpPr>
          <p:cNvPr id="22" name="TextBox 21"/>
          <p:cNvSpPr txBox="1"/>
          <p:nvPr/>
        </p:nvSpPr>
        <p:spPr>
          <a:xfrm>
            <a:off x="1187625" y="2413247"/>
            <a:ext cx="761844" cy="307777"/>
          </a:xfrm>
          <a:prstGeom prst="rect">
            <a:avLst/>
          </a:prstGeom>
          <a:noFill/>
        </p:spPr>
        <p:txBody>
          <a:bodyPr wrap="square" rtlCol="0">
            <a:spAutoFit/>
          </a:bodyPr>
          <a:lstStyle/>
          <a:p>
            <a:r>
              <a:rPr lang="en-US" altLang="zh-CN" sz="1400" dirty="0" smtClean="0">
                <a:solidFill>
                  <a:schemeClr val="tx2"/>
                </a:solidFill>
                <a:latin typeface="+mn-lt"/>
                <a:ea typeface="+mn-ea"/>
              </a:rPr>
              <a:t>Region</a:t>
            </a:r>
            <a:endParaRPr lang="zh-CN" altLang="en-US" sz="1400" dirty="0">
              <a:solidFill>
                <a:schemeClr val="tx2"/>
              </a:solidFill>
              <a:latin typeface="+mn-lt"/>
              <a:ea typeface="+mn-ea"/>
            </a:endParaRPr>
          </a:p>
        </p:txBody>
      </p:sp>
      <p:sp>
        <p:nvSpPr>
          <p:cNvPr id="23" name="圆角矩形 22"/>
          <p:cNvSpPr/>
          <p:nvPr/>
        </p:nvSpPr>
        <p:spPr bwMode="auto">
          <a:xfrm>
            <a:off x="2501770" y="1336947"/>
            <a:ext cx="2016224" cy="1341699"/>
          </a:xfrm>
          <a:prstGeom prst="roundRect">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defTabSz="914400" eaLnBrk="1" latinLnBrk="0" hangingPunct="1">
              <a:lnSpc>
                <a:spcPct val="100000"/>
              </a:lnSpc>
              <a:buClr>
                <a:srgbClr val="CC9900"/>
              </a:buClr>
              <a:buSzTx/>
            </a:pPr>
            <a:r>
              <a:rPr lang="en-US" altLang="zh-CN" sz="1600" dirty="0" smtClean="0">
                <a:solidFill>
                  <a:schemeClr val="tx2"/>
                </a:solidFill>
                <a:latin typeface="+mn-lt"/>
                <a:ea typeface="+mn-ea"/>
              </a:rPr>
              <a:t>  ColumnFamily-1</a:t>
            </a:r>
          </a:p>
          <a:p>
            <a:pPr marL="0" marR="0" indent="0" defTabSz="914400" eaLnBrk="1" latinLnBrk="0" hangingPunct="1">
              <a:lnSpc>
                <a:spcPct val="100000"/>
              </a:lnSpc>
              <a:buClr>
                <a:srgbClr val="CC9900"/>
              </a:buClr>
              <a:buSzTx/>
            </a:pPr>
            <a:r>
              <a:rPr lang="en-US" altLang="zh-CN" sz="1600" dirty="0" smtClean="0">
                <a:solidFill>
                  <a:schemeClr val="tx1"/>
                </a:solidFill>
                <a:latin typeface="+mn-lt"/>
                <a:ea typeface="+mn-ea"/>
              </a:rPr>
              <a:t>MemStore</a:t>
            </a:r>
          </a:p>
          <a:p>
            <a:pPr lvl="1">
              <a:buClr>
                <a:srgbClr val="CC9900"/>
              </a:buClr>
            </a:pPr>
            <a:r>
              <a:rPr lang="en-US" altLang="zh-CN" sz="1600" dirty="0" smtClean="0">
                <a:solidFill>
                  <a:schemeClr val="tx1"/>
                </a:solidFill>
                <a:latin typeface="+mn-lt"/>
                <a:ea typeface="+mn-ea"/>
              </a:rPr>
              <a:t>HFile-11</a:t>
            </a:r>
          </a:p>
          <a:p>
            <a:pPr lvl="1">
              <a:buClr>
                <a:srgbClr val="CC9900"/>
              </a:buClr>
            </a:pPr>
            <a:r>
              <a:rPr lang="en-US" altLang="zh-CN" sz="1600" dirty="0" smtClean="0">
                <a:solidFill>
                  <a:schemeClr val="tx1"/>
                </a:solidFill>
                <a:latin typeface="+mn-lt"/>
                <a:ea typeface="+mn-ea"/>
              </a:rPr>
              <a:t>HFile-12</a:t>
            </a:r>
          </a:p>
          <a:p>
            <a:pPr lvl="1">
              <a:buClr>
                <a:srgbClr val="CC9900"/>
              </a:buClr>
            </a:pPr>
            <a:r>
              <a:rPr lang="en-US" altLang="zh-CN" sz="1600" dirty="0" smtClean="0">
                <a:solidFill>
                  <a:schemeClr val="tx1"/>
                </a:solidFill>
                <a:latin typeface="+mn-lt"/>
                <a:ea typeface="+mn-ea"/>
              </a:rPr>
              <a:t>HFile-13</a:t>
            </a:r>
          </a:p>
          <a:p>
            <a:pPr marL="0" marR="0" indent="0" defTabSz="914400" eaLnBrk="1" latinLnBrk="0" hangingPunct="1">
              <a:lnSpc>
                <a:spcPct val="100000"/>
              </a:lnSpc>
              <a:buClr>
                <a:srgbClr val="CC9900"/>
              </a:buClr>
              <a:buSzTx/>
            </a:pPr>
            <a:endParaRPr lang="zh-CN" altLang="en-US" sz="1600" dirty="0" smtClean="0">
              <a:solidFill>
                <a:schemeClr val="tx1"/>
              </a:solidFill>
              <a:latin typeface="+mn-lt"/>
              <a:ea typeface="+mn-ea"/>
            </a:endParaRPr>
          </a:p>
        </p:txBody>
      </p:sp>
      <p:sp>
        <p:nvSpPr>
          <p:cNvPr id="24" name="圆角矩形 23"/>
          <p:cNvSpPr/>
          <p:nvPr/>
        </p:nvSpPr>
        <p:spPr bwMode="auto">
          <a:xfrm>
            <a:off x="2501770" y="2780928"/>
            <a:ext cx="2016224" cy="1332148"/>
          </a:xfrm>
          <a:prstGeom prst="roundRect">
            <a:avLst/>
          </a:prstGeom>
          <a:solidFill>
            <a:srgbClr val="6699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defTabSz="914400" eaLnBrk="1" latinLnBrk="0" hangingPunct="1">
              <a:lnSpc>
                <a:spcPct val="100000"/>
              </a:lnSpc>
              <a:buClr>
                <a:srgbClr val="CC9900"/>
              </a:buClr>
              <a:buSzTx/>
            </a:pPr>
            <a:r>
              <a:rPr lang="en-US" altLang="zh-CN" sz="1600" dirty="0" smtClean="0">
                <a:solidFill>
                  <a:schemeClr val="tx2"/>
                </a:solidFill>
                <a:latin typeface="+mn-lt"/>
                <a:ea typeface="+mn-ea"/>
              </a:rPr>
              <a:t>  ColumnFamily-2</a:t>
            </a:r>
          </a:p>
          <a:p>
            <a:pPr marL="0" marR="0" indent="0" defTabSz="914400" eaLnBrk="1" latinLnBrk="0" hangingPunct="1">
              <a:lnSpc>
                <a:spcPct val="100000"/>
              </a:lnSpc>
              <a:buClr>
                <a:srgbClr val="CC9900"/>
              </a:buClr>
              <a:buSzTx/>
            </a:pPr>
            <a:r>
              <a:rPr lang="en-US" altLang="zh-CN" sz="1600" dirty="0" smtClean="0">
                <a:solidFill>
                  <a:schemeClr val="tx1"/>
                </a:solidFill>
                <a:latin typeface="+mn-lt"/>
                <a:ea typeface="+mn-ea"/>
              </a:rPr>
              <a:t>MemStore</a:t>
            </a:r>
          </a:p>
          <a:p>
            <a:pPr lvl="1">
              <a:buClr>
                <a:srgbClr val="CC9900"/>
              </a:buClr>
            </a:pPr>
            <a:r>
              <a:rPr lang="en-US" altLang="zh-CN" sz="1600" dirty="0" smtClean="0">
                <a:solidFill>
                  <a:schemeClr val="tx1"/>
                </a:solidFill>
                <a:latin typeface="+mn-lt"/>
                <a:ea typeface="+mn-ea"/>
              </a:rPr>
              <a:t>HFile-21</a:t>
            </a:r>
          </a:p>
          <a:p>
            <a:pPr lvl="1">
              <a:buClr>
                <a:srgbClr val="CC9900"/>
              </a:buClr>
            </a:pPr>
            <a:r>
              <a:rPr lang="en-US" altLang="zh-CN" sz="1600" dirty="0" smtClean="0">
                <a:solidFill>
                  <a:schemeClr val="tx1"/>
                </a:solidFill>
                <a:latin typeface="+mn-lt"/>
                <a:ea typeface="+mn-ea"/>
              </a:rPr>
              <a:t>HFile-22</a:t>
            </a:r>
          </a:p>
          <a:p>
            <a:pPr lvl="1">
              <a:buClr>
                <a:srgbClr val="CC9900"/>
              </a:buClr>
            </a:pPr>
            <a:r>
              <a:rPr lang="en-US" altLang="zh-CN" sz="1600" dirty="0" smtClean="0">
                <a:solidFill>
                  <a:schemeClr val="tx1"/>
                </a:solidFill>
                <a:latin typeface="+mn-lt"/>
                <a:ea typeface="+mn-ea"/>
              </a:rPr>
              <a:t>HFile-23</a:t>
            </a:r>
          </a:p>
          <a:p>
            <a:pPr marL="0" marR="0" indent="0" defTabSz="914400" eaLnBrk="1" latinLnBrk="0" hangingPunct="1">
              <a:lnSpc>
                <a:spcPct val="100000"/>
              </a:lnSpc>
              <a:buClr>
                <a:srgbClr val="CC9900"/>
              </a:buClr>
              <a:buSzTx/>
            </a:pPr>
            <a:endParaRPr lang="zh-CN" altLang="en-US" sz="1600" dirty="0" smtClean="0">
              <a:solidFill>
                <a:schemeClr val="tx1"/>
              </a:solidFill>
              <a:latin typeface="+mn-lt"/>
              <a:ea typeface="+mn-ea"/>
            </a:endParaRPr>
          </a:p>
        </p:txBody>
      </p:sp>
      <p:grpSp>
        <p:nvGrpSpPr>
          <p:cNvPr id="3" name="组合 24"/>
          <p:cNvGrpSpPr/>
          <p:nvPr/>
        </p:nvGrpSpPr>
        <p:grpSpPr>
          <a:xfrm>
            <a:off x="4695854" y="1357646"/>
            <a:ext cx="3702021" cy="2726755"/>
            <a:chOff x="13400556" y="435577"/>
            <a:chExt cx="7665937" cy="2726755"/>
          </a:xfrm>
        </p:grpSpPr>
        <p:sp>
          <p:nvSpPr>
            <p:cNvPr id="26" name="矩形 71"/>
            <p:cNvSpPr>
              <a:spLocks noChangeArrowheads="1"/>
            </p:cNvSpPr>
            <p:nvPr/>
          </p:nvSpPr>
          <p:spPr bwMode="auto">
            <a:xfrm>
              <a:off x="13400556" y="435577"/>
              <a:ext cx="7665937" cy="2726755"/>
            </a:xfrm>
            <a:prstGeom prst="rect">
              <a:avLst/>
            </a:prstGeom>
            <a:solidFill>
              <a:schemeClr val="accent6">
                <a:lumMod val="20000"/>
                <a:lumOff val="80000"/>
              </a:schemeClr>
            </a:solidFill>
            <a:ln w="15875">
              <a:solidFill>
                <a:schemeClr val="accent5">
                  <a:lumMod val="25000"/>
                </a:schemeClr>
              </a:solidFill>
            </a:ln>
            <a:scene3d>
              <a:camera prst="orthographicFront"/>
              <a:lightRig rig="threePt" dir="t"/>
            </a:scene3d>
            <a:sp3d>
              <a:bevelT w="6350"/>
            </a:sp3d>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360045">
                <a:lnSpc>
                  <a:spcPct val="140000"/>
                </a:lnSpc>
                <a:spcBef>
                  <a:spcPts val="790"/>
                </a:spcBef>
                <a:buClr>
                  <a:srgbClr val="CC9900"/>
                </a:buClr>
              </a:pPr>
              <a:endParaRPr lang="en-US" altLang="zh-CN" sz="100" dirty="0" smtClean="0">
                <a:solidFill>
                  <a:schemeClr val="tx1"/>
                </a:solidFill>
              </a:endParaRPr>
            </a:p>
            <a:p>
              <a:pPr marL="360045">
                <a:lnSpc>
                  <a:spcPct val="140000"/>
                </a:lnSpc>
                <a:spcBef>
                  <a:spcPts val="790"/>
                </a:spcBef>
                <a:buClr>
                  <a:srgbClr val="CC9900"/>
                </a:buClr>
              </a:pPr>
              <a:r>
                <a:rPr lang="zh-CN" altLang="en-US" sz="2000" dirty="0" smtClean="0">
                  <a:solidFill>
                    <a:schemeClr val="tx1"/>
                  </a:solidFill>
                </a:rPr>
                <a:t> 思考：</a:t>
              </a:r>
              <a:endParaRPr lang="en-US" altLang="zh-CN" sz="2000" dirty="0" smtClean="0">
                <a:solidFill>
                  <a:schemeClr val="tx1"/>
                </a:solidFill>
              </a:endParaRPr>
            </a:p>
            <a:p>
              <a:pPr marL="144145">
                <a:lnSpc>
                  <a:spcPct val="140000"/>
                </a:lnSpc>
                <a:spcBef>
                  <a:spcPts val="790"/>
                </a:spcBef>
                <a:buClr>
                  <a:srgbClr val="CC9900"/>
                </a:buClr>
              </a:pPr>
              <a:r>
                <a:rPr lang="en-US" altLang="zh-CN" sz="1600" dirty="0">
                  <a:solidFill>
                    <a:schemeClr val="tx1"/>
                  </a:solidFill>
                </a:rPr>
                <a:t> </a:t>
              </a:r>
              <a:r>
                <a:rPr lang="en-US" altLang="zh-CN" sz="1600" dirty="0" smtClean="0">
                  <a:solidFill>
                    <a:schemeClr val="tx1"/>
                  </a:solidFill>
                </a:rPr>
                <a:t>   </a:t>
              </a:r>
              <a:r>
                <a:rPr lang="zh-CN" altLang="en-US" sz="1600" dirty="0" smtClean="0">
                  <a:solidFill>
                    <a:schemeClr val="tx1"/>
                  </a:solidFill>
                </a:rPr>
                <a:t>一个</a:t>
              </a:r>
              <a:r>
                <a:rPr lang="en-US" altLang="zh-CN" sz="1600" dirty="0" smtClean="0">
                  <a:solidFill>
                    <a:schemeClr val="tx1"/>
                  </a:solidFill>
                </a:rPr>
                <a:t>Region</a:t>
              </a:r>
              <a:r>
                <a:rPr lang="zh-CN" altLang="en-US" sz="1600" dirty="0" smtClean="0">
                  <a:solidFill>
                    <a:schemeClr val="tx1"/>
                  </a:solidFill>
                </a:rPr>
                <a:t>可能有多个列族</a:t>
              </a:r>
              <a:r>
                <a:rPr lang="zh-CN" altLang="en-US" sz="1600" dirty="0">
                  <a:solidFill>
                    <a:schemeClr val="tx1"/>
                  </a:solidFill>
                </a:rPr>
                <a:t>，</a:t>
              </a:r>
              <a:r>
                <a:rPr lang="zh-CN" altLang="en-US" sz="1600" dirty="0" smtClean="0">
                  <a:solidFill>
                    <a:schemeClr val="tx1"/>
                  </a:solidFill>
                </a:rPr>
                <a:t>一个列族可能包含有多个</a:t>
              </a:r>
              <a:r>
                <a:rPr lang="en-US" altLang="zh-CN" sz="1600" dirty="0" smtClean="0">
                  <a:solidFill>
                    <a:schemeClr val="tx1"/>
                  </a:solidFill>
                </a:rPr>
                <a:t>HFile</a:t>
              </a:r>
              <a:r>
                <a:rPr lang="zh-CN" altLang="en-US" sz="1600" dirty="0" smtClean="0">
                  <a:solidFill>
                    <a:schemeClr val="tx1"/>
                  </a:solidFill>
                </a:rPr>
                <a:t>文件，同时，还有部分数据存在于</a:t>
              </a:r>
              <a:r>
                <a:rPr lang="en-US" altLang="zh-CN" sz="1600" dirty="0" smtClean="0">
                  <a:solidFill>
                    <a:schemeClr val="tx1"/>
                  </a:solidFill>
                </a:rPr>
                <a:t>MemStore</a:t>
              </a:r>
              <a:r>
                <a:rPr lang="zh-CN" altLang="en-US" sz="1600" dirty="0" smtClean="0">
                  <a:solidFill>
                    <a:schemeClr val="tx1"/>
                  </a:solidFill>
                </a:rPr>
                <a:t>中，尚未固化</a:t>
              </a:r>
              <a:r>
                <a:rPr lang="en-US" altLang="zh-CN" sz="1600" dirty="0" smtClean="0">
                  <a:solidFill>
                    <a:schemeClr val="tx1"/>
                  </a:solidFill>
                </a:rPr>
                <a:t>……</a:t>
              </a:r>
              <a:r>
                <a:rPr lang="zh-CN" altLang="en-US" sz="1600" dirty="0" smtClean="0">
                  <a:solidFill>
                    <a:schemeClr val="tx1"/>
                  </a:solidFill>
                </a:rPr>
                <a:t>如何读取，才可以读到想要的用户数据？</a:t>
              </a:r>
              <a:endParaRPr lang="en-US" altLang="zh-CN" sz="1600" dirty="0" smtClean="0">
                <a:solidFill>
                  <a:schemeClr val="tx1"/>
                </a:solidFill>
              </a:endParaRPr>
            </a:p>
            <a:p>
              <a:pPr marL="144145">
                <a:lnSpc>
                  <a:spcPct val="140000"/>
                </a:lnSpc>
                <a:spcBef>
                  <a:spcPts val="790"/>
                </a:spcBef>
                <a:buClr>
                  <a:srgbClr val="CC9900"/>
                </a:buClr>
              </a:pPr>
              <a:endParaRPr lang="en-US" altLang="zh-CN" sz="800" dirty="0" smtClean="0">
                <a:solidFill>
                  <a:schemeClr val="tx1"/>
                </a:solidFill>
              </a:endParaRPr>
            </a:p>
          </p:txBody>
        </p:sp>
        <p:pic>
          <p:nvPicPr>
            <p:cNvPr id="27" name="Picture 2" descr="C:\Users\b00178450\Desktop\下载.jpg"/>
            <p:cNvPicPr>
              <a:picLocks noChangeAspect="1" noChangeArrowheads="1"/>
            </p:cNvPicPr>
            <p:nvPr/>
          </p:nvPicPr>
          <p:blipFill>
            <a:blip r:embed="rId4" cstate="print"/>
            <a:srcRect/>
            <a:stretch>
              <a:fillRect/>
            </a:stretch>
          </p:blipFill>
          <p:spPr bwMode="auto">
            <a:xfrm>
              <a:off x="13733737" y="644803"/>
              <a:ext cx="745551" cy="480475"/>
            </a:xfrm>
            <a:prstGeom prst="rect">
              <a:avLst/>
            </a:prstGeom>
            <a:solidFill>
              <a:schemeClr val="bg1">
                <a:lumMod val="85000"/>
                <a:alpha val="0"/>
              </a:schemeClr>
            </a:solidFill>
            <a:scene3d>
              <a:camera prst="orthographicFront"/>
              <a:lightRig rig="threePt" dir="t"/>
            </a:scene3d>
            <a:sp3d>
              <a:bevelT w="0"/>
            </a:sp3d>
          </p:spPr>
        </p:pic>
      </p:grpSp>
      <p:cxnSp>
        <p:nvCxnSpPr>
          <p:cNvPr id="28" name="直接箭头连接符 27"/>
          <p:cNvCxnSpPr/>
          <p:nvPr/>
        </p:nvCxnSpPr>
        <p:spPr bwMode="auto">
          <a:xfrm flipV="1">
            <a:off x="1943708" y="2060848"/>
            <a:ext cx="504056" cy="536240"/>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a:off x="1943708" y="2780928"/>
            <a:ext cx="504056" cy="504056"/>
          </a:xfrm>
          <a:prstGeom prst="straightConnector1">
            <a:avLst/>
          </a:prstGeom>
          <a:noFill/>
          <a:ln w="19050">
            <a:gradFill>
              <a:gsLst>
                <a:gs pos="0">
                  <a:srgbClr val="DDEBCF"/>
                </a:gs>
                <a:gs pos="50000">
                  <a:srgbClr val="9CB86E"/>
                </a:gs>
                <a:gs pos="100000">
                  <a:srgbClr val="156B13"/>
                </a:gs>
              </a:gsLst>
              <a:lin ang="5400000" scaled="0"/>
            </a:gradFill>
            <a:headEnd type="none"/>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71"/>
          <p:cNvSpPr>
            <a:spLocks noChangeArrowheads="1"/>
          </p:cNvSpPr>
          <p:nvPr/>
        </p:nvSpPr>
        <p:spPr bwMode="auto">
          <a:xfrm>
            <a:off x="791580" y="4437524"/>
            <a:ext cx="7515826" cy="1439223"/>
          </a:xfrm>
          <a:prstGeom prst="rect">
            <a:avLst/>
          </a:prstGeom>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0" lvl="1" indent="-228600">
              <a:lnSpc>
                <a:spcPct val="140000"/>
              </a:lnSpc>
              <a:spcBef>
                <a:spcPts val="790"/>
              </a:spcBef>
              <a:buClr>
                <a:schemeClr val="bg1">
                  <a:lumMod val="50000"/>
                </a:schemeClr>
              </a:buClr>
              <a:defRPr/>
            </a:pPr>
            <a:r>
              <a:rPr lang="en-US" altLang="zh-CN" sz="1800" dirty="0" smtClean="0">
                <a:solidFill>
                  <a:schemeClr val="tx1">
                    <a:lumMod val="85000"/>
                    <a:lumOff val="15000"/>
                  </a:schemeClr>
                </a:solidFill>
              </a:rPr>
              <a:t>Scan</a:t>
            </a:r>
            <a:r>
              <a:rPr lang="zh-CN" altLang="en-US" sz="1800" dirty="0" smtClean="0">
                <a:solidFill>
                  <a:schemeClr val="tx1">
                    <a:lumMod val="85000"/>
                    <a:lumOff val="15000"/>
                  </a:schemeClr>
                </a:solidFill>
              </a:rPr>
              <a:t>的过程会为</a:t>
            </a:r>
            <a:r>
              <a:rPr lang="en-US" altLang="zh-CN" sz="1800" dirty="0" smtClean="0">
                <a:solidFill>
                  <a:schemeClr val="tx1">
                    <a:lumMod val="85000"/>
                    <a:lumOff val="15000"/>
                  </a:schemeClr>
                </a:solidFill>
              </a:rPr>
              <a:t>MemStore</a:t>
            </a:r>
            <a:r>
              <a:rPr lang="zh-CN" altLang="en-US" sz="1800" dirty="0" smtClean="0">
                <a:solidFill>
                  <a:schemeClr val="tx1">
                    <a:lumMod val="85000"/>
                    <a:lumOff val="15000"/>
                  </a:schemeClr>
                </a:solidFill>
              </a:rPr>
              <a:t>，以及各个</a:t>
            </a:r>
            <a:r>
              <a:rPr lang="en-US" altLang="zh-CN" sz="1800" dirty="0" smtClean="0">
                <a:solidFill>
                  <a:schemeClr val="tx1">
                    <a:lumMod val="85000"/>
                    <a:lumOff val="15000"/>
                  </a:schemeClr>
                </a:solidFill>
              </a:rPr>
              <a:t>HFile</a:t>
            </a:r>
            <a:r>
              <a:rPr lang="zh-CN" altLang="en-US" sz="1800" dirty="0" smtClean="0">
                <a:solidFill>
                  <a:schemeClr val="tx1">
                    <a:lumMod val="85000"/>
                    <a:lumOff val="15000"/>
                  </a:schemeClr>
                </a:solidFill>
              </a:rPr>
              <a:t>创建所对应的</a:t>
            </a:r>
            <a:r>
              <a:rPr lang="en-US" altLang="zh-CN" sz="1800" dirty="0" smtClean="0">
                <a:solidFill>
                  <a:schemeClr val="tx1">
                    <a:lumMod val="85000"/>
                    <a:lumOff val="15000"/>
                  </a:schemeClr>
                </a:solidFill>
              </a:rPr>
              <a:t>Scanner</a:t>
            </a:r>
            <a:r>
              <a:rPr lang="zh-CN" altLang="en-US"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marL="285750" lvl="1" indent="-285750">
              <a:lnSpc>
                <a:spcPct val="140000"/>
              </a:lnSpc>
              <a:spcBef>
                <a:spcPts val="790"/>
              </a:spcBef>
              <a:buSzPct val="50000"/>
              <a:buFont typeface="Wingdings" panose="05000000000000000000" pitchFamily="2" charset="2"/>
              <a:buChar char="p"/>
              <a:defRPr/>
            </a:pPr>
            <a:r>
              <a:rPr lang="en-US" altLang="zh-CN" sz="1800" dirty="0" smtClean="0">
                <a:solidFill>
                  <a:schemeClr val="tx1">
                    <a:lumMod val="85000"/>
                    <a:lumOff val="15000"/>
                  </a:schemeClr>
                </a:solidFill>
              </a:rPr>
              <a:t>MemStore</a:t>
            </a:r>
            <a:r>
              <a:rPr lang="zh-CN" altLang="en-US" sz="1800" dirty="0" smtClean="0">
                <a:solidFill>
                  <a:schemeClr val="tx1">
                    <a:lumMod val="85000"/>
                    <a:lumOff val="15000"/>
                  </a:schemeClr>
                </a:solidFill>
              </a:rPr>
              <a:t>对应的</a:t>
            </a:r>
            <a:r>
              <a:rPr lang="en-US" altLang="zh-CN" sz="1800" dirty="0" smtClean="0">
                <a:solidFill>
                  <a:schemeClr val="tx1">
                    <a:lumMod val="85000"/>
                    <a:lumOff val="15000"/>
                  </a:schemeClr>
                </a:solidFill>
              </a:rPr>
              <a:t>Scanner</a:t>
            </a:r>
            <a:r>
              <a:rPr lang="zh-CN" altLang="en-US" sz="1800" dirty="0" smtClean="0">
                <a:solidFill>
                  <a:schemeClr val="tx1">
                    <a:lumMod val="85000"/>
                    <a:lumOff val="15000"/>
                  </a:schemeClr>
                </a:solidFill>
              </a:rPr>
              <a:t>为</a:t>
            </a:r>
            <a:r>
              <a:rPr lang="en-US" altLang="zh-CN" sz="1800" dirty="0" smtClean="0">
                <a:solidFill>
                  <a:schemeClr val="tx1">
                    <a:lumMod val="85000"/>
                    <a:lumOff val="15000"/>
                  </a:schemeClr>
                </a:solidFill>
              </a:rPr>
              <a:t>MemStoreScanner</a:t>
            </a:r>
            <a:r>
              <a:rPr lang="zh-CN" altLang="en-US"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marL="285750" lvl="1" indent="-285750">
              <a:lnSpc>
                <a:spcPct val="140000"/>
              </a:lnSpc>
              <a:spcBef>
                <a:spcPts val="790"/>
              </a:spcBef>
              <a:buSzPct val="50000"/>
              <a:buFont typeface="Wingdings" panose="05000000000000000000" pitchFamily="2" charset="2"/>
              <a:buChar char="p"/>
              <a:defRPr/>
            </a:pPr>
            <a:r>
              <a:rPr lang="en-US" altLang="zh-CN" sz="1800" dirty="0" smtClean="0">
                <a:solidFill>
                  <a:schemeClr val="tx1">
                    <a:lumMod val="85000"/>
                    <a:lumOff val="15000"/>
                  </a:schemeClr>
                </a:solidFill>
              </a:rPr>
              <a:t>HFile</a:t>
            </a:r>
            <a:r>
              <a:rPr lang="zh-CN" altLang="en-US" sz="1800" dirty="0" smtClean="0">
                <a:solidFill>
                  <a:schemeClr val="tx1">
                    <a:lumMod val="85000"/>
                    <a:lumOff val="15000"/>
                  </a:schemeClr>
                </a:solidFill>
              </a:rPr>
              <a:t>对应的</a:t>
            </a:r>
            <a:r>
              <a:rPr lang="en-US" altLang="zh-CN" sz="1800" dirty="0" smtClean="0">
                <a:solidFill>
                  <a:schemeClr val="tx1">
                    <a:lumMod val="85000"/>
                    <a:lumOff val="15000"/>
                  </a:schemeClr>
                </a:solidFill>
              </a:rPr>
              <a:t>Scanner</a:t>
            </a:r>
            <a:r>
              <a:rPr lang="zh-CN" altLang="en-US" sz="1800" dirty="0" smtClean="0">
                <a:solidFill>
                  <a:schemeClr val="tx1">
                    <a:lumMod val="85000"/>
                    <a:lumOff val="15000"/>
                  </a:schemeClr>
                </a:solidFill>
              </a:rPr>
              <a:t>为</a:t>
            </a:r>
            <a:r>
              <a:rPr lang="en-US" altLang="zh-CN" sz="1800" dirty="0" smtClean="0">
                <a:solidFill>
                  <a:schemeClr val="tx1">
                    <a:lumMod val="85000"/>
                    <a:lumOff val="15000"/>
                  </a:schemeClr>
                </a:solidFill>
              </a:rPr>
              <a:t>HFileScanner</a:t>
            </a:r>
            <a:r>
              <a:rPr lang="zh-CN" altLang="en-US"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linds(horizontal)">
                                      <p:cBhvr>
                                        <p:cTn id="19" dur="500"/>
                                        <p:tgtEl>
                                          <p:spTgt spid="28"/>
                                        </p:tgtEl>
                                      </p:cBhvr>
                                    </p:animEffect>
                                  </p:childTnLst>
                                </p:cTn>
                              </p:par>
                              <p:par>
                                <p:cTn id="20" presetID="3" presetClass="entr" presetSubtype="1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animBg="1"/>
      <p:bldP spid="3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5403" y="289397"/>
            <a:ext cx="7745412" cy="868363"/>
          </a:xfrm>
          <a:noFill/>
          <a:ln w="9525">
            <a:noFill/>
            <a:miter lim="800000"/>
          </a:ln>
        </p:spPr>
        <p:txBody>
          <a:bodyPr vert="horz" wrap="square" lIns="80128" tIns="40064" rIns="80128" bIns="40064" numCol="1" anchor="ctr" anchorCtr="0" compatLnSpc="1"/>
          <a:lstStyle/>
          <a:p>
            <a:r>
              <a:rPr lang="en-US" altLang="zh-CN" sz="3200" dirty="0"/>
              <a:t>D</a:t>
            </a:r>
            <a:r>
              <a:rPr lang="en-US" altLang="zh-CN" sz="3200" dirty="0" smtClean="0"/>
              <a:t>.</a:t>
            </a:r>
            <a:r>
              <a:rPr lang="zh-CN" altLang="en-US" sz="3200" dirty="0" smtClean="0"/>
              <a:t>读</a:t>
            </a:r>
            <a:r>
              <a:rPr lang="zh-CN" altLang="en-US" sz="3200" dirty="0"/>
              <a:t>流程 </a:t>
            </a:r>
            <a:r>
              <a:rPr lang="en-US" altLang="zh-CN" sz="3200" dirty="0"/>
              <a:t>– Next</a:t>
            </a:r>
            <a:endParaRPr lang="zh-CN" altLang="en-US" sz="3200" dirty="0"/>
          </a:p>
        </p:txBody>
      </p:sp>
      <p:sp>
        <p:nvSpPr>
          <p:cNvPr id="5" name="内容占位符 4"/>
          <p:cNvSpPr>
            <a:spLocks noGrp="1"/>
          </p:cNvSpPr>
          <p:nvPr>
            <p:ph idx="1"/>
          </p:nvPr>
        </p:nvSpPr>
        <p:spPr>
          <a:xfrm>
            <a:off x="655403" y="1196752"/>
            <a:ext cx="7745412" cy="4195763"/>
          </a:xfrm>
        </p:spPr>
        <p:txBody>
          <a:bodyPr/>
          <a:lstStyle/>
          <a:p>
            <a:pPr latinLnBrk="0"/>
            <a:r>
              <a:rPr lang="zh-CN" altLang="en-US" sz="1800" dirty="0"/>
              <a:t>每个</a:t>
            </a:r>
            <a:r>
              <a:rPr lang="en-US" altLang="zh-CN" sz="1800" dirty="0"/>
              <a:t>region</a:t>
            </a:r>
            <a:r>
              <a:rPr lang="zh-CN" altLang="en-US" sz="1800" dirty="0"/>
              <a:t>中有一个</a:t>
            </a:r>
            <a:r>
              <a:rPr lang="en-US" altLang="zh-CN" sz="1800" dirty="0"/>
              <a:t>regionscanner</a:t>
            </a:r>
            <a:r>
              <a:rPr lang="zh-CN" altLang="en-US" sz="1800" dirty="0" smtClean="0"/>
              <a:t>，其中包含</a:t>
            </a:r>
            <a:r>
              <a:rPr lang="zh-CN" altLang="en-US" sz="1800" dirty="0"/>
              <a:t>多个</a:t>
            </a:r>
            <a:r>
              <a:rPr lang="en-US" altLang="zh-CN" sz="1800" dirty="0" smtClean="0"/>
              <a:t>storescanner</a:t>
            </a:r>
            <a:r>
              <a:rPr lang="zh-CN" altLang="en-US" sz="1800" dirty="0"/>
              <a:t>，每个</a:t>
            </a:r>
            <a:r>
              <a:rPr lang="en-US" altLang="zh-CN" sz="1800" dirty="0"/>
              <a:t>storescanner</a:t>
            </a:r>
            <a:r>
              <a:rPr lang="zh-CN" altLang="en-US" sz="1800" dirty="0"/>
              <a:t>中包含一个</a:t>
            </a:r>
            <a:r>
              <a:rPr lang="en-US" altLang="zh-CN" sz="1800" dirty="0"/>
              <a:t>Memstorescanner</a:t>
            </a:r>
            <a:r>
              <a:rPr lang="zh-CN" altLang="en-US" sz="1800" dirty="0" smtClean="0"/>
              <a:t>和 </a:t>
            </a:r>
            <a:r>
              <a:rPr lang="en-US" altLang="zh-CN" sz="1800" b="1" dirty="0" smtClean="0"/>
              <a:t>N </a:t>
            </a:r>
            <a:r>
              <a:rPr lang="zh-CN" altLang="en-US" sz="1800" dirty="0" smtClean="0"/>
              <a:t>个</a:t>
            </a:r>
            <a:r>
              <a:rPr lang="en-US" altLang="zh-CN" sz="1800" dirty="0" smtClean="0"/>
              <a:t>Hfilescanner</a:t>
            </a:r>
            <a:r>
              <a:rPr lang="zh-CN" altLang="en-US" sz="1800" dirty="0"/>
              <a:t>；</a:t>
            </a:r>
            <a:endParaRPr lang="en-US" altLang="zh-CN" sz="1800" dirty="0"/>
          </a:p>
          <a:p>
            <a:r>
              <a:rPr lang="zh-CN" altLang="en-US" sz="1800" dirty="0" smtClean="0">
                <a:solidFill>
                  <a:srgbClr val="FF0000"/>
                </a:solidFill>
              </a:rPr>
              <a:t>每一个</a:t>
            </a:r>
            <a:r>
              <a:rPr lang="en-US" altLang="zh-CN" sz="1800" dirty="0" smtClean="0">
                <a:solidFill>
                  <a:srgbClr val="FF0000"/>
                </a:solidFill>
              </a:rPr>
              <a:t>Scanner</a:t>
            </a:r>
            <a:r>
              <a:rPr lang="zh-CN" altLang="en-US" sz="1800" dirty="0" smtClean="0">
                <a:solidFill>
                  <a:srgbClr val="FF0000"/>
                </a:solidFill>
              </a:rPr>
              <a:t>都有一个指针，指向接下来要读取的用户数据</a:t>
            </a:r>
            <a:r>
              <a:rPr lang="en-US" altLang="zh-CN" sz="1800" dirty="0" smtClean="0">
                <a:solidFill>
                  <a:srgbClr val="FF0000"/>
                </a:solidFill>
              </a:rPr>
              <a:t>KeyValue</a:t>
            </a:r>
            <a:r>
              <a:rPr lang="zh-CN" altLang="en-US" sz="1800" dirty="0" smtClean="0">
                <a:solidFill>
                  <a:srgbClr val="FF0000"/>
                </a:solidFill>
              </a:rPr>
              <a:t>。</a:t>
            </a:r>
            <a:r>
              <a:rPr lang="zh-CN" altLang="en-US" sz="1800" dirty="0" smtClean="0"/>
              <a:t>查找</a:t>
            </a:r>
            <a:r>
              <a:rPr lang="zh-CN" altLang="en-US" sz="1800" dirty="0"/>
              <a:t>时首先会定位到</a:t>
            </a:r>
            <a:r>
              <a:rPr lang="en-US" altLang="zh-CN" sz="1800" dirty="0" smtClean="0"/>
              <a:t>hfile</a:t>
            </a:r>
            <a:r>
              <a:rPr lang="zh-CN" altLang="en-US" sz="1800" dirty="0" smtClean="0"/>
              <a:t>或是</a:t>
            </a:r>
            <a:r>
              <a:rPr lang="en-US" altLang="zh-CN" sz="1800" dirty="0" smtClean="0"/>
              <a:t>memstore</a:t>
            </a:r>
            <a:r>
              <a:rPr lang="zh-CN" altLang="en-US" sz="1800" dirty="0" smtClean="0"/>
              <a:t>，找到</a:t>
            </a:r>
            <a:r>
              <a:rPr lang="en-US" altLang="zh-CN" sz="1800" dirty="0" smtClean="0"/>
              <a:t>get</a:t>
            </a:r>
            <a:r>
              <a:rPr lang="zh-CN" altLang="en-US" sz="1800" dirty="0" smtClean="0"/>
              <a:t>操作的</a:t>
            </a:r>
            <a:r>
              <a:rPr lang="en-US" altLang="zh-CN" sz="1800" dirty="0" smtClean="0"/>
              <a:t>row</a:t>
            </a:r>
            <a:r>
              <a:rPr lang="zh-CN" altLang="en-US" sz="1800" dirty="0"/>
              <a:t>起始</a:t>
            </a:r>
            <a:r>
              <a:rPr lang="zh-CN" altLang="en-US" sz="1800" dirty="0" smtClean="0"/>
              <a:t>位置；</a:t>
            </a:r>
            <a:endParaRPr lang="zh-CN" altLang="en-US" sz="1800" dirty="0" smtClean="0">
              <a:solidFill>
                <a:srgbClr val="FF0000"/>
              </a:solidFill>
            </a:endParaRPr>
          </a:p>
          <a:p>
            <a:r>
              <a:rPr lang="zh-CN" altLang="en-US" sz="1800" dirty="0" smtClean="0"/>
              <a:t>同一级别的</a:t>
            </a:r>
            <a:r>
              <a:rPr lang="en-US" altLang="zh-CN" sz="1800" dirty="0" smtClean="0"/>
              <a:t>Scanner</a:t>
            </a:r>
            <a:r>
              <a:rPr lang="zh-CN" altLang="en-US" sz="1800" dirty="0" smtClean="0"/>
              <a:t>被放在同一个优先级队列中。通过不断的对比每一个</a:t>
            </a:r>
            <a:r>
              <a:rPr lang="en-US" altLang="zh-CN" sz="1800" dirty="0" smtClean="0"/>
              <a:t>Scanner</a:t>
            </a:r>
            <a:r>
              <a:rPr lang="zh-CN" altLang="en-US" sz="1800" dirty="0" smtClean="0"/>
              <a:t>指针所指向的</a:t>
            </a:r>
            <a:r>
              <a:rPr lang="en-US" altLang="zh-CN" sz="1800" dirty="0" smtClean="0"/>
              <a:t>KeyValue</a:t>
            </a:r>
            <a:r>
              <a:rPr lang="zh-CN" altLang="en-US" sz="1800" dirty="0" smtClean="0"/>
              <a:t>，将这些</a:t>
            </a:r>
            <a:r>
              <a:rPr lang="en-US" altLang="zh-CN" sz="1800" dirty="0" smtClean="0"/>
              <a:t>Scanner</a:t>
            </a:r>
            <a:r>
              <a:rPr lang="zh-CN" altLang="en-US" sz="1800" dirty="0" smtClean="0"/>
              <a:t>进行排序。</a:t>
            </a:r>
          </a:p>
          <a:p>
            <a:r>
              <a:rPr lang="zh-CN" altLang="en-US" sz="1800" dirty="0" smtClean="0">
                <a:solidFill>
                  <a:srgbClr val="FF0000"/>
                </a:solidFill>
              </a:rPr>
              <a:t>每一次</a:t>
            </a:r>
            <a:r>
              <a:rPr lang="en-US" altLang="zh-CN" sz="1800" dirty="0" smtClean="0">
                <a:solidFill>
                  <a:srgbClr val="FF0000"/>
                </a:solidFill>
              </a:rPr>
              <a:t>next</a:t>
            </a:r>
            <a:r>
              <a:rPr lang="zh-CN" altLang="en-US" sz="1800" dirty="0" smtClean="0">
                <a:solidFill>
                  <a:srgbClr val="FF0000"/>
                </a:solidFill>
              </a:rPr>
              <a:t>请求，都是从该优先级队列中选择一个</a:t>
            </a:r>
            <a:r>
              <a:rPr lang="en-US" altLang="zh-CN" sz="1800" dirty="0" smtClean="0">
                <a:solidFill>
                  <a:srgbClr val="FF0000"/>
                </a:solidFill>
              </a:rPr>
              <a:t>Scanner</a:t>
            </a:r>
            <a:r>
              <a:rPr lang="zh-CN" altLang="en-US" sz="1800" dirty="0" smtClean="0">
                <a:solidFill>
                  <a:srgbClr val="FF0000"/>
                </a:solidFill>
              </a:rPr>
              <a:t>，然后读取该</a:t>
            </a:r>
            <a:r>
              <a:rPr lang="en-US" altLang="zh-CN" sz="1800" dirty="0" smtClean="0">
                <a:solidFill>
                  <a:srgbClr val="FF0000"/>
                </a:solidFill>
              </a:rPr>
              <a:t>Scanner</a:t>
            </a:r>
            <a:r>
              <a:rPr lang="zh-CN" altLang="en-US" sz="1800" dirty="0" smtClean="0">
                <a:solidFill>
                  <a:srgbClr val="FF0000"/>
                </a:solidFill>
              </a:rPr>
              <a:t>的当前指针所指向的</a:t>
            </a:r>
            <a:r>
              <a:rPr lang="en-US" altLang="zh-CN" sz="1800" dirty="0" smtClean="0">
                <a:solidFill>
                  <a:srgbClr val="FF0000"/>
                </a:solidFill>
              </a:rPr>
              <a:t>KeyValue</a:t>
            </a:r>
            <a:r>
              <a:rPr lang="zh-CN" altLang="en-US" sz="1800" dirty="0" smtClean="0">
                <a:solidFill>
                  <a:srgbClr val="FF0000"/>
                </a:solidFill>
              </a:rPr>
              <a:t>。</a:t>
            </a:r>
          </a:p>
          <a:p>
            <a:r>
              <a:rPr lang="zh-CN" altLang="en-US" sz="1800" dirty="0" smtClean="0"/>
              <a:t>每读一个</a:t>
            </a:r>
            <a:r>
              <a:rPr lang="en-US" altLang="zh-CN" sz="1800" dirty="0" smtClean="0"/>
              <a:t>Scanner</a:t>
            </a:r>
            <a:r>
              <a:rPr lang="zh-CN" altLang="en-US" sz="1800" dirty="0" smtClean="0"/>
              <a:t>，指针都会往下移一个</a:t>
            </a:r>
            <a:r>
              <a:rPr lang="en-US" altLang="zh-CN" sz="1800" dirty="0" smtClean="0"/>
              <a:t>KeyValue</a:t>
            </a:r>
            <a:r>
              <a:rPr lang="zh-CN" altLang="en-US" sz="1800" dirty="0" smtClean="0"/>
              <a:t>。而后，该</a:t>
            </a:r>
            <a:r>
              <a:rPr lang="en-US" altLang="zh-CN" sz="1800" dirty="0" smtClean="0"/>
              <a:t>Scanner</a:t>
            </a:r>
            <a:r>
              <a:rPr lang="zh-CN" altLang="en-US" sz="1800" dirty="0" smtClean="0"/>
              <a:t>被返还到队列中，如果已经读完，则直接关闭。</a:t>
            </a:r>
          </a:p>
        </p:txBody>
      </p:sp>
      <p:sp>
        <p:nvSpPr>
          <p:cNvPr id="4" name="Title 3"/>
          <p:cNvSpPr txBox="1"/>
          <p:nvPr/>
        </p:nvSpPr>
        <p:spPr>
          <a:xfrm>
            <a:off x="1024206" y="1987130"/>
            <a:ext cx="6227082" cy="871537"/>
          </a:xfrm>
          <a:prstGeom prst="rect">
            <a:avLst/>
          </a:prstGeom>
        </p:spPr>
        <p:txBody>
          <a:bodyPr/>
          <a:lstStyle/>
          <a:p>
            <a:pPr eaLnBrk="0" hangingPunct="0">
              <a:defRPr/>
            </a:pPr>
            <a:endParaRPr lang="en-US" sz="4400" b="1" kern="0">
              <a:solidFill>
                <a:srgbClr val="C00000"/>
              </a:solidFill>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8600" y="292259"/>
            <a:ext cx="7745412" cy="868363"/>
          </a:xfrm>
          <a:noFill/>
          <a:ln w="9525">
            <a:noFill/>
            <a:miter lim="800000"/>
          </a:ln>
        </p:spPr>
        <p:txBody>
          <a:bodyPr vert="horz" wrap="square" lIns="80128" tIns="40064" rIns="80128" bIns="40064" numCol="1" anchor="ctr" anchorCtr="0" compatLnSpc="1"/>
          <a:lstStyle/>
          <a:p>
            <a:r>
              <a:rPr lang="en-US" altLang="zh-CN" sz="3200" dirty="0"/>
              <a:t>D</a:t>
            </a:r>
            <a:r>
              <a:rPr lang="en-US" altLang="zh-CN" sz="3200" dirty="0" smtClean="0"/>
              <a:t>.</a:t>
            </a:r>
            <a:r>
              <a:rPr lang="zh-CN" altLang="en-US" sz="3200" dirty="0" smtClean="0"/>
              <a:t>读</a:t>
            </a:r>
            <a:r>
              <a:rPr lang="zh-CN" altLang="en-US" sz="3200" dirty="0"/>
              <a:t>流程 </a:t>
            </a:r>
            <a:r>
              <a:rPr lang="en-US" altLang="zh-CN" sz="3200" dirty="0"/>
              <a:t>– Next</a:t>
            </a:r>
            <a:endParaRPr lang="zh-CN" altLang="en-US" sz="3200" dirty="0"/>
          </a:p>
        </p:txBody>
      </p:sp>
      <p:grpSp>
        <p:nvGrpSpPr>
          <p:cNvPr id="11" name="组合 10"/>
          <p:cNvGrpSpPr/>
          <p:nvPr/>
        </p:nvGrpSpPr>
        <p:grpSpPr>
          <a:xfrm>
            <a:off x="578600" y="1340768"/>
            <a:ext cx="8127542" cy="4294500"/>
            <a:chOff x="594594" y="1233076"/>
            <a:chExt cx="8127542" cy="4294500"/>
          </a:xfrm>
        </p:grpSpPr>
        <p:sp>
          <p:nvSpPr>
            <p:cNvPr id="4" name="Title 3"/>
            <p:cNvSpPr txBox="1"/>
            <p:nvPr/>
          </p:nvSpPr>
          <p:spPr>
            <a:xfrm>
              <a:off x="1024206" y="1987130"/>
              <a:ext cx="6227082" cy="871537"/>
            </a:xfrm>
            <a:prstGeom prst="rect">
              <a:avLst/>
            </a:prstGeom>
          </p:spPr>
          <p:txBody>
            <a:bodyPr/>
            <a:lstStyle/>
            <a:p>
              <a:pPr eaLnBrk="0" hangingPunct="0">
                <a:defRPr/>
              </a:pPr>
              <a:endParaRPr lang="en-US" sz="4400" b="1" kern="0">
                <a:solidFill>
                  <a:srgbClr val="C00000"/>
                </a:solidFill>
                <a:latin typeface="Arial" panose="020B0604020202020204" pitchFamily="34" charset="0"/>
                <a:ea typeface="黑体" panose="02010609060101010101" pitchFamily="2" charset="-122"/>
                <a:cs typeface="Arial" panose="020B0604020202020204" pitchFamily="34" charset="0"/>
              </a:endParaRPr>
            </a:p>
          </p:txBody>
        </p:sp>
        <p:pic>
          <p:nvPicPr>
            <p:cNvPr id="7" name="图片 6"/>
            <p:cNvPicPr>
              <a:picLocks noChangeAspect="1"/>
            </p:cNvPicPr>
            <p:nvPr/>
          </p:nvPicPr>
          <p:blipFill>
            <a:blip r:embed="rId3"/>
            <a:stretch>
              <a:fillRect/>
            </a:stretch>
          </p:blipFill>
          <p:spPr>
            <a:xfrm>
              <a:off x="594594" y="1233076"/>
              <a:ext cx="2620453" cy="3785099"/>
            </a:xfrm>
            <a:prstGeom prst="rect">
              <a:avLst/>
            </a:prstGeom>
          </p:spPr>
        </p:pic>
        <p:pic>
          <p:nvPicPr>
            <p:cNvPr id="8" name="图片 7"/>
            <p:cNvPicPr>
              <a:picLocks noChangeAspect="1"/>
            </p:cNvPicPr>
            <p:nvPr/>
          </p:nvPicPr>
          <p:blipFill>
            <a:blip r:embed="rId4"/>
            <a:stretch>
              <a:fillRect/>
            </a:stretch>
          </p:blipFill>
          <p:spPr>
            <a:xfrm>
              <a:off x="3401798" y="1233076"/>
              <a:ext cx="2568195" cy="3754090"/>
            </a:xfrm>
            <a:prstGeom prst="rect">
              <a:avLst/>
            </a:prstGeom>
          </p:spPr>
        </p:pic>
        <p:pic>
          <p:nvPicPr>
            <p:cNvPr id="9" name="图片 8"/>
            <p:cNvPicPr>
              <a:picLocks noChangeAspect="1"/>
            </p:cNvPicPr>
            <p:nvPr/>
          </p:nvPicPr>
          <p:blipFill>
            <a:blip r:embed="rId5"/>
            <a:stretch>
              <a:fillRect/>
            </a:stretch>
          </p:blipFill>
          <p:spPr>
            <a:xfrm>
              <a:off x="6156744" y="1233076"/>
              <a:ext cx="2565392" cy="3754090"/>
            </a:xfrm>
            <a:prstGeom prst="rect">
              <a:avLst/>
            </a:prstGeom>
          </p:spPr>
        </p:pic>
        <p:sp>
          <p:nvSpPr>
            <p:cNvPr id="10" name="文本框 9"/>
            <p:cNvSpPr txBox="1"/>
            <p:nvPr/>
          </p:nvSpPr>
          <p:spPr>
            <a:xfrm>
              <a:off x="1504662" y="5158244"/>
              <a:ext cx="6362466" cy="369332"/>
            </a:xfrm>
            <a:prstGeom prst="rect">
              <a:avLst/>
            </a:prstGeom>
            <a:noFill/>
          </p:spPr>
          <p:txBody>
            <a:bodyPr wrap="square" rtlCol="0">
              <a:spAutoFit/>
            </a:bodyPr>
            <a:lstStyle/>
            <a:p>
              <a:r>
                <a:rPr lang="en-US" altLang="zh-CN" sz="1800" dirty="0" smtClean="0"/>
                <a:t>HFile1			HFile2			HFile3</a:t>
              </a:r>
              <a:endParaRPr lang="zh-CN" altLang="en-US" sz="1800" dirty="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443" y="188640"/>
            <a:ext cx="7745412" cy="868363"/>
          </a:xfrm>
          <a:noFill/>
          <a:ln w="9525">
            <a:noFill/>
            <a:miter lim="800000"/>
          </a:ln>
        </p:spPr>
        <p:txBody>
          <a:bodyPr vert="horz" wrap="square" lIns="80128" tIns="40064" rIns="80128" bIns="40064" numCol="1" anchor="ctr" anchorCtr="0" compatLnSpc="1"/>
          <a:lstStyle/>
          <a:p>
            <a:r>
              <a:rPr lang="zh-CN" altLang="en-US" dirty="0"/>
              <a:t>读流程 </a:t>
            </a:r>
            <a:r>
              <a:rPr lang="en-US" altLang="zh-CN" dirty="0"/>
              <a:t>– Filter</a:t>
            </a:r>
            <a:endParaRPr lang="zh-CN" altLang="en-US" dirty="0"/>
          </a:p>
        </p:txBody>
      </p:sp>
      <p:sp>
        <p:nvSpPr>
          <p:cNvPr id="8" name="内容占位符 7"/>
          <p:cNvSpPr>
            <a:spLocks noGrp="1"/>
          </p:cNvSpPr>
          <p:nvPr>
            <p:ph idx="1"/>
          </p:nvPr>
        </p:nvSpPr>
        <p:spPr>
          <a:xfrm>
            <a:off x="653443" y="1200786"/>
            <a:ext cx="5899757" cy="4195763"/>
          </a:xfrm>
        </p:spPr>
        <p:txBody>
          <a:bodyPr/>
          <a:lstStyle/>
          <a:p>
            <a:r>
              <a:rPr lang="en-US" altLang="zh-CN" sz="1800" dirty="0" smtClean="0"/>
              <a:t>Filter</a:t>
            </a:r>
            <a:r>
              <a:rPr lang="zh-CN" altLang="en-US" sz="1800" dirty="0" smtClean="0"/>
              <a:t>允许在</a:t>
            </a:r>
            <a:r>
              <a:rPr lang="en-US" altLang="zh-CN" sz="1800" dirty="0" smtClean="0"/>
              <a:t>Scan</a:t>
            </a:r>
            <a:r>
              <a:rPr lang="zh-CN" altLang="en-US" sz="1800" dirty="0" smtClean="0"/>
              <a:t>过程中，设定一定的过滤条件。符合条件的用户数据才返回。</a:t>
            </a:r>
          </a:p>
          <a:p>
            <a:r>
              <a:rPr lang="zh-CN" altLang="en-US" sz="1800" dirty="0" smtClean="0"/>
              <a:t>当前包含的一些典型的</a:t>
            </a:r>
            <a:r>
              <a:rPr lang="en-US" altLang="zh-CN" sz="1800" dirty="0" smtClean="0"/>
              <a:t>Filter</a:t>
            </a:r>
            <a:r>
              <a:rPr lang="zh-CN" altLang="en-US" sz="1800" dirty="0" smtClean="0"/>
              <a:t>有：</a:t>
            </a:r>
          </a:p>
          <a:p>
            <a:pPr lvl="1"/>
            <a:r>
              <a:rPr lang="en-US" altLang="zh-CN" sz="1800" dirty="0" smtClean="0"/>
              <a:t>RowFilter</a:t>
            </a:r>
          </a:p>
          <a:p>
            <a:pPr lvl="1"/>
            <a:r>
              <a:rPr lang="en-US" altLang="zh-CN" sz="1800" dirty="0" smtClean="0"/>
              <a:t>SingleColumnValueFilter</a:t>
            </a:r>
          </a:p>
          <a:p>
            <a:pPr lvl="1"/>
            <a:r>
              <a:rPr lang="en-US" altLang="zh-CN" sz="1800" dirty="0" smtClean="0"/>
              <a:t>KeyOnlyFilter</a:t>
            </a:r>
          </a:p>
          <a:p>
            <a:pPr lvl="1"/>
            <a:r>
              <a:rPr lang="en-US" altLang="zh-CN" sz="1800" dirty="0" smtClean="0"/>
              <a:t>FilterList</a:t>
            </a:r>
          </a:p>
          <a:p>
            <a:pPr lvl="1"/>
            <a:r>
              <a:rPr lang="en-US" altLang="zh-CN" sz="1800" dirty="0" smtClean="0"/>
              <a:t>………</a:t>
            </a:r>
          </a:p>
          <a:p>
            <a:r>
              <a:rPr lang="zh-CN" altLang="en-US" sz="1800" dirty="0" smtClean="0"/>
              <a:t>使用</a:t>
            </a:r>
            <a:r>
              <a:rPr lang="en-US" altLang="zh-CN" sz="1800" dirty="0" smtClean="0"/>
              <a:t>Filter</a:t>
            </a:r>
            <a:r>
              <a:rPr lang="zh-CN" altLang="en-US" sz="1800" dirty="0" smtClean="0"/>
              <a:t>时，可能会扫描大量的用户数据，才可以找到所期望的满足条件的数据。因此，一些场景下的性能是不可预估的。</a:t>
            </a:r>
          </a:p>
          <a:p>
            <a:endParaRPr lang="zh-CN" altLang="en-US" sz="1800" dirty="0"/>
          </a:p>
        </p:txBody>
      </p:sp>
      <p:graphicFrame>
        <p:nvGraphicFramePr>
          <p:cNvPr id="5" name="表格 4"/>
          <p:cNvGraphicFramePr>
            <a:graphicFrameLocks noGrp="1"/>
          </p:cNvGraphicFramePr>
          <p:nvPr/>
        </p:nvGraphicFramePr>
        <p:xfrm>
          <a:off x="7017194" y="1403522"/>
          <a:ext cx="1584176" cy="4293699"/>
        </p:xfrm>
        <a:graphic>
          <a:graphicData uri="http://schemas.openxmlformats.org/drawingml/2006/table">
            <a:tbl>
              <a:tblPr firstRow="1" bandRow="1">
                <a:tableStyleId>{F5AB1C69-6EDB-4FF4-983F-18BD219EF322}</a:tableStyleId>
              </a:tblPr>
              <a:tblGrid>
                <a:gridCol w="1584176"/>
              </a:tblGrid>
              <a:tr h="280554">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522">
                <a:tc>
                  <a:txBody>
                    <a:bodyPr/>
                    <a:lstStyle/>
                    <a:p>
                      <a:pPr>
                        <a:buFont typeface="Wingdings" panose="05000000000000000000" pitchFamily="2" charset="2"/>
                        <a:buChar char="ü"/>
                      </a:pPr>
                      <a:r>
                        <a:rPr lang="en-US" altLang="zh-CN" sz="1400" b="1" baseline="0" smtClean="0"/>
                        <a:t> Satisfied Row</a:t>
                      </a:r>
                      <a:endParaRPr lang="zh-CN" altLang="en-US" sz="14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55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55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500">
                <a:tc>
                  <a:txBody>
                    <a:bodyPr/>
                    <a:lstStyle/>
                    <a:p>
                      <a:pPr>
                        <a:buFont typeface="Wingdings" panose="05000000000000000000" pitchFamily="2" charset="2"/>
                        <a:buChar char="ü"/>
                      </a:pPr>
                      <a:r>
                        <a:rPr lang="en-US" altLang="zh-CN" sz="1400" b="1" baseline="0" dirty="0" smtClean="0"/>
                        <a:t> Satisfied Row</a:t>
                      </a:r>
                      <a:endParaRPr lang="zh-CN"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55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55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55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55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672">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en-US" altLang="zh-CN" sz="1400" b="1" kern="1200" baseline="0" dirty="0" smtClean="0">
                          <a:solidFill>
                            <a:schemeClr val="dk1"/>
                          </a:solidFill>
                          <a:latin typeface="+mn-lt"/>
                          <a:ea typeface="+mn-ea"/>
                          <a:cs typeface="+mn-cs"/>
                        </a:rPr>
                        <a:t> Satisfied Row</a:t>
                      </a:r>
                      <a:endParaRPr lang="zh-CN" altLang="en-US" sz="1400" b="1"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55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55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55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706">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右箭头 5"/>
          <p:cNvSpPr/>
          <p:nvPr/>
        </p:nvSpPr>
        <p:spPr bwMode="auto">
          <a:xfrm rot="5400000">
            <a:off x="4657382" y="3478381"/>
            <a:ext cx="4293732" cy="144016"/>
          </a:xfrm>
          <a:prstGeom prst="rightArrow">
            <a:avLst/>
          </a:prstGeom>
          <a:solidFill>
            <a:srgbClr val="C00000"/>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0388" y="162255"/>
            <a:ext cx="7745412" cy="868363"/>
          </a:xfrm>
          <a:noFill/>
          <a:ln w="9525">
            <a:noFill/>
            <a:miter lim="800000"/>
          </a:ln>
        </p:spPr>
        <p:txBody>
          <a:bodyPr vert="horz" wrap="square" lIns="80128" tIns="40064" rIns="80128" bIns="40064" numCol="1" anchor="ctr" anchorCtr="0" compatLnSpc="1"/>
          <a:lstStyle/>
          <a:p>
            <a:r>
              <a:rPr lang="zh-CN" altLang="en-US" dirty="0"/>
              <a:t>读流程 </a:t>
            </a:r>
            <a:r>
              <a:rPr lang="en-US" altLang="zh-CN" dirty="0"/>
              <a:t>– BloomFilter</a:t>
            </a:r>
            <a:endParaRPr lang="zh-CN" altLang="en-US" dirty="0"/>
          </a:p>
        </p:txBody>
      </p:sp>
      <p:sp>
        <p:nvSpPr>
          <p:cNvPr id="11" name="内容占位符 10"/>
          <p:cNvSpPr>
            <a:spLocks noGrp="1"/>
          </p:cNvSpPr>
          <p:nvPr>
            <p:ph idx="1"/>
          </p:nvPr>
        </p:nvSpPr>
        <p:spPr>
          <a:xfrm>
            <a:off x="560388" y="882017"/>
            <a:ext cx="7929562" cy="1714494"/>
          </a:xfrm>
        </p:spPr>
        <p:txBody>
          <a:bodyPr/>
          <a:lstStyle/>
          <a:p>
            <a:r>
              <a:rPr lang="en-US" altLang="zh-CN" sz="1800" dirty="0" smtClean="0"/>
              <a:t>BloomFilter</a:t>
            </a:r>
            <a:r>
              <a:rPr lang="zh-CN" altLang="en-US" sz="1800" dirty="0" smtClean="0"/>
              <a:t>被用来优化一些随机读取的场景，即</a:t>
            </a:r>
            <a:r>
              <a:rPr lang="en-US" altLang="zh-CN" sz="1800" dirty="0" smtClean="0"/>
              <a:t>Get</a:t>
            </a:r>
            <a:r>
              <a:rPr lang="zh-CN" altLang="en-US" sz="1800" dirty="0" smtClean="0"/>
              <a:t>场景。 它可以被用来快速的判断一条用户数据在一个大的数据集合（该数据集合的大部分数据都没法被加载到内存中）中是否存在。</a:t>
            </a:r>
          </a:p>
          <a:p>
            <a:r>
              <a:rPr lang="en-US" altLang="zh-CN" sz="1800" dirty="0" smtClean="0"/>
              <a:t>BloomFilter</a:t>
            </a:r>
            <a:r>
              <a:rPr lang="zh-CN" altLang="en-US" sz="1800" dirty="0" smtClean="0"/>
              <a:t>在判断一个数据是否存在时，拥有一定的误判率。但对于“用户数据 </a:t>
            </a:r>
            <a:r>
              <a:rPr lang="en-US" altLang="zh-CN" sz="1800" dirty="0" smtClean="0"/>
              <a:t>XXXX</a:t>
            </a:r>
            <a:r>
              <a:rPr lang="zh-CN" altLang="en-US" sz="1800" dirty="0" smtClean="0"/>
              <a:t>不存在” 的判断结果是可信的。</a:t>
            </a:r>
          </a:p>
          <a:p>
            <a:r>
              <a:rPr lang="en-US" altLang="zh-CN" sz="1800" dirty="0" smtClean="0"/>
              <a:t>HBase</a:t>
            </a:r>
            <a:r>
              <a:rPr lang="zh-CN" altLang="en-US" sz="1800" dirty="0" smtClean="0"/>
              <a:t>的</a:t>
            </a:r>
            <a:r>
              <a:rPr lang="en-US" altLang="zh-CN" sz="1800" dirty="0" smtClean="0"/>
              <a:t>BloomFilter</a:t>
            </a:r>
            <a:r>
              <a:rPr lang="zh-CN" altLang="en-US" sz="1800" dirty="0" smtClean="0"/>
              <a:t>的相关数据，被保存在</a:t>
            </a:r>
            <a:r>
              <a:rPr lang="en-US" altLang="zh-CN" sz="1800" dirty="0" smtClean="0"/>
              <a:t>HFile</a:t>
            </a:r>
            <a:r>
              <a:rPr lang="zh-CN" altLang="en-US" sz="1800" dirty="0" smtClean="0"/>
              <a:t>中。</a:t>
            </a:r>
          </a:p>
          <a:p>
            <a:endParaRPr lang="zh-CN" altLang="en-US" sz="1800" dirty="0"/>
          </a:p>
        </p:txBody>
      </p:sp>
      <p:sp>
        <p:nvSpPr>
          <p:cNvPr id="4" name="Title 3"/>
          <p:cNvSpPr txBox="1"/>
          <p:nvPr/>
        </p:nvSpPr>
        <p:spPr>
          <a:xfrm>
            <a:off x="503548" y="2024844"/>
            <a:ext cx="6227082" cy="871537"/>
          </a:xfrm>
          <a:prstGeom prst="rect">
            <a:avLst/>
          </a:prstGeom>
        </p:spPr>
        <p:txBody>
          <a:bodyPr/>
          <a:lstStyle/>
          <a:p>
            <a:pPr eaLnBrk="0" hangingPunct="0">
              <a:defRPr/>
            </a:pPr>
            <a:endParaRPr lang="en-US" sz="4400" b="1" kern="0">
              <a:solidFill>
                <a:srgbClr val="C00000"/>
              </a:solidFill>
              <a:latin typeface="+mn-lt"/>
              <a:ea typeface="+mn-ea"/>
              <a:cs typeface="Arial" panose="020B0604020202020204" pitchFamily="34" charset="0"/>
            </a:endParaRPr>
          </a:p>
        </p:txBody>
      </p:sp>
      <p:pic>
        <p:nvPicPr>
          <p:cNvPr id="6" name="Picture 1" descr="C:\Users\b00178450\Desktop\showimage-13366205-390945-357f31f9f86146e06c9a505611d552e3.jpg"/>
          <p:cNvPicPr>
            <a:picLocks noChangeAspect="1" noChangeArrowheads="1"/>
          </p:cNvPicPr>
          <p:nvPr/>
        </p:nvPicPr>
        <p:blipFill>
          <a:blip r:embed="rId3" cstate="print"/>
          <a:srcRect/>
          <a:stretch>
            <a:fillRect/>
          </a:stretch>
        </p:blipFill>
        <p:spPr bwMode="auto">
          <a:xfrm>
            <a:off x="674656" y="3561297"/>
            <a:ext cx="4883616" cy="1002314"/>
          </a:xfrm>
          <a:prstGeom prst="rect">
            <a:avLst/>
          </a:prstGeom>
          <a:noFill/>
        </p:spPr>
      </p:pic>
      <p:pic>
        <p:nvPicPr>
          <p:cNvPr id="7" name="Picture 2" descr="C:\Users\b00178450\Desktop\showimage-13366233-390945-2065edf38a55891001310cacf2ef6808.jpg"/>
          <p:cNvPicPr>
            <a:picLocks noChangeAspect="1" noChangeArrowheads="1"/>
          </p:cNvPicPr>
          <p:nvPr/>
        </p:nvPicPr>
        <p:blipFill>
          <a:blip r:embed="rId4" cstate="print"/>
          <a:srcRect/>
          <a:stretch>
            <a:fillRect/>
          </a:stretch>
        </p:blipFill>
        <p:spPr bwMode="auto">
          <a:xfrm>
            <a:off x="674656" y="4878436"/>
            <a:ext cx="4883616" cy="1151595"/>
          </a:xfrm>
          <a:prstGeom prst="rect">
            <a:avLst/>
          </a:prstGeom>
          <a:noFill/>
        </p:spPr>
      </p:pic>
      <p:sp>
        <p:nvSpPr>
          <p:cNvPr id="8" name="矩形 7"/>
          <p:cNvSpPr/>
          <p:nvPr/>
        </p:nvSpPr>
        <p:spPr bwMode="auto">
          <a:xfrm>
            <a:off x="3314654" y="5662473"/>
            <a:ext cx="144016" cy="14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9" name="矩形 71"/>
          <p:cNvSpPr>
            <a:spLocks noChangeArrowheads="1"/>
          </p:cNvSpPr>
          <p:nvPr/>
        </p:nvSpPr>
        <p:spPr bwMode="auto">
          <a:xfrm>
            <a:off x="5518506" y="3404221"/>
            <a:ext cx="3085743" cy="1317138"/>
          </a:xfrm>
          <a:prstGeom prst="rect">
            <a:avLst/>
          </a:prstGeom>
          <a:noFill/>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49530" lvl="1" indent="-49530">
              <a:lnSpc>
                <a:spcPct val="150000"/>
              </a:lnSpc>
              <a:defRPr/>
            </a:pPr>
            <a:r>
              <a:rPr lang="zh-CN" altLang="en-US" sz="1800" dirty="0" smtClean="0">
                <a:solidFill>
                  <a:schemeClr val="tx1">
                    <a:lumMod val="85000"/>
                    <a:lumOff val="15000"/>
                  </a:schemeClr>
                </a:solidFill>
              </a:rPr>
              <a:t>数据写入阶段，对用户数据进行</a:t>
            </a:r>
            <a:r>
              <a:rPr lang="en-US" altLang="zh-CN" sz="1800" dirty="0" smtClean="0">
                <a:solidFill>
                  <a:schemeClr val="tx1">
                    <a:lumMod val="85000"/>
                    <a:lumOff val="15000"/>
                  </a:schemeClr>
                </a:solidFill>
              </a:rPr>
              <a:t>N</a:t>
            </a:r>
            <a:r>
              <a:rPr lang="zh-CN" altLang="en-US" sz="1800" dirty="0" smtClean="0">
                <a:solidFill>
                  <a:schemeClr val="tx1">
                    <a:lumMod val="85000"/>
                    <a:lumOff val="15000"/>
                  </a:schemeClr>
                </a:solidFill>
              </a:rPr>
              <a:t>次</a:t>
            </a:r>
            <a:r>
              <a:rPr lang="en-US" altLang="zh-CN" sz="1800" dirty="0" smtClean="0">
                <a:solidFill>
                  <a:schemeClr val="tx1">
                    <a:lumMod val="85000"/>
                    <a:lumOff val="15000"/>
                  </a:schemeClr>
                </a:solidFill>
              </a:rPr>
              <a:t>Hash</a:t>
            </a:r>
            <a:r>
              <a:rPr lang="zh-CN" altLang="en-US" sz="1800" dirty="0" smtClean="0">
                <a:solidFill>
                  <a:schemeClr val="tx1">
                    <a:lumMod val="85000"/>
                    <a:lumOff val="15000"/>
                  </a:schemeClr>
                </a:solidFill>
              </a:rPr>
              <a:t>，并且将映射到的对应的位改为</a:t>
            </a:r>
            <a:r>
              <a:rPr lang="en-US" altLang="zh-CN" sz="1800" dirty="0" smtClean="0">
                <a:solidFill>
                  <a:schemeClr val="tx1">
                    <a:lumMod val="85000"/>
                    <a:lumOff val="15000"/>
                  </a:schemeClr>
                </a:solidFill>
              </a:rPr>
              <a:t>1</a:t>
            </a:r>
          </a:p>
        </p:txBody>
      </p:sp>
      <p:sp>
        <p:nvSpPr>
          <p:cNvPr id="10" name="矩形 71"/>
          <p:cNvSpPr>
            <a:spLocks noChangeArrowheads="1"/>
          </p:cNvSpPr>
          <p:nvPr/>
        </p:nvSpPr>
        <p:spPr bwMode="auto">
          <a:xfrm>
            <a:off x="5518506" y="4885516"/>
            <a:ext cx="3126971" cy="1317138"/>
          </a:xfrm>
          <a:prstGeom prst="rect">
            <a:avLst/>
          </a:prstGeom>
          <a:noFill/>
          <a:ln w="6350">
            <a:noFill/>
          </a:ln>
        </p:spPr>
        <p:style>
          <a:lnRef idx="2">
            <a:schemeClr val="accent6"/>
          </a:lnRef>
          <a:fillRef idx="1">
            <a:schemeClr val="lt1"/>
          </a:fillRef>
          <a:effectRef idx="0">
            <a:schemeClr val="accent6"/>
          </a:effectRef>
          <a:fontRef idx="minor">
            <a:schemeClr val="dk1"/>
          </a:fontRef>
        </p:style>
        <p:txBody>
          <a:bodyPr wrap="square" lIns="69961" tIns="34980" rIns="69961" bIns="34980">
            <a:spAutoFit/>
          </a:bodyPr>
          <a:lstStyle/>
          <a:p>
            <a:pPr marL="49530" lvl="1" indent="-98425">
              <a:lnSpc>
                <a:spcPct val="150000"/>
              </a:lnSpc>
              <a:defRPr/>
            </a:pPr>
            <a:r>
              <a:rPr lang="zh-CN" altLang="en-US" sz="1800" dirty="0" smtClean="0">
                <a:solidFill>
                  <a:schemeClr val="tx1">
                    <a:lumMod val="85000"/>
                    <a:lumOff val="15000"/>
                  </a:schemeClr>
                </a:solidFill>
              </a:rPr>
              <a:t>数据读取阶段，对用户数据进行</a:t>
            </a:r>
            <a:r>
              <a:rPr lang="en-US" altLang="zh-CN" sz="1800" dirty="0" smtClean="0">
                <a:solidFill>
                  <a:schemeClr val="tx1">
                    <a:lumMod val="85000"/>
                    <a:lumOff val="15000"/>
                  </a:schemeClr>
                </a:solidFill>
              </a:rPr>
              <a:t>N</a:t>
            </a:r>
            <a:r>
              <a:rPr lang="zh-CN" altLang="en-US" sz="1800" dirty="0" smtClean="0">
                <a:solidFill>
                  <a:schemeClr val="tx1">
                    <a:lumMod val="85000"/>
                    <a:lumOff val="15000"/>
                  </a:schemeClr>
                </a:solidFill>
              </a:rPr>
              <a:t>次</a:t>
            </a:r>
            <a:r>
              <a:rPr lang="en-US" altLang="zh-CN" sz="1800" dirty="0" smtClean="0">
                <a:solidFill>
                  <a:schemeClr val="tx1">
                    <a:lumMod val="85000"/>
                    <a:lumOff val="15000"/>
                  </a:schemeClr>
                </a:solidFill>
              </a:rPr>
              <a:t>Hash</a:t>
            </a:r>
            <a:r>
              <a:rPr lang="zh-CN" altLang="en-US" sz="1800" dirty="0" smtClean="0">
                <a:solidFill>
                  <a:schemeClr val="tx1">
                    <a:lumMod val="85000"/>
                    <a:lumOff val="15000"/>
                  </a:schemeClr>
                </a:solidFill>
              </a:rPr>
              <a:t>，判断对应的位是否为</a:t>
            </a:r>
            <a:r>
              <a:rPr lang="en-US" altLang="zh-CN" sz="1800" dirty="0" smtClean="0">
                <a:solidFill>
                  <a:schemeClr val="tx1">
                    <a:lumMod val="85000"/>
                    <a:lumOff val="15000"/>
                  </a:schemeClr>
                </a:solidFill>
              </a:rPr>
              <a:t>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solidFill>
                  <a:srgbClr val="808080"/>
                </a:solidFill>
              </a:rPr>
              <a:t>HBase </a:t>
            </a:r>
            <a:r>
              <a:rPr lang="zh-CN" altLang="en-US" dirty="0" smtClean="0">
                <a:solidFill>
                  <a:srgbClr val="808080"/>
                </a:solidFill>
              </a:rPr>
              <a:t>基本介绍</a:t>
            </a:r>
            <a:endParaRPr lang="en-US" altLang="zh-CN" dirty="0" smtClean="0">
              <a:solidFill>
                <a:srgbClr val="808080"/>
              </a:solidFill>
            </a:endParaRPr>
          </a:p>
          <a:p>
            <a:pPr>
              <a:buFont typeface="+mj-lt"/>
              <a:buAutoNum type="arabicPeriod" startAt="2"/>
            </a:pPr>
            <a:r>
              <a:rPr lang="en-US" altLang="zh-CN" dirty="0" smtClean="0">
                <a:solidFill>
                  <a:srgbClr val="808080"/>
                </a:solidFill>
              </a:rPr>
              <a:t>HBase </a:t>
            </a:r>
            <a:r>
              <a:rPr lang="zh-CN" altLang="en-US" dirty="0" smtClean="0">
                <a:solidFill>
                  <a:srgbClr val="808080"/>
                </a:solidFill>
              </a:rPr>
              <a:t>功能与架构</a:t>
            </a:r>
            <a:endParaRPr lang="en-US" altLang="zh-CN" dirty="0" smtClean="0">
              <a:solidFill>
                <a:srgbClr val="808080"/>
              </a:solidFill>
            </a:endParaRPr>
          </a:p>
          <a:p>
            <a:pPr>
              <a:buFont typeface="+mj-lt"/>
              <a:buAutoNum type="arabicPeriod" startAt="2"/>
            </a:pPr>
            <a:r>
              <a:rPr lang="en-US" altLang="zh-CN" dirty="0">
                <a:solidFill>
                  <a:srgbClr val="808080"/>
                </a:solidFill>
              </a:rPr>
              <a:t>HBase </a:t>
            </a:r>
            <a:r>
              <a:rPr lang="zh-CN" altLang="en-US" dirty="0">
                <a:solidFill>
                  <a:srgbClr val="808080"/>
                </a:solidFill>
              </a:rPr>
              <a:t>关键</a:t>
            </a:r>
            <a:r>
              <a:rPr lang="zh-CN" altLang="en-US" dirty="0" smtClean="0">
                <a:solidFill>
                  <a:srgbClr val="808080"/>
                </a:solidFill>
              </a:rPr>
              <a:t>流程</a:t>
            </a:r>
            <a:endParaRPr lang="en-US" altLang="zh-CN" dirty="0" smtClean="0">
              <a:solidFill>
                <a:srgbClr val="808080"/>
              </a:solidFill>
            </a:endParaRPr>
          </a:p>
          <a:p>
            <a:pPr>
              <a:buFont typeface="+mj-lt"/>
              <a:buAutoNum type="arabicPeriod" startAt="2"/>
            </a:pPr>
            <a:r>
              <a:rPr lang="en-US" altLang="zh-CN" b="1" dirty="0" smtClean="0"/>
              <a:t>HBase</a:t>
            </a:r>
            <a:r>
              <a:rPr lang="zh-CN" altLang="en-US" b="1" dirty="0" smtClean="0"/>
              <a:t> 华为增强特性</a:t>
            </a:r>
            <a:endParaRPr lang="en-US" altLang="zh-CN" b="1" dirty="0" smtClean="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7745412" cy="720080"/>
          </a:xfrm>
          <a:noFill/>
          <a:ln w="9525">
            <a:noFill/>
            <a:miter lim="800000"/>
          </a:ln>
        </p:spPr>
        <p:txBody>
          <a:bodyPr vert="horz" wrap="square" lIns="80128" tIns="40064" rIns="80128" bIns="40064" numCol="1" anchor="ctr" anchorCtr="0" compatLnSpc="1"/>
          <a:lstStyle/>
          <a:p>
            <a:pPr marL="196850" lvl="1"/>
            <a:r>
              <a:rPr lang="zh-CN" altLang="en-US" sz="3200" dirty="0" smtClean="0">
                <a:latin typeface="+mj-lt"/>
                <a:ea typeface="+mj-ea"/>
                <a:cs typeface="+mn-cs"/>
              </a:rPr>
              <a:t>支持二级索引（</a:t>
            </a:r>
            <a:r>
              <a:rPr lang="en-US" altLang="zh-CN" sz="3200" dirty="0" smtClean="0">
                <a:latin typeface="+mj-lt"/>
                <a:ea typeface="+mj-ea"/>
                <a:cs typeface="+mn-cs"/>
              </a:rPr>
              <a:t>1</a:t>
            </a:r>
            <a:r>
              <a:rPr lang="zh-CN" altLang="en-US" sz="3200" dirty="0" smtClean="0">
                <a:latin typeface="+mj-lt"/>
                <a:ea typeface="+mj-ea"/>
                <a:cs typeface="+mn-cs"/>
              </a:rPr>
              <a:t>）</a:t>
            </a:r>
            <a:endParaRPr lang="en-US" altLang="zh-CN" sz="3200" dirty="0">
              <a:latin typeface="+mj-lt"/>
              <a:ea typeface="+mj-ea"/>
              <a:cs typeface="+mn-cs"/>
            </a:endParaRPr>
          </a:p>
        </p:txBody>
      </p:sp>
      <p:sp>
        <p:nvSpPr>
          <p:cNvPr id="4" name="内容占位符 3"/>
          <p:cNvSpPr>
            <a:spLocks noGrp="1"/>
          </p:cNvSpPr>
          <p:nvPr>
            <p:ph idx="1"/>
          </p:nvPr>
        </p:nvSpPr>
        <p:spPr>
          <a:xfrm>
            <a:off x="647564" y="1196752"/>
            <a:ext cx="7843973" cy="4195763"/>
          </a:xfrm>
        </p:spPr>
        <p:txBody>
          <a:bodyPr/>
          <a:lstStyle/>
          <a:p>
            <a:pPr marL="342900" indent="-342900">
              <a:lnSpc>
                <a:spcPct val="150000"/>
              </a:lnSpc>
            </a:pPr>
            <a:r>
              <a:rPr lang="en-US" altLang="zh-CN" sz="1800" dirty="0" smtClean="0"/>
              <a:t>HBase</a:t>
            </a:r>
            <a:r>
              <a:rPr lang="zh-CN" altLang="en-US" sz="1800" dirty="0" smtClean="0"/>
              <a:t>是一个</a:t>
            </a:r>
            <a:r>
              <a:rPr lang="en-US" altLang="zh-CN" sz="1800" dirty="0" smtClean="0"/>
              <a:t>Key-Value</a:t>
            </a:r>
            <a:r>
              <a:rPr lang="zh-CN" altLang="en-US" sz="1800" dirty="0" smtClean="0"/>
              <a:t>类型的分布式存储数据库。每张表的数据，是按照</a:t>
            </a:r>
            <a:r>
              <a:rPr lang="en-US" altLang="zh-CN" sz="1800" dirty="0" smtClean="0"/>
              <a:t>RowKey</a:t>
            </a:r>
            <a:r>
              <a:rPr lang="zh-CN" altLang="en-US" sz="1800" dirty="0" smtClean="0"/>
              <a:t>的</a:t>
            </a:r>
            <a:r>
              <a:rPr lang="zh-CN" altLang="en-US" sz="1800" b="1" dirty="0" smtClean="0">
                <a:solidFill>
                  <a:srgbClr val="FF0000"/>
                </a:solidFill>
              </a:rPr>
              <a:t>字典顺序</a:t>
            </a:r>
            <a:r>
              <a:rPr lang="zh-CN" altLang="en-US" sz="1800" dirty="0" smtClean="0"/>
              <a:t>排序的，因此，如果按照某个指定的</a:t>
            </a:r>
            <a:r>
              <a:rPr lang="en-US" altLang="zh-CN" sz="1800" dirty="0" smtClean="0"/>
              <a:t>RowKey</a:t>
            </a:r>
            <a:r>
              <a:rPr lang="zh-CN" altLang="en-US" sz="1800" dirty="0" smtClean="0"/>
              <a:t>查询数据，或者指定某一个</a:t>
            </a:r>
            <a:r>
              <a:rPr lang="en-US" altLang="zh-CN" sz="1800" dirty="0" smtClean="0"/>
              <a:t>RowKey</a:t>
            </a:r>
            <a:r>
              <a:rPr lang="zh-CN" altLang="en-US" sz="1800" dirty="0" smtClean="0"/>
              <a:t>范围去扫描数据时，</a:t>
            </a:r>
            <a:r>
              <a:rPr lang="en-US" altLang="zh-CN" sz="1800" dirty="0" smtClean="0"/>
              <a:t>HBase</a:t>
            </a:r>
            <a:r>
              <a:rPr lang="zh-CN" altLang="en-US" sz="1800" dirty="0" smtClean="0"/>
              <a:t>可以快速定位到需要读取的数据位置，从而可以高效地获取到所需要的数据。</a:t>
            </a:r>
          </a:p>
          <a:p>
            <a:pPr marL="285750" indent="-285750">
              <a:lnSpc>
                <a:spcPct val="150000"/>
              </a:lnSpc>
            </a:pPr>
            <a:r>
              <a:rPr lang="zh-CN" altLang="en-US" sz="1800" dirty="0" smtClean="0"/>
              <a:t>在实际应用中，很多场景是查询某一个列值为**的数据。</a:t>
            </a:r>
            <a:r>
              <a:rPr lang="en-US" altLang="zh-CN" sz="1800" dirty="0" smtClean="0"/>
              <a:t>HBase</a:t>
            </a:r>
            <a:r>
              <a:rPr lang="zh-CN" altLang="en-US" sz="1800" dirty="0" smtClean="0"/>
              <a:t>提供了</a:t>
            </a:r>
            <a:r>
              <a:rPr lang="en-US" altLang="zh-CN" sz="1800" dirty="0" smtClean="0"/>
              <a:t>Filter</a:t>
            </a:r>
            <a:r>
              <a:rPr lang="zh-CN" altLang="en-US" sz="1800" dirty="0" smtClean="0"/>
              <a:t>特性去支持这样的查询，它的原理是：按照</a:t>
            </a:r>
            <a:r>
              <a:rPr lang="en-US" altLang="zh-CN" sz="1800" dirty="0" smtClean="0"/>
              <a:t>RowKey</a:t>
            </a:r>
            <a:r>
              <a:rPr lang="zh-CN" altLang="en-US" sz="1800" dirty="0" smtClean="0"/>
              <a:t>的顺序，去遍历所有可能的数据，再依次去匹配那一列的值，直到获取到所需要的数据。可以看出，可能仅仅为了获取一行数据，它却扫描了很多不必要的数据。因此，如果对于这样的查询请求非常频繁并且对查询性能要求较高，使用</a:t>
            </a:r>
            <a:r>
              <a:rPr lang="en-US" altLang="zh-CN" sz="1800" dirty="0" smtClean="0"/>
              <a:t>Filter</a:t>
            </a:r>
            <a:r>
              <a:rPr lang="zh-CN" altLang="en-US" sz="1800" dirty="0" smtClean="0"/>
              <a:t>无法满足这个需求。</a:t>
            </a:r>
          </a:p>
          <a:p>
            <a:endParaRPr lang="zh-CN" altLang="en-US" sz="1800" dirty="0"/>
          </a:p>
          <a:p>
            <a:endParaRPr lang="zh-CN" altLang="en-US" sz="18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ln>
        </p:spPr>
        <p:txBody>
          <a:bodyPr vert="horz" wrap="square" lIns="80128" tIns="40064" rIns="80128" bIns="40064" numCol="1" anchor="ctr" anchorCtr="0" compatLnSpc="1"/>
          <a:lstStyle/>
          <a:p>
            <a:r>
              <a:rPr lang="zh-CN" altLang="en-US" dirty="0"/>
              <a:t>按列存储</a:t>
            </a:r>
          </a:p>
        </p:txBody>
      </p:sp>
      <p:sp>
        <p:nvSpPr>
          <p:cNvPr id="30" name="内容占位符 29"/>
          <p:cNvSpPr>
            <a:spLocks noGrp="1"/>
          </p:cNvSpPr>
          <p:nvPr>
            <p:ph idx="1"/>
          </p:nvPr>
        </p:nvSpPr>
        <p:spPr>
          <a:xfrm>
            <a:off x="798778" y="4096837"/>
            <a:ext cx="7929562" cy="2232248"/>
          </a:xfrm>
        </p:spPr>
        <p:txBody>
          <a:bodyPr/>
          <a:lstStyle/>
          <a:p>
            <a:r>
              <a:rPr lang="zh-CN" altLang="en-US" sz="2000" dirty="0" smtClean="0"/>
              <a:t>按列存储： </a:t>
            </a:r>
          </a:p>
          <a:p>
            <a:pPr>
              <a:buNone/>
            </a:pPr>
            <a:r>
              <a:rPr lang="zh-CN" altLang="en-US" sz="2000" dirty="0" smtClean="0"/>
              <a:t>数据以列为单位，存储在底层文件系统中。</a:t>
            </a:r>
          </a:p>
          <a:p>
            <a:pPr lvl="1"/>
            <a:r>
              <a:rPr lang="zh-CN" altLang="en-US" sz="1800" dirty="0" smtClean="0"/>
              <a:t> 优点：有利于面向单列数据的读取</a:t>
            </a:r>
            <a:r>
              <a:rPr lang="en-US" altLang="zh-CN" sz="1800" dirty="0" smtClean="0"/>
              <a:t>/</a:t>
            </a:r>
            <a:r>
              <a:rPr lang="zh-CN" altLang="en-US" sz="1800" dirty="0" smtClean="0"/>
              <a:t>统计等操作。</a:t>
            </a:r>
          </a:p>
          <a:p>
            <a:pPr lvl="1"/>
            <a:r>
              <a:rPr lang="zh-CN" altLang="en-US" sz="1800" dirty="0" smtClean="0"/>
              <a:t> 缺点：整行读取时，可能需要多次</a:t>
            </a:r>
            <a:r>
              <a:rPr lang="en-US" altLang="zh-CN" sz="1800" dirty="0" smtClean="0"/>
              <a:t>I/O</a:t>
            </a:r>
            <a:r>
              <a:rPr lang="zh-CN" altLang="en-US" sz="1800" dirty="0" smtClean="0"/>
              <a:t>操作。</a:t>
            </a:r>
          </a:p>
          <a:p>
            <a:endParaRPr lang="zh-CN" altLang="en-US" sz="2000" dirty="0"/>
          </a:p>
        </p:txBody>
      </p:sp>
      <p:grpSp>
        <p:nvGrpSpPr>
          <p:cNvPr id="31" name="组合 30"/>
          <p:cNvGrpSpPr/>
          <p:nvPr/>
        </p:nvGrpSpPr>
        <p:grpSpPr>
          <a:xfrm>
            <a:off x="1043608" y="1376772"/>
            <a:ext cx="5878514" cy="2519363"/>
            <a:chOff x="791580" y="1412776"/>
            <a:chExt cx="4032448" cy="1728192"/>
          </a:xfrm>
        </p:grpSpPr>
        <p:grpSp>
          <p:nvGrpSpPr>
            <p:cNvPr id="3" name="组合 36"/>
            <p:cNvGrpSpPr/>
            <p:nvPr/>
          </p:nvGrpSpPr>
          <p:grpSpPr>
            <a:xfrm>
              <a:off x="971600" y="1700808"/>
              <a:ext cx="3481536" cy="260201"/>
              <a:chOff x="4499992" y="843558"/>
              <a:chExt cx="4104456" cy="288032"/>
            </a:xfrm>
          </p:grpSpPr>
          <p:sp>
            <p:nvSpPr>
              <p:cNvPr id="38" name="矩形 37"/>
              <p:cNvSpPr/>
              <p:nvPr/>
            </p:nvSpPr>
            <p:spPr bwMode="auto">
              <a:xfrm>
                <a:off x="4499992" y="843558"/>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kumimoji="0" lang="en-US" altLang="zh-CN" sz="1400" i="0" u="none" strike="noStrike" cap="none" normalizeH="0" baseline="0" dirty="0" smtClean="0">
                    <a:ln>
                      <a:noFill/>
                    </a:ln>
                    <a:solidFill>
                      <a:schemeClr val="tx1"/>
                    </a:solidFill>
                    <a:effectLst/>
                    <a:latin typeface="+mn-lt"/>
                    <a:ea typeface="+mn-ea"/>
                  </a:rPr>
                  <a:t>ID</a:t>
                </a:r>
                <a:endParaRPr kumimoji="0" lang="zh-CN" altLang="en-US" sz="1400" i="0" u="none" strike="noStrike" cap="none" normalizeH="0" baseline="0" dirty="0" smtClean="0">
                  <a:ln>
                    <a:noFill/>
                  </a:ln>
                  <a:solidFill>
                    <a:schemeClr val="tx1"/>
                  </a:solidFill>
                  <a:effectLst/>
                  <a:latin typeface="+mn-lt"/>
                  <a:ea typeface="+mn-ea"/>
                </a:endParaRPr>
              </a:p>
            </p:txBody>
          </p:sp>
          <p:sp>
            <p:nvSpPr>
              <p:cNvPr id="39" name="矩形 38"/>
              <p:cNvSpPr/>
              <p:nvPr/>
            </p:nvSpPr>
            <p:spPr bwMode="auto">
              <a:xfrm>
                <a:off x="5292080" y="843558"/>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lang="en-US" altLang="zh-CN" sz="1400" smtClean="0">
                    <a:solidFill>
                      <a:schemeClr val="tx1"/>
                    </a:solidFill>
                    <a:latin typeface="+mn-lt"/>
                    <a:ea typeface="+mn-ea"/>
                  </a:rPr>
                  <a:t>Name</a:t>
                </a:r>
                <a:endParaRPr kumimoji="0" lang="zh-CN" altLang="en-US" sz="1400" i="0" u="none" strike="noStrike" cap="none" normalizeH="0" baseline="0" smtClean="0">
                  <a:ln>
                    <a:noFill/>
                  </a:ln>
                  <a:solidFill>
                    <a:schemeClr val="tx1"/>
                  </a:solidFill>
                  <a:effectLst/>
                  <a:latin typeface="+mn-lt"/>
                  <a:ea typeface="+mn-ea"/>
                </a:endParaRPr>
              </a:p>
            </p:txBody>
          </p:sp>
          <p:sp>
            <p:nvSpPr>
              <p:cNvPr id="40" name="矩形 39"/>
              <p:cNvSpPr/>
              <p:nvPr/>
            </p:nvSpPr>
            <p:spPr bwMode="auto">
              <a:xfrm>
                <a:off x="7524328" y="843558"/>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lang="en-US" altLang="zh-CN" sz="1400" smtClean="0">
                    <a:solidFill>
                      <a:schemeClr val="tx1"/>
                    </a:solidFill>
                    <a:latin typeface="+mn-lt"/>
                    <a:ea typeface="+mn-ea"/>
                  </a:rPr>
                  <a:t>Address</a:t>
                </a:r>
                <a:endParaRPr kumimoji="0" lang="zh-CN" altLang="en-US" sz="1400" i="0" u="none" strike="noStrike" cap="none" normalizeH="0" baseline="0" smtClean="0">
                  <a:ln>
                    <a:noFill/>
                  </a:ln>
                  <a:solidFill>
                    <a:schemeClr val="tx1"/>
                  </a:solidFill>
                  <a:effectLst/>
                  <a:latin typeface="+mn-lt"/>
                  <a:ea typeface="+mn-ea"/>
                </a:endParaRPr>
              </a:p>
            </p:txBody>
          </p:sp>
          <p:sp>
            <p:nvSpPr>
              <p:cNvPr id="41" name="矩形 40"/>
              <p:cNvSpPr/>
              <p:nvPr/>
            </p:nvSpPr>
            <p:spPr bwMode="auto">
              <a:xfrm>
                <a:off x="6372200" y="843558"/>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r>
                  <a:rPr lang="en-US" altLang="zh-CN" sz="1400" smtClean="0">
                    <a:solidFill>
                      <a:schemeClr val="tx1"/>
                    </a:solidFill>
                    <a:latin typeface="+mn-lt"/>
                    <a:ea typeface="+mn-ea"/>
                  </a:rPr>
                  <a:t>Phone</a:t>
                </a:r>
                <a:endParaRPr kumimoji="0" lang="zh-CN" altLang="en-US" sz="1400" i="0" u="none" strike="noStrike" cap="none" normalizeH="0" baseline="0" smtClean="0">
                  <a:ln>
                    <a:noFill/>
                  </a:ln>
                  <a:solidFill>
                    <a:schemeClr val="tx1"/>
                  </a:solidFill>
                  <a:effectLst/>
                  <a:latin typeface="+mn-lt"/>
                  <a:ea typeface="+mn-ea"/>
                </a:endParaRPr>
              </a:p>
            </p:txBody>
          </p:sp>
        </p:grpSp>
        <p:grpSp>
          <p:nvGrpSpPr>
            <p:cNvPr id="4" name="组合 41"/>
            <p:cNvGrpSpPr/>
            <p:nvPr/>
          </p:nvGrpSpPr>
          <p:grpSpPr>
            <a:xfrm>
              <a:off x="981851" y="2179712"/>
              <a:ext cx="670009" cy="673224"/>
              <a:chOff x="4449688" y="1491630"/>
              <a:chExt cx="961256" cy="745232"/>
            </a:xfrm>
          </p:grpSpPr>
          <p:sp>
            <p:nvSpPr>
              <p:cNvPr id="43" name="矩形 42"/>
              <p:cNvSpPr/>
              <p:nvPr/>
            </p:nvSpPr>
            <p:spPr bwMode="auto">
              <a:xfrm>
                <a:off x="4449688" y="1491630"/>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44" name="矩形 43"/>
              <p:cNvSpPr/>
              <p:nvPr/>
            </p:nvSpPr>
            <p:spPr bwMode="auto">
              <a:xfrm>
                <a:off x="4602088" y="1644030"/>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45" name="矩形 44"/>
              <p:cNvSpPr/>
              <p:nvPr/>
            </p:nvSpPr>
            <p:spPr bwMode="auto">
              <a:xfrm>
                <a:off x="4754488" y="1796430"/>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46" name="矩形 45"/>
              <p:cNvSpPr/>
              <p:nvPr/>
            </p:nvSpPr>
            <p:spPr bwMode="auto">
              <a:xfrm>
                <a:off x="4906888" y="1948830"/>
                <a:ext cx="50405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grpSp>
        <p:grpSp>
          <p:nvGrpSpPr>
            <p:cNvPr id="5" name="组合 46"/>
            <p:cNvGrpSpPr/>
            <p:nvPr/>
          </p:nvGrpSpPr>
          <p:grpSpPr>
            <a:xfrm>
              <a:off x="1653396" y="2179712"/>
              <a:ext cx="920961" cy="673224"/>
              <a:chOff x="5241776" y="1491630"/>
              <a:chExt cx="1321296" cy="745232"/>
            </a:xfrm>
          </p:grpSpPr>
          <p:sp>
            <p:nvSpPr>
              <p:cNvPr id="48" name="矩形 47"/>
              <p:cNvSpPr/>
              <p:nvPr/>
            </p:nvSpPr>
            <p:spPr bwMode="auto">
              <a:xfrm>
                <a:off x="5241776" y="1491630"/>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49" name="矩形 48"/>
              <p:cNvSpPr/>
              <p:nvPr/>
            </p:nvSpPr>
            <p:spPr bwMode="auto">
              <a:xfrm>
                <a:off x="5394176" y="1644030"/>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50" name="矩形 49"/>
              <p:cNvSpPr/>
              <p:nvPr/>
            </p:nvSpPr>
            <p:spPr bwMode="auto">
              <a:xfrm>
                <a:off x="5546576" y="1796430"/>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51" name="矩形 50"/>
              <p:cNvSpPr/>
              <p:nvPr/>
            </p:nvSpPr>
            <p:spPr bwMode="auto">
              <a:xfrm>
                <a:off x="5698976" y="1948830"/>
                <a:ext cx="864096"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grpSp>
        <p:grpSp>
          <p:nvGrpSpPr>
            <p:cNvPr id="6" name="组合 51"/>
            <p:cNvGrpSpPr/>
            <p:nvPr/>
          </p:nvGrpSpPr>
          <p:grpSpPr>
            <a:xfrm>
              <a:off x="2584630" y="2180545"/>
              <a:ext cx="971152" cy="673224"/>
              <a:chOff x="6347048" y="1491630"/>
              <a:chExt cx="1393304" cy="745232"/>
            </a:xfrm>
          </p:grpSpPr>
          <p:sp>
            <p:nvSpPr>
              <p:cNvPr id="53" name="矩形 52"/>
              <p:cNvSpPr/>
              <p:nvPr/>
            </p:nvSpPr>
            <p:spPr bwMode="auto">
              <a:xfrm>
                <a:off x="6347048" y="1491630"/>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54" name="矩形 53"/>
              <p:cNvSpPr/>
              <p:nvPr/>
            </p:nvSpPr>
            <p:spPr bwMode="auto">
              <a:xfrm>
                <a:off x="6499448" y="1644030"/>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55" name="矩形 54"/>
              <p:cNvSpPr/>
              <p:nvPr/>
            </p:nvSpPr>
            <p:spPr bwMode="auto">
              <a:xfrm>
                <a:off x="6651848" y="1796430"/>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56" name="矩形 55"/>
              <p:cNvSpPr/>
              <p:nvPr/>
            </p:nvSpPr>
            <p:spPr bwMode="auto">
              <a:xfrm>
                <a:off x="6804248" y="1948830"/>
                <a:ext cx="936104"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grpSp>
        <p:grpSp>
          <p:nvGrpSpPr>
            <p:cNvPr id="7" name="组合 56"/>
            <p:cNvGrpSpPr/>
            <p:nvPr/>
          </p:nvGrpSpPr>
          <p:grpSpPr>
            <a:xfrm>
              <a:off x="3536942" y="2179712"/>
              <a:ext cx="1071533" cy="673224"/>
              <a:chOff x="7549480" y="1491630"/>
              <a:chExt cx="1537320" cy="745232"/>
            </a:xfrm>
          </p:grpSpPr>
          <p:sp>
            <p:nvSpPr>
              <p:cNvPr id="58" name="矩形 57"/>
              <p:cNvSpPr/>
              <p:nvPr/>
            </p:nvSpPr>
            <p:spPr bwMode="auto">
              <a:xfrm>
                <a:off x="7549480" y="1491630"/>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59" name="矩形 58"/>
              <p:cNvSpPr/>
              <p:nvPr/>
            </p:nvSpPr>
            <p:spPr bwMode="auto">
              <a:xfrm>
                <a:off x="7701880" y="1644030"/>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60" name="矩形 59"/>
              <p:cNvSpPr/>
              <p:nvPr/>
            </p:nvSpPr>
            <p:spPr bwMode="auto">
              <a:xfrm>
                <a:off x="7854280" y="1796430"/>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sp>
            <p:nvSpPr>
              <p:cNvPr id="61" name="矩形 60"/>
              <p:cNvSpPr/>
              <p:nvPr/>
            </p:nvSpPr>
            <p:spPr bwMode="auto">
              <a:xfrm>
                <a:off x="8006680" y="1948830"/>
                <a:ext cx="1080120" cy="288032"/>
              </a:xfrm>
              <a:prstGeom prst="rect">
                <a:avLst/>
              </a:prstGeom>
              <a:solidFill>
                <a:srgbClr val="66990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pPr>
                <a:endParaRPr kumimoji="0" lang="zh-CN" altLang="en-US" sz="1800" b="0" i="0" u="none" strike="noStrike" cap="none" normalizeH="0" baseline="0" smtClean="0">
                  <a:ln>
                    <a:noFill/>
                  </a:ln>
                  <a:solidFill>
                    <a:schemeClr val="tx1"/>
                  </a:solidFill>
                  <a:effectLst/>
                  <a:latin typeface="+mn-lt"/>
                  <a:ea typeface="+mn-ea"/>
                </a:endParaRPr>
              </a:p>
            </p:txBody>
          </p:sp>
        </p:grpSp>
        <p:sp>
          <p:nvSpPr>
            <p:cNvPr id="64" name="矩形 63"/>
            <p:cNvSpPr/>
            <p:nvPr/>
          </p:nvSpPr>
          <p:spPr bwMode="auto">
            <a:xfrm>
              <a:off x="791580" y="1412776"/>
              <a:ext cx="4032448" cy="1728192"/>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smtClean="0">
                <a:ln>
                  <a:noFill/>
                </a:ln>
                <a:solidFill>
                  <a:schemeClr val="tx1"/>
                </a:solidFill>
                <a:effectLst/>
                <a:latin typeface="+mn-lt"/>
                <a:ea typeface="+mn-ea"/>
              </a:endParaRPr>
            </a:p>
          </p:txBody>
        </p:sp>
      </p:gr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22618" y="116632"/>
            <a:ext cx="7745412" cy="868363"/>
          </a:xfrm>
          <a:noFill/>
          <a:ln w="9525">
            <a:noFill/>
            <a:miter lim="800000"/>
          </a:ln>
        </p:spPr>
        <p:txBody>
          <a:bodyPr vert="horz" wrap="square" lIns="80128" tIns="40064" rIns="80128" bIns="40064" numCol="1" anchor="ctr" anchorCtr="0" compatLnSpc="1"/>
          <a:lstStyle/>
          <a:p>
            <a:pPr marL="196850" lvl="1"/>
            <a:r>
              <a:rPr lang="zh-CN" altLang="en-US" sz="3200" dirty="0">
                <a:latin typeface="+mj-lt"/>
                <a:ea typeface="+mj-ea"/>
                <a:cs typeface="+mn-cs"/>
              </a:rPr>
              <a:t>支持二级</a:t>
            </a:r>
            <a:r>
              <a:rPr lang="zh-CN" altLang="en-US" sz="3200" dirty="0" smtClean="0">
                <a:latin typeface="+mj-lt"/>
                <a:ea typeface="+mj-ea"/>
                <a:cs typeface="+mn-cs"/>
              </a:rPr>
              <a:t>索引（</a:t>
            </a:r>
            <a:r>
              <a:rPr lang="en-US" altLang="zh-CN" sz="3200" dirty="0" smtClean="0">
                <a:latin typeface="+mj-lt"/>
                <a:ea typeface="+mj-ea"/>
                <a:cs typeface="+mn-cs"/>
              </a:rPr>
              <a:t>2</a:t>
            </a:r>
            <a:r>
              <a:rPr lang="zh-CN" altLang="en-US" sz="3200" dirty="0" smtClean="0">
                <a:latin typeface="+mj-lt"/>
                <a:ea typeface="+mj-ea"/>
                <a:cs typeface="+mn-cs"/>
              </a:rPr>
              <a:t>）</a:t>
            </a:r>
            <a:endParaRPr lang="en-US" altLang="zh-CN" sz="3200" dirty="0">
              <a:latin typeface="+mj-lt"/>
              <a:ea typeface="+mj-ea"/>
              <a:cs typeface="+mn-cs"/>
            </a:endParaRPr>
          </a:p>
        </p:txBody>
      </p:sp>
      <p:pic>
        <p:nvPicPr>
          <p:cNvPr id="3" name="图片 2"/>
          <p:cNvPicPr>
            <a:picLocks noChangeAspect="1"/>
          </p:cNvPicPr>
          <p:nvPr/>
        </p:nvPicPr>
        <p:blipFill>
          <a:blip r:embed="rId3" cstate="print"/>
          <a:stretch>
            <a:fillRect/>
          </a:stretch>
        </p:blipFill>
        <p:spPr>
          <a:xfrm>
            <a:off x="782305" y="836712"/>
            <a:ext cx="7485725" cy="50376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548" y="387350"/>
            <a:ext cx="7745412" cy="868363"/>
          </a:xfrm>
          <a:noFill/>
          <a:ln w="9525">
            <a:noFill/>
            <a:miter lim="800000"/>
          </a:ln>
        </p:spPr>
        <p:txBody>
          <a:bodyPr vert="horz" wrap="square" lIns="80128" tIns="40064" rIns="80128" bIns="40064" numCol="1" anchor="ctr" anchorCtr="0" compatLnSpc="1"/>
          <a:lstStyle/>
          <a:p>
            <a:pPr marL="196850" lvl="1"/>
            <a:r>
              <a:rPr lang="zh-CN" altLang="en-US" dirty="0" smtClean="0">
                <a:latin typeface="+mj-ea"/>
                <a:ea typeface="+mj-ea"/>
                <a:cs typeface="+mn-cs"/>
              </a:rPr>
              <a:t>容</a:t>
            </a:r>
            <a:r>
              <a:rPr lang="zh-CN" altLang="en-US" dirty="0">
                <a:latin typeface="+mj-ea"/>
                <a:ea typeface="+mj-ea"/>
                <a:cs typeface="+mn-cs"/>
              </a:rPr>
              <a:t>灾增强</a:t>
            </a:r>
            <a:endParaRPr lang="en-US" altLang="zh-CN" dirty="0">
              <a:latin typeface="+mj-ea"/>
              <a:ea typeface="+mj-ea"/>
              <a:cs typeface="+mn-cs"/>
            </a:endParaRPr>
          </a:p>
        </p:txBody>
      </p:sp>
      <p:sp>
        <p:nvSpPr>
          <p:cNvPr id="4" name="内容占位符 3"/>
          <p:cNvSpPr>
            <a:spLocks noGrp="1"/>
          </p:cNvSpPr>
          <p:nvPr>
            <p:ph idx="1"/>
          </p:nvPr>
        </p:nvSpPr>
        <p:spPr>
          <a:xfrm>
            <a:off x="611560" y="1376772"/>
            <a:ext cx="7920880" cy="4195763"/>
          </a:xfrm>
        </p:spPr>
        <p:txBody>
          <a:bodyPr/>
          <a:lstStyle/>
          <a:p>
            <a:pPr>
              <a:lnSpc>
                <a:spcPct val="150000"/>
              </a:lnSpc>
            </a:pPr>
            <a:r>
              <a:rPr lang="zh-CN" altLang="en-US" sz="1800" dirty="0" smtClean="0">
                <a:solidFill>
                  <a:srgbClr val="FF0000"/>
                </a:solidFill>
              </a:rPr>
              <a:t>主备集群之间的容灾能力</a:t>
            </a:r>
            <a:r>
              <a:rPr lang="zh-CN" altLang="en-US" sz="1800" dirty="0" smtClean="0"/>
              <a:t>可以增强</a:t>
            </a:r>
            <a:r>
              <a:rPr lang="en-US" altLang="zh-CN" sz="1800" dirty="0" smtClean="0"/>
              <a:t>HBase</a:t>
            </a:r>
            <a:r>
              <a:rPr lang="zh-CN" altLang="en-US" sz="1800" dirty="0" smtClean="0"/>
              <a:t>数据的高可用性，主集群提供数据服务，备用集群提供数据备份，当主集群出现故障时，备集群可以提供数据服务。</a:t>
            </a:r>
            <a:endParaRPr lang="en-US" altLang="zh-CN" sz="1800" dirty="0" smtClean="0"/>
          </a:p>
          <a:p>
            <a:pPr>
              <a:lnSpc>
                <a:spcPct val="150000"/>
              </a:lnSpc>
            </a:pPr>
            <a:r>
              <a:rPr lang="en-US" altLang="zh-CN" sz="1800" dirty="0" smtClean="0"/>
              <a:t>HBase</a:t>
            </a:r>
            <a:r>
              <a:rPr lang="zh-CN" altLang="en-US" sz="1800" dirty="0" smtClean="0"/>
              <a:t>集群容灾作为提高</a:t>
            </a:r>
            <a:r>
              <a:rPr lang="en-US" altLang="zh-CN" sz="1800" dirty="0" smtClean="0"/>
              <a:t>HBase</a:t>
            </a:r>
            <a:r>
              <a:rPr lang="zh-CN" altLang="en-US" sz="1800" dirty="0" smtClean="0"/>
              <a:t>集群系统高可用性的一个关键特性，为</a:t>
            </a:r>
            <a:r>
              <a:rPr lang="en-US" altLang="zh-CN" sz="1800" dirty="0" smtClean="0"/>
              <a:t>HBase</a:t>
            </a:r>
            <a:r>
              <a:rPr lang="zh-CN" altLang="en-US" sz="1800" dirty="0" smtClean="0"/>
              <a:t>提供了实时的异地数据容灾功能。它对外提供了基础的运维工具，包含灾备关系维护，重建，数据校验，数据同步进展查看等功能。为了实现数据的实时容灾，可以把本</a:t>
            </a:r>
            <a:r>
              <a:rPr lang="en-US" altLang="zh-CN" sz="1800" dirty="0" smtClean="0"/>
              <a:t>HBase</a:t>
            </a:r>
            <a:r>
              <a:rPr lang="zh-CN" altLang="en-US" sz="1800" dirty="0" smtClean="0"/>
              <a:t>集群中的数据备份到另一个集群。</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2365"/>
            <a:ext cx="8472394" cy="868363"/>
          </a:xfrm>
          <a:noFill/>
          <a:ln w="9525">
            <a:noFill/>
            <a:miter lim="800000"/>
          </a:ln>
        </p:spPr>
        <p:txBody>
          <a:bodyPr vert="horz" wrap="square" lIns="80128" tIns="40064" rIns="80128" bIns="40064" numCol="1" anchor="ctr" anchorCtr="0" compatLnSpc="1"/>
          <a:lstStyle/>
          <a:p>
            <a:pPr marL="196850" lvl="1"/>
            <a:r>
              <a:rPr lang="zh-CN" altLang="en-US" sz="3200" dirty="0" smtClean="0">
                <a:latin typeface="+mj-ea"/>
                <a:ea typeface="+mj-ea"/>
                <a:cs typeface="+mn-cs"/>
              </a:rPr>
              <a:t>容</a:t>
            </a:r>
            <a:r>
              <a:rPr lang="zh-CN" altLang="en-US" sz="3200" dirty="0">
                <a:latin typeface="+mj-ea"/>
                <a:ea typeface="+mj-ea"/>
                <a:cs typeface="+mn-cs"/>
              </a:rPr>
              <a:t>灾增强</a:t>
            </a:r>
            <a:endParaRPr lang="en-US" altLang="zh-CN" sz="3200" dirty="0">
              <a:latin typeface="+mj-ea"/>
              <a:ea typeface="+mj-ea"/>
              <a:cs typeface="+mn-cs"/>
            </a:endParaRPr>
          </a:p>
        </p:txBody>
      </p:sp>
      <p:sp>
        <p:nvSpPr>
          <p:cNvPr id="4" name="内容占位符 3"/>
          <p:cNvSpPr>
            <a:spLocks noGrp="1"/>
          </p:cNvSpPr>
          <p:nvPr>
            <p:ph idx="1"/>
          </p:nvPr>
        </p:nvSpPr>
        <p:spPr>
          <a:xfrm>
            <a:off x="276732" y="980728"/>
            <a:ext cx="8238440" cy="4824536"/>
          </a:xfrm>
        </p:spPr>
        <p:txBody>
          <a:bodyPr/>
          <a:lstStyle/>
          <a:p>
            <a:pPr marL="401320" lvl="1" indent="0">
              <a:lnSpc>
                <a:spcPct val="150000"/>
              </a:lnSpc>
              <a:buNone/>
            </a:pPr>
            <a:r>
              <a:rPr lang="zh-CN" altLang="en-US" sz="1800" dirty="0" smtClean="0"/>
              <a:t>相比开源</a:t>
            </a:r>
            <a:r>
              <a:rPr lang="en-US" altLang="zh-CN" sz="1800" dirty="0" smtClean="0"/>
              <a:t>Replication</a:t>
            </a:r>
            <a:r>
              <a:rPr lang="zh-CN" altLang="en-US" sz="1800" dirty="0" smtClean="0"/>
              <a:t>功能，做了如下增强：</a:t>
            </a:r>
          </a:p>
          <a:p>
            <a:pPr marL="638175" lvl="1" indent="-285750">
              <a:lnSpc>
                <a:spcPct val="150000"/>
              </a:lnSpc>
            </a:pPr>
            <a:r>
              <a:rPr lang="zh-CN" altLang="en-US" sz="1600" b="1" dirty="0" smtClean="0">
                <a:solidFill>
                  <a:srgbClr val="FF0000"/>
                </a:solidFill>
              </a:rPr>
              <a:t>备集群白名单功能</a:t>
            </a:r>
            <a:r>
              <a:rPr lang="zh-CN" altLang="en-US" sz="1600" dirty="0" smtClean="0"/>
              <a:t>，只接受指定集群</a:t>
            </a:r>
            <a:r>
              <a:rPr lang="en-US" altLang="zh-CN" sz="1600" dirty="0" smtClean="0"/>
              <a:t>IP</a:t>
            </a:r>
            <a:r>
              <a:rPr lang="zh-CN" altLang="en-US" sz="1600" dirty="0" smtClean="0"/>
              <a:t>的数据推送。 </a:t>
            </a:r>
          </a:p>
          <a:p>
            <a:pPr marL="638175" lvl="1" indent="-285750">
              <a:lnSpc>
                <a:spcPct val="150000"/>
              </a:lnSpc>
            </a:pPr>
            <a:r>
              <a:rPr lang="zh-CN" altLang="en-US" sz="1600" dirty="0" smtClean="0"/>
              <a:t>开源版本中</a:t>
            </a:r>
            <a:r>
              <a:rPr lang="en-US" altLang="zh-CN" sz="1600" dirty="0" smtClean="0"/>
              <a:t>replication</a:t>
            </a:r>
            <a:r>
              <a:rPr lang="zh-CN" altLang="en-US" sz="1600" dirty="0" smtClean="0"/>
              <a:t>是基于</a:t>
            </a:r>
            <a:r>
              <a:rPr lang="en-US" altLang="zh-CN" sz="1600" dirty="0" smtClean="0"/>
              <a:t>WAL</a:t>
            </a:r>
            <a:r>
              <a:rPr lang="zh-CN" altLang="en-US" sz="1600" dirty="0" smtClean="0"/>
              <a:t>同步，在备集群回放</a:t>
            </a:r>
            <a:r>
              <a:rPr lang="en-US" altLang="zh-CN" sz="1600" dirty="0" smtClean="0"/>
              <a:t>WAL</a:t>
            </a:r>
            <a:r>
              <a:rPr lang="zh-CN" altLang="en-US" sz="1600" dirty="0" smtClean="0"/>
              <a:t>实现数据备份的。对于</a:t>
            </a:r>
            <a:r>
              <a:rPr lang="en-US" altLang="zh-CN" sz="1600" dirty="0" smtClean="0"/>
              <a:t>BulkLoad</a:t>
            </a:r>
            <a:r>
              <a:rPr lang="zh-CN" altLang="en-US" sz="1600" dirty="0" smtClean="0"/>
              <a:t>，由于没有</a:t>
            </a:r>
            <a:r>
              <a:rPr lang="en-US" altLang="zh-CN" sz="1600" dirty="0" smtClean="0"/>
              <a:t>WAL</a:t>
            </a:r>
            <a:r>
              <a:rPr lang="zh-CN" altLang="en-US" sz="1600" dirty="0" smtClean="0"/>
              <a:t>产生，</a:t>
            </a:r>
            <a:r>
              <a:rPr lang="en-US" altLang="zh-CN" sz="1600" dirty="0" smtClean="0"/>
              <a:t>BulkLoad</a:t>
            </a:r>
            <a:r>
              <a:rPr lang="zh-CN" altLang="en-US" sz="1600" dirty="0" smtClean="0"/>
              <a:t>的数据不会</a:t>
            </a:r>
            <a:r>
              <a:rPr lang="en-US" altLang="zh-CN" sz="1600" dirty="0" smtClean="0"/>
              <a:t>replicate</a:t>
            </a:r>
            <a:r>
              <a:rPr lang="zh-CN" altLang="en-US" sz="1600" dirty="0" smtClean="0"/>
              <a:t>到备集群。通过</a:t>
            </a:r>
            <a:r>
              <a:rPr lang="zh-CN" altLang="en-US" sz="1600" b="1" dirty="0" smtClean="0">
                <a:solidFill>
                  <a:srgbClr val="FF0000"/>
                </a:solidFill>
              </a:rPr>
              <a:t>将</a:t>
            </a:r>
            <a:r>
              <a:rPr lang="en-US" altLang="zh-CN" sz="1600" b="1" dirty="0" smtClean="0">
                <a:solidFill>
                  <a:srgbClr val="FF0000"/>
                </a:solidFill>
              </a:rPr>
              <a:t>BulkLoad</a:t>
            </a:r>
            <a:r>
              <a:rPr lang="zh-CN" altLang="en-US" sz="1600" b="1" dirty="0" smtClean="0">
                <a:solidFill>
                  <a:srgbClr val="FF0000"/>
                </a:solidFill>
              </a:rPr>
              <a:t>操作记录在</a:t>
            </a:r>
            <a:r>
              <a:rPr lang="en-US" altLang="zh-CN" sz="1600" b="1" dirty="0" smtClean="0">
                <a:solidFill>
                  <a:srgbClr val="FF0000"/>
                </a:solidFill>
              </a:rPr>
              <a:t>WAL</a:t>
            </a:r>
            <a:r>
              <a:rPr lang="zh-CN" altLang="en-US" sz="1600" b="1" dirty="0" smtClean="0">
                <a:solidFill>
                  <a:srgbClr val="FF0000"/>
                </a:solidFill>
              </a:rPr>
              <a:t>上</a:t>
            </a:r>
            <a:r>
              <a:rPr lang="zh-CN" altLang="en-US" sz="1600" dirty="0" smtClean="0"/>
              <a:t>，同步至备集群，备集群通过</a:t>
            </a:r>
            <a:r>
              <a:rPr lang="en-US" altLang="zh-CN" sz="1600" dirty="0" smtClean="0"/>
              <a:t>WAL</a:t>
            </a:r>
            <a:r>
              <a:rPr lang="zh-CN" altLang="en-US" sz="1600" dirty="0" smtClean="0"/>
              <a:t>读取</a:t>
            </a:r>
            <a:r>
              <a:rPr lang="en-US" altLang="zh-CN" sz="1600" dirty="0" smtClean="0"/>
              <a:t>BukLoad</a:t>
            </a:r>
            <a:r>
              <a:rPr lang="zh-CN" altLang="en-US" sz="1600" dirty="0" smtClean="0"/>
              <a:t>操作记录，将对应的主集群的</a:t>
            </a:r>
            <a:r>
              <a:rPr lang="en-US" altLang="zh-CN" sz="1600" dirty="0" smtClean="0"/>
              <a:t>HFile</a:t>
            </a:r>
            <a:r>
              <a:rPr lang="zh-CN" altLang="en-US" sz="1600" dirty="0" smtClean="0"/>
              <a:t>加载到备集群，完成数据的备份。 </a:t>
            </a:r>
          </a:p>
          <a:p>
            <a:pPr marL="638175" lvl="1" indent="-285750">
              <a:lnSpc>
                <a:spcPct val="150000"/>
              </a:lnSpc>
            </a:pPr>
            <a:r>
              <a:rPr lang="zh-CN" altLang="en-US" sz="1600" dirty="0" smtClean="0"/>
              <a:t>开源版本中</a:t>
            </a:r>
            <a:r>
              <a:rPr lang="en-US" altLang="zh-CN" sz="1600" dirty="0" smtClean="0"/>
              <a:t>HBase</a:t>
            </a:r>
            <a:r>
              <a:rPr lang="zh-CN" altLang="en-US" sz="1600" dirty="0" smtClean="0"/>
              <a:t>对于系统表</a:t>
            </a:r>
            <a:r>
              <a:rPr lang="en-US" altLang="zh-CN" sz="1600" dirty="0" smtClean="0"/>
              <a:t>ACL</a:t>
            </a:r>
            <a:r>
              <a:rPr lang="zh-CN" altLang="en-US" sz="1600" dirty="0" smtClean="0"/>
              <a:t>做了过滤，</a:t>
            </a:r>
            <a:r>
              <a:rPr lang="en-US" altLang="zh-CN" sz="1600" dirty="0" smtClean="0"/>
              <a:t>ACL</a:t>
            </a:r>
            <a:r>
              <a:rPr lang="zh-CN" altLang="en-US" sz="1600" dirty="0" smtClean="0"/>
              <a:t>信息不会同步至备集群，通过新加一个过滤器：</a:t>
            </a:r>
            <a:r>
              <a:rPr lang="en-US" altLang="zh-CN" sz="1400" i="1" dirty="0" smtClean="0"/>
              <a:t>org.apache.hadoop.hbase.replication.SystemTableWALEntryFilterAllowACL</a:t>
            </a:r>
            <a:r>
              <a:rPr lang="zh-CN" altLang="en-US" sz="1600" dirty="0" smtClean="0"/>
              <a:t>，</a:t>
            </a:r>
            <a:r>
              <a:rPr lang="zh-CN" altLang="en-US" sz="1600" b="1" dirty="0" smtClean="0">
                <a:solidFill>
                  <a:srgbClr val="FF0000"/>
                </a:solidFill>
              </a:rPr>
              <a:t>允许</a:t>
            </a:r>
            <a:r>
              <a:rPr lang="en-US" altLang="zh-CN" sz="1600" b="1" dirty="0" smtClean="0">
                <a:solidFill>
                  <a:srgbClr val="FF0000"/>
                </a:solidFill>
              </a:rPr>
              <a:t>ACL</a:t>
            </a:r>
            <a:r>
              <a:rPr lang="zh-CN" altLang="en-US" sz="1600" b="1" dirty="0" smtClean="0">
                <a:solidFill>
                  <a:srgbClr val="FF0000"/>
                </a:solidFill>
              </a:rPr>
              <a:t>信息同步至备集群</a:t>
            </a:r>
            <a:r>
              <a:rPr lang="zh-CN" altLang="en-US" sz="1600" dirty="0" smtClean="0"/>
              <a:t>，用户可以通过配置</a:t>
            </a:r>
            <a:r>
              <a:rPr lang="en-US" altLang="zh-CN" sz="1400" i="1" dirty="0" smtClean="0"/>
              <a:t>hbase.replication.filter.sytemWALEntryFilter</a:t>
            </a:r>
            <a:r>
              <a:rPr lang="zh-CN" altLang="en-US" sz="1600" dirty="0" smtClean="0"/>
              <a:t>使用该过滤其实现</a:t>
            </a:r>
            <a:r>
              <a:rPr lang="en-US" altLang="zh-CN" sz="1600" dirty="0" smtClean="0"/>
              <a:t>ACL</a:t>
            </a:r>
            <a:r>
              <a:rPr lang="zh-CN" altLang="en-US" sz="1600" dirty="0" smtClean="0"/>
              <a:t>同步。 </a:t>
            </a:r>
          </a:p>
          <a:p>
            <a:pPr marL="638175" lvl="1" indent="-285750">
              <a:lnSpc>
                <a:spcPct val="150000"/>
              </a:lnSpc>
            </a:pPr>
            <a:r>
              <a:rPr lang="zh-CN" altLang="en-US" sz="1600" b="1" dirty="0" smtClean="0">
                <a:solidFill>
                  <a:srgbClr val="FF0000"/>
                </a:solidFill>
              </a:rPr>
              <a:t>备集群只读限制</a:t>
            </a:r>
            <a:r>
              <a:rPr lang="zh-CN" altLang="en-US" sz="1600" dirty="0" smtClean="0"/>
              <a:t>，备集群只接受备集群节点内的超级用户对备集群的</a:t>
            </a:r>
            <a:r>
              <a:rPr lang="en-US" altLang="zh-CN" sz="1600" dirty="0" smtClean="0"/>
              <a:t>HBase</a:t>
            </a:r>
            <a:r>
              <a:rPr lang="zh-CN" altLang="en-US" sz="1600" dirty="0" smtClean="0"/>
              <a:t>进行修改操作，即备集群节点之外的</a:t>
            </a:r>
            <a:r>
              <a:rPr lang="en-US" altLang="zh-CN" sz="1600" dirty="0" smtClean="0"/>
              <a:t>HBase</a:t>
            </a:r>
            <a:r>
              <a:rPr lang="zh-CN" altLang="en-US" sz="1600" dirty="0" smtClean="0"/>
              <a:t>客户端只能对备集群的</a:t>
            </a:r>
            <a:r>
              <a:rPr lang="en-US" altLang="zh-CN" sz="1600" dirty="0" smtClean="0"/>
              <a:t>HBase</a:t>
            </a:r>
            <a:r>
              <a:rPr lang="zh-CN" altLang="en-US" sz="1600" dirty="0" smtClean="0"/>
              <a:t>进行读操作。</a:t>
            </a: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buNone/>
            </a:pP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sp>
        <p:nvSpPr>
          <p:cNvPr id="6" name="文本占位符 3"/>
          <p:cNvSpPr txBox="1"/>
          <p:nvPr/>
        </p:nvSpPr>
        <p:spPr bwMode="auto">
          <a:xfrm>
            <a:off x="683568" y="1376772"/>
            <a:ext cx="7920037" cy="3924300"/>
          </a:xfrm>
          <a:prstGeom prst="rect">
            <a:avLst/>
          </a:prstGeom>
          <a:noFill/>
          <a:ln w="9525">
            <a:noFill/>
            <a:miter lim="800000"/>
          </a:ln>
        </p:spPr>
        <p:txBody>
          <a:bodyPr vert="horz" wrap="square" lIns="80141" tIns="40071" rIns="80141" bIns="40071" numCol="1" anchor="t" anchorCtr="0" compatLnSpc="1"/>
          <a:lstStyle/>
          <a:p>
            <a:pPr marL="457200" indent="-457200">
              <a:lnSpc>
                <a:spcPct val="150000"/>
              </a:lnSpc>
              <a:buClrTx/>
              <a:buFont typeface="+mj-lt"/>
              <a:buAutoNum type="arabicPeriod"/>
            </a:pPr>
            <a:r>
              <a:rPr lang="zh-CN" altLang="en-US" sz="2000" dirty="0" smtClean="0">
                <a:latin typeface="+mn-lt"/>
                <a:ea typeface="+mn-ea"/>
              </a:rPr>
              <a:t>客户端采用批量写入接口写入</a:t>
            </a:r>
            <a:r>
              <a:rPr lang="en-US" altLang="zh-CN" sz="2000" dirty="0" smtClean="0">
                <a:latin typeface="+mn-lt"/>
                <a:ea typeface="+mn-ea"/>
              </a:rPr>
              <a:t>10</a:t>
            </a:r>
            <a:r>
              <a:rPr lang="zh-CN" altLang="en-US" sz="2000" dirty="0" smtClean="0">
                <a:latin typeface="+mn-lt"/>
                <a:ea typeface="+mn-ea"/>
              </a:rPr>
              <a:t>条数据，某个</a:t>
            </a:r>
            <a:r>
              <a:rPr lang="en-US" altLang="zh-CN" sz="2000" dirty="0" smtClean="0">
                <a:latin typeface="+mn-lt"/>
                <a:ea typeface="+mn-ea"/>
              </a:rPr>
              <a:t>RegionServer</a:t>
            </a:r>
            <a:r>
              <a:rPr lang="zh-CN" altLang="en-US" sz="2000" dirty="0" smtClean="0">
                <a:latin typeface="+mn-lt"/>
                <a:ea typeface="+mn-ea"/>
              </a:rPr>
              <a:t>节点上包含该表的</a:t>
            </a:r>
            <a:r>
              <a:rPr lang="en-US" altLang="zh-CN" sz="2000" dirty="0" smtClean="0">
                <a:latin typeface="+mn-lt"/>
                <a:ea typeface="+mn-ea"/>
              </a:rPr>
              <a:t>2</a:t>
            </a:r>
            <a:r>
              <a:rPr lang="zh-CN" altLang="en-US" sz="2000" dirty="0" smtClean="0">
                <a:latin typeface="+mn-lt"/>
                <a:ea typeface="+mn-ea"/>
              </a:rPr>
              <a:t>个</a:t>
            </a:r>
            <a:r>
              <a:rPr lang="en-US" altLang="zh-CN" sz="2000" dirty="0" smtClean="0">
                <a:latin typeface="+mn-lt"/>
                <a:ea typeface="+mn-ea"/>
              </a:rPr>
              <a:t>Region</a:t>
            </a:r>
            <a:r>
              <a:rPr lang="zh-CN" altLang="en-US" sz="2000" dirty="0" smtClean="0">
                <a:latin typeface="+mn-lt"/>
                <a:ea typeface="+mn-ea"/>
              </a:rPr>
              <a:t>，分别</a:t>
            </a:r>
            <a:r>
              <a:rPr lang="en-US" altLang="zh-CN" sz="2000" dirty="0" smtClean="0">
                <a:latin typeface="+mn-lt"/>
                <a:ea typeface="+mn-ea"/>
              </a:rPr>
              <a:t>A</a:t>
            </a:r>
            <a:r>
              <a:rPr lang="zh-CN" altLang="en-US" sz="2000" dirty="0" smtClean="0">
                <a:latin typeface="+mn-lt"/>
                <a:ea typeface="+mn-ea"/>
              </a:rPr>
              <a:t>和</a:t>
            </a:r>
            <a:r>
              <a:rPr lang="en-US" altLang="zh-CN" sz="2000" dirty="0" smtClean="0">
                <a:latin typeface="+mn-lt"/>
                <a:ea typeface="+mn-ea"/>
              </a:rPr>
              <a:t>B</a:t>
            </a:r>
            <a:r>
              <a:rPr lang="zh-CN" altLang="en-US" sz="2000" dirty="0" smtClean="0">
                <a:latin typeface="+mn-lt"/>
                <a:ea typeface="+mn-ea"/>
              </a:rPr>
              <a:t>，写入的</a:t>
            </a:r>
            <a:r>
              <a:rPr lang="en-US" altLang="zh-CN" sz="2000" dirty="0" smtClean="0">
                <a:latin typeface="+mn-lt"/>
                <a:ea typeface="+mn-ea"/>
              </a:rPr>
              <a:t>10</a:t>
            </a:r>
            <a:r>
              <a:rPr lang="zh-CN" altLang="en-US" sz="2000" dirty="0" smtClean="0">
                <a:latin typeface="+mn-lt"/>
                <a:ea typeface="+mn-ea"/>
              </a:rPr>
              <a:t>条数据中有</a:t>
            </a:r>
            <a:r>
              <a:rPr lang="en-US" altLang="zh-CN" sz="2000" dirty="0" smtClean="0">
                <a:latin typeface="+mn-lt"/>
                <a:ea typeface="+mn-ea"/>
              </a:rPr>
              <a:t>2</a:t>
            </a:r>
            <a:r>
              <a:rPr lang="zh-CN" altLang="en-US" sz="2000" dirty="0" smtClean="0">
                <a:latin typeface="+mn-lt"/>
                <a:ea typeface="+mn-ea"/>
              </a:rPr>
              <a:t>条属于</a:t>
            </a:r>
            <a:r>
              <a:rPr lang="en-US" altLang="zh-CN" sz="2000" dirty="0" smtClean="0">
                <a:latin typeface="+mn-lt"/>
                <a:ea typeface="+mn-ea"/>
              </a:rPr>
              <a:t>A</a:t>
            </a:r>
            <a:r>
              <a:rPr lang="zh-CN" altLang="en-US" sz="2000" dirty="0" smtClean="0">
                <a:latin typeface="+mn-lt"/>
                <a:ea typeface="+mn-ea"/>
              </a:rPr>
              <a:t>，</a:t>
            </a:r>
            <a:r>
              <a:rPr lang="en-US" altLang="zh-CN" sz="2000" dirty="0" smtClean="0">
                <a:latin typeface="+mn-lt"/>
                <a:ea typeface="+mn-ea"/>
              </a:rPr>
              <a:t>4</a:t>
            </a:r>
            <a:r>
              <a:rPr lang="zh-CN" altLang="en-US" sz="2000" dirty="0" smtClean="0">
                <a:latin typeface="+mn-lt"/>
                <a:ea typeface="+mn-ea"/>
              </a:rPr>
              <a:t>条属于</a:t>
            </a:r>
            <a:r>
              <a:rPr lang="en-US" altLang="zh-CN" sz="2000" dirty="0" smtClean="0">
                <a:latin typeface="+mn-lt"/>
                <a:ea typeface="+mn-ea"/>
              </a:rPr>
              <a:t>B</a:t>
            </a:r>
            <a:r>
              <a:rPr lang="zh-CN" altLang="en-US" sz="2000" dirty="0" smtClean="0">
                <a:latin typeface="+mn-lt"/>
                <a:ea typeface="+mn-ea"/>
              </a:rPr>
              <a:t>，请问需要写入这</a:t>
            </a:r>
            <a:r>
              <a:rPr lang="en-US" altLang="zh-CN" sz="2000" dirty="0" smtClean="0">
                <a:latin typeface="+mn-lt"/>
                <a:ea typeface="+mn-ea"/>
              </a:rPr>
              <a:t>10</a:t>
            </a:r>
            <a:r>
              <a:rPr lang="zh-CN" altLang="en-US" sz="2000" dirty="0" smtClean="0">
                <a:latin typeface="+mn-lt"/>
                <a:ea typeface="+mn-ea"/>
              </a:rPr>
              <a:t>条数据需要向该</a:t>
            </a:r>
            <a:r>
              <a:rPr lang="en-US" altLang="zh-CN" sz="2000" dirty="0" smtClean="0">
                <a:latin typeface="+mn-lt"/>
                <a:ea typeface="+mn-ea"/>
              </a:rPr>
              <a:t>RegionServer</a:t>
            </a:r>
            <a:r>
              <a:rPr lang="zh-CN" altLang="en-US" sz="2000" dirty="0" smtClean="0">
                <a:latin typeface="+mn-lt"/>
                <a:ea typeface="+mn-ea"/>
              </a:rPr>
              <a:t>发送几次</a:t>
            </a:r>
            <a:r>
              <a:rPr lang="en-US" altLang="zh-CN" sz="2000" dirty="0" smtClean="0">
                <a:latin typeface="+mn-lt"/>
                <a:ea typeface="+mn-ea"/>
              </a:rPr>
              <a:t>RPC</a:t>
            </a:r>
            <a:r>
              <a:rPr lang="zh-CN" altLang="en-US" sz="2000" dirty="0" smtClean="0">
                <a:latin typeface="+mn-lt"/>
                <a:ea typeface="+mn-ea"/>
              </a:rPr>
              <a:t>请求？</a:t>
            </a:r>
            <a:endParaRPr lang="en-US" altLang="zh-CN" sz="2000" dirty="0" smtClean="0">
              <a:latin typeface="+mn-lt"/>
              <a:ea typeface="+mn-ea"/>
            </a:endParaRPr>
          </a:p>
          <a:p>
            <a:pPr marL="457200" indent="-457200">
              <a:lnSpc>
                <a:spcPct val="150000"/>
              </a:lnSpc>
              <a:buClrTx/>
              <a:buFont typeface="+mj-lt"/>
              <a:buAutoNum type="arabicPeriod"/>
            </a:pPr>
            <a:r>
              <a:rPr lang="zh-CN" altLang="en-US" sz="2000" dirty="0" smtClean="0">
                <a:latin typeface="+mn-lt"/>
                <a:ea typeface="+mn-ea"/>
              </a:rPr>
              <a:t>一张表的包含以下几个分区</a:t>
            </a:r>
            <a:r>
              <a:rPr lang="en-US" altLang="zh-CN" sz="2000" dirty="0" smtClean="0">
                <a:latin typeface="+mn-lt"/>
                <a:ea typeface="+mn-ea"/>
              </a:rPr>
              <a:t>[10,20),[20,30),[30,+∞),</a:t>
            </a:r>
            <a:r>
              <a:rPr lang="zh-CN" altLang="en-US" sz="2000" dirty="0" smtClean="0">
                <a:latin typeface="+mn-lt"/>
                <a:ea typeface="+mn-ea"/>
              </a:rPr>
              <a:t>分别编号为①</a:t>
            </a:r>
            <a:r>
              <a:rPr lang="en-US" altLang="zh-CN" sz="2000" dirty="0" smtClean="0">
                <a:latin typeface="+mn-lt"/>
                <a:ea typeface="+mn-ea"/>
              </a:rPr>
              <a:t>,②,③</a:t>
            </a:r>
            <a:r>
              <a:rPr lang="zh-CN" altLang="en-US" sz="2000" dirty="0" smtClean="0">
                <a:latin typeface="+mn-lt"/>
                <a:ea typeface="+mn-ea"/>
              </a:rPr>
              <a:t>，那么</a:t>
            </a:r>
            <a:r>
              <a:rPr lang="en-US" altLang="zh-CN" sz="2000" dirty="0" smtClean="0">
                <a:latin typeface="+mn-lt"/>
                <a:ea typeface="+mn-ea"/>
              </a:rPr>
              <a:t>11</a:t>
            </a:r>
            <a:r>
              <a:rPr lang="zh-CN" altLang="en-US" sz="2000" dirty="0" smtClean="0">
                <a:latin typeface="+mn-lt"/>
                <a:ea typeface="+mn-ea"/>
              </a:rPr>
              <a:t>，</a:t>
            </a:r>
            <a:r>
              <a:rPr lang="en-US" altLang="zh-CN" sz="2000" dirty="0" smtClean="0">
                <a:latin typeface="+mn-lt"/>
                <a:ea typeface="+mn-ea"/>
              </a:rPr>
              <a:t>20</a:t>
            </a:r>
            <a:r>
              <a:rPr lang="zh-CN" altLang="en-US" sz="2000" dirty="0" smtClean="0">
                <a:latin typeface="+mn-lt"/>
                <a:ea typeface="+mn-ea"/>
              </a:rPr>
              <a:t>，</a:t>
            </a:r>
            <a:r>
              <a:rPr lang="en-US" altLang="zh-CN" sz="2000" dirty="0" smtClean="0">
                <a:latin typeface="+mn-lt"/>
                <a:ea typeface="+mn-ea"/>
              </a:rPr>
              <a:t>222</a:t>
            </a:r>
            <a:r>
              <a:rPr lang="zh-CN" altLang="en-US" sz="2000" dirty="0" smtClean="0">
                <a:latin typeface="+mn-lt"/>
                <a:ea typeface="+mn-ea"/>
              </a:rPr>
              <a:t>分别属于哪个</a:t>
            </a:r>
            <a:r>
              <a:rPr lang="en-US" altLang="zh-CN" sz="2000" dirty="0" smtClean="0">
                <a:latin typeface="+mn-lt"/>
                <a:ea typeface="+mn-ea"/>
              </a:rPr>
              <a:t>Region</a:t>
            </a:r>
            <a:r>
              <a:rPr lang="zh-CN" altLang="en-US" sz="2000" dirty="0" smtClean="0">
                <a:latin typeface="+mn-lt"/>
                <a:ea typeface="+mn-ea"/>
              </a:rPr>
              <a:t>？</a:t>
            </a:r>
          </a:p>
          <a:p>
            <a:pPr marL="457200" indent="-457200">
              <a:lnSpc>
                <a:spcPct val="150000"/>
              </a:lnSpc>
              <a:buClrTx/>
              <a:buFont typeface="+mj-lt"/>
              <a:buAutoNum type="arabicPeriod"/>
            </a:pPr>
            <a:endParaRPr lang="zh-CN" altLang="en-US" sz="2000" dirty="0">
              <a:latin typeface="+mn-lt"/>
              <a:ea typeface="+mn-e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a:xfrm>
            <a:off x="791580" y="1340768"/>
            <a:ext cx="7826375" cy="4194175"/>
          </a:xfrm>
        </p:spPr>
        <p:txBody>
          <a:bodyPr anchor="t" anchorCtr="0"/>
          <a:lstStyle/>
          <a:p>
            <a:pPr>
              <a:lnSpc>
                <a:spcPct val="130000"/>
              </a:lnSpc>
            </a:pPr>
            <a:r>
              <a:rPr lang="en-US" altLang="zh-CN" sz="2000" dirty="0" smtClean="0"/>
              <a:t>HBase</a:t>
            </a:r>
            <a:r>
              <a:rPr lang="zh-CN" altLang="en-US" sz="2000" dirty="0" smtClean="0"/>
              <a:t>的物理存储单元是什么？（     ）</a:t>
            </a:r>
            <a:endParaRPr lang="en-US" altLang="zh-CN" sz="2000" dirty="0" smtClean="0"/>
          </a:p>
          <a:p>
            <a:pPr lvl="1">
              <a:lnSpc>
                <a:spcPct val="130000"/>
              </a:lnSpc>
            </a:pPr>
            <a:r>
              <a:rPr lang="en-US" altLang="zh-CN" sz="1800" dirty="0" smtClean="0"/>
              <a:t>Region</a:t>
            </a:r>
          </a:p>
          <a:p>
            <a:pPr lvl="1">
              <a:lnSpc>
                <a:spcPct val="130000"/>
              </a:lnSpc>
            </a:pPr>
            <a:r>
              <a:rPr lang="en-US" altLang="zh-CN" sz="1800" dirty="0" smtClean="0"/>
              <a:t>Column Family</a:t>
            </a:r>
          </a:p>
          <a:p>
            <a:pPr lvl="1">
              <a:lnSpc>
                <a:spcPct val="130000"/>
              </a:lnSpc>
            </a:pPr>
            <a:r>
              <a:rPr lang="en-US" altLang="zh-CN" sz="1800" dirty="0" smtClean="0"/>
              <a:t>Column</a:t>
            </a:r>
          </a:p>
          <a:p>
            <a:pPr lvl="1">
              <a:lnSpc>
                <a:spcPct val="130000"/>
              </a:lnSpc>
            </a:pPr>
            <a:r>
              <a:rPr lang="zh-CN" altLang="en-US" sz="1800" dirty="0" smtClean="0"/>
              <a:t>行</a:t>
            </a:r>
            <a:endParaRPr lang="en-US" altLang="zh-CN" sz="1800" dirty="0" smtClean="0"/>
          </a:p>
          <a:p>
            <a:pPr>
              <a:lnSpc>
                <a:spcPct val="130000"/>
              </a:lnSpc>
            </a:pPr>
            <a:r>
              <a:rPr lang="en-US" altLang="zh-CN" sz="2000" dirty="0" smtClean="0"/>
              <a:t>Compaction</a:t>
            </a:r>
            <a:r>
              <a:rPr lang="zh-CN" altLang="en-US" sz="2000" dirty="0"/>
              <a:t>的目的</a:t>
            </a:r>
            <a:r>
              <a:rPr lang="zh-CN" altLang="en-US" sz="2000" dirty="0" smtClean="0"/>
              <a:t>是</a:t>
            </a:r>
            <a:r>
              <a:rPr lang="zh-CN" altLang="en-US" sz="2000" dirty="0"/>
              <a:t>什么？</a:t>
            </a:r>
            <a:endParaRPr lang="en-US" altLang="zh-CN" sz="2000" dirty="0"/>
          </a:p>
          <a:p>
            <a:pPr lvl="1">
              <a:lnSpc>
                <a:spcPct val="130000"/>
              </a:lnSpc>
            </a:pPr>
            <a:r>
              <a:rPr lang="zh-CN" altLang="en-US" sz="1800" dirty="0"/>
              <a:t>减少同一个</a:t>
            </a:r>
            <a:r>
              <a:rPr lang="en-US" altLang="zh-CN" sz="1800" dirty="0" smtClean="0"/>
              <a:t>Region</a:t>
            </a:r>
            <a:r>
              <a:rPr lang="zh-CN" altLang="en-US" sz="1800" dirty="0"/>
              <a:t>同一</a:t>
            </a:r>
            <a:r>
              <a:rPr lang="en-US" altLang="zh-CN" sz="1800" dirty="0"/>
              <a:t>Column Family</a:t>
            </a:r>
            <a:r>
              <a:rPr lang="zh-CN" altLang="en-US" sz="1800" dirty="0"/>
              <a:t>下的文件数目</a:t>
            </a:r>
            <a:endParaRPr lang="en-US" altLang="zh-CN" sz="1800" dirty="0"/>
          </a:p>
          <a:p>
            <a:pPr lvl="1">
              <a:lnSpc>
                <a:spcPct val="130000"/>
              </a:lnSpc>
            </a:pPr>
            <a:r>
              <a:rPr lang="zh-CN" altLang="en-US" sz="1800" dirty="0"/>
              <a:t>提升数据读取性能</a:t>
            </a:r>
            <a:endParaRPr lang="en-US" altLang="zh-CN" sz="1800" dirty="0"/>
          </a:p>
          <a:p>
            <a:pPr lvl="1">
              <a:lnSpc>
                <a:spcPct val="130000"/>
              </a:lnSpc>
            </a:pPr>
            <a:r>
              <a:rPr lang="zh-CN" altLang="en-US" sz="1800" dirty="0"/>
              <a:t>减少同一个</a:t>
            </a:r>
            <a:r>
              <a:rPr lang="en-US" altLang="zh-CN" sz="1800" dirty="0"/>
              <a:t>Column Family</a:t>
            </a:r>
            <a:r>
              <a:rPr lang="zh-CN" altLang="en-US" sz="1800" dirty="0"/>
              <a:t>的文件数量</a:t>
            </a:r>
            <a:endParaRPr lang="en-US" altLang="zh-CN" sz="1800" dirty="0"/>
          </a:p>
          <a:p>
            <a:pPr lvl="1">
              <a:lnSpc>
                <a:spcPct val="130000"/>
              </a:lnSpc>
            </a:pPr>
            <a:r>
              <a:rPr lang="zh-CN" altLang="en-US" sz="1800" dirty="0"/>
              <a:t>减少同一个</a:t>
            </a:r>
            <a:r>
              <a:rPr lang="en-US" altLang="zh-CN" sz="1800" dirty="0"/>
              <a:t>Region</a:t>
            </a:r>
            <a:r>
              <a:rPr lang="zh-CN" altLang="en-US" sz="1800" dirty="0"/>
              <a:t>的文件数量</a:t>
            </a:r>
          </a:p>
          <a:p>
            <a:pPr marL="401320" lvl="1" indent="0">
              <a:buNone/>
            </a:pPr>
            <a:endParaRPr lang="en-US" altLang="zh-CN" sz="1800" dirty="0" smtClean="0"/>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sz="quarter" idx="10"/>
          </p:nvPr>
        </p:nvSpPr>
        <p:spPr>
          <a:xfrm>
            <a:off x="791580" y="1412776"/>
            <a:ext cx="7920037" cy="3889375"/>
          </a:xfrm>
        </p:spPr>
        <p:txBody>
          <a:bodyPr/>
          <a:lstStyle/>
          <a:p>
            <a:pPr>
              <a:buNone/>
            </a:pPr>
            <a:r>
              <a:rPr lang="zh-CN" altLang="en-US" sz="2400" dirty="0" smtClean="0"/>
              <a:t>学习完本章，应该做到：</a:t>
            </a:r>
            <a:endParaRPr lang="en-US" altLang="zh-CN" sz="2400" dirty="0" smtClean="0"/>
          </a:p>
          <a:p>
            <a:pPr lvl="1">
              <a:buNone/>
            </a:pPr>
            <a:r>
              <a:rPr lang="en-US" altLang="zh-CN" dirty="0" smtClean="0"/>
              <a:t>1</a:t>
            </a:r>
            <a:r>
              <a:rPr lang="zh-CN" altLang="en-US" dirty="0" smtClean="0"/>
              <a:t>、认识了解</a:t>
            </a:r>
            <a:r>
              <a:rPr lang="en-US" altLang="zh-CN" dirty="0" smtClean="0"/>
              <a:t>KeyValue</a:t>
            </a:r>
            <a:r>
              <a:rPr lang="zh-CN" altLang="en-US" dirty="0" smtClean="0"/>
              <a:t>存储；</a:t>
            </a:r>
            <a:endParaRPr lang="en-US" altLang="zh-CN" dirty="0" smtClean="0"/>
          </a:p>
          <a:p>
            <a:pPr lvl="1">
              <a:buNone/>
            </a:pPr>
            <a:r>
              <a:rPr lang="en-US" altLang="zh-CN" dirty="0" smtClean="0"/>
              <a:t>2</a:t>
            </a:r>
            <a:r>
              <a:rPr lang="zh-CN" altLang="en-US" dirty="0" smtClean="0"/>
              <a:t>、清楚</a:t>
            </a:r>
            <a:r>
              <a:rPr lang="en-US" altLang="zh-CN" dirty="0" err="1" smtClean="0"/>
              <a:t>HBase</a:t>
            </a:r>
            <a:r>
              <a:rPr lang="zh-CN" altLang="en-US" dirty="0" smtClean="0"/>
              <a:t>的基本架构；</a:t>
            </a:r>
            <a:endParaRPr lang="en-US" altLang="zh-CN" dirty="0" smtClean="0"/>
          </a:p>
          <a:p>
            <a:pPr lvl="1">
              <a:buNone/>
            </a:pPr>
            <a:r>
              <a:rPr lang="en-US" altLang="zh-CN" dirty="0" smtClean="0"/>
              <a:t>3</a:t>
            </a:r>
            <a:r>
              <a:rPr lang="zh-CN" altLang="en-US" dirty="0" smtClean="0"/>
              <a:t>、了解</a:t>
            </a:r>
            <a:r>
              <a:rPr lang="en-US" altLang="zh-CN" dirty="0" err="1" smtClean="0"/>
              <a:t>HBase</a:t>
            </a:r>
            <a:r>
              <a:rPr lang="zh-CN" altLang="en-US" dirty="0" smtClean="0"/>
              <a:t>读写流程；</a:t>
            </a:r>
            <a:endParaRPr lang="en-US" altLang="zh-CN" dirty="0" smtClean="0"/>
          </a:p>
          <a:p>
            <a:pPr lvl="1">
              <a:buNone/>
            </a:pPr>
            <a:r>
              <a:rPr lang="en-US" altLang="zh-CN" dirty="0" smtClean="0"/>
              <a:t>4</a:t>
            </a:r>
            <a:r>
              <a:rPr lang="zh-CN" altLang="en-US" dirty="0" smtClean="0"/>
              <a:t>、了解</a:t>
            </a:r>
            <a:r>
              <a:rPr lang="en-US" altLang="zh-CN" dirty="0" smtClean="0"/>
              <a:t>FusionInsight </a:t>
            </a:r>
            <a:r>
              <a:rPr lang="en-US" altLang="zh-CN" dirty="0" err="1" smtClean="0"/>
              <a:t>HBase</a:t>
            </a:r>
            <a:r>
              <a:rPr lang="zh-CN" altLang="en-US" dirty="0" smtClean="0"/>
              <a:t>的增强特性。</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404664"/>
            <a:ext cx="7745412" cy="868363"/>
          </a:xfrm>
          <a:noFill/>
          <a:ln w="9525">
            <a:noFill/>
            <a:miter lim="800000"/>
          </a:ln>
        </p:spPr>
        <p:txBody>
          <a:bodyPr vert="horz" wrap="square" lIns="80128" tIns="40064" rIns="80128" bIns="40064" numCol="1" anchor="ctr" anchorCtr="0" compatLnSpc="1"/>
          <a:lstStyle/>
          <a:p>
            <a:pPr marL="196850" lvl="1"/>
            <a:r>
              <a:rPr lang="zh-CN" altLang="en-US" dirty="0">
                <a:latin typeface="+mj-lt"/>
                <a:ea typeface="+mj-ea"/>
                <a:cs typeface="+mn-cs"/>
              </a:rPr>
              <a:t>与</a:t>
            </a:r>
            <a:r>
              <a:rPr lang="en-US" altLang="zh-CN" dirty="0">
                <a:latin typeface="+mj-lt"/>
                <a:ea typeface="+mj-ea"/>
                <a:cs typeface="+mn-cs"/>
              </a:rPr>
              <a:t>RMDB</a:t>
            </a:r>
            <a:r>
              <a:rPr lang="zh-CN" altLang="en-US" dirty="0">
                <a:latin typeface="+mj-lt"/>
                <a:ea typeface="+mj-ea"/>
                <a:cs typeface="+mn-cs"/>
              </a:rPr>
              <a:t>比较</a:t>
            </a:r>
          </a:p>
        </p:txBody>
      </p:sp>
      <p:graphicFrame>
        <p:nvGraphicFramePr>
          <p:cNvPr id="5" name="图示 4"/>
          <p:cNvGraphicFramePr/>
          <p:nvPr/>
        </p:nvGraphicFramePr>
        <p:xfrm>
          <a:off x="827584" y="1484784"/>
          <a:ext cx="780665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1"/>
            <a:r>
              <a:rPr lang="en-US" altLang="zh-CN" dirty="0" smtClean="0">
                <a:latin typeface="+mj-lt"/>
              </a:rPr>
              <a:t>HBase</a:t>
            </a:r>
            <a:r>
              <a:rPr lang="zh-CN" altLang="en-US" dirty="0" smtClean="0"/>
              <a:t>应用场景</a:t>
            </a:r>
            <a:endParaRPr lang="zh-CN" altLang="en-US" dirty="0"/>
          </a:p>
        </p:txBody>
      </p:sp>
      <p:sp>
        <p:nvSpPr>
          <p:cNvPr id="5" name="文本占位符 3"/>
          <p:cNvSpPr>
            <a:spLocks noGrp="1"/>
          </p:cNvSpPr>
          <p:nvPr>
            <p:ph idx="1"/>
          </p:nvPr>
        </p:nvSpPr>
        <p:spPr>
          <a:xfrm>
            <a:off x="674886" y="1374775"/>
            <a:ext cx="7929562" cy="4195763"/>
          </a:xfrm>
        </p:spPr>
        <p:txBody>
          <a:bodyPr/>
          <a:lstStyle/>
          <a:p>
            <a:pPr lvl="0">
              <a:buClr>
                <a:schemeClr val="bg1">
                  <a:lumMod val="50000"/>
                </a:schemeClr>
              </a:buClr>
            </a:pPr>
            <a:r>
              <a:rPr lang="en-US" altLang="zh-CN" b="1" dirty="0" smtClean="0">
                <a:solidFill>
                  <a:sysClr val="windowText" lastClr="000000"/>
                </a:solidFill>
                <a:cs typeface="Courier New" panose="02070309020205020404" pitchFamily="49" charset="0"/>
              </a:rPr>
              <a:t>HBase</a:t>
            </a:r>
            <a:r>
              <a:rPr lang="zh-CN" altLang="en-US" b="1" dirty="0" smtClean="0">
                <a:solidFill>
                  <a:sysClr val="windowText" lastClr="000000"/>
                </a:solidFill>
              </a:rPr>
              <a:t>适合具有如下需求的应用</a:t>
            </a:r>
            <a:r>
              <a:rPr lang="zh-CN" altLang="en-US" dirty="0" smtClean="0">
                <a:solidFill>
                  <a:sysClr val="windowText" lastClr="000000"/>
                </a:solidFill>
              </a:rPr>
              <a:t>：</a:t>
            </a:r>
            <a:endParaRPr lang="en-US" altLang="zh-CN" dirty="0" smtClean="0">
              <a:solidFill>
                <a:sysClr val="windowText" lastClr="000000"/>
              </a:solidFill>
            </a:endParaRPr>
          </a:p>
          <a:p>
            <a:pPr lvl="1">
              <a:spcBef>
                <a:spcPts val="790"/>
              </a:spcBef>
            </a:pPr>
            <a:r>
              <a:rPr lang="zh-CN" altLang="en-US" dirty="0" smtClean="0">
                <a:solidFill>
                  <a:sysClr val="windowText" lastClr="000000"/>
                </a:solidFill>
              </a:rPr>
              <a:t>海量数据</a:t>
            </a:r>
            <a:r>
              <a:rPr lang="zh-CN" altLang="en-US" dirty="0" smtClean="0"/>
              <a:t>（</a:t>
            </a:r>
            <a:r>
              <a:rPr lang="en-US" altLang="zh-CN" dirty="0" smtClean="0">
                <a:cs typeface="Courier New" panose="02070309020205020404" pitchFamily="49" charset="0"/>
              </a:rPr>
              <a:t>TB</a:t>
            </a:r>
            <a:r>
              <a:rPr lang="zh-CN" altLang="en-US" dirty="0" smtClean="0">
                <a:cs typeface="Courier New" panose="02070309020205020404" pitchFamily="49" charset="0"/>
              </a:rPr>
              <a:t>、</a:t>
            </a:r>
            <a:r>
              <a:rPr lang="en-US" altLang="zh-CN" dirty="0" smtClean="0">
                <a:cs typeface="Courier New" panose="02070309020205020404" pitchFamily="49" charset="0"/>
              </a:rPr>
              <a:t>PB</a:t>
            </a:r>
            <a:r>
              <a:rPr lang="zh-CN" altLang="en-US" dirty="0" smtClean="0"/>
              <a:t>）</a:t>
            </a:r>
            <a:endParaRPr lang="en-US" altLang="zh-CN" dirty="0" smtClean="0">
              <a:solidFill>
                <a:sysClr val="windowText" lastClr="000000"/>
              </a:solidFill>
            </a:endParaRPr>
          </a:p>
          <a:p>
            <a:pPr lvl="1">
              <a:spcBef>
                <a:spcPts val="790"/>
              </a:spcBef>
            </a:pPr>
            <a:r>
              <a:rPr lang="zh-CN" altLang="en-US" dirty="0" smtClean="0">
                <a:solidFill>
                  <a:sysClr val="windowText" lastClr="000000"/>
                </a:solidFill>
              </a:rPr>
              <a:t>高吞吐量</a:t>
            </a:r>
          </a:p>
          <a:p>
            <a:pPr lvl="1">
              <a:spcBef>
                <a:spcPts val="790"/>
              </a:spcBef>
            </a:pPr>
            <a:r>
              <a:rPr lang="zh-CN" altLang="en-US" dirty="0" smtClean="0">
                <a:solidFill>
                  <a:sysClr val="windowText" lastClr="000000"/>
                </a:solidFill>
              </a:rPr>
              <a:t>需要在海量数据中实现高效的随机读取</a:t>
            </a:r>
          </a:p>
          <a:p>
            <a:pPr lvl="1">
              <a:spcBef>
                <a:spcPts val="790"/>
              </a:spcBef>
            </a:pPr>
            <a:r>
              <a:rPr lang="zh-CN" altLang="en-US" dirty="0" smtClean="0">
                <a:solidFill>
                  <a:sysClr val="windowText" lastClr="000000"/>
                </a:solidFill>
              </a:rPr>
              <a:t>需要很好的性能伸缩能力</a:t>
            </a:r>
          </a:p>
          <a:p>
            <a:pPr lvl="1">
              <a:spcBef>
                <a:spcPts val="790"/>
              </a:spcBef>
            </a:pPr>
            <a:r>
              <a:rPr lang="zh-CN" altLang="en-US" dirty="0" smtClean="0">
                <a:solidFill>
                  <a:sysClr val="windowText" lastClr="000000"/>
                </a:solidFill>
              </a:rPr>
              <a:t>能够同时处理</a:t>
            </a:r>
            <a:r>
              <a:rPr lang="zh-CN" altLang="en-US" b="1" dirty="0" smtClean="0">
                <a:solidFill>
                  <a:srgbClr val="FF0000"/>
                </a:solidFill>
              </a:rPr>
              <a:t>结构化</a:t>
            </a:r>
            <a:r>
              <a:rPr lang="zh-CN" altLang="en-US" dirty="0" smtClean="0">
                <a:solidFill>
                  <a:srgbClr val="FF0000"/>
                </a:solidFill>
              </a:rPr>
              <a:t>和</a:t>
            </a:r>
            <a:r>
              <a:rPr lang="zh-CN" altLang="en-US" b="1" dirty="0" smtClean="0">
                <a:solidFill>
                  <a:srgbClr val="FF0000"/>
                </a:solidFill>
              </a:rPr>
              <a:t>非结构化</a:t>
            </a:r>
            <a:r>
              <a:rPr lang="zh-CN" altLang="en-US" dirty="0" smtClean="0">
                <a:solidFill>
                  <a:sysClr val="windowText" lastClr="000000"/>
                </a:solidFill>
              </a:rPr>
              <a:t>的数据</a:t>
            </a:r>
          </a:p>
          <a:p>
            <a:pPr lvl="1">
              <a:spcBef>
                <a:spcPts val="790"/>
              </a:spcBef>
            </a:pPr>
            <a:r>
              <a:rPr lang="zh-CN" altLang="en-US" dirty="0" smtClean="0">
                <a:solidFill>
                  <a:sysClr val="windowText" lastClr="000000"/>
                </a:solidFill>
              </a:rPr>
              <a:t>不需要完全拥有传统关系型数据库所具备的</a:t>
            </a:r>
            <a:r>
              <a:rPr lang="en-US" altLang="zh-CN" b="1" dirty="0" smtClean="0">
                <a:solidFill>
                  <a:srgbClr val="FF0000"/>
                </a:solidFill>
              </a:rPr>
              <a:t>ACID</a:t>
            </a:r>
            <a:r>
              <a:rPr lang="zh-CN" altLang="en-US" b="1" dirty="0" smtClean="0">
                <a:solidFill>
                  <a:srgbClr val="FF0000"/>
                </a:solidFill>
              </a:rPr>
              <a:t>特性</a:t>
            </a:r>
            <a:endParaRPr lang="en-US" altLang="zh-CN" b="1"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3548" y="387350"/>
            <a:ext cx="7745412" cy="868363"/>
          </a:xfrm>
          <a:noFill/>
          <a:ln w="9525">
            <a:noFill/>
            <a:miter lim="800000"/>
          </a:ln>
        </p:spPr>
        <p:txBody>
          <a:bodyPr vert="horz" wrap="square" lIns="80128" tIns="40064" rIns="80128" bIns="40064" numCol="1" anchor="ctr" anchorCtr="0" compatLnSpc="1"/>
          <a:lstStyle/>
          <a:p>
            <a:pPr marL="196850" lvl="1"/>
            <a:r>
              <a:rPr lang="zh-CN" altLang="en-US" dirty="0" smtClean="0">
                <a:latin typeface="+mj-ea"/>
                <a:ea typeface="+mj-ea"/>
                <a:cs typeface="+mn-cs"/>
              </a:rPr>
              <a:t>数据结构</a:t>
            </a:r>
            <a:r>
              <a:rPr lang="zh-CN" altLang="en-US" dirty="0">
                <a:latin typeface="+mj-ea"/>
                <a:ea typeface="+mj-ea"/>
                <a:cs typeface="+mn-cs"/>
              </a:rPr>
              <a:t>介绍</a:t>
            </a:r>
            <a:endParaRPr lang="en-US" altLang="zh-CN" dirty="0">
              <a:latin typeface="+mj-ea"/>
              <a:ea typeface="+mj-ea"/>
              <a:cs typeface="+mn-cs"/>
            </a:endParaRPr>
          </a:p>
        </p:txBody>
      </p:sp>
      <p:sp>
        <p:nvSpPr>
          <p:cNvPr id="4" name="AutoShape 4"/>
          <p:cNvSpPr>
            <a:spLocks noChangeArrowheads="1"/>
          </p:cNvSpPr>
          <p:nvPr/>
        </p:nvSpPr>
        <p:spPr bwMode="auto">
          <a:xfrm>
            <a:off x="2663788" y="1412776"/>
            <a:ext cx="5940462" cy="1157287"/>
          </a:xfrm>
          <a:prstGeom prst="homePlate">
            <a:avLst>
              <a:gd name="adj" fmla="val 24487"/>
            </a:avLst>
          </a:prstGeom>
          <a:solidFill>
            <a:schemeClr val="bg1"/>
          </a:solidFill>
          <a:ln w="6350">
            <a:solidFill>
              <a:schemeClr val="tx1"/>
            </a:solidFill>
            <a:miter lim="800000"/>
          </a:ln>
          <a:effectLst/>
        </p:spPr>
        <p:txBody>
          <a:bodyPr wrap="none" lIns="0" tIns="0" rIns="0" bIns="0" anchor="ctr"/>
          <a:lstStyle/>
          <a:p>
            <a:endParaRPr lang="zh-CN" altLang="en-US">
              <a:solidFill>
                <a:schemeClr val="tx1"/>
              </a:solidFill>
              <a:latin typeface="+mn-lt"/>
              <a:ea typeface="+mn-ea"/>
            </a:endParaRPr>
          </a:p>
        </p:txBody>
      </p:sp>
      <p:sp>
        <p:nvSpPr>
          <p:cNvPr id="5" name="Rectangle 5"/>
          <p:cNvSpPr>
            <a:spLocks noChangeArrowheads="1"/>
          </p:cNvSpPr>
          <p:nvPr/>
        </p:nvSpPr>
        <p:spPr bwMode="auto">
          <a:xfrm>
            <a:off x="2799564" y="1452810"/>
            <a:ext cx="5531978" cy="1077218"/>
          </a:xfrm>
          <a:prstGeom prst="rect">
            <a:avLst/>
          </a:prstGeom>
          <a:noFill/>
          <a:ln w="6350">
            <a:noFill/>
            <a:miter lim="800000"/>
          </a:ln>
          <a:effectLst/>
        </p:spPr>
        <p:txBody>
          <a:bodyPr wrap="square" lIns="0" tIns="0" rIns="0" bIns="0" anchor="ctr">
            <a:spAutoFit/>
          </a:bodyPr>
          <a:lstStyle/>
          <a:p>
            <a:pPr marL="285750" indent="-285750">
              <a:buClr>
                <a:schemeClr val="bg1">
                  <a:lumMod val="50000"/>
                </a:schemeClr>
              </a:buClr>
              <a:buSzPct val="60000"/>
              <a:buFont typeface="Wingdings" panose="05000000000000000000" pitchFamily="2" charset="2"/>
              <a:buChar char="l"/>
              <a:defRPr/>
            </a:pPr>
            <a:r>
              <a:rPr lang="zh-CN" altLang="en-US" sz="1400" b="1" dirty="0" smtClean="0">
                <a:latin typeface="+mn-lt"/>
                <a:ea typeface="+mn-ea"/>
              </a:rPr>
              <a:t>具有固定的结构，属性划分，以及类型等信息</a:t>
            </a:r>
            <a:r>
              <a:rPr lang="zh-CN" altLang="en-US" sz="1400" dirty="0" smtClean="0">
                <a:solidFill>
                  <a:schemeClr val="tx1">
                    <a:lumMod val="85000"/>
                    <a:lumOff val="15000"/>
                  </a:schemeClr>
                </a:solidFill>
                <a:latin typeface="+mn-lt"/>
                <a:ea typeface="+mn-ea"/>
              </a:rPr>
              <a:t>。我们通常所理解的关系型数据库中所存储的数据信息，大多是结构化数据，</a:t>
            </a:r>
            <a:endParaRPr lang="en-US" altLang="zh-CN" sz="1400" dirty="0" smtClean="0">
              <a:solidFill>
                <a:schemeClr val="tx1">
                  <a:lumMod val="85000"/>
                  <a:lumOff val="15000"/>
                </a:schemeClr>
              </a:solidFill>
              <a:latin typeface="+mn-lt"/>
              <a:ea typeface="+mn-ea"/>
            </a:endParaRPr>
          </a:p>
          <a:p>
            <a:pPr marL="285750" indent="-285750">
              <a:buClr>
                <a:schemeClr val="bg1">
                  <a:lumMod val="50000"/>
                </a:schemeClr>
              </a:buClr>
              <a:buSzPct val="60000"/>
              <a:buFont typeface="Wingdings" panose="05000000000000000000" pitchFamily="2" charset="2"/>
              <a:buChar char="l"/>
              <a:defRPr/>
            </a:pPr>
            <a:r>
              <a:rPr lang="zh-CN" altLang="en-US" sz="1400" dirty="0" smtClean="0">
                <a:solidFill>
                  <a:schemeClr val="tx1">
                    <a:lumMod val="85000"/>
                    <a:lumOff val="15000"/>
                  </a:schemeClr>
                </a:solidFill>
                <a:latin typeface="+mn-lt"/>
                <a:ea typeface="+mn-ea"/>
              </a:rPr>
              <a:t>如</a:t>
            </a:r>
            <a:r>
              <a:rPr lang="zh-CN" altLang="en-US" sz="1400" b="1" dirty="0" smtClean="0">
                <a:solidFill>
                  <a:srgbClr val="FF0000"/>
                </a:solidFill>
                <a:latin typeface="+mn-lt"/>
                <a:ea typeface="+mn-ea"/>
              </a:rPr>
              <a:t>职工信息表</a:t>
            </a:r>
            <a:r>
              <a:rPr lang="zh-CN" altLang="en-US" sz="1400" dirty="0" smtClean="0">
                <a:solidFill>
                  <a:schemeClr val="tx1">
                    <a:lumMod val="85000"/>
                    <a:lumOff val="15000"/>
                  </a:schemeClr>
                </a:solidFill>
                <a:latin typeface="+mn-lt"/>
                <a:ea typeface="+mn-ea"/>
              </a:rPr>
              <a:t>，拥有</a:t>
            </a:r>
            <a:r>
              <a:rPr lang="en-US" altLang="zh-CN" sz="1400" dirty="0" smtClean="0">
                <a:solidFill>
                  <a:schemeClr val="tx1">
                    <a:lumMod val="85000"/>
                    <a:lumOff val="15000"/>
                  </a:schemeClr>
                </a:solidFill>
                <a:latin typeface="+mn-lt"/>
                <a:ea typeface="+mn-ea"/>
              </a:rPr>
              <a:t>ID</a:t>
            </a:r>
            <a:r>
              <a:rPr lang="zh-CN" altLang="en-US" sz="1400" dirty="0" smtClean="0">
                <a:solidFill>
                  <a:schemeClr val="tx1">
                    <a:lumMod val="85000"/>
                    <a:lumOff val="15000"/>
                  </a:schemeClr>
                </a:solidFill>
                <a:latin typeface="+mn-lt"/>
                <a:ea typeface="+mn-ea"/>
              </a:rPr>
              <a:t>、</a:t>
            </a:r>
            <a:r>
              <a:rPr lang="en-US" altLang="zh-CN" sz="1400" dirty="0" smtClean="0">
                <a:solidFill>
                  <a:schemeClr val="tx1">
                    <a:lumMod val="85000"/>
                    <a:lumOff val="15000"/>
                  </a:schemeClr>
                </a:solidFill>
                <a:latin typeface="+mn-lt"/>
                <a:ea typeface="+mn-ea"/>
              </a:rPr>
              <a:t>Name</a:t>
            </a:r>
            <a:r>
              <a:rPr lang="zh-CN" altLang="en-US" sz="1400" dirty="0" smtClean="0">
                <a:solidFill>
                  <a:schemeClr val="tx1">
                    <a:lumMod val="85000"/>
                    <a:lumOff val="15000"/>
                  </a:schemeClr>
                </a:solidFill>
                <a:latin typeface="+mn-lt"/>
                <a:ea typeface="+mn-ea"/>
              </a:rPr>
              <a:t>、</a:t>
            </a:r>
            <a:r>
              <a:rPr lang="en-US" altLang="zh-CN" sz="1400" dirty="0" smtClean="0">
                <a:solidFill>
                  <a:schemeClr val="tx1">
                    <a:lumMod val="85000"/>
                    <a:lumOff val="15000"/>
                  </a:schemeClr>
                </a:solidFill>
                <a:latin typeface="+mn-lt"/>
                <a:ea typeface="+mn-ea"/>
              </a:rPr>
              <a:t>Phone</a:t>
            </a:r>
            <a:r>
              <a:rPr lang="zh-CN" altLang="en-US" sz="1400" dirty="0" smtClean="0">
                <a:solidFill>
                  <a:schemeClr val="tx1">
                    <a:lumMod val="85000"/>
                    <a:lumOff val="15000"/>
                  </a:schemeClr>
                </a:solidFill>
                <a:latin typeface="+mn-lt"/>
                <a:ea typeface="+mn-ea"/>
              </a:rPr>
              <a:t>、</a:t>
            </a:r>
            <a:r>
              <a:rPr lang="en-US" altLang="zh-CN" sz="1400" dirty="0" smtClean="0">
                <a:solidFill>
                  <a:schemeClr val="tx1">
                    <a:lumMod val="85000"/>
                    <a:lumOff val="15000"/>
                  </a:schemeClr>
                </a:solidFill>
                <a:latin typeface="+mn-lt"/>
                <a:ea typeface="+mn-ea"/>
              </a:rPr>
              <a:t>Address</a:t>
            </a:r>
            <a:r>
              <a:rPr lang="zh-CN" altLang="en-US" sz="1400" dirty="0" smtClean="0">
                <a:solidFill>
                  <a:schemeClr val="tx1">
                    <a:lumMod val="85000"/>
                    <a:lumOff val="15000"/>
                  </a:schemeClr>
                </a:solidFill>
                <a:latin typeface="+mn-lt"/>
                <a:ea typeface="+mn-ea"/>
              </a:rPr>
              <a:t>等属性信息。</a:t>
            </a:r>
            <a:endParaRPr lang="en-US" altLang="zh-CN" sz="1400" dirty="0" smtClean="0">
              <a:solidFill>
                <a:schemeClr val="tx1">
                  <a:lumMod val="85000"/>
                  <a:lumOff val="15000"/>
                </a:schemeClr>
              </a:solidFill>
              <a:latin typeface="+mn-lt"/>
              <a:ea typeface="+mn-ea"/>
            </a:endParaRPr>
          </a:p>
          <a:p>
            <a:pPr marL="285750" indent="-285750">
              <a:buClr>
                <a:schemeClr val="bg1">
                  <a:lumMod val="50000"/>
                </a:schemeClr>
              </a:buClr>
              <a:buSzPct val="60000"/>
              <a:buFont typeface="Wingdings" panose="05000000000000000000" pitchFamily="2" charset="2"/>
              <a:buChar char="l"/>
              <a:defRPr/>
            </a:pPr>
            <a:r>
              <a:rPr lang="zh-CN" altLang="en-US" sz="1400" dirty="0" smtClean="0">
                <a:solidFill>
                  <a:schemeClr val="tx1">
                    <a:lumMod val="85000"/>
                    <a:lumOff val="15000"/>
                  </a:schemeClr>
                </a:solidFill>
                <a:latin typeface="+mn-lt"/>
                <a:ea typeface="+mn-ea"/>
              </a:rPr>
              <a:t>通常直接存放在数据库表中。数据记录的每一个属性对应数据表的一个字段</a:t>
            </a:r>
            <a:r>
              <a:rPr lang="zh-CN" altLang="en-US" sz="1400" dirty="0" smtClean="0">
                <a:solidFill>
                  <a:schemeClr val="tx1"/>
                </a:solidFill>
                <a:latin typeface="+mn-lt"/>
                <a:ea typeface="+mn-ea"/>
              </a:rPr>
              <a:t>。</a:t>
            </a:r>
            <a:endParaRPr lang="zh-CN" altLang="de-DE" sz="1400" b="0" dirty="0">
              <a:solidFill>
                <a:schemeClr val="tx1"/>
              </a:solidFill>
              <a:latin typeface="+mn-lt"/>
              <a:ea typeface="+mn-ea"/>
            </a:endParaRPr>
          </a:p>
        </p:txBody>
      </p:sp>
      <p:sp>
        <p:nvSpPr>
          <p:cNvPr id="6" name="Rectangle 6"/>
          <p:cNvSpPr>
            <a:spLocks noChangeArrowheads="1"/>
          </p:cNvSpPr>
          <p:nvPr/>
        </p:nvSpPr>
        <p:spPr bwMode="auto">
          <a:xfrm>
            <a:off x="786991" y="1412776"/>
            <a:ext cx="1779959" cy="1158875"/>
          </a:xfrm>
          <a:prstGeom prst="rect">
            <a:avLst/>
          </a:prstGeom>
          <a:gradFill rotWithShape="1">
            <a:gsLst>
              <a:gs pos="0">
                <a:srgbClr val="DDEBCF"/>
              </a:gs>
              <a:gs pos="50000">
                <a:srgbClr val="9CB86E"/>
              </a:gs>
              <a:gs pos="100000">
                <a:srgbClr val="156B13"/>
              </a:gs>
            </a:gsLst>
            <a:lin ang="5400000" scaled="0"/>
          </a:gradFill>
          <a:ln w="19050" algn="ctr">
            <a:noFill/>
            <a:miter lim="800000"/>
          </a:ln>
          <a:effectLst/>
        </p:spPr>
        <p:txBody>
          <a:bodyPr anchor="ctr" anchorCtr="1"/>
          <a:lstStyle/>
          <a:p>
            <a:endParaRPr lang="zh-CN" altLang="en-US">
              <a:latin typeface="+mn-lt"/>
              <a:ea typeface="+mn-ea"/>
            </a:endParaRPr>
          </a:p>
        </p:txBody>
      </p:sp>
      <p:sp>
        <p:nvSpPr>
          <p:cNvPr id="8" name="Rectangle 7"/>
          <p:cNvSpPr>
            <a:spLocks noChangeArrowheads="1"/>
          </p:cNvSpPr>
          <p:nvPr/>
        </p:nvSpPr>
        <p:spPr bwMode="auto">
          <a:xfrm>
            <a:off x="931008" y="1700808"/>
            <a:ext cx="1556568" cy="430887"/>
          </a:xfrm>
          <a:prstGeom prst="rect">
            <a:avLst/>
          </a:prstGeom>
          <a:noFill/>
          <a:ln w="6350">
            <a:noFill/>
            <a:miter lim="800000"/>
          </a:ln>
          <a:effectLst/>
        </p:spPr>
        <p:txBody>
          <a:bodyPr wrap="square" lIns="0" tIns="0" rIns="0" bIns="0" anchor="ctr" anchorCtr="1">
            <a:spAutoFit/>
          </a:bodyPr>
          <a:lstStyle/>
          <a:p>
            <a:pPr marL="342900" indent="-342900">
              <a:lnSpc>
                <a:spcPct val="140000"/>
              </a:lnSpc>
              <a:tabLst>
                <a:tab pos="8521700" algn="r"/>
              </a:tabLst>
            </a:pPr>
            <a:r>
              <a:rPr lang="zh-CN" altLang="en-US" sz="2000" dirty="0" smtClean="0">
                <a:solidFill>
                  <a:schemeClr val="tx1"/>
                </a:solidFill>
                <a:latin typeface="+mn-lt"/>
                <a:ea typeface="+mn-ea"/>
              </a:rPr>
              <a:t>结构化数据</a:t>
            </a:r>
            <a:endParaRPr lang="zh-CN" altLang="de-DE" sz="2000" dirty="0">
              <a:solidFill>
                <a:schemeClr val="tx1"/>
              </a:solidFill>
              <a:latin typeface="+mn-lt"/>
              <a:ea typeface="+mn-ea"/>
            </a:endParaRPr>
          </a:p>
        </p:txBody>
      </p:sp>
      <p:sp>
        <p:nvSpPr>
          <p:cNvPr id="9" name="AutoShape 8"/>
          <p:cNvSpPr>
            <a:spLocks noChangeArrowheads="1"/>
          </p:cNvSpPr>
          <p:nvPr/>
        </p:nvSpPr>
        <p:spPr bwMode="auto">
          <a:xfrm>
            <a:off x="2663788" y="2888940"/>
            <a:ext cx="5940462" cy="1421498"/>
          </a:xfrm>
          <a:prstGeom prst="homePlate">
            <a:avLst>
              <a:gd name="adj" fmla="val 24487"/>
            </a:avLst>
          </a:prstGeom>
          <a:solidFill>
            <a:schemeClr val="bg1"/>
          </a:solidFill>
          <a:ln w="6350">
            <a:solidFill>
              <a:schemeClr val="tx1"/>
            </a:solidFill>
            <a:miter lim="800000"/>
          </a:ln>
          <a:effectLst/>
        </p:spPr>
        <p:txBody>
          <a:bodyPr wrap="none" lIns="0" tIns="0" rIns="0" bIns="0" anchor="ctr"/>
          <a:lstStyle/>
          <a:p>
            <a:endParaRPr lang="zh-CN" altLang="en-US">
              <a:latin typeface="+mn-lt"/>
              <a:ea typeface="+mn-ea"/>
            </a:endParaRPr>
          </a:p>
        </p:txBody>
      </p:sp>
      <p:sp>
        <p:nvSpPr>
          <p:cNvPr id="10" name="Rectangle 10"/>
          <p:cNvSpPr>
            <a:spLocks noChangeArrowheads="1"/>
          </p:cNvSpPr>
          <p:nvPr/>
        </p:nvSpPr>
        <p:spPr bwMode="auto">
          <a:xfrm>
            <a:off x="786991" y="3015614"/>
            <a:ext cx="1779959" cy="1158875"/>
          </a:xfrm>
          <a:prstGeom prst="rect">
            <a:avLst/>
          </a:prstGeom>
          <a:gradFill rotWithShape="1">
            <a:gsLst>
              <a:gs pos="0">
                <a:srgbClr val="DDEBCF"/>
              </a:gs>
              <a:gs pos="50000">
                <a:srgbClr val="9CB86E"/>
              </a:gs>
              <a:gs pos="100000">
                <a:srgbClr val="156B13"/>
              </a:gs>
            </a:gsLst>
            <a:lin ang="5400000" scaled="0"/>
          </a:gradFill>
          <a:ln w="19050" algn="ctr">
            <a:noFill/>
            <a:miter lim="800000"/>
          </a:ln>
          <a:effectLst/>
        </p:spPr>
        <p:txBody>
          <a:bodyPr/>
          <a:lstStyle/>
          <a:p>
            <a:endParaRPr lang="zh-CN" altLang="en-US">
              <a:latin typeface="+mn-lt"/>
              <a:ea typeface="+mn-ea"/>
            </a:endParaRPr>
          </a:p>
        </p:txBody>
      </p:sp>
      <p:sp>
        <p:nvSpPr>
          <p:cNvPr id="11" name="AutoShape 12"/>
          <p:cNvSpPr>
            <a:spLocks noChangeArrowheads="1"/>
          </p:cNvSpPr>
          <p:nvPr/>
        </p:nvSpPr>
        <p:spPr bwMode="auto">
          <a:xfrm>
            <a:off x="2663788" y="4610385"/>
            <a:ext cx="5940462" cy="1157287"/>
          </a:xfrm>
          <a:prstGeom prst="homePlate">
            <a:avLst>
              <a:gd name="adj" fmla="val 24487"/>
            </a:avLst>
          </a:prstGeom>
          <a:solidFill>
            <a:schemeClr val="bg1"/>
          </a:solidFill>
          <a:ln w="6350">
            <a:solidFill>
              <a:schemeClr val="tx1"/>
            </a:solidFill>
            <a:miter lim="800000"/>
          </a:ln>
          <a:effectLst/>
        </p:spPr>
        <p:txBody>
          <a:bodyPr wrap="none" lIns="0" tIns="0" rIns="0" bIns="0" anchor="ctr"/>
          <a:lstStyle/>
          <a:p>
            <a:endParaRPr lang="zh-CN" altLang="en-US">
              <a:latin typeface="+mn-lt"/>
              <a:ea typeface="+mn-ea"/>
            </a:endParaRPr>
          </a:p>
        </p:txBody>
      </p:sp>
      <p:sp>
        <p:nvSpPr>
          <p:cNvPr id="12" name="Rectangle 14"/>
          <p:cNvSpPr>
            <a:spLocks noChangeArrowheads="1"/>
          </p:cNvSpPr>
          <p:nvPr/>
        </p:nvSpPr>
        <p:spPr bwMode="auto">
          <a:xfrm>
            <a:off x="786991" y="4610385"/>
            <a:ext cx="1779959" cy="1158875"/>
          </a:xfrm>
          <a:prstGeom prst="rect">
            <a:avLst/>
          </a:prstGeom>
          <a:gradFill rotWithShape="1">
            <a:gsLst>
              <a:gs pos="0">
                <a:srgbClr val="DDEBCF"/>
              </a:gs>
              <a:gs pos="50000">
                <a:srgbClr val="9CB86E"/>
              </a:gs>
              <a:gs pos="100000">
                <a:srgbClr val="156B13"/>
              </a:gs>
            </a:gsLst>
            <a:lin ang="5400000" scaled="0"/>
          </a:gradFill>
          <a:ln w="19050" algn="ctr">
            <a:noFill/>
            <a:miter lim="800000"/>
          </a:ln>
          <a:effectLst/>
        </p:spPr>
        <p:txBody>
          <a:bodyPr/>
          <a:lstStyle/>
          <a:p>
            <a:endParaRPr lang="zh-CN" altLang="en-US">
              <a:latin typeface="+mn-lt"/>
              <a:ea typeface="+mn-ea"/>
            </a:endParaRPr>
          </a:p>
        </p:txBody>
      </p:sp>
      <p:sp>
        <p:nvSpPr>
          <p:cNvPr id="13" name="Rectangle 7"/>
          <p:cNvSpPr>
            <a:spLocks noChangeArrowheads="1"/>
          </p:cNvSpPr>
          <p:nvPr/>
        </p:nvSpPr>
        <p:spPr bwMode="auto">
          <a:xfrm>
            <a:off x="931007" y="3284984"/>
            <a:ext cx="1556568" cy="430887"/>
          </a:xfrm>
          <a:prstGeom prst="rect">
            <a:avLst/>
          </a:prstGeom>
          <a:noFill/>
          <a:ln w="6350">
            <a:noFill/>
            <a:miter lim="800000"/>
          </a:ln>
          <a:effectLst/>
        </p:spPr>
        <p:txBody>
          <a:bodyPr wrap="square" lIns="0" tIns="0" rIns="0" bIns="0" anchor="ctr" anchorCtr="1">
            <a:spAutoFit/>
          </a:bodyPr>
          <a:lstStyle/>
          <a:p>
            <a:pPr marL="342900" indent="-342900">
              <a:lnSpc>
                <a:spcPct val="140000"/>
              </a:lnSpc>
              <a:tabLst>
                <a:tab pos="8521700" algn="r"/>
              </a:tabLst>
            </a:pPr>
            <a:r>
              <a:rPr lang="zh-CN" altLang="en-US" sz="2000" dirty="0" smtClean="0">
                <a:solidFill>
                  <a:schemeClr val="tx1"/>
                </a:solidFill>
                <a:latin typeface="+mn-lt"/>
                <a:ea typeface="+mn-ea"/>
              </a:rPr>
              <a:t>非结构化数据</a:t>
            </a:r>
            <a:endParaRPr lang="zh-CN" altLang="de-DE" sz="2000" dirty="0" smtClean="0">
              <a:solidFill>
                <a:schemeClr val="tx1"/>
              </a:solidFill>
              <a:latin typeface="+mn-lt"/>
              <a:ea typeface="+mn-ea"/>
            </a:endParaRPr>
          </a:p>
        </p:txBody>
      </p:sp>
      <p:sp>
        <p:nvSpPr>
          <p:cNvPr id="14" name="Rectangle 7"/>
          <p:cNvSpPr>
            <a:spLocks noChangeArrowheads="1"/>
          </p:cNvSpPr>
          <p:nvPr/>
        </p:nvSpPr>
        <p:spPr bwMode="auto">
          <a:xfrm>
            <a:off x="931007" y="4941168"/>
            <a:ext cx="1556568" cy="430887"/>
          </a:xfrm>
          <a:prstGeom prst="rect">
            <a:avLst/>
          </a:prstGeom>
          <a:noFill/>
          <a:ln w="6350">
            <a:noFill/>
            <a:miter lim="800000"/>
          </a:ln>
          <a:effectLst/>
        </p:spPr>
        <p:txBody>
          <a:bodyPr wrap="square" lIns="0" tIns="0" rIns="0" bIns="0" anchor="ctr" anchorCtr="1">
            <a:spAutoFit/>
          </a:bodyPr>
          <a:lstStyle/>
          <a:p>
            <a:pPr marL="342900" indent="-342900">
              <a:lnSpc>
                <a:spcPct val="140000"/>
              </a:lnSpc>
              <a:tabLst>
                <a:tab pos="8521700" algn="r"/>
              </a:tabLst>
            </a:pPr>
            <a:r>
              <a:rPr lang="zh-CN" altLang="en-US" sz="2000" dirty="0" smtClean="0">
                <a:solidFill>
                  <a:schemeClr val="tx1"/>
                </a:solidFill>
                <a:latin typeface="+mn-lt"/>
                <a:ea typeface="+mn-ea"/>
              </a:rPr>
              <a:t>半结构化数据</a:t>
            </a:r>
            <a:endParaRPr lang="zh-CN" altLang="de-DE" sz="2000" dirty="0" smtClean="0">
              <a:solidFill>
                <a:schemeClr val="tx1"/>
              </a:solidFill>
              <a:latin typeface="+mn-lt"/>
              <a:ea typeface="+mn-ea"/>
            </a:endParaRPr>
          </a:p>
        </p:txBody>
      </p:sp>
      <p:sp>
        <p:nvSpPr>
          <p:cNvPr id="15" name="Rectangle 5"/>
          <p:cNvSpPr>
            <a:spLocks noChangeArrowheads="1"/>
          </p:cNvSpPr>
          <p:nvPr/>
        </p:nvSpPr>
        <p:spPr bwMode="auto">
          <a:xfrm>
            <a:off x="2803215" y="2951860"/>
            <a:ext cx="5528327" cy="1292662"/>
          </a:xfrm>
          <a:prstGeom prst="rect">
            <a:avLst/>
          </a:prstGeom>
          <a:noFill/>
          <a:ln w="6350">
            <a:noFill/>
            <a:miter lim="800000"/>
          </a:ln>
          <a:effectLst/>
        </p:spPr>
        <p:txBody>
          <a:bodyPr wrap="square" lIns="0" tIns="0" rIns="0" bIns="0" anchor="ctr">
            <a:spAutoFit/>
          </a:bodyPr>
          <a:lstStyle/>
          <a:p>
            <a:pPr marL="285750" indent="-285750">
              <a:buClr>
                <a:schemeClr val="bg1">
                  <a:lumMod val="50000"/>
                </a:schemeClr>
              </a:buClr>
              <a:buSzPct val="60000"/>
              <a:buFont typeface="Wingdings" panose="05000000000000000000" pitchFamily="2" charset="2"/>
              <a:buChar char="l"/>
              <a:defRPr/>
            </a:pPr>
            <a:r>
              <a:rPr lang="zh-CN" altLang="en-US" sz="1400" b="1" dirty="0" smtClean="0">
                <a:latin typeface="+mn-lt"/>
                <a:ea typeface="+mn-ea"/>
              </a:rPr>
              <a:t>无法用统一的结构来表示。</a:t>
            </a:r>
            <a:endParaRPr lang="en-US" altLang="zh-CN" sz="1400" b="1" dirty="0" smtClean="0">
              <a:latin typeface="+mn-lt"/>
              <a:ea typeface="+mn-ea"/>
            </a:endParaRPr>
          </a:p>
          <a:p>
            <a:pPr marL="285750" indent="-285750">
              <a:buClr>
                <a:schemeClr val="bg1">
                  <a:lumMod val="50000"/>
                </a:schemeClr>
              </a:buClr>
              <a:buSzPct val="60000"/>
              <a:buFont typeface="Wingdings" panose="05000000000000000000" pitchFamily="2" charset="2"/>
              <a:buChar char="l"/>
              <a:defRPr/>
            </a:pPr>
            <a:r>
              <a:rPr lang="zh-CN" altLang="en-US" sz="1400" dirty="0" smtClean="0">
                <a:solidFill>
                  <a:schemeClr val="tx1">
                    <a:lumMod val="85000"/>
                    <a:lumOff val="15000"/>
                  </a:schemeClr>
                </a:solidFill>
                <a:latin typeface="+mn-lt"/>
                <a:ea typeface="+mn-ea"/>
              </a:rPr>
              <a:t>如</a:t>
            </a:r>
            <a:r>
              <a:rPr lang="zh-CN" altLang="en-US" sz="1400" b="1" dirty="0" smtClean="0">
                <a:solidFill>
                  <a:srgbClr val="FF0000"/>
                </a:solidFill>
                <a:latin typeface="+mn-lt"/>
                <a:ea typeface="+mn-ea"/>
              </a:rPr>
              <a:t>文本文件、图像、视频、声音、网页</a:t>
            </a:r>
            <a:r>
              <a:rPr lang="zh-CN" altLang="en-US" sz="1400" dirty="0" smtClean="0">
                <a:solidFill>
                  <a:schemeClr val="tx1">
                    <a:lumMod val="85000"/>
                    <a:lumOff val="15000"/>
                  </a:schemeClr>
                </a:solidFill>
                <a:latin typeface="+mn-lt"/>
                <a:ea typeface="+mn-ea"/>
              </a:rPr>
              <a:t>等信息。</a:t>
            </a:r>
            <a:endParaRPr lang="en-US" altLang="zh-CN" sz="1400" dirty="0" smtClean="0">
              <a:solidFill>
                <a:schemeClr val="tx1">
                  <a:lumMod val="85000"/>
                  <a:lumOff val="15000"/>
                </a:schemeClr>
              </a:solidFill>
              <a:latin typeface="+mn-lt"/>
              <a:ea typeface="+mn-ea"/>
            </a:endParaRPr>
          </a:p>
          <a:p>
            <a:pPr marL="285750" indent="-285750">
              <a:buClr>
                <a:schemeClr val="bg1">
                  <a:lumMod val="50000"/>
                </a:schemeClr>
              </a:buClr>
              <a:buSzPct val="60000"/>
              <a:buFont typeface="Wingdings" panose="05000000000000000000" pitchFamily="2" charset="2"/>
              <a:buChar char="l"/>
              <a:defRPr/>
            </a:pPr>
            <a:r>
              <a:rPr lang="zh-CN" altLang="en-US" sz="1400" dirty="0" smtClean="0">
                <a:solidFill>
                  <a:schemeClr val="tx1">
                    <a:lumMod val="85000"/>
                    <a:lumOff val="15000"/>
                  </a:schemeClr>
                </a:solidFill>
                <a:latin typeface="+mn-lt"/>
                <a:ea typeface="+mn-ea"/>
              </a:rPr>
              <a:t>数据记录较小时</a:t>
            </a:r>
            <a:r>
              <a:rPr lang="en-US" altLang="zh-CN" sz="1400" dirty="0" smtClean="0">
                <a:solidFill>
                  <a:schemeClr val="tx1">
                    <a:lumMod val="85000"/>
                    <a:lumOff val="15000"/>
                  </a:schemeClr>
                </a:solidFill>
                <a:latin typeface="+mn-lt"/>
                <a:ea typeface="+mn-ea"/>
              </a:rPr>
              <a:t>(</a:t>
            </a:r>
            <a:r>
              <a:rPr lang="zh-CN" altLang="en-US" sz="1400" dirty="0" smtClean="0">
                <a:solidFill>
                  <a:schemeClr val="tx1">
                    <a:lumMod val="85000"/>
                    <a:lumOff val="15000"/>
                  </a:schemeClr>
                </a:solidFill>
                <a:latin typeface="+mn-lt"/>
                <a:ea typeface="+mn-ea"/>
              </a:rPr>
              <a:t>如</a:t>
            </a:r>
            <a:r>
              <a:rPr lang="en-US" altLang="zh-CN" sz="1400" dirty="0" smtClean="0">
                <a:solidFill>
                  <a:schemeClr val="tx1">
                    <a:lumMod val="85000"/>
                    <a:lumOff val="15000"/>
                  </a:schemeClr>
                </a:solidFill>
                <a:latin typeface="+mn-lt"/>
                <a:ea typeface="+mn-ea"/>
              </a:rPr>
              <a:t>KB</a:t>
            </a:r>
            <a:r>
              <a:rPr lang="zh-CN" altLang="en-US" sz="1400" dirty="0" smtClean="0">
                <a:solidFill>
                  <a:schemeClr val="tx1">
                    <a:lumMod val="85000"/>
                    <a:lumOff val="15000"/>
                  </a:schemeClr>
                </a:solidFill>
                <a:latin typeface="+mn-lt"/>
                <a:ea typeface="+mn-ea"/>
              </a:rPr>
              <a:t>级别</a:t>
            </a:r>
            <a:r>
              <a:rPr lang="en-US" altLang="zh-CN" sz="1400" dirty="0" smtClean="0">
                <a:solidFill>
                  <a:schemeClr val="tx1">
                    <a:lumMod val="85000"/>
                    <a:lumOff val="15000"/>
                  </a:schemeClr>
                </a:solidFill>
                <a:latin typeface="+mn-lt"/>
                <a:ea typeface="+mn-ea"/>
              </a:rPr>
              <a:t>)</a:t>
            </a:r>
            <a:r>
              <a:rPr lang="zh-CN" altLang="en-US" sz="1400" dirty="0" smtClean="0">
                <a:solidFill>
                  <a:schemeClr val="tx1">
                    <a:lumMod val="85000"/>
                    <a:lumOff val="15000"/>
                  </a:schemeClr>
                </a:solidFill>
                <a:latin typeface="+mn-lt"/>
                <a:ea typeface="+mn-ea"/>
              </a:rPr>
              <a:t>，可考虑直接存放到数据库表中（整条记录映射到某一个列中），这样也有利于整条记录的快速检索。</a:t>
            </a:r>
            <a:endParaRPr lang="en-US" altLang="zh-CN" sz="1400" dirty="0" smtClean="0">
              <a:solidFill>
                <a:schemeClr val="tx1">
                  <a:lumMod val="85000"/>
                  <a:lumOff val="15000"/>
                </a:schemeClr>
              </a:solidFill>
              <a:latin typeface="+mn-lt"/>
              <a:ea typeface="+mn-ea"/>
            </a:endParaRPr>
          </a:p>
          <a:p>
            <a:pPr marL="285750" indent="-285750">
              <a:buClr>
                <a:schemeClr val="bg1">
                  <a:lumMod val="50000"/>
                </a:schemeClr>
              </a:buClr>
              <a:buSzPct val="60000"/>
              <a:buFont typeface="Wingdings" panose="05000000000000000000" pitchFamily="2" charset="2"/>
              <a:buChar char="l"/>
              <a:defRPr/>
            </a:pPr>
            <a:r>
              <a:rPr lang="zh-CN" altLang="en-US" sz="1400" dirty="0" smtClean="0">
                <a:solidFill>
                  <a:schemeClr val="tx1">
                    <a:lumMod val="85000"/>
                    <a:lumOff val="15000"/>
                  </a:schemeClr>
                </a:solidFill>
                <a:latin typeface="+mn-lt"/>
                <a:ea typeface="+mn-ea"/>
              </a:rPr>
              <a:t>数据较大时，通常考虑直接存放在文件系统中。数据库可用来存放相关数据的索引信息。</a:t>
            </a:r>
            <a:endParaRPr lang="zh-CN" altLang="de-DE" sz="1400" dirty="0" smtClean="0">
              <a:solidFill>
                <a:schemeClr val="tx1">
                  <a:lumMod val="85000"/>
                  <a:lumOff val="15000"/>
                </a:schemeClr>
              </a:solidFill>
              <a:latin typeface="+mn-lt"/>
              <a:ea typeface="+mn-ea"/>
            </a:endParaRPr>
          </a:p>
        </p:txBody>
      </p:sp>
      <p:sp>
        <p:nvSpPr>
          <p:cNvPr id="16" name="Rectangle 5"/>
          <p:cNvSpPr>
            <a:spLocks noChangeArrowheads="1"/>
          </p:cNvSpPr>
          <p:nvPr/>
        </p:nvSpPr>
        <p:spPr bwMode="auto">
          <a:xfrm>
            <a:off x="2803215" y="4662608"/>
            <a:ext cx="5528327" cy="1077218"/>
          </a:xfrm>
          <a:prstGeom prst="rect">
            <a:avLst/>
          </a:prstGeom>
          <a:noFill/>
          <a:ln w="6350">
            <a:noFill/>
            <a:miter lim="800000"/>
          </a:ln>
          <a:effectLst/>
        </p:spPr>
        <p:txBody>
          <a:bodyPr wrap="square" lIns="0" tIns="0" rIns="0" bIns="0" anchor="ctr">
            <a:spAutoFit/>
          </a:bodyPr>
          <a:lstStyle/>
          <a:p>
            <a:pPr marL="285750" indent="-285750">
              <a:buClr>
                <a:schemeClr val="bg1">
                  <a:lumMod val="50000"/>
                </a:schemeClr>
              </a:buClr>
              <a:buSzPct val="60000"/>
              <a:buFont typeface="Wingdings" panose="05000000000000000000" pitchFamily="2" charset="2"/>
              <a:buChar char="l"/>
              <a:defRPr/>
            </a:pPr>
            <a:r>
              <a:rPr lang="zh-CN" altLang="en-US" sz="1400" b="1" dirty="0" smtClean="0">
                <a:latin typeface="+mn-lt"/>
                <a:ea typeface="+mn-ea"/>
              </a:rPr>
              <a:t>具有一定的结构，但又有一定的灵活可变性</a:t>
            </a:r>
            <a:r>
              <a:rPr lang="zh-CN" altLang="en-US" sz="1400" dirty="0" smtClean="0">
                <a:latin typeface="+mn-lt"/>
                <a:ea typeface="+mn-ea"/>
              </a:rPr>
              <a:t>。</a:t>
            </a:r>
            <a:endParaRPr lang="en-US" altLang="zh-CN" sz="1400" dirty="0" smtClean="0">
              <a:latin typeface="+mn-lt"/>
              <a:ea typeface="+mn-ea"/>
            </a:endParaRPr>
          </a:p>
          <a:p>
            <a:pPr marL="285750" indent="-285750">
              <a:buClr>
                <a:schemeClr val="bg1">
                  <a:lumMod val="50000"/>
                </a:schemeClr>
              </a:buClr>
              <a:buSzPct val="60000"/>
              <a:buFont typeface="Wingdings" panose="05000000000000000000" pitchFamily="2" charset="2"/>
              <a:buChar char="l"/>
              <a:defRPr/>
            </a:pPr>
            <a:r>
              <a:rPr lang="zh-CN" altLang="en-US" sz="1400" dirty="0" smtClean="0">
                <a:solidFill>
                  <a:schemeClr val="tx1">
                    <a:lumMod val="85000"/>
                    <a:lumOff val="15000"/>
                  </a:schemeClr>
                </a:solidFill>
                <a:latin typeface="+mn-lt"/>
                <a:ea typeface="+mn-ea"/>
              </a:rPr>
              <a:t>典型如</a:t>
            </a:r>
            <a:r>
              <a:rPr lang="en-US" altLang="zh-CN" sz="1400" b="1" dirty="0" smtClean="0">
                <a:solidFill>
                  <a:srgbClr val="FF0000"/>
                </a:solidFill>
                <a:latin typeface="+mn-lt"/>
                <a:ea typeface="+mn-ea"/>
              </a:rPr>
              <a:t>XML</a:t>
            </a:r>
            <a:r>
              <a:rPr lang="zh-CN" altLang="en-US" sz="1400" b="1" dirty="0" smtClean="0">
                <a:solidFill>
                  <a:srgbClr val="FF0000"/>
                </a:solidFill>
                <a:latin typeface="+mn-lt"/>
                <a:ea typeface="+mn-ea"/>
              </a:rPr>
              <a:t>、</a:t>
            </a:r>
            <a:r>
              <a:rPr lang="en-US" altLang="zh-CN" sz="1400" b="1" dirty="0" smtClean="0">
                <a:solidFill>
                  <a:srgbClr val="FF0000"/>
                </a:solidFill>
                <a:latin typeface="+mn-lt"/>
                <a:ea typeface="+mn-ea"/>
              </a:rPr>
              <a:t>HTML</a:t>
            </a:r>
            <a:r>
              <a:rPr lang="zh-CN" altLang="en-US" sz="1400" b="1" dirty="0" smtClean="0">
                <a:solidFill>
                  <a:srgbClr val="FF0000"/>
                </a:solidFill>
                <a:latin typeface="+mn-lt"/>
                <a:ea typeface="+mn-ea"/>
              </a:rPr>
              <a:t>、</a:t>
            </a:r>
            <a:r>
              <a:rPr lang="en-US" altLang="zh-CN" sz="1400" b="1" dirty="0" smtClean="0">
                <a:solidFill>
                  <a:srgbClr val="FF0000"/>
                </a:solidFill>
                <a:latin typeface="+mn-lt"/>
                <a:ea typeface="+mn-ea"/>
              </a:rPr>
              <a:t>json</a:t>
            </a:r>
            <a:r>
              <a:rPr lang="zh-CN" altLang="en-US" sz="1400" dirty="0" smtClean="0">
                <a:solidFill>
                  <a:schemeClr val="tx1">
                    <a:lumMod val="85000"/>
                    <a:lumOff val="15000"/>
                  </a:schemeClr>
                </a:solidFill>
                <a:latin typeface="+mn-lt"/>
                <a:ea typeface="+mn-ea"/>
              </a:rPr>
              <a:t>等数据</a:t>
            </a:r>
            <a:r>
              <a:rPr lang="en-US" altLang="zh-CN" sz="1400" dirty="0" smtClean="0">
                <a:solidFill>
                  <a:schemeClr val="tx1">
                    <a:lumMod val="85000"/>
                    <a:lumOff val="15000"/>
                  </a:schemeClr>
                </a:solidFill>
                <a:latin typeface="+mn-lt"/>
                <a:ea typeface="+mn-ea"/>
              </a:rPr>
              <a:t>,</a:t>
            </a:r>
            <a:r>
              <a:rPr lang="zh-CN" altLang="en-US" sz="1400" dirty="0" smtClean="0">
                <a:solidFill>
                  <a:schemeClr val="tx1">
                    <a:lumMod val="85000"/>
                    <a:lumOff val="15000"/>
                  </a:schemeClr>
                </a:solidFill>
                <a:latin typeface="+mn-lt"/>
                <a:ea typeface="+mn-ea"/>
              </a:rPr>
              <a:t>其实也是非结构化数据的一种。</a:t>
            </a:r>
            <a:endParaRPr lang="en-US" altLang="zh-CN" sz="1400" dirty="0" smtClean="0">
              <a:solidFill>
                <a:schemeClr val="tx1">
                  <a:lumMod val="85000"/>
                  <a:lumOff val="15000"/>
                </a:schemeClr>
              </a:solidFill>
              <a:latin typeface="+mn-lt"/>
              <a:ea typeface="+mn-ea"/>
            </a:endParaRPr>
          </a:p>
          <a:p>
            <a:pPr marL="285750" indent="-285750">
              <a:buClr>
                <a:schemeClr val="bg1">
                  <a:lumMod val="50000"/>
                </a:schemeClr>
              </a:buClr>
              <a:buSzPct val="60000"/>
              <a:buFont typeface="Wingdings" panose="05000000000000000000" pitchFamily="2" charset="2"/>
              <a:buChar char="l"/>
              <a:defRPr/>
            </a:pPr>
            <a:r>
              <a:rPr lang="zh-CN" altLang="en-US" sz="1400" dirty="0" smtClean="0">
                <a:solidFill>
                  <a:schemeClr val="tx1">
                    <a:lumMod val="85000"/>
                    <a:lumOff val="15000"/>
                  </a:schemeClr>
                </a:solidFill>
                <a:latin typeface="+mn-lt"/>
                <a:ea typeface="+mn-ea"/>
              </a:rPr>
              <a:t>可以考虑直接转换成结构化数据进行存储。</a:t>
            </a:r>
            <a:endParaRPr lang="en-US" altLang="zh-CN" sz="1400" dirty="0" smtClean="0">
              <a:solidFill>
                <a:schemeClr val="tx1">
                  <a:lumMod val="85000"/>
                  <a:lumOff val="15000"/>
                </a:schemeClr>
              </a:solidFill>
              <a:latin typeface="+mn-lt"/>
              <a:ea typeface="+mn-ea"/>
            </a:endParaRPr>
          </a:p>
          <a:p>
            <a:pPr marL="285750" indent="-285750">
              <a:buClr>
                <a:schemeClr val="bg1">
                  <a:lumMod val="50000"/>
                </a:schemeClr>
              </a:buClr>
              <a:buSzPct val="60000"/>
              <a:buFont typeface="Wingdings" panose="05000000000000000000" pitchFamily="2" charset="2"/>
              <a:buChar char="l"/>
              <a:defRPr/>
            </a:pPr>
            <a:r>
              <a:rPr lang="zh-CN" altLang="en-US" sz="1400" dirty="0" smtClean="0">
                <a:solidFill>
                  <a:schemeClr val="tx1">
                    <a:lumMod val="85000"/>
                    <a:lumOff val="15000"/>
                  </a:schemeClr>
                </a:solidFill>
                <a:latin typeface="+mn-lt"/>
                <a:ea typeface="+mn-ea"/>
              </a:rPr>
              <a:t>根据数据记录的大小和特点，选择合适的存储方式。这一点与非结构化数据的存储类似。</a:t>
            </a:r>
            <a:endParaRPr lang="zh-CN" altLang="de-DE" sz="1400" dirty="0" smtClean="0">
              <a:solidFill>
                <a:schemeClr val="tx1">
                  <a:lumMod val="85000"/>
                  <a:lumOff val="15000"/>
                </a:schemeClr>
              </a:solidFill>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default">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5300</Words>
  <Application>Microsoft Macintosh PowerPoint</Application>
  <PresentationFormat>全屏显示(4:3)</PresentationFormat>
  <Paragraphs>580</Paragraphs>
  <Slides>66</Slides>
  <Notes>61</Notes>
  <HiddenSlides>5</HiddenSlides>
  <MMClips>0</MMClips>
  <ScaleCrop>false</ScaleCrop>
  <HeadingPairs>
    <vt:vector size="4" baseType="variant">
      <vt:variant>
        <vt:lpstr>主题</vt:lpstr>
      </vt:variant>
      <vt:variant>
        <vt:i4>3</vt:i4>
      </vt:variant>
      <vt:variant>
        <vt:lpstr>幻灯片标题</vt:lpstr>
      </vt:variant>
      <vt:variant>
        <vt:i4>66</vt:i4>
      </vt:variant>
    </vt:vector>
  </HeadingPairs>
  <TitlesOfParts>
    <vt:vector size="69" baseType="lpstr">
      <vt:lpstr>default</vt:lpstr>
      <vt:lpstr>1_default</vt:lpstr>
      <vt:lpstr>3_自定义设计方案</vt:lpstr>
      <vt:lpstr>HBase技术原理</vt:lpstr>
      <vt:lpstr>PowerPoint 演示文稿</vt:lpstr>
      <vt:lpstr>HBase产品定位</vt:lpstr>
      <vt:lpstr>HBase定义</vt:lpstr>
      <vt:lpstr>按行存储</vt:lpstr>
      <vt:lpstr>按列存储</vt:lpstr>
      <vt:lpstr>与RMDB比较</vt:lpstr>
      <vt:lpstr>HBase应用场景</vt:lpstr>
      <vt:lpstr>数据结构介绍</vt:lpstr>
      <vt:lpstr>HBase应用场景</vt:lpstr>
      <vt:lpstr>PowerPoint 演示文稿</vt:lpstr>
      <vt:lpstr>HBase数据模型–Table概念视图(1) </vt:lpstr>
      <vt:lpstr>HBase数据模型–RowKey</vt:lpstr>
      <vt:lpstr>HBase数据模型–Column Family </vt:lpstr>
      <vt:lpstr>HBase数据模型–Column和Column Qualifier </vt:lpstr>
      <vt:lpstr>HBase数据模型–Cell </vt:lpstr>
      <vt:lpstr>HBase数据模型–Timestamp </vt:lpstr>
      <vt:lpstr>HBase架构介绍</vt:lpstr>
      <vt:lpstr>基本概念 —— Region</vt:lpstr>
      <vt:lpstr>基本概念 —— Region</vt:lpstr>
      <vt:lpstr>基本概念 —— Region</vt:lpstr>
      <vt:lpstr>PowerPoint 演示文稿</vt:lpstr>
      <vt:lpstr>角色介绍 —— RegionServer</vt:lpstr>
      <vt:lpstr>角色介绍 —— RegionServer</vt:lpstr>
      <vt:lpstr>角色介绍 —— HMaster</vt:lpstr>
      <vt:lpstr>角色介绍 —— HMaster</vt:lpstr>
      <vt:lpstr>ZooKeeper</vt:lpstr>
      <vt:lpstr>HBase架构介绍——MOB</vt:lpstr>
      <vt:lpstr>PowerPoint 演示文稿</vt:lpstr>
      <vt:lpstr>HBase数据模型–Table概念视图(2) </vt:lpstr>
      <vt:lpstr>HBase数据模型–Table逻辑视图  </vt:lpstr>
      <vt:lpstr>HBase数据模型 – KeyValue(1) </vt:lpstr>
      <vt:lpstr>HBase数据模型 – KeyValue(2) </vt:lpstr>
      <vt:lpstr>HBase数据模型 – HFile格式  </vt:lpstr>
      <vt:lpstr>PowerPoint 演示文稿</vt:lpstr>
      <vt:lpstr>写流程</vt:lpstr>
      <vt:lpstr>A.客户端发起写数据请求</vt:lpstr>
      <vt:lpstr>B.写流程–定位Region </vt:lpstr>
      <vt:lpstr>C.写流程–数据分组</vt:lpstr>
      <vt:lpstr>C.写流程–数据分组（补充）</vt:lpstr>
      <vt:lpstr>D.写流程–往RegionServer发送请求</vt:lpstr>
      <vt:lpstr>E.写流程 – Region写数据流程</vt:lpstr>
      <vt:lpstr>E.写流程 – Region写数据流程(补充)</vt:lpstr>
      <vt:lpstr>F.写流程 – Flush</vt:lpstr>
      <vt:lpstr>F.写流程 – Flush</vt:lpstr>
      <vt:lpstr>写流程 – 多HFile的影响</vt:lpstr>
      <vt:lpstr>写流程 – Compaction</vt:lpstr>
      <vt:lpstr>写流程 – Compaction</vt:lpstr>
      <vt:lpstr>写流程 – Split</vt:lpstr>
      <vt:lpstr>读流程</vt:lpstr>
      <vt:lpstr>A.客户端发起读数据请求</vt:lpstr>
      <vt:lpstr>B.读流程 – 定位Region </vt:lpstr>
      <vt:lpstr>C.读流程 – Scan</vt:lpstr>
      <vt:lpstr>D.读流程 – Next</vt:lpstr>
      <vt:lpstr>D.读流程 – Next</vt:lpstr>
      <vt:lpstr>读流程 – Filter</vt:lpstr>
      <vt:lpstr>读流程 – BloomFilter</vt:lpstr>
      <vt:lpstr>PowerPoint 演示文稿</vt:lpstr>
      <vt:lpstr>支持二级索引（1）</vt:lpstr>
      <vt:lpstr>支持二级索引（2）</vt:lpstr>
      <vt:lpstr>容灾增强</vt:lpstr>
      <vt:lpstr>容灾增强</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 j k l mac</cp:lastModifiedBy>
  <cp:revision>2268</cp:revision>
  <dcterms:created xsi:type="dcterms:W3CDTF">2003-08-21T06:48:00Z</dcterms:created>
  <dcterms:modified xsi:type="dcterms:W3CDTF">2019-12-11T07:50:19Z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(5)hn5lsvIDg30Fmx8uAxCGdtudzCLuCRqPLIrwekLoRpHvAMjgQU2paYrW3OrEVOMEgdUJwmny_x000d_
P1ph9Xp/fH6rgZ60CSoRNkVws1NlKKkxUn6slA5CWhtra5MTHYthWaJ9A5kzReK8sc98faxJ_x000d_
TOXOY3RqHK7/JAtjCqY4hu8vEHg3BHGCbSNTGLfX3x3I6vIYfh15k9Cu04sqabHHOWtrTtCu_x000d_
ClIECQ+PQfiyK4SPne</vt:lpwstr>
  </property>
  <property fmtid="{D5CDD505-2E9C-101B-9397-08002B2CF9AE}" pid="3" name="_ms_pID_7253431">
    <vt:lpwstr>ZVAPeiMEyOnNiU3eDPj8iRfinW3yjpQ84icNHx42mRJcraLirs/Twb_x000d_
6Cx0koyclLBYmU7Mx+vhzlvsXJkywM8fbxRXp/7cCaAHyN9pSw8YFcNI9iGYxy30Ez0Lb06y_x000d_
hsJD87lfgWbkvn9iFIG1Hhb5tUAGDcifMoLTlfR9N55btTOFFNgxcKlb7znkIprj30hSr5OT_x000d_
+83p95kKj88h3GbQH1e0PuOiLUAtYXa/9a+A</vt:lpwstr>
  </property>
  <property fmtid="{D5CDD505-2E9C-101B-9397-08002B2CF9AE}" pid="4" name="_ms_pID_7253432">
    <vt:lpwstr>inCnubMsVVPXjvhAbVIM+iPpb0HoL3CvnqO4_x000d_
WKCOAtO1Qs9FVVbl0RbUBvBoSDoBCNTWEbXLrbTtv6QnhNrLweRtKyECJA7Hu9D5KR2vuJnN_x000d_
DbuWOKKDlsEd/Bk536971xyq0+lcekq3pnmi8r1xcaT1GZA+1+FMyfndhefHY8c/xwM3ZMtH_x000d_
64I0iC4YjkKTYRCMcIUkcXIAFKFUpqubrcXCg5zrUI2DWzgKm8Ppc/</vt:lpwstr>
  </property>
  <property fmtid="{D5CDD505-2E9C-101B-9397-08002B2CF9AE}" pid="5" name="_ms_pID_725343_00">
    <vt:lpwstr>_ms_pID_725343</vt:lpwstr>
  </property>
  <property fmtid="{D5CDD505-2E9C-101B-9397-08002B2CF9AE}" pid="6" name="_ms_pID_7253431_00">
    <vt:lpwstr>_ms_pID_7253431</vt:lpwstr>
  </property>
  <property fmtid="{D5CDD505-2E9C-101B-9397-08002B2CF9AE}" pid="7" name="_ms_pID_7253432_00">
    <vt:lpwstr>_ms_pID_7253432</vt:lpwstr>
  </property>
  <property fmtid="{D5CDD505-2E9C-101B-9397-08002B2CF9AE}" pid="8" name="_ms_pID_7253433">
    <vt:lpwstr>j5ld/5fhSv+m0jEUQr_x000d_
zVtTlzeJPhENsIBOtgaUkN7Gj+hDnibUhJ0rlAuRiF/tg4Fpc2t0D13XmNRpVfQZM0vVYprt_x000d_
wMzloVDZM0ROa/hh+IDeRuG/ALJKjvK6vk6YhjYNq07sYoFFkg0d8kxh3kxbkc+hOdXlAm84_x000d_
hURweUjLty4PLiK0UjdGxEVAjYRzLNbRdgCokJOjKdG2oGUADZUzVm1w2/Nrfn0DmKClJoR4</vt:lpwstr>
  </property>
  <property fmtid="{D5CDD505-2E9C-101B-9397-08002B2CF9AE}" pid="9" name="_ms_pID_7253433_00">
    <vt:lpwstr>_ms_pID_7253433</vt:lpwstr>
  </property>
  <property fmtid="{D5CDD505-2E9C-101B-9397-08002B2CF9AE}" pid="10" name="_ms_pID_7253434">
    <vt:lpwstr>_x000d_
1J3gN7hNummClH9EX1KWGVfGFrdICB3Ps28LE96+W2+BBgpDv+777S7fRni0Ly3Xq11CpHJb_x000d_
WBre0AW/8IjqYINuzCJHAeAEaEL08HQJiTrNN+CGeBgGdNmwxmebcgfL10H4OQNdC1j8jaG1_x000d_
shn8TVes</vt:lpwstr>
  </property>
  <property fmtid="{D5CDD505-2E9C-101B-9397-08002B2CF9AE}" pid="11" name="_ms_pID_7253434_00">
    <vt:lpwstr>_ms_pID_7253434</vt:lpwstr>
  </property>
  <property fmtid="{D5CDD505-2E9C-101B-9397-08002B2CF9AE}" pid="12" name="_2015_ms_pID_725343">
    <vt:lpwstr>(3)I0fBBNE/SGobP89GMmQSTef/5yH1oacwva2VtA14e9rYG539zv4T2y1jI1SnhjxND3Dq6KlW
6Ji+pBJMRRx8CcdHnB9X3GdzzB4SfRl/dibNAxWzRFblYFc988LQZSSr86oaFC/Z8DgTP8JZ
HCBR0eoDQJCtDvVoW8XgDI+4SUWxHxjUy5euFz38JV/0Ybzt8CoRslzZaep8vYtuwSjrOrIY
9/tMa9bTP2KHi2tGP4</vt:lpwstr>
  </property>
  <property fmtid="{D5CDD505-2E9C-101B-9397-08002B2CF9AE}" pid="13" name="_2015_ms_pID_7253431">
    <vt:lpwstr>oWhssbSYXGQ23fKZ/3xSFRYOjQ3+x9/0bsamMJvr954IS5oQySTKs1
XeF0ho5Rrj5x7w+OBs0X4xHX1HUYsEmzhlvMz8I+jt6gnfUlrZsHLiur6MhxKSeih2e0GwsQ
e9M7MkVAlv8XXX97yFgrNJH+6K8gJSfFYv5F0WbMRre/Eutdi/P/RtQVjuym0f68vPsE6ro+
jVnUeDXv0SmsAgSyRFfOTr3hYLiGXr1sJAwJ</vt:lpwstr>
  </property>
  <property fmtid="{D5CDD505-2E9C-101B-9397-08002B2CF9AE}" pid="14" name="_2015_ms_pID_7253432">
    <vt:lpwstr>DbX5ES/xVuRbRMYdjqsIdgSXM4V8r5ojXTfg
zkpoVuZT</vt:lpwstr>
  </property>
  <property fmtid="{D5CDD505-2E9C-101B-9397-08002B2CF9AE}" pid="15" name="_readonly">
    <vt:lpwstr/>
  </property>
  <property fmtid="{D5CDD505-2E9C-101B-9397-08002B2CF9AE}" pid="16" name="_change">
    <vt:lpwstr/>
  </property>
  <property fmtid="{D5CDD505-2E9C-101B-9397-08002B2CF9AE}" pid="17" name="_full-control">
    <vt:lpwstr/>
  </property>
  <property fmtid="{D5CDD505-2E9C-101B-9397-08002B2CF9AE}" pid="18" name="sflag">
    <vt:lpwstr>1470974095</vt:lpwstr>
  </property>
  <property fmtid="{D5CDD505-2E9C-101B-9397-08002B2CF9AE}" pid="19" name="KSOProductBuildVer">
    <vt:lpwstr>2052-10.1.0.7022</vt:lpwstr>
  </property>
</Properties>
</file>