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6" r:id="rId2"/>
  </p:sldMasterIdLst>
  <p:notesMasterIdLst>
    <p:notesMasterId r:id="rId63"/>
  </p:notesMasterIdLst>
  <p:handoutMasterIdLst>
    <p:handoutMasterId r:id="rId64"/>
  </p:handoutMasterIdLst>
  <p:sldIdLst>
    <p:sldId id="1319" r:id="rId3"/>
    <p:sldId id="1322" r:id="rId4"/>
    <p:sldId id="1378" r:id="rId5"/>
    <p:sldId id="1607" r:id="rId6"/>
    <p:sldId id="1608" r:id="rId7"/>
    <p:sldId id="1609" r:id="rId8"/>
    <p:sldId id="1610" r:id="rId9"/>
    <p:sldId id="1611" r:id="rId10"/>
    <p:sldId id="1612" r:id="rId11"/>
    <p:sldId id="1468" r:id="rId12"/>
    <p:sldId id="1486" r:id="rId13"/>
    <p:sldId id="1381" r:id="rId14"/>
    <p:sldId id="1388" r:id="rId15"/>
    <p:sldId id="1389" r:id="rId16"/>
    <p:sldId id="1400" r:id="rId17"/>
    <p:sldId id="1401" r:id="rId18"/>
    <p:sldId id="1402" r:id="rId19"/>
    <p:sldId id="1447" r:id="rId20"/>
    <p:sldId id="1396" r:id="rId21"/>
    <p:sldId id="1466" r:id="rId22"/>
    <p:sldId id="1472" r:id="rId23"/>
    <p:sldId id="1482" r:id="rId24"/>
    <p:sldId id="1461" r:id="rId25"/>
    <p:sldId id="1463" r:id="rId26"/>
    <p:sldId id="1476" r:id="rId27"/>
    <p:sldId id="1462" r:id="rId28"/>
    <p:sldId id="1477" r:id="rId29"/>
    <p:sldId id="1451" r:id="rId30"/>
    <p:sldId id="1397" r:id="rId31"/>
    <p:sldId id="1398" r:id="rId32"/>
    <p:sldId id="1399" r:id="rId33"/>
    <p:sldId id="1409" r:id="rId34"/>
    <p:sldId id="1382" r:id="rId35"/>
    <p:sldId id="1383" r:id="rId36"/>
    <p:sldId id="1410" r:id="rId37"/>
    <p:sldId id="1413" r:id="rId38"/>
    <p:sldId id="1469" r:id="rId39"/>
    <p:sldId id="1470" r:id="rId40"/>
    <p:sldId id="1471" r:id="rId41"/>
    <p:sldId id="1385" r:id="rId42"/>
    <p:sldId id="1414" r:id="rId43"/>
    <p:sldId id="1415" r:id="rId44"/>
    <p:sldId id="1416" r:id="rId45"/>
    <p:sldId id="1417" r:id="rId46"/>
    <p:sldId id="1464" r:id="rId47"/>
    <p:sldId id="1418" r:id="rId48"/>
    <p:sldId id="1421" r:id="rId49"/>
    <p:sldId id="1488" r:id="rId50"/>
    <p:sldId id="1489" r:id="rId51"/>
    <p:sldId id="1478" r:id="rId52"/>
    <p:sldId id="1479" r:id="rId53"/>
    <p:sldId id="1419" r:id="rId54"/>
    <p:sldId id="1420" r:id="rId55"/>
    <p:sldId id="1481" r:id="rId56"/>
    <p:sldId id="1480" r:id="rId57"/>
    <p:sldId id="1167" r:id="rId58"/>
    <p:sldId id="1455" r:id="rId59"/>
    <p:sldId id="1457" r:id="rId60"/>
    <p:sldId id="1456" r:id="rId61"/>
    <p:sldId id="1204" r:id="rId62"/>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gaodongdongzjhw" initials="g" lastIdx="27" clrIdx="2"/>
  <p:cmAuthor id="3" name="f00199755" initials="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E8FC"/>
    <a:srgbClr val="FCD4F4"/>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6" autoAdjust="0"/>
    <p:restoredTop sz="99345" autoAdjust="0"/>
  </p:normalViewPr>
  <p:slideViewPr>
    <p:cSldViewPr showGuides="1">
      <p:cViewPr>
        <p:scale>
          <a:sx n="85" d="100"/>
          <a:sy n="85" d="100"/>
        </p:scale>
        <p:origin x="-1136" y="-168"/>
      </p:cViewPr>
      <p:guideLst>
        <p:guide orient="horz" pos="2160"/>
        <p:guide orient="horz" pos="845"/>
        <p:guide orient="horz" pos="5"/>
        <p:guide orient="horz" pos="3906"/>
        <p:guide pos="476"/>
        <p:guide pos="2859"/>
        <p:guide pos="542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66" d="100"/>
          <a:sy n="66" d="100"/>
        </p:scale>
        <p:origin x="-2502" y="972"/>
      </p:cViewPr>
      <p:guideLst>
        <p:guide orient="horz" pos="3223"/>
        <p:guide orient="horz" pos="518"/>
        <p:guide pos="2440"/>
        <p:guide pos="416"/>
        <p:guide pos="4025"/>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commentAuthors" Target="commentAuthor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t>‹#›</a:t>
            </a:fld>
            <a:endParaRPr lang="en-US" altLang="zh-CN"/>
          </a:p>
        </p:txBody>
      </p:sp>
    </p:spTree>
    <p:extLst>
      <p:ext uri="{BB962C8B-B14F-4D97-AF65-F5344CB8AC3E}">
        <p14:creationId xmlns:p14="http://schemas.microsoft.com/office/powerpoint/2010/main" val="1285763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39229362"/>
      </p:ext>
    </p:extLst>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itchFamily="34" charset="0"/>
        <a:ea typeface="华文细黑" panose="02010600040101010101" pitchFamily="2" charset="-122"/>
        <a:cs typeface="+mn-cs"/>
      </a:defRPr>
    </a:lvl1pPr>
    <a:lvl2pPr marL="541655" indent="-180975" algn="l" rtl="0" eaLnBrk="0" fontAlgn="base" hangingPunct="0">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itchFamily="34" charset="0"/>
        <a:ea typeface="华文细黑" panose="02010600040101010101" pitchFamily="2" charset="-122"/>
        <a:cs typeface="+mn-cs"/>
      </a:defRPr>
    </a:lvl2pPr>
    <a:lvl3pPr marL="895350" indent="-174625" algn="l" rtl="0" eaLnBrk="0" fontAlgn="base" hangingPunct="0">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itchFamily="34" charset="0"/>
        <a:ea typeface="华文细黑" panose="02010600040101010101"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baike.baidu.com/item/%E6%95%B0%E6%8D%AE%E5%BA%93%E7%B3%BB%E7%BB%9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3775" y="760413"/>
            <a:ext cx="5116513" cy="3836987"/>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数据库：创建表时如果不指定数据库，则默认为</a:t>
            </a:r>
            <a:r>
              <a:rPr lang="en-US" altLang="zh-CN" dirty="0" smtClean="0"/>
              <a:t>default</a:t>
            </a:r>
            <a:r>
              <a:rPr lang="zh-CN" altLang="en-US" dirty="0" smtClean="0"/>
              <a:t>数据库</a:t>
            </a:r>
            <a:endParaRPr lang="en-US" altLang="zh-CN" dirty="0" smtClean="0"/>
          </a:p>
          <a:p>
            <a:r>
              <a:rPr lang="zh-CN" altLang="en-US" dirty="0" smtClean="0"/>
              <a:t>表：物理概念，实际对应</a:t>
            </a:r>
            <a:r>
              <a:rPr lang="en-US" altLang="zh-CN" dirty="0" smtClean="0"/>
              <a:t>HDFS</a:t>
            </a:r>
            <a:r>
              <a:rPr lang="zh-CN" altLang="en-US" dirty="0" smtClean="0"/>
              <a:t>上的一个目录</a:t>
            </a:r>
            <a:endParaRPr lang="en-US" altLang="zh-CN" dirty="0" smtClean="0"/>
          </a:p>
          <a:p>
            <a:r>
              <a:rPr lang="zh-CN" altLang="en-US" dirty="0" smtClean="0"/>
              <a:t>分区：对应所在表所在目录下的一个子目录</a:t>
            </a:r>
            <a:endParaRPr lang="en-US" altLang="zh-CN" dirty="0" smtClean="0"/>
          </a:p>
          <a:p>
            <a:r>
              <a:rPr lang="zh-CN" altLang="en-US" dirty="0" smtClean="0"/>
              <a:t>桶：对应表或分区所在路径的一个文件，</a:t>
            </a:r>
            <a:r>
              <a:rPr lang="en-US" altLang="zh-CN" dirty="0" smtClean="0"/>
              <a:t>key</a:t>
            </a:r>
            <a:r>
              <a:rPr lang="zh-CN" altLang="en-US" dirty="0" smtClean="0"/>
              <a:t>相同的数据在同一个桶</a:t>
            </a:r>
            <a:endParaRPr lang="en-US" altLang="zh-CN" dirty="0" smtClean="0"/>
          </a:p>
          <a:p>
            <a:pPr lvl="1"/>
            <a:r>
              <a:rPr lang="zh-CN" altLang="en-US" dirty="0" smtClean="0"/>
              <a:t>做</a:t>
            </a:r>
            <a:r>
              <a:rPr lang="en-US" altLang="zh-CN" dirty="0" smtClean="0"/>
              <a:t>join</a:t>
            </a:r>
            <a:r>
              <a:rPr lang="zh-CN" altLang="en-US" dirty="0" smtClean="0"/>
              <a:t>的时候非常的方便</a:t>
            </a:r>
            <a:endParaRPr lang="en-US" altLang="zh-CN" dirty="0" smtClean="0"/>
          </a:p>
          <a:p>
            <a:pPr lvl="1"/>
            <a:r>
              <a:rPr lang="zh-CN" altLang="en-US" dirty="0" smtClean="0"/>
              <a:t>做采样的时候非常方便，直接指定抽哪几个桶，每一个桶抽多少数据</a:t>
            </a:r>
            <a:endParaRPr lang="en-US" altLang="zh-CN" dirty="0" smtClean="0"/>
          </a:p>
          <a:p>
            <a:r>
              <a:rPr lang="zh-CN" altLang="en-US" dirty="0" smtClean="0"/>
              <a:t>倾斜数据：数据集中于个别字段值的场景，比如按照城市分区时，</a:t>
            </a:r>
            <a:r>
              <a:rPr lang="en-US" altLang="zh-CN" dirty="0" smtClean="0"/>
              <a:t>80%</a:t>
            </a:r>
            <a:r>
              <a:rPr lang="zh-CN" altLang="en-US" dirty="0" smtClean="0"/>
              <a:t>的数据都来自某个大城市</a:t>
            </a:r>
            <a:endParaRPr lang="en-US" altLang="zh-CN" dirty="0" smtClean="0"/>
          </a:p>
          <a:p>
            <a:r>
              <a:rPr lang="zh-CN" altLang="en-US" dirty="0" smtClean="0"/>
              <a:t>正常数据：不存在倾斜的数据</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b="0" i="0" kern="1200" dirty="0" smtClean="0">
                <a:solidFill>
                  <a:schemeClr val="tx1"/>
                </a:solidFill>
                <a:latin typeface="FrutigerNext LT Regular" pitchFamily="34" charset="0"/>
                <a:ea typeface="华文细黑" panose="02010600040101010101" pitchFamily="2" charset="-122"/>
                <a:cs typeface="+mn-cs"/>
              </a:rPr>
              <a:t>对于每一个表或者是分区，</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a:t>
            </a:r>
            <a:r>
              <a:rPr lang="zh-CN" altLang="en-US" sz="1100" b="0" i="0" kern="1200" dirty="0" smtClean="0">
                <a:solidFill>
                  <a:schemeClr val="tx1"/>
                </a:solidFill>
                <a:latin typeface="FrutigerNext LT Regular" pitchFamily="34" charset="0"/>
                <a:ea typeface="华文细黑" panose="02010600040101010101" pitchFamily="2" charset="-122"/>
                <a:cs typeface="+mn-cs"/>
              </a:rPr>
              <a:t>可以进一步组织成桶，也就是说桶是更为细粒度的数据范围划分。</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a:t>
            </a:r>
            <a:r>
              <a:rPr lang="zh-CN" altLang="en-US" sz="1100" b="0" i="0" kern="1200" dirty="0" smtClean="0">
                <a:solidFill>
                  <a:schemeClr val="tx1"/>
                </a:solidFill>
                <a:latin typeface="FrutigerNext LT Regular" pitchFamily="34" charset="0"/>
                <a:ea typeface="华文细黑" panose="02010600040101010101" pitchFamily="2" charset="-122"/>
                <a:cs typeface="+mn-cs"/>
              </a:rPr>
              <a:t>是针对某一列进行分桶。</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a:t>
            </a:r>
            <a:r>
              <a:rPr lang="zh-CN" altLang="en-US" sz="1100" b="0" i="0" kern="1200" dirty="0" smtClean="0">
                <a:solidFill>
                  <a:schemeClr val="tx1"/>
                </a:solidFill>
                <a:latin typeface="FrutigerNext LT Regular" pitchFamily="34" charset="0"/>
                <a:ea typeface="华文细黑" panose="02010600040101010101" pitchFamily="2" charset="-122"/>
                <a:cs typeface="+mn-cs"/>
              </a:rPr>
              <a:t>采用对列值哈希，然后除以桶的个数求余的方式决定该条记录存放在哪个桶中。分桶的好处是可以获得更高的查询处理效率。使取样更高效。</a:t>
            </a:r>
            <a:endParaRPr lang="en-US" altLang="zh-CN" sz="1100" b="0" i="0" kern="1200" dirty="0" smtClean="0">
              <a:solidFill>
                <a:schemeClr val="tx1"/>
              </a:solidFill>
              <a:latin typeface="FrutigerNext LT Regular" pitchFamily="34" charset="0"/>
              <a:ea typeface="华文细黑" panose="02010600040101010101" pitchFamily="2" charset="-122"/>
              <a:cs typeface="+mn-cs"/>
            </a:endParaRP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zh-CN" altLang="en-US" sz="1100" b="0" i="0" kern="1200" dirty="0" smtClean="0">
                <a:solidFill>
                  <a:schemeClr val="tx1"/>
                </a:solidFill>
                <a:latin typeface="FrutigerNext LT Regular" pitchFamily="34" charset="0"/>
                <a:ea typeface="华文细黑" panose="02010600040101010101" pitchFamily="2" charset="-122"/>
                <a:cs typeface="+mn-cs"/>
              </a:rPr>
              <a:t>分桶的应用场景：</a:t>
            </a:r>
            <a:r>
              <a:rPr lang="en-US" altLang="zh-CN" sz="1100" b="0" i="0" kern="1200" dirty="0" smtClean="0">
                <a:solidFill>
                  <a:schemeClr val="tx1"/>
                </a:solidFill>
                <a:latin typeface="FrutigerNext LT Regular" pitchFamily="34" charset="0"/>
                <a:ea typeface="华文细黑" panose="02010600040101010101" pitchFamily="2" charset="-122"/>
                <a:cs typeface="+mn-cs"/>
              </a:rPr>
              <a:t>1</a:t>
            </a:r>
            <a:r>
              <a:rPr lang="zh-CN" altLang="en-US" sz="1100" b="0" i="0" kern="1200" dirty="0" smtClean="0">
                <a:solidFill>
                  <a:schemeClr val="tx1"/>
                </a:solidFill>
                <a:latin typeface="FrutigerNext LT Regular" pitchFamily="34" charset="0"/>
                <a:ea typeface="华文细黑" panose="02010600040101010101" pitchFamily="2" charset="-122"/>
                <a:cs typeface="+mn-cs"/>
              </a:rPr>
              <a:t>）数据抽样 </a:t>
            </a:r>
            <a:r>
              <a:rPr lang="en-US" altLang="zh-CN" sz="1100" b="0" i="0" kern="1200" dirty="0" smtClean="0">
                <a:solidFill>
                  <a:schemeClr val="tx1"/>
                </a:solidFill>
                <a:latin typeface="FrutigerNext LT Regular" pitchFamily="34" charset="0"/>
                <a:ea typeface="华文细黑" panose="02010600040101010101" pitchFamily="2" charset="-122"/>
                <a:cs typeface="+mn-cs"/>
              </a:rPr>
              <a:t>2</a:t>
            </a:r>
            <a:r>
              <a:rPr lang="zh-CN" altLang="en-US" sz="1100" b="0" i="0" kern="1200" dirty="0" smtClean="0">
                <a:solidFill>
                  <a:schemeClr val="tx1"/>
                </a:solidFill>
                <a:latin typeface="FrutigerNext LT Regular" pitchFamily="34" charset="0"/>
                <a:ea typeface="华文细黑" panose="02010600040101010101" pitchFamily="2" charset="-122"/>
                <a:cs typeface="+mn-cs"/>
              </a:rPr>
              <a:t>）提升某些查询操作效率，如：</a:t>
            </a:r>
            <a:r>
              <a:rPr lang="en-US" altLang="zh-CN" sz="1100" b="0" i="0" kern="1200" dirty="0" smtClean="0">
                <a:solidFill>
                  <a:schemeClr val="tx1"/>
                </a:solidFill>
                <a:latin typeface="FrutigerNext LT Regular" pitchFamily="34" charset="0"/>
                <a:ea typeface="华文细黑" panose="02010600040101010101" pitchFamily="2" charset="-122"/>
                <a:cs typeface="+mn-cs"/>
              </a:rPr>
              <a:t>mapside join </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zh-CN" altLang="en-US" sz="1100" b="0" i="0" kern="1200" dirty="0" smtClean="0">
                <a:solidFill>
                  <a:schemeClr val="tx1"/>
                </a:solidFill>
                <a:latin typeface="FrutigerNext LT Regular" pitchFamily="34" charset="0"/>
                <a:ea typeface="华文细黑" panose="02010600040101010101" pitchFamily="2" charset="-122"/>
                <a:cs typeface="+mn-cs"/>
              </a:rPr>
              <a:t>当表格数据量较大时，可对表格进行分区处理</a:t>
            </a:r>
            <a:r>
              <a:rPr lang="en-US" altLang="zh-CN" sz="1100" b="0" i="0" kern="1200" dirty="0" smtClean="0">
                <a:solidFill>
                  <a:schemeClr val="tx1"/>
                </a:solidFill>
                <a:latin typeface="FrutigerNext LT Regular" pitchFamily="34" charset="0"/>
                <a:ea typeface="华文细黑" panose="02010600040101010101" pitchFamily="2" charset="-122"/>
                <a:cs typeface="+mn-cs"/>
              </a:rPr>
              <a:t>(Partition)</a:t>
            </a:r>
            <a:r>
              <a:rPr lang="zh-CN" altLang="en-US" sz="1100" b="0" i="0" kern="1200" dirty="0" smtClean="0">
                <a:solidFill>
                  <a:schemeClr val="tx1"/>
                </a:solidFill>
                <a:latin typeface="FrutigerNext LT Regular" pitchFamily="34" charset="0"/>
                <a:ea typeface="华文细黑" panose="02010600040101010101" pitchFamily="2" charset="-122"/>
                <a:cs typeface="+mn-cs"/>
              </a:rPr>
              <a:t>，便于局部数据的查询操作，如按时间分区、按地域分区等，将具有相同性质的数据存储到同一磁盘块上，从而加快查询效率。</a:t>
            </a:r>
            <a:endParaRPr lang="en-US" altLang="zh-CN" sz="1100" b="0" i="0" kern="1200" dirty="0" smtClean="0">
              <a:solidFill>
                <a:schemeClr val="tx1"/>
              </a:solidFill>
              <a:latin typeface="FrutigerNext LT Regular" pitchFamily="34" charset="0"/>
              <a:ea typeface="华文细黑" panose="02010600040101010101" pitchFamily="2" charset="-122"/>
              <a:cs typeface="+mn-cs"/>
            </a:endParaRPr>
          </a:p>
          <a:p>
            <a:pPr>
              <a:buNone/>
            </a:pPr>
            <a:r>
              <a:rPr lang="zh-CN" altLang="en-US" sz="1100" b="0" i="0" kern="1200" dirty="0" smtClean="0">
                <a:solidFill>
                  <a:schemeClr val="tx1"/>
                </a:solidFill>
                <a:latin typeface="FrutigerNext LT Regular" pitchFamily="34" charset="0"/>
                <a:ea typeface="华文细黑" panose="02010600040101010101" pitchFamily="2" charset="-122"/>
                <a:cs typeface="+mn-cs"/>
              </a:rPr>
              <a:t/>
            </a:r>
            <a:br>
              <a:rPr lang="zh-CN" altLang="en-US" sz="1100" b="0" i="0" kern="1200" dirty="0" smtClean="0">
                <a:solidFill>
                  <a:schemeClr val="tx1"/>
                </a:solidFill>
                <a:latin typeface="FrutigerNext LT Regular" pitchFamily="34" charset="0"/>
                <a:ea typeface="华文细黑" panose="02010600040101010101" pitchFamily="2" charset="-122"/>
                <a:cs typeface="+mn-cs"/>
              </a:rPr>
            </a:br>
            <a:endParaRPr lang="zh-CN" altLang="en-US" sz="1100" b="0" i="0" kern="1200" dirty="0" smtClean="0">
              <a:solidFill>
                <a:schemeClr val="tx1"/>
              </a:solidFill>
              <a:latin typeface="FrutigerNext LT Regular" pitchFamily="34" charset="0"/>
              <a:ea typeface="华文细黑" panose="02010600040101010101" pitchFamily="2" charset="-122"/>
              <a:cs typeface="+mn-cs"/>
            </a:endParaRP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b="0" i="0" kern="1200" dirty="0" smtClean="0">
                <a:solidFill>
                  <a:schemeClr val="tx1"/>
                </a:solidFill>
                <a:latin typeface="FrutigerNext LT Regular" pitchFamily="34" charset="0"/>
                <a:ea typeface="华文细黑" panose="02010600040101010101" pitchFamily="2" charset="-122"/>
                <a:cs typeface="+mn-cs"/>
              </a:rPr>
              <a:t>对于每一个表或者是分区，</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a:t>
            </a:r>
            <a:r>
              <a:rPr lang="zh-CN" altLang="en-US" sz="1100" b="0" i="0" kern="1200" dirty="0" smtClean="0">
                <a:solidFill>
                  <a:schemeClr val="tx1"/>
                </a:solidFill>
                <a:latin typeface="FrutigerNext LT Regular" pitchFamily="34" charset="0"/>
                <a:ea typeface="华文细黑" panose="02010600040101010101" pitchFamily="2" charset="-122"/>
                <a:cs typeface="+mn-cs"/>
              </a:rPr>
              <a:t>可以进一步组织成桶，也就是说桶是更为细粒度的数据范围划分。</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a:t>
            </a:r>
            <a:r>
              <a:rPr lang="zh-CN" altLang="en-US" sz="1100" b="0" i="0" kern="1200" dirty="0" smtClean="0">
                <a:solidFill>
                  <a:schemeClr val="tx1"/>
                </a:solidFill>
                <a:latin typeface="FrutigerNext LT Regular" pitchFamily="34" charset="0"/>
                <a:ea typeface="华文细黑" panose="02010600040101010101" pitchFamily="2" charset="-122"/>
                <a:cs typeface="+mn-cs"/>
              </a:rPr>
              <a:t>是针对某一列进行分桶。</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a:t>
            </a:r>
            <a:r>
              <a:rPr lang="zh-CN" altLang="en-US" sz="1100" b="0" i="0" kern="1200" dirty="0" smtClean="0">
                <a:solidFill>
                  <a:schemeClr val="tx1"/>
                </a:solidFill>
                <a:latin typeface="FrutigerNext LT Regular" pitchFamily="34" charset="0"/>
                <a:ea typeface="华文细黑" panose="02010600040101010101" pitchFamily="2" charset="-122"/>
                <a:cs typeface="+mn-cs"/>
              </a:rPr>
              <a:t>采用对列值哈希，然后除以桶的个数求余的方式决定该条记录存放在哪个桶中。分桶的好处是可以获得更高的查询处理效率。使取样更高效。</a:t>
            </a:r>
            <a:endParaRPr lang="en-US" altLang="zh-CN" sz="1100" b="0" i="0" kern="1200" dirty="0" smtClean="0">
              <a:solidFill>
                <a:schemeClr val="tx1"/>
              </a:solidFill>
              <a:latin typeface="FrutigerNext LT Regular" pitchFamily="34" charset="0"/>
              <a:ea typeface="华文细黑" panose="02010600040101010101" pitchFamily="2" charset="-122"/>
              <a:cs typeface="+mn-cs"/>
            </a:endParaRP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zh-CN" altLang="en-US" sz="1100" b="0" i="0" kern="1200" dirty="0" smtClean="0">
                <a:solidFill>
                  <a:schemeClr val="tx1"/>
                </a:solidFill>
                <a:latin typeface="FrutigerNext LT Regular" pitchFamily="34" charset="0"/>
                <a:ea typeface="华文细黑" panose="02010600040101010101" pitchFamily="2" charset="-122"/>
                <a:cs typeface="+mn-cs"/>
              </a:rPr>
              <a:t>分桶的应用场景：</a:t>
            </a:r>
            <a:r>
              <a:rPr lang="en-US" altLang="zh-CN" sz="1100" b="0" i="0" kern="1200" dirty="0" smtClean="0">
                <a:solidFill>
                  <a:schemeClr val="tx1"/>
                </a:solidFill>
                <a:latin typeface="FrutigerNext LT Regular" pitchFamily="34" charset="0"/>
                <a:ea typeface="华文细黑" panose="02010600040101010101" pitchFamily="2" charset="-122"/>
                <a:cs typeface="+mn-cs"/>
              </a:rPr>
              <a:t>1</a:t>
            </a:r>
            <a:r>
              <a:rPr lang="zh-CN" altLang="en-US" sz="1100" b="0" i="0" kern="1200" dirty="0" smtClean="0">
                <a:solidFill>
                  <a:schemeClr val="tx1"/>
                </a:solidFill>
                <a:latin typeface="FrutigerNext LT Regular" pitchFamily="34" charset="0"/>
                <a:ea typeface="华文细黑" panose="02010600040101010101" pitchFamily="2" charset="-122"/>
                <a:cs typeface="+mn-cs"/>
              </a:rPr>
              <a:t>）数据抽样 </a:t>
            </a:r>
            <a:r>
              <a:rPr lang="en-US" altLang="zh-CN" sz="1100" b="0" i="0" kern="1200" dirty="0" smtClean="0">
                <a:solidFill>
                  <a:schemeClr val="tx1"/>
                </a:solidFill>
                <a:latin typeface="FrutigerNext LT Regular" pitchFamily="34" charset="0"/>
                <a:ea typeface="华文细黑" panose="02010600040101010101" pitchFamily="2" charset="-122"/>
                <a:cs typeface="+mn-cs"/>
              </a:rPr>
              <a:t>2</a:t>
            </a:r>
            <a:r>
              <a:rPr lang="zh-CN" altLang="en-US" sz="1100" b="0" i="0" kern="1200" dirty="0" smtClean="0">
                <a:solidFill>
                  <a:schemeClr val="tx1"/>
                </a:solidFill>
                <a:latin typeface="FrutigerNext LT Regular" pitchFamily="34" charset="0"/>
                <a:ea typeface="华文细黑" panose="02010600040101010101" pitchFamily="2" charset="-122"/>
                <a:cs typeface="+mn-cs"/>
              </a:rPr>
              <a:t>）提升某些查询操作效率，如：</a:t>
            </a:r>
            <a:r>
              <a:rPr lang="en-US" altLang="zh-CN" sz="1100" b="0" i="0" kern="1200" dirty="0" smtClean="0">
                <a:solidFill>
                  <a:schemeClr val="tx1"/>
                </a:solidFill>
                <a:latin typeface="FrutigerNext LT Regular" pitchFamily="34" charset="0"/>
                <a:ea typeface="华文细黑" panose="02010600040101010101" pitchFamily="2" charset="-122"/>
                <a:cs typeface="+mn-cs"/>
              </a:rPr>
              <a:t>mapside join </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zh-CN" altLang="en-US" sz="1100" b="0" i="0" kern="1200" dirty="0" smtClean="0">
                <a:solidFill>
                  <a:schemeClr val="tx1"/>
                </a:solidFill>
                <a:latin typeface="FrutigerNext LT Regular" pitchFamily="34" charset="0"/>
                <a:ea typeface="华文细黑" panose="02010600040101010101" pitchFamily="2" charset="-122"/>
                <a:cs typeface="+mn-cs"/>
              </a:rPr>
              <a:t>当表格数据量较大时，可对表格进行分区处理</a:t>
            </a:r>
            <a:r>
              <a:rPr lang="en-US" altLang="zh-CN" sz="1100" b="0" i="0" kern="1200" dirty="0" smtClean="0">
                <a:solidFill>
                  <a:schemeClr val="tx1"/>
                </a:solidFill>
                <a:latin typeface="FrutigerNext LT Regular" pitchFamily="34" charset="0"/>
                <a:ea typeface="华文细黑" panose="02010600040101010101" pitchFamily="2" charset="-122"/>
                <a:cs typeface="+mn-cs"/>
              </a:rPr>
              <a:t>(Partition)</a:t>
            </a:r>
            <a:r>
              <a:rPr lang="zh-CN" altLang="en-US" sz="1100" b="0" i="0" kern="1200" dirty="0" smtClean="0">
                <a:solidFill>
                  <a:schemeClr val="tx1"/>
                </a:solidFill>
                <a:latin typeface="FrutigerNext LT Regular" pitchFamily="34" charset="0"/>
                <a:ea typeface="华文细黑" panose="02010600040101010101" pitchFamily="2" charset="-122"/>
                <a:cs typeface="+mn-cs"/>
              </a:rPr>
              <a:t>，便于局部数据的查询操作，如按时间分区、按地域分区等，将具有相同性质的数据存储到同一磁盘块上，从而加快查询效率。</a:t>
            </a:r>
            <a:endParaRPr lang="en-US" altLang="zh-CN" sz="1100" b="0" i="0" kern="1200" dirty="0" smtClean="0">
              <a:solidFill>
                <a:schemeClr val="tx1"/>
              </a:solidFill>
              <a:latin typeface="FrutigerNext LT Regular" pitchFamily="34" charset="0"/>
              <a:ea typeface="华文细黑" panose="02010600040101010101" pitchFamily="2" charset="-122"/>
              <a:cs typeface="+mn-cs"/>
            </a:endParaRPr>
          </a:p>
          <a:p>
            <a:pPr>
              <a:buNone/>
            </a:pPr>
            <a:r>
              <a:rPr lang="zh-CN" altLang="en-US" sz="1100" b="0" i="0" kern="1200" dirty="0" smtClean="0">
                <a:solidFill>
                  <a:schemeClr val="tx1"/>
                </a:solidFill>
                <a:latin typeface="FrutigerNext LT Regular" pitchFamily="34" charset="0"/>
                <a:ea typeface="华文细黑" panose="02010600040101010101" pitchFamily="2" charset="-122"/>
                <a:cs typeface="+mn-cs"/>
              </a:rPr>
              <a:t/>
            </a:r>
            <a:br>
              <a:rPr lang="zh-CN" altLang="en-US" sz="1100" b="0" i="0" kern="1200" dirty="0" smtClean="0">
                <a:solidFill>
                  <a:schemeClr val="tx1"/>
                </a:solidFill>
                <a:latin typeface="FrutigerNext LT Regular" pitchFamily="34" charset="0"/>
                <a:ea typeface="华文细黑" panose="02010600040101010101" pitchFamily="2" charset="-122"/>
                <a:cs typeface="+mn-cs"/>
              </a:rPr>
            </a:b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en-US" altLang="zh-CN" sz="1100" dirty="0" smtClean="0"/>
              <a:t>Partition</a:t>
            </a:r>
            <a:r>
              <a:rPr lang="zh-CN" altLang="en-US" sz="1100" dirty="0" smtClean="0"/>
              <a:t>：分区</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en-US" altLang="zh-CN" sz="1100" dirty="0" smtClean="0"/>
              <a:t>Bucket</a:t>
            </a:r>
            <a:r>
              <a:rPr lang="zh-CN" altLang="en-US" sz="1100" dirty="0" smtClean="0"/>
              <a:t>：桶</a:t>
            </a:r>
            <a:endParaRPr lang="zh-CN" altLang="en-US" sz="1100" b="0" i="0" kern="1200" dirty="0" smtClean="0">
              <a:solidFill>
                <a:schemeClr val="tx1"/>
              </a:solidFill>
              <a:latin typeface="FrutigerNext LT Regular" pitchFamily="34" charset="0"/>
              <a:ea typeface="华文细黑" panose="02010600040101010101" pitchFamily="2" charset="-122"/>
              <a:cs typeface="+mn-cs"/>
            </a:endParaRP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创建内部表时，会将数据移动到数据仓库指向的路径；若创建外部表，仅记录数据所在的路径， 不对数据的位置做任何改变。在删除表的时候，内部表的元数据和数据会被一起删除， 而外部表只删除元数据，不删除数据。这样外部表相对来说更加安全些，数据组织也更加灵活，方便共享源数据。 </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创建内部表时，会将数据移动到数据仓库指向的路径；若创建外部表，仅记录数据所在的路径， 不对数据的位置做任何改变。在删除表的时候，内部表的元数据和数据会被一起删除， 而外部表只删除元数据，不删除数据。这样外部表相对来说更加安全些，数据组织也更加灵活，方便共享源数据。 </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100" dirty="0" smtClean="0"/>
              <a:t>Group</a:t>
            </a:r>
            <a:r>
              <a:rPr kumimoji="0" lang="zh-CN" altLang="en-US" sz="1100" dirty="0" smtClean="0"/>
              <a:t>：组</a:t>
            </a:r>
            <a:endParaRPr kumimoji="0" lang="en-US" altLang="zh-CN" sz="1100" smtClean="0"/>
          </a:p>
          <a:p>
            <a:endParaRPr kumimoji="1" lang="zh-CN" altLang="en-US"/>
          </a:p>
        </p:txBody>
      </p:sp>
    </p:spTree>
    <p:extLst>
      <p:ext uri="{BB962C8B-B14F-4D97-AF65-F5344CB8AC3E}">
        <p14:creationId xmlns:p14="http://schemas.microsoft.com/office/powerpoint/2010/main" val="4184138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zh-CN" altLang="en-US" dirty="0" smtClean="0"/>
              <a:t>关联关系数据举例：比如有两份数据，一份为学生表（</a:t>
            </a:r>
            <a:r>
              <a:rPr lang="en-US" altLang="zh-CN" dirty="0" smtClean="0"/>
              <a:t>ID,</a:t>
            </a:r>
            <a:r>
              <a:rPr lang="en-US" altLang="zh-CN" baseline="0" dirty="0" smtClean="0"/>
              <a:t> name, sex</a:t>
            </a:r>
            <a:r>
              <a:rPr lang="zh-CN" altLang="en-US" dirty="0" smtClean="0"/>
              <a:t>），另一份数据为成绩表（</a:t>
            </a:r>
            <a:r>
              <a:rPr lang="en-US" altLang="zh-CN" dirty="0" smtClean="0"/>
              <a:t>ID,</a:t>
            </a:r>
            <a:r>
              <a:rPr lang="en-US" altLang="zh-CN" baseline="0" dirty="0" smtClean="0"/>
              <a:t> subject, score</a:t>
            </a:r>
            <a:r>
              <a:rPr lang="zh-CN" altLang="en-US" dirty="0" smtClean="0"/>
              <a:t>），此时要查询男女生平均成绩分别为多少。这时必须对这两份数据进行关联操作</a:t>
            </a:r>
            <a:r>
              <a:rPr lang="en-US" altLang="zh-CN" dirty="0" smtClean="0"/>
              <a:t>(join)</a:t>
            </a:r>
            <a:r>
              <a:rPr lang="zh-CN" altLang="en-US" dirty="0" smtClean="0"/>
              <a:t>，我们认为这两份数据具有关联关系。此时采用同分布特性可以减少数据移动等网络开销，直接在本地进行关联操作即可。</a:t>
            </a:r>
            <a:endParaRPr lang="en-US" altLang="zh-CN" dirty="0" smtClean="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dirty="0" smtClean="0">
                <a:latin typeface="宋体" panose="02010600030101010101" pitchFamily="2" charset="-122"/>
                <a:ea typeface="宋体" panose="02010600030101010101" pitchFamily="2" charset="-122"/>
                <a:sym typeface="+mn-ea"/>
              </a:rPr>
              <a:t>数据库大多是读写优化的，既要读也要写。数据仓库的作用在于分析和查询，不需要它写入速度有多快，只要做大量数据的复杂查询时速度足够快就行，相当于只读优化的数据库。</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b="1" dirty="0" smtClean="0">
                <a:solidFill>
                  <a:schemeClr val="tx1"/>
                </a:solidFill>
                <a:latin typeface="微软雅黑" panose="020B0503020204020204" pitchFamily="34" charset="-122"/>
                <a:ea typeface="微软雅黑" panose="020B0503020204020204" pitchFamily="34" charset="-122"/>
              </a:rPr>
              <a:t>约束：</a:t>
            </a:r>
            <a:endParaRPr lang="en-US" altLang="zh-CN" sz="1100" b="1" dirty="0" smtClean="0">
              <a:solidFill>
                <a:schemeClr val="tx1"/>
              </a:solidFill>
              <a:latin typeface="微软雅黑" panose="020B0503020204020204" pitchFamily="34" charset="-122"/>
              <a:ea typeface="微软雅黑" panose="020B0503020204020204" pitchFamily="34" charset="-122"/>
            </a:endParaRPr>
          </a:p>
          <a:p>
            <a:r>
              <a:rPr lang="en-US" altLang="zh-CN" sz="1100" dirty="0" smtClean="0">
                <a:solidFill>
                  <a:schemeClr val="tx1"/>
                </a:solidFill>
                <a:latin typeface="微软雅黑" panose="020B0503020204020204" pitchFamily="34" charset="-122"/>
                <a:ea typeface="微软雅黑" panose="020B0503020204020204" pitchFamily="34" charset="-122"/>
              </a:rPr>
              <a:t>1</a:t>
            </a:r>
            <a:r>
              <a:rPr lang="zh-CN" altLang="en-US" sz="1100" dirty="0" smtClean="0">
                <a:solidFill>
                  <a:schemeClr val="tx1"/>
                </a:solidFill>
                <a:latin typeface="微软雅黑" panose="020B0503020204020204" pitchFamily="34" charset="-122"/>
                <a:ea typeface="微软雅黑" panose="020B0503020204020204" pitchFamily="34" charset="-122"/>
              </a:rPr>
              <a:t>、必须使用</a:t>
            </a:r>
            <a:r>
              <a:rPr lang="en-US" altLang="zh-CN" sz="1100" dirty="0" smtClean="0">
                <a:solidFill>
                  <a:schemeClr val="tx1"/>
                </a:solidFill>
                <a:latin typeface="微软雅黑" panose="020B0503020204020204" pitchFamily="34" charset="-122"/>
                <a:ea typeface="微软雅黑" panose="020B0503020204020204" pitchFamily="34" charset="-122"/>
              </a:rPr>
              <a:t>insert</a:t>
            </a:r>
            <a:r>
              <a:rPr lang="zh-CN" altLang="en-US" sz="1100" dirty="0" smtClean="0">
                <a:solidFill>
                  <a:schemeClr val="tx1"/>
                </a:solidFill>
                <a:latin typeface="微软雅黑" panose="020B0503020204020204" pitchFamily="34" charset="-122"/>
                <a:ea typeface="微软雅黑" panose="020B0503020204020204" pitchFamily="34" charset="-122"/>
              </a:rPr>
              <a:t>语句分别向该类型表导入数据，</a:t>
            </a:r>
            <a:r>
              <a:rPr lang="en-US" altLang="zh-CN" sz="1100" dirty="0" smtClean="0">
                <a:solidFill>
                  <a:schemeClr val="tx1"/>
                </a:solidFill>
                <a:latin typeface="微软雅黑" panose="020B0503020204020204" pitchFamily="34" charset="-122"/>
                <a:ea typeface="微软雅黑" panose="020B0503020204020204" pitchFamily="34" charset="-122"/>
              </a:rPr>
              <a:t>HDFS Colocation</a:t>
            </a:r>
            <a:r>
              <a:rPr lang="zh-CN" altLang="en-US" sz="1100" dirty="0" smtClean="0">
                <a:solidFill>
                  <a:schemeClr val="tx1"/>
                </a:solidFill>
                <a:latin typeface="微软雅黑" panose="020B0503020204020204" pitchFamily="34" charset="-122"/>
                <a:ea typeface="微软雅黑" panose="020B0503020204020204" pitchFamily="34" charset="-122"/>
              </a:rPr>
              <a:t>特性才能生效。</a:t>
            </a:r>
            <a:endParaRPr lang="en-US" altLang="zh-CN" sz="1100" dirty="0" smtClean="0">
              <a:solidFill>
                <a:schemeClr val="tx1"/>
              </a:solidFill>
              <a:latin typeface="微软雅黑" panose="020B0503020204020204" pitchFamily="34" charset="-122"/>
              <a:ea typeface="微软雅黑" panose="020B0503020204020204" pitchFamily="34" charset="-122"/>
            </a:endParaRPr>
          </a:p>
          <a:p>
            <a:r>
              <a:rPr lang="en-US" altLang="zh-CN" sz="1100" dirty="0" smtClean="0">
                <a:solidFill>
                  <a:schemeClr val="tx1"/>
                </a:solidFill>
                <a:latin typeface="微软雅黑" panose="020B0503020204020204" pitchFamily="34" charset="-122"/>
                <a:ea typeface="微软雅黑" panose="020B0503020204020204" pitchFamily="34" charset="-122"/>
              </a:rPr>
              <a:t>2</a:t>
            </a:r>
            <a:r>
              <a:rPr lang="zh-CN" altLang="en-US" sz="1100" dirty="0" smtClean="0">
                <a:solidFill>
                  <a:schemeClr val="tx1"/>
                </a:solidFill>
                <a:latin typeface="微软雅黑" panose="020B0503020204020204" pitchFamily="34" charset="-122"/>
                <a:ea typeface="微软雅黑" panose="020B0503020204020204" pitchFamily="34" charset="-122"/>
              </a:rPr>
              <a:t>、文件格式仅支持</a:t>
            </a:r>
            <a:r>
              <a:rPr lang="en-US" altLang="zh-CN" sz="1100" dirty="0" err="1" smtClean="0">
                <a:solidFill>
                  <a:schemeClr val="tx1"/>
                </a:solidFill>
                <a:latin typeface="微软雅黑" panose="020B0503020204020204" pitchFamily="34" charset="-122"/>
                <a:ea typeface="微软雅黑" panose="020B0503020204020204" pitchFamily="34" charset="-122"/>
              </a:rPr>
              <a:t>TEXTFile</a:t>
            </a:r>
            <a:r>
              <a:rPr lang="zh-CN" altLang="en-US" sz="1100" dirty="0" smtClean="0">
                <a:solidFill>
                  <a:schemeClr val="tx1"/>
                </a:solidFill>
                <a:latin typeface="微软雅黑" panose="020B0503020204020204" pitchFamily="34" charset="-122"/>
                <a:ea typeface="微软雅黑" panose="020B0503020204020204" pitchFamily="34" charset="-122"/>
              </a:rPr>
              <a:t>和</a:t>
            </a:r>
            <a:r>
              <a:rPr lang="en-US" altLang="zh-CN" sz="1100" dirty="0" smtClean="0">
                <a:solidFill>
                  <a:schemeClr val="tx1"/>
                </a:solidFill>
                <a:latin typeface="微软雅黑" panose="020B0503020204020204" pitchFamily="34" charset="-122"/>
                <a:ea typeface="微软雅黑" panose="020B0503020204020204" pitchFamily="34" charset="-122"/>
              </a:rPr>
              <a:t>RCFile</a:t>
            </a:r>
            <a:r>
              <a:rPr lang="zh-CN" altLang="en-US" sz="1100" dirty="0" smtClean="0">
                <a:solidFill>
                  <a:schemeClr val="tx1"/>
                </a:solidFill>
                <a:latin typeface="微软雅黑" panose="020B0503020204020204" pitchFamily="34" charset="-122"/>
                <a:ea typeface="微软雅黑" panose="020B0503020204020204" pitchFamily="34" charset="-122"/>
              </a:rPr>
              <a:t>（</a:t>
            </a:r>
            <a:r>
              <a:rPr lang="en-US" altLang="zh-CN" sz="1100" kern="1200" dirty="0" smtClean="0">
                <a:solidFill>
                  <a:schemeClr val="tx1"/>
                </a:solidFill>
                <a:effectLst/>
                <a:latin typeface="FrutigerNext LT Regular" pitchFamily="34" charset="0"/>
                <a:ea typeface="华文细黑" panose="02010600040101010101" pitchFamily="2" charset="-122"/>
                <a:cs typeface="+mn-cs"/>
              </a:rPr>
              <a:t>Record Columnar File</a:t>
            </a:r>
            <a:r>
              <a:rPr lang="zh-CN" altLang="en-US" sz="1100" dirty="0" smtClean="0">
                <a:solidFill>
                  <a:schemeClr val="tx1"/>
                </a:solidFill>
                <a:latin typeface="微软雅黑" panose="020B0503020204020204" pitchFamily="34" charset="-122"/>
                <a:ea typeface="微软雅黑" panose="020B0503020204020204" pitchFamily="34" charset="-122"/>
              </a:rPr>
              <a:t>）。</a:t>
            </a:r>
            <a:endParaRPr lang="en-US" altLang="zh-CN" sz="1100" dirty="0" smtClean="0">
              <a:solidFill>
                <a:schemeClr val="tx1"/>
              </a:solidFill>
              <a:latin typeface="微软雅黑" panose="020B0503020204020204" pitchFamily="34" charset="-122"/>
              <a:ea typeface="微软雅黑" panose="020B0503020204020204" pitchFamily="34" charset="-122"/>
            </a:endParaRPr>
          </a:p>
          <a:p>
            <a:endParaRPr lang="en-US" altLang="zh-CN" sz="1100" dirty="0" smtClean="0">
              <a:solidFill>
                <a:schemeClr val="tx1"/>
              </a:solidFill>
              <a:latin typeface="微软雅黑" panose="020B0503020204020204" pitchFamily="34" charset="-122"/>
              <a:ea typeface="微软雅黑" panose="020B0503020204020204" pitchFamily="34" charset="-122"/>
            </a:endParaRPr>
          </a:p>
          <a:p>
            <a:r>
              <a:rPr lang="zh-CN" altLang="en-US" sz="1100" dirty="0" smtClean="0">
                <a:solidFill>
                  <a:schemeClr val="tx1"/>
                </a:solidFill>
                <a:latin typeface="微软雅黑" panose="020B0503020204020204" pitchFamily="34" charset="-122"/>
                <a:ea typeface="微软雅黑" panose="020B0503020204020204" pitchFamily="34" charset="-122"/>
              </a:rPr>
              <a:t>参数说明：</a:t>
            </a:r>
            <a:endParaRPr lang="en-US" altLang="zh-CN" sz="1100" dirty="0" smtClean="0">
              <a:solidFill>
                <a:schemeClr val="tx1"/>
              </a:solidFill>
              <a:latin typeface="微软雅黑" panose="020B0503020204020204" pitchFamily="34" charset="-122"/>
              <a:ea typeface="微软雅黑" panose="020B0503020204020204" pitchFamily="34" charset="-122"/>
            </a:endParaRPr>
          </a:p>
          <a:p>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groupId</a:t>
            </a:r>
          </a:p>
          <a:p>
            <a:pPr>
              <a:buNone/>
            </a:pP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指定</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groupId</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，一个集群可以划分成多个</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group</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，每个</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group</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会有对应的</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ID</a:t>
            </a:r>
            <a:endParaRPr lang="zh-CN" altLang="en-US" sz="1100" dirty="0" smtClean="0">
              <a:latin typeface="微软雅黑" panose="020B0503020204020204" pitchFamily="34" charset="-122"/>
              <a:ea typeface="微软雅黑" panose="020B0503020204020204" pitchFamily="34" charset="-122"/>
            </a:endParaRPr>
          </a:p>
          <a:p>
            <a:r>
              <a:rPr lang="en-US" altLang="zh-CN" sz="1100" dirty="0" err="1" smtClean="0">
                <a:latin typeface="Courier New" panose="02070309020205020404" pitchFamily="49" charset="0"/>
                <a:ea typeface="华文细黑" panose="02010600040101010101" pitchFamily="2" charset="-122"/>
                <a:cs typeface="Courier New" panose="02070309020205020404" pitchFamily="49" charset="0"/>
              </a:rPr>
              <a:t>locatorId</a:t>
            </a:r>
            <a:endParaRPr lang="en-US" altLang="zh-CN" sz="1100" dirty="0" smtClean="0">
              <a:latin typeface="Courier New" panose="02070309020205020404" pitchFamily="49" charset="0"/>
              <a:ea typeface="华文细黑" panose="02010600040101010101" pitchFamily="2" charset="-122"/>
              <a:cs typeface="Courier New" panose="02070309020205020404" pitchFamily="49" charset="0"/>
            </a:endParaRPr>
          </a:p>
          <a:p>
            <a:pPr>
              <a:buNone/>
            </a:pP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指定</a:t>
            </a:r>
            <a:r>
              <a:rPr lang="en-US" altLang="zh-CN" sz="1100" dirty="0" err="1" smtClean="0">
                <a:latin typeface="Courier New" panose="02070309020205020404" pitchFamily="49" charset="0"/>
                <a:ea typeface="华文细黑" panose="02010600040101010101" pitchFamily="2" charset="-122"/>
                <a:cs typeface="Courier New" panose="02070309020205020404" pitchFamily="49" charset="0"/>
              </a:rPr>
              <a:t>locatorId</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，一个</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group</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下可以包含多个</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locator</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，每个</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locator</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对应一个</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ID</a:t>
            </a:r>
          </a:p>
          <a:p>
            <a:pPr>
              <a:buNone/>
            </a:pPr>
            <a:endParaRPr lang="en-US" altLang="zh-CN" sz="1100" dirty="0" smtClean="0">
              <a:latin typeface="Courier New" panose="02070309020205020404" pitchFamily="49" charset="0"/>
              <a:ea typeface="华文细黑" panose="02010600040101010101" pitchFamily="2" charset="-122"/>
              <a:cs typeface="Courier New" panose="02070309020205020404" pitchFamily="49" charset="0"/>
            </a:endParaRPr>
          </a:p>
          <a:p>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tbl_1</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和</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tbl_2</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在建立完成之后，如果往里面存储数据，那么这两个表的数据都是存储在同一个</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group</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下面的同一个</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locator</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下，即数据都存储在</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group1</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下的</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locator1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sz="1100" b="1" dirty="0" smtClean="0">
                <a:solidFill>
                  <a:schemeClr val="tx1"/>
                </a:solidFill>
                <a:latin typeface="微软雅黑" panose="020B0503020204020204" pitchFamily="34" charset="-122"/>
                <a:ea typeface="微软雅黑" panose="020B0503020204020204" pitchFamily="34" charset="-122"/>
              </a:rPr>
              <a:t>约束：</a:t>
            </a:r>
            <a:endParaRPr lang="en-US" altLang="zh-CN" sz="1100" b="1" dirty="0" smtClean="0">
              <a:solidFill>
                <a:schemeClr val="tx1"/>
              </a:solidFill>
              <a:latin typeface="微软雅黑" panose="020B0503020204020204" pitchFamily="34" charset="-122"/>
              <a:ea typeface="微软雅黑" panose="020B0503020204020204" pitchFamily="34" charset="-122"/>
            </a:endParaRPr>
          </a:p>
          <a:p>
            <a:pPr marL="360680" lvl="1" indent="0">
              <a:buNone/>
            </a:pPr>
            <a:r>
              <a:rPr lang="en-US" altLang="zh-CN" sz="1100" dirty="0" smtClean="0">
                <a:solidFill>
                  <a:schemeClr val="tx1"/>
                </a:solidFill>
                <a:latin typeface="微软雅黑" panose="020B0503020204020204" pitchFamily="34" charset="-122"/>
                <a:ea typeface="微软雅黑" panose="020B0503020204020204" pitchFamily="34" charset="-122"/>
              </a:rPr>
              <a:t>1</a:t>
            </a:r>
            <a:r>
              <a:rPr lang="zh-CN" altLang="en-US" sz="1100" dirty="0" smtClean="0">
                <a:solidFill>
                  <a:schemeClr val="tx1"/>
                </a:solidFill>
                <a:latin typeface="微软雅黑" panose="020B0503020204020204" pitchFamily="34" charset="-122"/>
                <a:ea typeface="微软雅黑" panose="020B0503020204020204" pitchFamily="34" charset="-122"/>
              </a:rPr>
              <a:t>、</a:t>
            </a:r>
            <a:r>
              <a:rPr lang="en-US" altLang="zh-CN" sz="1100" dirty="0" smtClean="0">
                <a:solidFill>
                  <a:schemeClr val="tx1"/>
                </a:solidFill>
                <a:latin typeface="微软雅黑" panose="020B0503020204020204" pitchFamily="34" charset="-122"/>
                <a:ea typeface="微软雅黑" panose="020B0503020204020204" pitchFamily="34" charset="-122"/>
              </a:rPr>
              <a:t>Serde</a:t>
            </a:r>
            <a:r>
              <a:rPr lang="zh-CN" altLang="en-US" sz="1100" dirty="0" smtClean="0">
                <a:solidFill>
                  <a:schemeClr val="tx1"/>
                </a:solidFill>
                <a:latin typeface="微软雅黑" panose="020B0503020204020204" pitchFamily="34" charset="-122"/>
                <a:ea typeface="微软雅黑" panose="020B0503020204020204" pitchFamily="34" charset="-122"/>
              </a:rPr>
              <a:t>必须使用“</a:t>
            </a:r>
            <a:r>
              <a:rPr lang="en-US" altLang="zh-CN" sz="1100" dirty="0" smtClean="0">
                <a:solidFill>
                  <a:schemeClr val="tx1"/>
                </a:solidFill>
                <a:latin typeface="微软雅黑" panose="020B0503020204020204" pitchFamily="34" charset="-122"/>
                <a:ea typeface="微软雅黑" panose="020B0503020204020204" pitchFamily="34" charset="-122"/>
              </a:rPr>
              <a:t>org.apache.hadoop.hive.serde2.lazy.LazySimpleSerDe</a:t>
            </a:r>
            <a:r>
              <a:rPr lang="zh-CN" altLang="en-US" sz="1100" dirty="0" smtClean="0">
                <a:solidFill>
                  <a:schemeClr val="tx1"/>
                </a:solidFill>
                <a:latin typeface="微软雅黑" panose="020B0503020204020204" pitchFamily="34" charset="-122"/>
                <a:ea typeface="微软雅黑" panose="020B0503020204020204" pitchFamily="34" charset="-122"/>
              </a:rPr>
              <a:t>”</a:t>
            </a: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360680" lvl="1" indent="0">
              <a:buNone/>
            </a:pPr>
            <a:r>
              <a:rPr lang="en-US" altLang="zh-CN" sz="1100" dirty="0" smtClean="0">
                <a:solidFill>
                  <a:schemeClr val="tx1"/>
                </a:solidFill>
                <a:latin typeface="微软雅黑" panose="020B0503020204020204" pitchFamily="34" charset="-122"/>
                <a:ea typeface="微软雅黑" panose="020B0503020204020204" pitchFamily="34" charset="-122"/>
              </a:rPr>
              <a:t>2</a:t>
            </a:r>
            <a:r>
              <a:rPr lang="zh-CN" altLang="en-US" sz="1100" dirty="0" smtClean="0">
                <a:solidFill>
                  <a:schemeClr val="tx1"/>
                </a:solidFill>
                <a:latin typeface="微软雅黑" panose="020B0503020204020204" pitchFamily="34" charset="-122"/>
                <a:ea typeface="微软雅黑" panose="020B0503020204020204" pitchFamily="34" charset="-122"/>
              </a:rPr>
              <a:t>、必须使用</a:t>
            </a:r>
            <a:r>
              <a:rPr lang="en-US" altLang="zh-CN" sz="1100" dirty="0" smtClean="0">
                <a:solidFill>
                  <a:schemeClr val="tx1"/>
                </a:solidFill>
                <a:latin typeface="微软雅黑" panose="020B0503020204020204" pitchFamily="34" charset="-122"/>
                <a:ea typeface="微软雅黑" panose="020B0503020204020204" pitchFamily="34" charset="-122"/>
              </a:rPr>
              <a:t>insert</a:t>
            </a:r>
            <a:r>
              <a:rPr lang="zh-CN" altLang="en-US" sz="1100" dirty="0" smtClean="0">
                <a:solidFill>
                  <a:schemeClr val="tx1"/>
                </a:solidFill>
                <a:latin typeface="微软雅黑" panose="020B0503020204020204" pitchFamily="34" charset="-122"/>
                <a:ea typeface="微软雅黑" panose="020B0503020204020204" pitchFamily="34" charset="-122"/>
              </a:rPr>
              <a:t>语句分别向该类型表导入数据，列加密特性才能生效</a:t>
            </a: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360680" lvl="1" indent="0">
              <a:buNone/>
            </a:pPr>
            <a:r>
              <a:rPr lang="en-US" altLang="zh-CN" sz="1100" dirty="0" smtClean="0">
                <a:solidFill>
                  <a:schemeClr val="tx1"/>
                </a:solidFill>
                <a:latin typeface="微软雅黑" panose="020B0503020204020204" pitchFamily="34" charset="-122"/>
                <a:ea typeface="微软雅黑" panose="020B0503020204020204" pitchFamily="34" charset="-122"/>
              </a:rPr>
              <a:t>3</a:t>
            </a:r>
            <a:r>
              <a:rPr lang="zh-CN" altLang="en-US" sz="1100" dirty="0" smtClean="0">
                <a:solidFill>
                  <a:schemeClr val="tx1"/>
                </a:solidFill>
                <a:latin typeface="微软雅黑" panose="020B0503020204020204" pitchFamily="34" charset="-122"/>
                <a:ea typeface="微软雅黑" panose="020B0503020204020204" pitchFamily="34" charset="-122"/>
              </a:rPr>
              <a:t>、文件格式仅支持</a:t>
            </a:r>
            <a:r>
              <a:rPr lang="en-US" altLang="zh-CN" sz="1100" dirty="0" err="1" smtClean="0">
                <a:solidFill>
                  <a:schemeClr val="tx1"/>
                </a:solidFill>
                <a:latin typeface="微软雅黑" panose="020B0503020204020204" pitchFamily="34" charset="-122"/>
                <a:ea typeface="微软雅黑" panose="020B0503020204020204" pitchFamily="34" charset="-122"/>
              </a:rPr>
              <a:t>TEXTFile</a:t>
            </a:r>
            <a:r>
              <a:rPr lang="zh-CN" altLang="en-US" sz="1100" dirty="0" smtClean="0">
                <a:solidFill>
                  <a:schemeClr val="tx1"/>
                </a:solidFill>
                <a:latin typeface="微软雅黑" panose="020B0503020204020204" pitchFamily="34" charset="-122"/>
                <a:ea typeface="微软雅黑" panose="020B0503020204020204" pitchFamily="34" charset="-122"/>
              </a:rPr>
              <a:t>和</a:t>
            </a:r>
            <a:r>
              <a:rPr lang="en-US" altLang="zh-CN" sz="1100" dirty="0" smtClean="0">
                <a:solidFill>
                  <a:schemeClr val="tx1"/>
                </a:solidFill>
                <a:latin typeface="微软雅黑" panose="020B0503020204020204" pitchFamily="34" charset="-122"/>
                <a:ea typeface="微软雅黑" panose="020B0503020204020204" pitchFamily="34" charset="-122"/>
              </a:rPr>
              <a:t>SequenceFile</a:t>
            </a:r>
          </a:p>
          <a:p>
            <a:pPr marL="360680" lvl="1" indent="0">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180975" marR="0" lvl="0" indent="-180975" algn="l" defTabSz="914400" rtl="0" eaLnBrk="0" fontAlgn="base" latinLnBrk="0" hangingPunct="0">
              <a:lnSpc>
                <a:spcPct val="125000"/>
              </a:lnSpc>
              <a:spcBef>
                <a:spcPct val="0"/>
              </a:spcBef>
              <a:spcAft>
                <a:spcPts val="600"/>
              </a:spcAft>
              <a:buClrTx/>
              <a:buSzPct val="50000"/>
              <a:defRPr/>
            </a:pPr>
            <a:r>
              <a:rPr lang="en-US" altLang="zh-CN" sz="1100" kern="1200" dirty="0" smtClean="0">
                <a:solidFill>
                  <a:schemeClr val="tx1"/>
                </a:solidFill>
                <a:latin typeface="+mn-ea"/>
                <a:ea typeface="华文细黑" panose="02010600040101010101" pitchFamily="2" charset="-122"/>
                <a:cs typeface="+mn-cs"/>
              </a:rPr>
              <a:t>Hive</a:t>
            </a:r>
            <a:r>
              <a:rPr lang="zh-CN" altLang="en-US" sz="1100" kern="1200" dirty="0" smtClean="0">
                <a:solidFill>
                  <a:schemeClr val="tx1"/>
                </a:solidFill>
                <a:latin typeface="+mn-ea"/>
                <a:ea typeface="华文细黑" panose="02010600040101010101" pitchFamily="2" charset="-122"/>
                <a:cs typeface="+mn-cs"/>
              </a:rPr>
              <a:t>支持对表的某一列或者多列进行加密；在创建</a:t>
            </a:r>
            <a:r>
              <a:rPr lang="en-US" altLang="zh-CN" sz="1100" kern="1200" dirty="0" smtClean="0">
                <a:solidFill>
                  <a:schemeClr val="tx1"/>
                </a:solidFill>
                <a:latin typeface="+mn-ea"/>
                <a:ea typeface="华文细黑" panose="02010600040101010101" pitchFamily="2" charset="-122"/>
                <a:cs typeface="+mn-cs"/>
              </a:rPr>
              <a:t>hive</a:t>
            </a:r>
            <a:r>
              <a:rPr lang="zh-CN" altLang="en-US" sz="1100" kern="1200" dirty="0" smtClean="0">
                <a:solidFill>
                  <a:schemeClr val="tx1"/>
                </a:solidFill>
                <a:latin typeface="+mn-ea"/>
                <a:ea typeface="华文细黑" panose="02010600040101010101" pitchFamily="2" charset="-122"/>
                <a:cs typeface="+mn-cs"/>
              </a:rPr>
              <a:t>表时，可以指定要加密的列和加密算法。</a:t>
            </a:r>
            <a:endParaRPr lang="en-US" altLang="zh-CN" sz="1100" kern="1200" dirty="0" smtClean="0">
              <a:solidFill>
                <a:schemeClr val="tx1"/>
              </a:solidFill>
              <a:latin typeface="+mn-ea"/>
              <a:ea typeface="华文细黑" panose="02010600040101010101" pitchFamily="2" charset="-122"/>
              <a:cs typeface="+mn-cs"/>
            </a:endParaRPr>
          </a:p>
          <a:p>
            <a:pPr marL="180975" marR="0" lvl="0" indent="-180975" algn="l" defTabSz="914400" rtl="0" eaLnBrk="0" fontAlgn="base" latinLnBrk="0" hangingPunct="0">
              <a:lnSpc>
                <a:spcPct val="125000"/>
              </a:lnSpc>
              <a:spcBef>
                <a:spcPct val="0"/>
              </a:spcBef>
              <a:spcAft>
                <a:spcPts val="600"/>
              </a:spcAft>
              <a:buClrTx/>
              <a:buSzPct val="50000"/>
              <a:defRPr/>
            </a:pPr>
            <a:r>
              <a:rPr lang="zh-CN" altLang="en-US" sz="1100" kern="1200" dirty="0" smtClean="0">
                <a:solidFill>
                  <a:schemeClr val="tx1"/>
                </a:solidFill>
                <a:latin typeface="+mn-ea"/>
                <a:ea typeface="华文细黑" panose="02010600040101010101" pitchFamily="2" charset="-122"/>
                <a:cs typeface="+mn-cs"/>
              </a:rPr>
              <a:t>技术背景：</a:t>
            </a:r>
            <a:endParaRPr lang="en-US" altLang="zh-CN" sz="1100" kern="1200" dirty="0" smtClean="0">
              <a:solidFill>
                <a:schemeClr val="tx1"/>
              </a:solidFill>
              <a:latin typeface="+mn-ea"/>
              <a:ea typeface="华文细黑" panose="02010600040101010101" pitchFamily="2" charset="-122"/>
              <a:cs typeface="+mn-cs"/>
            </a:endParaRPr>
          </a:p>
          <a:p>
            <a:pPr marL="180975" marR="0" lvl="0" indent="-180975" algn="l" defTabSz="914400" rtl="0" eaLnBrk="0" fontAlgn="base" latinLnBrk="0" hangingPunct="0">
              <a:lnSpc>
                <a:spcPct val="125000"/>
              </a:lnSpc>
              <a:spcBef>
                <a:spcPct val="0"/>
              </a:spcBef>
              <a:spcAft>
                <a:spcPts val="600"/>
              </a:spcAft>
              <a:buClrTx/>
              <a:buSzPct val="50000"/>
              <a:buNone/>
              <a:defRPr/>
            </a:pPr>
            <a:r>
              <a:rPr lang="zh-CN" altLang="en-US" sz="1100" kern="1200" dirty="0" smtClean="0">
                <a:solidFill>
                  <a:schemeClr val="tx1"/>
                </a:solidFill>
                <a:latin typeface="+mn-ea"/>
                <a:ea typeface="华文细黑" panose="02010600040101010101" pitchFamily="2" charset="-122"/>
                <a:cs typeface="+mn-cs"/>
              </a:rPr>
              <a:t>在往表文件中写入数据时，先对表的每个字段的数据进行加密，再将加密后的数据写入表文件中；</a:t>
            </a:r>
            <a:endParaRPr lang="en-US" altLang="zh-CN" sz="1100" kern="1200" dirty="0" smtClean="0">
              <a:solidFill>
                <a:schemeClr val="tx1"/>
              </a:solidFill>
              <a:latin typeface="+mn-ea"/>
              <a:ea typeface="华文细黑" panose="02010600040101010101" pitchFamily="2" charset="-122"/>
              <a:cs typeface="+mn-cs"/>
            </a:endParaRPr>
          </a:p>
          <a:p>
            <a:pPr marL="180975" marR="0" lvl="0" indent="-180975" algn="l" defTabSz="914400" rtl="0" eaLnBrk="0" fontAlgn="base" latinLnBrk="0" hangingPunct="0">
              <a:lnSpc>
                <a:spcPct val="125000"/>
              </a:lnSpc>
              <a:spcBef>
                <a:spcPct val="0"/>
              </a:spcBef>
              <a:spcAft>
                <a:spcPts val="600"/>
              </a:spcAft>
              <a:buClrTx/>
              <a:buSzPct val="50000"/>
              <a:buNone/>
              <a:defRPr/>
            </a:pPr>
            <a:r>
              <a:rPr lang="zh-CN" altLang="en-US" sz="1100" kern="1200" dirty="0" smtClean="0">
                <a:solidFill>
                  <a:schemeClr val="tx1"/>
                </a:solidFill>
                <a:latin typeface="+mn-ea"/>
                <a:ea typeface="华文细黑" panose="02010600040101010101" pitchFamily="2" charset="-122"/>
                <a:cs typeface="+mn-cs"/>
              </a:rPr>
              <a:t>从表文件中读出数据时，读取的文件是加密后的数据，需要先解密，才能正常使用；</a:t>
            </a:r>
            <a:endParaRPr lang="en-US" altLang="zh-CN" sz="1100" kern="1200" dirty="0" smtClean="0">
              <a:solidFill>
                <a:schemeClr val="tx1"/>
              </a:solidFill>
              <a:latin typeface="+mn-ea"/>
              <a:ea typeface="华文细黑" panose="02010600040101010101" pitchFamily="2" charset="-122"/>
              <a:cs typeface="+mn-cs"/>
            </a:endParaRPr>
          </a:p>
          <a:p>
            <a:pPr marL="180975" marR="0" lvl="0" indent="-180975" algn="l" defTabSz="914400" rtl="0" eaLnBrk="0" fontAlgn="base" latinLnBrk="0" hangingPunct="0">
              <a:lnSpc>
                <a:spcPct val="125000"/>
              </a:lnSpc>
              <a:spcBef>
                <a:spcPct val="0"/>
              </a:spcBef>
              <a:spcAft>
                <a:spcPts val="600"/>
              </a:spcAft>
              <a:buClrTx/>
              <a:buSzPct val="50000"/>
              <a:buNone/>
              <a:defRPr/>
            </a:pPr>
            <a:r>
              <a:rPr lang="zh-CN" altLang="en-US" sz="1100" kern="1200" dirty="0" smtClean="0">
                <a:solidFill>
                  <a:schemeClr val="tx1"/>
                </a:solidFill>
                <a:latin typeface="+mn-ea"/>
                <a:ea typeface="华文细黑" panose="02010600040101010101" pitchFamily="2" charset="-122"/>
                <a:cs typeface="+mn-cs"/>
              </a:rPr>
              <a:t>而加密需要的密钥，是单独存储在</a:t>
            </a:r>
            <a:r>
              <a:rPr lang="en-US" altLang="zh-CN" sz="1100" kern="1200" dirty="0" smtClean="0">
                <a:solidFill>
                  <a:schemeClr val="tx1"/>
                </a:solidFill>
                <a:latin typeface="+mn-ea"/>
                <a:ea typeface="华文细黑" panose="02010600040101010101" pitchFamily="2" charset="-122"/>
                <a:cs typeface="+mn-cs"/>
              </a:rPr>
              <a:t>HDFS</a:t>
            </a:r>
            <a:r>
              <a:rPr lang="zh-CN" altLang="en-US" sz="1100" kern="1200" dirty="0" smtClean="0">
                <a:solidFill>
                  <a:schemeClr val="tx1"/>
                </a:solidFill>
                <a:latin typeface="+mn-ea"/>
                <a:ea typeface="华文细黑" panose="02010600040101010101" pitchFamily="2" charset="-122"/>
                <a:cs typeface="+mn-cs"/>
              </a:rPr>
              <a:t>上的。</a:t>
            </a:r>
            <a:endParaRPr lang="en-US" altLang="zh-CN" sz="1100" kern="1200" dirty="0" smtClean="0">
              <a:solidFill>
                <a:schemeClr val="tx1"/>
              </a:solidFill>
              <a:latin typeface="+mn-ea"/>
              <a:ea typeface="华文细黑" panose="02010600040101010101" pitchFamily="2" charset="-122"/>
              <a:cs typeface="+mn-cs"/>
            </a:endParaRPr>
          </a:p>
          <a:p>
            <a:pPr marL="180975" marR="0" lvl="0" indent="-180975" algn="l" defTabSz="914400" rtl="0" eaLnBrk="0" fontAlgn="base" latinLnBrk="0" hangingPunct="0">
              <a:lnSpc>
                <a:spcPct val="125000"/>
              </a:lnSpc>
              <a:spcBef>
                <a:spcPct val="0"/>
              </a:spcBef>
              <a:spcAft>
                <a:spcPts val="600"/>
              </a:spcAft>
              <a:buClrTx/>
              <a:buSzPct val="50000"/>
              <a:defRPr/>
            </a:pPr>
            <a:endParaRPr lang="en-US" altLang="zh-CN" sz="1100" kern="1200" dirty="0" smtClean="0">
              <a:solidFill>
                <a:schemeClr val="tx1"/>
              </a:solidFill>
              <a:latin typeface="+mn-ea"/>
              <a:ea typeface="华文细黑" panose="02010600040101010101" pitchFamily="2" charset="-122"/>
              <a:cs typeface="+mn-cs"/>
            </a:endParaRPr>
          </a:p>
          <a:p>
            <a:pPr marL="180975" marR="0" lvl="0" indent="-180975" algn="l" defTabSz="914400" rtl="0" eaLnBrk="0" fontAlgn="base" latinLnBrk="0" hangingPunct="0">
              <a:lnSpc>
                <a:spcPct val="125000"/>
              </a:lnSpc>
              <a:spcBef>
                <a:spcPct val="0"/>
              </a:spcBef>
              <a:spcAft>
                <a:spcPts val="600"/>
              </a:spcAft>
              <a:buClrTx/>
              <a:buSzPct val="50000"/>
              <a:defRPr/>
            </a:pPr>
            <a:r>
              <a:rPr lang="zh-CN" altLang="en-US" sz="1100" kern="1200" dirty="0" smtClean="0">
                <a:solidFill>
                  <a:schemeClr val="tx1"/>
                </a:solidFill>
                <a:latin typeface="+mn-ea"/>
                <a:ea typeface="华文细黑" panose="02010600040101010101" pitchFamily="2" charset="-122"/>
                <a:cs typeface="+mn-cs"/>
              </a:rPr>
              <a:t>步骤</a:t>
            </a:r>
            <a:r>
              <a:rPr lang="en-US" altLang="zh-CN" sz="1100" kern="1200" dirty="0" smtClean="0">
                <a:solidFill>
                  <a:schemeClr val="tx1"/>
                </a:solidFill>
                <a:latin typeface="+mn-ea"/>
                <a:ea typeface="华文细黑" panose="02010600040101010101" pitchFamily="2" charset="-122"/>
                <a:cs typeface="+mn-cs"/>
              </a:rPr>
              <a:t>1</a:t>
            </a:r>
            <a:r>
              <a:rPr lang="zh-CN" altLang="en-US" sz="1100" kern="1200" dirty="0" smtClean="0">
                <a:solidFill>
                  <a:schemeClr val="tx1"/>
                </a:solidFill>
                <a:latin typeface="+mn-ea"/>
                <a:ea typeface="华文细黑" panose="02010600040101010101" pitchFamily="2" charset="-122"/>
                <a:cs typeface="+mn-cs"/>
              </a:rPr>
              <a:t>语句说明：</a:t>
            </a:r>
            <a:endParaRPr lang="en-US" altLang="zh-CN" sz="1100" kern="1200" dirty="0" smtClean="0">
              <a:solidFill>
                <a:schemeClr val="tx1"/>
              </a:solidFill>
              <a:latin typeface="+mn-ea"/>
              <a:ea typeface="华文细黑" panose="02010600040101010101" pitchFamily="2" charset="-122"/>
              <a:cs typeface="+mn-cs"/>
            </a:endParaRPr>
          </a:p>
          <a:p>
            <a:pPr marL="541655" marR="0" lvl="1" indent="-180975" algn="l" defTabSz="914400" rtl="0" eaLnBrk="0" fontAlgn="base" latinLnBrk="0" hangingPunct="0">
              <a:lnSpc>
                <a:spcPct val="125000"/>
              </a:lnSpc>
              <a:spcBef>
                <a:spcPct val="0"/>
              </a:spcBef>
              <a:spcAft>
                <a:spcPts val="600"/>
              </a:spcAft>
              <a:buClrTx/>
              <a:buSzPct val="50000"/>
              <a:buFont typeface="Wingdings" panose="05000000000000000000" pitchFamily="2" charset="2"/>
              <a:buChar char="p"/>
              <a:defRPr/>
            </a:pP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row format serde: </a:t>
            </a:r>
            <a:r>
              <a:rPr lang="zh-CN" altLang="en-US"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指定数据序列化和反序列化到表文件中的处理类</a:t>
            </a:r>
            <a:endParaRPr lang="en-US" altLang="zh-CN"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endParaRPr>
          </a:p>
          <a:p>
            <a:pPr marL="541655" marR="0" lvl="1" indent="-180975" algn="l" defTabSz="914400" rtl="0" eaLnBrk="0" fontAlgn="base" latinLnBrk="0" hangingPunct="0">
              <a:lnSpc>
                <a:spcPct val="125000"/>
              </a:lnSpc>
              <a:spcBef>
                <a:spcPct val="0"/>
              </a:spcBef>
              <a:spcAft>
                <a:spcPts val="600"/>
              </a:spcAft>
              <a:buClrTx/>
              <a:buSzPct val="50000"/>
              <a:buFont typeface="Wingdings" panose="05000000000000000000" pitchFamily="2" charset="2"/>
              <a:buChar char="p"/>
              <a:defRPr/>
            </a:pPr>
            <a:r>
              <a:rPr lang="en-US" altLang="zh-CN" sz="1100" dirty="0" err="1" smtClean="0">
                <a:latin typeface="Courier New" panose="02070309020205020404" pitchFamily="49" charset="0"/>
                <a:ea typeface="华文细黑" panose="02010600040101010101" pitchFamily="2" charset="-122"/>
                <a:cs typeface="Courier New" panose="02070309020205020404" pitchFamily="49" charset="0"/>
              </a:rPr>
              <a:t>column.encode.columns</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 </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该参数指定要加密的列，示例中指定了</a:t>
            </a:r>
            <a:r>
              <a:rPr lang="en-US" altLang="zh-CN" sz="1100" dirty="0" err="1" smtClean="0">
                <a:latin typeface="Courier New" panose="02070309020205020404" pitchFamily="49" charset="0"/>
                <a:ea typeface="华文细黑" panose="02010600040101010101" pitchFamily="2" charset="-122"/>
                <a:cs typeface="Courier New" panose="02070309020205020404" pitchFamily="49" charset="0"/>
              </a:rPr>
              <a:t>phone,address</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两个字段要加密</a:t>
            </a:r>
            <a:endParaRPr lang="en-US" altLang="zh-CN" sz="1100" dirty="0" smtClean="0">
              <a:latin typeface="Courier New" panose="02070309020205020404" pitchFamily="49" charset="0"/>
              <a:ea typeface="华文细黑" panose="02010600040101010101" pitchFamily="2" charset="-122"/>
              <a:cs typeface="Courier New" panose="02070309020205020404" pitchFamily="49" charset="0"/>
            </a:endParaRPr>
          </a:p>
          <a:p>
            <a:pPr marL="541655" lvl="1" indent="-180975">
              <a:buFont typeface="Wingdings" panose="05000000000000000000" pitchFamily="2" charset="2"/>
              <a:buChar char="p"/>
            </a:pPr>
            <a:r>
              <a:rPr lang="en-US" altLang="zh-CN" sz="1100" dirty="0" err="1" smtClean="0">
                <a:latin typeface="Courier New" panose="02070309020205020404" pitchFamily="49" charset="0"/>
                <a:ea typeface="华文细黑" panose="02010600040101010101" pitchFamily="2" charset="-122"/>
                <a:cs typeface="Courier New" panose="02070309020205020404" pitchFamily="49" charset="0"/>
              </a:rPr>
              <a:t>column.encode.classname</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 </a:t>
            </a:r>
            <a:r>
              <a:rPr lang="zh-CN" altLang="en-US" sz="1100" kern="1200" dirty="0" smtClean="0">
                <a:solidFill>
                  <a:schemeClr val="tx1"/>
                </a:solidFill>
                <a:latin typeface="+mn-ea"/>
                <a:ea typeface="华文细黑" panose="02010600040101010101" pitchFamily="2" charset="-122"/>
                <a:cs typeface="+mn-cs"/>
              </a:rPr>
              <a:t>指定加密需要的处理类</a:t>
            </a:r>
            <a:endParaRPr lang="en-US" altLang="zh-CN" sz="1100" kern="1200" dirty="0" smtClean="0">
              <a:solidFill>
                <a:schemeClr val="tx1"/>
              </a:solidFill>
              <a:latin typeface="+mn-ea"/>
              <a:ea typeface="华文细黑" panose="02010600040101010101" pitchFamily="2" charset="-122"/>
              <a:cs typeface="+mn-cs"/>
            </a:endParaRPr>
          </a:p>
          <a:p>
            <a:pPr marL="0" lvl="0" indent="0">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HBase</a:t>
            </a:r>
            <a:r>
              <a:rPr lang="zh-CN" altLang="en-US" dirty="0" smtClean="0"/>
              <a:t>记录批量删除 这个特性是我们自研的特性</a:t>
            </a:r>
            <a:endParaRPr lang="en-US" altLang="zh-CN" sz="1100" kern="1200" dirty="0" smtClean="0">
              <a:solidFill>
                <a:schemeClr val="tx1"/>
              </a:solidFill>
              <a:latin typeface="+mn-ea"/>
              <a:ea typeface="华文细黑" panose="0201060004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避免客户端请求数过多，对服务端造成重启，需要做服务端流控</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kern="1200" dirty="0" smtClean="0">
                <a:solidFill>
                  <a:schemeClr val="tx1"/>
                </a:solidFill>
                <a:latin typeface="+mn-ea"/>
                <a:ea typeface="华文细黑" panose="02010600040101010101" pitchFamily="2" charset="-122"/>
                <a:cs typeface="+mn-cs"/>
              </a:rPr>
              <a:t>通常情况下，</a:t>
            </a:r>
            <a:r>
              <a:rPr lang="en-US" altLang="zh-CN" sz="1100" kern="1200" dirty="0" smtClean="0">
                <a:solidFill>
                  <a:schemeClr val="tx1"/>
                </a:solidFill>
                <a:latin typeface="+mn-ea"/>
                <a:ea typeface="华文细黑" panose="02010600040101010101" pitchFamily="2" charset="-122"/>
                <a:cs typeface="+mn-cs"/>
              </a:rPr>
              <a:t>Hive</a:t>
            </a:r>
            <a:r>
              <a:rPr lang="zh-CN" altLang="en-US" sz="1100" kern="1200" dirty="0" smtClean="0">
                <a:solidFill>
                  <a:schemeClr val="tx1"/>
                </a:solidFill>
                <a:latin typeface="+mn-ea"/>
                <a:ea typeface="华文细黑" panose="02010600040101010101" pitchFamily="2" charset="-122"/>
                <a:cs typeface="+mn-cs"/>
              </a:rPr>
              <a:t>以文本文件存储的表会以回车作为其行分隔符，即在查询过程中，以回车符作为一行表数据的结束符。</a:t>
            </a:r>
          </a:p>
          <a:p>
            <a:r>
              <a:rPr lang="zh-CN" altLang="en-US" sz="1100" kern="1200" dirty="0" smtClean="0">
                <a:solidFill>
                  <a:schemeClr val="tx1"/>
                </a:solidFill>
                <a:latin typeface="+mn-ea"/>
                <a:ea typeface="华文细黑" panose="02010600040101010101" pitchFamily="2" charset="-122"/>
                <a:cs typeface="+mn-cs"/>
              </a:rPr>
              <a:t>但某些数据文件并不是以回车分隔的规则文本格式，而是以某些特殊符号分割其规则文本。</a:t>
            </a:r>
          </a:p>
          <a:p>
            <a:r>
              <a:rPr lang="en-US" altLang="zh-CN" sz="1100" kern="1200" dirty="0" smtClean="0">
                <a:solidFill>
                  <a:schemeClr val="tx1"/>
                </a:solidFill>
                <a:latin typeface="+mn-ea"/>
                <a:ea typeface="华文细黑" panose="02010600040101010101" pitchFamily="2" charset="-122"/>
                <a:cs typeface="+mn-cs"/>
              </a:rPr>
              <a:t>FusionInsight HD Hive</a:t>
            </a:r>
            <a:r>
              <a:rPr lang="zh-CN" altLang="en-US" sz="1100" kern="1200" dirty="0" smtClean="0">
                <a:solidFill>
                  <a:schemeClr val="tx1"/>
                </a:solidFill>
                <a:latin typeface="+mn-ea"/>
                <a:ea typeface="华文细黑" panose="02010600040101010101" pitchFamily="2" charset="-122"/>
                <a:cs typeface="+mn-cs"/>
              </a:rPr>
              <a:t>支持指定不同的字符或字符组合作为</a:t>
            </a:r>
            <a:r>
              <a:rPr lang="en-US" altLang="zh-CN" sz="1100" kern="1200" dirty="0" smtClean="0">
                <a:solidFill>
                  <a:schemeClr val="tx1"/>
                </a:solidFill>
                <a:latin typeface="+mn-ea"/>
                <a:ea typeface="华文细黑" panose="02010600040101010101" pitchFamily="2" charset="-122"/>
                <a:cs typeface="+mn-cs"/>
              </a:rPr>
              <a:t>hive</a:t>
            </a:r>
            <a:r>
              <a:rPr lang="zh-CN" altLang="en-US" sz="1100" kern="1200" dirty="0" smtClean="0">
                <a:solidFill>
                  <a:schemeClr val="tx1"/>
                </a:solidFill>
                <a:latin typeface="+mn-ea"/>
                <a:ea typeface="华文细黑" panose="02010600040101010101" pitchFamily="2" charset="-122"/>
                <a:cs typeface="+mn-cs"/>
              </a:rPr>
              <a:t>文本数据的行分隔符，既在创建表的时候，指定</a:t>
            </a:r>
            <a:r>
              <a:rPr lang="en-US" altLang="zh-CN" sz="1100" kern="1200" dirty="0" smtClean="0">
                <a:solidFill>
                  <a:schemeClr val="tx1"/>
                </a:solidFill>
                <a:latin typeface="+mn-ea"/>
                <a:ea typeface="华文细黑" panose="02010600040101010101" pitchFamily="2" charset="-122"/>
                <a:cs typeface="+mn-cs"/>
              </a:rPr>
              <a:t>inputformat</a:t>
            </a:r>
            <a:r>
              <a:rPr lang="zh-CN" altLang="en-US" sz="1100" kern="1200" dirty="0" smtClean="0">
                <a:solidFill>
                  <a:schemeClr val="tx1"/>
                </a:solidFill>
                <a:latin typeface="+mn-ea"/>
                <a:ea typeface="华文细黑" panose="02010600040101010101" pitchFamily="2" charset="-122"/>
                <a:cs typeface="+mn-cs"/>
              </a:rPr>
              <a:t>为</a:t>
            </a:r>
            <a:r>
              <a:rPr lang="en-US" altLang="zh-CN" sz="1100" kern="1200" dirty="0" smtClean="0">
                <a:solidFill>
                  <a:schemeClr val="tx1"/>
                </a:solidFill>
                <a:latin typeface="+mn-ea"/>
                <a:ea typeface="华文细黑" panose="02010600040101010101" pitchFamily="2" charset="-122"/>
                <a:cs typeface="+mn-cs"/>
              </a:rPr>
              <a:t>SpecifiedDelimiterInputFormat</a:t>
            </a:r>
            <a:r>
              <a:rPr lang="zh-CN" altLang="en-US" sz="1100" kern="1200" dirty="0" smtClean="0">
                <a:solidFill>
                  <a:schemeClr val="tx1"/>
                </a:solidFill>
                <a:latin typeface="+mn-ea"/>
                <a:ea typeface="华文细黑" panose="02010600040101010101" pitchFamily="2" charset="-122"/>
                <a:cs typeface="+mn-cs"/>
              </a:rPr>
              <a:t>，然后在每次查询前，都设置如下参数，来指定分隔符。</a:t>
            </a:r>
            <a:r>
              <a:rPr lang="en-US" altLang="zh-CN" sz="1100" i="1" kern="1200" dirty="0" smtClean="0">
                <a:solidFill>
                  <a:schemeClr val="tx1"/>
                </a:solidFill>
                <a:latin typeface="+mn-ea"/>
                <a:ea typeface="华文细黑" panose="02010600040101010101" pitchFamily="2" charset="-122"/>
                <a:cs typeface="+mn-cs"/>
              </a:rPr>
              <a:t>set hive.textinput.record.delimiter=‘${DELIMITER}';</a:t>
            </a:r>
          </a:p>
          <a:p>
            <a:endParaRPr lang="en-US" altLang="zh-CN" sz="1100" i="1" kern="1200" dirty="0" smtClean="0">
              <a:solidFill>
                <a:schemeClr val="tx1"/>
              </a:solidFill>
              <a:latin typeface="+mn-ea"/>
              <a:ea typeface="华文细黑" panose="02010600040101010101" pitchFamily="2" charset="-122"/>
              <a:cs typeface="+mn-cs"/>
            </a:endParaRPr>
          </a:p>
          <a:p>
            <a:r>
              <a:rPr lang="zh-CN" altLang="en-US" sz="1100" i="0" kern="1200" dirty="0" smtClean="0">
                <a:solidFill>
                  <a:schemeClr val="tx1"/>
                </a:solidFill>
                <a:latin typeface="+mn-ea"/>
                <a:ea typeface="华文细黑" panose="02010600040101010101" pitchFamily="2" charset="-122"/>
                <a:cs typeface="+mn-cs"/>
              </a:rPr>
              <a:t>建表语句中的</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STORED AS inputformat … outputformat </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指定表数据的输入和输出格式处理类，前者指定对输入的数据按什么格式处理，后者指定结果按什么格式输出。</a:t>
            </a:r>
            <a:endParaRPr lang="en-US" altLang="zh-CN" sz="1100" i="0" kern="1200" dirty="0" smtClean="0">
              <a:solidFill>
                <a:schemeClr val="tx1"/>
              </a:solidFill>
              <a:latin typeface="+mn-ea"/>
              <a:ea typeface="华文细黑" panose="02010600040101010101" pitchFamily="2" charset="-122"/>
              <a:cs typeface="+mn-cs"/>
            </a:endParaRPr>
          </a:p>
          <a:p>
            <a:endParaRPr lang="en-US" altLang="zh-CN" sz="1100" dirty="0" smtClean="0">
              <a:solidFill>
                <a:schemeClr val="tx1"/>
              </a:solidFill>
              <a:latin typeface="微软雅黑" panose="020B0503020204020204" pitchFamily="34" charset="-122"/>
              <a:ea typeface="微软雅黑" panose="020B0503020204020204" pitchFamily="34" charset="-122"/>
            </a:endParaRPr>
          </a:p>
          <a:p>
            <a:r>
              <a:rPr lang="zh-CN" altLang="en-US" sz="1100" dirty="0" smtClean="0">
                <a:solidFill>
                  <a:schemeClr val="tx1"/>
                </a:solidFill>
                <a:latin typeface="微软雅黑" panose="020B0503020204020204" pitchFamily="34" charset="-122"/>
                <a:ea typeface="微软雅黑" panose="020B0503020204020204" pitchFamily="34" charset="-122"/>
              </a:rPr>
              <a:t>步骤</a:t>
            </a:r>
            <a:r>
              <a:rPr lang="en-US" altLang="zh-CN" sz="1100" dirty="0" smtClean="0">
                <a:solidFill>
                  <a:schemeClr val="tx1"/>
                </a:solidFill>
                <a:latin typeface="微软雅黑" panose="020B0503020204020204" pitchFamily="34" charset="-122"/>
                <a:ea typeface="微软雅黑" panose="020B0503020204020204" pitchFamily="34" charset="-122"/>
              </a:rPr>
              <a:t>1</a:t>
            </a:r>
            <a:r>
              <a:rPr lang="zh-CN" altLang="en-US" sz="1100" dirty="0" smtClean="0">
                <a:solidFill>
                  <a:schemeClr val="tx1"/>
                </a:solidFill>
                <a:latin typeface="微软雅黑" panose="020B0503020204020204" pitchFamily="34" charset="-122"/>
                <a:ea typeface="微软雅黑" panose="020B0503020204020204" pitchFamily="34" charset="-122"/>
              </a:rPr>
              <a:t>创建的表只有指定了</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inputformat</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格式为</a:t>
            </a:r>
            <a:r>
              <a:rPr lang="en-US" altLang="zh-CN" sz="1100" dirty="0" smtClean="0">
                <a:latin typeface="Courier New" panose="02070309020205020404" pitchFamily="49" charset="0"/>
                <a:ea typeface="华文细黑" panose="02010600040101010101" pitchFamily="2" charset="-122"/>
                <a:cs typeface="Courier New" panose="02070309020205020404" pitchFamily="49" charset="0"/>
              </a:rPr>
              <a:t>SpecifiedDelimiterInputFormat</a:t>
            </a:r>
            <a:r>
              <a:rPr lang="zh-CN" altLang="en-US" sz="1100" dirty="0" smtClean="0">
                <a:latin typeface="Courier New" panose="02070309020205020404" pitchFamily="49" charset="0"/>
                <a:ea typeface="华文细黑" panose="02010600040101010101" pitchFamily="2" charset="-122"/>
                <a:cs typeface="Courier New" panose="02070309020205020404" pitchFamily="49" charset="0"/>
              </a:rPr>
              <a:t>，</a:t>
            </a:r>
            <a:r>
              <a:rPr lang="zh-CN" altLang="en-US" sz="1100" dirty="0" smtClean="0">
                <a:solidFill>
                  <a:schemeClr val="tx1"/>
                </a:solidFill>
                <a:latin typeface="微软雅黑" panose="020B0503020204020204" pitchFamily="34" charset="-122"/>
                <a:ea typeface="微软雅黑" panose="020B0503020204020204" pitchFamily="34" charset="-122"/>
              </a:rPr>
              <a:t>步骤</a:t>
            </a:r>
            <a:r>
              <a:rPr lang="en-US" altLang="zh-CN" sz="1100" dirty="0" smtClean="0">
                <a:solidFill>
                  <a:schemeClr val="tx1"/>
                </a:solidFill>
                <a:latin typeface="微软雅黑" panose="020B0503020204020204" pitchFamily="34" charset="-122"/>
                <a:ea typeface="微软雅黑" panose="020B0503020204020204" pitchFamily="34" charset="-122"/>
              </a:rPr>
              <a:t>2</a:t>
            </a:r>
            <a:r>
              <a:rPr lang="zh-CN" altLang="en-US" sz="1100" dirty="0" smtClean="0">
                <a:solidFill>
                  <a:schemeClr val="tx1"/>
                </a:solidFill>
                <a:latin typeface="微软雅黑" panose="020B0503020204020204" pitchFamily="34" charset="-122"/>
                <a:ea typeface="微软雅黑" panose="020B0503020204020204" pitchFamily="34" charset="-122"/>
              </a:rPr>
              <a:t>的设置参数在查询的时候才会生效。</a:t>
            </a:r>
            <a:endParaRPr lang="en-US" altLang="zh-CN" sz="11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80975" lvl="0" indent="-180975" eaLnBrk="1" hangingPunct="1">
              <a:spcBef>
                <a:spcPct val="0"/>
              </a:spcBef>
              <a:spcAft>
                <a:spcPct val="0"/>
              </a:spcAft>
              <a:buClr>
                <a:srgbClr val="70AD47"/>
              </a:buClr>
              <a:buFont typeface="Wingdings" panose="05000000000000000000" pitchFamily="2" charset="2"/>
              <a:buChar char="Ø"/>
              <a:defRPr/>
            </a:pPr>
            <a:endParaRPr lang="en-US" altLang="zh-CN" sz="1100" dirty="0" smtClean="0">
              <a:latin typeface="FrutigerNext LT Regular"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80975" lvl="0" indent="-180975" eaLnBrk="1" hangingPunct="1">
              <a:spcBef>
                <a:spcPct val="0"/>
              </a:spcBef>
              <a:spcAft>
                <a:spcPct val="0"/>
              </a:spcAft>
              <a:buClr>
                <a:srgbClr val="70AD47"/>
              </a:buClr>
              <a:buFont typeface="Wingdings" panose="05000000000000000000" pitchFamily="2" charset="2"/>
              <a:buChar char="Ø"/>
              <a:defRPr/>
            </a:pPr>
            <a:r>
              <a:rPr lang="zh-CN" altLang="en-US" sz="1100" dirty="0" smtClean="0">
                <a:latin typeface="Verdana" panose="020B0604030504040204" pitchFamily="34" charset="0"/>
              </a:rPr>
              <a:t>新增数据类型TIMESTAMP的值可以是整数，也就是距离Unix新纪元时间（1 970年1月1日，午夜12点）的秒数；也可以是浮点数，即距离Unix新纪元时间的秒数，精确到纳秒（小数点后保留9位数）；还可以是字符串，即JDBC所约定的时间字符串格式，格式为YYYY-MM-DD hh:mm:ss．fffffffff。</a:t>
            </a:r>
          </a:p>
          <a:p>
            <a:pPr marL="180975" lvl="0" indent="-180975" eaLnBrk="1" hangingPunct="1">
              <a:spcBef>
                <a:spcPct val="0"/>
              </a:spcBef>
              <a:spcAft>
                <a:spcPct val="0"/>
              </a:spcAft>
              <a:buClr>
                <a:srgbClr val="70AD47"/>
              </a:buClr>
              <a:buFont typeface="Wingdings" panose="05000000000000000000" pitchFamily="2" charset="2"/>
              <a:buChar char="Ø"/>
              <a:defRPr/>
            </a:pPr>
            <a:r>
              <a:rPr lang="zh-CN" altLang="en-US" sz="1100" dirty="0" smtClean="0">
                <a:latin typeface="Verdana" panose="020B0604030504040204" pitchFamily="34" charset="0"/>
              </a:rPr>
              <a:t>TIMESTAMPS表示的是UTC时间。Hive本身提供了不同时区间互相转换的内置函数，也就是to_utc_timestamp函数和from_ utc_timestamp函数</a:t>
            </a:r>
            <a:endParaRPr lang="en-US" altLang="zh-CN" sz="1100" dirty="0" smtClean="0">
              <a:latin typeface="Verdana" panose="020B0604030504040204" pitchFamily="34" charset="0"/>
            </a:endParaRPr>
          </a:p>
          <a:p>
            <a:pPr marL="180975" lvl="0" indent="-180975" eaLnBrk="1" hangingPunct="1">
              <a:spcBef>
                <a:spcPct val="0"/>
              </a:spcBef>
              <a:spcAft>
                <a:spcPct val="0"/>
              </a:spcAft>
              <a:buClr>
                <a:srgbClr val="70AD47"/>
              </a:buClr>
              <a:buFont typeface="Wingdings" panose="05000000000000000000" pitchFamily="2" charset="2"/>
              <a:buChar char="Ø"/>
              <a:defRPr/>
            </a:pPr>
            <a:r>
              <a:rPr lang="zh-CN" altLang="en-US" sz="1100" dirty="0" smtClean="0">
                <a:latin typeface="Verdana" panose="020B0604030504040204" pitchFamily="34" charset="0"/>
              </a:rPr>
              <a:t>BINARY数据类型和很多关系型数据库中的VARBINARY数据类型是类似的，但其和BLOB数据类型并不相同。因为B</a:t>
            </a:r>
            <a:r>
              <a:rPr lang="en-US" altLang="zh-CN" sz="1100" dirty="0" smtClean="0">
                <a:latin typeface="Verdana" panose="020B0604030504040204" pitchFamily="34" charset="0"/>
              </a:rPr>
              <a:t>I</a:t>
            </a:r>
            <a:r>
              <a:rPr lang="zh-CN" altLang="en-US" sz="1100" dirty="0" smtClean="0">
                <a:latin typeface="Verdana" panose="020B0604030504040204" pitchFamily="34" charset="0"/>
              </a:rPr>
              <a:t>NARY的列是存储在记录中的，而BLOB则不同。BINARY可以在记录中包含任意字节，这样可以防止Hive尝试将其作为数字，字待串等进行解析。</a:t>
            </a:r>
            <a:endParaRPr lang="en-US" altLang="zh-CN" sz="800" dirty="0" smtClean="0">
              <a:latin typeface="FrutigerNext LT Regular"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DDL</a:t>
            </a:r>
            <a:r>
              <a:rPr lang="zh-CN" altLang="en-US" dirty="0" smtClean="0"/>
              <a:t>即数据定义</a:t>
            </a:r>
            <a:r>
              <a:rPr lang="zh-CN" altLang="en-US" baseline="0" dirty="0" smtClean="0"/>
              <a:t>语言，</a:t>
            </a:r>
            <a:r>
              <a:rPr lang="en-US" altLang="zh-CN" dirty="0" smtClean="0"/>
              <a:t>DDL</a:t>
            </a:r>
            <a:r>
              <a:rPr lang="zh-CN" altLang="en-US" dirty="0" smtClean="0"/>
              <a:t>操作都是对元数据的操作。主要包含如下操作</a:t>
            </a:r>
            <a:endParaRPr lang="en-US" altLang="zh-CN" dirty="0" smtClean="0"/>
          </a:p>
          <a:p>
            <a:pPr marL="541655" lvl="1" indent="-180975" defTabSz="914400" eaLnBrk="1" fontAlgn="auto" hangingPunct="1">
              <a:lnSpc>
                <a:spcPct val="100000"/>
              </a:lnSpc>
              <a:spcBef>
                <a:spcPct val="20000"/>
              </a:spcBef>
              <a:spcAft>
                <a:spcPts val="0"/>
              </a:spcAft>
              <a:buClrTx/>
              <a:buSzTx/>
              <a:buFont typeface="Wingdings" panose="05000000000000000000" pitchFamily="2" charset="2"/>
              <a:buChar char="p"/>
              <a:defRPr/>
            </a:pPr>
            <a:r>
              <a:rPr lang="en-US" altLang="zh-CN" kern="1200" dirty="0" smtClean="0">
                <a:solidFill>
                  <a:sysClr val="windowText" lastClr="000000"/>
                </a:solidFill>
              </a:rPr>
              <a:t>Create/Drop/Alter Database</a:t>
            </a:r>
          </a:p>
          <a:p>
            <a:pPr marL="541655" lvl="1" indent="-180975" defTabSz="914400" eaLnBrk="1" fontAlgn="auto" hangingPunct="1">
              <a:lnSpc>
                <a:spcPct val="100000"/>
              </a:lnSpc>
              <a:spcBef>
                <a:spcPct val="20000"/>
              </a:spcBef>
              <a:spcAft>
                <a:spcPts val="0"/>
              </a:spcAft>
              <a:buClrTx/>
              <a:buSzTx/>
              <a:buFont typeface="Wingdings" panose="05000000000000000000" pitchFamily="2" charset="2"/>
              <a:buChar char="p"/>
              <a:defRPr/>
            </a:pPr>
            <a:r>
              <a:rPr lang="en-US" altLang="zh-CN" kern="1200" dirty="0" smtClean="0">
                <a:solidFill>
                  <a:sysClr val="windowText" lastClr="000000"/>
                </a:solidFill>
              </a:rPr>
              <a:t>Create/Drop/Truncate Table</a:t>
            </a:r>
          </a:p>
          <a:p>
            <a:pPr marL="541655" lvl="1" indent="-180975" defTabSz="914400" eaLnBrk="1" fontAlgn="auto" hangingPunct="1">
              <a:lnSpc>
                <a:spcPct val="100000"/>
              </a:lnSpc>
              <a:spcBef>
                <a:spcPct val="20000"/>
              </a:spcBef>
              <a:spcAft>
                <a:spcPts val="0"/>
              </a:spcAft>
              <a:buClrTx/>
              <a:buSzTx/>
              <a:buFont typeface="Wingdings" panose="05000000000000000000" pitchFamily="2" charset="2"/>
              <a:buChar char="p"/>
              <a:defRPr/>
            </a:pPr>
            <a:r>
              <a:rPr lang="en-US" altLang="zh-CN" kern="1200" dirty="0" smtClean="0">
                <a:solidFill>
                  <a:sysClr val="windowText" lastClr="000000"/>
                </a:solidFill>
              </a:rPr>
              <a:t>Alter Table/Partition/Column</a:t>
            </a:r>
          </a:p>
          <a:p>
            <a:pPr marL="541655" lvl="1" indent="-180975" defTabSz="914400" eaLnBrk="1" fontAlgn="auto" hangingPunct="1">
              <a:lnSpc>
                <a:spcPct val="100000"/>
              </a:lnSpc>
              <a:spcBef>
                <a:spcPct val="20000"/>
              </a:spcBef>
              <a:spcAft>
                <a:spcPts val="0"/>
              </a:spcAft>
              <a:buClrTx/>
              <a:buSzTx/>
              <a:buFont typeface="Wingdings" panose="05000000000000000000" pitchFamily="2" charset="2"/>
              <a:buChar char="p"/>
              <a:defRPr/>
            </a:pPr>
            <a:r>
              <a:rPr lang="en-US" altLang="zh-CN" kern="1200" dirty="0" smtClean="0">
                <a:solidFill>
                  <a:sysClr val="windowText" lastClr="000000"/>
                </a:solidFill>
              </a:rPr>
              <a:t>Create/Drop/Alter View</a:t>
            </a:r>
          </a:p>
          <a:p>
            <a:pPr marL="541655" lvl="1" indent="-180975" defTabSz="914400" eaLnBrk="1" fontAlgn="auto" hangingPunct="1">
              <a:lnSpc>
                <a:spcPct val="100000"/>
              </a:lnSpc>
              <a:spcBef>
                <a:spcPct val="20000"/>
              </a:spcBef>
              <a:spcAft>
                <a:spcPts val="0"/>
              </a:spcAft>
              <a:buClrTx/>
              <a:buSzTx/>
              <a:buFont typeface="Wingdings" panose="05000000000000000000" pitchFamily="2" charset="2"/>
              <a:buChar char="p"/>
              <a:defRPr/>
            </a:pPr>
            <a:r>
              <a:rPr lang="en-US" altLang="zh-CN" kern="1200" dirty="0" smtClean="0">
                <a:solidFill>
                  <a:sysClr val="windowText" lastClr="000000"/>
                </a:solidFill>
              </a:rPr>
              <a:t>Create/Drop Index</a:t>
            </a:r>
          </a:p>
          <a:p>
            <a:pPr marL="541655" lvl="1" indent="-180975" defTabSz="914400" eaLnBrk="1" fontAlgn="auto" hangingPunct="1">
              <a:lnSpc>
                <a:spcPct val="100000"/>
              </a:lnSpc>
              <a:spcBef>
                <a:spcPct val="20000"/>
              </a:spcBef>
              <a:spcAft>
                <a:spcPts val="0"/>
              </a:spcAft>
              <a:buClrTx/>
              <a:buSzTx/>
              <a:buFont typeface="Wingdings" panose="05000000000000000000" pitchFamily="2" charset="2"/>
              <a:buChar char="p"/>
              <a:defRPr/>
            </a:pPr>
            <a:r>
              <a:rPr lang="en-US" altLang="zh-CN" kern="1200" dirty="0" smtClean="0">
                <a:solidFill>
                  <a:sysClr val="windowText" lastClr="000000"/>
                </a:solidFill>
              </a:rPr>
              <a:t>Create/Drop Function</a:t>
            </a:r>
          </a:p>
          <a:p>
            <a:pPr marL="541655" lvl="1" indent="-180975" defTabSz="914400" eaLnBrk="1" fontAlgn="auto" hangingPunct="1">
              <a:lnSpc>
                <a:spcPct val="100000"/>
              </a:lnSpc>
              <a:spcBef>
                <a:spcPct val="20000"/>
              </a:spcBef>
              <a:spcAft>
                <a:spcPts val="0"/>
              </a:spcAft>
              <a:buClrTx/>
              <a:buSzTx/>
              <a:buFont typeface="Wingdings" panose="05000000000000000000" pitchFamily="2" charset="2"/>
              <a:buChar char="p"/>
              <a:defRPr/>
            </a:pPr>
            <a:r>
              <a:rPr lang="en-US" altLang="zh-CN" kern="1200" dirty="0" smtClean="0">
                <a:solidFill>
                  <a:sysClr val="windowText" lastClr="000000"/>
                </a:solidFill>
              </a:rPr>
              <a:t>Show</a:t>
            </a:r>
          </a:p>
          <a:p>
            <a:pPr marL="541655" lvl="1" indent="-180975" defTabSz="914400" eaLnBrk="1" fontAlgn="auto" hangingPunct="1">
              <a:lnSpc>
                <a:spcPct val="100000"/>
              </a:lnSpc>
              <a:spcBef>
                <a:spcPct val="20000"/>
              </a:spcBef>
              <a:spcAft>
                <a:spcPts val="0"/>
              </a:spcAft>
              <a:buClrTx/>
              <a:buSzTx/>
              <a:buFont typeface="Wingdings" panose="05000000000000000000" pitchFamily="2" charset="2"/>
              <a:buChar char="p"/>
              <a:defRPr/>
            </a:pPr>
            <a:r>
              <a:rPr lang="en-US" altLang="zh-CN" kern="1200" dirty="0" smtClean="0">
                <a:solidFill>
                  <a:sysClr val="windowText" lastClr="000000"/>
                </a:solidFill>
              </a:rPr>
              <a:t>Describe</a:t>
            </a:r>
          </a:p>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1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数据格式示例：</a:t>
            </a:r>
            <a:r>
              <a:rPr kumimoji="0" lang="en-US" altLang="zh-CN" sz="11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1,huawei,1000.0,m1$a,1@2@3@4,c1@c2</a:t>
            </a:r>
          </a:p>
          <a:p>
            <a:endParaRPr lang="en-US" altLang="zh-CN" dirty="0" smtClean="0"/>
          </a:p>
          <a:p>
            <a:r>
              <a:rPr lang="zh-CN" altLang="en-US" dirty="0" smtClean="0"/>
              <a:t>参数说明</a:t>
            </a:r>
            <a:endParaRPr lang="en-US" altLang="zh-CN" dirty="0" smtClean="0"/>
          </a:p>
          <a:p>
            <a:r>
              <a:rPr lang="en-US" altLang="zh-CN" sz="1100" dirty="0" smtClean="0">
                <a:latin typeface="Courier New" panose="02070309020205020404" pitchFamily="49" charset="0"/>
                <a:cs typeface="Courier New" panose="02070309020205020404" pitchFamily="49" charset="0"/>
              </a:rPr>
              <a:t>COMMENT </a:t>
            </a:r>
          </a:p>
          <a:p>
            <a:pPr>
              <a:buNone/>
            </a:pPr>
            <a:r>
              <a:rPr lang="zh-CN" altLang="en-US" dirty="0" smtClean="0"/>
              <a:t>注释</a:t>
            </a:r>
            <a:endParaRPr lang="en-US" altLang="zh-CN" dirty="0" smtClean="0"/>
          </a:p>
          <a:p>
            <a:r>
              <a:rPr lang="en-US" altLang="zh-CN" sz="1100" dirty="0" smtClean="0">
                <a:latin typeface="Courier New" panose="02070309020205020404" pitchFamily="49" charset="0"/>
                <a:cs typeface="Courier New" panose="02070309020205020404" pitchFamily="49" charset="0"/>
              </a:rPr>
              <a:t>IF NOT EXISTS </a:t>
            </a:r>
          </a:p>
          <a:p>
            <a:pPr>
              <a:buNone/>
            </a:pPr>
            <a:r>
              <a:rPr lang="zh-CN" altLang="en-US" sz="1100" dirty="0" smtClean="0">
                <a:latin typeface="Courier New" panose="02070309020205020404" pitchFamily="49" charset="0"/>
                <a:cs typeface="Courier New" panose="02070309020205020404" pitchFamily="49" charset="0"/>
              </a:rPr>
              <a:t>表是否存在，存在则不创建；不存在才会创建</a:t>
            </a:r>
            <a:endParaRPr lang="en-US" altLang="zh-CN" sz="1100" dirty="0" smtClean="0">
              <a:latin typeface="Courier New" panose="02070309020205020404" pitchFamily="49" charset="0"/>
              <a:cs typeface="Courier New" panose="02070309020205020404" pitchFamily="49" charset="0"/>
            </a:endParaRPr>
          </a:p>
          <a:p>
            <a:r>
              <a:rPr lang="en-US" altLang="zh-CN" sz="1100" dirty="0" smtClean="0">
                <a:latin typeface="Courier New" panose="02070309020205020404" pitchFamily="49" charset="0"/>
                <a:cs typeface="Courier New" panose="02070309020205020404" pitchFamily="49" charset="0"/>
              </a:rPr>
              <a:t>PARTITIONED BY</a:t>
            </a:r>
          </a:p>
          <a:p>
            <a:pPr>
              <a:buNone/>
            </a:pPr>
            <a:r>
              <a:rPr lang="zh-CN" altLang="en-US" sz="1100" dirty="0" smtClean="0">
                <a:latin typeface="Courier New" panose="02070309020205020404" pitchFamily="49" charset="0"/>
                <a:cs typeface="Courier New" panose="02070309020205020404" pitchFamily="49" charset="0"/>
              </a:rPr>
              <a:t>表示指定分区，例子中的分区字段为</a:t>
            </a:r>
            <a:r>
              <a:rPr lang="en-US" altLang="zh-CN" sz="1100" dirty="0" smtClean="0">
                <a:latin typeface="Courier New" panose="02070309020205020404" pitchFamily="49" charset="0"/>
                <a:cs typeface="Courier New" panose="02070309020205020404" pitchFamily="49" charset="0"/>
              </a:rPr>
              <a:t>century</a:t>
            </a:r>
            <a:r>
              <a:rPr lang="zh-CN" altLang="en-US" sz="1100" dirty="0" smtClean="0">
                <a:latin typeface="Courier New" panose="02070309020205020404" pitchFamily="49" charset="0"/>
                <a:cs typeface="Courier New" panose="02070309020205020404" pitchFamily="49" charset="0"/>
              </a:rPr>
              <a:t>和</a:t>
            </a:r>
            <a:r>
              <a:rPr lang="en-US" altLang="zh-CN" sz="1100" dirty="0" smtClean="0">
                <a:latin typeface="Courier New" panose="02070309020205020404" pitchFamily="49" charset="0"/>
                <a:cs typeface="Courier New" panose="02070309020205020404" pitchFamily="49" charset="0"/>
              </a:rPr>
              <a:t>year</a:t>
            </a:r>
          </a:p>
          <a:p>
            <a:r>
              <a:rPr lang="en-US" altLang="zh-CN" sz="1100" dirty="0" smtClean="0">
                <a:latin typeface="Courier New" panose="02070309020205020404" pitchFamily="49" charset="0"/>
                <a:cs typeface="Courier New" panose="02070309020205020404" pitchFamily="49" charset="0"/>
              </a:rPr>
              <a:t>CLUSTERED BY … INTO </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按</a:t>
            </a:r>
            <a:r>
              <a:rPr lang="en-US" altLang="zh-CN" sz="1100" dirty="0" err="1" smtClean="0">
                <a:latin typeface="Courier New" panose="02070309020205020404" pitchFamily="49" charset="0"/>
                <a:cs typeface="Courier New" panose="02070309020205020404" pitchFamily="49" charset="0"/>
              </a:rPr>
              <a:t>DateInCompany</a:t>
            </a:r>
            <a:r>
              <a:rPr lang="zh-CN" altLang="en-US"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分桶，分成</a:t>
            </a:r>
            <a:r>
              <a:rPr lang="en-US" altLang="zh-CN"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32</a:t>
            </a:r>
            <a:r>
              <a:rPr lang="zh-CN" altLang="en-US"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个桶</a:t>
            </a:r>
            <a:endParaRPr lang="en-US" altLang="zh-CN" sz="1100" dirty="0" smtClean="0">
              <a:latin typeface="Courier New" panose="02070309020205020404" pitchFamily="49" charset="0"/>
              <a:cs typeface="Courier New" panose="02070309020205020404" pitchFamily="49" charset="0"/>
            </a:endParaRP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sz="1100" dirty="0" smtClean="0">
                <a:latin typeface="Courier New" panose="02070309020205020404" pitchFamily="49" charset="0"/>
                <a:cs typeface="Courier New" panose="02070309020205020404" pitchFamily="49" charset="0"/>
              </a:rPr>
              <a:t>ROW FORMAT DELIMITED FIELDS TERMINATED BY ',‘</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sz="1100" dirty="0" smtClean="0">
                <a:latin typeface="Courier New" panose="02070309020205020404" pitchFamily="49" charset="0"/>
                <a:cs typeface="Courier New" panose="02070309020205020404" pitchFamily="49" charset="0"/>
              </a:rPr>
              <a:t>指定表字段分割符为‘</a:t>
            </a:r>
            <a:r>
              <a:rPr lang="en-US" altLang="zh-CN" sz="1100" dirty="0" smtClean="0">
                <a:latin typeface="Courier New" panose="02070309020205020404" pitchFamily="49" charset="0"/>
                <a:cs typeface="Courier New" panose="02070309020205020404" pitchFamily="49" charset="0"/>
              </a:rPr>
              <a:t>,</a:t>
            </a:r>
            <a:r>
              <a:rPr lang="zh-CN" altLang="en-US" sz="1100" dirty="0" smtClean="0">
                <a:latin typeface="Courier New" panose="02070309020205020404" pitchFamily="49" charset="0"/>
                <a:cs typeface="Courier New" panose="02070309020205020404" pitchFamily="49" charset="0"/>
              </a:rPr>
              <a:t>’</a:t>
            </a:r>
            <a:endParaRPr lang="en-US" altLang="zh-CN" sz="1100" dirty="0" smtClean="0">
              <a:latin typeface="Courier New" panose="02070309020205020404" pitchFamily="49" charset="0"/>
              <a:cs typeface="Courier New" panose="02070309020205020404" pitchFamily="49" charset="0"/>
            </a:endParaRP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sz="1100" dirty="0" smtClean="0">
                <a:latin typeface="Courier New" panose="02070309020205020404" pitchFamily="49" charset="0"/>
                <a:cs typeface="Courier New" panose="02070309020205020404" pitchFamily="49" charset="0"/>
              </a:rPr>
              <a:t>COLLECTION ITEMS TERMINATED BY '@‘</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sz="1100" dirty="0" smtClean="0">
                <a:latin typeface="Courier New" panose="02070309020205020404" pitchFamily="49" charset="0"/>
                <a:cs typeface="Courier New" panose="02070309020205020404" pitchFamily="49" charset="0"/>
              </a:rPr>
              <a:t>指定</a:t>
            </a:r>
            <a:r>
              <a:rPr lang="en-US" altLang="zh-CN" sz="1100" dirty="0" smtClean="0">
                <a:latin typeface="Courier New" panose="02070309020205020404" pitchFamily="49" charset="0"/>
                <a:cs typeface="Courier New" panose="02070309020205020404" pitchFamily="49" charset="0"/>
              </a:rPr>
              <a:t>array</a:t>
            </a:r>
            <a:r>
              <a:rPr lang="zh-CN" altLang="en-US" sz="1100" dirty="0" smtClean="0">
                <a:latin typeface="Courier New" panose="02070309020205020404" pitchFamily="49" charset="0"/>
                <a:cs typeface="Courier New" panose="02070309020205020404" pitchFamily="49" charset="0"/>
              </a:rPr>
              <a:t>和</a:t>
            </a:r>
            <a:r>
              <a:rPr lang="en-US" altLang="zh-CN" sz="1100" dirty="0" err="1" smtClean="0">
                <a:latin typeface="Courier New" panose="02070309020205020404" pitchFamily="49" charset="0"/>
                <a:cs typeface="Courier New" panose="02070309020205020404" pitchFamily="49" charset="0"/>
              </a:rPr>
              <a:t>struct</a:t>
            </a:r>
            <a:r>
              <a:rPr lang="zh-CN" altLang="en-US" sz="1100" dirty="0" smtClean="0">
                <a:latin typeface="Courier New" panose="02070309020205020404" pitchFamily="49" charset="0"/>
                <a:cs typeface="Courier New" panose="02070309020205020404" pitchFamily="49" charset="0"/>
              </a:rPr>
              <a:t>的分隔符为</a:t>
            </a:r>
            <a:r>
              <a:rPr lang="en-US" altLang="zh-CN" sz="1100" dirty="0" smtClean="0">
                <a:latin typeface="Courier New" panose="02070309020205020404" pitchFamily="49" charset="0"/>
                <a:cs typeface="Courier New" panose="02070309020205020404" pitchFamily="49" charset="0"/>
              </a:rPr>
              <a:t>’@’</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sz="1100" dirty="0" smtClean="0">
                <a:latin typeface="Courier New" panose="02070309020205020404" pitchFamily="49" charset="0"/>
                <a:cs typeface="Courier New" panose="02070309020205020404" pitchFamily="49" charset="0"/>
              </a:rPr>
              <a:t>MAP KEYS TERMINATED BY '$‘</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sz="1100" dirty="0" smtClean="0">
                <a:latin typeface="Courier New" panose="02070309020205020404" pitchFamily="49" charset="0"/>
                <a:cs typeface="Courier New" panose="02070309020205020404" pitchFamily="49" charset="0"/>
              </a:rPr>
              <a:t>指定</a:t>
            </a:r>
            <a:r>
              <a:rPr lang="en-US" altLang="zh-CN" sz="1100" dirty="0" smtClean="0">
                <a:latin typeface="Courier New" panose="02070309020205020404" pitchFamily="49" charset="0"/>
                <a:cs typeface="Courier New" panose="02070309020205020404" pitchFamily="49" charset="0"/>
              </a:rPr>
              <a:t>map</a:t>
            </a:r>
            <a:r>
              <a:rPr lang="zh-CN" altLang="en-US" sz="1100" dirty="0" smtClean="0">
                <a:latin typeface="Courier New" panose="02070309020205020404" pitchFamily="49" charset="0"/>
                <a:cs typeface="Courier New" panose="02070309020205020404" pitchFamily="49" charset="0"/>
              </a:rPr>
              <a:t>的分割符为</a:t>
            </a:r>
            <a:r>
              <a:rPr lang="en-US" altLang="zh-CN" sz="1100" dirty="0" smtClean="0">
                <a:latin typeface="Courier New" panose="02070309020205020404" pitchFamily="49" charset="0"/>
                <a:cs typeface="Courier New" panose="02070309020205020404" pitchFamily="49" charset="0"/>
              </a:rPr>
              <a:t>’$’</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sz="1100" dirty="0" smtClean="0">
                <a:latin typeface="Courier New" panose="02070309020205020404" pitchFamily="49" charset="0"/>
                <a:cs typeface="Courier New" panose="02070309020205020404" pitchFamily="49" charset="0"/>
              </a:rPr>
              <a:t>STORED AS TEXTFILE</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sz="1100" dirty="0" smtClean="0">
                <a:latin typeface="Courier New" panose="02070309020205020404" pitchFamily="49" charset="0"/>
                <a:cs typeface="Courier New" panose="02070309020205020404" pitchFamily="49" charset="0"/>
              </a:rPr>
              <a:t>指定该表存储格式为</a:t>
            </a:r>
            <a:r>
              <a:rPr lang="en-US" altLang="zh-CN" sz="1100" dirty="0" smtClean="0">
                <a:latin typeface="Courier New" panose="02070309020205020404" pitchFamily="49" charset="0"/>
                <a:cs typeface="Courier New" panose="02070309020205020404" pitchFamily="49" charset="0"/>
              </a:rPr>
              <a:t>TEXTFILE</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endParaRPr lang="en-US" altLang="zh-CN" sz="1100" dirty="0" smtClean="0">
              <a:latin typeface="Courier New" panose="02070309020205020404" pitchFamily="49" charset="0"/>
              <a:cs typeface="Courier New" panose="02070309020205020404" pitchFamily="49"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dirty="0" smtClean="0">
                <a:latin typeface="Courier New" panose="02070309020205020404" pitchFamily="49" charset="0"/>
                <a:cs typeface="Courier New" panose="02070309020205020404" pitchFamily="49" charset="0"/>
              </a:rPr>
              <a:t>EXTERNAL TABLE </a:t>
            </a:r>
          </a:p>
          <a:p>
            <a:pPr>
              <a:buNone/>
            </a:pPr>
            <a:r>
              <a:rPr lang="zh-CN" altLang="en-US" sz="1100" dirty="0" smtClean="0">
                <a:latin typeface="Courier New" panose="02070309020205020404" pitchFamily="49" charset="0"/>
                <a:cs typeface="Courier New" panose="02070309020205020404" pitchFamily="49" charset="0"/>
              </a:rPr>
              <a:t>表示创建的是外部表</a:t>
            </a:r>
            <a:endParaRPr lang="en-US" altLang="zh-CN" sz="1100" dirty="0" smtClean="0">
              <a:latin typeface="Courier New" panose="02070309020205020404" pitchFamily="49" charset="0"/>
              <a:cs typeface="Courier New" panose="02070309020205020404" pitchFamily="49" charset="0"/>
            </a:endParaRPr>
          </a:p>
          <a:p>
            <a:r>
              <a:rPr lang="en-US" altLang="zh-CN" sz="1100" dirty="0" smtClean="0">
                <a:latin typeface="Courier New" panose="02070309020205020404" pitchFamily="49" charset="0"/>
                <a:cs typeface="Courier New" panose="02070309020205020404" pitchFamily="49" charset="0"/>
              </a:rPr>
              <a:t>IF NOT EXISTS </a:t>
            </a:r>
          </a:p>
          <a:p>
            <a:pPr>
              <a:buNone/>
            </a:pPr>
            <a:r>
              <a:rPr lang="zh-CN" altLang="en-US" sz="1100" dirty="0" smtClean="0">
                <a:latin typeface="Courier New" panose="02070309020205020404" pitchFamily="49" charset="0"/>
                <a:cs typeface="Courier New" panose="02070309020205020404" pitchFamily="49" charset="0"/>
              </a:rPr>
              <a:t>表是否存在，存在则不创建；不存在才会创建</a:t>
            </a:r>
            <a:endParaRPr lang="en-US" altLang="zh-CN" sz="1100" dirty="0" smtClean="0">
              <a:latin typeface="Courier New" panose="02070309020205020404" pitchFamily="49" charset="0"/>
              <a:cs typeface="Courier New" panose="02070309020205020404" pitchFamily="49" charset="0"/>
            </a:endParaRPr>
          </a:p>
          <a:p>
            <a:r>
              <a:rPr lang="en-US" altLang="zh-CN" sz="1100" dirty="0" smtClean="0">
                <a:latin typeface="Courier New" panose="02070309020205020404" pitchFamily="49" charset="0"/>
                <a:cs typeface="Courier New" panose="02070309020205020404" pitchFamily="49" charset="0"/>
              </a:rPr>
              <a:t>PARTITIONED BY</a:t>
            </a:r>
          </a:p>
          <a:p>
            <a:pPr>
              <a:buNone/>
            </a:pPr>
            <a:r>
              <a:rPr lang="zh-CN" altLang="en-US" sz="1100" dirty="0" smtClean="0">
                <a:latin typeface="Courier New" panose="02070309020205020404" pitchFamily="49" charset="0"/>
                <a:cs typeface="Courier New" panose="02070309020205020404" pitchFamily="49" charset="0"/>
              </a:rPr>
              <a:t>表示指定分区</a:t>
            </a:r>
            <a:endParaRPr lang="en-US" altLang="zh-CN" sz="1100" dirty="0" smtClean="0">
              <a:latin typeface="Courier New" panose="02070309020205020404" pitchFamily="49" charset="0"/>
              <a:cs typeface="Courier New" panose="02070309020205020404" pitchFamily="49" charset="0"/>
            </a:endParaRPr>
          </a:p>
          <a:p>
            <a:r>
              <a:rPr lang="en-US" altLang="zh-CN" sz="1100" dirty="0" smtClean="0">
                <a:latin typeface="Courier New" panose="02070309020205020404" pitchFamily="49" charset="0"/>
                <a:cs typeface="Courier New" panose="02070309020205020404" pitchFamily="49" charset="0"/>
              </a:rPr>
              <a:t>CLUSTERED BY … INTO </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按</a:t>
            </a:r>
            <a:r>
              <a:rPr lang="en-US" altLang="zh-CN"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Age</a:t>
            </a:r>
            <a:r>
              <a:rPr lang="zh-CN" altLang="en-US"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分桶，分成</a:t>
            </a:r>
            <a:r>
              <a:rPr lang="en-US" altLang="zh-CN"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10</a:t>
            </a:r>
            <a:r>
              <a:rPr lang="zh-CN" altLang="en-US"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rPr>
              <a:t>个桶</a:t>
            </a:r>
            <a:endParaRPr lang="en-US" altLang="zh-CN" sz="1100" kern="1200" dirty="0" smtClean="0">
              <a:solidFill>
                <a:schemeClr val="tx1"/>
              </a:solidFill>
              <a:latin typeface="Courier New" panose="02070309020205020404" pitchFamily="49" charset="0"/>
              <a:ea typeface="华文细黑" panose="02010600040101010101" pitchFamily="2" charset="-122"/>
              <a:cs typeface="Courier New" panose="02070309020205020404" pitchFamily="49" charset="0"/>
            </a:endParaRP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sz="1100" dirty="0" smtClean="0">
                <a:latin typeface="Courier New" panose="02070309020205020404" pitchFamily="49" charset="0"/>
                <a:cs typeface="Courier New" panose="02070309020205020404" pitchFamily="49" charset="0"/>
              </a:rPr>
              <a:t>ROW FORMAT DELIMITED FIELDS TERMINATED BY ',‘</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sz="1100" dirty="0" smtClean="0">
                <a:latin typeface="Courier New" panose="02070309020205020404" pitchFamily="49" charset="0"/>
                <a:cs typeface="Courier New" panose="02070309020205020404" pitchFamily="49" charset="0"/>
              </a:rPr>
              <a:t>指定表字段分割符为‘</a:t>
            </a:r>
            <a:r>
              <a:rPr lang="en-US" altLang="zh-CN" sz="1100" dirty="0" smtClean="0">
                <a:latin typeface="Courier New" panose="02070309020205020404" pitchFamily="49" charset="0"/>
                <a:cs typeface="Courier New" panose="02070309020205020404" pitchFamily="49" charset="0"/>
              </a:rPr>
              <a:t>,</a:t>
            </a:r>
            <a:r>
              <a:rPr lang="zh-CN" altLang="en-US" sz="1100" dirty="0" smtClean="0">
                <a:latin typeface="Courier New" panose="02070309020205020404" pitchFamily="49" charset="0"/>
                <a:cs typeface="Courier New" panose="02070309020205020404" pitchFamily="49" charset="0"/>
              </a:rPr>
              <a:t>’</a:t>
            </a:r>
            <a:endParaRPr lang="en-US" altLang="zh-CN" sz="1100" dirty="0" smtClean="0">
              <a:latin typeface="Courier New" panose="02070309020205020404" pitchFamily="49" charset="0"/>
              <a:cs typeface="Courier New" panose="02070309020205020404" pitchFamily="49" charset="0"/>
            </a:endParaRP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sz="1100" dirty="0" smtClean="0">
                <a:latin typeface="Courier New" panose="02070309020205020404" pitchFamily="49" charset="0"/>
                <a:cs typeface="Courier New" panose="02070309020205020404" pitchFamily="49" charset="0"/>
              </a:rPr>
              <a:t>STORED AS </a:t>
            </a:r>
            <a:r>
              <a:rPr lang="en-US" altLang="zh-CN" sz="1100" dirty="0" err="1" smtClean="0">
                <a:latin typeface="Courier New" panose="02070309020205020404" pitchFamily="49" charset="0"/>
                <a:cs typeface="Courier New" panose="02070309020205020404" pitchFamily="49" charset="0"/>
              </a:rPr>
              <a:t>sequencefile</a:t>
            </a:r>
            <a:endParaRPr lang="en-US" altLang="zh-CN" sz="1100" dirty="0" smtClean="0">
              <a:latin typeface="Courier New" panose="02070309020205020404" pitchFamily="49" charset="0"/>
              <a:cs typeface="Courier New" panose="02070309020205020404" pitchFamily="49" charset="0"/>
            </a:endParaRP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sz="1100" dirty="0" smtClean="0">
                <a:latin typeface="Courier New" panose="02070309020205020404" pitchFamily="49" charset="0"/>
                <a:cs typeface="Courier New" panose="02070309020205020404" pitchFamily="49" charset="0"/>
              </a:rPr>
              <a:t>指定该表存储格式为</a:t>
            </a:r>
            <a:r>
              <a:rPr lang="en-US" altLang="zh-CN" sz="1100" dirty="0" err="1" smtClean="0">
                <a:latin typeface="Courier New" panose="02070309020205020404" pitchFamily="49" charset="0"/>
                <a:cs typeface="Courier New" panose="02070309020205020404" pitchFamily="49" charset="0"/>
              </a:rPr>
              <a:t>sequencefile</a:t>
            </a:r>
            <a:endParaRPr lang="en-US" altLang="zh-CN" sz="1100" dirty="0" smtClean="0">
              <a:latin typeface="Courier New" panose="02070309020205020404" pitchFamily="49" charset="0"/>
              <a:cs typeface="Courier New" panose="02070309020205020404" pitchFamily="49" charset="0"/>
            </a:endParaRP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Char char="l"/>
              <a:defRPr/>
            </a:pPr>
            <a:r>
              <a:rPr lang="en-US" altLang="zh-CN" sz="1100" dirty="0" smtClean="0">
                <a:latin typeface="Courier New" panose="02070309020205020404" pitchFamily="49" charset="0"/>
                <a:cs typeface="Courier New" panose="02070309020205020404" pitchFamily="49" charset="0"/>
              </a:rPr>
              <a:t>LOCATION </a:t>
            </a:r>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sz="1100" dirty="0" smtClean="0">
                <a:latin typeface="Courier New" panose="02070309020205020404" pitchFamily="49" charset="0"/>
                <a:cs typeface="Courier New" panose="02070309020205020404" pitchFamily="49" charset="0"/>
              </a:rPr>
              <a:t>指定外表的文件存储路径</a:t>
            </a:r>
            <a:endParaRPr lang="en-US" altLang="zh-CN" sz="1100" dirty="0" smtClean="0">
              <a:latin typeface="Courier New" panose="02070309020205020404" pitchFamily="49" charset="0"/>
              <a:cs typeface="Courier New" panose="02070309020205020404" pitchFamily="49" charset="0"/>
            </a:endParaRP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是一种底层封装了</a:t>
            </a:r>
            <a:r>
              <a:rPr lang="en-US" altLang="zh-CN" sz="1100" b="0" i="0" kern="1200" dirty="0" smtClean="0">
                <a:solidFill>
                  <a:schemeClr val="tx1"/>
                </a:solidFill>
                <a:latin typeface="FrutigerNext LT Regular" pitchFamily="34" charset="0"/>
                <a:ea typeface="华文细黑" panose="02010600040101010101" pitchFamily="2" charset="-122"/>
                <a:cs typeface="+mn-cs"/>
              </a:rPr>
              <a:t>Hadoop </a:t>
            </a:r>
            <a:r>
              <a:rPr lang="zh-CN" altLang="en-US" sz="1100" b="0" i="0" kern="1200" dirty="0" smtClean="0">
                <a:solidFill>
                  <a:schemeClr val="tx1"/>
                </a:solidFill>
                <a:latin typeface="FrutigerNext LT Regular" pitchFamily="34" charset="0"/>
                <a:ea typeface="华文细黑" panose="02010600040101010101" pitchFamily="2" charset="-122"/>
                <a:cs typeface="+mn-cs"/>
              </a:rPr>
              <a:t>的数据仓库处理工具，使用类</a:t>
            </a:r>
            <a:r>
              <a:rPr lang="en-US" altLang="zh-CN" sz="1100" b="0" i="0" kern="1200" dirty="0" smtClean="0">
                <a:solidFill>
                  <a:schemeClr val="tx1"/>
                </a:solidFill>
                <a:latin typeface="FrutigerNext LT Regular" pitchFamily="34" charset="0"/>
                <a:ea typeface="华文细黑" panose="02010600040101010101" pitchFamily="2" charset="-122"/>
                <a:cs typeface="+mn-cs"/>
              </a:rPr>
              <a:t>SQL </a:t>
            </a:r>
            <a:r>
              <a:rPr lang="zh-CN" altLang="en-US" sz="1100" b="0" i="0" kern="1200" dirty="0" smtClean="0">
                <a:solidFill>
                  <a:schemeClr val="tx1"/>
                </a:solidFill>
                <a:latin typeface="FrutigerNext LT Regular" pitchFamily="34" charset="0"/>
                <a:ea typeface="华文细黑" panose="02010600040101010101" pitchFamily="2" charset="-122"/>
                <a:cs typeface="+mn-cs"/>
              </a:rPr>
              <a:t>的</a:t>
            </a:r>
            <a:r>
              <a:rPr lang="en-US" altLang="zh-CN" sz="1100" b="0" i="0" kern="1200" dirty="0" err="1" smtClean="0">
                <a:solidFill>
                  <a:schemeClr val="tx1"/>
                </a:solidFill>
                <a:latin typeface="FrutigerNext LT Regular" pitchFamily="34" charset="0"/>
                <a:ea typeface="华文细黑" panose="02010600040101010101" pitchFamily="2" charset="-122"/>
                <a:cs typeface="+mn-cs"/>
              </a:rPr>
              <a:t>HiveQL</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zh-CN" altLang="en-US" sz="1100" b="0" i="0" kern="1200" dirty="0" smtClean="0">
                <a:solidFill>
                  <a:schemeClr val="tx1"/>
                </a:solidFill>
                <a:latin typeface="FrutigerNext LT Regular" pitchFamily="34" charset="0"/>
                <a:ea typeface="华文细黑" panose="02010600040101010101" pitchFamily="2" charset="-122"/>
                <a:cs typeface="+mn-cs"/>
              </a:rPr>
              <a:t>语言实现数据查询，所有</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的数据都存储在</a:t>
            </a:r>
            <a:r>
              <a:rPr lang="en-US" altLang="zh-CN" sz="1100" b="0" i="0" kern="1200" dirty="0" smtClean="0">
                <a:solidFill>
                  <a:schemeClr val="tx1"/>
                </a:solidFill>
                <a:latin typeface="FrutigerNext LT Regular" pitchFamily="34" charset="0"/>
                <a:ea typeface="华文细黑" panose="02010600040101010101" pitchFamily="2" charset="-122"/>
                <a:cs typeface="+mn-cs"/>
              </a:rPr>
              <a:t>Hadoop </a:t>
            </a:r>
            <a:r>
              <a:rPr lang="zh-CN" altLang="en-US" sz="1100" b="0" i="0" kern="1200" dirty="0" smtClean="0">
                <a:solidFill>
                  <a:schemeClr val="tx1"/>
                </a:solidFill>
                <a:latin typeface="FrutigerNext LT Regular" pitchFamily="34" charset="0"/>
                <a:ea typeface="华文细黑" panose="02010600040101010101" pitchFamily="2" charset="-122"/>
                <a:cs typeface="+mn-cs"/>
              </a:rPr>
              <a:t>兼容的</a:t>
            </a:r>
            <a:r>
              <a:rPr lang="en-US" altLang="zh-CN" sz="1100" b="0" i="0" kern="1200" dirty="0" smtClean="0">
                <a:solidFill>
                  <a:schemeClr val="tx1"/>
                </a:solidFill>
                <a:latin typeface="FrutigerNext LT Regular" pitchFamily="34" charset="0"/>
                <a:ea typeface="华文细黑" panose="02010600040101010101" pitchFamily="2" charset="-122"/>
                <a:cs typeface="+mn-cs"/>
              </a:rPr>
              <a:t>HDFS</a:t>
            </a:r>
            <a:r>
              <a:rPr lang="zh-CN" altLang="en-US" sz="1100" b="0" i="0" kern="1200" dirty="0" smtClean="0">
                <a:solidFill>
                  <a:schemeClr val="tx1"/>
                </a:solidFill>
                <a:latin typeface="FrutigerNext LT Regular" pitchFamily="34" charset="0"/>
                <a:ea typeface="华文细黑" panose="02010600040101010101" pitchFamily="2" charset="-122"/>
                <a:cs typeface="+mn-cs"/>
              </a:rPr>
              <a:t>中。</a:t>
            </a:r>
            <a:endParaRPr lang="en-US" dirty="0"/>
          </a:p>
        </p:txBody>
      </p:sp>
      <p:sp>
        <p:nvSpPr>
          <p:cNvPr id="4" name="Slide Number Placeholder 3"/>
          <p:cNvSpPr>
            <a:spLocks noGrp="1"/>
          </p:cNvSpPr>
          <p:nvPr>
            <p:ph type="sldNum" sz="quarter" idx="10"/>
          </p:nvPr>
        </p:nvSpPr>
        <p:spPr>
          <a:xfrm>
            <a:off x="4021294" y="9721106"/>
            <a:ext cx="3076363" cy="511731"/>
          </a:xfrm>
          <a:prstGeom prst="rect">
            <a:avLst/>
          </a:prstGeom>
        </p:spPr>
        <p:txBody>
          <a:bodyPr lIns="99048" tIns="49524" rIns="99048" bIns="49524"/>
          <a:lstStyle/>
          <a:p>
            <a:fld id="{9B328058-29F7-46C6-8D38-03A129804023}" type="slidenum">
              <a:rPr lang="en-US" altLang="zh-CN" smtClean="0">
                <a:solidFill>
                  <a:prstClr val="black"/>
                </a:solidFill>
              </a:rPr>
              <a:t>9</a:t>
            </a:fld>
            <a:endParaRPr lang="en-US" altLang="zh-CN">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100" b="0" i="0" kern="1200" dirty="0" smtClean="0">
                <a:solidFill>
                  <a:schemeClr val="tx1"/>
                </a:solidFill>
                <a:latin typeface="FrutigerNext LT Regular" pitchFamily="34" charset="0"/>
                <a:ea typeface="华文细黑" panose="02010600040101010101" pitchFamily="2" charset="-122"/>
                <a:cs typeface="+mn-cs"/>
              </a:rPr>
              <a:t>需要注意的是传统数据库对表数据验证是 </a:t>
            </a:r>
            <a:r>
              <a:rPr lang="en-US" altLang="zh-CN" sz="1100" b="0" i="0" kern="1200" dirty="0" smtClean="0">
                <a:solidFill>
                  <a:schemeClr val="tx1"/>
                </a:solidFill>
                <a:latin typeface="FrutigerNext LT Regular" pitchFamily="34" charset="0"/>
                <a:ea typeface="华文细黑" panose="02010600040101010101" pitchFamily="2" charset="-122"/>
                <a:cs typeface="+mn-cs"/>
              </a:rPr>
              <a:t>schema on write</a:t>
            </a:r>
            <a:r>
              <a:rPr lang="zh-CN" altLang="en-US" sz="1100" b="0" i="0" kern="1200" dirty="0" smtClean="0">
                <a:solidFill>
                  <a:schemeClr val="tx1"/>
                </a:solidFill>
                <a:latin typeface="FrutigerNext LT Regular" pitchFamily="34" charset="0"/>
                <a:ea typeface="华文细黑" panose="02010600040101010101" pitchFamily="2" charset="-122"/>
                <a:cs typeface="+mn-cs"/>
              </a:rPr>
              <a:t>（写时模式），而 </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在</a:t>
            </a:r>
            <a:r>
              <a:rPr lang="en-US" altLang="zh-CN" sz="1100" b="0" i="0" kern="1200" dirty="0" smtClean="0">
                <a:solidFill>
                  <a:schemeClr val="tx1"/>
                </a:solidFill>
                <a:latin typeface="FrutigerNext LT Regular" pitchFamily="34" charset="0"/>
                <a:ea typeface="华文细黑" panose="02010600040101010101" pitchFamily="2" charset="-122"/>
                <a:cs typeface="+mn-cs"/>
              </a:rPr>
              <a:t>load</a:t>
            </a:r>
            <a:r>
              <a:rPr lang="zh-CN" altLang="en-US" sz="1100" b="0" i="0" kern="1200" dirty="0" smtClean="0">
                <a:solidFill>
                  <a:schemeClr val="tx1"/>
                </a:solidFill>
                <a:latin typeface="FrutigerNext LT Regular" pitchFamily="34" charset="0"/>
                <a:ea typeface="华文细黑" panose="02010600040101010101" pitchFamily="2" charset="-122"/>
                <a:cs typeface="+mn-cs"/>
              </a:rPr>
              <a:t>时是不检查数据是否符合</a:t>
            </a:r>
            <a:r>
              <a:rPr lang="en-US" altLang="zh-CN" sz="1100" b="0" i="0" kern="1200" dirty="0" smtClean="0">
                <a:solidFill>
                  <a:schemeClr val="tx1"/>
                </a:solidFill>
                <a:latin typeface="FrutigerNext LT Regular" pitchFamily="34" charset="0"/>
                <a:ea typeface="华文细黑" panose="02010600040101010101" pitchFamily="2" charset="-122"/>
                <a:cs typeface="+mn-cs"/>
              </a:rPr>
              <a:t>schema</a:t>
            </a:r>
            <a:r>
              <a:rPr lang="zh-CN" altLang="en-US" sz="1100" b="0" i="0" kern="1200" dirty="0" smtClean="0">
                <a:solidFill>
                  <a:schemeClr val="tx1"/>
                </a:solidFill>
                <a:latin typeface="FrutigerNext LT Regular" pitchFamily="34" charset="0"/>
                <a:ea typeface="华文细黑" panose="02010600040101010101" pitchFamily="2" charset="-122"/>
                <a:cs typeface="+mn-cs"/>
              </a:rPr>
              <a:t>的，</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遵循的是 </a:t>
            </a:r>
            <a:r>
              <a:rPr lang="en-US" altLang="zh-CN" sz="1100" b="0" i="0" kern="1200" dirty="0" smtClean="0">
                <a:solidFill>
                  <a:schemeClr val="tx1"/>
                </a:solidFill>
                <a:latin typeface="FrutigerNext LT Regular" pitchFamily="34" charset="0"/>
                <a:ea typeface="华文细黑" panose="02010600040101010101" pitchFamily="2" charset="-122"/>
                <a:cs typeface="+mn-cs"/>
              </a:rPr>
              <a:t>schema on read</a:t>
            </a:r>
            <a:r>
              <a:rPr lang="zh-CN" altLang="en-US" sz="1100" b="0" i="0" kern="1200" dirty="0" smtClean="0">
                <a:solidFill>
                  <a:schemeClr val="tx1"/>
                </a:solidFill>
                <a:latin typeface="FrutigerNext LT Regular" pitchFamily="34" charset="0"/>
                <a:ea typeface="华文细黑" panose="02010600040101010101" pitchFamily="2" charset="-122"/>
                <a:cs typeface="+mn-cs"/>
              </a:rPr>
              <a:t>（读时模式），只有在读的时候</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a:t>
            </a:r>
            <a:r>
              <a:rPr lang="zh-CN" altLang="en-US" sz="1100" b="0" i="0" kern="1200" dirty="0" smtClean="0">
                <a:solidFill>
                  <a:schemeClr val="tx1"/>
                </a:solidFill>
                <a:latin typeface="FrutigerNext LT Regular" pitchFamily="34" charset="0"/>
                <a:ea typeface="华文细黑" panose="02010600040101010101" pitchFamily="2" charset="-122"/>
                <a:cs typeface="+mn-cs"/>
              </a:rPr>
              <a:t>才检查、解析具体的数据字段、</a:t>
            </a:r>
            <a:r>
              <a:rPr lang="en-US" altLang="zh-CN" sz="1100" b="0" i="0" kern="1200" dirty="0" smtClean="0">
                <a:solidFill>
                  <a:schemeClr val="tx1"/>
                </a:solidFill>
                <a:latin typeface="FrutigerNext LT Regular" pitchFamily="34" charset="0"/>
                <a:ea typeface="华文细黑" panose="02010600040101010101" pitchFamily="2" charset="-122"/>
                <a:cs typeface="+mn-cs"/>
              </a:rPr>
              <a:t>schema</a:t>
            </a:r>
            <a:r>
              <a:rPr lang="zh-CN" altLang="en-US" sz="1100" b="0" i="0" kern="1200" dirty="0" smtClean="0">
                <a:solidFill>
                  <a:schemeClr val="tx1"/>
                </a:solidFill>
                <a:latin typeface="FrutigerNext LT Regular" pitchFamily="34" charset="0"/>
                <a:ea typeface="华文细黑" panose="02010600040101010101" pitchFamily="2" charset="-122"/>
                <a:cs typeface="+mn-cs"/>
              </a:rPr>
              <a:t>。 读时模式的优势是</a:t>
            </a:r>
            <a:r>
              <a:rPr lang="en-US" altLang="zh-CN" sz="1100" b="0" i="0" kern="1200" dirty="0" smtClean="0">
                <a:solidFill>
                  <a:schemeClr val="tx1"/>
                </a:solidFill>
                <a:latin typeface="FrutigerNext LT Regular" pitchFamily="34" charset="0"/>
                <a:ea typeface="华文细黑" panose="02010600040101010101" pitchFamily="2" charset="-122"/>
                <a:cs typeface="+mn-cs"/>
              </a:rPr>
              <a:t>load data </a:t>
            </a:r>
            <a:r>
              <a:rPr lang="zh-CN" altLang="en-US" sz="1100" b="0" i="0" kern="1200" dirty="0" smtClean="0">
                <a:solidFill>
                  <a:schemeClr val="tx1"/>
                </a:solidFill>
                <a:latin typeface="FrutigerNext LT Regular" pitchFamily="34" charset="0"/>
                <a:ea typeface="华文细黑" panose="02010600040101010101" pitchFamily="2" charset="-122"/>
                <a:cs typeface="+mn-cs"/>
              </a:rPr>
              <a:t>非常迅速，因为它不需要读取数据进行解析，仅仅进行文件的复制或者移动。 写时模式的优势是提升了查询性能，因为预先解析之后可以对列建立索引，并压缩，但这样也会花费要多的加载时间。 </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kern="1200" dirty="0" smtClean="0">
                <a:solidFill>
                  <a:srgbClr val="000000"/>
                </a:solidFill>
                <a:latin typeface="FrutigerNext LT Regular" pitchFamily="34" charset="0"/>
                <a:ea typeface="华文细黑" panose="02010600040101010101" pitchFamily="2" charset="-122"/>
                <a:cs typeface="Courier New" panose="02070309020205020404" pitchFamily="49" charset="0"/>
              </a:rPr>
              <a:t>Group by </a:t>
            </a:r>
            <a:r>
              <a:rPr lang="zh-CN" altLang="en-US" sz="1100" kern="1200" dirty="0" smtClean="0">
                <a:solidFill>
                  <a:srgbClr val="000000"/>
                </a:solidFill>
                <a:latin typeface="FrutigerNext LT Regular" pitchFamily="34" charset="0"/>
                <a:ea typeface="华文细黑" panose="02010600040101010101" pitchFamily="2" charset="-122"/>
                <a:cs typeface="Courier New" panose="02070309020205020404" pitchFamily="49" charset="0"/>
              </a:rPr>
              <a:t>和 </a:t>
            </a:r>
            <a:r>
              <a:rPr lang="en-US" altLang="zh-CN" sz="1100" kern="1200" dirty="0" smtClean="0">
                <a:solidFill>
                  <a:srgbClr val="000000"/>
                </a:solidFill>
                <a:latin typeface="FrutigerNext LT Regular" pitchFamily="34" charset="0"/>
                <a:ea typeface="华文细黑" panose="02010600040101010101" pitchFamily="2" charset="-122"/>
                <a:cs typeface="Courier New" panose="02070309020205020404" pitchFamily="49" charset="0"/>
              </a:rPr>
              <a:t>having</a:t>
            </a:r>
          </a:p>
          <a:p>
            <a:pPr>
              <a:buNone/>
            </a:pPr>
            <a:r>
              <a:rPr lang="en-US" altLang="zh-CN" sz="1100" kern="1200" dirty="0" smtClean="0">
                <a:solidFill>
                  <a:srgbClr val="000000"/>
                </a:solidFill>
                <a:latin typeface="FrutigerNext LT Regular" pitchFamily="34" charset="0"/>
                <a:ea typeface="华文细黑" panose="02010600040101010101" pitchFamily="2" charset="-122"/>
                <a:cs typeface="Courier New" panose="02070309020205020404" pitchFamily="49" charset="0"/>
              </a:rPr>
              <a:t>Group by</a:t>
            </a:r>
            <a:r>
              <a:rPr lang="zh-CN" altLang="en-US" sz="1100" kern="1200" dirty="0" smtClean="0">
                <a:solidFill>
                  <a:srgbClr val="000000"/>
                </a:solidFill>
                <a:latin typeface="FrutigerNext LT Regular" pitchFamily="34" charset="0"/>
                <a:ea typeface="华文细黑" panose="02010600040101010101" pitchFamily="2" charset="-122"/>
                <a:cs typeface="Courier New" panose="02070309020205020404" pitchFamily="49" charset="0"/>
              </a:rPr>
              <a:t>指的是</a:t>
            </a:r>
            <a:r>
              <a:rPr lang="zh-CN" altLang="en-US" dirty="0" smtClean="0"/>
              <a:t>通过一定的规则将一个数据集划分成若干个小的数据集，然后针对若干个小的数据集进行数据处理。配合聚合函数，就可以对数据进行分组。</a:t>
            </a:r>
            <a:endParaRPr lang="en-US" altLang="zh-CN" dirty="0" smtClean="0"/>
          </a:p>
          <a:p>
            <a:pPr>
              <a:buNone/>
            </a:pPr>
            <a:r>
              <a:rPr lang="zh-CN" altLang="en-US" dirty="0" smtClean="0"/>
              <a:t>经过</a:t>
            </a:r>
            <a:r>
              <a:rPr lang="en-US" altLang="zh-CN" sz="1100" kern="1200" dirty="0" smtClean="0">
                <a:solidFill>
                  <a:srgbClr val="000000"/>
                </a:solidFill>
                <a:latin typeface="FrutigerNext LT Regular" pitchFamily="34" charset="0"/>
                <a:ea typeface="华文细黑" panose="02010600040101010101" pitchFamily="2" charset="-122"/>
                <a:cs typeface="Courier New" panose="02070309020205020404" pitchFamily="49" charset="0"/>
              </a:rPr>
              <a:t>Group by</a:t>
            </a:r>
            <a:r>
              <a:rPr lang="zh-CN" altLang="en-US" sz="1100" kern="1200" dirty="0" smtClean="0">
                <a:solidFill>
                  <a:srgbClr val="000000"/>
                </a:solidFill>
                <a:latin typeface="FrutigerNext LT Regular" pitchFamily="34" charset="0"/>
                <a:ea typeface="华文细黑" panose="02010600040101010101" pitchFamily="2" charset="-122"/>
                <a:cs typeface="Courier New" panose="02070309020205020404" pitchFamily="49" charset="0"/>
              </a:rPr>
              <a:t>分组的数据，如果要进行过滤，那么可以使用</a:t>
            </a:r>
            <a:r>
              <a:rPr lang="en-US" altLang="zh-CN" sz="1100" kern="1200" dirty="0" smtClean="0">
                <a:solidFill>
                  <a:srgbClr val="000000"/>
                </a:solidFill>
                <a:latin typeface="FrutigerNext LT Regular" pitchFamily="34" charset="0"/>
                <a:ea typeface="华文细黑" panose="02010600040101010101" pitchFamily="2" charset="-122"/>
                <a:cs typeface="Courier New" panose="02070309020205020404" pitchFamily="49" charset="0"/>
              </a:rPr>
              <a:t>having</a:t>
            </a:r>
            <a:r>
              <a:rPr lang="zh-CN" altLang="en-US" sz="1100" kern="1200" dirty="0" smtClean="0">
                <a:solidFill>
                  <a:srgbClr val="000000"/>
                </a:solidFill>
                <a:latin typeface="FrutigerNext LT Regular" pitchFamily="34" charset="0"/>
                <a:ea typeface="华文细黑" panose="02010600040101010101" pitchFamily="2" charset="-122"/>
                <a:cs typeface="Courier New" panose="02070309020205020404" pitchFamily="49" charset="0"/>
              </a:rPr>
              <a:t>，对不满足条件的分组进行过滤掉；</a:t>
            </a:r>
            <a:endParaRPr lang="en-US" altLang="zh-CN" dirty="0" smtClean="0"/>
          </a:p>
          <a:p>
            <a:r>
              <a:rPr lang="zh-CN" altLang="en-US" dirty="0" smtClean="0"/>
              <a:t>子查询（</a:t>
            </a:r>
            <a:r>
              <a:rPr lang="en-US" altLang="zh-CN" dirty="0" smtClean="0"/>
              <a:t>Sub-Query</a:t>
            </a:r>
            <a:r>
              <a:rPr lang="zh-CN" altLang="en-US" dirty="0" smtClean="0"/>
              <a:t>）</a:t>
            </a:r>
            <a:endParaRPr lang="en-US" altLang="zh-CN" dirty="0" smtClean="0"/>
          </a:p>
          <a:p>
            <a:pPr marL="180975" marR="0" indent="-180975" algn="l" defTabSz="914400" rtl="0" eaLnBrk="0" fontAlgn="base" latinLnBrk="0" hangingPunct="0">
              <a:lnSpc>
                <a:spcPct val="125000"/>
              </a:lnSpc>
              <a:spcBef>
                <a:spcPct val="0"/>
              </a:spcBef>
              <a:spcAft>
                <a:spcPts val="600"/>
              </a:spcAft>
              <a:buClrTx/>
              <a:buSzPct val="60000"/>
              <a:buFont typeface="Wingdings" panose="05000000000000000000" pitchFamily="2" charset="2"/>
              <a:buNone/>
              <a:defRPr/>
            </a:pPr>
            <a:r>
              <a:rPr lang="zh-CN" altLang="en-US" dirty="0" smtClean="0"/>
              <a:t>当一个查询是另一个查询的条件时，称之为子查询；</a:t>
            </a:r>
            <a:endParaRPr lang="en-US" altLang="zh-CN" dirty="0" smtClean="0"/>
          </a:p>
          <a:p>
            <a:r>
              <a:rPr lang="en-US" altLang="zh-CN" dirty="0" smtClean="0"/>
              <a:t>UNION ALL</a:t>
            </a:r>
            <a:r>
              <a:rPr lang="zh-CN" altLang="en-US" dirty="0" smtClean="0"/>
              <a:t>操作符用于合并两个或多个 </a:t>
            </a:r>
            <a:r>
              <a:rPr lang="en-US" altLang="zh-CN" dirty="0" smtClean="0"/>
              <a:t>SELECT </a:t>
            </a:r>
            <a:r>
              <a:rPr lang="zh-CN" altLang="en-US" dirty="0" smtClean="0"/>
              <a:t>语句的结果集。结果集中，可以允许有重复的值。</a:t>
            </a:r>
            <a:endParaRPr lang="en-US" altLang="zh-CN" dirty="0" smtClean="0"/>
          </a:p>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Inner Join</a:t>
            </a:r>
            <a:r>
              <a:rPr lang="zh-CN" altLang="en-US" dirty="0" smtClean="0"/>
              <a:t>（内链接）</a:t>
            </a:r>
            <a:endParaRPr lang="en-US" altLang="zh-CN" dirty="0" smtClean="0"/>
          </a:p>
          <a:p>
            <a:pPr>
              <a:buNone/>
            </a:pPr>
            <a:r>
              <a:rPr lang="en-US" altLang="zh-CN" dirty="0" smtClean="0"/>
              <a:t>SELECT *</a:t>
            </a:r>
            <a:r>
              <a:rPr lang="en-US" altLang="zh-CN" baseline="0" dirty="0" smtClean="0"/>
              <a:t> </a:t>
            </a:r>
            <a:r>
              <a:rPr lang="en-US" altLang="zh-CN" dirty="0" smtClean="0"/>
              <a:t>FROM   employee INNER JOIN department ON </a:t>
            </a:r>
            <a:r>
              <a:rPr lang="en-US" altLang="zh-CN" dirty="0" err="1" smtClean="0"/>
              <a:t>employee.DepartmentID</a:t>
            </a:r>
            <a:r>
              <a:rPr lang="en-US" altLang="zh-CN" dirty="0" smtClean="0"/>
              <a:t> = </a:t>
            </a:r>
            <a:r>
              <a:rPr lang="en-US" altLang="zh-CN" dirty="0" err="1" smtClean="0"/>
              <a:t>department.DepartmentID</a:t>
            </a:r>
            <a:r>
              <a:rPr lang="en-US" altLang="zh-CN" dirty="0" smtClean="0"/>
              <a:t>;</a:t>
            </a:r>
          </a:p>
          <a:p>
            <a:r>
              <a:rPr lang="en-US" altLang="zh-CN" dirty="0" smtClean="0"/>
              <a:t>Outer Join</a:t>
            </a:r>
            <a:r>
              <a:rPr lang="zh-CN" altLang="en-US" dirty="0" smtClean="0"/>
              <a:t>（外链接）</a:t>
            </a:r>
            <a:endParaRPr lang="en-US" altLang="zh-CN" dirty="0" smtClean="0"/>
          </a:p>
          <a:p>
            <a:pPr>
              <a:buNone/>
            </a:pPr>
            <a:r>
              <a:rPr lang="en-US" altLang="zh-CN" dirty="0" smtClean="0"/>
              <a:t>SELECT </a:t>
            </a:r>
            <a:r>
              <a:rPr lang="en-US" altLang="zh-CN" dirty="0" err="1" smtClean="0"/>
              <a:t>a.lastname</a:t>
            </a:r>
            <a:r>
              <a:rPr lang="en-US" altLang="zh-CN" dirty="0" smtClean="0"/>
              <a:t>, </a:t>
            </a:r>
            <a:r>
              <a:rPr lang="en-US" altLang="zh-CN" dirty="0" err="1" smtClean="0"/>
              <a:t>b.departmentname</a:t>
            </a:r>
            <a:r>
              <a:rPr lang="en-US" altLang="zh-CN" dirty="0" smtClean="0"/>
              <a:t> FROM employee a LEFT OUTER JOIN department b ON (</a:t>
            </a:r>
            <a:r>
              <a:rPr lang="en-US" altLang="zh-CN" dirty="0" err="1" smtClean="0"/>
              <a:t>a.DepartmentID</a:t>
            </a:r>
            <a:r>
              <a:rPr lang="en-US" altLang="zh-CN" dirty="0" smtClean="0"/>
              <a:t>=</a:t>
            </a:r>
            <a:r>
              <a:rPr lang="en-US" altLang="zh-CN" dirty="0" err="1" smtClean="0"/>
              <a:t>b.DepartmentID</a:t>
            </a:r>
            <a:r>
              <a:rPr lang="en-US" altLang="zh-CN" dirty="0" smtClean="0"/>
              <a:t>)</a:t>
            </a:r>
          </a:p>
          <a:p>
            <a:r>
              <a:rPr lang="en-US" altLang="zh-CN" dirty="0" smtClean="0"/>
              <a:t>Semi Join</a:t>
            </a:r>
            <a:r>
              <a:rPr lang="zh-CN" altLang="en-US" dirty="0" smtClean="0"/>
              <a:t>（半链接）</a:t>
            </a:r>
            <a:endParaRPr lang="en-US" altLang="zh-CN" dirty="0" smtClean="0"/>
          </a:p>
          <a:p>
            <a:pPr>
              <a:buNone/>
            </a:pPr>
            <a:r>
              <a:rPr lang="en-US" altLang="zh-CN" dirty="0" smtClean="0"/>
              <a:t>SELECT </a:t>
            </a:r>
            <a:r>
              <a:rPr lang="en-US" altLang="zh-CN" dirty="0" err="1" smtClean="0"/>
              <a:t>a.DepartmentID</a:t>
            </a:r>
            <a:r>
              <a:rPr lang="en-US" altLang="zh-CN" dirty="0" smtClean="0"/>
              <a:t>, </a:t>
            </a:r>
            <a:r>
              <a:rPr lang="en-US" altLang="zh-CN" dirty="0" err="1" smtClean="0"/>
              <a:t>a.lastname</a:t>
            </a:r>
            <a:r>
              <a:rPr lang="en-US" altLang="zh-CN" dirty="0" smtClean="0"/>
              <a:t> FROM employee a LEFT SEMI JOIN department b ON (</a:t>
            </a:r>
            <a:r>
              <a:rPr lang="en-US" altLang="zh-CN" dirty="0" err="1" smtClean="0"/>
              <a:t>a.DepartmentID</a:t>
            </a:r>
            <a:r>
              <a:rPr lang="en-US" altLang="zh-CN" dirty="0" smtClean="0"/>
              <a:t>=</a:t>
            </a:r>
            <a:r>
              <a:rPr lang="en-US" altLang="zh-CN" dirty="0" err="1" smtClean="0"/>
              <a:t>b.DepartmentID</a:t>
            </a:r>
            <a:r>
              <a:rPr lang="en-US" altLang="zh-CN" dirty="0" smtClean="0"/>
              <a:t>)</a:t>
            </a:r>
          </a:p>
          <a:p>
            <a:r>
              <a:rPr lang="en-US" altLang="zh-CN" dirty="0" smtClean="0"/>
              <a:t>Map</a:t>
            </a:r>
            <a:r>
              <a:rPr lang="en-US" altLang="zh-CN" baseline="0" dirty="0" smtClean="0"/>
              <a:t> Join</a:t>
            </a:r>
          </a:p>
          <a:p>
            <a:pPr>
              <a:buNone/>
            </a:pPr>
            <a:r>
              <a:rPr lang="en-US" altLang="zh-CN" dirty="0" smtClean="0"/>
              <a:t>SELECT /*+ MAPJOIN(b) */ </a:t>
            </a:r>
            <a:r>
              <a:rPr lang="en-US" altLang="zh-CN" dirty="0" err="1" smtClean="0"/>
              <a:t>a.DepartmentID</a:t>
            </a:r>
            <a:r>
              <a:rPr lang="en-US" altLang="zh-CN" dirty="0" smtClean="0"/>
              <a:t>, </a:t>
            </a:r>
            <a:r>
              <a:rPr lang="en-US" altLang="zh-CN" dirty="0" err="1" smtClean="0"/>
              <a:t>a.lastname</a:t>
            </a:r>
            <a:r>
              <a:rPr lang="en-US" altLang="zh-CN" dirty="0" smtClean="0"/>
              <a:t> FROM employee a JOIN department b ON (</a:t>
            </a:r>
            <a:r>
              <a:rPr lang="en-US" altLang="zh-CN" dirty="0" err="1" smtClean="0"/>
              <a:t>a.DepartmentID</a:t>
            </a:r>
            <a:r>
              <a:rPr lang="en-US" altLang="zh-CN" dirty="0" smtClean="0"/>
              <a:t>=</a:t>
            </a:r>
            <a:r>
              <a:rPr lang="en-US" altLang="zh-CN" dirty="0" err="1" smtClean="0"/>
              <a:t>b.DepartmentID</a:t>
            </a:r>
            <a:r>
              <a:rPr lang="en-US" altLang="zh-CN" dirty="0" smtClean="0"/>
              <a:t>)</a:t>
            </a:r>
          </a:p>
          <a:p>
            <a:pPr>
              <a:buNone/>
            </a:pPr>
            <a:r>
              <a:rPr lang="en-US" altLang="zh-CN" dirty="0" err="1" smtClean="0"/>
              <a:t>MapJoin</a:t>
            </a:r>
            <a:r>
              <a:rPr lang="zh-CN" altLang="en-US" dirty="0" smtClean="0"/>
              <a:t>运算过程学习：</a:t>
            </a:r>
            <a:r>
              <a:rPr lang="en-US" altLang="zh-CN" dirty="0" smtClean="0"/>
              <a:t>http://blog.csdn.net/an342647823/article/details/36385479</a:t>
            </a:r>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Inner Join</a:t>
            </a:r>
          </a:p>
          <a:p>
            <a:pPr>
              <a:buNone/>
            </a:pPr>
            <a:r>
              <a:rPr lang="en-US" altLang="zh-CN" dirty="0" smtClean="0"/>
              <a:t>SELECT *</a:t>
            </a:r>
            <a:r>
              <a:rPr lang="en-US" altLang="zh-CN" baseline="0" dirty="0" smtClean="0"/>
              <a:t> </a:t>
            </a:r>
            <a:r>
              <a:rPr lang="en-US" altLang="zh-CN" dirty="0" smtClean="0"/>
              <a:t>FROM   employee INNER JOIN department ON </a:t>
            </a:r>
            <a:r>
              <a:rPr lang="en-US" altLang="zh-CN" dirty="0" err="1" smtClean="0"/>
              <a:t>employee.DepartmentID</a:t>
            </a:r>
            <a:r>
              <a:rPr lang="en-US" altLang="zh-CN" dirty="0" smtClean="0"/>
              <a:t> = </a:t>
            </a:r>
            <a:r>
              <a:rPr lang="en-US" altLang="zh-CN" dirty="0" err="1" smtClean="0"/>
              <a:t>department.DepartmentID</a:t>
            </a:r>
            <a:r>
              <a:rPr lang="en-US" altLang="zh-CN" dirty="0" smtClean="0"/>
              <a:t>;</a:t>
            </a:r>
          </a:p>
          <a:p>
            <a:r>
              <a:rPr lang="en-US" altLang="zh-CN" dirty="0" smtClean="0"/>
              <a:t>Outer Join</a:t>
            </a:r>
          </a:p>
          <a:p>
            <a:pPr>
              <a:buNone/>
            </a:pPr>
            <a:r>
              <a:rPr lang="en-US" altLang="zh-CN" dirty="0" smtClean="0"/>
              <a:t>SELECT </a:t>
            </a:r>
            <a:r>
              <a:rPr lang="en-US" altLang="zh-CN" dirty="0" err="1" smtClean="0"/>
              <a:t>a.lastname</a:t>
            </a:r>
            <a:r>
              <a:rPr lang="en-US" altLang="zh-CN" dirty="0" smtClean="0"/>
              <a:t>, </a:t>
            </a:r>
            <a:r>
              <a:rPr lang="en-US" altLang="zh-CN" dirty="0" err="1" smtClean="0"/>
              <a:t>b.departmentname</a:t>
            </a:r>
            <a:r>
              <a:rPr lang="en-US" altLang="zh-CN" dirty="0" smtClean="0"/>
              <a:t> FROM employee a LEFT OUTER JOIN department b ON (</a:t>
            </a:r>
            <a:r>
              <a:rPr lang="en-US" altLang="zh-CN" dirty="0" err="1" smtClean="0"/>
              <a:t>a.DepartmentID</a:t>
            </a:r>
            <a:r>
              <a:rPr lang="en-US" altLang="zh-CN" dirty="0" smtClean="0"/>
              <a:t>=</a:t>
            </a:r>
            <a:r>
              <a:rPr lang="en-US" altLang="zh-CN" dirty="0" err="1" smtClean="0"/>
              <a:t>b.DepartmentID</a:t>
            </a:r>
            <a:r>
              <a:rPr lang="en-US" altLang="zh-CN" dirty="0" smtClean="0"/>
              <a:t>)</a:t>
            </a:r>
          </a:p>
          <a:p>
            <a:r>
              <a:rPr lang="en-US" altLang="zh-CN" dirty="0" smtClean="0"/>
              <a:t>Semi Join</a:t>
            </a:r>
          </a:p>
          <a:p>
            <a:pPr>
              <a:buNone/>
            </a:pPr>
            <a:r>
              <a:rPr lang="en-US" altLang="zh-CN" dirty="0" smtClean="0"/>
              <a:t>SELECT </a:t>
            </a:r>
            <a:r>
              <a:rPr lang="en-US" altLang="zh-CN" dirty="0" err="1" smtClean="0"/>
              <a:t>a.DepartmentID</a:t>
            </a:r>
            <a:r>
              <a:rPr lang="en-US" altLang="zh-CN" dirty="0" smtClean="0"/>
              <a:t>, </a:t>
            </a:r>
            <a:r>
              <a:rPr lang="en-US" altLang="zh-CN" dirty="0" err="1" smtClean="0"/>
              <a:t>a.lastname</a:t>
            </a:r>
            <a:r>
              <a:rPr lang="en-US" altLang="zh-CN" dirty="0" smtClean="0"/>
              <a:t> FROM employee a LEFT SEMI JOIN department b ON (</a:t>
            </a:r>
            <a:r>
              <a:rPr lang="en-US" altLang="zh-CN" dirty="0" err="1" smtClean="0"/>
              <a:t>a.DepartmentID</a:t>
            </a:r>
            <a:r>
              <a:rPr lang="en-US" altLang="zh-CN" dirty="0" smtClean="0"/>
              <a:t>=</a:t>
            </a:r>
            <a:r>
              <a:rPr lang="en-US" altLang="zh-CN" dirty="0" err="1" smtClean="0"/>
              <a:t>b.DepartmentID</a:t>
            </a:r>
            <a:r>
              <a:rPr lang="en-US" altLang="zh-CN" dirty="0" smtClean="0"/>
              <a:t>)</a:t>
            </a:r>
          </a:p>
          <a:p>
            <a:r>
              <a:rPr lang="en-US" altLang="zh-CN" dirty="0" smtClean="0"/>
              <a:t>Map</a:t>
            </a:r>
            <a:r>
              <a:rPr lang="en-US" altLang="zh-CN" baseline="0" dirty="0" smtClean="0"/>
              <a:t> Join</a:t>
            </a:r>
          </a:p>
          <a:p>
            <a:pPr>
              <a:buNone/>
            </a:pPr>
            <a:r>
              <a:rPr lang="en-US" altLang="zh-CN" dirty="0" smtClean="0"/>
              <a:t>SELECT /*+ MAPJOIN(b) */ </a:t>
            </a:r>
            <a:r>
              <a:rPr lang="en-US" altLang="zh-CN" dirty="0" err="1" smtClean="0"/>
              <a:t>a.DepartmentID</a:t>
            </a:r>
            <a:r>
              <a:rPr lang="en-US" altLang="zh-CN" dirty="0" smtClean="0"/>
              <a:t>, </a:t>
            </a:r>
            <a:r>
              <a:rPr lang="en-US" altLang="zh-CN" dirty="0" err="1" smtClean="0"/>
              <a:t>a.lastname</a:t>
            </a:r>
            <a:r>
              <a:rPr lang="en-US" altLang="zh-CN" dirty="0" smtClean="0"/>
              <a:t> FROM employee a JOIN department b ON (</a:t>
            </a:r>
            <a:r>
              <a:rPr lang="en-US" altLang="zh-CN" dirty="0" err="1" smtClean="0"/>
              <a:t>a.DepartmentID</a:t>
            </a:r>
            <a:r>
              <a:rPr lang="en-US" altLang="zh-CN" dirty="0" smtClean="0"/>
              <a:t>=</a:t>
            </a:r>
            <a:r>
              <a:rPr lang="en-US" altLang="zh-CN" dirty="0" err="1" smtClean="0"/>
              <a:t>b.DepartmentID</a:t>
            </a:r>
            <a:r>
              <a:rPr lang="en-US" altLang="zh-CN" dirty="0" smtClean="0"/>
              <a:t>)</a:t>
            </a:r>
          </a:p>
          <a:p>
            <a:pPr>
              <a:buNone/>
            </a:pPr>
            <a:r>
              <a:rPr lang="en-US" altLang="zh-CN" dirty="0" err="1" smtClean="0"/>
              <a:t>MapJoin</a:t>
            </a:r>
            <a:r>
              <a:rPr lang="zh-CN" altLang="en-US" smtClean="0"/>
              <a:t>运算过程学习：</a:t>
            </a:r>
            <a:r>
              <a:rPr lang="en-US" altLang="zh-CN" dirty="0" smtClean="0"/>
              <a:t>http://blog.csdn.net/an342647823/article/details/36385479</a:t>
            </a: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Inner Join</a:t>
            </a:r>
          </a:p>
          <a:p>
            <a:pPr>
              <a:buNone/>
            </a:pPr>
            <a:r>
              <a:rPr lang="en-US" altLang="zh-CN" dirty="0" smtClean="0"/>
              <a:t>SELECT *</a:t>
            </a:r>
            <a:r>
              <a:rPr lang="en-US" altLang="zh-CN" baseline="0" dirty="0" smtClean="0"/>
              <a:t> </a:t>
            </a:r>
            <a:r>
              <a:rPr lang="en-US" altLang="zh-CN" dirty="0" smtClean="0"/>
              <a:t>FROM   employee INNER JOIN department ON </a:t>
            </a:r>
            <a:r>
              <a:rPr lang="en-US" altLang="zh-CN" dirty="0" err="1" smtClean="0"/>
              <a:t>employee.DepartmentID</a:t>
            </a:r>
            <a:r>
              <a:rPr lang="en-US" altLang="zh-CN" dirty="0" smtClean="0"/>
              <a:t> = </a:t>
            </a:r>
            <a:r>
              <a:rPr lang="en-US" altLang="zh-CN" dirty="0" err="1" smtClean="0"/>
              <a:t>department.DepartmentID</a:t>
            </a:r>
            <a:r>
              <a:rPr lang="en-US" altLang="zh-CN" dirty="0" smtClean="0"/>
              <a:t>;</a:t>
            </a:r>
          </a:p>
          <a:p>
            <a:r>
              <a:rPr lang="en-US" altLang="zh-CN" dirty="0" smtClean="0"/>
              <a:t>Outer Join</a:t>
            </a:r>
          </a:p>
          <a:p>
            <a:pPr>
              <a:buNone/>
            </a:pPr>
            <a:r>
              <a:rPr lang="en-US" altLang="zh-CN" dirty="0" smtClean="0"/>
              <a:t>SELECT </a:t>
            </a:r>
            <a:r>
              <a:rPr lang="en-US" altLang="zh-CN" dirty="0" err="1" smtClean="0"/>
              <a:t>a.lastname</a:t>
            </a:r>
            <a:r>
              <a:rPr lang="en-US" altLang="zh-CN" dirty="0" smtClean="0"/>
              <a:t>, </a:t>
            </a:r>
            <a:r>
              <a:rPr lang="en-US" altLang="zh-CN" dirty="0" err="1" smtClean="0"/>
              <a:t>b.departmentname</a:t>
            </a:r>
            <a:r>
              <a:rPr lang="en-US" altLang="zh-CN" dirty="0" smtClean="0"/>
              <a:t> FROM employee a LEFT OUTER JOIN department b ON (</a:t>
            </a:r>
            <a:r>
              <a:rPr lang="en-US" altLang="zh-CN" dirty="0" err="1" smtClean="0"/>
              <a:t>a.DepartmentID</a:t>
            </a:r>
            <a:r>
              <a:rPr lang="en-US" altLang="zh-CN" dirty="0" smtClean="0"/>
              <a:t>=</a:t>
            </a:r>
            <a:r>
              <a:rPr lang="en-US" altLang="zh-CN" dirty="0" err="1" smtClean="0"/>
              <a:t>b.DepartmentID</a:t>
            </a:r>
            <a:r>
              <a:rPr lang="en-US" altLang="zh-CN" dirty="0" smtClean="0"/>
              <a:t>)</a:t>
            </a:r>
          </a:p>
          <a:p>
            <a:r>
              <a:rPr lang="en-US" altLang="zh-CN" dirty="0" smtClean="0"/>
              <a:t>Semi Join</a:t>
            </a:r>
          </a:p>
          <a:p>
            <a:pPr>
              <a:buNone/>
            </a:pPr>
            <a:r>
              <a:rPr lang="en-US" altLang="zh-CN" dirty="0" smtClean="0"/>
              <a:t>SELECT </a:t>
            </a:r>
            <a:r>
              <a:rPr lang="en-US" altLang="zh-CN" dirty="0" err="1" smtClean="0"/>
              <a:t>a.DepartmentID</a:t>
            </a:r>
            <a:r>
              <a:rPr lang="en-US" altLang="zh-CN" dirty="0" smtClean="0"/>
              <a:t>, </a:t>
            </a:r>
            <a:r>
              <a:rPr lang="en-US" altLang="zh-CN" dirty="0" err="1" smtClean="0"/>
              <a:t>a.lastname</a:t>
            </a:r>
            <a:r>
              <a:rPr lang="en-US" altLang="zh-CN" dirty="0" smtClean="0"/>
              <a:t> FROM employee a LEFT SEMI JOIN department b ON (</a:t>
            </a:r>
            <a:r>
              <a:rPr lang="en-US" altLang="zh-CN" dirty="0" err="1" smtClean="0"/>
              <a:t>a.DepartmentID</a:t>
            </a:r>
            <a:r>
              <a:rPr lang="en-US" altLang="zh-CN" dirty="0" smtClean="0"/>
              <a:t>=</a:t>
            </a:r>
            <a:r>
              <a:rPr lang="en-US" altLang="zh-CN" dirty="0" err="1" smtClean="0"/>
              <a:t>b.DepartmentID</a:t>
            </a:r>
            <a:r>
              <a:rPr lang="en-US" altLang="zh-CN" dirty="0" smtClean="0"/>
              <a:t>)</a:t>
            </a:r>
          </a:p>
          <a:p>
            <a:r>
              <a:rPr lang="en-US" altLang="zh-CN" dirty="0" smtClean="0"/>
              <a:t>Map</a:t>
            </a:r>
            <a:r>
              <a:rPr lang="en-US" altLang="zh-CN" baseline="0" dirty="0" smtClean="0"/>
              <a:t> Join</a:t>
            </a:r>
          </a:p>
          <a:p>
            <a:pPr>
              <a:buNone/>
            </a:pPr>
            <a:r>
              <a:rPr lang="en-US" altLang="zh-CN" dirty="0" smtClean="0"/>
              <a:t>SELECT /*+ MAPJOIN(b) */ </a:t>
            </a:r>
            <a:r>
              <a:rPr lang="en-US" altLang="zh-CN" dirty="0" err="1" smtClean="0"/>
              <a:t>a.DepartmentID</a:t>
            </a:r>
            <a:r>
              <a:rPr lang="en-US" altLang="zh-CN" dirty="0" smtClean="0"/>
              <a:t>, </a:t>
            </a:r>
            <a:r>
              <a:rPr lang="en-US" altLang="zh-CN" dirty="0" err="1" smtClean="0"/>
              <a:t>a.lastname</a:t>
            </a:r>
            <a:r>
              <a:rPr lang="en-US" altLang="zh-CN" dirty="0" smtClean="0"/>
              <a:t> FROM employee a JOIN department b ON (</a:t>
            </a:r>
            <a:r>
              <a:rPr lang="en-US" altLang="zh-CN" dirty="0" err="1" smtClean="0"/>
              <a:t>a.DepartmentID</a:t>
            </a:r>
            <a:r>
              <a:rPr lang="en-US" altLang="zh-CN" dirty="0" smtClean="0"/>
              <a:t>=</a:t>
            </a:r>
            <a:r>
              <a:rPr lang="en-US" altLang="zh-CN" dirty="0" err="1" smtClean="0"/>
              <a:t>b.DepartmentID</a:t>
            </a:r>
            <a:r>
              <a:rPr lang="en-US" altLang="zh-CN" dirty="0" smtClean="0"/>
              <a:t>)</a:t>
            </a:r>
          </a:p>
          <a:p>
            <a:pPr>
              <a:buNone/>
            </a:pPr>
            <a:r>
              <a:rPr lang="en-US" altLang="zh-CN" dirty="0" err="1" smtClean="0"/>
              <a:t>MapJoin</a:t>
            </a:r>
            <a:r>
              <a:rPr lang="zh-CN" altLang="en-US" dirty="0" smtClean="0"/>
              <a:t>运算过程学习：</a:t>
            </a:r>
            <a:r>
              <a:rPr lang="en-US" altLang="zh-CN" dirty="0" smtClean="0"/>
              <a:t>http://blog.csdn.net/an342647823/article/details/36385479</a:t>
            </a: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UDF</a:t>
            </a:r>
            <a:r>
              <a:rPr lang="zh-CN" altLang="en-US" dirty="0" smtClean="0"/>
              <a:t>用来解决 一行输入一行输出</a:t>
            </a:r>
            <a:r>
              <a:rPr lang="en-US" altLang="zh-CN" dirty="0" smtClean="0"/>
              <a:t>(On-to-On maping) </a:t>
            </a:r>
            <a:r>
              <a:rPr lang="zh-CN" altLang="en-US" dirty="0" smtClean="0"/>
              <a:t>的需求；</a:t>
            </a:r>
            <a:endParaRPr lang="en-US" altLang="zh-CN" dirty="0" smtClean="0"/>
          </a:p>
          <a:p>
            <a:r>
              <a:rPr lang="en-US" altLang="zh-CN" dirty="0" smtClean="0"/>
              <a:t>UDAF</a:t>
            </a:r>
            <a:r>
              <a:rPr lang="zh-CN" altLang="en-US" dirty="0" smtClean="0"/>
              <a:t>用来解决 多行输入一行输出</a:t>
            </a:r>
            <a:r>
              <a:rPr lang="en-US" altLang="zh-CN" dirty="0" smtClean="0"/>
              <a:t>(Many-to-On maping) </a:t>
            </a:r>
            <a:r>
              <a:rPr lang="zh-CN" altLang="en-US" dirty="0" smtClean="0"/>
              <a:t>的需求；</a:t>
            </a:r>
            <a:endParaRPr lang="en-US" altLang="zh-CN" dirty="0" smtClean="0"/>
          </a:p>
          <a:p>
            <a:r>
              <a:rPr lang="en-US" altLang="zh-CN" dirty="0" smtClean="0"/>
              <a:t>UDTF</a:t>
            </a:r>
            <a:r>
              <a:rPr lang="zh-CN" altLang="en-US" dirty="0" smtClean="0"/>
              <a:t>用来解决输入一行输出多行</a:t>
            </a:r>
            <a:r>
              <a:rPr lang="en-US" altLang="zh-CN" dirty="0" smtClean="0"/>
              <a:t>(On-to-Many maping) </a:t>
            </a:r>
            <a:r>
              <a:rPr lang="zh-CN" altLang="en-US" dirty="0" smtClean="0"/>
              <a:t>的需求。</a:t>
            </a:r>
            <a:br>
              <a:rPr lang="zh-CN" altLang="en-US" dirty="0" smtClean="0"/>
            </a:br>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r>
              <a:rPr lang="en-US" altLang="zh-CN" sz="1400" dirty="0" smtClean="0"/>
              <a:t>https://my.oschina.net/leejun2005/blog/120463</a:t>
            </a:r>
            <a:endParaRPr lang="zh-CN" altLang="en-US" sz="14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endParaRPr lang="zh-CN" altLang="en-US" sz="14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left semi join </a:t>
            </a: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：左连接</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     inner join</a:t>
            </a: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：内连接</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    limit</a:t>
            </a:r>
            <a:r>
              <a:rPr lang="zh-CN" altLang="en-US" sz="1400" kern="100" dirty="0" smtClean="0">
                <a:latin typeface="Calibri" panose="020F0502020204030204" pitchFamily="34" charset="0"/>
                <a:ea typeface="宋体" panose="02010600030101010101" pitchFamily="2" charset="-122"/>
                <a:cs typeface="Times New Roman" panose="02020603050405020304" pitchFamily="18" charset="0"/>
              </a:rPr>
              <a:t>；限制</a:t>
            </a:r>
            <a:endParaRPr lang="zh-CN" altLang="en-US" sz="14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HiveServer Hive</a:t>
            </a:r>
            <a:r>
              <a:rPr lang="zh-CN" altLang="en-US" dirty="0" smtClean="0"/>
              <a:t>对外提供</a:t>
            </a:r>
            <a:r>
              <a:rPr lang="en-US" altLang="zh-CN" dirty="0" smtClean="0"/>
              <a:t>SQL</a:t>
            </a:r>
            <a:r>
              <a:rPr lang="zh-CN" altLang="en-US" dirty="0" smtClean="0"/>
              <a:t>服务的要进程</a:t>
            </a:r>
            <a:endParaRPr lang="en-US" altLang="zh-CN" dirty="0" smtClean="0"/>
          </a:p>
          <a:p>
            <a:pPr lvl="1"/>
            <a:r>
              <a:rPr lang="zh-CN" altLang="en-US" dirty="0" smtClean="0"/>
              <a:t>用户从</a:t>
            </a:r>
            <a:r>
              <a:rPr lang="en-US" altLang="zh-CN" dirty="0" smtClean="0"/>
              <a:t>zk</a:t>
            </a:r>
            <a:r>
              <a:rPr lang="zh-CN" altLang="en-US" dirty="0" smtClean="0"/>
              <a:t>里面找</a:t>
            </a:r>
            <a:r>
              <a:rPr lang="en-US" altLang="zh-CN" dirty="0" smtClean="0"/>
              <a:t>hiveserver</a:t>
            </a:r>
            <a:r>
              <a:rPr lang="zh-CN" altLang="en-US" dirty="0" smtClean="0"/>
              <a:t>的地址，然后联系</a:t>
            </a:r>
            <a:r>
              <a:rPr lang="en-US" altLang="zh-CN" dirty="0" smtClean="0"/>
              <a:t>hiveserver</a:t>
            </a:r>
            <a:r>
              <a:rPr lang="zh-CN" altLang="en-US" dirty="0" smtClean="0"/>
              <a:t>提交用户代码</a:t>
            </a:r>
            <a:endParaRPr lang="en-US" altLang="zh-CN" dirty="0" smtClean="0"/>
          </a:p>
          <a:p>
            <a:pPr lvl="1"/>
            <a:r>
              <a:rPr lang="en-US" altLang="zh-CN" dirty="0" smtClean="0"/>
              <a:t>Hiveserver</a:t>
            </a:r>
            <a:r>
              <a:rPr lang="zh-CN" altLang="en-US" dirty="0" smtClean="0"/>
              <a:t>将用户代码转化为</a:t>
            </a:r>
            <a:r>
              <a:rPr lang="en-US" altLang="zh-CN" dirty="0" smtClean="0"/>
              <a:t>mapreduce</a:t>
            </a:r>
            <a:r>
              <a:rPr lang="zh-CN" altLang="en-US" dirty="0" smtClean="0"/>
              <a:t>主作业，提交给</a:t>
            </a:r>
            <a:r>
              <a:rPr lang="en-US" altLang="zh-CN" dirty="0" smtClean="0"/>
              <a:t>MR</a:t>
            </a:r>
            <a:r>
              <a:rPr lang="zh-CN" altLang="en-US" dirty="0" smtClean="0"/>
              <a:t>去执行。</a:t>
            </a:r>
            <a:endParaRPr lang="en-US" altLang="zh-CN" dirty="0" smtClean="0"/>
          </a:p>
          <a:p>
            <a:r>
              <a:rPr lang="en-US" altLang="zh-CN" dirty="0" smtClean="0"/>
              <a:t>MetaStore Hive</a:t>
            </a:r>
            <a:r>
              <a:rPr lang="zh-CN" altLang="en-US" dirty="0" smtClean="0"/>
              <a:t>提供元数据信息的进程，可供</a:t>
            </a:r>
            <a:r>
              <a:rPr lang="en-US" altLang="zh-CN" dirty="0" smtClean="0"/>
              <a:t>HiveServer</a:t>
            </a:r>
            <a:r>
              <a:rPr lang="zh-CN" altLang="en-US" dirty="0" smtClean="0"/>
              <a:t>，</a:t>
            </a:r>
            <a:r>
              <a:rPr lang="en-US" altLang="zh-CN" dirty="0" err="1" smtClean="0"/>
              <a:t>SparkSQL</a:t>
            </a:r>
            <a:r>
              <a:rPr lang="zh-CN" altLang="en-US" dirty="0" smtClean="0"/>
              <a:t>，</a:t>
            </a:r>
            <a:r>
              <a:rPr lang="en-US" altLang="zh-CN" dirty="0" err="1" smtClean="0"/>
              <a:t>Oozie</a:t>
            </a:r>
            <a:r>
              <a:rPr lang="zh-CN" altLang="en-US" dirty="0" smtClean="0"/>
              <a:t>等组件调用</a:t>
            </a:r>
            <a:endParaRPr lang="en-US" altLang="zh-CN" dirty="0" smtClean="0"/>
          </a:p>
          <a:p>
            <a:r>
              <a:rPr lang="en-US" altLang="zh-CN" dirty="0" smtClean="0"/>
              <a:t>UDF </a:t>
            </a:r>
            <a:r>
              <a:rPr lang="zh-CN" altLang="en-US" dirty="0" smtClean="0"/>
              <a:t>用户自定义函数</a:t>
            </a:r>
            <a:endParaRPr lang="en-US" altLang="zh-CN" dirty="0" smtClean="0"/>
          </a:p>
          <a:p>
            <a:r>
              <a:rPr lang="en-US" altLang="zh-CN" dirty="0" smtClean="0"/>
              <a:t>UDAF</a:t>
            </a:r>
            <a:r>
              <a:rPr lang="en-US" altLang="zh-CN" baseline="0" dirty="0" smtClean="0"/>
              <a:t> </a:t>
            </a:r>
            <a:r>
              <a:rPr lang="zh-CN" altLang="en-US" dirty="0" smtClean="0"/>
              <a:t>用户自定义聚合函数</a:t>
            </a:r>
            <a:endParaRPr lang="en-US" altLang="zh-CN" dirty="0" smtClean="0"/>
          </a:p>
          <a:p>
            <a:r>
              <a:rPr lang="en-US" altLang="zh-CN" dirty="0" smtClean="0"/>
              <a:t>UDTF </a:t>
            </a:r>
            <a:r>
              <a:rPr lang="zh-CN" altLang="en-US" dirty="0" smtClean="0"/>
              <a:t>用户自定义表生成函数</a:t>
            </a:r>
            <a:endParaRPr lang="en-US" altLang="zh-CN" dirty="0" smtClean="0"/>
          </a:p>
          <a:p>
            <a:r>
              <a:rPr lang="en-US" altLang="zh-CN" dirty="0" smtClean="0"/>
              <a:t>Beeline hive</a:t>
            </a:r>
            <a:r>
              <a:rPr lang="zh-CN" altLang="en-US" dirty="0" smtClean="0"/>
              <a:t>的命令行客户端</a:t>
            </a:r>
            <a:endParaRPr lang="en-US" altLang="zh-CN" dirty="0" smtClean="0"/>
          </a:p>
          <a:p>
            <a:r>
              <a:rPr lang="en-US" altLang="zh-CN" dirty="0" smtClean="0"/>
              <a:t>JDBC</a:t>
            </a:r>
            <a:r>
              <a:rPr lang="en-US" altLang="zh-CN" baseline="0" dirty="0" smtClean="0"/>
              <a:t> java</a:t>
            </a:r>
            <a:r>
              <a:rPr lang="zh-CN" altLang="en-US" baseline="0" dirty="0" smtClean="0"/>
              <a:t>统一数据库接口</a:t>
            </a:r>
            <a:endParaRPr lang="en-US" altLang="zh-CN" baseline="0" dirty="0" smtClean="0"/>
          </a:p>
          <a:p>
            <a:r>
              <a:rPr lang="en-US" altLang="zh-CN" baseline="0" dirty="0" smtClean="0"/>
              <a:t>Thrift </a:t>
            </a:r>
            <a:r>
              <a:rPr lang="zh-CN" altLang="en-US" baseline="0" dirty="0" smtClean="0"/>
              <a:t>一种序列化、通信协议</a:t>
            </a:r>
            <a:endParaRPr lang="en-US" altLang="zh-CN" baseline="0" dirty="0" smtClean="0"/>
          </a:p>
          <a:p>
            <a:r>
              <a:rPr lang="en-US" altLang="zh-CN" baseline="0" dirty="0" smtClean="0"/>
              <a:t>Python </a:t>
            </a:r>
            <a:r>
              <a:rPr lang="zh-CN" altLang="en-US" baseline="0" dirty="0" smtClean="0"/>
              <a:t>一种动态语言</a:t>
            </a:r>
            <a:endParaRPr lang="en-US" altLang="zh-CN" baseline="0" dirty="0" smtClean="0"/>
          </a:p>
          <a:p>
            <a:r>
              <a:rPr lang="en-US" altLang="zh-CN" baseline="0" dirty="0" smtClean="0"/>
              <a:t>ODBC </a:t>
            </a:r>
            <a:r>
              <a:rPr lang="zh-CN" altLang="en-US" baseline="0" dirty="0" smtClean="0"/>
              <a:t>基于</a:t>
            </a:r>
            <a:r>
              <a:rPr lang="en-US" altLang="zh-CN" baseline="0" dirty="0" smtClean="0"/>
              <a:t>C/C++</a:t>
            </a:r>
            <a:r>
              <a:rPr lang="zh-CN" altLang="en-US" baseline="0" dirty="0" smtClean="0"/>
              <a:t>的数据库标准接口</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答案 </a:t>
            </a:r>
            <a:r>
              <a:rPr lang="en-US" altLang="zh-CN" dirty="0" smtClean="0"/>
              <a:t>BCD</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a:t>
            </a:r>
          </a:p>
          <a:p>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hive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文件存储格式包括以下几类：</a:t>
            </a:r>
          </a:p>
          <a:p>
            <a:pPr marL="0" indent="0">
              <a:buNone/>
            </a:pPr>
            <a:r>
              <a:rPr lang="en-US" altLang="zh-CN" sz="1100" b="0" i="0" kern="1200" baseline="0" dirty="0" smtClean="0">
                <a:solidFill>
                  <a:schemeClr val="tx1"/>
                </a:solidFill>
                <a:effectLst/>
                <a:latin typeface="FrutigerNext LT Regular" pitchFamily="34" charset="0"/>
                <a:ea typeface="华文细黑" panose="02010600040101010101" pitchFamily="2" charset="-122"/>
                <a:cs typeface="+mn-cs"/>
              </a:rPr>
              <a:t>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1</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TEXTFILE</a:t>
            </a:r>
          </a:p>
          <a:p>
            <a:pPr marL="0" indent="0">
              <a:buNone/>
            </a:pP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    2</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SEQUENCEFILE</a:t>
            </a:r>
          </a:p>
          <a:p>
            <a:pPr marL="0" indent="0">
              <a:buNone/>
            </a:pP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    3</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RCFILE</a:t>
            </a:r>
          </a:p>
          <a:p>
            <a:pPr marL="0" indent="0">
              <a:buNone/>
            </a:pP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    4</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ORCFILE(0.11</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以后出现</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a:t>
            </a:r>
          </a:p>
          <a:p>
            <a:pPr marL="0" indent="0">
              <a:buNone/>
            </a:pP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    其中</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TEXTFILE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为默认格式，建表时不指定默认为这个格式，导入数据时会直接把数据文件拷贝到</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hdfs</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上不进行处理；</a:t>
            </a:r>
            <a:endParaRPr lang="en-US" altLang="zh-CN" sz="1100" b="0" i="0" kern="1200" dirty="0" smtClean="0">
              <a:solidFill>
                <a:schemeClr val="tx1"/>
              </a:solidFill>
              <a:effectLst/>
              <a:latin typeface="FrutigerNext LT Regular" pitchFamily="34" charset="0"/>
              <a:ea typeface="华文细黑" panose="02010600040101010101" pitchFamily="2" charset="-122"/>
              <a:cs typeface="+mn-cs"/>
            </a:endParaRPr>
          </a:p>
          <a:p>
            <a:pPr marL="0" indent="0">
              <a:buNone/>
            </a:pPr>
            <a:r>
              <a:rPr lang="en-US" altLang="zh-CN" sz="1100" b="0" i="0" kern="1200" baseline="0" dirty="0" smtClean="0">
                <a:solidFill>
                  <a:schemeClr val="tx1"/>
                </a:solidFill>
                <a:effectLst/>
                <a:latin typeface="FrutigerNext LT Regular" pitchFamily="34" charset="0"/>
                <a:ea typeface="华文细黑" panose="02010600040101010101" pitchFamily="2" charset="-122"/>
                <a:cs typeface="+mn-cs"/>
              </a:rPr>
              <a:t>    </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SEQUENCEFILE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RCFILE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ORCFILE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格式的表不能直接从本地文件导入数据，数据要先导入到</a:t>
            </a:r>
            <a:r>
              <a:rPr lang="en-US" altLang="zh-CN" sz="1100" b="0" i="0" kern="1200" dirty="0" err="1" smtClean="0">
                <a:solidFill>
                  <a:schemeClr val="tx1"/>
                </a:solidFill>
                <a:effectLst/>
                <a:latin typeface="FrutigerNext LT Regular" pitchFamily="34" charset="0"/>
                <a:ea typeface="华文细黑" panose="02010600040101010101" pitchFamily="2" charset="-122"/>
                <a:cs typeface="+mn-cs"/>
              </a:rPr>
              <a:t>textfile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格式的表中， 然后再从表中用</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insert</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导入</a:t>
            </a:r>
            <a:r>
              <a:rPr lang="en-US" altLang="zh-CN" sz="1100" b="0" i="0" kern="1200" dirty="0" err="1" smtClean="0">
                <a:solidFill>
                  <a:schemeClr val="tx1"/>
                </a:solidFill>
                <a:effectLst/>
                <a:latin typeface="FrutigerNext LT Regular" pitchFamily="34" charset="0"/>
                <a:ea typeface="华文细黑" panose="02010600040101010101" pitchFamily="2" charset="-122"/>
                <a:cs typeface="+mn-cs"/>
              </a:rPr>
              <a:t>SequenceFile,RCFile,ORCFile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表中。</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2188" y="768350"/>
            <a:ext cx="5118100" cy="3838575"/>
          </a:xfrm>
          <a:prstGeom prst="rect">
            <a:avLst/>
          </a:prstGeom>
        </p:spPr>
      </p:sp>
      <p:sp>
        <p:nvSpPr>
          <p:cNvPr id="134147" name="Rectangle 3"/>
          <p:cNvSpPr>
            <a:spLocks noGrp="1" noChangeArrowheads="1"/>
          </p:cNvSpPr>
          <p:nvPr>
            <p:ph type="body" idx="1"/>
          </p:nvPr>
        </p:nvSpPr>
        <p:spPr>
          <a:noFill/>
          <a:ln w="9525">
            <a:noFill/>
            <a:miter lim="800000"/>
          </a:ln>
          <a:effectLst/>
        </p:spPr>
        <p:txBody>
          <a:bodyPr vert="horz" wrap="square" lIns="96791" tIns="48396" rIns="96791" bIns="48396" numCol="1" anchor="t" anchorCtr="0" compatLnSpc="1">
            <a:noAutofit/>
          </a:bodyPr>
          <a:lstStyle/>
          <a:p>
            <a:pPr>
              <a:defRPr/>
            </a:pPr>
            <a:endParaRPr lang="zh-CN"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延时很高：前期要做相应的准备，耗时比较长</a:t>
            </a:r>
            <a:endParaRPr lang="en-US" altLang="zh-CN" dirty="0" smtClean="0"/>
          </a:p>
          <a:p>
            <a:r>
              <a:rPr lang="zh-CN" altLang="en-US" dirty="0" smtClean="0"/>
              <a:t>物化视图：不同于视图只是存储了相应的</a:t>
            </a:r>
            <a:r>
              <a:rPr lang="en-US" altLang="zh-CN" dirty="0" smtClean="0"/>
              <a:t>sql</a:t>
            </a:r>
            <a:r>
              <a:rPr lang="zh-CN" altLang="en-US" dirty="0" smtClean="0"/>
              <a:t>语句，物化视图更像快照，存储了真实的数据。</a:t>
            </a:r>
            <a:endParaRPr lang="en-US" altLang="zh-CN" dirty="0" smtClean="0"/>
          </a:p>
          <a:p>
            <a:r>
              <a:rPr lang="zh-CN" altLang="en-US" dirty="0" smtClean="0"/>
              <a:t>支持按列存储，但是不支持列级别的添加更新和删除操作</a:t>
            </a:r>
            <a:endParaRPr lang="en-US" altLang="zh-CN" dirty="0" smtClean="0"/>
          </a:p>
          <a:p>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存储过程（</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Stored Procedure</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）是在大型</a:t>
            </a:r>
            <a:r>
              <a:rPr lang="zh-CN" altLang="en-US" sz="1100" b="0" i="0" u="none" strike="noStrike" kern="1200" dirty="0" smtClean="0">
                <a:solidFill>
                  <a:schemeClr val="tx1"/>
                </a:solidFill>
                <a:effectLst/>
                <a:latin typeface="FrutigerNext LT Regular" pitchFamily="34" charset="0"/>
                <a:ea typeface="华文细黑" panose="02010600040101010101" pitchFamily="2" charset="-122"/>
                <a:cs typeface="+mn-cs"/>
                <a:hlinkClick r:id="rId3"/>
              </a:rPr>
              <a:t>数据库系统</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中，一组为了完成特定功能的</a:t>
            </a:r>
            <a:r>
              <a:rPr lang="en-US" altLang="zh-CN" sz="1100" b="0" i="0" kern="1200" dirty="0" smtClean="0">
                <a:solidFill>
                  <a:schemeClr val="tx1"/>
                </a:solidFill>
                <a:effectLst/>
                <a:latin typeface="FrutigerNext LT Regular" pitchFamily="34" charset="0"/>
                <a:ea typeface="华文细黑" panose="02010600040101010101" pitchFamily="2" charset="-122"/>
                <a:cs typeface="+mn-cs"/>
              </a:rPr>
              <a:t>SQL </a:t>
            </a:r>
            <a:r>
              <a:rPr lang="zh-CN" altLang="en-US" sz="1100" b="0" i="0" kern="1200" dirty="0" smtClean="0">
                <a:solidFill>
                  <a:schemeClr val="tx1"/>
                </a:solidFill>
                <a:effectLst/>
                <a:latin typeface="FrutigerNext LT Regular" pitchFamily="34" charset="0"/>
                <a:ea typeface="华文细黑" panose="02010600040101010101" pitchFamily="2" charset="-122"/>
                <a:cs typeface="+mn-cs"/>
              </a:rPr>
              <a:t>语句集，存储在数据库中，经过第一次编译后再次调用不需要再次编译，用户通过指定存储过程的名字并给出参数（如果该存储过程带有参数）来执行它。存储过程是数据库中的一个重要对象。</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构建在基于静态批处理的</a:t>
            </a:r>
            <a:r>
              <a:rPr lang="en-US" altLang="zh-CN" sz="1100" b="0" i="0" kern="1200" dirty="0" err="1" smtClean="0">
                <a:solidFill>
                  <a:schemeClr val="tx1"/>
                </a:solidFill>
                <a:latin typeface="FrutigerNext LT Regular" pitchFamily="34" charset="0"/>
                <a:ea typeface="华文细黑" panose="02010600040101010101" pitchFamily="2" charset="-122"/>
                <a:cs typeface="+mn-cs"/>
              </a:rPr>
              <a:t>Hadoop</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zh-CN" altLang="en-US" sz="1100" b="0" i="0" kern="1200" dirty="0" smtClean="0">
                <a:solidFill>
                  <a:schemeClr val="tx1"/>
                </a:solidFill>
                <a:latin typeface="FrutigerNext LT Regular" pitchFamily="34" charset="0"/>
                <a:ea typeface="华文细黑" panose="02010600040101010101" pitchFamily="2" charset="-122"/>
                <a:cs typeface="+mn-cs"/>
              </a:rPr>
              <a:t>之上，</a:t>
            </a:r>
            <a:r>
              <a:rPr lang="en-US" altLang="zh-CN" sz="1100" b="0" i="0" kern="1200" dirty="0" err="1" smtClean="0">
                <a:solidFill>
                  <a:schemeClr val="tx1"/>
                </a:solidFill>
                <a:latin typeface="FrutigerNext LT Regular" pitchFamily="34" charset="0"/>
                <a:ea typeface="华文细黑" panose="02010600040101010101" pitchFamily="2" charset="-122"/>
                <a:cs typeface="+mn-cs"/>
              </a:rPr>
              <a:t>Hadoop</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zh-CN" altLang="en-US" sz="1100" b="0" i="0" kern="1200" dirty="0" smtClean="0">
                <a:solidFill>
                  <a:schemeClr val="tx1"/>
                </a:solidFill>
                <a:latin typeface="FrutigerNext LT Regular" pitchFamily="34" charset="0"/>
                <a:ea typeface="华文细黑" panose="02010600040101010101" pitchFamily="2" charset="-122"/>
                <a:cs typeface="+mn-cs"/>
              </a:rPr>
              <a:t>通常都有较高的延迟并且在作业提交和调度的时候需要大量的开销。</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并不能够在大规模数据集上实现低延迟快速的查询，例如，</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在几百</a:t>
            </a:r>
            <a:r>
              <a:rPr lang="en-US" altLang="zh-CN" sz="1100" b="0" i="0" kern="1200" dirty="0" smtClean="0">
                <a:solidFill>
                  <a:schemeClr val="tx1"/>
                </a:solidFill>
                <a:latin typeface="FrutigerNext LT Regular" pitchFamily="34" charset="0"/>
                <a:ea typeface="华文细黑" panose="02010600040101010101" pitchFamily="2" charset="-122"/>
                <a:cs typeface="+mn-cs"/>
              </a:rPr>
              <a:t>MB </a:t>
            </a:r>
            <a:r>
              <a:rPr lang="zh-CN" altLang="en-US" sz="1100" b="0" i="0" kern="1200" dirty="0" smtClean="0">
                <a:solidFill>
                  <a:schemeClr val="tx1"/>
                </a:solidFill>
                <a:latin typeface="FrutigerNext LT Regular" pitchFamily="34" charset="0"/>
                <a:ea typeface="华文细黑" panose="02010600040101010101" pitchFamily="2" charset="-122"/>
                <a:cs typeface="+mn-cs"/>
              </a:rPr>
              <a:t>的数据集上执行查询一般有分钟级的时间延迟。因此，</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并不适合那些需要低延迟的应用，例如，联机事务处理（</a:t>
            </a:r>
            <a:r>
              <a:rPr lang="en-US" altLang="zh-CN" sz="1100" b="0" i="0" kern="1200" dirty="0" smtClean="0">
                <a:solidFill>
                  <a:schemeClr val="tx1"/>
                </a:solidFill>
                <a:latin typeface="FrutigerNext LT Regular" pitchFamily="34" charset="0"/>
                <a:ea typeface="华文细黑" panose="02010600040101010101" pitchFamily="2" charset="-122"/>
                <a:cs typeface="+mn-cs"/>
              </a:rPr>
              <a:t>OLTP</a:t>
            </a:r>
            <a:r>
              <a:rPr lang="zh-CN" altLang="en-US" sz="1100" b="0" i="0" kern="1200" dirty="0" smtClean="0">
                <a:solidFill>
                  <a:schemeClr val="tx1"/>
                </a:solidFill>
                <a:latin typeface="FrutigerNext LT Regular" pitchFamily="34" charset="0"/>
                <a:ea typeface="华文细黑" panose="02010600040101010101" pitchFamily="2" charset="-122"/>
                <a:cs typeface="+mn-cs"/>
              </a:rPr>
              <a:t>）。</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查询操作过程严格遵守</a:t>
            </a:r>
            <a:r>
              <a:rPr lang="en-US" altLang="zh-CN" sz="1100" b="0" i="0" kern="1200" dirty="0" err="1" smtClean="0">
                <a:solidFill>
                  <a:schemeClr val="tx1"/>
                </a:solidFill>
                <a:latin typeface="FrutigerNext LT Regular" pitchFamily="34" charset="0"/>
                <a:ea typeface="华文细黑" panose="02010600040101010101" pitchFamily="2" charset="-122"/>
                <a:cs typeface="+mn-cs"/>
              </a:rPr>
              <a:t>Hadoop</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en-US" altLang="zh-CN" sz="1100" b="0" i="0" kern="1200" dirty="0" err="1" smtClean="0">
                <a:solidFill>
                  <a:schemeClr val="tx1"/>
                </a:solidFill>
                <a:latin typeface="FrutigerNext LT Regular" pitchFamily="34" charset="0"/>
                <a:ea typeface="华文细黑" panose="02010600040101010101" pitchFamily="2" charset="-122"/>
                <a:cs typeface="+mn-cs"/>
              </a:rPr>
              <a:t>MapReduce</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zh-CN" altLang="en-US" sz="1100" b="0" i="0" kern="1200" dirty="0" smtClean="0">
                <a:solidFill>
                  <a:schemeClr val="tx1"/>
                </a:solidFill>
                <a:latin typeface="FrutigerNext LT Regular" pitchFamily="34" charset="0"/>
                <a:ea typeface="华文细黑" panose="02010600040101010101" pitchFamily="2" charset="-122"/>
                <a:cs typeface="+mn-cs"/>
              </a:rPr>
              <a:t>的作业执行模型，</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将用户的</a:t>
            </a:r>
            <a:r>
              <a:rPr lang="en-US" altLang="zh-CN" sz="1100" b="0" i="0" kern="1200" dirty="0" err="1" smtClean="0">
                <a:solidFill>
                  <a:schemeClr val="tx1"/>
                </a:solidFill>
                <a:latin typeface="FrutigerNext LT Regular" pitchFamily="34" charset="0"/>
                <a:ea typeface="华文细黑" panose="02010600040101010101" pitchFamily="2" charset="-122"/>
                <a:cs typeface="+mn-cs"/>
              </a:rPr>
              <a:t>HiveQL</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zh-CN" altLang="en-US" sz="1100" b="0" i="0" kern="1200" dirty="0" smtClean="0">
                <a:solidFill>
                  <a:schemeClr val="tx1"/>
                </a:solidFill>
                <a:latin typeface="FrutigerNext LT Regular" pitchFamily="34" charset="0"/>
                <a:ea typeface="华文细黑" panose="02010600040101010101" pitchFamily="2" charset="-122"/>
                <a:cs typeface="+mn-cs"/>
              </a:rPr>
              <a:t>语句通过解释器转换为</a:t>
            </a:r>
            <a:r>
              <a:rPr lang="en-US" altLang="zh-CN" sz="1100" b="0" i="0" kern="1200" dirty="0" err="1" smtClean="0">
                <a:solidFill>
                  <a:schemeClr val="tx1"/>
                </a:solidFill>
                <a:latin typeface="FrutigerNext LT Regular" pitchFamily="34" charset="0"/>
                <a:ea typeface="华文细黑" panose="02010600040101010101" pitchFamily="2" charset="-122"/>
                <a:cs typeface="+mn-cs"/>
              </a:rPr>
              <a:t>MapReduce</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zh-CN" altLang="en-US" sz="1100" b="0" i="0" kern="1200" dirty="0" smtClean="0">
                <a:solidFill>
                  <a:schemeClr val="tx1"/>
                </a:solidFill>
                <a:latin typeface="FrutigerNext LT Regular" pitchFamily="34" charset="0"/>
                <a:ea typeface="华文细黑" panose="02010600040101010101" pitchFamily="2" charset="-122"/>
                <a:cs typeface="+mn-cs"/>
              </a:rPr>
              <a:t>作业提交到</a:t>
            </a:r>
            <a:r>
              <a:rPr lang="en-US" altLang="zh-CN" sz="1100" b="0" i="0" kern="1200" dirty="0" err="1" smtClean="0">
                <a:solidFill>
                  <a:schemeClr val="tx1"/>
                </a:solidFill>
                <a:latin typeface="FrutigerNext LT Regular" pitchFamily="34" charset="0"/>
                <a:ea typeface="华文细黑" panose="02010600040101010101" pitchFamily="2" charset="-122"/>
                <a:cs typeface="+mn-cs"/>
              </a:rPr>
              <a:t>Hadoop</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zh-CN" altLang="en-US" sz="1100" b="0" i="0" kern="1200" dirty="0" smtClean="0">
                <a:solidFill>
                  <a:schemeClr val="tx1"/>
                </a:solidFill>
                <a:latin typeface="FrutigerNext LT Regular" pitchFamily="34" charset="0"/>
                <a:ea typeface="华文细黑" panose="02010600040101010101" pitchFamily="2" charset="-122"/>
                <a:cs typeface="+mn-cs"/>
              </a:rPr>
              <a:t>集群上，</a:t>
            </a:r>
            <a:r>
              <a:rPr lang="en-US" altLang="zh-CN" sz="1100" b="0" i="0" kern="1200" dirty="0" err="1" smtClean="0">
                <a:solidFill>
                  <a:schemeClr val="tx1"/>
                </a:solidFill>
                <a:latin typeface="FrutigerNext LT Regular" pitchFamily="34" charset="0"/>
                <a:ea typeface="华文细黑" panose="02010600040101010101" pitchFamily="2" charset="-122"/>
                <a:cs typeface="+mn-cs"/>
              </a:rPr>
              <a:t>Hadoop</a:t>
            </a:r>
            <a:r>
              <a:rPr lang="en-US" altLang="zh-CN" sz="1100" b="0" i="0" kern="1200" dirty="0" smtClean="0">
                <a:solidFill>
                  <a:schemeClr val="tx1"/>
                </a:solidFill>
                <a:latin typeface="FrutigerNext LT Regular" pitchFamily="34" charset="0"/>
                <a:ea typeface="华文细黑" panose="02010600040101010101" pitchFamily="2" charset="-122"/>
                <a:cs typeface="+mn-cs"/>
              </a:rPr>
              <a:t> </a:t>
            </a:r>
            <a:r>
              <a:rPr lang="zh-CN" altLang="en-US" sz="1100" b="0" i="0" kern="1200" dirty="0" smtClean="0">
                <a:solidFill>
                  <a:schemeClr val="tx1"/>
                </a:solidFill>
                <a:latin typeface="FrutigerNext LT Regular" pitchFamily="34" charset="0"/>
                <a:ea typeface="华文细黑" panose="02010600040101010101" pitchFamily="2" charset="-122"/>
                <a:cs typeface="+mn-cs"/>
              </a:rPr>
              <a:t>监控作业执行过程，然后返回作业执行结果给用户。</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并非为联机事务处理而设计，</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并不提供实时的查询和基于行级的数据更新操作。</a:t>
            </a:r>
            <a:r>
              <a:rPr lang="en-US" altLang="zh-CN" sz="1100" b="0" i="0" kern="1200" dirty="0" smtClean="0">
                <a:solidFill>
                  <a:schemeClr val="tx1"/>
                </a:solidFill>
                <a:latin typeface="FrutigerNext LT Regular" pitchFamily="34" charset="0"/>
                <a:ea typeface="华文细黑" panose="02010600040101010101" pitchFamily="2" charset="-122"/>
                <a:cs typeface="+mn-cs"/>
              </a:rPr>
              <a:t>Hive </a:t>
            </a:r>
            <a:r>
              <a:rPr lang="zh-CN" altLang="en-US" sz="1100" b="0" i="0" kern="1200" dirty="0" smtClean="0">
                <a:solidFill>
                  <a:schemeClr val="tx1"/>
                </a:solidFill>
                <a:latin typeface="FrutigerNext LT Regular" pitchFamily="34" charset="0"/>
                <a:ea typeface="华文细黑" panose="02010600040101010101" pitchFamily="2" charset="-122"/>
                <a:cs typeface="+mn-cs"/>
              </a:rPr>
              <a:t>的最佳使用场合是大数据集的批处理作业，例如，网络日志分析。</a:t>
            </a: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索引的用途主要针对数据搜索查询，</a:t>
            </a:r>
            <a:r>
              <a:rPr lang="en-US" altLang="zh-CN" dirty="0" smtClean="0"/>
              <a:t>hive</a:t>
            </a:r>
            <a:r>
              <a:rPr lang="zh-CN" altLang="en-US" dirty="0" smtClean="0"/>
              <a:t>主要是做数据分析的。</a:t>
            </a:r>
            <a:endParaRPr lang="en-US" altLang="zh-CN" dirty="0" smtClean="0"/>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Compiler</a:t>
            </a:r>
            <a:r>
              <a:rPr lang="zh-CN" altLang="en-US" dirty="0" smtClean="0"/>
              <a:t>：编译器</a:t>
            </a:r>
            <a:endParaRPr lang="en-US" altLang="zh-CN" dirty="0" smtClean="0"/>
          </a:p>
          <a:p>
            <a:r>
              <a:rPr lang="en-US" altLang="zh-CN" dirty="0" smtClean="0"/>
              <a:t>Optimizer</a:t>
            </a:r>
            <a:r>
              <a:rPr lang="zh-CN" altLang="en-US" dirty="0" smtClean="0"/>
              <a:t>：优化器</a:t>
            </a:r>
            <a:endParaRPr lang="en-US" altLang="zh-CN" dirty="0" smtClean="0"/>
          </a:p>
          <a:p>
            <a:r>
              <a:rPr lang="en-US" altLang="zh-CN" sz="1100" b="1" kern="0" dirty="0" smtClean="0">
                <a:solidFill>
                  <a:sysClr val="windowText" lastClr="000000"/>
                </a:solidFill>
                <a:ea typeface="华文细黑" panose="02010600040101010101" pitchFamily="2" charset="-122"/>
              </a:rPr>
              <a:t>Executor</a:t>
            </a:r>
            <a:r>
              <a:rPr lang="zh-CN" altLang="en-US" sz="1100" b="1" kern="0" dirty="0" smtClean="0">
                <a:solidFill>
                  <a:sysClr val="windowText" lastClr="000000"/>
                </a:solidFill>
                <a:ea typeface="华文细黑" panose="02010600040101010101" pitchFamily="2" charset="-122"/>
              </a:rPr>
              <a:t>：执行人</a:t>
            </a:r>
            <a:endParaRPr lang="zh-CN" altLang="en-US" dirty="0"/>
          </a:p>
        </p:txBody>
      </p:sp>
      <p:sp>
        <p:nvSpPr>
          <p:cNvPr id="4" name="灯片编号占位符 3"/>
          <p:cNvSpPr>
            <a:spLocks noGrp="1"/>
          </p:cNvSpPr>
          <p:nvPr>
            <p:ph type="sldNum" sz="quarter" idx="10"/>
          </p:nvPr>
        </p:nvSpPr>
        <p:spPr>
          <a:xfrm>
            <a:off x="4021294" y="9721106"/>
            <a:ext cx="3076363" cy="511731"/>
          </a:xfrm>
          <a:prstGeom prst="rect">
            <a:avLst/>
          </a:prstGeom>
        </p:spPr>
        <p:txBody>
          <a:bodyPr lIns="99048" tIns="49524" rIns="99048" bIns="49524"/>
          <a:lstStyle/>
          <a:p>
            <a:fld id="{ADB3F7CE-6E49-49A3-873F-E2E23ADF843D}" type="slidenum">
              <a:rPr lang="zh-CN" altLang="en-US" smtClean="0"/>
              <a:t>17</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buNone/>
            </a:pP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课程版本</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ISSUE</a:t>
                      </a: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buNone/>
              <a:defRPr sz="1600"/>
            </a:lvl1pPr>
          </a:lstStyle>
          <a:p>
            <a:pPr lvl="0"/>
            <a:r>
              <a:rPr lang="zh-CN" altLang="en-US" dirty="0" smtClean="0"/>
              <a:t>产品版本</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buNone/>
              <a:defRPr sz="1600"/>
            </a:lvl1pPr>
          </a:lstStyle>
          <a:p>
            <a:pPr lvl="0"/>
            <a:r>
              <a:rPr lang="zh-CN" altLang="en-US" dirty="0" smtClean="0"/>
              <a:t>课程版本</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ln>
        </p:spPr>
        <p:txBody>
          <a:bodyPr lIns="78258" tIns="39127" rIns="78258" bIns="39127" anchor="ctr"/>
          <a:lstStyle/>
          <a:p>
            <a:pPr defTabSz="801370" fontAlgn="base"/>
            <a:r>
              <a:rPr lang="zh-CN" altLang="en-US" sz="3500" dirty="0">
                <a:solidFill>
                  <a:srgbClr val="990000"/>
                </a:solidFill>
                <a:latin typeface="FrutigerNext LT Medium" pitchFamily="34" charset="0"/>
                <a:ea typeface="黑体" panose="02010609060101010101"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ln>
        </p:spPr>
        <p:txBody>
          <a:bodyPr>
            <a:spAutoFit/>
          </a:bodyPr>
          <a:lstStyle/>
          <a:p>
            <a:pPr>
              <a:spcBef>
                <a:spcPct val="50000"/>
              </a:spcBef>
            </a:pPr>
            <a:r>
              <a:rPr lang="zh-CN" altLang="en-US" sz="4000" dirty="0">
                <a:solidFill>
                  <a:srgbClr val="4D4D4D"/>
                </a:solidFill>
                <a:latin typeface="Arial" panose="020B0604020202020204" pitchFamily="34" charset="0"/>
              </a:rPr>
              <a:t>本页不打印</a:t>
            </a: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858520"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思考题</a:t>
            </a:r>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69035"/>
            <a:ext cx="7632700" cy="745784"/>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1297019"/>
            <a:ext cx="7596000" cy="48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advClick="0" advTm="8000">
    <p:fade thruBlk="1"/>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anose="02010600040101010101"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anose="02010600040101010101" pitchFamily="2" charset="-122"/>
              <a:sym typeface="FrutigerNext LT Regular"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pic>
        <p:nvPicPr>
          <p:cNvPr id="4" name="Picture 14" descr="目标 cop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650" y="517525"/>
            <a:ext cx="622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userDrawn="1"/>
        </p:nvSpPr>
        <p:spPr bwMode="auto">
          <a:xfrm>
            <a:off x="1331913" y="549275"/>
            <a:ext cx="2052637" cy="638175"/>
          </a:xfrm>
          <a:prstGeom prst="rect">
            <a:avLst/>
          </a:prstGeom>
          <a:noFill/>
          <a:ln>
            <a:noFill/>
          </a:ln>
        </p:spPr>
        <p:txBody>
          <a:bodyPr lIns="99980" tIns="49986" rIns="99980" bIns="49986">
            <a:spAutoFit/>
          </a:bodyPr>
          <a:lstStyle>
            <a:lvl1pPr defTabSz="1000125" fontAlgn="t">
              <a:defRPr sz="1000">
                <a:solidFill>
                  <a:schemeClr val="tx1"/>
                </a:solidFill>
                <a:latin typeface="FrutigerNext LT Regular" pitchFamily="34" charset="0"/>
                <a:ea typeface="宋体" panose="02010600030101010101" pitchFamily="2" charset="-122"/>
              </a:defRPr>
            </a:lvl1pPr>
            <a:lvl2pPr marL="742950" indent="-285750" defTabSz="1000125" fontAlgn="t">
              <a:defRPr sz="1000">
                <a:solidFill>
                  <a:schemeClr val="tx1"/>
                </a:solidFill>
                <a:latin typeface="FrutigerNext LT Regular" pitchFamily="34" charset="0"/>
                <a:ea typeface="宋体" panose="02010600030101010101" pitchFamily="2" charset="-122"/>
              </a:defRPr>
            </a:lvl2pPr>
            <a:lvl3pPr marL="1143000" indent="-228600" defTabSz="1000125" fontAlgn="t">
              <a:defRPr sz="1000">
                <a:solidFill>
                  <a:schemeClr val="tx1"/>
                </a:solidFill>
                <a:latin typeface="FrutigerNext LT Regular" pitchFamily="34" charset="0"/>
                <a:ea typeface="宋体" panose="02010600030101010101" pitchFamily="2" charset="-122"/>
              </a:defRPr>
            </a:lvl3pPr>
            <a:lvl4pPr marL="1600200" indent="-228600" defTabSz="1000125" fontAlgn="t">
              <a:defRPr sz="1000">
                <a:solidFill>
                  <a:schemeClr val="tx1"/>
                </a:solidFill>
                <a:latin typeface="FrutigerNext LT Regular" pitchFamily="34" charset="0"/>
                <a:ea typeface="宋体" panose="02010600030101010101" pitchFamily="2" charset="-122"/>
              </a:defRPr>
            </a:lvl4pPr>
            <a:lvl5pPr marL="2057400" indent="-228600" defTabSz="1000125" fontAlgn="t">
              <a:defRPr sz="1000">
                <a:solidFill>
                  <a:schemeClr val="tx1"/>
                </a:solidFill>
                <a:latin typeface="FrutigerNext LT Regular" pitchFamily="34" charset="0"/>
                <a:ea typeface="宋体" panose="02010600030101010101" pitchFamily="2" charset="-122"/>
              </a:defRPr>
            </a:lvl5pPr>
            <a:lvl6pPr marL="25146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hangingPunct="0">
              <a:defRPr/>
            </a:pPr>
            <a:r>
              <a:rPr lang="zh-CN" altLang="en-US" sz="3500" smtClean="0">
                <a:solidFill>
                  <a:srgbClr val="990000"/>
                </a:solidFill>
                <a:latin typeface="黑体" panose="02010609060101010101" pitchFamily="2" charset="-122"/>
                <a:ea typeface="黑体" panose="02010609060101010101" pitchFamily="2" charset="-122"/>
                <a:cs typeface="Arial" panose="020B0604020202020204" pitchFamily="34" charset="0"/>
              </a:rPr>
              <a:t>目标</a:t>
            </a:r>
          </a:p>
        </p:txBody>
      </p:sp>
      <p:sp>
        <p:nvSpPr>
          <p:cNvPr id="3" name="内容占位符 2"/>
          <p:cNvSpPr>
            <a:spLocks noGrp="1"/>
          </p:cNvSpPr>
          <p:nvPr>
            <p:ph idx="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3" name="Picture 18" descr="目录 cop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650" y="527050"/>
            <a:ext cx="62071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userDrawn="1"/>
        </p:nvSpPr>
        <p:spPr bwMode="auto">
          <a:xfrm>
            <a:off x="1331913" y="549275"/>
            <a:ext cx="2052637" cy="638175"/>
          </a:xfrm>
          <a:prstGeom prst="rect">
            <a:avLst/>
          </a:prstGeom>
          <a:noFill/>
          <a:ln>
            <a:noFill/>
          </a:ln>
        </p:spPr>
        <p:txBody>
          <a:bodyPr lIns="99980" tIns="49986" rIns="99980" bIns="49986">
            <a:spAutoFit/>
          </a:bodyPr>
          <a:lstStyle>
            <a:lvl1pPr defTabSz="1000125" fontAlgn="t">
              <a:defRPr sz="1000">
                <a:solidFill>
                  <a:schemeClr val="tx1"/>
                </a:solidFill>
                <a:latin typeface="FrutigerNext LT Regular" pitchFamily="34" charset="0"/>
                <a:ea typeface="宋体" panose="02010600030101010101" pitchFamily="2" charset="-122"/>
              </a:defRPr>
            </a:lvl1pPr>
            <a:lvl2pPr marL="742950" indent="-285750" defTabSz="1000125" fontAlgn="t">
              <a:defRPr sz="1000">
                <a:solidFill>
                  <a:schemeClr val="tx1"/>
                </a:solidFill>
                <a:latin typeface="FrutigerNext LT Regular" pitchFamily="34" charset="0"/>
                <a:ea typeface="宋体" panose="02010600030101010101" pitchFamily="2" charset="-122"/>
              </a:defRPr>
            </a:lvl2pPr>
            <a:lvl3pPr marL="1143000" indent="-228600" defTabSz="1000125" fontAlgn="t">
              <a:defRPr sz="1000">
                <a:solidFill>
                  <a:schemeClr val="tx1"/>
                </a:solidFill>
                <a:latin typeface="FrutigerNext LT Regular" pitchFamily="34" charset="0"/>
                <a:ea typeface="宋体" panose="02010600030101010101" pitchFamily="2" charset="-122"/>
              </a:defRPr>
            </a:lvl3pPr>
            <a:lvl4pPr marL="1600200" indent="-228600" defTabSz="1000125" fontAlgn="t">
              <a:defRPr sz="1000">
                <a:solidFill>
                  <a:schemeClr val="tx1"/>
                </a:solidFill>
                <a:latin typeface="FrutigerNext LT Regular" pitchFamily="34" charset="0"/>
                <a:ea typeface="宋体" panose="02010600030101010101" pitchFamily="2" charset="-122"/>
              </a:defRPr>
            </a:lvl4pPr>
            <a:lvl5pPr marL="2057400" indent="-228600" defTabSz="1000125" fontAlgn="t">
              <a:defRPr sz="1000">
                <a:solidFill>
                  <a:schemeClr val="tx1"/>
                </a:solidFill>
                <a:latin typeface="FrutigerNext LT Regular" pitchFamily="34" charset="0"/>
                <a:ea typeface="宋体" panose="02010600030101010101" pitchFamily="2" charset="-122"/>
              </a:defRPr>
            </a:lvl5pPr>
            <a:lvl6pPr marL="25146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hangingPunct="0">
              <a:defRPr/>
            </a:pPr>
            <a:r>
              <a:rPr lang="zh-CN" altLang="en-US" sz="3500" smtClean="0">
                <a:solidFill>
                  <a:srgbClr val="990000"/>
                </a:solidFill>
                <a:latin typeface="黑体" panose="02010609060101010101" pitchFamily="2" charset="-122"/>
                <a:ea typeface="黑体" panose="02010609060101010101" pitchFamily="2" charset="-122"/>
                <a:cs typeface="Arial" panose="020B0604020202020204" pitchFamily="34" charset="0"/>
              </a:rPr>
              <a:t>目录</a:t>
            </a:r>
          </a:p>
        </p:txBody>
      </p:sp>
      <p:sp>
        <p:nvSpPr>
          <p:cNvPr id="8" name="文本占位符 6"/>
          <p:cNvSpPr>
            <a:spLocks noGrp="1"/>
          </p:cNvSpPr>
          <p:nvPr>
            <p:ph type="body" sz="quarter" idx="10"/>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ln>
        </p:spPr>
        <p:txBody>
          <a:bodyPr wrap="none" lIns="80114" tIns="40058" rIns="80114" bIns="40058">
            <a:spAutoFit/>
          </a:bodyPr>
          <a:lstStyle/>
          <a:p>
            <a:pPr defTabSz="801370" eaLnBrk="0" fontAlgn="base" hangingPunct="0">
              <a:defRPr/>
            </a:pPr>
            <a:r>
              <a:rPr lang="en-US" altLang="zh-CN" sz="1200" dirty="0">
                <a:solidFill>
                  <a:schemeClr val="bg1"/>
                </a:solidFill>
                <a:ea typeface="MS PGothic" panose="020B0600070205080204"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8" name="Rectangle 69"/>
          <p:cNvSpPr>
            <a:spLocks noChangeArrowheads="1"/>
          </p:cNvSpPr>
          <p:nvPr userDrawn="1"/>
        </p:nvSpPr>
        <p:spPr bwMode="auto">
          <a:xfrm>
            <a:off x="655638" y="6451600"/>
            <a:ext cx="4819067"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dirty="0">
                <a:latin typeface="FrutigerNext LT Bold" pitchFamily="20" charset="0"/>
                <a:ea typeface="MS PGothic" panose="020B0600070205080204" pitchFamily="34" charset="-128"/>
              </a:rPr>
              <a:t>Copyright © </a:t>
            </a:r>
            <a:r>
              <a:rPr lang="en-US" altLang="zh-CN" sz="1200" dirty="0" smtClean="0">
                <a:latin typeface="FrutigerNext LT Bold" pitchFamily="20" charset="0"/>
                <a:ea typeface="MS PGothic" panose="020B0600070205080204" pitchFamily="34" charset="-128"/>
              </a:rPr>
              <a:t>2016 </a:t>
            </a:r>
            <a:r>
              <a:rPr lang="en-US" altLang="zh-CN" sz="1200" dirty="0">
                <a:latin typeface="FrutigerNext LT Bold" pitchFamily="20" charset="0"/>
                <a:ea typeface="MS PGothic" panose="020B0600070205080204" pitchFamily="34" charset="-128"/>
              </a:rPr>
              <a:t>Huawei Technologies Co., Ltd. All rights reserved. </a:t>
            </a:r>
          </a:p>
        </p:txBody>
      </p:sp>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57206" y="366796"/>
            <a:ext cx="21240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3" name="Picture 8" descr="总结 cop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0888" y="509588"/>
            <a:ext cx="61753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8"/>
          <p:cNvSpPr txBox="1">
            <a:spLocks noChangeArrowheads="1"/>
          </p:cNvSpPr>
          <p:nvPr userDrawn="1"/>
        </p:nvSpPr>
        <p:spPr bwMode="auto">
          <a:xfrm>
            <a:off x="1331913" y="549275"/>
            <a:ext cx="2052637" cy="638175"/>
          </a:xfrm>
          <a:prstGeom prst="rect">
            <a:avLst/>
          </a:prstGeom>
          <a:noFill/>
          <a:ln>
            <a:noFill/>
          </a:ln>
        </p:spPr>
        <p:txBody>
          <a:bodyPr lIns="99980" tIns="49986" rIns="99980" bIns="49986">
            <a:spAutoFit/>
          </a:bodyPr>
          <a:lstStyle>
            <a:lvl1pPr defTabSz="1000125" fontAlgn="t">
              <a:defRPr sz="1000">
                <a:solidFill>
                  <a:schemeClr val="tx1"/>
                </a:solidFill>
                <a:latin typeface="FrutigerNext LT Regular" pitchFamily="34" charset="0"/>
                <a:ea typeface="宋体" panose="02010600030101010101" pitchFamily="2" charset="-122"/>
              </a:defRPr>
            </a:lvl1pPr>
            <a:lvl2pPr marL="742950" indent="-285750" defTabSz="1000125" fontAlgn="t">
              <a:defRPr sz="1000">
                <a:solidFill>
                  <a:schemeClr val="tx1"/>
                </a:solidFill>
                <a:latin typeface="FrutigerNext LT Regular" pitchFamily="34" charset="0"/>
                <a:ea typeface="宋体" panose="02010600030101010101" pitchFamily="2" charset="-122"/>
              </a:defRPr>
            </a:lvl2pPr>
            <a:lvl3pPr marL="1143000" indent="-228600" defTabSz="1000125" fontAlgn="t">
              <a:defRPr sz="1000">
                <a:solidFill>
                  <a:schemeClr val="tx1"/>
                </a:solidFill>
                <a:latin typeface="FrutigerNext LT Regular" pitchFamily="34" charset="0"/>
                <a:ea typeface="宋体" panose="02010600030101010101" pitchFamily="2" charset="-122"/>
              </a:defRPr>
            </a:lvl3pPr>
            <a:lvl4pPr marL="1600200" indent="-228600" defTabSz="1000125" fontAlgn="t">
              <a:defRPr sz="1000">
                <a:solidFill>
                  <a:schemeClr val="tx1"/>
                </a:solidFill>
                <a:latin typeface="FrutigerNext LT Regular" pitchFamily="34" charset="0"/>
                <a:ea typeface="宋体" panose="02010600030101010101" pitchFamily="2" charset="-122"/>
              </a:defRPr>
            </a:lvl4pPr>
            <a:lvl5pPr marL="2057400" indent="-228600" defTabSz="1000125" fontAlgn="t">
              <a:defRPr sz="1000">
                <a:solidFill>
                  <a:schemeClr val="tx1"/>
                </a:solidFill>
                <a:latin typeface="FrutigerNext LT Regular" pitchFamily="34" charset="0"/>
                <a:ea typeface="宋体" panose="02010600030101010101" pitchFamily="2" charset="-122"/>
              </a:defRPr>
            </a:lvl5pPr>
            <a:lvl6pPr marL="25146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001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hangingPunct="0">
              <a:defRPr/>
            </a:pPr>
            <a:r>
              <a:rPr lang="zh-CN" altLang="en-US" sz="3500" smtClean="0">
                <a:solidFill>
                  <a:srgbClr val="990000"/>
                </a:solidFill>
                <a:latin typeface="黑体" panose="02010609060101010101" pitchFamily="2" charset="-122"/>
                <a:ea typeface="黑体" panose="02010609060101010101" pitchFamily="2" charset="-122"/>
                <a:cs typeface="Arial" panose="020B0604020202020204"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401320" indent="0">
              <a:buSzPct val="100000"/>
              <a:buFont typeface="+mj-lt"/>
              <a:buNone/>
              <a:defRPr/>
            </a:lvl2pPr>
            <a:lvl3pPr>
              <a:defRPr/>
            </a:lvl3pPr>
            <a:lvl5pPr>
              <a:buNone/>
              <a:defRPr/>
            </a:lvl5pPr>
          </a:lstStyle>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defTabSz="1001395" eaLnBrk="0" fontAlgn="base" hangingPunct="0"/>
            <a:r>
              <a:rPr lang="zh-CN" altLang="en-US" sz="3500" dirty="0" smtClean="0">
                <a:solidFill>
                  <a:srgbClr val="990000"/>
                </a:solidFill>
                <a:latin typeface="黑体" panose="02010609060101010101" pitchFamily="2" charset="-122"/>
                <a:ea typeface="黑体" panose="02010609060101010101" pitchFamily="2" charset="-122"/>
                <a:cs typeface="Arial" panose="020B0604020202020204" pitchFamily="34" charset="0"/>
              </a:rPr>
              <a:t>思考题</a:t>
            </a:r>
          </a:p>
        </p:txBody>
      </p:sp>
    </p:spTree>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defTabSz="1001395" eaLnBrk="0" fontAlgn="base" hangingPunct="0"/>
            <a:r>
              <a:rPr lang="zh-CN" altLang="en-US" sz="3500" dirty="0" smtClean="0">
                <a:solidFill>
                  <a:srgbClr val="990000"/>
                </a:solidFill>
                <a:latin typeface="黑体" panose="02010609060101010101" pitchFamily="2" charset="-122"/>
                <a:ea typeface="黑体" panose="02010609060101010101" pitchFamily="2" charset="-122"/>
                <a:cs typeface="Arial" panose="020B0604020202020204" pitchFamily="34" charset="0"/>
              </a:rPr>
              <a:t>前言</a:t>
            </a:r>
          </a:p>
        </p:txBody>
      </p:sp>
    </p:spTree>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练习题">
    <p:spTree>
      <p:nvGrpSpPr>
        <p:cNvPr id="1" name=""/>
        <p:cNvGrpSpPr/>
        <p:nvPr/>
      </p:nvGrpSpPr>
      <p:grpSpPr>
        <a:xfrm>
          <a:off x="0" y="0"/>
          <a:ext cx="0" cy="0"/>
          <a:chOff x="0" y="0"/>
          <a:chExt cx="0" cy="0"/>
        </a:xfrm>
      </p:grpSpPr>
      <p:pic>
        <p:nvPicPr>
          <p:cNvPr id="3"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5" name="文本框 4"/>
          <p:cNvSpPr txBox="1"/>
          <p:nvPr userDrawn="1"/>
        </p:nvSpPr>
        <p:spPr>
          <a:xfrm>
            <a:off x="755650" y="1484784"/>
            <a:ext cx="6264696" cy="369332"/>
          </a:xfrm>
          <a:prstGeom prst="rect">
            <a:avLst/>
          </a:prstGeom>
          <a:noFill/>
        </p:spPr>
        <p:txBody>
          <a:bodyPr wrap="square" rtlCol="0">
            <a:spAutoFit/>
          </a:bodyPr>
          <a:lstStyle/>
          <a:p>
            <a:pPr fontAlgn="base"/>
            <a:r>
              <a:rPr lang="zh-CN" altLang="en-US" sz="1800" dirty="0" smtClean="0">
                <a:solidFill>
                  <a:srgbClr val="000000"/>
                </a:solidFill>
                <a:latin typeface="Calibri" panose="020F0502020204030204" pitchFamily="34" charset="0"/>
                <a:ea typeface="宋体" panose="02010600030101010101" pitchFamily="2" charset="-122"/>
              </a:rPr>
              <a:t>本章练习题</a:t>
            </a:r>
            <a:endParaRPr lang="zh-CN" altLang="en-US" sz="1800" dirty="0">
              <a:solidFill>
                <a:srgbClr val="000000"/>
              </a:solidFill>
              <a:latin typeface="Calibri" panose="020F0502020204030204" pitchFamily="34" charset="0"/>
              <a:ea typeface="宋体" panose="02010600030101010101" pitchFamily="2" charset="-122"/>
            </a:endParaRPr>
          </a:p>
        </p:txBody>
      </p:sp>
      <p:sp>
        <p:nvSpPr>
          <p:cNvPr id="6"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defTabSz="1001395" eaLnBrk="0" fontAlgn="base" hangingPunct="0"/>
            <a:r>
              <a:rPr lang="zh-CN" altLang="en-US" sz="3500" dirty="0" smtClean="0">
                <a:solidFill>
                  <a:srgbClr val="990000"/>
                </a:solidFill>
                <a:latin typeface="黑体" panose="02010609060101010101" pitchFamily="2" charset="-122"/>
                <a:ea typeface="黑体" panose="02010609060101010101" pitchFamily="2" charset="-122"/>
                <a:cs typeface="Arial" panose="020B0604020202020204" pitchFamily="34" charset="0"/>
              </a:rPr>
              <a:t>习题</a:t>
            </a:r>
          </a:p>
        </p:txBody>
      </p:sp>
    </p:spTree>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前言</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marL="301625" marR="0" lvl="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目标</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目录</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2.png"/><Relationship Id="rId21"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theme" Target="../theme/theme2.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9"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20"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9" name="Picture 2" descr="C:\Users\c00224892.CHINA\Desktop\中文水印.png"/>
          <p:cNvPicPr>
            <a:picLocks noChangeAspect="1" noChangeArrowheads="1"/>
          </p:cNvPicPr>
          <p:nvPr userDrawn="1"/>
        </p:nvPicPr>
        <p:blipFill>
          <a:blip r:embed="rId21" cstate="print"/>
          <a:srcRect/>
          <a:stretch>
            <a:fillRect/>
          </a:stretch>
        </p:blipFill>
        <p:spPr bwMode="auto">
          <a:xfrm>
            <a:off x="6516216" y="-27384"/>
            <a:ext cx="2633663" cy="2633662"/>
          </a:xfrm>
          <a:prstGeom prst="rect">
            <a:avLst/>
          </a:prstGeom>
          <a:noFill/>
        </p:spPr>
      </p:pic>
      <p:sp>
        <p:nvSpPr>
          <p:cNvPr id="11" name="Rectangle 69"/>
          <p:cNvSpPr>
            <a:spLocks noChangeArrowheads="1"/>
          </p:cNvSpPr>
          <p:nvPr userDrawn="1"/>
        </p:nvSpPr>
        <p:spPr bwMode="auto">
          <a:xfrm>
            <a:off x="6096000" y="6451600"/>
            <a:ext cx="735013" cy="263525"/>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dirty="0">
                <a:latin typeface="FrutigerNext LT Bold" pitchFamily="20" charset="0"/>
                <a:ea typeface="MS PGothic" panose="020B0600070205080204" pitchFamily="34" charset="-128"/>
              </a:rPr>
              <a:t>Page </a:t>
            </a:r>
            <a:fld id="{1FEFD3CB-89DC-4761-BEA9-5B85F8DA4F7E}" type="slidenum">
              <a:rPr lang="en-US" altLang="zh-CN" sz="1200" dirty="0">
                <a:latin typeface="FrutigerNext LT Bold" pitchFamily="20" charset="0"/>
                <a:ea typeface="MS PGothic" panose="020B0600070205080204" pitchFamily="34" charset="-128"/>
              </a:rPr>
              <a:t>‹#›</a:t>
            </a:fld>
            <a:endParaRPr lang="en-US" altLang="zh-CN" sz="1200" dirty="0">
              <a:latin typeface="FrutigerNext LT Bold" pitchFamily="20" charset="0"/>
              <a:ea typeface="MS PGothic" panose="020B0600070205080204" pitchFamily="34" charset="-128"/>
            </a:endParaRPr>
          </a:p>
        </p:txBody>
      </p:sp>
      <p:sp>
        <p:nvSpPr>
          <p:cNvPr id="12" name="Rectangle 69"/>
          <p:cNvSpPr>
            <a:spLocks noChangeArrowheads="1"/>
          </p:cNvSpPr>
          <p:nvPr userDrawn="1"/>
        </p:nvSpPr>
        <p:spPr bwMode="auto">
          <a:xfrm>
            <a:off x="655638" y="6451600"/>
            <a:ext cx="4819067"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dirty="0">
                <a:latin typeface="FrutigerNext LT Bold" pitchFamily="20" charset="0"/>
                <a:ea typeface="MS PGothic" panose="020B0600070205080204" pitchFamily="34" charset="-128"/>
              </a:rPr>
              <a:t>Copyright © </a:t>
            </a:r>
            <a:r>
              <a:rPr lang="en-US" altLang="zh-CN" sz="1200" dirty="0" smtClean="0">
                <a:latin typeface="FrutigerNext LT Bold" pitchFamily="20" charset="0"/>
                <a:ea typeface="MS PGothic" panose="020B0600070205080204" pitchFamily="34" charset="-128"/>
              </a:rPr>
              <a:t>2016 </a:t>
            </a:r>
            <a:r>
              <a:rPr lang="en-US" altLang="zh-CN" sz="1200" dirty="0">
                <a:latin typeface="FrutigerNext LT Bold" pitchFamily="20" charset="0"/>
                <a:ea typeface="MS PGothic" panose="020B0600070205080204" pitchFamily="34" charset="-128"/>
              </a:rPr>
              <a:t>Huawei Technologies Co., Ltd. All rights reserved.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xmlns:p14="http://schemas.microsoft.com/office/powerpoint/2010/mai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221413"/>
            <a:ext cx="914241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descr="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8875" y="6399213"/>
            <a:ext cx="13112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6"/>
          <p:cNvSpPr>
            <a:spLocks noGrp="1" noChangeArrowheads="1"/>
          </p:cNvSpPr>
          <p:nvPr>
            <p:ph type="title"/>
          </p:nvPr>
        </p:nvSpPr>
        <p:spPr bwMode="auto">
          <a:xfrm>
            <a:off x="652463" y="387350"/>
            <a:ext cx="774541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28" tIns="40064" rIns="80128" bIns="40064" numCol="1" anchor="ctr" anchorCtr="0" compatLnSpc="1"/>
          <a:lstStyle/>
          <a:p>
            <a:pPr lvl="0"/>
            <a:r>
              <a:rPr lang="zh-CN" altLang="en-US" smtClean="0"/>
              <a:t>单击此处编辑母版标题样式</a:t>
            </a:r>
          </a:p>
        </p:txBody>
      </p:sp>
      <p:sp>
        <p:nvSpPr>
          <p:cNvPr id="1029" name="Rectangle 57"/>
          <p:cNvSpPr>
            <a:spLocks noGrp="1" noChangeArrowheads="1"/>
          </p:cNvSpPr>
          <p:nvPr>
            <p:ph type="body" idx="1"/>
          </p:nvPr>
        </p:nvSpPr>
        <p:spPr bwMode="auto">
          <a:xfrm>
            <a:off x="652463" y="1374775"/>
            <a:ext cx="7929562"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41" tIns="40071" rIns="80141" bIns="40071"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69"/>
          <p:cNvSpPr>
            <a:spLocks noChangeArrowheads="1"/>
          </p:cNvSpPr>
          <p:nvPr/>
        </p:nvSpPr>
        <p:spPr bwMode="auto">
          <a:xfrm>
            <a:off x="655638" y="6451600"/>
            <a:ext cx="5002212" cy="265113"/>
          </a:xfrm>
          <a:prstGeom prst="rect">
            <a:avLst/>
          </a:prstGeom>
          <a:noFill/>
          <a:ln>
            <a:noFill/>
          </a:ln>
        </p:spPr>
        <p:txBody>
          <a:bodyPr wrap="none" lIns="80101" tIns="40052" rIns="80101" bIns="40052">
            <a:spAutoFit/>
          </a:bodyPr>
          <a:lstStyle>
            <a:lvl1pPr defTabSz="801370" fontAlgn="t">
              <a:defRPr sz="1000">
                <a:solidFill>
                  <a:schemeClr val="tx1"/>
                </a:solidFill>
                <a:latin typeface="FrutigerNext LT Regular" pitchFamily="34" charset="0"/>
                <a:ea typeface="宋体" panose="02010600030101010101" pitchFamily="2" charset="-122"/>
              </a:defRPr>
            </a:lvl1pPr>
            <a:lvl2pPr marL="742950" indent="-285750" defTabSz="801370" fontAlgn="t">
              <a:defRPr sz="1000">
                <a:solidFill>
                  <a:schemeClr val="tx1"/>
                </a:solidFill>
                <a:latin typeface="FrutigerNext LT Regular" pitchFamily="34" charset="0"/>
                <a:ea typeface="宋体" panose="02010600030101010101" pitchFamily="2" charset="-122"/>
              </a:defRPr>
            </a:lvl2pPr>
            <a:lvl3pPr marL="1143000" indent="-228600" defTabSz="801370" fontAlgn="t">
              <a:defRPr sz="1000">
                <a:solidFill>
                  <a:schemeClr val="tx1"/>
                </a:solidFill>
                <a:latin typeface="FrutigerNext LT Regular" pitchFamily="34" charset="0"/>
                <a:ea typeface="宋体" panose="02010600030101010101" pitchFamily="2" charset="-122"/>
              </a:defRPr>
            </a:lvl3pPr>
            <a:lvl4pPr marL="1600200" indent="-228600" defTabSz="801370" fontAlgn="t">
              <a:defRPr sz="1000">
                <a:solidFill>
                  <a:schemeClr val="tx1"/>
                </a:solidFill>
                <a:latin typeface="FrutigerNext LT Regular" pitchFamily="34" charset="0"/>
                <a:ea typeface="宋体" panose="02010600030101010101" pitchFamily="2" charset="-122"/>
              </a:defRPr>
            </a:lvl4pPr>
            <a:lvl5pPr marL="2057400" indent="-228600" defTabSz="801370" fontAlgn="t">
              <a:defRPr sz="1000">
                <a:solidFill>
                  <a:schemeClr val="tx1"/>
                </a:solidFill>
                <a:latin typeface="FrutigerNext LT Regular" pitchFamily="34" charset="0"/>
                <a:ea typeface="宋体" panose="02010600030101010101" pitchFamily="2" charset="-122"/>
              </a:defRPr>
            </a:lvl5pPr>
            <a:lvl6pPr marL="25146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0137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fontAlgn="base" hangingPunct="0">
              <a:defRPr/>
            </a:pPr>
            <a:r>
              <a:rPr lang="en-US" altLang="zh-CN" sz="1200" dirty="0" smtClean="0">
                <a:solidFill>
                  <a:srgbClr val="000000"/>
                </a:solidFill>
                <a:latin typeface="FrutigerNext LT Bold" pitchFamily="20" charset="0"/>
                <a:ea typeface="MS PGothic" panose="020B0600070205080204" pitchFamily="34" charset="-128"/>
              </a:rPr>
              <a:t>Copyright © 2016 Huawei Technologies Co., Ltd. All rights reserved. </a:t>
            </a:r>
          </a:p>
        </p:txBody>
      </p:sp>
      <p:sp>
        <p:nvSpPr>
          <p:cNvPr id="8" name="Rectangle 69"/>
          <p:cNvSpPr>
            <a:spLocks noChangeArrowheads="1"/>
          </p:cNvSpPr>
          <p:nvPr userDrawn="1"/>
        </p:nvSpPr>
        <p:spPr bwMode="auto">
          <a:xfrm>
            <a:off x="6096000" y="6451600"/>
            <a:ext cx="735013" cy="263525"/>
          </a:xfrm>
          <a:prstGeom prst="rect">
            <a:avLst/>
          </a:prstGeom>
          <a:noFill/>
          <a:ln w="9525" algn="ctr">
            <a:noFill/>
            <a:miter lim="800000"/>
          </a:ln>
          <a:effectLst/>
        </p:spPr>
        <p:txBody>
          <a:bodyPr wrap="none" lIns="80101" tIns="40052" rIns="80101" bIns="40052">
            <a:spAutoFit/>
          </a:bodyPr>
          <a:lstStyle>
            <a:lvl1pPr defTabSz="801370">
              <a:defRPr sz="1000">
                <a:solidFill>
                  <a:schemeClr val="tx1"/>
                </a:solidFill>
                <a:latin typeface="FrutigerNext LT Regular" pitchFamily="34" charset="0"/>
                <a:ea typeface="宋体" panose="02010600030101010101" pitchFamily="2" charset="-122"/>
              </a:defRPr>
            </a:lvl1pPr>
            <a:lvl2pPr marL="742950" indent="-285750" defTabSz="801370">
              <a:defRPr sz="1000">
                <a:solidFill>
                  <a:schemeClr val="tx1"/>
                </a:solidFill>
                <a:latin typeface="FrutigerNext LT Regular" pitchFamily="34" charset="0"/>
                <a:ea typeface="宋体" panose="02010600030101010101" pitchFamily="2" charset="-122"/>
              </a:defRPr>
            </a:lvl2pPr>
            <a:lvl3pPr marL="1143000" indent="-228600" defTabSz="801370">
              <a:defRPr sz="1000">
                <a:solidFill>
                  <a:schemeClr val="tx1"/>
                </a:solidFill>
                <a:latin typeface="FrutigerNext LT Regular" pitchFamily="34" charset="0"/>
                <a:ea typeface="宋体" panose="02010600030101010101" pitchFamily="2" charset="-122"/>
              </a:defRPr>
            </a:lvl3pPr>
            <a:lvl4pPr marL="1600200" indent="-228600" defTabSz="801370">
              <a:defRPr sz="1000">
                <a:solidFill>
                  <a:schemeClr val="tx1"/>
                </a:solidFill>
                <a:latin typeface="FrutigerNext LT Regular" pitchFamily="34" charset="0"/>
                <a:ea typeface="宋体" panose="02010600030101010101" pitchFamily="2" charset="-122"/>
              </a:defRPr>
            </a:lvl4pPr>
            <a:lvl5pPr marL="2057400" indent="-228600" defTabSz="801370">
              <a:defRPr sz="1000">
                <a:solidFill>
                  <a:schemeClr val="tx1"/>
                </a:solidFill>
                <a:latin typeface="FrutigerNext LT Regular" pitchFamily="34" charset="0"/>
                <a:ea typeface="宋体" panose="02010600030101010101" pitchFamily="2" charset="-122"/>
              </a:defRPr>
            </a:lvl5pPr>
            <a:lvl6pPr marL="2514600" indent="-228600" defTabSz="80137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80137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80137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80137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0" fontAlgn="base" hangingPunct="0">
              <a:defRPr/>
            </a:pPr>
            <a:r>
              <a:rPr lang="en-US" altLang="zh-CN" sz="1200" smtClean="0">
                <a:solidFill>
                  <a:srgbClr val="000000"/>
                </a:solidFill>
                <a:latin typeface="FrutigerNext LT Bold" pitchFamily="20" charset="0"/>
                <a:ea typeface="MS PGothic" panose="020B0600070205080204" pitchFamily="34" charset="-128"/>
              </a:rPr>
              <a:t>Page </a:t>
            </a:r>
            <a:fld id="{5D0162C6-BE0A-47E6-8A8D-639A143D5127}" type="slidenum">
              <a:rPr lang="en-US" altLang="zh-CN" sz="1200" smtClean="0">
                <a:solidFill>
                  <a:srgbClr val="000000"/>
                </a:solidFill>
                <a:latin typeface="FrutigerNext LT Bold" pitchFamily="20" charset="0"/>
                <a:ea typeface="MS PGothic" panose="020B0600070205080204" pitchFamily="34" charset="-128"/>
              </a:rPr>
              <a:t>‹#›</a:t>
            </a:fld>
            <a:endParaRPr lang="en-US" altLang="zh-CN" sz="1200" smtClean="0">
              <a:solidFill>
                <a:srgbClr val="000000"/>
              </a:solidFill>
              <a:latin typeface="FrutigerNext LT Bold" pitchFamily="20"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iming>
    <p:tnLst>
      <p:par>
        <p:cTn xmlns:p14="http://schemas.microsoft.com/office/powerpoint/2010/mai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sz="2400">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4" Type="http://schemas.openxmlformats.org/officeDocument/2006/relationships/image" Target="../media/image21.emf"/><Relationship Id="rId5" Type="http://schemas.openxmlformats.org/officeDocument/2006/relationships/image" Target="../media/image22.emf"/><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1295636" y="1700808"/>
            <a:ext cx="6012594" cy="1470025"/>
          </a:xfrm>
        </p:spPr>
        <p:txBody>
          <a:bodyPr/>
          <a:lstStyle/>
          <a:p>
            <a:r>
              <a:rPr lang="en-US" altLang="zh-CN" sz="4400" dirty="0" smtClean="0"/>
              <a:t>Hive</a:t>
            </a:r>
            <a:r>
              <a:rPr lang="zh-CN" altLang="en-US" sz="4400" dirty="0" smtClean="0"/>
              <a:t>总体篇</a:t>
            </a:r>
            <a:endParaRPr lang="zh-CN" altLang="en-US" sz="4400"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672584"/>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 name="标题 1"/>
          <p:cNvSpPr>
            <a:spLocks noGrp="1"/>
          </p:cNvSpPr>
          <p:nvPr>
            <p:ph type="title"/>
          </p:nvPr>
        </p:nvSpPr>
        <p:spPr/>
        <p:txBody>
          <a:bodyPr/>
          <a:lstStyle/>
          <a:p>
            <a:r>
              <a:rPr lang="en-US" altLang="zh-CN" dirty="0" smtClean="0"/>
              <a:t>Hive</a:t>
            </a:r>
            <a:r>
              <a:rPr lang="zh-CN" altLang="en-US" dirty="0" smtClean="0"/>
              <a:t>在</a:t>
            </a:r>
            <a:r>
              <a:rPr lang="en-US" altLang="zh-CN" dirty="0" smtClean="0"/>
              <a:t>FusionInsight</a:t>
            </a:r>
            <a:r>
              <a:rPr lang="zh-CN" altLang="en-US" dirty="0"/>
              <a:t>中</a:t>
            </a:r>
            <a:r>
              <a:rPr lang="zh-CN" altLang="en-US" dirty="0" smtClean="0"/>
              <a:t>的位置</a:t>
            </a:r>
            <a:endParaRPr lang="zh-CN" altLang="en-US" dirty="0">
              <a:latin typeface="黑体" panose="02010609060101010101" pitchFamily="2" charset="-122"/>
            </a:endParaRPr>
          </a:p>
        </p:txBody>
      </p:sp>
      <p:grpSp>
        <p:nvGrpSpPr>
          <p:cNvPr id="69" name="组合 68"/>
          <p:cNvGrpSpPr/>
          <p:nvPr/>
        </p:nvGrpSpPr>
        <p:grpSpPr>
          <a:xfrm>
            <a:off x="713931" y="1376363"/>
            <a:ext cx="7768082" cy="3456793"/>
            <a:chOff x="713931" y="1376363"/>
            <a:chExt cx="7768082" cy="3041313"/>
          </a:xfrm>
        </p:grpSpPr>
        <p:sp>
          <p:nvSpPr>
            <p:cNvPr id="71" name="圆角矩形 70"/>
            <p:cNvSpPr/>
            <p:nvPr/>
          </p:nvSpPr>
          <p:spPr>
            <a:xfrm>
              <a:off x="7377113" y="1952625"/>
              <a:ext cx="1084262" cy="2159000"/>
            </a:xfrm>
            <a:prstGeom prst="roundRect">
              <a:avLst>
                <a:gd name="adj" fmla="val 5780"/>
              </a:avLst>
            </a:prstGeom>
            <a:solidFill>
              <a:srgbClr val="CDE8F5"/>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endParaRPr lang="zh-CN" altLang="en-US" sz="1400" dirty="0">
                <a:solidFill>
                  <a:prstClr val="white"/>
                </a:solidFill>
              </a:endParaRPr>
            </a:p>
          </p:txBody>
        </p:sp>
        <p:sp>
          <p:nvSpPr>
            <p:cNvPr id="73" name="圆角矩形 72"/>
            <p:cNvSpPr/>
            <p:nvPr/>
          </p:nvSpPr>
          <p:spPr>
            <a:xfrm>
              <a:off x="772241" y="3225464"/>
              <a:ext cx="5114925" cy="1192212"/>
            </a:xfrm>
            <a:prstGeom prst="roundRect">
              <a:avLst>
                <a:gd name="adj" fmla="val 5780"/>
              </a:avLst>
            </a:prstGeom>
            <a:solidFill>
              <a:srgbClr val="CDE8F5"/>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endParaRPr lang="zh-CN" altLang="en-US" sz="1400" dirty="0">
                <a:solidFill>
                  <a:prstClr val="white"/>
                </a:solidFill>
              </a:endParaRPr>
            </a:p>
          </p:txBody>
        </p:sp>
        <p:sp>
          <p:nvSpPr>
            <p:cNvPr id="97" name="圆角矩形 96"/>
            <p:cNvSpPr/>
            <p:nvPr/>
          </p:nvSpPr>
          <p:spPr>
            <a:xfrm>
              <a:off x="765969" y="1952623"/>
              <a:ext cx="6451600" cy="806451"/>
            </a:xfrm>
            <a:prstGeom prst="roundRect">
              <a:avLst>
                <a:gd name="adj" fmla="val 5780"/>
              </a:avLst>
            </a:prstGeom>
            <a:solidFill>
              <a:srgbClr val="CDE8F5"/>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endParaRPr lang="zh-CN" altLang="en-US" sz="1400" dirty="0">
                <a:solidFill>
                  <a:prstClr val="white"/>
                </a:solidFill>
              </a:endParaRPr>
            </a:p>
          </p:txBody>
        </p:sp>
        <p:sp>
          <p:nvSpPr>
            <p:cNvPr id="105" name="圆角矩形 104"/>
            <p:cNvSpPr/>
            <p:nvPr/>
          </p:nvSpPr>
          <p:spPr>
            <a:xfrm>
              <a:off x="1490218" y="3433426"/>
              <a:ext cx="1216025" cy="287338"/>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a:solidFill>
                    <a:prstClr val="black"/>
                  </a:solidFill>
                </a:rPr>
                <a:t>HIVE</a:t>
              </a:r>
              <a:endParaRPr lang="zh-CN" altLang="en-US" sz="1400" dirty="0">
                <a:solidFill>
                  <a:prstClr val="black"/>
                </a:solidFill>
              </a:endParaRPr>
            </a:p>
          </p:txBody>
        </p:sp>
        <p:sp>
          <p:nvSpPr>
            <p:cNvPr id="107" name="圆角矩形 106"/>
            <p:cNvSpPr/>
            <p:nvPr/>
          </p:nvSpPr>
          <p:spPr>
            <a:xfrm>
              <a:off x="1490218" y="4009689"/>
              <a:ext cx="4216400" cy="287337"/>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a:solidFill>
                    <a:prstClr val="black"/>
                  </a:solidFill>
                </a:rPr>
                <a:t>HDFS/</a:t>
              </a:r>
              <a:r>
                <a:rPr lang="en-US" altLang="zh-CN" sz="1400" dirty="0" err="1">
                  <a:solidFill>
                    <a:prstClr val="black"/>
                  </a:solidFill>
                </a:rPr>
                <a:t>HBase</a:t>
              </a:r>
              <a:endParaRPr lang="zh-CN" altLang="en-US" sz="1400" dirty="0">
                <a:solidFill>
                  <a:prstClr val="black"/>
                </a:solidFill>
              </a:endParaRPr>
            </a:p>
          </p:txBody>
        </p:sp>
        <p:sp>
          <p:nvSpPr>
            <p:cNvPr id="110" name="圆角矩形 109"/>
            <p:cNvSpPr/>
            <p:nvPr/>
          </p:nvSpPr>
          <p:spPr>
            <a:xfrm>
              <a:off x="2703068" y="3433426"/>
              <a:ext cx="757238"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a:solidFill>
                    <a:prstClr val="black"/>
                  </a:solidFill>
                </a:rPr>
                <a:t>M/R</a:t>
              </a:r>
              <a:endParaRPr lang="zh-CN" altLang="en-US" sz="1400" dirty="0">
                <a:solidFill>
                  <a:prstClr val="black"/>
                </a:solidFill>
              </a:endParaRPr>
            </a:p>
          </p:txBody>
        </p:sp>
        <p:sp>
          <p:nvSpPr>
            <p:cNvPr id="111" name="圆角矩形 110"/>
            <p:cNvSpPr/>
            <p:nvPr/>
          </p:nvSpPr>
          <p:spPr>
            <a:xfrm>
              <a:off x="3455543" y="3433426"/>
              <a:ext cx="928688"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a:solidFill>
                    <a:prstClr val="black"/>
                  </a:solidFill>
                </a:rPr>
                <a:t>Spark</a:t>
              </a:r>
              <a:endParaRPr lang="zh-CN" altLang="en-US" sz="1400" dirty="0">
                <a:solidFill>
                  <a:prstClr val="black"/>
                </a:solidFill>
              </a:endParaRPr>
            </a:p>
          </p:txBody>
        </p:sp>
        <p:sp>
          <p:nvSpPr>
            <p:cNvPr id="112" name="圆角矩形 111"/>
            <p:cNvSpPr/>
            <p:nvPr/>
          </p:nvSpPr>
          <p:spPr>
            <a:xfrm>
              <a:off x="1667073" y="2053892"/>
              <a:ext cx="925218" cy="603912"/>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smtClean="0">
                  <a:solidFill>
                    <a:prstClr val="black"/>
                  </a:solidFill>
                </a:rPr>
                <a:t>Porter</a:t>
              </a:r>
              <a:endParaRPr lang="zh-CN" altLang="en-US" sz="1400" dirty="0">
                <a:solidFill>
                  <a:prstClr val="black"/>
                </a:solidFill>
              </a:endParaRPr>
            </a:p>
          </p:txBody>
        </p:sp>
        <p:sp>
          <p:nvSpPr>
            <p:cNvPr id="113" name="圆角矩形 112"/>
            <p:cNvSpPr/>
            <p:nvPr/>
          </p:nvSpPr>
          <p:spPr>
            <a:xfrm>
              <a:off x="3597031" y="2009590"/>
              <a:ext cx="919163" cy="61274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a:solidFill>
                    <a:prstClr val="black"/>
                  </a:solidFill>
                </a:rPr>
                <a:t>Miner</a:t>
              </a:r>
              <a:endParaRPr lang="zh-CN" altLang="en-US" sz="1400" dirty="0">
                <a:solidFill>
                  <a:prstClr val="black"/>
                </a:solidFill>
              </a:endParaRPr>
            </a:p>
          </p:txBody>
        </p:sp>
        <p:sp>
          <p:nvSpPr>
            <p:cNvPr id="114" name="TextBox 12"/>
            <p:cNvSpPr txBox="1"/>
            <p:nvPr/>
          </p:nvSpPr>
          <p:spPr>
            <a:xfrm>
              <a:off x="755213" y="2398999"/>
              <a:ext cx="1014412" cy="325438"/>
            </a:xfrm>
            <a:prstGeom prst="rect">
              <a:avLst/>
            </a:prstGeom>
            <a:noFill/>
          </p:spPr>
          <p:txBody>
            <a:bodyPr lIns="108860" tIns="54429" rIns="108860" bIns="54429">
              <a:spAutoFit/>
            </a:bodyPr>
            <a:lstStyle/>
            <a:p>
              <a:pPr algn="ctr" defTabSz="808990" fontAlgn="auto">
                <a:spcBef>
                  <a:spcPts val="0"/>
                </a:spcBef>
                <a:spcAft>
                  <a:spcPts val="0"/>
                </a:spcAft>
                <a:defRPr/>
              </a:pPr>
              <a:r>
                <a:rPr lang="en-US" altLang="zh-CN" sz="1400" kern="0" dirty="0" err="1">
                  <a:solidFill>
                    <a:srgbClr val="000000"/>
                  </a:solidFill>
                  <a:latin typeface="FrutigerNext LT Regular"/>
                  <a:ea typeface="华文细黑" panose="02010600040101010101" pitchFamily="2" charset="-122"/>
                </a:rPr>
                <a:t>DataFarm</a:t>
              </a:r>
              <a:endParaRPr lang="zh-CN" altLang="en-US" sz="1400" kern="0" dirty="0">
                <a:solidFill>
                  <a:srgbClr val="000000"/>
                </a:solidFill>
                <a:latin typeface="FrutigerNext LT Regular"/>
                <a:ea typeface="华文细黑" panose="02010600040101010101" pitchFamily="2" charset="-122"/>
              </a:endParaRPr>
            </a:p>
          </p:txBody>
        </p:sp>
        <p:sp>
          <p:nvSpPr>
            <p:cNvPr id="115" name="TextBox 13"/>
            <p:cNvSpPr txBox="1"/>
            <p:nvPr/>
          </p:nvSpPr>
          <p:spPr>
            <a:xfrm>
              <a:off x="713931" y="3577889"/>
              <a:ext cx="838200" cy="325437"/>
            </a:xfrm>
            <a:prstGeom prst="rect">
              <a:avLst/>
            </a:prstGeom>
            <a:noFill/>
          </p:spPr>
          <p:txBody>
            <a:bodyPr lIns="108860" tIns="54429" rIns="108860" bIns="54429">
              <a:spAutoFit/>
            </a:bodyPr>
            <a:lstStyle/>
            <a:p>
              <a:pPr algn="ctr" defTabSz="808990" fontAlgn="auto">
                <a:spcBef>
                  <a:spcPts val="0"/>
                </a:spcBef>
                <a:spcAft>
                  <a:spcPts val="0"/>
                </a:spcAft>
                <a:defRPr/>
              </a:pPr>
              <a:r>
                <a:rPr lang="en-US" altLang="zh-CN" sz="1400" kern="0" dirty="0" err="1">
                  <a:solidFill>
                    <a:srgbClr val="000000"/>
                  </a:solidFill>
                  <a:latin typeface="FrutigerNext LT Regular"/>
                  <a:ea typeface="华文细黑" panose="02010600040101010101" pitchFamily="2" charset="-122"/>
                </a:rPr>
                <a:t>Hadoop</a:t>
              </a:r>
              <a:endParaRPr lang="zh-CN" altLang="en-US" sz="1400" kern="0" dirty="0">
                <a:solidFill>
                  <a:srgbClr val="000000"/>
                </a:solidFill>
                <a:latin typeface="FrutigerNext LT Regular"/>
                <a:ea typeface="华文细黑" panose="02010600040101010101" pitchFamily="2" charset="-122"/>
              </a:endParaRPr>
            </a:p>
          </p:txBody>
        </p:sp>
        <p:sp>
          <p:nvSpPr>
            <p:cNvPr id="116" name="圆角矩形 115"/>
            <p:cNvSpPr/>
            <p:nvPr/>
          </p:nvSpPr>
          <p:spPr>
            <a:xfrm>
              <a:off x="4379468" y="3433426"/>
              <a:ext cx="755650"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a:solidFill>
                    <a:prstClr val="black"/>
                  </a:solidFill>
                </a:rPr>
                <a:t>Storm</a:t>
              </a:r>
              <a:endParaRPr lang="zh-CN" altLang="en-US" sz="1400" dirty="0">
                <a:solidFill>
                  <a:prstClr val="black"/>
                </a:solidFill>
              </a:endParaRPr>
            </a:p>
          </p:txBody>
        </p:sp>
        <p:sp>
          <p:nvSpPr>
            <p:cNvPr id="117" name="圆角矩形 116"/>
            <p:cNvSpPr/>
            <p:nvPr/>
          </p:nvSpPr>
          <p:spPr>
            <a:xfrm>
              <a:off x="5131943" y="3433426"/>
              <a:ext cx="609600" cy="28733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err="1">
                  <a:solidFill>
                    <a:prstClr val="black"/>
                  </a:solidFill>
                </a:rPr>
                <a:t>Solr</a:t>
              </a:r>
              <a:endParaRPr lang="zh-CN" altLang="en-US" sz="1400" dirty="0">
                <a:solidFill>
                  <a:prstClr val="black"/>
                </a:solidFill>
              </a:endParaRPr>
            </a:p>
          </p:txBody>
        </p:sp>
        <p:sp>
          <p:nvSpPr>
            <p:cNvPr id="118" name="圆角矩形 91"/>
            <p:cNvSpPr>
              <a:spLocks noChangeArrowheads="1"/>
            </p:cNvSpPr>
            <p:nvPr/>
          </p:nvSpPr>
          <p:spPr bwMode="auto">
            <a:xfrm>
              <a:off x="7513638" y="2435225"/>
              <a:ext cx="803275" cy="323850"/>
            </a:xfrm>
            <a:prstGeom prst="roundRect">
              <a:avLst>
                <a:gd name="adj" fmla="val 1681"/>
              </a:avLst>
            </a:prstGeom>
            <a:solidFill>
              <a:srgbClr val="92D050"/>
            </a:solidFill>
            <a:ln w="9525">
              <a:solidFill>
                <a:schemeClr val="tx1"/>
              </a:solidFill>
              <a:round/>
            </a:ln>
          </p:spPr>
          <p:txBody>
            <a:bodyPr lIns="0" tIns="0" rIns="0" bIns="0" anchor="ctr"/>
            <a:lstStyle>
              <a:lvl1pPr defTabSz="1087120">
                <a:defRPr sz="1000">
                  <a:solidFill>
                    <a:schemeClr val="tx1"/>
                  </a:solidFill>
                  <a:latin typeface="FrutigerNext LT Regular" pitchFamily="34" charset="0"/>
                  <a:ea typeface="宋体" panose="02010600030101010101" pitchFamily="2" charset="-122"/>
                </a:defRPr>
              </a:lvl1pPr>
              <a:lvl2pPr marL="742950" indent="-285750" defTabSz="1087120">
                <a:defRPr sz="1000">
                  <a:solidFill>
                    <a:schemeClr val="tx1"/>
                  </a:solidFill>
                  <a:latin typeface="FrutigerNext LT Regular" pitchFamily="34" charset="0"/>
                  <a:ea typeface="宋体" panose="02010600030101010101" pitchFamily="2" charset="-122"/>
                </a:defRPr>
              </a:lvl2pPr>
              <a:lvl3pPr marL="1143000" indent="-228600" defTabSz="1087120">
                <a:defRPr sz="1000">
                  <a:solidFill>
                    <a:schemeClr val="tx1"/>
                  </a:solidFill>
                  <a:latin typeface="FrutigerNext LT Regular" pitchFamily="34" charset="0"/>
                  <a:ea typeface="宋体" panose="02010600030101010101" pitchFamily="2" charset="-122"/>
                </a:defRPr>
              </a:lvl3pPr>
              <a:lvl4pPr marL="1600200" indent="-228600" defTabSz="1087120">
                <a:defRPr sz="1000">
                  <a:solidFill>
                    <a:schemeClr val="tx1"/>
                  </a:solidFill>
                  <a:latin typeface="FrutigerNext LT Regular" pitchFamily="34" charset="0"/>
                  <a:ea typeface="宋体" panose="02010600030101010101" pitchFamily="2" charset="-122"/>
                </a:defRPr>
              </a:lvl4pPr>
              <a:lvl5pPr marL="2057400" indent="-228600" defTabSz="1087120">
                <a:defRPr sz="1000">
                  <a:solidFill>
                    <a:schemeClr val="tx1"/>
                  </a:solidFill>
                  <a:latin typeface="FrutigerNext LT Regular" pitchFamily="34" charset="0"/>
                  <a:ea typeface="宋体" panose="02010600030101010101" pitchFamily="2" charset="-122"/>
                </a:defRPr>
              </a:lvl5pPr>
              <a:lvl6pPr marL="25146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a:buClr>
                  <a:srgbClr val="FABE00"/>
                </a:buClr>
                <a:defRPr/>
              </a:pPr>
              <a:r>
                <a:rPr lang="zh-CN" altLang="en-US" sz="1400" dirty="0" smtClean="0">
                  <a:solidFill>
                    <a:srgbClr val="000000"/>
                  </a:solidFill>
                  <a:latin typeface="FrutigerNext LT Regular"/>
                  <a:ea typeface="华文细黑" panose="02010600040101010101" pitchFamily="2" charset="-122"/>
                  <a:cs typeface="Arial" panose="020B0604020202020204" pitchFamily="34" charset="0"/>
                </a:rPr>
                <a:t>系统管理</a:t>
              </a:r>
            </a:p>
          </p:txBody>
        </p:sp>
        <p:sp>
          <p:nvSpPr>
            <p:cNvPr id="119" name="圆角矩形 118"/>
            <p:cNvSpPr/>
            <p:nvPr/>
          </p:nvSpPr>
          <p:spPr>
            <a:xfrm>
              <a:off x="5347802" y="2041884"/>
              <a:ext cx="919254" cy="585069"/>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a:solidFill>
                    <a:prstClr val="black"/>
                  </a:solidFill>
                </a:rPr>
                <a:t>Farmer</a:t>
              </a:r>
              <a:endParaRPr lang="zh-CN" altLang="en-US" sz="1400" dirty="0">
                <a:solidFill>
                  <a:prstClr val="black"/>
                </a:solidFill>
              </a:endParaRPr>
            </a:p>
          </p:txBody>
        </p:sp>
        <p:sp>
          <p:nvSpPr>
            <p:cNvPr id="120" name="圆角矩形 93"/>
            <p:cNvSpPr>
              <a:spLocks noChangeArrowheads="1"/>
            </p:cNvSpPr>
            <p:nvPr/>
          </p:nvSpPr>
          <p:spPr bwMode="auto">
            <a:xfrm>
              <a:off x="7500493" y="3225464"/>
              <a:ext cx="808038" cy="323850"/>
            </a:xfrm>
            <a:prstGeom prst="roundRect">
              <a:avLst>
                <a:gd name="adj" fmla="val 1681"/>
              </a:avLst>
            </a:prstGeom>
            <a:solidFill>
              <a:srgbClr val="92D050"/>
            </a:solidFill>
            <a:ln w="9525">
              <a:solidFill>
                <a:schemeClr val="tx1"/>
              </a:solidFill>
              <a:round/>
            </a:ln>
          </p:spPr>
          <p:txBody>
            <a:bodyPr lIns="0" tIns="0" rIns="0" bIns="0" anchor="ctr"/>
            <a:lstStyle>
              <a:lvl1pPr defTabSz="1087120">
                <a:defRPr sz="1000">
                  <a:solidFill>
                    <a:schemeClr val="tx1"/>
                  </a:solidFill>
                  <a:latin typeface="FrutigerNext LT Regular" pitchFamily="34" charset="0"/>
                  <a:ea typeface="宋体" panose="02010600030101010101" pitchFamily="2" charset="-122"/>
                </a:defRPr>
              </a:lvl1pPr>
              <a:lvl2pPr marL="742950" indent="-285750" defTabSz="1087120">
                <a:defRPr sz="1000">
                  <a:solidFill>
                    <a:schemeClr val="tx1"/>
                  </a:solidFill>
                  <a:latin typeface="FrutigerNext LT Regular" pitchFamily="34" charset="0"/>
                  <a:ea typeface="宋体" panose="02010600030101010101" pitchFamily="2" charset="-122"/>
                </a:defRPr>
              </a:lvl2pPr>
              <a:lvl3pPr marL="1143000" indent="-228600" defTabSz="1087120">
                <a:defRPr sz="1000">
                  <a:solidFill>
                    <a:schemeClr val="tx1"/>
                  </a:solidFill>
                  <a:latin typeface="FrutigerNext LT Regular" pitchFamily="34" charset="0"/>
                  <a:ea typeface="宋体" panose="02010600030101010101" pitchFamily="2" charset="-122"/>
                </a:defRPr>
              </a:lvl3pPr>
              <a:lvl4pPr marL="1600200" indent="-228600" defTabSz="1087120">
                <a:defRPr sz="1000">
                  <a:solidFill>
                    <a:schemeClr val="tx1"/>
                  </a:solidFill>
                  <a:latin typeface="FrutigerNext LT Regular" pitchFamily="34" charset="0"/>
                  <a:ea typeface="宋体" panose="02010600030101010101" pitchFamily="2" charset="-122"/>
                </a:defRPr>
              </a:lvl4pPr>
              <a:lvl5pPr marL="2057400" indent="-228600" defTabSz="1087120">
                <a:defRPr sz="1000">
                  <a:solidFill>
                    <a:schemeClr val="tx1"/>
                  </a:solidFill>
                  <a:latin typeface="FrutigerNext LT Regular" pitchFamily="34" charset="0"/>
                  <a:ea typeface="宋体" panose="02010600030101010101" pitchFamily="2" charset="-122"/>
                </a:defRPr>
              </a:lvl5pPr>
              <a:lvl6pPr marL="25146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a:buClr>
                  <a:srgbClr val="FABE00"/>
                </a:buClr>
                <a:defRPr/>
              </a:pPr>
              <a:r>
                <a:rPr lang="zh-CN" altLang="en-US" sz="1400" dirty="0" smtClean="0">
                  <a:solidFill>
                    <a:srgbClr val="000000"/>
                  </a:solidFill>
                  <a:latin typeface="FrutigerNext LT Regular"/>
                  <a:ea typeface="华文细黑" panose="02010600040101010101" pitchFamily="2" charset="-122"/>
                  <a:cs typeface="Arial" panose="020B0604020202020204" pitchFamily="34" charset="0"/>
                </a:rPr>
                <a:t>服务治理</a:t>
              </a:r>
            </a:p>
          </p:txBody>
        </p:sp>
        <p:sp>
          <p:nvSpPr>
            <p:cNvPr id="121" name="TextBox 20"/>
            <p:cNvSpPr txBox="1"/>
            <p:nvPr/>
          </p:nvSpPr>
          <p:spPr>
            <a:xfrm>
              <a:off x="7410450" y="2100263"/>
              <a:ext cx="1014413" cy="325437"/>
            </a:xfrm>
            <a:prstGeom prst="rect">
              <a:avLst/>
            </a:prstGeom>
            <a:noFill/>
          </p:spPr>
          <p:txBody>
            <a:bodyPr lIns="108860" tIns="54429" rIns="108860" bIns="54429">
              <a:spAutoFit/>
            </a:bodyPr>
            <a:lstStyle/>
            <a:p>
              <a:pPr algn="ctr" defTabSz="808990" fontAlgn="auto">
                <a:spcBef>
                  <a:spcPts val="0"/>
                </a:spcBef>
                <a:spcAft>
                  <a:spcPts val="0"/>
                </a:spcAft>
                <a:defRPr/>
              </a:pPr>
              <a:r>
                <a:rPr lang="en-US" altLang="zh-CN" sz="1400" kern="0" dirty="0">
                  <a:solidFill>
                    <a:srgbClr val="000000"/>
                  </a:solidFill>
                  <a:latin typeface="FrutigerNext LT Regular"/>
                  <a:ea typeface="华文细黑" panose="02010600040101010101" pitchFamily="2" charset="-122"/>
                </a:rPr>
                <a:t>Manager</a:t>
              </a:r>
              <a:endParaRPr lang="zh-CN" altLang="en-US" sz="1400" kern="0" dirty="0">
                <a:solidFill>
                  <a:srgbClr val="000000"/>
                </a:solidFill>
                <a:latin typeface="FrutigerNext LT Regular"/>
                <a:ea typeface="华文细黑" panose="02010600040101010101" pitchFamily="2" charset="-122"/>
              </a:endParaRPr>
            </a:p>
          </p:txBody>
        </p:sp>
        <p:sp>
          <p:nvSpPr>
            <p:cNvPr id="122" name="上下箭头 121"/>
            <p:cNvSpPr/>
            <p:nvPr/>
          </p:nvSpPr>
          <p:spPr>
            <a:xfrm>
              <a:off x="3663950" y="2836525"/>
              <a:ext cx="160338" cy="307976"/>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a:defRPr/>
              </a:pPr>
              <a:endParaRPr lang="zh-CN" altLang="en-US" sz="2400" dirty="0">
                <a:solidFill>
                  <a:srgbClr val="000000"/>
                </a:solidFill>
                <a:latin typeface="FrutigerNext LT Regular"/>
                <a:ea typeface="华文细黑" panose="02010600040101010101" pitchFamily="2" charset="-122"/>
                <a:cs typeface="Arial" panose="020B0604020202020204" pitchFamily="34" charset="0"/>
              </a:endParaRPr>
            </a:p>
          </p:txBody>
        </p:sp>
        <p:sp>
          <p:nvSpPr>
            <p:cNvPr id="123" name="TextBox 22"/>
            <p:cNvSpPr txBox="1"/>
            <p:nvPr/>
          </p:nvSpPr>
          <p:spPr>
            <a:xfrm>
              <a:off x="3818047" y="2807325"/>
              <a:ext cx="1090282" cy="36988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spcBef>
                  <a:spcPct val="50000"/>
                </a:spcBef>
                <a:defRPr/>
              </a:pPr>
              <a:r>
                <a:rPr lang="en-US" altLang="zh-CN" sz="1200" dirty="0" err="1">
                  <a:solidFill>
                    <a:srgbClr val="000000"/>
                  </a:solidFill>
                </a:rPr>
                <a:t>Hadoop</a:t>
              </a:r>
              <a:r>
                <a:rPr lang="en-US" altLang="zh-CN" sz="1200" dirty="0">
                  <a:solidFill>
                    <a:srgbClr val="000000"/>
                  </a:solidFill>
                </a:rPr>
                <a:t> API</a:t>
              </a:r>
              <a:endParaRPr lang="zh-CN" altLang="en-US" sz="1200" dirty="0">
                <a:solidFill>
                  <a:srgbClr val="000000"/>
                </a:solidFill>
              </a:endParaRPr>
            </a:p>
          </p:txBody>
        </p:sp>
        <p:sp>
          <p:nvSpPr>
            <p:cNvPr id="124" name="左右箭头 123"/>
            <p:cNvSpPr/>
            <p:nvPr/>
          </p:nvSpPr>
          <p:spPr>
            <a:xfrm>
              <a:off x="6292406" y="3269914"/>
              <a:ext cx="292100" cy="155575"/>
            </a:xfrm>
            <a:prstGeom prst="leftRight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a:defRPr/>
              </a:pPr>
              <a:endParaRPr lang="zh-CN" altLang="en-US" sz="2400" dirty="0">
                <a:solidFill>
                  <a:srgbClr val="000000"/>
                </a:solidFill>
                <a:latin typeface="FrutigerNext LT Regular"/>
                <a:ea typeface="华文细黑" panose="02010600040101010101" pitchFamily="2" charset="-122"/>
                <a:cs typeface="Arial" panose="020B0604020202020204" pitchFamily="34" charset="0"/>
              </a:endParaRPr>
            </a:p>
          </p:txBody>
        </p:sp>
        <p:sp>
          <p:nvSpPr>
            <p:cNvPr id="125" name="TextBox 24"/>
            <p:cNvSpPr txBox="1"/>
            <p:nvPr/>
          </p:nvSpPr>
          <p:spPr>
            <a:xfrm>
              <a:off x="6472906" y="2792439"/>
              <a:ext cx="1027588"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spcBef>
                  <a:spcPct val="50000"/>
                </a:spcBef>
                <a:defRPr/>
              </a:pPr>
              <a:r>
                <a:rPr lang="en-US" altLang="zh-CN" sz="1200" dirty="0" err="1">
                  <a:solidFill>
                    <a:srgbClr val="000000"/>
                  </a:solidFill>
                </a:rPr>
                <a:t>Plugin</a:t>
              </a:r>
              <a:r>
                <a:rPr lang="en-US" altLang="zh-CN" sz="1200" dirty="0">
                  <a:solidFill>
                    <a:srgbClr val="000000"/>
                  </a:solidFill>
                </a:rPr>
                <a:t> API</a:t>
              </a:r>
              <a:endParaRPr lang="zh-CN" altLang="en-US" sz="1200" dirty="0">
                <a:solidFill>
                  <a:srgbClr val="000000"/>
                </a:solidFill>
              </a:endParaRPr>
            </a:p>
          </p:txBody>
        </p:sp>
        <p:sp>
          <p:nvSpPr>
            <p:cNvPr id="126" name="TextBox 25"/>
            <p:cNvSpPr txBox="1"/>
            <p:nvPr/>
          </p:nvSpPr>
          <p:spPr>
            <a:xfrm>
              <a:off x="3824288" y="1617663"/>
              <a:ext cx="1828800" cy="369887"/>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nSpc>
                  <a:spcPct val="150000"/>
                </a:lnSpc>
                <a:spcBef>
                  <a:spcPct val="50000"/>
                </a:spcBef>
                <a:defRPr/>
              </a:pPr>
              <a:r>
                <a:rPr lang="en-US" altLang="zh-CN" sz="1200" dirty="0" err="1">
                  <a:solidFill>
                    <a:srgbClr val="000000"/>
                  </a:solidFill>
                </a:rPr>
                <a:t>OpenAPI</a:t>
              </a:r>
              <a:r>
                <a:rPr lang="en-US" altLang="zh-CN" sz="1200" dirty="0">
                  <a:solidFill>
                    <a:srgbClr val="000000"/>
                  </a:solidFill>
                </a:rPr>
                <a:t>/SDK</a:t>
              </a:r>
              <a:endParaRPr lang="zh-CN" altLang="en-US" sz="1200" dirty="0">
                <a:solidFill>
                  <a:srgbClr val="000000"/>
                </a:solidFill>
              </a:endParaRPr>
            </a:p>
          </p:txBody>
        </p:sp>
        <p:sp>
          <p:nvSpPr>
            <p:cNvPr id="127" name="上下箭头 126"/>
            <p:cNvSpPr/>
            <p:nvPr/>
          </p:nvSpPr>
          <p:spPr>
            <a:xfrm>
              <a:off x="3686175" y="1646238"/>
              <a:ext cx="203200" cy="269875"/>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a:defRPr/>
              </a:pPr>
              <a:endParaRPr lang="zh-CN" altLang="en-US" sz="2400" dirty="0">
                <a:solidFill>
                  <a:srgbClr val="000000"/>
                </a:solidFill>
                <a:latin typeface="FrutigerNext LT Regular"/>
                <a:ea typeface="华文细黑" panose="02010600040101010101" pitchFamily="2" charset="-122"/>
                <a:cs typeface="Arial" panose="020B0604020202020204" pitchFamily="34" charset="0"/>
              </a:endParaRPr>
            </a:p>
          </p:txBody>
        </p:sp>
        <p:sp>
          <p:nvSpPr>
            <p:cNvPr id="128" name="圆角矩形 127"/>
            <p:cNvSpPr/>
            <p:nvPr/>
          </p:nvSpPr>
          <p:spPr>
            <a:xfrm>
              <a:off x="755650" y="1376363"/>
              <a:ext cx="7726363" cy="279400"/>
            </a:xfrm>
            <a:prstGeom prst="roundRect">
              <a:avLst>
                <a:gd name="adj" fmla="val 5780"/>
              </a:avLst>
            </a:prstGeom>
            <a:solidFill>
              <a:srgbClr val="FFCC99"/>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zh-CN" altLang="en-US" sz="1400" dirty="0">
                  <a:solidFill>
                    <a:srgbClr val="000000"/>
                  </a:solidFill>
                </a:rPr>
                <a:t>应用服务层</a:t>
              </a:r>
            </a:p>
          </p:txBody>
        </p:sp>
        <p:sp>
          <p:nvSpPr>
            <p:cNvPr id="129" name="上下箭头 128"/>
            <p:cNvSpPr/>
            <p:nvPr/>
          </p:nvSpPr>
          <p:spPr>
            <a:xfrm>
              <a:off x="7789863" y="1655763"/>
              <a:ext cx="203200" cy="296862"/>
            </a:xfrm>
            <a:prstGeom prst="upDown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a:defRPr/>
              </a:pPr>
              <a:endParaRPr lang="zh-CN" altLang="en-US" sz="2400" dirty="0">
                <a:solidFill>
                  <a:srgbClr val="000000"/>
                </a:solidFill>
                <a:latin typeface="FrutigerNext LT Regular"/>
                <a:ea typeface="华文细黑" panose="02010600040101010101" pitchFamily="2" charset="-122"/>
                <a:cs typeface="Arial" panose="020B0604020202020204" pitchFamily="34" charset="0"/>
              </a:endParaRPr>
            </a:p>
          </p:txBody>
        </p:sp>
        <p:sp>
          <p:nvSpPr>
            <p:cNvPr id="130" name="TextBox 29"/>
            <p:cNvSpPr txBox="1"/>
            <p:nvPr/>
          </p:nvSpPr>
          <p:spPr>
            <a:xfrm>
              <a:off x="6353312" y="1598947"/>
              <a:ext cx="1603375" cy="369888"/>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lnSpc>
                  <a:spcPct val="150000"/>
                </a:lnSpc>
                <a:spcBef>
                  <a:spcPct val="50000"/>
                </a:spcBef>
                <a:defRPr/>
              </a:pPr>
              <a:r>
                <a:rPr lang="en-US" altLang="zh-CN" sz="1200" dirty="0">
                  <a:solidFill>
                    <a:srgbClr val="000000"/>
                  </a:solidFill>
                </a:rPr>
                <a:t>REST/SNMP/</a:t>
              </a:r>
              <a:r>
                <a:rPr lang="en-US" altLang="zh-CN" sz="1200" dirty="0" err="1">
                  <a:solidFill>
                    <a:srgbClr val="000000"/>
                  </a:solidFill>
                </a:rPr>
                <a:t>Syslog</a:t>
              </a:r>
              <a:endParaRPr lang="zh-CN" altLang="en-US" sz="1200" dirty="0">
                <a:solidFill>
                  <a:srgbClr val="000000"/>
                </a:solidFill>
              </a:endParaRPr>
            </a:p>
          </p:txBody>
        </p:sp>
        <p:sp>
          <p:nvSpPr>
            <p:cNvPr id="131" name="TextBox 31"/>
            <p:cNvSpPr txBox="1"/>
            <p:nvPr/>
          </p:nvSpPr>
          <p:spPr>
            <a:xfrm>
              <a:off x="1016554" y="2040901"/>
              <a:ext cx="639763" cy="325365"/>
            </a:xfrm>
            <a:prstGeom prst="rect">
              <a:avLst/>
            </a:prstGeom>
            <a:noFill/>
          </p:spPr>
          <p:txBody>
            <a:bodyPr lIns="108860" tIns="54429" rIns="108860" bIns="54429">
              <a:spAutoFit/>
            </a:bodyPr>
            <a:lstStyle/>
            <a:p>
              <a:pPr algn="ctr" defTabSz="808990" fontAlgn="auto">
                <a:spcBef>
                  <a:spcPts val="0"/>
                </a:spcBef>
                <a:spcAft>
                  <a:spcPts val="0"/>
                </a:spcAft>
                <a:defRPr/>
              </a:pPr>
              <a:r>
                <a:rPr lang="en-US" altLang="zh-CN" sz="1400" kern="0" dirty="0">
                  <a:solidFill>
                    <a:srgbClr val="000000"/>
                  </a:solidFill>
                  <a:latin typeface="FrutigerNext LT Regular"/>
                  <a:ea typeface="华文细黑" panose="02010600040101010101" pitchFamily="2" charset="-122"/>
                </a:rPr>
                <a:t>Data</a:t>
              </a:r>
              <a:endParaRPr lang="zh-CN" altLang="en-US" sz="1400" kern="0" dirty="0">
                <a:solidFill>
                  <a:srgbClr val="000000"/>
                </a:solidFill>
                <a:latin typeface="FrutigerNext LT Regular"/>
                <a:ea typeface="华文细黑" panose="02010600040101010101" pitchFamily="2" charset="-122"/>
              </a:endParaRPr>
            </a:p>
          </p:txBody>
        </p:sp>
        <p:sp>
          <p:nvSpPr>
            <p:cNvPr id="132" name="TextBox 33"/>
            <p:cNvSpPr txBox="1"/>
            <p:nvPr/>
          </p:nvSpPr>
          <p:spPr>
            <a:xfrm>
              <a:off x="2592609" y="2061261"/>
              <a:ext cx="1069975" cy="294587"/>
            </a:xfrm>
            <a:prstGeom prst="rect">
              <a:avLst/>
            </a:prstGeom>
            <a:noFill/>
          </p:spPr>
          <p:txBody>
            <a:bodyPr wrap="square" lIns="108860" tIns="54429" rIns="108860" bIns="54429">
              <a:spAutoFit/>
            </a:bodyPr>
            <a:lstStyle/>
            <a:p>
              <a:pPr algn="ctr" defTabSz="808990" fontAlgn="auto">
                <a:spcBef>
                  <a:spcPts val="0"/>
                </a:spcBef>
                <a:spcAft>
                  <a:spcPts val="0"/>
                </a:spcAft>
                <a:defRPr/>
              </a:pPr>
              <a:r>
                <a:rPr lang="en-US" altLang="zh-CN" sz="1200" kern="0" dirty="0">
                  <a:solidFill>
                    <a:srgbClr val="000000"/>
                  </a:solidFill>
                  <a:latin typeface="FrutigerNext LT Regular"/>
                  <a:ea typeface="华文细黑" panose="02010600040101010101" pitchFamily="2" charset="-122"/>
                </a:rPr>
                <a:t>Information</a:t>
              </a:r>
              <a:endParaRPr lang="zh-CN" altLang="en-US" sz="1200" kern="0" dirty="0">
                <a:solidFill>
                  <a:srgbClr val="000000"/>
                </a:solidFill>
                <a:latin typeface="FrutigerNext LT Regular"/>
                <a:ea typeface="华文细黑" panose="02010600040101010101" pitchFamily="2" charset="-122"/>
              </a:endParaRPr>
            </a:p>
          </p:txBody>
        </p:sp>
        <p:sp>
          <p:nvSpPr>
            <p:cNvPr id="133" name="TextBox 35"/>
            <p:cNvSpPr txBox="1"/>
            <p:nvPr/>
          </p:nvSpPr>
          <p:spPr>
            <a:xfrm>
              <a:off x="4477893" y="2051311"/>
              <a:ext cx="958850" cy="295275"/>
            </a:xfrm>
            <a:prstGeom prst="rect">
              <a:avLst/>
            </a:prstGeom>
            <a:noFill/>
          </p:spPr>
          <p:txBody>
            <a:bodyPr lIns="108860" tIns="54429" rIns="108860" bIns="54429">
              <a:spAutoFit/>
            </a:bodyPr>
            <a:lstStyle/>
            <a:p>
              <a:pPr algn="ctr" defTabSz="808990" fontAlgn="auto">
                <a:spcBef>
                  <a:spcPts val="0"/>
                </a:spcBef>
                <a:spcAft>
                  <a:spcPts val="0"/>
                </a:spcAft>
                <a:defRPr/>
              </a:pPr>
              <a:r>
                <a:rPr lang="en-US" altLang="zh-CN" sz="1200" kern="0" dirty="0">
                  <a:solidFill>
                    <a:srgbClr val="000000"/>
                  </a:solidFill>
                  <a:latin typeface="FrutigerNext LT Regular"/>
                  <a:ea typeface="华文细黑" panose="02010600040101010101" pitchFamily="2" charset="-122"/>
                </a:rPr>
                <a:t>Knowledge</a:t>
              </a:r>
              <a:endParaRPr lang="zh-CN" altLang="en-US" sz="1200" kern="0" dirty="0">
                <a:solidFill>
                  <a:srgbClr val="000000"/>
                </a:solidFill>
                <a:latin typeface="FrutigerNext LT Regular"/>
                <a:ea typeface="华文细黑" panose="02010600040101010101" pitchFamily="2" charset="-122"/>
              </a:endParaRPr>
            </a:p>
          </p:txBody>
        </p:sp>
        <p:sp>
          <p:nvSpPr>
            <p:cNvPr id="134" name="TextBox 37"/>
            <p:cNvSpPr txBox="1"/>
            <p:nvPr/>
          </p:nvSpPr>
          <p:spPr>
            <a:xfrm>
              <a:off x="6196574" y="2061261"/>
              <a:ext cx="965200" cy="294587"/>
            </a:xfrm>
            <a:prstGeom prst="rect">
              <a:avLst/>
            </a:prstGeom>
            <a:noFill/>
          </p:spPr>
          <p:txBody>
            <a:bodyPr lIns="108860" tIns="54429" rIns="108860" bIns="54429">
              <a:spAutoFit/>
            </a:bodyPr>
            <a:lstStyle/>
            <a:p>
              <a:pPr algn="ctr" defTabSz="808990" fontAlgn="auto">
                <a:spcBef>
                  <a:spcPts val="0"/>
                </a:spcBef>
                <a:spcAft>
                  <a:spcPts val="0"/>
                </a:spcAft>
                <a:defRPr/>
              </a:pPr>
              <a:r>
                <a:rPr lang="en-US" altLang="zh-CN" sz="1200" kern="0" dirty="0">
                  <a:solidFill>
                    <a:srgbClr val="000000"/>
                  </a:solidFill>
                  <a:latin typeface="FrutigerNext LT Regular"/>
                  <a:ea typeface="华文细黑" panose="02010600040101010101" pitchFamily="2" charset="-122"/>
                </a:rPr>
                <a:t>Wisdom</a:t>
              </a:r>
              <a:endParaRPr lang="zh-CN" altLang="en-US" sz="1200" kern="0" dirty="0">
                <a:solidFill>
                  <a:srgbClr val="000000"/>
                </a:solidFill>
                <a:latin typeface="FrutigerNext LT Regular"/>
                <a:ea typeface="华文细黑" panose="02010600040101010101" pitchFamily="2" charset="-122"/>
              </a:endParaRPr>
            </a:p>
          </p:txBody>
        </p:sp>
        <p:sp>
          <p:nvSpPr>
            <p:cNvPr id="135" name="圆角矩形 134"/>
            <p:cNvSpPr/>
            <p:nvPr/>
          </p:nvSpPr>
          <p:spPr>
            <a:xfrm>
              <a:off x="1479106" y="3720764"/>
              <a:ext cx="4227512" cy="288925"/>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smtClean="0">
                  <a:solidFill>
                    <a:prstClr val="black"/>
                  </a:solidFill>
                </a:rPr>
                <a:t>Yarn/Zookeeper </a:t>
              </a:r>
              <a:endParaRPr lang="zh-CN" altLang="en-US" sz="1400" dirty="0">
                <a:solidFill>
                  <a:prstClr val="black"/>
                </a:solidFill>
              </a:endParaRPr>
            </a:p>
          </p:txBody>
        </p:sp>
        <p:sp>
          <p:nvSpPr>
            <p:cNvPr id="136" name="圆角矩形 109"/>
            <p:cNvSpPr>
              <a:spLocks noChangeArrowheads="1"/>
            </p:cNvSpPr>
            <p:nvPr/>
          </p:nvSpPr>
          <p:spPr bwMode="auto">
            <a:xfrm>
              <a:off x="7506843" y="3757276"/>
              <a:ext cx="809625" cy="323850"/>
            </a:xfrm>
            <a:prstGeom prst="roundRect">
              <a:avLst>
                <a:gd name="adj" fmla="val 1681"/>
              </a:avLst>
            </a:prstGeom>
            <a:solidFill>
              <a:srgbClr val="92D050"/>
            </a:solidFill>
            <a:ln w="9525">
              <a:solidFill>
                <a:schemeClr val="tx1"/>
              </a:solidFill>
              <a:round/>
            </a:ln>
          </p:spPr>
          <p:txBody>
            <a:bodyPr lIns="0" tIns="0" rIns="0" bIns="0" anchor="ctr"/>
            <a:lstStyle>
              <a:lvl1pPr defTabSz="1087120">
                <a:defRPr sz="1000">
                  <a:solidFill>
                    <a:schemeClr val="tx1"/>
                  </a:solidFill>
                  <a:latin typeface="FrutigerNext LT Regular" pitchFamily="34" charset="0"/>
                  <a:ea typeface="宋体" panose="02010600030101010101" pitchFamily="2" charset="-122"/>
                </a:defRPr>
              </a:lvl1pPr>
              <a:lvl2pPr marL="742950" indent="-285750" defTabSz="1087120">
                <a:defRPr sz="1000">
                  <a:solidFill>
                    <a:schemeClr val="tx1"/>
                  </a:solidFill>
                  <a:latin typeface="FrutigerNext LT Regular" pitchFamily="34" charset="0"/>
                  <a:ea typeface="宋体" panose="02010600030101010101" pitchFamily="2" charset="-122"/>
                </a:defRPr>
              </a:lvl2pPr>
              <a:lvl3pPr marL="1143000" indent="-228600" defTabSz="1087120">
                <a:defRPr sz="1000">
                  <a:solidFill>
                    <a:schemeClr val="tx1"/>
                  </a:solidFill>
                  <a:latin typeface="FrutigerNext LT Regular" pitchFamily="34" charset="0"/>
                  <a:ea typeface="宋体" panose="02010600030101010101" pitchFamily="2" charset="-122"/>
                </a:defRPr>
              </a:lvl3pPr>
              <a:lvl4pPr marL="1600200" indent="-228600" defTabSz="1087120">
                <a:defRPr sz="1000">
                  <a:solidFill>
                    <a:schemeClr val="tx1"/>
                  </a:solidFill>
                  <a:latin typeface="FrutigerNext LT Regular" pitchFamily="34" charset="0"/>
                  <a:ea typeface="宋体" panose="02010600030101010101" pitchFamily="2" charset="-122"/>
                </a:defRPr>
              </a:lvl4pPr>
              <a:lvl5pPr marL="2057400" indent="-228600" defTabSz="1087120">
                <a:defRPr sz="1000">
                  <a:solidFill>
                    <a:schemeClr val="tx1"/>
                  </a:solidFill>
                  <a:latin typeface="FrutigerNext LT Regular" pitchFamily="34" charset="0"/>
                  <a:ea typeface="宋体" panose="02010600030101010101" pitchFamily="2" charset="-122"/>
                </a:defRPr>
              </a:lvl5pPr>
              <a:lvl6pPr marL="25146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087120" eaLnBrk="0" fontAlgn="base"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a:buClr>
                  <a:srgbClr val="FABE00"/>
                </a:buClr>
                <a:defRPr/>
              </a:pPr>
              <a:r>
                <a:rPr lang="zh-CN" altLang="en-US" sz="1400" dirty="0" smtClean="0">
                  <a:solidFill>
                    <a:srgbClr val="000000"/>
                  </a:solidFill>
                  <a:latin typeface="FrutigerNext LT Regular"/>
                  <a:ea typeface="华文细黑" panose="02010600040101010101" pitchFamily="2" charset="-122"/>
                  <a:cs typeface="Arial" panose="020B0604020202020204" pitchFamily="34" charset="0"/>
                </a:rPr>
                <a:t>安全管理</a:t>
              </a:r>
            </a:p>
          </p:txBody>
        </p:sp>
        <p:sp>
          <p:nvSpPr>
            <p:cNvPr id="137" name="圆角矩形 136"/>
            <p:cNvSpPr/>
            <p:nvPr/>
          </p:nvSpPr>
          <p:spPr>
            <a:xfrm>
              <a:off x="6113018" y="3176251"/>
              <a:ext cx="936625" cy="1228725"/>
            </a:xfrm>
            <a:prstGeom prst="roundRect">
              <a:avLst>
                <a:gd name="adj" fmla="val 5780"/>
              </a:avLst>
            </a:prstGeom>
            <a:solidFill>
              <a:srgbClr val="CDE8F5"/>
            </a:solid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60" tIns="54429" rIns="108860" bIns="54429" anchor="ctr"/>
            <a:lstStyle/>
            <a:p>
              <a:pPr algn="ctr" defTabSz="1088390" fontAlgn="auto">
                <a:spcBef>
                  <a:spcPts val="0"/>
                </a:spcBef>
                <a:spcAft>
                  <a:spcPts val="0"/>
                </a:spcAft>
                <a:defRPr/>
              </a:pPr>
              <a:r>
                <a:rPr lang="en-US" altLang="zh-CN" sz="1400" dirty="0">
                  <a:solidFill>
                    <a:srgbClr val="000000"/>
                  </a:solidFill>
                </a:rPr>
                <a:t>MPP DB</a:t>
              </a:r>
              <a:endParaRPr lang="zh-CN" altLang="en-US" sz="1400" dirty="0">
                <a:solidFill>
                  <a:srgbClr val="000000"/>
                </a:solidFill>
              </a:endParaRPr>
            </a:p>
          </p:txBody>
        </p:sp>
        <p:cxnSp>
          <p:nvCxnSpPr>
            <p:cNvPr id="138" name="直接连接符 137"/>
            <p:cNvCxnSpPr/>
            <p:nvPr/>
          </p:nvCxnSpPr>
          <p:spPr bwMode="auto">
            <a:xfrm>
              <a:off x="1087604" y="2339728"/>
              <a:ext cx="589359" cy="1"/>
            </a:xfrm>
            <a:prstGeom prst="line">
              <a:avLst/>
            </a:prstGeom>
          </p:spPr>
          <p:style>
            <a:lnRef idx="1">
              <a:schemeClr val="dk1"/>
            </a:lnRef>
            <a:fillRef idx="0">
              <a:schemeClr val="dk1"/>
            </a:fillRef>
            <a:effectRef idx="0">
              <a:schemeClr val="dk1"/>
            </a:effectRef>
            <a:fontRef idx="minor">
              <a:schemeClr val="tx1"/>
            </a:fontRef>
          </p:style>
        </p:cxnSp>
        <p:cxnSp>
          <p:nvCxnSpPr>
            <p:cNvPr id="139" name="直接连接符 138"/>
            <p:cNvCxnSpPr/>
            <p:nvPr/>
          </p:nvCxnSpPr>
          <p:spPr bwMode="auto">
            <a:xfrm flipV="1">
              <a:off x="2624319" y="2331640"/>
              <a:ext cx="965388" cy="2135"/>
            </a:xfrm>
            <a:prstGeom prst="line">
              <a:avLst/>
            </a:prstGeom>
          </p:spPr>
          <p:style>
            <a:lnRef idx="1">
              <a:schemeClr val="dk1"/>
            </a:lnRef>
            <a:fillRef idx="0">
              <a:schemeClr val="dk1"/>
            </a:fillRef>
            <a:effectRef idx="0">
              <a:schemeClr val="dk1"/>
            </a:effectRef>
            <a:fontRef idx="minor">
              <a:schemeClr val="tx1"/>
            </a:fontRef>
          </p:style>
        </p:cxnSp>
        <p:cxnSp>
          <p:nvCxnSpPr>
            <p:cNvPr id="140" name="直接连接符 139"/>
            <p:cNvCxnSpPr>
              <a:endCxn id="119" idx="1"/>
            </p:cNvCxnSpPr>
            <p:nvPr/>
          </p:nvCxnSpPr>
          <p:spPr bwMode="auto">
            <a:xfrm>
              <a:off x="4516194" y="2334418"/>
              <a:ext cx="831608" cy="1"/>
            </a:xfrm>
            <a:prstGeom prst="line">
              <a:avLst/>
            </a:prstGeom>
          </p:spPr>
          <p:style>
            <a:lnRef idx="1">
              <a:schemeClr val="dk1"/>
            </a:lnRef>
            <a:fillRef idx="0">
              <a:schemeClr val="dk1"/>
            </a:fillRef>
            <a:effectRef idx="0">
              <a:schemeClr val="dk1"/>
            </a:effectRef>
            <a:fontRef idx="minor">
              <a:schemeClr val="tx1"/>
            </a:fontRef>
          </p:style>
        </p:cxnSp>
        <p:cxnSp>
          <p:nvCxnSpPr>
            <p:cNvPr id="141" name="直接连接符 140"/>
            <p:cNvCxnSpPr/>
            <p:nvPr/>
          </p:nvCxnSpPr>
          <p:spPr bwMode="auto">
            <a:xfrm>
              <a:off x="6299547" y="2348880"/>
              <a:ext cx="720725" cy="0"/>
            </a:xfrm>
            <a:prstGeom prst="line">
              <a:avLst/>
            </a:prstGeom>
          </p:spPr>
          <p:style>
            <a:lnRef idx="1">
              <a:schemeClr val="dk1"/>
            </a:lnRef>
            <a:fillRef idx="0">
              <a:schemeClr val="dk1"/>
            </a:fillRef>
            <a:effectRef idx="0">
              <a:schemeClr val="dk1"/>
            </a:effectRef>
            <a:fontRef idx="minor">
              <a:schemeClr val="tx1"/>
            </a:fontRef>
          </p:style>
        </p:cxnSp>
        <p:sp>
          <p:nvSpPr>
            <p:cNvPr id="142" name="左右箭头 141"/>
            <p:cNvSpPr/>
            <p:nvPr/>
          </p:nvSpPr>
          <p:spPr>
            <a:xfrm>
              <a:off x="7048056" y="3396914"/>
              <a:ext cx="292100" cy="139700"/>
            </a:xfrm>
            <a:prstGeom prst="leftRightArrow">
              <a:avLst/>
            </a:prstGeom>
            <a:solidFill>
              <a:srgbClr val="F8F8F8"/>
            </a:solidFill>
            <a:ln>
              <a:solidFill>
                <a:schemeClr val="tx1"/>
              </a:solidFill>
            </a:ln>
            <a:effectLst>
              <a:outerShdw blurRad="50800" dist="38100" dir="2700000" algn="tl" rotWithShape="0">
                <a:prstClr val="black">
                  <a:alpha val="40000"/>
                </a:prstClr>
              </a:outerShdw>
            </a:effectLst>
          </p:spPr>
          <p:txBody>
            <a:bodyPr anchor="ctr"/>
            <a:lstStyle/>
            <a:p>
              <a:pPr algn="ctr">
                <a:defRPr/>
              </a:pPr>
              <a:endParaRPr lang="zh-CN" altLang="en-US" sz="2400" dirty="0">
                <a:solidFill>
                  <a:srgbClr val="000000"/>
                </a:solidFill>
                <a:latin typeface="FrutigerNext LT Regular"/>
                <a:ea typeface="华文细黑" panose="02010600040101010101" pitchFamily="2" charset="-122"/>
                <a:cs typeface="Arial" panose="020B0604020202020204" pitchFamily="34" charset="0"/>
              </a:endParaRPr>
            </a:p>
          </p:txBody>
        </p:sp>
      </p:grpSp>
      <p:sp>
        <p:nvSpPr>
          <p:cNvPr id="3" name="文本框 2"/>
          <p:cNvSpPr txBox="1"/>
          <p:nvPr/>
        </p:nvSpPr>
        <p:spPr bwMode="auto">
          <a:xfrm>
            <a:off x="765969" y="5007890"/>
            <a:ext cx="7695405" cy="931945"/>
          </a:xfrm>
          <a:prstGeom prst="rect">
            <a:avLst/>
          </a:prstGeom>
          <a:solidFill>
            <a:schemeClr val="accent2"/>
          </a:solidFill>
          <a:ln w="9525">
            <a:noFill/>
            <a:miter lim="800000"/>
          </a:ln>
        </p:spPr>
        <p:txBody>
          <a:bodyPr wrap="square" lIns="99980" tIns="49986" rIns="99980" bIns="49986" rtlCol="0">
            <a:spAutoFit/>
          </a:bodyPr>
          <a:lstStyle/>
          <a:p>
            <a:pPr defTabSz="1001395" eaLnBrk="0" hangingPunct="0">
              <a:lnSpc>
                <a:spcPct val="150000"/>
              </a:lnSpc>
            </a:pPr>
            <a:r>
              <a:rPr lang="en-US" altLang="zh-CN" sz="1800" dirty="0">
                <a:solidFill>
                  <a:srgbClr val="000000"/>
                </a:solidFill>
                <a:latin typeface="宋体" panose="02010600030101010101" pitchFamily="2" charset="-122"/>
                <a:ea typeface="宋体" panose="02010600030101010101" pitchFamily="2" charset="-122"/>
              </a:rPr>
              <a:t>Hive </a:t>
            </a:r>
            <a:r>
              <a:rPr lang="zh-CN" altLang="en-US" sz="1800" dirty="0">
                <a:solidFill>
                  <a:srgbClr val="000000"/>
                </a:solidFill>
                <a:latin typeface="宋体" panose="02010600030101010101" pitchFamily="2" charset="-122"/>
                <a:ea typeface="宋体" panose="02010600030101010101" pitchFamily="2" charset="-122"/>
              </a:rPr>
              <a:t>是一</a:t>
            </a:r>
            <a:r>
              <a:rPr lang="zh-CN" altLang="en-US" sz="1800" dirty="0" smtClean="0">
                <a:solidFill>
                  <a:srgbClr val="000000"/>
                </a:solidFill>
                <a:latin typeface="宋体" panose="02010600030101010101" pitchFamily="2" charset="-122"/>
                <a:ea typeface="宋体" panose="02010600030101010101" pitchFamily="2" charset="-122"/>
              </a:rPr>
              <a:t>种数据</a:t>
            </a:r>
            <a:r>
              <a:rPr lang="zh-CN" altLang="en-US" sz="1800" dirty="0">
                <a:solidFill>
                  <a:srgbClr val="000000"/>
                </a:solidFill>
                <a:latin typeface="宋体" panose="02010600030101010101" pitchFamily="2" charset="-122"/>
                <a:ea typeface="宋体" panose="02010600030101010101" pitchFamily="2" charset="-122"/>
              </a:rPr>
              <a:t>仓库处理工具，使用类</a:t>
            </a:r>
            <a:r>
              <a:rPr lang="en-US" altLang="zh-CN" sz="1800" dirty="0" smtClean="0">
                <a:solidFill>
                  <a:srgbClr val="000000"/>
                </a:solidFill>
                <a:latin typeface="宋体" panose="02010600030101010101" pitchFamily="2" charset="-122"/>
                <a:ea typeface="宋体" panose="02010600030101010101" pitchFamily="2" charset="-122"/>
              </a:rPr>
              <a:t>SQL</a:t>
            </a:r>
            <a:r>
              <a:rPr lang="zh-CN" altLang="en-US" sz="1800" dirty="0" smtClean="0">
                <a:solidFill>
                  <a:srgbClr val="000000"/>
                </a:solidFill>
                <a:latin typeface="宋体" panose="02010600030101010101" pitchFamily="2" charset="-122"/>
                <a:ea typeface="宋体" panose="02010600030101010101" pitchFamily="2" charset="-122"/>
              </a:rPr>
              <a:t>的</a:t>
            </a:r>
            <a:r>
              <a:rPr lang="en-US" altLang="zh-CN" sz="1800" dirty="0" err="1" smtClean="0">
                <a:solidFill>
                  <a:srgbClr val="000000"/>
                </a:solidFill>
                <a:latin typeface="宋体" panose="02010600030101010101" pitchFamily="2" charset="-122"/>
                <a:ea typeface="宋体" panose="02010600030101010101" pitchFamily="2" charset="-122"/>
              </a:rPr>
              <a:t>HiveQL</a:t>
            </a:r>
            <a:r>
              <a:rPr lang="zh-CN" altLang="en-US" sz="1800" dirty="0" smtClean="0">
                <a:solidFill>
                  <a:srgbClr val="000000"/>
                </a:solidFill>
                <a:latin typeface="宋体" panose="02010600030101010101" pitchFamily="2" charset="-122"/>
                <a:ea typeface="宋体" panose="02010600030101010101" pitchFamily="2" charset="-122"/>
              </a:rPr>
              <a:t>语言</a:t>
            </a:r>
            <a:r>
              <a:rPr lang="zh-CN" altLang="en-US" sz="1800" dirty="0">
                <a:solidFill>
                  <a:srgbClr val="000000"/>
                </a:solidFill>
                <a:latin typeface="宋体" panose="02010600030101010101" pitchFamily="2" charset="-122"/>
                <a:ea typeface="宋体" panose="02010600030101010101" pitchFamily="2" charset="-122"/>
              </a:rPr>
              <a:t>实现数据</a:t>
            </a:r>
            <a:r>
              <a:rPr lang="zh-CN" altLang="en-US" sz="1800" dirty="0" smtClean="0">
                <a:solidFill>
                  <a:srgbClr val="000000"/>
                </a:solidFill>
                <a:latin typeface="宋体" panose="02010600030101010101" pitchFamily="2" charset="-122"/>
                <a:ea typeface="宋体" panose="02010600030101010101" pitchFamily="2" charset="-122"/>
              </a:rPr>
              <a:t>查询功能，</a:t>
            </a:r>
            <a:r>
              <a:rPr lang="zh-CN" altLang="en-US" sz="1800" dirty="0">
                <a:latin typeface="宋体" panose="02010600030101010101" pitchFamily="2" charset="-122"/>
                <a:ea typeface="宋体" panose="02010600030101010101" pitchFamily="2" charset="-122"/>
              </a:rPr>
              <a:t>所有</a:t>
            </a:r>
            <a:r>
              <a:rPr lang="en-US" altLang="zh-CN" sz="1800" dirty="0" smtClean="0">
                <a:latin typeface="宋体" panose="02010600030101010101" pitchFamily="2" charset="-122"/>
                <a:ea typeface="宋体" panose="02010600030101010101" pitchFamily="2" charset="-122"/>
              </a:rPr>
              <a:t>Hive</a:t>
            </a:r>
            <a:r>
              <a:rPr lang="zh-CN" altLang="en-US" sz="1800" dirty="0" smtClean="0">
                <a:latin typeface="宋体" panose="02010600030101010101" pitchFamily="2" charset="-122"/>
                <a:ea typeface="宋体" panose="02010600030101010101" pitchFamily="2" charset="-122"/>
              </a:rPr>
              <a:t>的</a:t>
            </a:r>
            <a:r>
              <a:rPr lang="zh-CN" altLang="en-US" sz="1800" dirty="0">
                <a:latin typeface="宋体" panose="02010600030101010101" pitchFamily="2" charset="-122"/>
                <a:ea typeface="宋体" panose="02010600030101010101" pitchFamily="2" charset="-122"/>
              </a:rPr>
              <a:t>数据都存储</a:t>
            </a:r>
            <a:r>
              <a:rPr lang="zh-CN" altLang="en-US" sz="1800" dirty="0" smtClean="0">
                <a:latin typeface="宋体" panose="02010600030101010101" pitchFamily="2" charset="-122"/>
                <a:ea typeface="宋体" panose="02010600030101010101" pitchFamily="2" charset="-122"/>
              </a:rPr>
              <a:t>在</a:t>
            </a:r>
            <a:r>
              <a:rPr lang="en-US" altLang="zh-CN" sz="1800" dirty="0" smtClean="0">
                <a:latin typeface="宋体" panose="02010600030101010101" pitchFamily="2" charset="-122"/>
                <a:ea typeface="宋体" panose="02010600030101010101" pitchFamily="2" charset="-122"/>
              </a:rPr>
              <a:t>HDFS</a:t>
            </a:r>
            <a:r>
              <a:rPr lang="zh-CN" altLang="en-US" sz="1800" dirty="0">
                <a:latin typeface="宋体" panose="02010600030101010101" pitchFamily="2" charset="-122"/>
                <a:ea typeface="宋体" panose="02010600030101010101" pitchFamily="2" charset="-122"/>
              </a:rPr>
              <a:t>中</a:t>
            </a:r>
            <a:r>
              <a:rPr lang="zh-CN" altLang="en-US" sz="1800" dirty="0" smtClean="0">
                <a:solidFill>
                  <a:srgbClr val="000000"/>
                </a:solidFill>
                <a:latin typeface="宋体" panose="02010600030101010101" pitchFamily="2" charset="-122"/>
                <a:ea typeface="宋体" panose="02010600030101010101" pitchFamily="2" charset="-122"/>
              </a:rPr>
              <a:t>。</a:t>
            </a:r>
            <a:endParaRPr lang="zh-CN" altLang="en-US" sz="2400" dirty="0" smtClean="0">
              <a:solidFill>
                <a:srgbClr val="000000"/>
              </a:solidFill>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的设计特点</a:t>
            </a:r>
            <a:endParaRPr lang="zh-CN" altLang="en-US" dirty="0"/>
          </a:p>
        </p:txBody>
      </p:sp>
      <p:sp>
        <p:nvSpPr>
          <p:cNvPr id="3" name="文本占位符 2"/>
          <p:cNvSpPr>
            <a:spLocks noGrp="1"/>
          </p:cNvSpPr>
          <p:nvPr>
            <p:ph type="body" sz="quarter" idx="10"/>
          </p:nvPr>
        </p:nvSpPr>
        <p:spPr/>
        <p:txBody>
          <a:bodyPr/>
          <a:lstStyle/>
          <a:p>
            <a:pPr marL="0" indent="0">
              <a:buNone/>
            </a:pPr>
            <a:r>
              <a:rPr lang="en-US" altLang="zh-CN" sz="1800" kern="1200" dirty="0">
                <a:latin typeface="宋体" panose="02010600030101010101" pitchFamily="2" charset="-122"/>
                <a:ea typeface="宋体" panose="02010600030101010101" pitchFamily="2" charset="-122"/>
              </a:rPr>
              <a:t>Hive </a:t>
            </a:r>
            <a:r>
              <a:rPr lang="zh-CN" altLang="en-US" sz="1800" kern="1200" dirty="0">
                <a:latin typeface="宋体" panose="02010600030101010101" pitchFamily="2" charset="-122"/>
                <a:ea typeface="宋体" panose="02010600030101010101" pitchFamily="2" charset="-122"/>
              </a:rPr>
              <a:t>的设计特点如下。</a:t>
            </a:r>
          </a:p>
          <a:p>
            <a:pPr>
              <a:buNone/>
            </a:pPr>
            <a:r>
              <a:rPr lang="zh-CN" altLang="en-US" sz="1800" kern="1200" dirty="0">
                <a:latin typeface="宋体" panose="02010600030101010101" pitchFamily="2" charset="-122"/>
                <a:ea typeface="宋体" panose="02010600030101010101" pitchFamily="2" charset="-122"/>
              </a:rPr>
              <a:t>   </a:t>
            </a:r>
            <a:r>
              <a:rPr lang="en-US" altLang="zh-CN" sz="1800" kern="1200" dirty="0">
                <a:latin typeface="宋体" panose="02010600030101010101" pitchFamily="2" charset="-122"/>
                <a:ea typeface="宋体" panose="02010600030101010101" pitchFamily="2" charset="-122"/>
              </a:rPr>
              <a:t>1</a:t>
            </a:r>
            <a:r>
              <a:rPr lang="zh-CN" altLang="en-US" sz="1800" kern="1200" dirty="0">
                <a:latin typeface="宋体" panose="02010600030101010101" pitchFamily="2" charset="-122"/>
                <a:ea typeface="宋体" panose="02010600030101010101" pitchFamily="2" charset="-122"/>
              </a:rPr>
              <a:t>、支持索引，加快数据查询</a:t>
            </a:r>
            <a:r>
              <a:rPr lang="zh-CN" altLang="en-US" sz="1800" kern="1200" dirty="0" smtClean="0">
                <a:latin typeface="宋体" panose="02010600030101010101" pitchFamily="2" charset="-122"/>
                <a:ea typeface="宋体" panose="02010600030101010101" pitchFamily="2" charset="-122"/>
              </a:rPr>
              <a:t>。（</a:t>
            </a:r>
            <a:r>
              <a:rPr lang="en-US" altLang="zh-CN" sz="1800" kern="1200" dirty="0" smtClean="0">
                <a:latin typeface="宋体" panose="02010600030101010101" pitchFamily="2" charset="-122"/>
                <a:ea typeface="宋体" panose="02010600030101010101" pitchFamily="2" charset="-122"/>
              </a:rPr>
              <a:t>0.7</a:t>
            </a:r>
            <a:r>
              <a:rPr lang="zh-CN" altLang="en-US" sz="1800" kern="1200" dirty="0" smtClean="0">
                <a:latin typeface="宋体" panose="02010600030101010101" pitchFamily="2" charset="-122"/>
                <a:ea typeface="宋体" panose="02010600030101010101" pitchFamily="2" charset="-122"/>
              </a:rPr>
              <a:t>版本之后，</a:t>
            </a:r>
            <a:r>
              <a:rPr lang="en-US" altLang="zh-CN" sz="1800" kern="1200" dirty="0" smtClean="0">
                <a:latin typeface="宋体" panose="02010600030101010101" pitchFamily="2" charset="-122"/>
                <a:ea typeface="宋体" panose="02010600030101010101" pitchFamily="2" charset="-122"/>
              </a:rPr>
              <a:t>1.3</a:t>
            </a:r>
            <a:r>
              <a:rPr lang="en-US" altLang="zh-CN" sz="1800" kern="1200" dirty="0">
                <a:latin typeface="宋体" panose="02010600030101010101" pitchFamily="2" charset="-122"/>
                <a:ea typeface="宋体" panose="02010600030101010101" pitchFamily="2" charset="-122"/>
              </a:rPr>
              <a:t>.</a:t>
            </a:r>
            <a:r>
              <a:rPr lang="en-US" altLang="zh-CN" sz="1800" kern="1200" dirty="0" smtClean="0">
                <a:latin typeface="宋体" panose="02010600030101010101" pitchFamily="2" charset="-122"/>
                <a:ea typeface="宋体" panose="02010600030101010101" pitchFamily="2" charset="-122"/>
              </a:rPr>
              <a:t>0</a:t>
            </a:r>
            <a:r>
              <a:rPr lang="zh-CN" altLang="en-US" sz="1800" kern="1200" dirty="0" smtClean="0">
                <a:latin typeface="宋体" panose="02010600030101010101" pitchFamily="2" charset="-122"/>
                <a:ea typeface="宋体" panose="02010600030101010101" pitchFamily="2" charset="-122"/>
              </a:rPr>
              <a:t>）</a:t>
            </a:r>
            <a:endParaRPr lang="zh-CN" altLang="en-US" sz="1800" kern="1200" dirty="0">
              <a:latin typeface="宋体" panose="02010600030101010101" pitchFamily="2" charset="-122"/>
              <a:ea typeface="宋体" panose="02010600030101010101" pitchFamily="2" charset="-122"/>
            </a:endParaRPr>
          </a:p>
          <a:p>
            <a:pPr>
              <a:buNone/>
            </a:pPr>
            <a:r>
              <a:rPr lang="zh-CN" altLang="en-US" sz="1800" kern="1200" dirty="0">
                <a:latin typeface="宋体" panose="02010600030101010101" pitchFamily="2" charset="-122"/>
                <a:ea typeface="宋体" panose="02010600030101010101" pitchFamily="2" charset="-122"/>
              </a:rPr>
              <a:t>   </a:t>
            </a:r>
            <a:r>
              <a:rPr lang="en-US" altLang="zh-CN" sz="1800" kern="1200" dirty="0">
                <a:latin typeface="宋体" panose="02010600030101010101" pitchFamily="2" charset="-122"/>
                <a:ea typeface="宋体" panose="02010600030101010101" pitchFamily="2" charset="-122"/>
              </a:rPr>
              <a:t>2</a:t>
            </a:r>
            <a:r>
              <a:rPr lang="zh-CN" altLang="en-US" sz="1800" kern="1200" dirty="0">
                <a:latin typeface="宋体" panose="02010600030101010101" pitchFamily="2" charset="-122"/>
                <a:ea typeface="宋体" panose="02010600030101010101" pitchFamily="2" charset="-122"/>
              </a:rPr>
              <a:t>、不同的存储类型，例如，纯文本文件、</a:t>
            </a:r>
            <a:r>
              <a:rPr lang="en-US" altLang="zh-CN" sz="1800" kern="1200" dirty="0" smtClean="0">
                <a:latin typeface="宋体" panose="02010600030101010101" pitchFamily="2" charset="-122"/>
                <a:ea typeface="宋体" panose="02010600030101010101" pitchFamily="2" charset="-122"/>
              </a:rPr>
              <a:t>HBase</a:t>
            </a:r>
            <a:r>
              <a:rPr lang="zh-CN" altLang="en-US" sz="1800" kern="1200" dirty="0" smtClean="0">
                <a:latin typeface="宋体" panose="02010600030101010101" pitchFamily="2" charset="-122"/>
                <a:ea typeface="宋体" panose="02010600030101010101" pitchFamily="2" charset="-122"/>
              </a:rPr>
              <a:t>中</a:t>
            </a:r>
            <a:r>
              <a:rPr lang="zh-CN" altLang="en-US" sz="1800" kern="1200" dirty="0">
                <a:latin typeface="宋体" panose="02010600030101010101" pitchFamily="2" charset="-122"/>
                <a:ea typeface="宋体" panose="02010600030101010101" pitchFamily="2" charset="-122"/>
              </a:rPr>
              <a:t>的文件。</a:t>
            </a:r>
          </a:p>
          <a:p>
            <a:pPr>
              <a:buNone/>
            </a:pPr>
            <a:r>
              <a:rPr lang="zh-CN" altLang="en-US" sz="1800" kern="1200" dirty="0">
                <a:latin typeface="宋体" panose="02010600030101010101" pitchFamily="2" charset="-122"/>
                <a:ea typeface="宋体" panose="02010600030101010101" pitchFamily="2" charset="-122"/>
              </a:rPr>
              <a:t>   </a:t>
            </a:r>
            <a:r>
              <a:rPr lang="en-US" altLang="zh-CN" sz="1800" kern="1200" dirty="0">
                <a:latin typeface="宋体" panose="02010600030101010101" pitchFamily="2" charset="-122"/>
                <a:ea typeface="宋体" panose="02010600030101010101" pitchFamily="2" charset="-122"/>
              </a:rPr>
              <a:t>3</a:t>
            </a:r>
            <a:r>
              <a:rPr lang="zh-CN" altLang="en-US" sz="1800" kern="1200" dirty="0">
                <a:latin typeface="宋体" panose="02010600030101010101" pitchFamily="2" charset="-122"/>
                <a:ea typeface="宋体" panose="02010600030101010101" pitchFamily="2" charset="-122"/>
              </a:rPr>
              <a:t>、将元数据保存在关系数据库中，大大减少了在查询过程中执行语义检查的时间。</a:t>
            </a:r>
          </a:p>
          <a:p>
            <a:pPr>
              <a:buNone/>
            </a:pPr>
            <a:r>
              <a:rPr lang="zh-CN" altLang="en-US" sz="1800" kern="1200" dirty="0">
                <a:latin typeface="宋体" panose="02010600030101010101" pitchFamily="2" charset="-122"/>
                <a:ea typeface="宋体" panose="02010600030101010101" pitchFamily="2" charset="-122"/>
              </a:rPr>
              <a:t>   </a:t>
            </a:r>
            <a:r>
              <a:rPr lang="en-US" altLang="zh-CN" sz="1800" kern="1200" dirty="0">
                <a:latin typeface="宋体" panose="02010600030101010101" pitchFamily="2" charset="-122"/>
                <a:ea typeface="宋体" panose="02010600030101010101" pitchFamily="2" charset="-122"/>
              </a:rPr>
              <a:t>4</a:t>
            </a:r>
            <a:r>
              <a:rPr lang="zh-CN" altLang="en-US" sz="1800" kern="1200" dirty="0">
                <a:latin typeface="宋体" panose="02010600030101010101" pitchFamily="2" charset="-122"/>
                <a:ea typeface="宋体" panose="02010600030101010101" pitchFamily="2" charset="-122"/>
              </a:rPr>
              <a:t>、可以直接使用存储在</a:t>
            </a:r>
            <a:r>
              <a:rPr lang="en-US" altLang="zh-CN" sz="1800" kern="1200" dirty="0" smtClean="0">
                <a:latin typeface="宋体" panose="02010600030101010101" pitchFamily="2" charset="-122"/>
                <a:ea typeface="宋体" panose="02010600030101010101" pitchFamily="2" charset="-122"/>
              </a:rPr>
              <a:t>Hadoop</a:t>
            </a:r>
            <a:r>
              <a:rPr lang="zh-CN" altLang="en-US" sz="1800" kern="1200" dirty="0" smtClean="0">
                <a:latin typeface="宋体" panose="02010600030101010101" pitchFamily="2" charset="-122"/>
                <a:ea typeface="宋体" panose="02010600030101010101" pitchFamily="2" charset="-122"/>
              </a:rPr>
              <a:t>文件系统</a:t>
            </a:r>
            <a:r>
              <a:rPr lang="zh-CN" altLang="en-US" sz="1800" kern="1200" dirty="0">
                <a:latin typeface="宋体" panose="02010600030101010101" pitchFamily="2" charset="-122"/>
                <a:ea typeface="宋体" panose="02010600030101010101" pitchFamily="2" charset="-122"/>
              </a:rPr>
              <a:t>中的数据。</a:t>
            </a:r>
          </a:p>
          <a:p>
            <a:pPr>
              <a:buNone/>
            </a:pPr>
            <a:r>
              <a:rPr lang="zh-CN" altLang="en-US" sz="1800" kern="1200" dirty="0">
                <a:latin typeface="宋体" panose="02010600030101010101" pitchFamily="2" charset="-122"/>
                <a:ea typeface="宋体" panose="02010600030101010101" pitchFamily="2" charset="-122"/>
              </a:rPr>
              <a:t>   </a:t>
            </a:r>
            <a:r>
              <a:rPr lang="en-US" altLang="zh-CN" sz="1800" kern="1200" dirty="0">
                <a:latin typeface="宋体" panose="02010600030101010101" pitchFamily="2" charset="-122"/>
                <a:ea typeface="宋体" panose="02010600030101010101" pitchFamily="2" charset="-122"/>
              </a:rPr>
              <a:t>5</a:t>
            </a:r>
            <a:r>
              <a:rPr lang="zh-CN" altLang="en-US" sz="1800" kern="1200" dirty="0">
                <a:latin typeface="宋体" panose="02010600030101010101" pitchFamily="2" charset="-122"/>
                <a:ea typeface="宋体" panose="02010600030101010101" pitchFamily="2" charset="-122"/>
              </a:rPr>
              <a:t>、内置大量用户函数</a:t>
            </a:r>
            <a:r>
              <a:rPr lang="en-US" altLang="zh-CN" sz="1800" kern="1200" dirty="0" smtClean="0">
                <a:latin typeface="宋体" panose="02010600030101010101" pitchFamily="2" charset="-122"/>
                <a:ea typeface="宋体" panose="02010600030101010101" pitchFamily="2" charset="-122"/>
              </a:rPr>
              <a:t>UDF</a:t>
            </a:r>
            <a:r>
              <a:rPr lang="zh-CN" altLang="en-US" sz="1800" kern="1200" dirty="0" smtClean="0">
                <a:latin typeface="宋体" panose="02010600030101010101" pitchFamily="2" charset="-122"/>
                <a:ea typeface="宋体" panose="02010600030101010101" pitchFamily="2" charset="-122"/>
              </a:rPr>
              <a:t>来</a:t>
            </a:r>
            <a:r>
              <a:rPr lang="zh-CN" altLang="en-US" sz="1800" kern="1200" dirty="0">
                <a:latin typeface="宋体" panose="02010600030101010101" pitchFamily="2" charset="-122"/>
                <a:ea typeface="宋体" panose="02010600030101010101" pitchFamily="2" charset="-122"/>
              </a:rPr>
              <a:t>操作时间、字符串和其它的数据挖掘工具，支持用户扩展</a:t>
            </a:r>
            <a:r>
              <a:rPr lang="en-US" altLang="zh-CN" sz="1800" kern="1200" dirty="0" smtClean="0">
                <a:latin typeface="宋体" panose="02010600030101010101" pitchFamily="2" charset="-122"/>
                <a:ea typeface="宋体" panose="02010600030101010101" pitchFamily="2" charset="-122"/>
              </a:rPr>
              <a:t>UDF</a:t>
            </a:r>
            <a:r>
              <a:rPr lang="zh-CN" altLang="en-US" sz="1800" kern="1200" dirty="0" smtClean="0">
                <a:latin typeface="宋体" panose="02010600030101010101" pitchFamily="2" charset="-122"/>
                <a:ea typeface="宋体" panose="02010600030101010101" pitchFamily="2" charset="-122"/>
              </a:rPr>
              <a:t>函数</a:t>
            </a:r>
            <a:r>
              <a:rPr lang="zh-CN" altLang="en-US" sz="1800" kern="1200" dirty="0">
                <a:latin typeface="宋体" panose="02010600030101010101" pitchFamily="2" charset="-122"/>
                <a:ea typeface="宋体" panose="02010600030101010101" pitchFamily="2" charset="-122"/>
              </a:rPr>
              <a:t>来完成内置函数无法实现的操作。</a:t>
            </a:r>
          </a:p>
          <a:p>
            <a:pPr>
              <a:buNone/>
            </a:pPr>
            <a:r>
              <a:rPr lang="zh-CN" altLang="en-US" sz="1800" kern="1200" dirty="0">
                <a:latin typeface="宋体" panose="02010600030101010101" pitchFamily="2" charset="-122"/>
                <a:ea typeface="宋体" panose="02010600030101010101" pitchFamily="2" charset="-122"/>
              </a:rPr>
              <a:t>   </a:t>
            </a:r>
            <a:r>
              <a:rPr lang="en-US" altLang="zh-CN" sz="1800" kern="1200" dirty="0">
                <a:latin typeface="宋体" panose="02010600030101010101" pitchFamily="2" charset="-122"/>
                <a:ea typeface="宋体" panose="02010600030101010101" pitchFamily="2" charset="-122"/>
              </a:rPr>
              <a:t>6</a:t>
            </a:r>
            <a:r>
              <a:rPr lang="zh-CN" altLang="en-US" sz="1800" kern="1200" dirty="0">
                <a:latin typeface="宋体" panose="02010600030101010101" pitchFamily="2" charset="-122"/>
                <a:ea typeface="宋体" panose="02010600030101010101" pitchFamily="2" charset="-122"/>
              </a:rPr>
              <a:t>、类</a:t>
            </a:r>
            <a:r>
              <a:rPr lang="en-US" altLang="zh-CN" sz="1800" kern="1200" dirty="0" smtClean="0">
                <a:latin typeface="宋体" panose="02010600030101010101" pitchFamily="2" charset="-122"/>
                <a:ea typeface="宋体" panose="02010600030101010101" pitchFamily="2" charset="-122"/>
              </a:rPr>
              <a:t>SQL</a:t>
            </a:r>
            <a:r>
              <a:rPr lang="zh-CN" altLang="en-US" sz="1800" kern="1200" dirty="0" smtClean="0">
                <a:latin typeface="宋体" panose="02010600030101010101" pitchFamily="2" charset="-122"/>
                <a:ea typeface="宋体" panose="02010600030101010101" pitchFamily="2" charset="-122"/>
              </a:rPr>
              <a:t>的</a:t>
            </a:r>
            <a:r>
              <a:rPr lang="zh-CN" altLang="en-US" sz="1800" kern="1200" dirty="0">
                <a:latin typeface="宋体" panose="02010600030101010101" pitchFamily="2" charset="-122"/>
                <a:ea typeface="宋体" panose="02010600030101010101" pitchFamily="2" charset="-122"/>
              </a:rPr>
              <a:t>查询方式，将</a:t>
            </a:r>
            <a:r>
              <a:rPr lang="en-US" altLang="zh-CN" sz="1800" kern="1200" dirty="0" smtClean="0">
                <a:latin typeface="宋体" panose="02010600030101010101" pitchFamily="2" charset="-122"/>
                <a:ea typeface="宋体" panose="02010600030101010101" pitchFamily="2" charset="-122"/>
              </a:rPr>
              <a:t>SQL</a:t>
            </a:r>
            <a:r>
              <a:rPr lang="zh-CN" altLang="en-US" sz="1800" kern="1200" dirty="0" smtClean="0">
                <a:latin typeface="宋体" panose="02010600030101010101" pitchFamily="2" charset="-122"/>
                <a:ea typeface="宋体" panose="02010600030101010101" pitchFamily="2" charset="-122"/>
              </a:rPr>
              <a:t>查询</a:t>
            </a:r>
            <a:r>
              <a:rPr lang="zh-CN" altLang="en-US" sz="1800" kern="1200" dirty="0">
                <a:latin typeface="宋体" panose="02010600030101010101" pitchFamily="2" charset="-122"/>
                <a:ea typeface="宋体" panose="02010600030101010101" pitchFamily="2" charset="-122"/>
              </a:rPr>
              <a:t>转换为</a:t>
            </a:r>
            <a:r>
              <a:rPr lang="en-US" altLang="zh-CN" sz="1800" kern="1200" dirty="0" smtClean="0">
                <a:latin typeface="宋体" panose="02010600030101010101" pitchFamily="2" charset="-122"/>
                <a:ea typeface="宋体" panose="02010600030101010101" pitchFamily="2" charset="-122"/>
              </a:rPr>
              <a:t>MapReduce</a:t>
            </a:r>
            <a:r>
              <a:rPr lang="zh-CN" altLang="en-US" sz="1800" kern="1200" dirty="0" smtClean="0">
                <a:latin typeface="宋体" panose="02010600030101010101" pitchFamily="2" charset="-122"/>
                <a:ea typeface="宋体" panose="02010600030101010101" pitchFamily="2" charset="-122"/>
              </a:rPr>
              <a:t>的</a:t>
            </a:r>
            <a:r>
              <a:rPr lang="en-US" altLang="zh-CN" sz="1800" kern="1200" dirty="0" smtClean="0">
                <a:latin typeface="宋体" panose="02010600030101010101" pitchFamily="2" charset="-122"/>
                <a:ea typeface="宋体" panose="02010600030101010101" pitchFamily="2" charset="-122"/>
              </a:rPr>
              <a:t>job</a:t>
            </a:r>
            <a:r>
              <a:rPr lang="zh-CN" altLang="en-US" sz="1800" kern="1200" dirty="0" smtClean="0">
                <a:latin typeface="宋体" panose="02010600030101010101" pitchFamily="2" charset="-122"/>
                <a:ea typeface="宋体" panose="02010600030101010101" pitchFamily="2" charset="-122"/>
              </a:rPr>
              <a:t>在</a:t>
            </a:r>
            <a:r>
              <a:rPr lang="en-US" altLang="zh-CN" sz="1800" kern="1200" dirty="0">
                <a:latin typeface="宋体" panose="02010600030101010101" pitchFamily="2" charset="-122"/>
                <a:ea typeface="宋体" panose="02010600030101010101" pitchFamily="2" charset="-122"/>
              </a:rPr>
              <a:t>Hadoop</a:t>
            </a:r>
            <a:r>
              <a:rPr lang="zh-CN" altLang="en-US" sz="1800" kern="1200" dirty="0">
                <a:latin typeface="宋体" panose="02010600030101010101" pitchFamily="2" charset="-122"/>
                <a:ea typeface="宋体" panose="02010600030101010101" pitchFamily="2" charset="-122"/>
              </a:rPr>
              <a:t>集群上执行</a:t>
            </a:r>
            <a:r>
              <a:rPr lang="zh-CN" altLang="en-US" sz="1800" kern="1200" dirty="0" smtClean="0">
                <a:latin typeface="宋体" panose="02010600030101010101" pitchFamily="2" charset="-122"/>
                <a:ea typeface="宋体" panose="02010600030101010101" pitchFamily="2" charset="-122"/>
              </a:rPr>
              <a:t>。</a:t>
            </a:r>
            <a:endParaRPr lang="zh-CN" altLang="en-US" sz="1800" dirty="0">
              <a:latin typeface="宋体" panose="02010600030101010101" pitchFamily="2" charset="-122"/>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的优点和缺点</a:t>
            </a:r>
            <a:endParaRPr lang="zh-CN" altLang="en-US" dirty="0"/>
          </a:p>
        </p:txBody>
      </p:sp>
      <p:grpSp>
        <p:nvGrpSpPr>
          <p:cNvPr id="5" name="文本占位符 4"/>
          <p:cNvGrpSpPr>
            <a:grpSpLocks noGrp="1"/>
          </p:cNvGrpSpPr>
          <p:nvPr/>
        </p:nvGrpSpPr>
        <p:grpSpPr>
          <a:xfrm>
            <a:off x="684212" y="1376363"/>
            <a:ext cx="7920038" cy="4681053"/>
            <a:chOff x="828674" y="1609725"/>
            <a:chExt cx="7729539" cy="4357426"/>
          </a:xfrm>
        </p:grpSpPr>
        <p:cxnSp>
          <p:nvCxnSpPr>
            <p:cNvPr id="6" name="直接连接符 5"/>
            <p:cNvCxnSpPr/>
            <p:nvPr/>
          </p:nvCxnSpPr>
          <p:spPr>
            <a:xfrm rot="5400000">
              <a:off x="1524794" y="2859882"/>
              <a:ext cx="406400" cy="11112"/>
            </a:xfrm>
            <a:prstGeom prst="line">
              <a:avLst/>
            </a:prstGeom>
            <a:noFill/>
            <a:ln w="76200" cap="flat" cmpd="sng" algn="ctr">
              <a:solidFill>
                <a:sysClr val="window" lastClr="FFFFFF">
                  <a:lumMod val="75000"/>
                </a:sysClr>
              </a:solidFill>
              <a:prstDash val="solid"/>
            </a:ln>
            <a:effectLst/>
          </p:spPr>
        </p:cxnSp>
        <p:grpSp>
          <p:nvGrpSpPr>
            <p:cNvPr id="7" name="组合 42"/>
            <p:cNvGrpSpPr/>
            <p:nvPr/>
          </p:nvGrpSpPr>
          <p:grpSpPr>
            <a:xfrm>
              <a:off x="828674" y="1609725"/>
              <a:ext cx="7729539" cy="4357426"/>
              <a:chOff x="828674" y="1609725"/>
              <a:chExt cx="7729539" cy="4357426"/>
            </a:xfrm>
          </p:grpSpPr>
          <p:grpSp>
            <p:nvGrpSpPr>
              <p:cNvPr id="8" name="组合 10"/>
              <p:cNvGrpSpPr/>
              <p:nvPr/>
            </p:nvGrpSpPr>
            <p:grpSpPr bwMode="auto">
              <a:xfrm>
                <a:off x="828674" y="3068638"/>
                <a:ext cx="1806597" cy="2898513"/>
                <a:chOff x="3336876" y="2908348"/>
                <a:chExt cx="1805329" cy="2896491"/>
              </a:xfrm>
            </p:grpSpPr>
            <p:grpSp>
              <p:nvGrpSpPr>
                <p:cNvPr id="36" name="组合 6"/>
                <p:cNvGrpSpPr/>
                <p:nvPr/>
              </p:nvGrpSpPr>
              <p:grpSpPr bwMode="auto">
                <a:xfrm>
                  <a:off x="3336876" y="2908348"/>
                  <a:ext cx="1787857" cy="2715904"/>
                  <a:chOff x="3336876" y="2908348"/>
                  <a:chExt cx="1787857" cy="2715904"/>
                </a:xfrm>
              </p:grpSpPr>
              <p:sp>
                <p:nvSpPr>
                  <p:cNvPr id="40" name="圆角矩形 3"/>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1" name="圆角矩形 4"/>
                  <p:cNvSpPr/>
                  <p:nvPr/>
                </p:nvSpPr>
                <p:spPr>
                  <a:xfrm>
                    <a:off x="3419368" y="2979735"/>
                    <a:ext cx="1622873" cy="923280"/>
                  </a:xfrm>
                  <a:prstGeom prst="roundRect">
                    <a:avLst>
                      <a:gd name="adj" fmla="val 24503"/>
                    </a:avLst>
                  </a:prstGeom>
                  <a:solidFill>
                    <a:srgbClr val="4F81BD"/>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2" name="矩形 5"/>
                  <p:cNvSpPr/>
                  <p:nvPr/>
                </p:nvSpPr>
                <p:spPr>
                  <a:xfrm>
                    <a:off x="3411437" y="3495313"/>
                    <a:ext cx="1638736"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37" name="TextBox 7"/>
                <p:cNvSpPr txBox="1">
                  <a:spLocks noChangeArrowheads="1"/>
                </p:cNvSpPr>
                <p:nvPr/>
              </p:nvSpPr>
              <p:spPr bwMode="auto">
                <a:xfrm>
                  <a:off x="3401035" y="3657601"/>
                  <a:ext cx="1741170" cy="2147238"/>
                </a:xfrm>
                <a:prstGeom prst="rect">
                  <a:avLst/>
                </a:prstGeom>
                <a:noFill/>
                <a:ln w="9525">
                  <a:noFill/>
                  <a:miter lim="800000"/>
                </a:ln>
              </p:spPr>
              <p:txBody>
                <a:bodyPr wrap="square">
                  <a:spAutoFit/>
                </a:bodyPr>
                <a:lstStyle>
                  <a:defPPr>
                    <a:defRPr lang="zh-CN"/>
                  </a:defPPr>
                  <a:lvl1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sz="1600" kern="0">
                      <a:solidFill>
                        <a:sysClr val="windowText" lastClr="000000"/>
                      </a:solidFill>
                      <a:latin typeface="+mn-ea"/>
                      <a:ea typeface="+mn-ea"/>
                    </a:defRPr>
                  </a:lvl1pPr>
                </a:lstStyle>
                <a:p>
                  <a:pPr>
                    <a:lnSpc>
                      <a:spcPct val="150000"/>
                    </a:lnSpc>
                  </a:pPr>
                  <a:r>
                    <a:rPr lang="en-US" altLang="zh-CN" dirty="0">
                      <a:latin typeface="+mn-lt"/>
                    </a:rPr>
                    <a:t>HiveServer</a:t>
                  </a:r>
                  <a:r>
                    <a:rPr lang="zh-CN" altLang="en-US" dirty="0">
                      <a:latin typeface="+mn-lt"/>
                    </a:rPr>
                    <a:t>采用</a:t>
                  </a:r>
                  <a:r>
                    <a:rPr lang="zh-CN" altLang="en-US" dirty="0">
                      <a:solidFill>
                        <a:srgbClr val="FF0000"/>
                      </a:solidFill>
                      <a:latin typeface="+mn-lt"/>
                    </a:rPr>
                    <a:t>集群</a:t>
                  </a:r>
                  <a:r>
                    <a:rPr lang="zh-CN" altLang="en-US" dirty="0">
                      <a:latin typeface="+mn-lt"/>
                    </a:rPr>
                    <a:t>模式</a:t>
                  </a:r>
                  <a:endParaRPr lang="en-US" altLang="zh-CN" dirty="0">
                    <a:latin typeface="+mn-lt"/>
                  </a:endParaRPr>
                </a:p>
                <a:p>
                  <a:pPr>
                    <a:lnSpc>
                      <a:spcPct val="150000"/>
                    </a:lnSpc>
                  </a:pPr>
                  <a:r>
                    <a:rPr lang="zh-CN" altLang="en-US" dirty="0">
                      <a:latin typeface="+mn-lt"/>
                    </a:rPr>
                    <a:t>双</a:t>
                  </a:r>
                  <a:r>
                    <a:rPr lang="en-US" altLang="zh-CN" dirty="0">
                      <a:latin typeface="+mn-lt"/>
                    </a:rPr>
                    <a:t>MetaStore</a:t>
                  </a:r>
                </a:p>
                <a:p>
                  <a:pPr>
                    <a:lnSpc>
                      <a:spcPct val="150000"/>
                    </a:lnSpc>
                  </a:pPr>
                  <a:r>
                    <a:rPr lang="zh-CN" altLang="en-US" dirty="0">
                      <a:latin typeface="+mn-lt"/>
                    </a:rPr>
                    <a:t>超时重试</a:t>
                  </a:r>
                  <a:endParaRPr lang="en-US" altLang="zh-CN" dirty="0">
                    <a:latin typeface="+mn-lt"/>
                  </a:endParaRPr>
                </a:p>
                <a:p>
                  <a:pPr>
                    <a:lnSpc>
                      <a:spcPct val="150000"/>
                    </a:lnSpc>
                  </a:pPr>
                  <a:endParaRPr lang="en-US" altLang="zh-CN" dirty="0">
                    <a:latin typeface="+mn-lt"/>
                  </a:endParaRPr>
                </a:p>
                <a:p>
                  <a:pPr>
                    <a:lnSpc>
                      <a:spcPct val="150000"/>
                    </a:lnSpc>
                  </a:pPr>
                  <a:endParaRPr lang="zh-CN" altLang="en-US" dirty="0">
                    <a:latin typeface="+mn-lt"/>
                  </a:endParaRPr>
                </a:p>
              </p:txBody>
            </p:sp>
            <p:sp>
              <p:nvSpPr>
                <p:cNvPr id="38" name="TextBox 8"/>
                <p:cNvSpPr txBox="1">
                  <a:spLocks noChangeArrowheads="1"/>
                </p:cNvSpPr>
                <p:nvPr/>
              </p:nvSpPr>
              <p:spPr bwMode="auto">
                <a:xfrm>
                  <a:off x="3468806" y="3059374"/>
                  <a:ext cx="1594255" cy="300613"/>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500" b="1" kern="0" dirty="0" smtClean="0">
                      <a:solidFill>
                        <a:sysClr val="window" lastClr="FFFFFF"/>
                      </a:solidFill>
                      <a:latin typeface="+mn-ea"/>
                      <a:ea typeface="+mn-ea"/>
                    </a:rPr>
                    <a:t>高可靠、高容错</a:t>
                  </a:r>
                  <a:endParaRPr kumimoji="0" lang="en-US" altLang="zh-CN" sz="1500" b="1" i="0" u="none" strike="noStrike" kern="0" cap="none" spc="0" normalizeH="0" baseline="0" noProof="0" dirty="0" smtClean="0">
                    <a:ln>
                      <a:noFill/>
                    </a:ln>
                    <a:solidFill>
                      <a:sysClr val="window" lastClr="FFFFFF"/>
                    </a:solidFill>
                    <a:effectLst/>
                    <a:uLnTx/>
                    <a:uFillTx/>
                    <a:latin typeface="+mn-ea"/>
                    <a:ea typeface="+mn-ea"/>
                  </a:endParaRPr>
                </a:p>
              </p:txBody>
            </p:sp>
            <p:sp>
              <p:nvSpPr>
                <p:cNvPr id="39" name="TextBox 38"/>
                <p:cNvSpPr txBox="1"/>
                <p:nvPr/>
              </p:nvSpPr>
              <p:spPr>
                <a:xfrm>
                  <a:off x="3471719" y="5065842"/>
                  <a:ext cx="1500721"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rgbClr val="BFBFBF"/>
                      </a:solidFill>
                      <a:effectLst/>
                      <a:uLnTx/>
                      <a:uFillTx/>
                      <a:latin typeface="微软雅黑" panose="020B0503020204020204" pitchFamily="34" charset="-122"/>
                      <a:ea typeface="微软雅黑" panose="020B0503020204020204" pitchFamily="34" charset="-122"/>
                    </a:rPr>
                    <a:t>1</a:t>
                  </a:r>
                </a:p>
              </p:txBody>
            </p:sp>
          </p:grpSp>
          <p:grpSp>
            <p:nvGrpSpPr>
              <p:cNvPr id="9" name="组合 11"/>
              <p:cNvGrpSpPr/>
              <p:nvPr/>
            </p:nvGrpSpPr>
            <p:grpSpPr bwMode="auto">
              <a:xfrm>
                <a:off x="2854325" y="3081338"/>
                <a:ext cx="1789113" cy="2717800"/>
                <a:chOff x="3336876" y="2908348"/>
                <a:chExt cx="1787857" cy="2715904"/>
              </a:xfrm>
            </p:grpSpPr>
            <p:grpSp>
              <p:nvGrpSpPr>
                <p:cNvPr id="30" name="组合 6"/>
                <p:cNvGrpSpPr/>
                <p:nvPr/>
              </p:nvGrpSpPr>
              <p:grpSpPr bwMode="auto">
                <a:xfrm>
                  <a:off x="3336876" y="2908348"/>
                  <a:ext cx="1787857" cy="2715904"/>
                  <a:chOff x="3336876" y="2908348"/>
                  <a:chExt cx="1787857" cy="2715904"/>
                </a:xfrm>
              </p:grpSpPr>
              <p:sp>
                <p:nvSpPr>
                  <p:cNvPr id="33" name="圆角矩形 32"/>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4" name="圆角矩形 33"/>
                  <p:cNvSpPr/>
                  <p:nvPr/>
                </p:nvSpPr>
                <p:spPr>
                  <a:xfrm>
                    <a:off x="3419368" y="2979735"/>
                    <a:ext cx="1622873" cy="923280"/>
                  </a:xfrm>
                  <a:prstGeom prst="roundRect">
                    <a:avLst>
                      <a:gd name="adj" fmla="val 24503"/>
                    </a:avLst>
                  </a:prstGeom>
                  <a:solidFill>
                    <a:srgbClr val="9BBB59"/>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5" name="矩形 34"/>
                  <p:cNvSpPr/>
                  <p:nvPr/>
                </p:nvSpPr>
                <p:spPr>
                  <a:xfrm>
                    <a:off x="3411437" y="3495313"/>
                    <a:ext cx="1638736"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31" name="TextBox 14"/>
                <p:cNvSpPr txBox="1">
                  <a:spLocks noChangeArrowheads="1"/>
                </p:cNvSpPr>
                <p:nvPr/>
              </p:nvSpPr>
              <p:spPr bwMode="auto">
                <a:xfrm>
                  <a:off x="3468806" y="3059374"/>
                  <a:ext cx="1501254" cy="343558"/>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ysClr val="window" lastClr="FFFFFF"/>
                      </a:solidFill>
                      <a:latin typeface="+mn-ea"/>
                      <a:ea typeface="+mn-ea"/>
                    </a:rPr>
                    <a:t>类</a:t>
                  </a:r>
                  <a:r>
                    <a:rPr lang="en-US" altLang="zh-CN" sz="1800" b="1" kern="0" dirty="0" smtClean="0">
                      <a:solidFill>
                        <a:sysClr val="window" lastClr="FFFFFF"/>
                      </a:solidFill>
                      <a:latin typeface="+mj-lt"/>
                      <a:ea typeface="+mn-ea"/>
                    </a:rPr>
                    <a:t>SQL</a:t>
                  </a:r>
                  <a:endParaRPr kumimoji="0" lang="en-US" altLang="zh-CN" sz="1800" b="1" i="0" u="none" strike="noStrike" kern="0" cap="none" spc="0" normalizeH="0" baseline="0" noProof="0" dirty="0" smtClean="0">
                    <a:ln>
                      <a:noFill/>
                    </a:ln>
                    <a:solidFill>
                      <a:sysClr val="window" lastClr="FFFFFF"/>
                    </a:solidFill>
                    <a:effectLst/>
                    <a:uLnTx/>
                    <a:uFillTx/>
                    <a:latin typeface="+mj-lt"/>
                    <a:ea typeface="+mn-ea"/>
                  </a:endParaRPr>
                </a:p>
              </p:txBody>
            </p:sp>
            <p:sp>
              <p:nvSpPr>
                <p:cNvPr id="32" name="TextBox 31"/>
                <p:cNvSpPr txBox="1"/>
                <p:nvPr/>
              </p:nvSpPr>
              <p:spPr>
                <a:xfrm>
                  <a:off x="3471719" y="5065842"/>
                  <a:ext cx="1500721"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rgbClr val="BFBFBF"/>
                      </a:solidFill>
                      <a:effectLst/>
                      <a:uLnTx/>
                      <a:uFillTx/>
                      <a:latin typeface="微软雅黑" panose="020B0503020204020204" pitchFamily="34" charset="-122"/>
                      <a:ea typeface="微软雅黑" panose="020B0503020204020204" pitchFamily="34" charset="-122"/>
                    </a:rPr>
                    <a:t>2</a:t>
                  </a:r>
                </a:p>
              </p:txBody>
            </p:sp>
          </p:grpSp>
          <p:grpSp>
            <p:nvGrpSpPr>
              <p:cNvPr id="10" name="组合 19"/>
              <p:cNvGrpSpPr/>
              <p:nvPr/>
            </p:nvGrpSpPr>
            <p:grpSpPr bwMode="auto">
              <a:xfrm>
                <a:off x="4786313" y="3081338"/>
                <a:ext cx="1787525" cy="2717800"/>
                <a:chOff x="3336876" y="2908348"/>
                <a:chExt cx="1787857" cy="2715904"/>
              </a:xfrm>
            </p:grpSpPr>
            <p:grpSp>
              <p:nvGrpSpPr>
                <p:cNvPr id="24" name="组合 6"/>
                <p:cNvGrpSpPr/>
                <p:nvPr/>
              </p:nvGrpSpPr>
              <p:grpSpPr bwMode="auto">
                <a:xfrm>
                  <a:off x="3336876" y="2908348"/>
                  <a:ext cx="1787857" cy="2715904"/>
                  <a:chOff x="3336876" y="2908348"/>
                  <a:chExt cx="1787857" cy="2715904"/>
                </a:xfrm>
              </p:grpSpPr>
              <p:sp>
                <p:nvSpPr>
                  <p:cNvPr id="27" name="圆角矩形 26"/>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8" name="圆角矩形 27"/>
                  <p:cNvSpPr/>
                  <p:nvPr/>
                </p:nvSpPr>
                <p:spPr>
                  <a:xfrm>
                    <a:off x="3419441" y="2979735"/>
                    <a:ext cx="1622726" cy="923280"/>
                  </a:xfrm>
                  <a:prstGeom prst="roundRect">
                    <a:avLst>
                      <a:gd name="adj" fmla="val 24503"/>
                    </a:avLst>
                  </a:prstGeom>
                  <a:solidFill>
                    <a:srgbClr val="F79646"/>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9" name="矩形 28"/>
                  <p:cNvSpPr/>
                  <p:nvPr/>
                </p:nvSpPr>
                <p:spPr>
                  <a:xfrm>
                    <a:off x="3411502" y="3495313"/>
                    <a:ext cx="1638604"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25" name="TextBox 22"/>
                <p:cNvSpPr txBox="1">
                  <a:spLocks noChangeArrowheads="1"/>
                </p:cNvSpPr>
                <p:nvPr/>
              </p:nvSpPr>
              <p:spPr bwMode="auto">
                <a:xfrm>
                  <a:off x="3468806" y="3059374"/>
                  <a:ext cx="1501254" cy="343558"/>
                </a:xfrm>
                <a:prstGeom prst="rect">
                  <a:avLst/>
                </a:prstGeom>
                <a:noFill/>
                <a:ln w="9525">
                  <a:noFill/>
                  <a:miter lim="800000"/>
                </a:ln>
              </p:spPr>
              <p:txBody>
                <a:bodyPr>
                  <a:spAutoFit/>
                </a:bodyPr>
                <a:lstStyle/>
                <a:p>
                  <a:pPr algn="ctr" fontAlgn="auto">
                    <a:spcBef>
                      <a:spcPts val="0"/>
                    </a:spcBef>
                    <a:spcAft>
                      <a:spcPts val="0"/>
                    </a:spcAft>
                    <a:defRPr/>
                  </a:pPr>
                  <a:r>
                    <a:rPr lang="zh-CN" altLang="en-US" sz="1800" b="1" kern="0" dirty="0" smtClean="0">
                      <a:solidFill>
                        <a:sysClr val="window" lastClr="FFFFFF"/>
                      </a:solidFill>
                      <a:latin typeface="+mn-ea"/>
                      <a:ea typeface="+mn-ea"/>
                    </a:rPr>
                    <a:t>可扩展</a:t>
                  </a:r>
                  <a:endParaRPr lang="en-US" altLang="zh-CN" sz="1800" b="1" kern="0" dirty="0" smtClean="0">
                    <a:solidFill>
                      <a:sysClr val="window" lastClr="FFFFFF"/>
                    </a:solidFill>
                    <a:latin typeface="+mn-ea"/>
                    <a:ea typeface="+mn-ea"/>
                  </a:endParaRPr>
                </a:p>
              </p:txBody>
            </p:sp>
            <p:sp>
              <p:nvSpPr>
                <p:cNvPr id="26" name="TextBox 25"/>
                <p:cNvSpPr txBox="1"/>
                <p:nvPr/>
              </p:nvSpPr>
              <p:spPr>
                <a:xfrm>
                  <a:off x="3471838" y="5065842"/>
                  <a:ext cx="1500467"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rgbClr val="BFBFBF"/>
                      </a:solidFill>
                      <a:effectLst/>
                      <a:uLnTx/>
                      <a:uFillTx/>
                      <a:latin typeface="微软雅黑" panose="020B0503020204020204" pitchFamily="34" charset="-122"/>
                      <a:ea typeface="微软雅黑" panose="020B0503020204020204" pitchFamily="34" charset="-122"/>
                    </a:rPr>
                    <a:t>3</a:t>
                  </a:r>
                </a:p>
              </p:txBody>
            </p:sp>
          </p:grpSp>
          <p:grpSp>
            <p:nvGrpSpPr>
              <p:cNvPr id="11" name="组合 27"/>
              <p:cNvGrpSpPr/>
              <p:nvPr/>
            </p:nvGrpSpPr>
            <p:grpSpPr bwMode="auto">
              <a:xfrm>
                <a:off x="6770688" y="3068638"/>
                <a:ext cx="1787525" cy="2717800"/>
                <a:chOff x="3336876" y="2908348"/>
                <a:chExt cx="1787857" cy="2715904"/>
              </a:xfrm>
            </p:grpSpPr>
            <p:grpSp>
              <p:nvGrpSpPr>
                <p:cNvPr id="18" name="组合 6"/>
                <p:cNvGrpSpPr/>
                <p:nvPr/>
              </p:nvGrpSpPr>
              <p:grpSpPr bwMode="auto">
                <a:xfrm>
                  <a:off x="3336876" y="2908348"/>
                  <a:ext cx="1787857" cy="2715904"/>
                  <a:chOff x="3336876" y="2908348"/>
                  <a:chExt cx="1787857" cy="2715904"/>
                </a:xfrm>
              </p:grpSpPr>
              <p:sp>
                <p:nvSpPr>
                  <p:cNvPr id="21" name="圆角矩形 20"/>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2" name="圆角矩形 21"/>
                  <p:cNvSpPr/>
                  <p:nvPr/>
                </p:nvSpPr>
                <p:spPr>
                  <a:xfrm>
                    <a:off x="3419441" y="2979735"/>
                    <a:ext cx="1622726" cy="923280"/>
                  </a:xfrm>
                  <a:prstGeom prst="roundRect">
                    <a:avLst>
                      <a:gd name="adj" fmla="val 24503"/>
                    </a:avLst>
                  </a:prstGeom>
                  <a:solidFill>
                    <a:srgbClr val="8064A2"/>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3411502" y="3495313"/>
                    <a:ext cx="1638604"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19" name="TextBox 30"/>
                <p:cNvSpPr txBox="1">
                  <a:spLocks noChangeArrowheads="1"/>
                </p:cNvSpPr>
                <p:nvPr/>
              </p:nvSpPr>
              <p:spPr bwMode="auto">
                <a:xfrm>
                  <a:off x="3468806" y="3059374"/>
                  <a:ext cx="1501254" cy="343558"/>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ysClr val="window" lastClr="FFFFFF"/>
                      </a:solidFill>
                      <a:latin typeface="+mn-ea"/>
                      <a:ea typeface="+mn-ea"/>
                    </a:rPr>
                    <a:t>多接口</a:t>
                  </a:r>
                  <a:endParaRPr lang="en-US" altLang="zh-CN" sz="1800" b="1" kern="0" dirty="0" smtClean="0">
                    <a:solidFill>
                      <a:sysClr val="window" lastClr="FFFFFF"/>
                    </a:solidFill>
                    <a:latin typeface="+mn-ea"/>
                    <a:ea typeface="+mn-ea"/>
                  </a:endParaRPr>
                </a:p>
              </p:txBody>
            </p:sp>
            <p:sp>
              <p:nvSpPr>
                <p:cNvPr id="20" name="TextBox 19"/>
                <p:cNvSpPr txBox="1"/>
                <p:nvPr/>
              </p:nvSpPr>
              <p:spPr>
                <a:xfrm>
                  <a:off x="3471838" y="5065842"/>
                  <a:ext cx="1500467"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rgbClr val="BFBFBF"/>
                      </a:solidFill>
                      <a:effectLst/>
                      <a:uLnTx/>
                      <a:uFillTx/>
                      <a:latin typeface="微软雅黑" panose="020B0503020204020204" pitchFamily="34" charset="-122"/>
                      <a:ea typeface="微软雅黑" panose="020B0503020204020204" pitchFamily="34" charset="-122"/>
                    </a:rPr>
                    <a:t>4</a:t>
                  </a:r>
                </a:p>
              </p:txBody>
            </p:sp>
          </p:grpSp>
          <p:cxnSp>
            <p:nvCxnSpPr>
              <p:cNvPr id="12" name="直接连接符 11"/>
              <p:cNvCxnSpPr/>
              <p:nvPr/>
            </p:nvCxnSpPr>
            <p:spPr>
              <a:xfrm flipV="1">
                <a:off x="1720850" y="2649538"/>
                <a:ext cx="5868988" cy="26987"/>
              </a:xfrm>
              <a:prstGeom prst="line">
                <a:avLst/>
              </a:prstGeom>
              <a:noFill/>
              <a:ln w="76200" cap="flat" cmpd="sng" algn="ctr">
                <a:solidFill>
                  <a:sysClr val="window" lastClr="FFFFFF">
                    <a:lumMod val="75000"/>
                  </a:sysClr>
                </a:solidFill>
                <a:prstDash val="solid"/>
              </a:ln>
              <a:effectLst/>
            </p:spPr>
          </p:cxnSp>
          <p:cxnSp>
            <p:nvCxnSpPr>
              <p:cNvPr id="13" name="直接连接符 12"/>
              <p:cNvCxnSpPr/>
              <p:nvPr/>
            </p:nvCxnSpPr>
            <p:spPr>
              <a:xfrm rot="16200000" flipH="1">
                <a:off x="3462338" y="2898775"/>
                <a:ext cx="412750" cy="19050"/>
              </a:xfrm>
              <a:prstGeom prst="line">
                <a:avLst/>
              </a:prstGeom>
              <a:noFill/>
              <a:ln w="76200" cap="flat" cmpd="sng" algn="ctr">
                <a:solidFill>
                  <a:sysClr val="window" lastClr="FFFFFF">
                    <a:lumMod val="75000"/>
                  </a:sysClr>
                </a:solidFill>
                <a:prstDash val="solid"/>
              </a:ln>
              <a:effectLst/>
            </p:spPr>
          </p:cxnSp>
          <p:cxnSp>
            <p:nvCxnSpPr>
              <p:cNvPr id="14" name="直接连接符 13"/>
              <p:cNvCxnSpPr/>
              <p:nvPr/>
            </p:nvCxnSpPr>
            <p:spPr>
              <a:xfrm rot="16200000" flipH="1">
                <a:off x="5461794" y="2864644"/>
                <a:ext cx="431800" cy="1588"/>
              </a:xfrm>
              <a:prstGeom prst="line">
                <a:avLst/>
              </a:prstGeom>
              <a:noFill/>
              <a:ln w="76200" cap="flat" cmpd="sng" algn="ctr">
                <a:solidFill>
                  <a:sysClr val="window" lastClr="FFFFFF">
                    <a:lumMod val="75000"/>
                  </a:sysClr>
                </a:solidFill>
                <a:prstDash val="solid"/>
              </a:ln>
              <a:effectLst/>
            </p:spPr>
          </p:cxnSp>
          <p:cxnSp>
            <p:nvCxnSpPr>
              <p:cNvPr id="15" name="直接连接符 14"/>
              <p:cNvCxnSpPr/>
              <p:nvPr/>
            </p:nvCxnSpPr>
            <p:spPr>
              <a:xfrm rot="16200000" flipH="1">
                <a:off x="7349332" y="2866231"/>
                <a:ext cx="431800" cy="1587"/>
              </a:xfrm>
              <a:prstGeom prst="line">
                <a:avLst/>
              </a:prstGeom>
              <a:noFill/>
              <a:ln w="76200" cap="flat" cmpd="sng" algn="ctr">
                <a:solidFill>
                  <a:sysClr val="window" lastClr="FFFFFF">
                    <a:lumMod val="75000"/>
                  </a:sysClr>
                </a:solidFill>
                <a:prstDash val="solid"/>
              </a:ln>
              <a:effectLst/>
            </p:spPr>
          </p:cxnSp>
          <p:cxnSp>
            <p:nvCxnSpPr>
              <p:cNvPr id="16" name="直接连接符 15"/>
              <p:cNvCxnSpPr/>
              <p:nvPr/>
            </p:nvCxnSpPr>
            <p:spPr>
              <a:xfrm rot="16200000" flipH="1">
                <a:off x="4385469" y="2429669"/>
                <a:ext cx="433388" cy="0"/>
              </a:xfrm>
              <a:prstGeom prst="line">
                <a:avLst/>
              </a:prstGeom>
              <a:noFill/>
              <a:ln w="76200" cap="flat" cmpd="sng" algn="ctr">
                <a:solidFill>
                  <a:sysClr val="window" lastClr="FFFFFF">
                    <a:lumMod val="75000"/>
                  </a:sysClr>
                </a:solidFill>
                <a:prstDash val="solid"/>
              </a:ln>
              <a:effectLst/>
            </p:spPr>
          </p:cxnSp>
          <p:sp>
            <p:nvSpPr>
              <p:cNvPr id="17" name="圆角矩形 16"/>
              <p:cNvSpPr/>
              <p:nvPr/>
            </p:nvSpPr>
            <p:spPr>
              <a:xfrm>
                <a:off x="2511425" y="1609725"/>
                <a:ext cx="4298950" cy="615950"/>
              </a:xfrm>
              <a:prstGeom prst="roundRect">
                <a:avLst>
                  <a:gd name="adj" fmla="val 50000"/>
                </a:avLst>
              </a:prstGeom>
              <a:solidFill>
                <a:sysClr val="window" lastClr="FFFFFF">
                  <a:alpha val="79000"/>
                </a:sysClr>
              </a:solidFill>
              <a:ln w="38100" cap="flat" cmpd="sng" algn="ctr">
                <a:solidFill>
                  <a:srgbClr val="990000"/>
                </a:solidFill>
                <a:prstDash val="solid"/>
              </a:ln>
              <a:effectLst/>
            </p:spPr>
            <p:txBody>
              <a:bodyPr lIns="92382" tIns="46191" rIns="92382" bIns="46191"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200" b="1" kern="0" dirty="0" smtClean="0">
                    <a:solidFill>
                      <a:sysClr val="windowText" lastClr="000000"/>
                    </a:solidFill>
                    <a:latin typeface="+mj-lt"/>
                    <a:ea typeface="+mn-ea"/>
                  </a:rPr>
                  <a:t>Hive</a:t>
                </a:r>
                <a:r>
                  <a:rPr lang="zh-CN" altLang="en-US" sz="2200" b="1" kern="0" dirty="0" smtClean="0">
                    <a:solidFill>
                      <a:sysClr val="windowText" lastClr="000000"/>
                    </a:solidFill>
                    <a:latin typeface="+mn-ea"/>
                    <a:ea typeface="+mn-ea"/>
                  </a:rPr>
                  <a:t>的优点</a:t>
                </a:r>
                <a:endParaRPr kumimoji="0" lang="zh-CN" altLang="en-US" sz="2200" b="1" i="0" u="none" strike="noStrike" kern="0" cap="none" spc="0" normalizeH="0" baseline="0" noProof="0" dirty="0">
                  <a:ln>
                    <a:noFill/>
                  </a:ln>
                  <a:solidFill>
                    <a:sysClr val="windowText" lastClr="000000"/>
                  </a:solidFill>
                  <a:effectLst/>
                  <a:uLnTx/>
                  <a:uFillTx/>
                  <a:latin typeface="+mn-ea"/>
                  <a:ea typeface="+mn-ea"/>
                  <a:cs typeface="+mn-cs"/>
                </a:endParaRPr>
              </a:p>
            </p:txBody>
          </p:sp>
        </p:grpSp>
      </p:grpSp>
      <p:sp>
        <p:nvSpPr>
          <p:cNvPr id="43" name="TextBox 7"/>
          <p:cNvSpPr txBox="1">
            <a:spLocks noChangeArrowheads="1"/>
          </p:cNvSpPr>
          <p:nvPr/>
        </p:nvSpPr>
        <p:spPr bwMode="auto">
          <a:xfrm>
            <a:off x="2836617" y="3825044"/>
            <a:ext cx="1742393" cy="707886"/>
          </a:xfrm>
          <a:prstGeom prst="rect">
            <a:avLst/>
          </a:prstGeom>
          <a:noFill/>
          <a:ln w="9525">
            <a:noFill/>
            <a:miter lim="800000"/>
          </a:ln>
        </p:spPr>
        <p:txBody>
          <a:bodyPr wrap="square">
            <a:spAutoFit/>
          </a:bodyPr>
          <a:lstStyle/>
          <a:p>
            <a: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a:pPr>
            <a:r>
              <a:rPr lang="zh-CN" altLang="en-US" sz="1600" kern="0" dirty="0" smtClean="0">
                <a:solidFill>
                  <a:sysClr val="windowText" lastClr="000000"/>
                </a:solidFill>
                <a:latin typeface="+mn-ea"/>
                <a:ea typeface="+mn-ea"/>
              </a:rPr>
              <a:t>类似</a:t>
            </a:r>
            <a:r>
              <a:rPr lang="en-US" altLang="zh-CN" sz="1600" kern="0" dirty="0" smtClean="0">
                <a:solidFill>
                  <a:sysClr val="windowText" lastClr="000000"/>
                </a:solidFill>
                <a:latin typeface="+mj-lt"/>
                <a:ea typeface="+mn-ea"/>
              </a:rPr>
              <a:t>SQL</a:t>
            </a:r>
            <a:r>
              <a:rPr lang="zh-CN" altLang="en-US" sz="1600" kern="0" dirty="0" smtClean="0">
                <a:solidFill>
                  <a:sysClr val="windowText" lastClr="000000"/>
                </a:solidFill>
                <a:latin typeface="+mn-ea"/>
                <a:ea typeface="+mn-ea"/>
              </a:rPr>
              <a:t>语法</a:t>
            </a:r>
            <a:endParaRPr lang="en-US" altLang="zh-CN" sz="1600" kern="0" dirty="0" smtClean="0">
              <a:solidFill>
                <a:sysClr val="windowText" lastClr="000000"/>
              </a:solidFill>
              <a:latin typeface="+mn-ea"/>
              <a:ea typeface="+mn-ea"/>
            </a:endParaRPr>
          </a:p>
          <a:p>
            <a:pPr marL="285750" marR="0" lvl="0" indent="-285750" defTabSz="914400" eaLnBrk="1" fontAlgn="auto" latinLnBrk="0" hangingPunct="1">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sz="1600" kern="0" dirty="0" smtClean="0">
                <a:solidFill>
                  <a:sysClr val="windowText" lastClr="000000"/>
                </a:solidFill>
                <a:latin typeface="+mn-ea"/>
                <a:ea typeface="+mn-ea"/>
              </a:rPr>
              <a:t>内置大量函数</a:t>
            </a:r>
            <a:endParaRPr kumimoji="0" lang="zh-CN" altLang="en-US" sz="1800" b="0" i="0" u="none" strike="noStrike" kern="0" cap="none" spc="0" normalizeH="0" baseline="0" noProof="0" dirty="0" smtClean="0">
              <a:ln>
                <a:noFill/>
              </a:ln>
              <a:solidFill>
                <a:sysClr val="windowText" lastClr="000000"/>
              </a:solidFill>
              <a:effectLst/>
              <a:uLnTx/>
              <a:uFillTx/>
              <a:latin typeface="Calibri" panose="020F0502020204030204" pitchFamily="34" charset="0"/>
            </a:endParaRPr>
          </a:p>
        </p:txBody>
      </p:sp>
      <p:sp>
        <p:nvSpPr>
          <p:cNvPr id="44" name="TextBox 7"/>
          <p:cNvSpPr txBox="1">
            <a:spLocks noChangeArrowheads="1"/>
          </p:cNvSpPr>
          <p:nvPr/>
        </p:nvSpPr>
        <p:spPr bwMode="auto">
          <a:xfrm>
            <a:off x="6984268" y="3825044"/>
            <a:ext cx="1583994" cy="1692771"/>
          </a:xfrm>
          <a:prstGeom prst="rect">
            <a:avLst/>
          </a:prstGeom>
          <a:noFill/>
          <a:ln w="9525">
            <a:noFill/>
            <a:miter lim="800000"/>
          </a:ln>
        </p:spPr>
        <p:txBody>
          <a:bodyPr wrap="square">
            <a:spAutoFit/>
          </a:bodyPr>
          <a:lstStyle>
            <a:defPPr>
              <a:defRPr lang="zh-CN"/>
            </a:defPPr>
            <a:lvl1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sz="1600" kern="0">
                <a:solidFill>
                  <a:sysClr val="windowText" lastClr="000000"/>
                </a:solidFill>
                <a:latin typeface="+mn-ea"/>
                <a:ea typeface="+mn-ea"/>
              </a:defRPr>
            </a:lvl1pPr>
          </a:lstStyle>
          <a:p>
            <a:r>
              <a:rPr lang="en-US" altLang="zh-CN" dirty="0">
                <a:latin typeface="+mn-lt"/>
              </a:rPr>
              <a:t>Beeline</a:t>
            </a:r>
          </a:p>
          <a:p>
            <a:pPr>
              <a:lnSpc>
                <a:spcPct val="150000"/>
              </a:lnSpc>
            </a:pPr>
            <a:r>
              <a:rPr lang="en-US" altLang="zh-CN" dirty="0">
                <a:latin typeface="+mn-lt"/>
              </a:rPr>
              <a:t>JDBC</a:t>
            </a:r>
          </a:p>
          <a:p>
            <a:r>
              <a:rPr lang="en-US" altLang="zh-CN" dirty="0">
                <a:latin typeface="+mn-lt"/>
              </a:rPr>
              <a:t>Thrift</a:t>
            </a:r>
          </a:p>
          <a:p>
            <a:r>
              <a:rPr lang="en-US" altLang="zh-CN" dirty="0">
                <a:latin typeface="+mn-lt"/>
              </a:rPr>
              <a:t>Python</a:t>
            </a:r>
          </a:p>
          <a:p>
            <a:r>
              <a:rPr lang="en-US" altLang="zh-CN" dirty="0">
                <a:latin typeface="+mn-lt"/>
              </a:rPr>
              <a:t>ODBC</a:t>
            </a:r>
          </a:p>
          <a:p>
            <a:endParaRPr lang="zh-CN" altLang="en-US" dirty="0">
              <a:latin typeface="+mn-lt"/>
            </a:endParaRPr>
          </a:p>
        </p:txBody>
      </p:sp>
      <p:sp>
        <p:nvSpPr>
          <p:cNvPr id="45" name="TextBox 7"/>
          <p:cNvSpPr txBox="1">
            <a:spLocks noChangeArrowheads="1"/>
          </p:cNvSpPr>
          <p:nvPr/>
        </p:nvSpPr>
        <p:spPr bwMode="auto">
          <a:xfrm>
            <a:off x="4729762" y="3825044"/>
            <a:ext cx="2127492" cy="1031051"/>
          </a:xfrm>
          <a:prstGeom prst="rect">
            <a:avLst/>
          </a:prstGeom>
          <a:noFill/>
          <a:ln w="9525">
            <a:noFill/>
            <a:miter lim="800000"/>
          </a:ln>
        </p:spPr>
        <p:txBody>
          <a:bodyPr wrap="square">
            <a:spAutoFit/>
          </a:bodyPr>
          <a:lstStyle>
            <a:defPPr>
              <a:defRPr lang="zh-CN"/>
            </a:defPPr>
            <a:lvl1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sz="1600" kern="0">
                <a:solidFill>
                  <a:sysClr val="windowText" lastClr="000000"/>
                </a:solidFill>
                <a:latin typeface="+mn-ea"/>
                <a:ea typeface="+mn-ea"/>
              </a:defRPr>
            </a:lvl1pPr>
          </a:lstStyle>
          <a:p>
            <a:r>
              <a:rPr lang="zh-CN" altLang="en-US" dirty="0">
                <a:latin typeface="+mn-lt"/>
              </a:rPr>
              <a:t>自定义存储格式</a:t>
            </a:r>
            <a:endParaRPr lang="en-US" altLang="zh-CN" dirty="0">
              <a:latin typeface="+mn-lt"/>
            </a:endParaRPr>
          </a:p>
          <a:p>
            <a:pPr>
              <a:lnSpc>
                <a:spcPct val="150000"/>
              </a:lnSpc>
            </a:pPr>
            <a:r>
              <a:rPr lang="zh-CN" altLang="en-US" dirty="0">
                <a:latin typeface="+mn-lt"/>
              </a:rPr>
              <a:t>自定义函数</a:t>
            </a:r>
            <a:r>
              <a:rPr lang="zh-CN" altLang="en-US" sz="1400" dirty="0">
                <a:latin typeface="+mn-lt"/>
              </a:rPr>
              <a:t>（</a:t>
            </a:r>
            <a:r>
              <a:rPr lang="en-US" altLang="zh-CN" sz="1400" dirty="0">
                <a:latin typeface="+mn-lt"/>
              </a:rPr>
              <a:t>UDF/UDAF/UDTF</a:t>
            </a:r>
            <a:r>
              <a:rPr lang="en-US" altLang="zh-CN" sz="1400" dirty="0" smtClean="0">
                <a:latin typeface="+mn-lt"/>
              </a:rPr>
              <a:t>)</a:t>
            </a:r>
            <a:endParaRPr lang="zh-CN" altLang="en-US" sz="140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的优点和缺点</a:t>
            </a:r>
            <a:endParaRPr lang="zh-CN" altLang="en-US" dirty="0"/>
          </a:p>
        </p:txBody>
      </p:sp>
      <p:grpSp>
        <p:nvGrpSpPr>
          <p:cNvPr id="5" name="组合 84"/>
          <p:cNvGrpSpPr>
            <a:grpSpLocks noGrp="1"/>
          </p:cNvGrpSpPr>
          <p:nvPr/>
        </p:nvGrpSpPr>
        <p:grpSpPr>
          <a:xfrm>
            <a:off x="685020" y="1376363"/>
            <a:ext cx="7879898" cy="4498856"/>
            <a:chOff x="828673" y="1609725"/>
            <a:chExt cx="7737451" cy="4187825"/>
          </a:xfrm>
        </p:grpSpPr>
        <p:cxnSp>
          <p:nvCxnSpPr>
            <p:cNvPr id="6" name="直接连接符 5"/>
            <p:cNvCxnSpPr/>
            <p:nvPr/>
          </p:nvCxnSpPr>
          <p:spPr>
            <a:xfrm rot="5400000">
              <a:off x="1524794" y="2859882"/>
              <a:ext cx="406400" cy="11112"/>
            </a:xfrm>
            <a:prstGeom prst="line">
              <a:avLst/>
            </a:prstGeom>
            <a:noFill/>
            <a:ln w="76200" cap="flat" cmpd="sng" algn="ctr">
              <a:solidFill>
                <a:sysClr val="window" lastClr="FFFFFF">
                  <a:lumMod val="75000"/>
                </a:sysClr>
              </a:solidFill>
              <a:prstDash val="solid"/>
            </a:ln>
            <a:effectLst/>
          </p:spPr>
        </p:cxnSp>
        <p:grpSp>
          <p:nvGrpSpPr>
            <p:cNvPr id="7" name="组合 42"/>
            <p:cNvGrpSpPr/>
            <p:nvPr/>
          </p:nvGrpSpPr>
          <p:grpSpPr>
            <a:xfrm>
              <a:off x="828673" y="1609725"/>
              <a:ext cx="7737451" cy="4187825"/>
              <a:chOff x="828673" y="1609725"/>
              <a:chExt cx="7737451" cy="4187825"/>
            </a:xfrm>
          </p:grpSpPr>
          <p:grpSp>
            <p:nvGrpSpPr>
              <p:cNvPr id="8" name="组合 10"/>
              <p:cNvGrpSpPr/>
              <p:nvPr/>
            </p:nvGrpSpPr>
            <p:grpSpPr bwMode="auto">
              <a:xfrm>
                <a:off x="828673" y="3068638"/>
                <a:ext cx="1814641" cy="2717800"/>
                <a:chOff x="3336876" y="2908348"/>
                <a:chExt cx="1813368" cy="2715904"/>
              </a:xfrm>
            </p:grpSpPr>
            <p:grpSp>
              <p:nvGrpSpPr>
                <p:cNvPr id="36" name="组合 6"/>
                <p:cNvGrpSpPr/>
                <p:nvPr/>
              </p:nvGrpSpPr>
              <p:grpSpPr bwMode="auto">
                <a:xfrm>
                  <a:off x="3336876" y="2908348"/>
                  <a:ext cx="1787857" cy="2715904"/>
                  <a:chOff x="3336876" y="2908348"/>
                  <a:chExt cx="1787857" cy="2715904"/>
                </a:xfrm>
              </p:grpSpPr>
              <p:sp>
                <p:nvSpPr>
                  <p:cNvPr id="40" name="圆角矩形 3"/>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1" name="圆角矩形 4"/>
                  <p:cNvSpPr/>
                  <p:nvPr/>
                </p:nvSpPr>
                <p:spPr>
                  <a:xfrm>
                    <a:off x="3419368" y="2979735"/>
                    <a:ext cx="1622873" cy="923280"/>
                  </a:xfrm>
                  <a:prstGeom prst="roundRect">
                    <a:avLst>
                      <a:gd name="adj" fmla="val 24503"/>
                    </a:avLst>
                  </a:prstGeom>
                  <a:solidFill>
                    <a:srgbClr val="4F81BD"/>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42" name="矩形 5"/>
                  <p:cNvSpPr/>
                  <p:nvPr/>
                </p:nvSpPr>
                <p:spPr>
                  <a:xfrm>
                    <a:off x="3411437" y="3495313"/>
                    <a:ext cx="1638736"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37" name="TextBox 7"/>
                <p:cNvSpPr txBox="1">
                  <a:spLocks noChangeArrowheads="1"/>
                </p:cNvSpPr>
                <p:nvPr/>
              </p:nvSpPr>
              <p:spPr bwMode="auto">
                <a:xfrm>
                  <a:off x="3387286" y="3642808"/>
                  <a:ext cx="1762958" cy="1245398"/>
                </a:xfrm>
                <a:prstGeom prst="rect">
                  <a:avLst/>
                </a:prstGeom>
                <a:noFill/>
                <a:ln w="9525">
                  <a:noFill/>
                  <a:miter lim="800000"/>
                </a:ln>
              </p:spPr>
              <p:txBody>
                <a:bodyPr wrap="square">
                  <a:spAutoFit/>
                </a:bodyPr>
                <a:lstStyle/>
                <a:p>
                  <a: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a:pPr>
                  <a:r>
                    <a:rPr lang="zh-CN" altLang="en-US" sz="1600" kern="0" dirty="0" smtClean="0">
                      <a:solidFill>
                        <a:sysClr val="windowText" lastClr="000000"/>
                      </a:solidFill>
                      <a:latin typeface="+mn-lt"/>
                      <a:ea typeface="+mn-ea"/>
                    </a:rPr>
                    <a:t>默认</a:t>
                  </a:r>
                  <a:r>
                    <a:rPr lang="en-US" altLang="zh-CN" sz="1500" kern="0" dirty="0" smtClean="0">
                      <a:solidFill>
                        <a:sysClr val="windowText" lastClr="000000"/>
                      </a:solidFill>
                      <a:latin typeface="+mn-lt"/>
                      <a:ea typeface="+mn-ea"/>
                    </a:rPr>
                    <a:t>MR</a:t>
                  </a:r>
                  <a:r>
                    <a:rPr lang="zh-CN" altLang="en-US" sz="1500" kern="0" dirty="0" smtClean="0">
                      <a:solidFill>
                        <a:sysClr val="windowText" lastClr="000000"/>
                      </a:solidFill>
                      <a:latin typeface="+mn-lt"/>
                      <a:ea typeface="+mn-ea"/>
                    </a:rPr>
                    <a:t>为执行引擎</a:t>
                  </a:r>
                  <a:endParaRPr lang="en-US" altLang="zh-CN" sz="1500" kern="0" dirty="0" smtClean="0">
                    <a:solidFill>
                      <a:sysClr val="windowText" lastClr="000000"/>
                    </a:solidFill>
                    <a:latin typeface="+mn-lt"/>
                    <a:ea typeface="+mn-ea"/>
                  </a:endParaRPr>
                </a:p>
                <a:p>
                  <a: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a:pPr>
                  <a:r>
                    <a:rPr lang="en-US" altLang="zh-CN" sz="1600" kern="0" dirty="0" smtClean="0">
                      <a:solidFill>
                        <a:sysClr val="windowText" lastClr="000000"/>
                      </a:solidFill>
                      <a:latin typeface="+mn-lt"/>
                      <a:ea typeface="+mn-ea"/>
                    </a:rPr>
                    <a:t>MR</a:t>
                  </a:r>
                  <a:r>
                    <a:rPr lang="zh-CN" altLang="en-US" sz="1600" kern="0" dirty="0" smtClean="0">
                      <a:solidFill>
                        <a:sysClr val="windowText" lastClr="000000"/>
                      </a:solidFill>
                      <a:latin typeface="+mn-lt"/>
                      <a:ea typeface="+mn-ea"/>
                    </a:rPr>
                    <a:t>延迟较高</a:t>
                  </a:r>
                  <a:endParaRPr lang="en-US" altLang="zh-CN" sz="1600" kern="0" dirty="0" smtClean="0">
                    <a:solidFill>
                      <a:sysClr val="windowText" lastClr="000000"/>
                    </a:solidFill>
                    <a:latin typeface="+mn-lt"/>
                    <a:ea typeface="+mn-ea"/>
                  </a:endParaRPr>
                </a:p>
                <a:p>
                  <a: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a:pPr>
                  <a:endParaRPr lang="en-US" altLang="zh-CN" sz="1600" kern="0" dirty="0" smtClean="0">
                    <a:solidFill>
                      <a:sysClr val="windowText" lastClr="000000"/>
                    </a:solidFill>
                    <a:latin typeface="+mn-lt"/>
                    <a:ea typeface="+mn-ea"/>
                  </a:endParaRPr>
                </a:p>
                <a:p>
                  <a: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a:pPr>
                  <a:endParaRPr kumimoji="0" lang="zh-CN" altLang="en-US" sz="1800" b="0" i="0" u="none" strike="noStrike" kern="0" cap="none" spc="0" normalizeH="0" baseline="0" noProof="0" dirty="0" smtClean="0">
                    <a:ln>
                      <a:noFill/>
                    </a:ln>
                    <a:solidFill>
                      <a:sysClr val="windowText" lastClr="000000"/>
                    </a:solidFill>
                    <a:effectLst/>
                    <a:uLnTx/>
                    <a:uFillTx/>
                    <a:latin typeface="+mn-lt"/>
                  </a:endParaRPr>
                </a:p>
              </p:txBody>
            </p:sp>
            <p:sp>
              <p:nvSpPr>
                <p:cNvPr id="38" name="TextBox 8"/>
                <p:cNvSpPr txBox="1">
                  <a:spLocks noChangeArrowheads="1"/>
                </p:cNvSpPr>
                <p:nvPr/>
              </p:nvSpPr>
              <p:spPr bwMode="auto">
                <a:xfrm>
                  <a:off x="3468806" y="3059374"/>
                  <a:ext cx="1594255" cy="343558"/>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ysClr val="window" lastClr="FFFFFF"/>
                      </a:solidFill>
                      <a:latin typeface="+mn-ea"/>
                      <a:ea typeface="+mn-ea"/>
                    </a:rPr>
                    <a:t>延迟较高</a:t>
                  </a:r>
                  <a:endParaRPr lang="en-US" altLang="zh-CN" sz="1800" b="1" kern="0" dirty="0" smtClean="0">
                    <a:solidFill>
                      <a:sysClr val="window" lastClr="FFFFFF"/>
                    </a:solidFill>
                    <a:latin typeface="+mn-ea"/>
                    <a:ea typeface="+mn-ea"/>
                  </a:endParaRPr>
                </a:p>
              </p:txBody>
            </p:sp>
            <p:sp>
              <p:nvSpPr>
                <p:cNvPr id="39" name="TextBox 38"/>
                <p:cNvSpPr txBox="1"/>
                <p:nvPr/>
              </p:nvSpPr>
              <p:spPr>
                <a:xfrm>
                  <a:off x="3471719" y="5065842"/>
                  <a:ext cx="1500721"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rgbClr val="BFBFBF"/>
                      </a:solidFill>
                      <a:effectLst/>
                      <a:uLnTx/>
                      <a:uFillTx/>
                      <a:latin typeface="微软雅黑" panose="020B0503020204020204" pitchFamily="34" charset="-122"/>
                      <a:ea typeface="微软雅黑" panose="020B0503020204020204" pitchFamily="34" charset="-122"/>
                    </a:rPr>
                    <a:t>1</a:t>
                  </a:r>
                </a:p>
              </p:txBody>
            </p:sp>
          </p:grpSp>
          <p:grpSp>
            <p:nvGrpSpPr>
              <p:cNvPr id="9" name="组合 11"/>
              <p:cNvGrpSpPr/>
              <p:nvPr/>
            </p:nvGrpSpPr>
            <p:grpSpPr bwMode="auto">
              <a:xfrm>
                <a:off x="2854325" y="3081338"/>
                <a:ext cx="1789113" cy="2716212"/>
                <a:chOff x="3336876" y="2908348"/>
                <a:chExt cx="1787857" cy="2714317"/>
              </a:xfrm>
            </p:grpSpPr>
            <p:grpSp>
              <p:nvGrpSpPr>
                <p:cNvPr id="30" name="组合 6"/>
                <p:cNvGrpSpPr/>
                <p:nvPr/>
              </p:nvGrpSpPr>
              <p:grpSpPr bwMode="auto">
                <a:xfrm>
                  <a:off x="3336876" y="2908348"/>
                  <a:ext cx="1787857" cy="2714317"/>
                  <a:chOff x="3336876" y="2908348"/>
                  <a:chExt cx="1787857" cy="2714317"/>
                </a:xfrm>
              </p:grpSpPr>
              <p:sp>
                <p:nvSpPr>
                  <p:cNvPr id="33" name="圆角矩形 32"/>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4" name="圆角矩形 33"/>
                  <p:cNvSpPr/>
                  <p:nvPr/>
                </p:nvSpPr>
                <p:spPr>
                  <a:xfrm>
                    <a:off x="3419368" y="2979735"/>
                    <a:ext cx="1622873" cy="923280"/>
                  </a:xfrm>
                  <a:prstGeom prst="roundRect">
                    <a:avLst>
                      <a:gd name="adj" fmla="val 24503"/>
                    </a:avLst>
                  </a:prstGeom>
                  <a:solidFill>
                    <a:srgbClr val="9BBB59"/>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5" name="矩形 34"/>
                  <p:cNvSpPr/>
                  <p:nvPr/>
                </p:nvSpPr>
                <p:spPr>
                  <a:xfrm>
                    <a:off x="3411437" y="3495313"/>
                    <a:ext cx="1638737" cy="1911603"/>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31" name="TextBox 14"/>
                <p:cNvSpPr txBox="1">
                  <a:spLocks noChangeArrowheads="1"/>
                </p:cNvSpPr>
                <p:nvPr/>
              </p:nvSpPr>
              <p:spPr bwMode="auto">
                <a:xfrm>
                  <a:off x="3468806" y="3059374"/>
                  <a:ext cx="1622547" cy="314928"/>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600" b="1" kern="0" dirty="0" smtClean="0">
                      <a:solidFill>
                        <a:sysClr val="window" lastClr="FFFFFF"/>
                      </a:solidFill>
                      <a:latin typeface="+mn-ea"/>
                      <a:ea typeface="+mn-ea"/>
                    </a:rPr>
                    <a:t>不支持物化视图</a:t>
                  </a:r>
                  <a:endParaRPr lang="en-US" altLang="zh-CN" sz="1600" b="1" kern="0" dirty="0" smtClean="0">
                    <a:solidFill>
                      <a:sysClr val="window" lastClr="FFFFFF"/>
                    </a:solidFill>
                    <a:latin typeface="+mn-ea"/>
                    <a:ea typeface="+mn-ea"/>
                  </a:endParaRPr>
                </a:p>
              </p:txBody>
            </p:sp>
            <p:sp>
              <p:nvSpPr>
                <p:cNvPr id="32" name="TextBox 31"/>
                <p:cNvSpPr txBox="1"/>
                <p:nvPr/>
              </p:nvSpPr>
              <p:spPr>
                <a:xfrm>
                  <a:off x="3471719" y="5065842"/>
                  <a:ext cx="1500721"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rgbClr val="BFBFBF"/>
                      </a:solidFill>
                      <a:effectLst/>
                      <a:uLnTx/>
                      <a:uFillTx/>
                      <a:latin typeface="微软雅黑" panose="020B0503020204020204" pitchFamily="34" charset="-122"/>
                      <a:ea typeface="微软雅黑" panose="020B0503020204020204" pitchFamily="34" charset="-122"/>
                    </a:rPr>
                    <a:t>2</a:t>
                  </a:r>
                </a:p>
              </p:txBody>
            </p:sp>
          </p:grpSp>
          <p:grpSp>
            <p:nvGrpSpPr>
              <p:cNvPr id="10" name="组合 19"/>
              <p:cNvGrpSpPr/>
              <p:nvPr/>
            </p:nvGrpSpPr>
            <p:grpSpPr bwMode="auto">
              <a:xfrm>
                <a:off x="4786313" y="3081338"/>
                <a:ext cx="1787525" cy="2716212"/>
                <a:chOff x="3336876" y="2908348"/>
                <a:chExt cx="1787857" cy="2714317"/>
              </a:xfrm>
            </p:grpSpPr>
            <p:grpSp>
              <p:nvGrpSpPr>
                <p:cNvPr id="24" name="组合 6"/>
                <p:cNvGrpSpPr/>
                <p:nvPr/>
              </p:nvGrpSpPr>
              <p:grpSpPr bwMode="auto">
                <a:xfrm>
                  <a:off x="3336876" y="2908348"/>
                  <a:ext cx="1787857" cy="2714317"/>
                  <a:chOff x="3336876" y="2908348"/>
                  <a:chExt cx="1787857" cy="2714317"/>
                </a:xfrm>
              </p:grpSpPr>
              <p:sp>
                <p:nvSpPr>
                  <p:cNvPr id="27" name="圆角矩形 26"/>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8" name="圆角矩形 27"/>
                  <p:cNvSpPr/>
                  <p:nvPr/>
                </p:nvSpPr>
                <p:spPr>
                  <a:xfrm>
                    <a:off x="3419441" y="2979735"/>
                    <a:ext cx="1622726" cy="923280"/>
                  </a:xfrm>
                  <a:prstGeom prst="roundRect">
                    <a:avLst>
                      <a:gd name="adj" fmla="val 24503"/>
                    </a:avLst>
                  </a:prstGeom>
                  <a:solidFill>
                    <a:srgbClr val="F79646"/>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9" name="矩形 28"/>
                  <p:cNvSpPr/>
                  <p:nvPr/>
                </p:nvSpPr>
                <p:spPr>
                  <a:xfrm>
                    <a:off x="3411502" y="3495313"/>
                    <a:ext cx="1638604"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25" name="TextBox 22"/>
                <p:cNvSpPr txBox="1">
                  <a:spLocks noChangeArrowheads="1"/>
                </p:cNvSpPr>
                <p:nvPr/>
              </p:nvSpPr>
              <p:spPr bwMode="auto">
                <a:xfrm>
                  <a:off x="3468806" y="3059374"/>
                  <a:ext cx="1501254" cy="343558"/>
                </a:xfrm>
                <a:prstGeom prst="rect">
                  <a:avLst/>
                </a:prstGeom>
                <a:noFill/>
                <a:ln w="9525">
                  <a:noFill/>
                  <a:miter lim="800000"/>
                </a:ln>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800" b="1" kern="0" dirty="0" smtClean="0">
                      <a:solidFill>
                        <a:sysClr val="window" lastClr="FFFFFF"/>
                      </a:solidFill>
                      <a:latin typeface="+mn-ea"/>
                      <a:ea typeface="+mn-ea"/>
                    </a:rPr>
                    <a:t>不适用</a:t>
                  </a:r>
                  <a:r>
                    <a:rPr lang="en-US" altLang="zh-CN" sz="1800" b="1" kern="0" dirty="0" smtClean="0">
                      <a:solidFill>
                        <a:sysClr val="window" lastClr="FFFFFF"/>
                      </a:solidFill>
                      <a:latin typeface="+mj-lt"/>
                      <a:ea typeface="+mn-ea"/>
                    </a:rPr>
                    <a:t>OLTP</a:t>
                  </a:r>
                </a:p>
              </p:txBody>
            </p:sp>
            <p:sp>
              <p:nvSpPr>
                <p:cNvPr id="26" name="TextBox 25"/>
                <p:cNvSpPr txBox="1"/>
                <p:nvPr/>
              </p:nvSpPr>
              <p:spPr>
                <a:xfrm>
                  <a:off x="3471838" y="5065842"/>
                  <a:ext cx="1500467"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rgbClr val="BFBFBF"/>
                      </a:solidFill>
                      <a:effectLst/>
                      <a:uLnTx/>
                      <a:uFillTx/>
                      <a:latin typeface="微软雅黑" panose="020B0503020204020204" pitchFamily="34" charset="-122"/>
                      <a:ea typeface="微软雅黑" panose="020B0503020204020204" pitchFamily="34" charset="-122"/>
                    </a:rPr>
                    <a:t>3</a:t>
                  </a:r>
                </a:p>
              </p:txBody>
            </p:sp>
          </p:grpSp>
          <p:grpSp>
            <p:nvGrpSpPr>
              <p:cNvPr id="11" name="组合 27"/>
              <p:cNvGrpSpPr/>
              <p:nvPr/>
            </p:nvGrpSpPr>
            <p:grpSpPr bwMode="auto">
              <a:xfrm>
                <a:off x="6770692" y="3068638"/>
                <a:ext cx="1795432" cy="2716212"/>
                <a:chOff x="3336876" y="2908348"/>
                <a:chExt cx="1795764" cy="2714317"/>
              </a:xfrm>
            </p:grpSpPr>
            <p:grpSp>
              <p:nvGrpSpPr>
                <p:cNvPr id="18" name="组合 6"/>
                <p:cNvGrpSpPr/>
                <p:nvPr/>
              </p:nvGrpSpPr>
              <p:grpSpPr bwMode="auto">
                <a:xfrm>
                  <a:off x="3336876" y="2908348"/>
                  <a:ext cx="1787857" cy="2714317"/>
                  <a:chOff x="3336876" y="2908348"/>
                  <a:chExt cx="1787857" cy="2714317"/>
                </a:xfrm>
              </p:grpSpPr>
              <p:sp>
                <p:nvSpPr>
                  <p:cNvPr id="21" name="圆角矩形 20"/>
                  <p:cNvSpPr/>
                  <p:nvPr/>
                </p:nvSpPr>
                <p:spPr>
                  <a:xfrm>
                    <a:off x="3336876" y="2908348"/>
                    <a:ext cx="1787857" cy="2714317"/>
                  </a:xfrm>
                  <a:prstGeom prst="roundRect">
                    <a:avLst/>
                  </a:prstGeom>
                  <a:solidFill>
                    <a:sysClr val="window" lastClr="FFFFFF"/>
                  </a:solidFill>
                  <a:ln w="76200" cap="flat" cmpd="sng" algn="ctr">
                    <a:solidFill>
                      <a:sysClr val="window" lastClr="FFFFFF">
                        <a:lumMod val="75000"/>
                      </a:sysClr>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2" name="圆角矩形 21"/>
                  <p:cNvSpPr/>
                  <p:nvPr/>
                </p:nvSpPr>
                <p:spPr>
                  <a:xfrm>
                    <a:off x="3419438" y="3008922"/>
                    <a:ext cx="1622724" cy="743386"/>
                  </a:xfrm>
                  <a:prstGeom prst="roundRect">
                    <a:avLst>
                      <a:gd name="adj" fmla="val 24503"/>
                    </a:avLst>
                  </a:prstGeom>
                  <a:solidFill>
                    <a:srgbClr val="8064A2"/>
                  </a:solidFill>
                  <a:ln w="762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3411502" y="3495313"/>
                    <a:ext cx="1638604" cy="1911602"/>
                  </a:xfrm>
                  <a:prstGeom prst="rect">
                    <a:avLst/>
                  </a:prstGeom>
                  <a:solidFill>
                    <a:sysClr val="window" lastClr="FFFFFF"/>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19" name="TextBox 30"/>
                <p:cNvSpPr txBox="1">
                  <a:spLocks noChangeArrowheads="1"/>
                </p:cNvSpPr>
                <p:nvPr/>
              </p:nvSpPr>
              <p:spPr bwMode="auto">
                <a:xfrm>
                  <a:off x="3368119" y="3111579"/>
                  <a:ext cx="1764521" cy="315251"/>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450" b="1" kern="0" noProof="0" dirty="0" smtClean="0">
                      <a:solidFill>
                        <a:sysClr val="window" lastClr="FFFFFF"/>
                      </a:solidFill>
                      <a:latin typeface="Calibri" panose="020F0502020204030204" pitchFamily="34" charset="0"/>
                    </a:rPr>
                    <a:t>暂不支持存储过程</a:t>
                  </a:r>
                  <a:endParaRPr kumimoji="0" lang="en-US" altLang="zh-CN" sz="1450" b="1" i="0" u="none" strike="noStrike" kern="0" cap="none" spc="0" normalizeH="0" baseline="0" noProof="0" dirty="0" smtClean="0">
                    <a:ln>
                      <a:noFill/>
                    </a:ln>
                    <a:solidFill>
                      <a:sysClr val="window" lastClr="FFFFFF"/>
                    </a:solidFill>
                    <a:effectLst/>
                    <a:uLnTx/>
                    <a:uFillTx/>
                    <a:latin typeface="Calibri" panose="020F0502020204030204" pitchFamily="34" charset="0"/>
                  </a:endParaRPr>
                </a:p>
              </p:txBody>
            </p:sp>
            <p:sp>
              <p:nvSpPr>
                <p:cNvPr id="20" name="TextBox 19"/>
                <p:cNvSpPr txBox="1"/>
                <p:nvPr/>
              </p:nvSpPr>
              <p:spPr>
                <a:xfrm>
                  <a:off x="3471838" y="5065842"/>
                  <a:ext cx="1500467" cy="52509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rgbClr val="BFBFBF"/>
                      </a:solidFill>
                      <a:effectLst/>
                      <a:uLnTx/>
                      <a:uFillTx/>
                      <a:latin typeface="微软雅黑" panose="020B0503020204020204" pitchFamily="34" charset="-122"/>
                      <a:ea typeface="微软雅黑" panose="020B0503020204020204" pitchFamily="34" charset="-122"/>
                    </a:rPr>
                    <a:t>4</a:t>
                  </a:r>
                </a:p>
              </p:txBody>
            </p:sp>
          </p:grpSp>
          <p:cxnSp>
            <p:nvCxnSpPr>
              <p:cNvPr id="12" name="直接连接符 11"/>
              <p:cNvCxnSpPr/>
              <p:nvPr/>
            </p:nvCxnSpPr>
            <p:spPr>
              <a:xfrm flipV="1">
                <a:off x="1720850" y="2649538"/>
                <a:ext cx="5868988" cy="26987"/>
              </a:xfrm>
              <a:prstGeom prst="line">
                <a:avLst/>
              </a:prstGeom>
              <a:noFill/>
              <a:ln w="76200" cap="flat" cmpd="sng" algn="ctr">
                <a:solidFill>
                  <a:sysClr val="window" lastClr="FFFFFF">
                    <a:lumMod val="75000"/>
                  </a:sysClr>
                </a:solidFill>
                <a:prstDash val="solid"/>
              </a:ln>
              <a:effectLst/>
            </p:spPr>
          </p:cxnSp>
          <p:cxnSp>
            <p:nvCxnSpPr>
              <p:cNvPr id="13" name="直接连接符 12"/>
              <p:cNvCxnSpPr/>
              <p:nvPr/>
            </p:nvCxnSpPr>
            <p:spPr>
              <a:xfrm rot="16200000" flipH="1">
                <a:off x="3462338" y="2898775"/>
                <a:ext cx="412750" cy="19050"/>
              </a:xfrm>
              <a:prstGeom prst="line">
                <a:avLst/>
              </a:prstGeom>
              <a:noFill/>
              <a:ln w="76200" cap="flat" cmpd="sng" algn="ctr">
                <a:solidFill>
                  <a:sysClr val="window" lastClr="FFFFFF">
                    <a:lumMod val="75000"/>
                  </a:sysClr>
                </a:solidFill>
                <a:prstDash val="solid"/>
              </a:ln>
              <a:effectLst/>
            </p:spPr>
          </p:cxnSp>
          <p:cxnSp>
            <p:nvCxnSpPr>
              <p:cNvPr id="14" name="直接连接符 13"/>
              <p:cNvCxnSpPr/>
              <p:nvPr/>
            </p:nvCxnSpPr>
            <p:spPr>
              <a:xfrm rot="16200000" flipH="1">
                <a:off x="5461794" y="2864644"/>
                <a:ext cx="431800" cy="1588"/>
              </a:xfrm>
              <a:prstGeom prst="line">
                <a:avLst/>
              </a:prstGeom>
              <a:noFill/>
              <a:ln w="76200" cap="flat" cmpd="sng" algn="ctr">
                <a:solidFill>
                  <a:sysClr val="window" lastClr="FFFFFF">
                    <a:lumMod val="75000"/>
                  </a:sysClr>
                </a:solidFill>
                <a:prstDash val="solid"/>
              </a:ln>
              <a:effectLst/>
            </p:spPr>
          </p:cxnSp>
          <p:cxnSp>
            <p:nvCxnSpPr>
              <p:cNvPr id="15" name="直接连接符 14"/>
              <p:cNvCxnSpPr/>
              <p:nvPr/>
            </p:nvCxnSpPr>
            <p:spPr>
              <a:xfrm rot="16200000" flipH="1">
                <a:off x="7349332" y="2866231"/>
                <a:ext cx="431800" cy="1587"/>
              </a:xfrm>
              <a:prstGeom prst="line">
                <a:avLst/>
              </a:prstGeom>
              <a:noFill/>
              <a:ln w="76200" cap="flat" cmpd="sng" algn="ctr">
                <a:solidFill>
                  <a:sysClr val="window" lastClr="FFFFFF">
                    <a:lumMod val="75000"/>
                  </a:sysClr>
                </a:solidFill>
                <a:prstDash val="solid"/>
              </a:ln>
              <a:effectLst/>
            </p:spPr>
          </p:cxnSp>
          <p:cxnSp>
            <p:nvCxnSpPr>
              <p:cNvPr id="16" name="直接连接符 15"/>
              <p:cNvCxnSpPr/>
              <p:nvPr/>
            </p:nvCxnSpPr>
            <p:spPr>
              <a:xfrm rot="16200000" flipH="1">
                <a:off x="4385469" y="2429669"/>
                <a:ext cx="433388" cy="0"/>
              </a:xfrm>
              <a:prstGeom prst="line">
                <a:avLst/>
              </a:prstGeom>
              <a:noFill/>
              <a:ln w="76200" cap="flat" cmpd="sng" algn="ctr">
                <a:solidFill>
                  <a:sysClr val="window" lastClr="FFFFFF">
                    <a:lumMod val="75000"/>
                  </a:sysClr>
                </a:solidFill>
                <a:prstDash val="solid"/>
              </a:ln>
              <a:effectLst/>
            </p:spPr>
          </p:cxnSp>
          <p:sp>
            <p:nvSpPr>
              <p:cNvPr id="17" name="圆角矩形 16"/>
              <p:cNvSpPr/>
              <p:nvPr/>
            </p:nvSpPr>
            <p:spPr>
              <a:xfrm>
                <a:off x="2511425" y="1609725"/>
                <a:ext cx="4298950" cy="615950"/>
              </a:xfrm>
              <a:prstGeom prst="roundRect">
                <a:avLst>
                  <a:gd name="adj" fmla="val 50000"/>
                </a:avLst>
              </a:prstGeom>
              <a:solidFill>
                <a:sysClr val="window" lastClr="FFFFFF">
                  <a:alpha val="79000"/>
                </a:sysClr>
              </a:solidFill>
              <a:ln w="38100" cap="flat" cmpd="sng" algn="ctr">
                <a:solidFill>
                  <a:srgbClr val="990000"/>
                </a:solidFill>
                <a:prstDash val="solid"/>
              </a:ln>
              <a:effectLst/>
            </p:spPr>
            <p:txBody>
              <a:bodyPr lIns="92382" tIns="46191" rIns="92382" bIns="46191"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200" b="1" kern="0" dirty="0" smtClean="0">
                    <a:solidFill>
                      <a:sysClr val="windowText" lastClr="000000"/>
                    </a:solidFill>
                    <a:latin typeface="+mj-lt"/>
                    <a:ea typeface="+mn-ea"/>
                  </a:rPr>
                  <a:t>Hive</a:t>
                </a:r>
                <a:r>
                  <a:rPr lang="zh-CN" altLang="en-US" sz="2200" b="1" kern="0" dirty="0" smtClean="0">
                    <a:solidFill>
                      <a:sysClr val="windowText" lastClr="000000"/>
                    </a:solidFill>
                    <a:latin typeface="+mn-ea"/>
                    <a:ea typeface="+mn-ea"/>
                  </a:rPr>
                  <a:t>的缺点</a:t>
                </a:r>
                <a:endParaRPr kumimoji="0" lang="zh-CN" altLang="en-US" sz="2200" b="1" i="0" u="none" strike="noStrike" kern="0" cap="none" spc="0" normalizeH="0" baseline="0" noProof="0" dirty="0">
                  <a:ln>
                    <a:noFill/>
                  </a:ln>
                  <a:solidFill>
                    <a:sysClr val="windowText" lastClr="000000"/>
                  </a:solidFill>
                  <a:effectLst/>
                  <a:uLnTx/>
                  <a:uFillTx/>
                  <a:latin typeface="+mn-ea"/>
                  <a:ea typeface="+mn-ea"/>
                  <a:cs typeface="+mn-cs"/>
                </a:endParaRPr>
              </a:p>
            </p:txBody>
          </p:sp>
        </p:grpSp>
      </p:grpSp>
      <p:sp>
        <p:nvSpPr>
          <p:cNvPr id="43" name="TextBox 7"/>
          <p:cNvSpPr txBox="1">
            <a:spLocks noChangeArrowheads="1"/>
          </p:cNvSpPr>
          <p:nvPr/>
        </p:nvSpPr>
        <p:spPr bwMode="auto">
          <a:xfrm>
            <a:off x="2756047" y="3609020"/>
            <a:ext cx="1707759" cy="2062103"/>
          </a:xfrm>
          <a:prstGeom prst="rect">
            <a:avLst/>
          </a:prstGeom>
          <a:noFill/>
          <a:ln w="9525">
            <a:noFill/>
            <a:miter lim="800000"/>
          </a:ln>
        </p:spPr>
        <p:txBody>
          <a:bodyPr wrap="square">
            <a:spAutoFit/>
          </a:bodyPr>
          <a:lstStyle>
            <a:defPPr>
              <a:defRPr lang="zh-CN"/>
            </a:defPPr>
            <a:lvl1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sz="1600" kern="0">
                <a:solidFill>
                  <a:sysClr val="windowText" lastClr="000000"/>
                </a:solidFill>
                <a:latin typeface="+mn-lt"/>
                <a:ea typeface="+mn-ea"/>
              </a:defRPr>
            </a:lvl1pPr>
          </a:lstStyle>
          <a:p>
            <a:r>
              <a:rPr lang="en-US" altLang="zh-CN" dirty="0"/>
              <a:t>Hive</a:t>
            </a:r>
            <a:r>
              <a:rPr lang="zh-CN" altLang="en-US" dirty="0"/>
              <a:t>虽然也提供了视图的概念；但还不能支持</a:t>
            </a:r>
            <a:r>
              <a:rPr lang="zh-CN" altLang="en-US" dirty="0">
                <a:solidFill>
                  <a:srgbClr val="FF0000"/>
                </a:solidFill>
              </a:rPr>
              <a:t>物化视图</a:t>
            </a:r>
            <a:endParaRPr lang="en-US" altLang="zh-CN" dirty="0">
              <a:solidFill>
                <a:srgbClr val="FF0000"/>
              </a:solidFill>
            </a:endParaRPr>
          </a:p>
          <a:p>
            <a:r>
              <a:rPr lang="zh-CN" altLang="en-US" dirty="0"/>
              <a:t>不能在视图上更新、插入、删除数据</a:t>
            </a:r>
            <a:endParaRPr lang="en-US" altLang="zh-CN" dirty="0"/>
          </a:p>
          <a:p>
            <a:endParaRPr lang="zh-CN" altLang="en-US" dirty="0"/>
          </a:p>
        </p:txBody>
      </p:sp>
      <p:sp>
        <p:nvSpPr>
          <p:cNvPr id="44" name="TextBox 7"/>
          <p:cNvSpPr txBox="1">
            <a:spLocks noChangeArrowheads="1"/>
          </p:cNvSpPr>
          <p:nvPr/>
        </p:nvSpPr>
        <p:spPr bwMode="auto">
          <a:xfrm>
            <a:off x="4782381" y="3616683"/>
            <a:ext cx="1725095" cy="1815882"/>
          </a:xfrm>
          <a:prstGeom prst="rect">
            <a:avLst/>
          </a:prstGeom>
          <a:noFill/>
          <a:ln w="9525">
            <a:noFill/>
            <a:miter lim="800000"/>
          </a:ln>
        </p:spPr>
        <p:txBody>
          <a:bodyPr wrap="square">
            <a:spAutoFit/>
          </a:bodyPr>
          <a:lstStyle>
            <a:defPPr>
              <a:defRPr lang="zh-CN"/>
            </a:defPPr>
            <a:lvl1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sz="1600" kern="0">
                <a:solidFill>
                  <a:sysClr val="windowText" lastClr="000000"/>
                </a:solidFill>
                <a:latin typeface="+mn-lt"/>
                <a:ea typeface="+mn-ea"/>
              </a:defRPr>
            </a:lvl1pPr>
          </a:lstStyle>
          <a:p>
            <a:r>
              <a:rPr lang="zh-CN" altLang="en-US" dirty="0" smtClean="0"/>
              <a:t>不适应低延时要求的联机事务处理</a:t>
            </a:r>
            <a:endParaRPr lang="en-US" altLang="zh-CN" dirty="0" smtClean="0"/>
          </a:p>
          <a:p>
            <a:r>
              <a:rPr lang="zh-CN" altLang="en-US" dirty="0" smtClean="0"/>
              <a:t>暂</a:t>
            </a:r>
            <a:r>
              <a:rPr lang="zh-CN" altLang="en-US" dirty="0"/>
              <a:t>不支持列级别的数据添加、更新、</a:t>
            </a:r>
            <a:r>
              <a:rPr lang="zh-CN" altLang="en-US" dirty="0" smtClean="0"/>
              <a:t>删除等操作</a:t>
            </a:r>
            <a:endParaRPr lang="zh-CN" altLang="en-US" dirty="0"/>
          </a:p>
        </p:txBody>
      </p:sp>
      <p:sp>
        <p:nvSpPr>
          <p:cNvPr id="45" name="TextBox 7"/>
          <p:cNvSpPr txBox="1">
            <a:spLocks noChangeArrowheads="1"/>
          </p:cNvSpPr>
          <p:nvPr/>
        </p:nvSpPr>
        <p:spPr bwMode="auto">
          <a:xfrm>
            <a:off x="6768244" y="3645391"/>
            <a:ext cx="1788623" cy="1815882"/>
          </a:xfrm>
          <a:prstGeom prst="rect">
            <a:avLst/>
          </a:prstGeom>
          <a:noFill/>
          <a:ln w="9525">
            <a:noFill/>
            <a:miter lim="800000"/>
          </a:ln>
        </p:spPr>
        <p:txBody>
          <a:bodyPr wrap="square">
            <a:spAutoFit/>
          </a:bodyPr>
          <a:lstStyle>
            <a:defPPr>
              <a:defRPr lang="zh-CN"/>
            </a:defPPr>
            <a:lvl1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sz="1600" kern="0">
                <a:solidFill>
                  <a:sysClr val="windowText" lastClr="000000"/>
                </a:solidFill>
                <a:latin typeface="+mn-lt"/>
                <a:ea typeface="+mn-ea"/>
              </a:defRPr>
            </a:lvl1pPr>
          </a:lstStyle>
          <a:p>
            <a:r>
              <a:rPr lang="zh-CN" altLang="en-US" dirty="0"/>
              <a:t>当前</a:t>
            </a:r>
            <a:r>
              <a:rPr lang="zh-CN" altLang="en-US" dirty="0" smtClean="0"/>
              <a:t>版本不支持</a:t>
            </a:r>
            <a:r>
              <a:rPr lang="en-US" altLang="zh-CN" dirty="0" smtClean="0"/>
              <a:t>SQL</a:t>
            </a:r>
            <a:r>
              <a:rPr lang="zh-CN" altLang="en-US" dirty="0" smtClean="0"/>
              <a:t>语句集的一次编译重复使用，可通过</a:t>
            </a:r>
            <a:r>
              <a:rPr lang="en-US" altLang="zh-CN" dirty="0"/>
              <a:t>UDF</a:t>
            </a:r>
            <a:r>
              <a:rPr lang="zh-CN" altLang="en-US" dirty="0"/>
              <a:t>来</a:t>
            </a:r>
            <a:r>
              <a:rPr lang="zh-CN" altLang="en-US" dirty="0" smtClean="0"/>
              <a:t>实现逻辑</a:t>
            </a:r>
            <a:r>
              <a:rPr lang="zh-CN" altLang="en-US" dirty="0"/>
              <a:t>处理</a:t>
            </a:r>
            <a:endParaRPr lang="en-US" altLang="zh-CN" dirty="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的应用场景</a:t>
            </a:r>
            <a:endParaRPr lang="zh-CN" altLang="en-US" dirty="0"/>
          </a:p>
        </p:txBody>
      </p:sp>
      <p:grpSp>
        <p:nvGrpSpPr>
          <p:cNvPr id="5" name="文本占位符 4"/>
          <p:cNvGrpSpPr>
            <a:grpSpLocks noGrp="1"/>
          </p:cNvGrpSpPr>
          <p:nvPr/>
        </p:nvGrpSpPr>
        <p:grpSpPr>
          <a:xfrm>
            <a:off x="792424" y="1340768"/>
            <a:ext cx="7848028" cy="4500562"/>
            <a:chOff x="684213" y="1781175"/>
            <a:chExt cx="8245474" cy="4322763"/>
          </a:xfrm>
        </p:grpSpPr>
        <p:grpSp>
          <p:nvGrpSpPr>
            <p:cNvPr id="6" name="组合 7"/>
            <p:cNvGrpSpPr/>
            <p:nvPr/>
          </p:nvGrpSpPr>
          <p:grpSpPr bwMode="auto">
            <a:xfrm>
              <a:off x="3781424" y="1781175"/>
              <a:ext cx="5148263" cy="936625"/>
              <a:chOff x="3995936" y="1628800"/>
              <a:chExt cx="5148064" cy="936255"/>
            </a:xfrm>
          </p:grpSpPr>
          <p:sp>
            <p:nvSpPr>
              <p:cNvPr id="19" name="矩形​​ 5"/>
              <p:cNvSpPr/>
              <p:nvPr/>
            </p:nvSpPr>
            <p:spPr>
              <a:xfrm>
                <a:off x="5364308" y="1628800"/>
                <a:ext cx="3779692" cy="936255"/>
              </a:xfrm>
              <a:prstGeom prst="rect">
                <a:avLst/>
              </a:prstGeom>
              <a:gradFill flip="none" rotWithShape="1">
                <a:gsLst>
                  <a:gs pos="0">
                    <a:srgbClr val="9BBB59">
                      <a:lumMod val="40000"/>
                      <a:lumOff val="60000"/>
                      <a:alpha val="92000"/>
                    </a:srgbClr>
                  </a:gs>
                  <a:gs pos="100000">
                    <a:srgbClr val="9BBB59">
                      <a:lumMod val="20000"/>
                      <a:lumOff val="80000"/>
                      <a:alpha val="0"/>
                    </a:srgbClr>
                  </a:gs>
                </a:gsLst>
                <a:lin ang="0" scaled="1"/>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lt"/>
                  <a:ea typeface="+mn-ea"/>
                  <a:cs typeface="+mn-cs"/>
                </a:endParaRPr>
              </a:p>
            </p:txBody>
          </p:sp>
          <p:sp>
            <p:nvSpPr>
              <p:cNvPr id="20" name="圆角矩形​​ 4"/>
              <p:cNvSpPr/>
              <p:nvPr/>
            </p:nvSpPr>
            <p:spPr>
              <a:xfrm>
                <a:off x="3995936" y="1628800"/>
                <a:ext cx="1584264" cy="936255"/>
              </a:xfrm>
              <a:prstGeom prst="roundRect">
                <a:avLst>
                  <a:gd name="adj" fmla="val 12760"/>
                </a:avLst>
              </a:prstGeom>
              <a:solidFill>
                <a:srgbClr val="9BBB59"/>
              </a:solidFill>
              <a:ln w="38100" cap="flat" cmpd="sng" algn="ctr">
                <a:no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lang="zh-CN" altLang="en-US" sz="1800" kern="0" dirty="0" smtClean="0">
                    <a:solidFill>
                      <a:srgbClr val="FFFFFF"/>
                    </a:solidFill>
                    <a:latin typeface="+mn-lt"/>
                    <a:ea typeface="+mn-ea"/>
                  </a:rPr>
                  <a:t>数据挖掘</a:t>
                </a:r>
                <a:endParaRPr kumimoji="0" lang="en-US" altLang="zh-CN" sz="1800" b="0" i="0" u="none" strike="noStrike" kern="0" cap="none" spc="0" normalizeH="0" baseline="0" noProof="0" dirty="0">
                  <a:ln>
                    <a:noFill/>
                  </a:ln>
                  <a:solidFill>
                    <a:srgbClr val="FFFFFF"/>
                  </a:solidFill>
                  <a:effectLst/>
                  <a:uLnTx/>
                  <a:uFillTx/>
                  <a:latin typeface="+mn-lt"/>
                  <a:ea typeface="+mn-ea"/>
                </a:endParaRPr>
              </a:p>
            </p:txBody>
          </p:sp>
        </p:grpSp>
        <p:grpSp>
          <p:nvGrpSpPr>
            <p:cNvPr id="7" name="组合 9"/>
            <p:cNvGrpSpPr/>
            <p:nvPr/>
          </p:nvGrpSpPr>
          <p:grpSpPr bwMode="auto">
            <a:xfrm>
              <a:off x="2790825" y="2870201"/>
              <a:ext cx="5148263" cy="935039"/>
              <a:chOff x="3995936" y="1628800"/>
              <a:chExt cx="5148064" cy="935927"/>
            </a:xfrm>
          </p:grpSpPr>
          <p:sp>
            <p:nvSpPr>
              <p:cNvPr id="16" name="矩形​​ 10"/>
              <p:cNvSpPr/>
              <p:nvPr/>
            </p:nvSpPr>
            <p:spPr>
              <a:xfrm>
                <a:off x="5364308" y="1628800"/>
                <a:ext cx="3779692" cy="935927"/>
              </a:xfrm>
              <a:prstGeom prst="rect">
                <a:avLst/>
              </a:prstGeom>
              <a:gradFill flip="none" rotWithShape="1">
                <a:gsLst>
                  <a:gs pos="0">
                    <a:srgbClr val="4BACC6">
                      <a:lumMod val="60000"/>
                      <a:lumOff val="40000"/>
                      <a:alpha val="67000"/>
                    </a:srgbClr>
                  </a:gs>
                  <a:gs pos="100000">
                    <a:srgbClr val="4BACC6">
                      <a:lumMod val="20000"/>
                      <a:lumOff val="80000"/>
                      <a:alpha val="0"/>
                    </a:srgbClr>
                  </a:gs>
                </a:gsLst>
                <a:lin ang="0" scaled="1"/>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lt"/>
                  <a:ea typeface="+mn-ea"/>
                  <a:cs typeface="+mn-cs"/>
                </a:endParaRPr>
              </a:p>
            </p:txBody>
          </p:sp>
          <p:sp>
            <p:nvSpPr>
              <p:cNvPr id="17" name="圆角矩形​​ 11"/>
              <p:cNvSpPr/>
              <p:nvPr/>
            </p:nvSpPr>
            <p:spPr>
              <a:xfrm>
                <a:off x="3995936" y="1628800"/>
                <a:ext cx="1585852" cy="935926"/>
              </a:xfrm>
              <a:prstGeom prst="roundRect">
                <a:avLst>
                  <a:gd name="adj" fmla="val 12760"/>
                </a:avLst>
              </a:prstGeom>
              <a:solidFill>
                <a:srgbClr val="4F81BD"/>
              </a:solidFill>
              <a:ln w="38100" cap="flat" cmpd="sng" algn="ctr">
                <a:no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lang="zh-CN" altLang="en-US" sz="1800" kern="0" dirty="0" smtClean="0">
                    <a:solidFill>
                      <a:srgbClr val="FFFFFF"/>
                    </a:solidFill>
                    <a:latin typeface="+mn-lt"/>
                    <a:ea typeface="+mn-ea"/>
                  </a:rPr>
                  <a:t>非实时分析</a:t>
                </a:r>
                <a:endParaRPr kumimoji="0" lang="en-US" altLang="zh-CN" sz="1800" b="0" i="0" u="none" strike="noStrike" kern="0" cap="none" spc="0" normalizeH="0" baseline="0" noProof="0" dirty="0">
                  <a:ln>
                    <a:noFill/>
                  </a:ln>
                  <a:solidFill>
                    <a:srgbClr val="FFFFFF"/>
                  </a:solidFill>
                  <a:effectLst/>
                  <a:uLnTx/>
                  <a:uFillTx/>
                  <a:latin typeface="+mn-lt"/>
                  <a:ea typeface="+mn-ea"/>
                </a:endParaRPr>
              </a:p>
            </p:txBody>
          </p:sp>
          <p:sp>
            <p:nvSpPr>
              <p:cNvPr id="18" name="TextBox 12"/>
              <p:cNvSpPr txBox="1">
                <a:spLocks noChangeArrowheads="1"/>
              </p:cNvSpPr>
              <p:nvPr/>
            </p:nvSpPr>
            <p:spPr bwMode="auto">
              <a:xfrm>
                <a:off x="5554113" y="1681353"/>
                <a:ext cx="1228059" cy="798926"/>
              </a:xfrm>
              <a:prstGeom prst="rect">
                <a:avLst/>
              </a:prstGeom>
              <a:noFill/>
              <a:ln w="9525">
                <a:noFill/>
                <a:miter lim="800000"/>
              </a:ln>
            </p:spPr>
            <p:txBody>
              <a:bodyPr wrap="none">
                <a:spAutoFit/>
              </a:bodyPr>
              <a:lstStyle/>
              <a:p>
                <a:pPr marL="0" marR="0" lvl="0" indent="0" defTabSz="914400" eaLnBrk="1" fontAlgn="auto" latinLnBrk="0" hangingPunct="1">
                  <a:lnSpc>
                    <a:spcPct val="150000"/>
                  </a:lnSpc>
                  <a:spcBef>
                    <a:spcPts val="0"/>
                  </a:spcBef>
                  <a:spcAft>
                    <a:spcPts val="0"/>
                  </a:spcAft>
                  <a:buClrTx/>
                  <a:buSzTx/>
                  <a:buFont typeface="Wingdings" panose="05000000000000000000" pitchFamily="2" charset="2"/>
                  <a:buChar char="Ø"/>
                  <a:defRPr/>
                </a:pPr>
                <a:r>
                  <a:rPr lang="zh-CN" altLang="en-US" sz="1600" dirty="0" smtClean="0">
                    <a:latin typeface="+mn-lt"/>
                    <a:ea typeface="+mn-ea"/>
                  </a:rPr>
                  <a:t>日志分析</a:t>
                </a:r>
                <a:endParaRPr lang="en-US" altLang="zh-CN" sz="1600" dirty="0" smtClean="0">
                  <a:latin typeface="+mn-lt"/>
                  <a:ea typeface="+mn-ea"/>
                </a:endParaRPr>
              </a:p>
              <a:p>
                <a:pPr marL="0" marR="0" lvl="0" indent="0" defTabSz="914400" eaLnBrk="1" fontAlgn="auto" latinLnBrk="0" hangingPunct="1">
                  <a:lnSpc>
                    <a:spcPct val="150000"/>
                  </a:lnSpc>
                  <a:spcBef>
                    <a:spcPts val="0"/>
                  </a:spcBef>
                  <a:spcAft>
                    <a:spcPts val="0"/>
                  </a:spcAft>
                  <a:buClrTx/>
                  <a:buSzTx/>
                  <a:buFont typeface="Wingdings" panose="05000000000000000000" pitchFamily="2" charset="2"/>
                  <a:buChar char="Ø"/>
                  <a:defRPr/>
                </a:pPr>
                <a:r>
                  <a:rPr lang="zh-CN" altLang="en-US" sz="1600" dirty="0" smtClean="0">
                    <a:latin typeface="+mn-lt"/>
                    <a:ea typeface="+mn-ea"/>
                  </a:rPr>
                  <a:t>文本分析</a:t>
                </a:r>
                <a:endParaRPr kumimoji="0" lang="en-US" altLang="zh-CN" sz="1600" b="0" i="0" u="none" strike="noStrike" kern="0" cap="none" spc="0" normalizeH="0" baseline="0" noProof="0" dirty="0" smtClean="0">
                  <a:ln>
                    <a:noFill/>
                  </a:ln>
                  <a:solidFill>
                    <a:sysClr val="windowText" lastClr="000000"/>
                  </a:solidFill>
                  <a:effectLst/>
                  <a:uLnTx/>
                  <a:uFillTx/>
                  <a:latin typeface="+mn-lt"/>
                  <a:ea typeface="+mn-ea"/>
                </a:endParaRPr>
              </a:p>
            </p:txBody>
          </p:sp>
        </p:grpSp>
        <p:grpSp>
          <p:nvGrpSpPr>
            <p:cNvPr id="8" name="组合 13"/>
            <p:cNvGrpSpPr/>
            <p:nvPr/>
          </p:nvGrpSpPr>
          <p:grpSpPr bwMode="auto">
            <a:xfrm>
              <a:off x="1758950" y="1853183"/>
              <a:ext cx="5393971" cy="3116212"/>
              <a:chOff x="3995936" y="-544643"/>
              <a:chExt cx="5393761" cy="3114976"/>
            </a:xfrm>
          </p:grpSpPr>
          <p:sp>
            <p:nvSpPr>
              <p:cNvPr id="13" name="矩形​​ 14"/>
              <p:cNvSpPr/>
              <p:nvPr/>
            </p:nvSpPr>
            <p:spPr>
              <a:xfrm>
                <a:off x="5310132" y="1634079"/>
                <a:ext cx="3779691" cy="936254"/>
              </a:xfrm>
              <a:prstGeom prst="rect">
                <a:avLst/>
              </a:prstGeom>
              <a:gradFill flip="none" rotWithShape="1">
                <a:gsLst>
                  <a:gs pos="0">
                    <a:srgbClr val="8064A2">
                      <a:lumMod val="40000"/>
                      <a:lumOff val="60000"/>
                      <a:alpha val="67000"/>
                    </a:srgbClr>
                  </a:gs>
                  <a:gs pos="100000">
                    <a:srgbClr val="8064A2">
                      <a:lumMod val="20000"/>
                      <a:lumOff val="80000"/>
                      <a:alpha val="0"/>
                    </a:srgbClr>
                  </a:gs>
                </a:gsLst>
                <a:lin ang="0" scaled="1"/>
                <a:tileRect/>
              </a:gradFill>
              <a:ln w="25400" cap="flat" cmpd="sng" algn="ctr">
                <a:noFill/>
                <a:prstDash val="solid"/>
              </a:ln>
              <a:effectLst/>
            </p:spPr>
            <p:txBody>
              <a:bodyPr anchor="ctr"/>
              <a:lstStyle/>
              <a:p>
                <a:pPr marL="0" marR="0" lvl="0" indent="0" defTabSz="914400" eaLnBrk="1" fontAlgn="auto" latinLnBrk="0" hangingPunct="1">
                  <a:lnSpc>
                    <a:spcPct val="150000"/>
                  </a:lnSpc>
                  <a:spcBef>
                    <a:spcPts val="0"/>
                  </a:spcBef>
                  <a:spcAft>
                    <a:spcPts val="0"/>
                  </a:spcAft>
                  <a:buClrTx/>
                  <a:buSzTx/>
                  <a:buFontTx/>
                  <a:buNone/>
                  <a:defRPr/>
                </a:pPr>
                <a:endParaRPr kumimoji="0" lang="zh-CN" altLang="en-US" sz="1800" b="0" i="0" u="none" strike="noStrike" kern="0" cap="none" spc="0" normalizeH="0" baseline="0" noProof="0" dirty="0">
                  <a:ln>
                    <a:noFill/>
                  </a:ln>
                  <a:effectLst/>
                  <a:uLnTx/>
                  <a:uFillTx/>
                  <a:latin typeface="+mn-lt"/>
                  <a:ea typeface="+mn-ea"/>
                  <a:cs typeface="+mn-cs"/>
                </a:endParaRPr>
              </a:p>
            </p:txBody>
          </p:sp>
          <p:sp>
            <p:nvSpPr>
              <p:cNvPr id="14" name="圆角矩形​​ 15"/>
              <p:cNvSpPr/>
              <p:nvPr/>
            </p:nvSpPr>
            <p:spPr>
              <a:xfrm>
                <a:off x="3995936" y="1628800"/>
                <a:ext cx="1585852" cy="936254"/>
              </a:xfrm>
              <a:prstGeom prst="roundRect">
                <a:avLst>
                  <a:gd name="adj" fmla="val 12760"/>
                </a:avLst>
              </a:prstGeom>
              <a:solidFill>
                <a:srgbClr val="8064A2"/>
              </a:solidFill>
              <a:ln w="38100" cap="flat" cmpd="sng" algn="ctr">
                <a:no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lang="zh-CN" altLang="en-US" sz="1800" kern="0" dirty="0" smtClean="0">
                    <a:solidFill>
                      <a:srgbClr val="FFFFFF"/>
                    </a:solidFill>
                    <a:latin typeface="+mn-lt"/>
                    <a:ea typeface="+mn-ea"/>
                  </a:rPr>
                  <a:t>数据汇总</a:t>
                </a:r>
                <a:endParaRPr lang="zh-CN" altLang="en-US" sz="1800" kern="0" dirty="0">
                  <a:solidFill>
                    <a:srgbClr val="FFFFFF"/>
                  </a:solidFill>
                  <a:latin typeface="+mn-lt"/>
                  <a:ea typeface="+mn-ea"/>
                </a:endParaRPr>
              </a:p>
            </p:txBody>
          </p:sp>
          <p:sp>
            <p:nvSpPr>
              <p:cNvPr id="15" name="TextBox 16"/>
              <p:cNvSpPr txBox="1">
                <a:spLocks noChangeArrowheads="1"/>
              </p:cNvSpPr>
              <p:nvPr/>
            </p:nvSpPr>
            <p:spPr bwMode="auto">
              <a:xfrm>
                <a:off x="7745590" y="-544643"/>
                <a:ext cx="1644107" cy="797851"/>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600" dirty="0" smtClean="0">
                    <a:latin typeface="+mn-lt"/>
                    <a:ea typeface="+mn-ea"/>
                  </a:rPr>
                  <a:t>用户行为分析</a:t>
                </a:r>
                <a:endParaRPr lang="en-US" altLang="zh-CN" sz="1600" dirty="0" smtClean="0">
                  <a:latin typeface="+mn-lt"/>
                  <a:ea typeface="+mn-ea"/>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600" dirty="0" smtClean="0">
                    <a:latin typeface="+mn-lt"/>
                    <a:ea typeface="+mn-ea"/>
                  </a:rPr>
                  <a:t>兴趣分区</a:t>
                </a:r>
                <a:endParaRPr lang="en-US" altLang="zh-CN" sz="1600" dirty="0" smtClean="0">
                  <a:latin typeface="+mn-lt"/>
                  <a:ea typeface="+mn-ea"/>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600" dirty="0" smtClean="0">
                    <a:latin typeface="+mn-lt"/>
                    <a:ea typeface="+mn-ea"/>
                  </a:rPr>
                  <a:t>区域展示</a:t>
                </a:r>
                <a:endParaRPr kumimoji="0" lang="zh-CN" altLang="en-US" sz="1600" b="0" i="0" u="none" strike="noStrike" kern="0" cap="none" spc="0" normalizeH="0" baseline="0" noProof="0" dirty="0" smtClean="0">
                  <a:ln>
                    <a:noFill/>
                  </a:ln>
                  <a:solidFill>
                    <a:sysClr val="windowText" lastClr="000000"/>
                  </a:solidFill>
                  <a:effectLst/>
                  <a:uLnTx/>
                  <a:uFillTx/>
                  <a:latin typeface="+mn-lt"/>
                  <a:ea typeface="+mn-ea"/>
                </a:endParaRPr>
              </a:p>
            </p:txBody>
          </p:sp>
        </p:grpSp>
        <p:grpSp>
          <p:nvGrpSpPr>
            <p:cNvPr id="9" name="组合 17"/>
            <p:cNvGrpSpPr/>
            <p:nvPr/>
          </p:nvGrpSpPr>
          <p:grpSpPr bwMode="auto">
            <a:xfrm>
              <a:off x="684213" y="5167313"/>
              <a:ext cx="5148262" cy="936625"/>
              <a:chOff x="3995936" y="1628800"/>
              <a:chExt cx="5148064" cy="936254"/>
            </a:xfrm>
          </p:grpSpPr>
          <p:sp>
            <p:nvSpPr>
              <p:cNvPr id="10" name="矩形​​ 18"/>
              <p:cNvSpPr/>
              <p:nvPr/>
            </p:nvSpPr>
            <p:spPr>
              <a:xfrm>
                <a:off x="5364308" y="1628800"/>
                <a:ext cx="3779692" cy="936254"/>
              </a:xfrm>
              <a:prstGeom prst="rect">
                <a:avLst/>
              </a:prstGeom>
              <a:gradFill flip="none" rotWithShape="1">
                <a:gsLst>
                  <a:gs pos="0">
                    <a:srgbClr val="4BACC6">
                      <a:lumMod val="60000"/>
                      <a:lumOff val="40000"/>
                      <a:alpha val="67000"/>
                    </a:srgbClr>
                  </a:gs>
                  <a:gs pos="100000">
                    <a:srgbClr val="4BACC6">
                      <a:lumMod val="20000"/>
                      <a:lumOff val="80000"/>
                      <a:alpha val="0"/>
                    </a:srgbClr>
                  </a:gs>
                </a:gsLst>
                <a:lin ang="0" scaled="1"/>
                <a:tileRect/>
              </a:gra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lt"/>
                  <a:ea typeface="+mn-ea"/>
                  <a:cs typeface="+mn-cs"/>
                </a:endParaRPr>
              </a:p>
            </p:txBody>
          </p:sp>
          <p:sp>
            <p:nvSpPr>
              <p:cNvPr id="11" name="圆角矩形​​ 19"/>
              <p:cNvSpPr/>
              <p:nvPr/>
            </p:nvSpPr>
            <p:spPr>
              <a:xfrm>
                <a:off x="3995936" y="1628800"/>
                <a:ext cx="1585851" cy="936254"/>
              </a:xfrm>
              <a:prstGeom prst="roundRect">
                <a:avLst>
                  <a:gd name="adj" fmla="val 12760"/>
                </a:avLst>
              </a:prstGeom>
              <a:solidFill>
                <a:srgbClr val="4BACC6"/>
              </a:solidFill>
              <a:ln w="38100" cap="flat" cmpd="sng" algn="ctr">
                <a:noFill/>
                <a:prstDash val="solid"/>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lang="zh-CN" altLang="en-US" sz="1800" kern="0" noProof="0" dirty="0" smtClean="0">
                    <a:solidFill>
                      <a:srgbClr val="FFFFFF"/>
                    </a:solidFill>
                    <a:latin typeface="+mn-lt"/>
                    <a:ea typeface="+mn-ea"/>
                  </a:rPr>
                  <a:t>数据仓库</a:t>
                </a:r>
                <a:endParaRPr kumimoji="0" lang="en-US" altLang="zh-CN" sz="1800" b="0" i="0" u="none" strike="noStrike" kern="0" cap="none" spc="0" normalizeH="0" baseline="0" noProof="0" dirty="0">
                  <a:ln>
                    <a:noFill/>
                  </a:ln>
                  <a:solidFill>
                    <a:srgbClr val="FFFFFF"/>
                  </a:solidFill>
                  <a:effectLst/>
                  <a:uLnTx/>
                  <a:uFillTx/>
                  <a:latin typeface="+mn-lt"/>
                  <a:ea typeface="+mn-ea"/>
                </a:endParaRPr>
              </a:p>
            </p:txBody>
          </p:sp>
          <p:sp>
            <p:nvSpPr>
              <p:cNvPr id="12" name="TextBox 20"/>
              <p:cNvSpPr txBox="1">
                <a:spLocks noChangeArrowheads="1"/>
              </p:cNvSpPr>
              <p:nvPr/>
            </p:nvSpPr>
            <p:spPr bwMode="auto">
              <a:xfrm>
                <a:off x="5554113" y="1681353"/>
                <a:ext cx="1216894" cy="797852"/>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600" kern="0" noProof="0" dirty="0" smtClean="0">
                    <a:solidFill>
                      <a:sysClr val="windowText" lastClr="000000"/>
                    </a:solidFill>
                    <a:latin typeface="+mn-lt"/>
                    <a:ea typeface="+mn-ea"/>
                  </a:rPr>
                  <a:t>数据抽取</a:t>
                </a:r>
                <a:endParaRPr lang="en-US" altLang="zh-CN" sz="1600" kern="0" noProof="0" dirty="0" smtClean="0">
                  <a:solidFill>
                    <a:sysClr val="windowText" lastClr="000000"/>
                  </a:solidFill>
                  <a:latin typeface="+mn-lt"/>
                  <a:ea typeface="+mn-ea"/>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1600" b="0" i="0" u="none" strike="noStrike" kern="0" cap="none" spc="0" normalizeH="0" baseline="0" dirty="0" smtClean="0">
                    <a:ln>
                      <a:noFill/>
                    </a:ln>
                    <a:solidFill>
                      <a:sysClr val="windowText" lastClr="000000"/>
                    </a:solidFill>
                    <a:effectLst/>
                    <a:uLnTx/>
                    <a:uFillTx/>
                    <a:latin typeface="+mn-lt"/>
                    <a:ea typeface="+mn-ea"/>
                  </a:rPr>
                  <a:t>数据加载</a:t>
                </a:r>
                <a:endParaRPr kumimoji="0" lang="en-US" altLang="zh-CN" sz="1600" b="0" i="0" u="none" strike="noStrike" kern="0" cap="none" spc="0" normalizeH="0" baseline="0" dirty="0" smtClean="0">
                  <a:ln>
                    <a:noFill/>
                  </a:ln>
                  <a:solidFill>
                    <a:sysClr val="windowText" lastClr="000000"/>
                  </a:solidFill>
                  <a:effectLst/>
                  <a:uLnTx/>
                  <a:uFillTx/>
                  <a:latin typeface="+mn-lt"/>
                  <a:ea typeface="+mn-ea"/>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zh-CN" altLang="en-US" sz="1600" kern="0" noProof="0" dirty="0" smtClean="0">
                    <a:solidFill>
                      <a:sysClr val="windowText" lastClr="000000"/>
                    </a:solidFill>
                    <a:latin typeface="+mn-lt"/>
                    <a:ea typeface="+mn-ea"/>
                  </a:rPr>
                  <a:t>数据转换</a:t>
                </a:r>
                <a:endParaRPr kumimoji="0" lang="zh-CN" altLang="en-US" sz="1600" b="0" i="0" u="none" strike="noStrike" kern="0" cap="none" spc="0" normalizeH="0" baseline="0" noProof="0" dirty="0" smtClean="0">
                  <a:ln>
                    <a:noFill/>
                  </a:ln>
                  <a:solidFill>
                    <a:sysClr val="windowText" lastClr="000000"/>
                  </a:solidFill>
                  <a:effectLst/>
                  <a:uLnTx/>
                  <a:uFillTx/>
                  <a:latin typeface="+mn-lt"/>
                  <a:ea typeface="+mn-ea"/>
                </a:endParaRPr>
              </a:p>
            </p:txBody>
          </p:sp>
        </p:grpSp>
      </p:grpSp>
      <p:sp>
        <p:nvSpPr>
          <p:cNvPr id="22" name="TextBox 12"/>
          <p:cNvSpPr txBox="1">
            <a:spLocks noChangeArrowheads="1"/>
          </p:cNvSpPr>
          <p:nvPr/>
        </p:nvSpPr>
        <p:spPr bwMode="auto">
          <a:xfrm>
            <a:off x="3447652" y="3774972"/>
            <a:ext cx="2252540" cy="830997"/>
          </a:xfrm>
          <a:prstGeom prst="rect">
            <a:avLst/>
          </a:prstGeom>
          <a:noFill/>
          <a:ln w="9525">
            <a:noFill/>
            <a:miter lim="800000"/>
          </a:ln>
        </p:spPr>
        <p:txBody>
          <a:bodyPr wrap="none">
            <a:spAutoFit/>
          </a:bodyPr>
          <a:lstStyle/>
          <a:p>
            <a:pPr marL="0" marR="0" lvl="0" indent="0" defTabSz="914400" eaLnBrk="1" fontAlgn="auto" latinLnBrk="0" hangingPunct="1">
              <a:lnSpc>
                <a:spcPct val="150000"/>
              </a:lnSpc>
              <a:spcBef>
                <a:spcPts val="0"/>
              </a:spcBef>
              <a:spcAft>
                <a:spcPts val="0"/>
              </a:spcAft>
              <a:buClrTx/>
              <a:buSzTx/>
              <a:buFont typeface="Wingdings" panose="05000000000000000000" pitchFamily="2" charset="2"/>
              <a:buChar char="Ø"/>
              <a:defRPr/>
            </a:pPr>
            <a:r>
              <a:rPr lang="zh-CN" altLang="en-US" sz="1600" dirty="0"/>
              <a:t>每天</a:t>
            </a:r>
            <a:r>
              <a:rPr lang="en-US" altLang="zh-CN" sz="1600" dirty="0"/>
              <a:t>/</a:t>
            </a:r>
            <a:r>
              <a:rPr lang="zh-CN" altLang="en-US" sz="1600" dirty="0"/>
              <a:t>每周用户点击数</a:t>
            </a:r>
            <a:endParaRPr lang="en-US" altLang="zh-CN" sz="1600" dirty="0"/>
          </a:p>
          <a:p>
            <a:pPr marL="0" marR="0" lvl="0" indent="0" defTabSz="914400" eaLnBrk="1" fontAlgn="auto" latinLnBrk="0" hangingPunct="1">
              <a:lnSpc>
                <a:spcPct val="150000"/>
              </a:lnSpc>
              <a:spcBef>
                <a:spcPts val="0"/>
              </a:spcBef>
              <a:spcAft>
                <a:spcPts val="0"/>
              </a:spcAft>
              <a:buClrTx/>
              <a:buSzTx/>
              <a:buFont typeface="Wingdings" panose="05000000000000000000" pitchFamily="2" charset="2"/>
              <a:buChar char="Ø"/>
              <a:defRPr/>
            </a:pPr>
            <a:r>
              <a:rPr lang="zh-CN" altLang="en-US" sz="1600" dirty="0"/>
              <a:t>流量</a:t>
            </a:r>
            <a:r>
              <a:rPr lang="zh-CN" altLang="en-US" sz="1600" dirty="0" smtClean="0"/>
              <a:t>统计</a:t>
            </a:r>
            <a:endParaRPr lang="en-US" altLang="zh-CN" sz="1600" kern="0" dirty="0">
              <a:solidFill>
                <a:sysClr val="windowText" lastClr="000000"/>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7785670" cy="868363"/>
          </a:xfrm>
        </p:spPr>
        <p:txBody>
          <a:bodyPr/>
          <a:lstStyle/>
          <a:p>
            <a:r>
              <a:rPr lang="en-US" altLang="zh-CN" dirty="0" smtClean="0"/>
              <a:t>Hive</a:t>
            </a:r>
            <a:r>
              <a:rPr lang="zh-CN" altLang="en-US" dirty="0" smtClean="0"/>
              <a:t>与传统数据仓库比较</a:t>
            </a:r>
            <a:endParaRPr lang="zh-CN" altLang="en-US" dirty="0"/>
          </a:p>
        </p:txBody>
      </p:sp>
      <p:graphicFrame>
        <p:nvGraphicFramePr>
          <p:cNvPr id="4" name="表格 3"/>
          <p:cNvGraphicFramePr>
            <a:graphicFrameLocks noGrp="1"/>
          </p:cNvGraphicFramePr>
          <p:nvPr/>
        </p:nvGraphicFramePr>
        <p:xfrm>
          <a:off x="588017" y="1129011"/>
          <a:ext cx="7920880" cy="4971689"/>
        </p:xfrm>
        <a:graphic>
          <a:graphicData uri="http://schemas.openxmlformats.org/drawingml/2006/table">
            <a:tbl>
              <a:tblPr/>
              <a:tblGrid>
                <a:gridCol w="1152128"/>
                <a:gridCol w="2844316"/>
                <a:gridCol w="3924436"/>
              </a:tblGrid>
              <a:tr h="360038">
                <a:tc>
                  <a:txBody>
                    <a:bodyPr/>
                    <a:lstStyle/>
                    <a:p>
                      <a:pPr marL="127000" algn="ctr">
                        <a:lnSpc>
                          <a:spcPct val="150000"/>
                        </a:lnSpc>
                        <a:spcAft>
                          <a:spcPts val="0"/>
                        </a:spcAft>
                      </a:pPr>
                      <a:endParaRPr lang="en-US" altLang="en-US" sz="1600" b="1"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127000" algn="ctr">
                        <a:lnSpc>
                          <a:spcPct val="150000"/>
                        </a:lnSpc>
                        <a:spcAft>
                          <a:spcPts val="0"/>
                        </a:spcAft>
                      </a:pPr>
                      <a:r>
                        <a:rPr lang="en-US" sz="1600" b="1" kern="100" dirty="0">
                          <a:solidFill>
                            <a:schemeClr val="tx1"/>
                          </a:solidFill>
                          <a:latin typeface="宋体" panose="02010600030101010101" pitchFamily="2" charset="-122"/>
                          <a:ea typeface="宋体" panose="02010600030101010101" pitchFamily="2" charset="-122"/>
                          <a:cs typeface="Times New Roman" panose="02020603050405020304"/>
                        </a:rPr>
                        <a:t>Hive</a:t>
                      </a:r>
                      <a:endParaRPr lang="zh-CN" sz="1600" b="1"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127000" algn="ctr">
                        <a:lnSpc>
                          <a:spcPct val="150000"/>
                        </a:lnSpc>
                        <a:spcAft>
                          <a:spcPts val="0"/>
                        </a:spcAft>
                      </a:pPr>
                      <a:r>
                        <a:rPr lang="zh-CN" altLang="en-US" sz="1600" b="1" kern="100" dirty="0" smtClean="0">
                          <a:solidFill>
                            <a:schemeClr val="tx1"/>
                          </a:solidFill>
                          <a:latin typeface="宋体" panose="02010600030101010101" pitchFamily="2" charset="-122"/>
                          <a:ea typeface="宋体" panose="02010600030101010101" pitchFamily="2" charset="-122"/>
                          <a:cs typeface="Times New Roman" panose="02020603050405020304"/>
                        </a:rPr>
                        <a:t>传统</a:t>
                      </a:r>
                      <a:r>
                        <a:rPr lang="zh-CN" sz="1600" b="1" kern="100" dirty="0" smtClean="0">
                          <a:solidFill>
                            <a:schemeClr val="tx1"/>
                          </a:solidFill>
                          <a:latin typeface="宋体" panose="02010600030101010101" pitchFamily="2" charset="-122"/>
                          <a:ea typeface="宋体" panose="02010600030101010101" pitchFamily="2" charset="-122"/>
                          <a:cs typeface="Times New Roman" panose="02020603050405020304"/>
                        </a:rPr>
                        <a:t>数据</a:t>
                      </a:r>
                      <a:r>
                        <a:rPr lang="zh-CN" sz="1600" b="1" kern="100" dirty="0">
                          <a:solidFill>
                            <a:schemeClr val="tx1"/>
                          </a:solidFill>
                          <a:latin typeface="宋体" panose="02010600030101010101" pitchFamily="2" charset="-122"/>
                          <a:ea typeface="宋体" panose="02010600030101010101" pitchFamily="2" charset="-122"/>
                          <a:cs typeface="Times New Roman" panose="02020603050405020304"/>
                        </a:rPr>
                        <a:t>仓库</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r>
              <a:tr h="1538185">
                <a:tc>
                  <a:txBody>
                    <a:bodyPr/>
                    <a:lstStyle/>
                    <a:p>
                      <a:pPr marL="127000" algn="ctr">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存储</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en-US" sz="1600" kern="100" dirty="0">
                          <a:solidFill>
                            <a:schemeClr val="tx1"/>
                          </a:solidFill>
                          <a:latin typeface="宋体" panose="02010600030101010101" pitchFamily="2" charset="-122"/>
                          <a:ea typeface="宋体" panose="02010600030101010101" pitchFamily="2" charset="-122"/>
                          <a:cs typeface="Times New Roman" panose="02020603050405020304"/>
                        </a:rPr>
                        <a:t>HDFS</a:t>
                      </a: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a:t>
                      </a:r>
                      <a:r>
                        <a:rPr 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理论上</a:t>
                      </a:r>
                      <a:r>
                        <a:rPr lang="zh-CN" altLang="en-US" sz="1600" kern="100" dirty="0" smtClean="0">
                          <a:solidFill>
                            <a:schemeClr val="tx1"/>
                          </a:solidFill>
                          <a:latin typeface="宋体" panose="02010600030101010101" pitchFamily="2" charset="-122"/>
                          <a:ea typeface="宋体" panose="02010600030101010101" pitchFamily="2" charset="-122"/>
                          <a:cs typeface="Times New Roman" panose="02020603050405020304"/>
                        </a:rPr>
                        <a:t>可</a:t>
                      </a:r>
                      <a:r>
                        <a:rPr 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无限拓展</a:t>
                      </a:r>
                      <a:r>
                        <a:rPr lang="zh-CN" altLang="en-US" sz="16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6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600" b="1" kern="100" dirty="0">
                          <a:solidFill>
                            <a:srgbClr val="FF0000"/>
                          </a:solidFill>
                          <a:latin typeface="宋体" panose="02010600030101010101" pitchFamily="2" charset="-122"/>
                          <a:ea typeface="宋体" panose="02010600030101010101" pitchFamily="2" charset="-122"/>
                          <a:cs typeface="Times New Roman" panose="02020603050405020304"/>
                        </a:rPr>
                        <a:t>集群存储，存在容量上</a:t>
                      </a:r>
                      <a:r>
                        <a:rPr lang="zh-CN" sz="1600" b="1" kern="100" dirty="0" smtClean="0">
                          <a:solidFill>
                            <a:srgbClr val="FF0000"/>
                          </a:solidFill>
                          <a:latin typeface="宋体" panose="02010600030101010101" pitchFamily="2" charset="-122"/>
                          <a:ea typeface="宋体" panose="02010600030101010101" pitchFamily="2" charset="-122"/>
                          <a:cs typeface="Times New Roman" panose="02020603050405020304"/>
                        </a:rPr>
                        <a:t>限</a:t>
                      </a:r>
                      <a:r>
                        <a:rPr 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而且伴随容量的增长，计算速度急剧下降。只能适应于数据量比较小的商业应用，对于超大规模数据无能为力。</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3417">
                <a:tc>
                  <a:txBody>
                    <a:bodyPr/>
                    <a:lstStyle/>
                    <a:p>
                      <a:pPr marL="127000" algn="ctr">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执行引擎</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altLang="en-US" sz="1600" kern="100" dirty="0" smtClean="0">
                          <a:solidFill>
                            <a:schemeClr val="tx1"/>
                          </a:solidFill>
                          <a:latin typeface="宋体" panose="02010600030101010101" pitchFamily="2" charset="-122"/>
                          <a:ea typeface="宋体" panose="02010600030101010101" pitchFamily="2" charset="-122"/>
                          <a:cs typeface="Times New Roman" panose="02020603050405020304"/>
                        </a:rPr>
                        <a:t>有</a:t>
                      </a:r>
                      <a:r>
                        <a:rPr lang="en-US" alt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MR/</a:t>
                      </a:r>
                      <a:r>
                        <a:rPr lang="en-US" altLang="zh-CN" sz="1600" kern="100" dirty="0" err="1" smtClean="0">
                          <a:solidFill>
                            <a:schemeClr val="tx1"/>
                          </a:solidFill>
                          <a:latin typeface="宋体" panose="02010600030101010101" pitchFamily="2" charset="-122"/>
                          <a:ea typeface="宋体" panose="02010600030101010101" pitchFamily="2" charset="-122"/>
                          <a:cs typeface="Times New Roman" panose="02020603050405020304"/>
                        </a:rPr>
                        <a:t>Tez</a:t>
                      </a:r>
                      <a:r>
                        <a:rPr lang="en-US" alt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/Spark</a:t>
                      </a:r>
                      <a:r>
                        <a:rPr lang="zh-CN" altLang="en-US" sz="1600" kern="100" dirty="0" smtClean="0">
                          <a:solidFill>
                            <a:schemeClr val="tx1"/>
                          </a:solidFill>
                          <a:latin typeface="宋体" panose="02010600030101010101" pitchFamily="2" charset="-122"/>
                          <a:ea typeface="宋体" panose="02010600030101010101" pitchFamily="2" charset="-122"/>
                          <a:cs typeface="Times New Roman" panose="02020603050405020304"/>
                        </a:rPr>
                        <a:t>多种引擎</a:t>
                      </a:r>
                      <a:r>
                        <a:rPr 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6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可以选择更加高效的算法来执行查询，也可以进行更多的优化措施来提高速度。</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608">
                <a:tc>
                  <a:txBody>
                    <a:bodyPr/>
                    <a:lstStyle/>
                    <a:p>
                      <a:pPr marL="127000" algn="ctr">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使用方式</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en-US" sz="1600" kern="100" dirty="0">
                          <a:solidFill>
                            <a:schemeClr val="tx1"/>
                          </a:solidFill>
                          <a:latin typeface="宋体" panose="02010600030101010101" pitchFamily="2" charset="-122"/>
                          <a:ea typeface="宋体" panose="02010600030101010101" pitchFamily="2" charset="-122"/>
                          <a:cs typeface="Times New Roman" panose="02020603050405020304"/>
                        </a:rPr>
                        <a:t>HQL</a:t>
                      </a: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（类似</a:t>
                      </a:r>
                      <a:r>
                        <a:rPr lang="en-US" sz="1600" kern="100" dirty="0">
                          <a:solidFill>
                            <a:schemeClr val="tx1"/>
                          </a:solidFill>
                          <a:latin typeface="宋体" panose="02010600030101010101" pitchFamily="2" charset="-122"/>
                          <a:ea typeface="宋体" panose="02010600030101010101" pitchFamily="2" charset="-122"/>
                          <a:cs typeface="Times New Roman" panose="02020603050405020304"/>
                        </a:rPr>
                        <a:t>SQL</a:t>
                      </a:r>
                      <a:r>
                        <a:rPr 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r>
                        <a:rPr lang="zh-CN" altLang="en-US" sz="16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6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en-US" sz="1600" kern="100" dirty="0" smtClean="0">
                          <a:solidFill>
                            <a:schemeClr val="tx1"/>
                          </a:solidFill>
                          <a:latin typeface="宋体" panose="02010600030101010101" pitchFamily="2" charset="-122"/>
                          <a:ea typeface="宋体" panose="02010600030101010101" pitchFamily="2" charset="-122"/>
                          <a:cs typeface="Times New Roman" panose="02020603050405020304"/>
                        </a:rPr>
                        <a:t>SQL</a:t>
                      </a:r>
                      <a:r>
                        <a:rPr lang="zh-CN" altLang="en-US" sz="16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6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8336">
                <a:tc>
                  <a:txBody>
                    <a:bodyPr/>
                    <a:lstStyle/>
                    <a:p>
                      <a:pPr marL="127000" algn="ctr">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灵活性</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元数据存储独立于数据存储之外</a:t>
                      </a:r>
                      <a:r>
                        <a:rPr 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，解耦</a:t>
                      </a: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合元数据和数</a:t>
                      </a:r>
                      <a:r>
                        <a:rPr 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据</a:t>
                      </a:r>
                      <a:r>
                        <a:rPr lang="zh-CN" altLang="en-US" sz="16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6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低，数据用途单一。</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9356">
                <a:tc>
                  <a:txBody>
                    <a:bodyPr/>
                    <a:lstStyle/>
                    <a:p>
                      <a:pPr marL="127000" algn="ctr">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分析速度</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计算依赖</a:t>
                      </a:r>
                      <a:r>
                        <a:rPr lang="zh-CN" sz="1600" kern="100" dirty="0" smtClean="0">
                          <a:solidFill>
                            <a:schemeClr val="tx1"/>
                          </a:solidFill>
                          <a:latin typeface="宋体" panose="02010600030101010101" pitchFamily="2" charset="-122"/>
                          <a:ea typeface="宋体" panose="02010600030101010101" pitchFamily="2" charset="-122"/>
                          <a:cs typeface="Times New Roman" panose="02020603050405020304"/>
                        </a:rPr>
                        <a:t>于集</a:t>
                      </a: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群规模，易拓展，在大数据量情况下，远远快于普通数据仓库。</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nSpc>
                          <a:spcPct val="150000"/>
                        </a:lnSpc>
                        <a:spcAft>
                          <a:spcPts val="0"/>
                        </a:spcAft>
                      </a:pPr>
                      <a:r>
                        <a:rPr lang="zh-CN" sz="1600" kern="100" dirty="0">
                          <a:solidFill>
                            <a:schemeClr val="tx1"/>
                          </a:solidFill>
                          <a:latin typeface="宋体" panose="02010600030101010101" pitchFamily="2" charset="-122"/>
                          <a:ea typeface="宋体" panose="02010600030101010101" pitchFamily="2" charset="-122"/>
                          <a:cs typeface="Times New Roman" panose="02020603050405020304"/>
                        </a:rPr>
                        <a:t>在数据容量较小时非常快速，数据量较大时，急剧下降。</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713662" cy="868363"/>
          </a:xfrm>
        </p:spPr>
        <p:txBody>
          <a:bodyPr/>
          <a:lstStyle/>
          <a:p>
            <a:r>
              <a:rPr lang="en-US" altLang="zh-CN" dirty="0" smtClean="0"/>
              <a:t>Hive</a:t>
            </a:r>
            <a:r>
              <a:rPr lang="zh-CN" altLang="en-US" dirty="0" smtClean="0"/>
              <a:t>与传统数据仓库比较</a:t>
            </a:r>
            <a:endParaRPr lang="zh-CN" altLang="en-US" dirty="0"/>
          </a:p>
        </p:txBody>
      </p:sp>
      <p:graphicFrame>
        <p:nvGraphicFramePr>
          <p:cNvPr id="3" name="表格 2"/>
          <p:cNvGraphicFramePr>
            <a:graphicFrameLocks noGrp="1"/>
          </p:cNvGraphicFramePr>
          <p:nvPr/>
        </p:nvGraphicFramePr>
        <p:xfrm>
          <a:off x="788293" y="1255713"/>
          <a:ext cx="7596844" cy="4872487"/>
        </p:xfrm>
        <a:graphic>
          <a:graphicData uri="http://schemas.openxmlformats.org/drawingml/2006/table">
            <a:tbl>
              <a:tblPr/>
              <a:tblGrid>
                <a:gridCol w="1390495"/>
                <a:gridCol w="3086217"/>
                <a:gridCol w="3120132"/>
              </a:tblGrid>
              <a:tr h="376687">
                <a:tc>
                  <a:txBody>
                    <a:bodyPr/>
                    <a:lstStyle/>
                    <a:p>
                      <a:pPr marL="127000" algn="l">
                        <a:lnSpc>
                          <a:spcPct val="150000"/>
                        </a:lnSpc>
                        <a:spcAft>
                          <a:spcPts val="0"/>
                        </a:spcAft>
                      </a:pPr>
                      <a:endParaRPr lang="en-US" sz="1800" kern="100" dirty="0">
                        <a:solidFill>
                          <a:schemeClr val="bg2"/>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127000" algn="l">
                        <a:lnSpc>
                          <a:spcPct val="150000"/>
                        </a:lnSpc>
                        <a:spcAft>
                          <a:spcPts val="0"/>
                        </a:spcAft>
                      </a:pPr>
                      <a:r>
                        <a:rPr lang="en-US" sz="1800" kern="100" dirty="0">
                          <a:solidFill>
                            <a:schemeClr val="tx1"/>
                          </a:solidFill>
                          <a:latin typeface="宋体" panose="02010600030101010101" pitchFamily="2" charset="-122"/>
                          <a:ea typeface="宋体" panose="02010600030101010101" pitchFamily="2" charset="-122"/>
                          <a:cs typeface="Times New Roman" panose="02020603050405020304"/>
                        </a:rPr>
                        <a:t>Hive</a:t>
                      </a:r>
                      <a:endParaRPr lang="zh-CN" sz="18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marL="127000" algn="l">
                        <a:lnSpc>
                          <a:spcPct val="150000"/>
                        </a:lnSpc>
                        <a:spcAft>
                          <a:spcPts val="0"/>
                        </a:spcAft>
                      </a:pPr>
                      <a:r>
                        <a:rPr lang="zh-CN" altLang="en-US" sz="1800" kern="100" dirty="0" smtClean="0">
                          <a:solidFill>
                            <a:schemeClr val="tx1"/>
                          </a:solidFill>
                          <a:latin typeface="宋体" panose="02010600030101010101" pitchFamily="2" charset="-122"/>
                          <a:ea typeface="宋体" panose="02010600030101010101" pitchFamily="2" charset="-122"/>
                          <a:cs typeface="Times New Roman" panose="02020603050405020304"/>
                        </a:rPr>
                        <a:t>传统</a:t>
                      </a:r>
                      <a:r>
                        <a:rPr lang="zh-CN" sz="1800" kern="100" dirty="0" smtClean="0">
                          <a:solidFill>
                            <a:schemeClr val="tx1"/>
                          </a:solidFill>
                          <a:latin typeface="宋体" panose="02010600030101010101" pitchFamily="2" charset="-122"/>
                          <a:ea typeface="宋体" panose="02010600030101010101" pitchFamily="2" charset="-122"/>
                          <a:cs typeface="Times New Roman" panose="02020603050405020304"/>
                        </a:rPr>
                        <a:t>数据</a:t>
                      </a: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仓库</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r>
              <a:tr h="607685">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索引</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低效，目前还不</a:t>
                      </a:r>
                      <a:r>
                        <a:rPr lang="zh-CN" sz="1800" kern="100" dirty="0" smtClean="0">
                          <a:solidFill>
                            <a:schemeClr val="tx1"/>
                          </a:solidFill>
                          <a:latin typeface="宋体" panose="02010600030101010101" pitchFamily="2" charset="-122"/>
                          <a:ea typeface="宋体" panose="02010600030101010101" pitchFamily="2" charset="-122"/>
                          <a:cs typeface="Times New Roman" panose="02020603050405020304"/>
                        </a:rPr>
                        <a:t>完善</a:t>
                      </a:r>
                      <a:r>
                        <a:rPr lang="zh-CN" altLang="en-US" sz="18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8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smtClean="0">
                          <a:solidFill>
                            <a:schemeClr val="tx1"/>
                          </a:solidFill>
                          <a:latin typeface="宋体" panose="02010600030101010101" pitchFamily="2" charset="-122"/>
                          <a:ea typeface="宋体" panose="02010600030101010101" pitchFamily="2" charset="-122"/>
                          <a:cs typeface="Times New Roman" panose="02020603050405020304"/>
                        </a:rPr>
                        <a:t>高效</a:t>
                      </a:r>
                      <a:r>
                        <a:rPr lang="zh-CN" altLang="en-US" sz="18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8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289">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易用性</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需要自行开发应用模型，灵活度较高，但是易用性较低。</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集成一整套成熟的的报表解决方案，可以较为方便的进行数据的</a:t>
                      </a:r>
                      <a:r>
                        <a:rPr lang="zh-CN" sz="1800" kern="100" dirty="0" smtClean="0">
                          <a:solidFill>
                            <a:schemeClr val="tx1"/>
                          </a:solidFill>
                          <a:latin typeface="宋体" panose="02010600030101010101" pitchFamily="2" charset="-122"/>
                          <a:ea typeface="宋体" panose="02010600030101010101" pitchFamily="2" charset="-122"/>
                          <a:cs typeface="Times New Roman" panose="02020603050405020304"/>
                        </a:rPr>
                        <a:t>分析</a:t>
                      </a:r>
                      <a:r>
                        <a:rPr lang="zh-CN" altLang="en-US" sz="18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8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289">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可靠性</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数据</a:t>
                      </a:r>
                      <a:r>
                        <a:rPr lang="zh-CN" sz="1800" kern="100" dirty="0" smtClean="0">
                          <a:solidFill>
                            <a:schemeClr val="tx1"/>
                          </a:solidFill>
                          <a:latin typeface="宋体" panose="02010600030101010101" pitchFamily="2" charset="-122"/>
                          <a:ea typeface="宋体" panose="02010600030101010101" pitchFamily="2" charset="-122"/>
                          <a:cs typeface="Times New Roman" panose="02020603050405020304"/>
                        </a:rPr>
                        <a:t>存储</a:t>
                      </a:r>
                      <a:r>
                        <a:rPr lang="zh-CN" altLang="en-US" sz="1800" kern="100" dirty="0" smtClean="0">
                          <a:solidFill>
                            <a:schemeClr val="tx1"/>
                          </a:solidFill>
                          <a:latin typeface="宋体" panose="02010600030101010101" pitchFamily="2" charset="-122"/>
                          <a:ea typeface="宋体" panose="02010600030101010101" pitchFamily="2" charset="-122"/>
                          <a:cs typeface="Times New Roman" panose="02020603050405020304"/>
                        </a:rPr>
                        <a:t>在</a:t>
                      </a:r>
                      <a:r>
                        <a:rPr lang="en-US" sz="1800" kern="100" dirty="0" smtClean="0">
                          <a:solidFill>
                            <a:schemeClr val="tx1"/>
                          </a:solidFill>
                          <a:latin typeface="宋体" panose="02010600030101010101" pitchFamily="2" charset="-122"/>
                          <a:ea typeface="宋体" panose="02010600030101010101" pitchFamily="2" charset="-122"/>
                          <a:cs typeface="Times New Roman" panose="02020603050405020304"/>
                        </a:rPr>
                        <a:t>HDFS</a:t>
                      </a: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，可靠性高，容错性高。</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可靠性较低，一次查询失败需要重新开始。</a:t>
                      </a:r>
                      <a:r>
                        <a:rPr lang="zh-CN" sz="1800" b="1" kern="100" dirty="0">
                          <a:solidFill>
                            <a:srgbClr val="FF0000"/>
                          </a:solidFill>
                          <a:latin typeface="宋体" panose="02010600030101010101" pitchFamily="2" charset="-122"/>
                          <a:ea typeface="宋体" panose="02010600030101010101" pitchFamily="2" charset="-122"/>
                          <a:cs typeface="Times New Roman" panose="02020603050405020304"/>
                        </a:rPr>
                        <a:t>数据容错依赖于硬件</a:t>
                      </a:r>
                      <a:r>
                        <a:rPr lang="en-US" sz="1800" b="1" kern="100" dirty="0">
                          <a:solidFill>
                            <a:srgbClr val="FF0000"/>
                          </a:solidFill>
                          <a:latin typeface="宋体" panose="02010600030101010101" pitchFamily="2" charset="-122"/>
                          <a:ea typeface="宋体" panose="02010600030101010101" pitchFamily="2" charset="-122"/>
                          <a:cs typeface="Times New Roman" panose="02020603050405020304"/>
                        </a:rPr>
                        <a:t>Raid</a:t>
                      </a: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0913">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依赖环境</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依赖硬件较低，可适应一般的普通</a:t>
                      </a:r>
                      <a:r>
                        <a:rPr lang="zh-CN" sz="1800" kern="100" dirty="0" smtClean="0">
                          <a:solidFill>
                            <a:schemeClr val="tx1"/>
                          </a:solidFill>
                          <a:latin typeface="宋体" panose="02010600030101010101" pitchFamily="2" charset="-122"/>
                          <a:ea typeface="宋体" panose="02010600030101010101" pitchFamily="2" charset="-122"/>
                          <a:cs typeface="Times New Roman" panose="02020603050405020304"/>
                        </a:rPr>
                        <a:t>机器</a:t>
                      </a:r>
                      <a:r>
                        <a:rPr lang="zh-CN" altLang="en-US" sz="18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8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依赖于高性能的商业</a:t>
                      </a:r>
                      <a:r>
                        <a:rPr lang="zh-CN" sz="1800" kern="100" dirty="0" smtClean="0">
                          <a:solidFill>
                            <a:schemeClr val="tx1"/>
                          </a:solidFill>
                          <a:latin typeface="宋体" panose="02010600030101010101" pitchFamily="2" charset="-122"/>
                          <a:ea typeface="宋体" panose="02010600030101010101" pitchFamily="2" charset="-122"/>
                          <a:cs typeface="Times New Roman" panose="02020603050405020304"/>
                        </a:rPr>
                        <a:t>服务器</a:t>
                      </a:r>
                      <a:r>
                        <a:rPr lang="zh-CN" altLang="en-US" sz="18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8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529">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价格</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开源产品。</a:t>
                      </a: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00" algn="l">
                        <a:lnSpc>
                          <a:spcPct val="150000"/>
                        </a:lnSpc>
                        <a:spcAft>
                          <a:spcPts val="0"/>
                        </a:spcAft>
                      </a:pPr>
                      <a:r>
                        <a:rPr lang="zh-CN" sz="1800" kern="100" dirty="0">
                          <a:solidFill>
                            <a:schemeClr val="tx1"/>
                          </a:solidFill>
                          <a:latin typeface="宋体" panose="02010600030101010101" pitchFamily="2" charset="-122"/>
                          <a:ea typeface="宋体" panose="02010600030101010101" pitchFamily="2" charset="-122"/>
                          <a:cs typeface="Times New Roman" panose="02020603050405020304"/>
                        </a:rPr>
                        <a:t>商用比较</a:t>
                      </a:r>
                      <a:r>
                        <a:rPr lang="zh-CN" sz="1800" kern="100" dirty="0" smtClean="0">
                          <a:solidFill>
                            <a:schemeClr val="tx1"/>
                          </a:solidFill>
                          <a:latin typeface="宋体" panose="02010600030101010101" pitchFamily="2" charset="-122"/>
                          <a:ea typeface="宋体" panose="02010600030101010101" pitchFamily="2" charset="-122"/>
                          <a:cs typeface="Times New Roman" panose="02020603050405020304"/>
                        </a:rPr>
                        <a:t>昂贵</a:t>
                      </a:r>
                      <a:r>
                        <a:rPr lang="zh-CN" altLang="en-US" sz="1800" kern="100" dirty="0" smtClean="0">
                          <a:solidFill>
                            <a:schemeClr val="tx1"/>
                          </a:solidFill>
                          <a:latin typeface="宋体" panose="02010600030101010101" pitchFamily="2" charset="-122"/>
                          <a:ea typeface="宋体" panose="02010600030101010101" pitchFamily="2" charset="-122"/>
                          <a:cs typeface="Times New Roman" panose="02020603050405020304"/>
                        </a:rPr>
                        <a:t>。</a:t>
                      </a:r>
                      <a:endParaRPr lang="zh-CN" sz="18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40039" marR="40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solidFill>
                  <a:schemeClr val="bg1">
                    <a:lumMod val="50000"/>
                  </a:schemeClr>
                </a:solidFill>
                <a:latin typeface="+mj-lt"/>
              </a:rPr>
              <a:t>Hive</a:t>
            </a:r>
            <a:r>
              <a:rPr lang="zh-CN" altLang="en-US" dirty="0" smtClean="0">
                <a:solidFill>
                  <a:schemeClr val="bg1">
                    <a:lumMod val="50000"/>
                  </a:schemeClr>
                </a:solidFill>
                <a:latin typeface="+mj-lt"/>
              </a:rPr>
              <a:t>概述</a:t>
            </a:r>
            <a:endParaRPr lang="en-US" altLang="zh-CN" dirty="0" smtClean="0">
              <a:solidFill>
                <a:schemeClr val="bg1">
                  <a:lumMod val="50000"/>
                </a:schemeClr>
              </a:solidFill>
              <a:latin typeface="+mn-ea"/>
            </a:endParaRPr>
          </a:p>
          <a:p>
            <a:r>
              <a:rPr lang="en-US" altLang="zh-CN" b="1" dirty="0" smtClean="0">
                <a:latin typeface="+mj-lt"/>
              </a:rPr>
              <a:t>Hive</a:t>
            </a:r>
            <a:r>
              <a:rPr lang="zh-CN" altLang="en-US" b="1" dirty="0" smtClean="0">
                <a:latin typeface="+mn-ea"/>
              </a:rPr>
              <a:t>架构与功能</a:t>
            </a:r>
            <a:endParaRPr lang="en-US" altLang="zh-CN" b="1" dirty="0" smtClean="0">
              <a:latin typeface="+mn-ea"/>
            </a:endParaRPr>
          </a:p>
          <a:p>
            <a:r>
              <a:rPr lang="en-US" altLang="zh-CN" dirty="0" smtClean="0">
                <a:solidFill>
                  <a:schemeClr val="bg1">
                    <a:lumMod val="50000"/>
                  </a:schemeClr>
                </a:solidFill>
                <a:latin typeface="+mj-lt"/>
              </a:rPr>
              <a:t>Hive</a:t>
            </a:r>
            <a:r>
              <a:rPr lang="zh-CN" altLang="en-US" dirty="0" smtClean="0">
                <a:solidFill>
                  <a:schemeClr val="bg1">
                    <a:lumMod val="50000"/>
                  </a:schemeClr>
                </a:solidFill>
                <a:latin typeface="+mn-ea"/>
              </a:rPr>
              <a:t> 基本操作</a:t>
            </a:r>
            <a:endParaRPr lang="en-US" altLang="zh-CN" dirty="0" smtClean="0">
              <a:solidFill>
                <a:schemeClr val="bg1">
                  <a:lumMod val="50000"/>
                </a:schemeClr>
              </a:solidFill>
              <a:latin typeface="+mn-ea"/>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
          <p:cNvSpPr>
            <a:spLocks noGrp="1"/>
          </p:cNvSpPr>
          <p:nvPr>
            <p:ph type="title"/>
          </p:nvPr>
        </p:nvSpPr>
        <p:spPr>
          <a:xfrm>
            <a:off x="503548" y="260648"/>
            <a:ext cx="7713662" cy="868363"/>
          </a:xfrm>
        </p:spPr>
        <p:txBody>
          <a:bodyPr/>
          <a:lstStyle/>
          <a:p>
            <a:r>
              <a:rPr lang="en-US" altLang="zh-CN" dirty="0" smtClean="0"/>
              <a:t>Hive</a:t>
            </a:r>
            <a:r>
              <a:rPr lang="zh-CN" altLang="en-US" dirty="0" smtClean="0"/>
              <a:t>的架构</a:t>
            </a:r>
            <a:endParaRPr lang="zh-CN" altLang="en-US" dirty="0"/>
          </a:p>
        </p:txBody>
      </p:sp>
      <p:sp>
        <p:nvSpPr>
          <p:cNvPr id="3" name="矩形 2"/>
          <p:cNvSpPr/>
          <p:nvPr/>
        </p:nvSpPr>
        <p:spPr>
          <a:xfrm>
            <a:off x="5580112" y="1139701"/>
            <a:ext cx="3204356" cy="4893647"/>
          </a:xfrm>
          <a:prstGeom prst="rect">
            <a:avLst/>
          </a:prstGeom>
        </p:spPr>
        <p:txBody>
          <a:bodyPr wrap="square">
            <a:spAutoFit/>
          </a:bodyPr>
          <a:lstStyle/>
          <a:p>
            <a:pPr fontAlgn="auto">
              <a:lnSpc>
                <a:spcPct val="150000"/>
              </a:lnSpc>
              <a:spcBef>
                <a:spcPts val="0"/>
              </a:spcBef>
              <a:spcAft>
                <a:spcPts val="0"/>
              </a:spcAft>
              <a:defRPr/>
            </a:pPr>
            <a:r>
              <a:rPr lang="en-US" altLang="zh-CN" sz="1600" b="1" kern="0" dirty="0">
                <a:solidFill>
                  <a:sysClr val="windowText" lastClr="000000"/>
                </a:solidFill>
                <a:ea typeface="华文细黑" panose="02010600040101010101" pitchFamily="2" charset="-122"/>
              </a:rPr>
              <a:t>MetaStore</a:t>
            </a:r>
            <a:r>
              <a:rPr lang="en-US" altLang="zh-CN" sz="1600" kern="0" dirty="0">
                <a:solidFill>
                  <a:sysClr val="windowText" lastClr="000000"/>
                </a:solidFill>
                <a:ea typeface="华文细黑" panose="02010600040101010101" pitchFamily="2" charset="-122"/>
              </a:rPr>
              <a:t> : </a:t>
            </a:r>
            <a:r>
              <a:rPr lang="zh-CN" altLang="en-US" sz="1600" kern="0" dirty="0" smtClean="0">
                <a:solidFill>
                  <a:sysClr val="windowText" lastClr="000000"/>
                </a:solidFill>
                <a:ea typeface="华文细黑" panose="02010600040101010101" pitchFamily="2" charset="-122"/>
              </a:rPr>
              <a:t>提供元数据服务。</a:t>
            </a:r>
            <a:endParaRPr lang="en-US" altLang="zh-CN" sz="1600" kern="0" dirty="0">
              <a:solidFill>
                <a:sysClr val="windowText" lastClr="000000"/>
              </a:solidFill>
              <a:ea typeface="华文细黑" panose="02010600040101010101" pitchFamily="2" charset="-122"/>
            </a:endParaRPr>
          </a:p>
          <a:p>
            <a:pPr fontAlgn="auto">
              <a:lnSpc>
                <a:spcPct val="150000"/>
              </a:lnSpc>
              <a:spcBef>
                <a:spcPts val="0"/>
              </a:spcBef>
              <a:spcAft>
                <a:spcPts val="0"/>
              </a:spcAft>
              <a:defRPr/>
            </a:pPr>
            <a:r>
              <a:rPr lang="en-US" altLang="zh-CN" sz="1600" b="1" kern="0" dirty="0">
                <a:solidFill>
                  <a:sysClr val="windowText" lastClr="000000"/>
                </a:solidFill>
                <a:ea typeface="华文细黑" panose="02010600040101010101" pitchFamily="2" charset="-122"/>
              </a:rPr>
              <a:t>Driver</a:t>
            </a:r>
            <a:r>
              <a:rPr lang="en-US" altLang="zh-CN" sz="1600" kern="0" dirty="0">
                <a:solidFill>
                  <a:sysClr val="windowText" lastClr="000000"/>
                </a:solidFill>
                <a:ea typeface="华文细黑" panose="02010600040101010101" pitchFamily="2" charset="-122"/>
              </a:rPr>
              <a:t> :  </a:t>
            </a:r>
            <a:r>
              <a:rPr lang="zh-CN" altLang="en-US" sz="1600" kern="0" dirty="0">
                <a:solidFill>
                  <a:sysClr val="windowText" lastClr="000000"/>
                </a:solidFill>
                <a:ea typeface="华文细黑" panose="02010600040101010101" pitchFamily="2" charset="-122"/>
              </a:rPr>
              <a:t>管理</a:t>
            </a:r>
            <a:r>
              <a:rPr lang="en-US" altLang="zh-CN" sz="1600" kern="0" dirty="0" smtClean="0">
                <a:solidFill>
                  <a:sysClr val="windowText" lastClr="000000"/>
                </a:solidFill>
                <a:ea typeface="华文细黑" panose="02010600040101010101" pitchFamily="2" charset="-122"/>
              </a:rPr>
              <a:t>HQL</a:t>
            </a:r>
            <a:r>
              <a:rPr lang="zh-CN" altLang="en-US" sz="1600" kern="0" dirty="0">
                <a:solidFill>
                  <a:sysClr val="windowText" lastClr="000000"/>
                </a:solidFill>
                <a:ea typeface="华文细黑" panose="02010600040101010101" pitchFamily="2" charset="-122"/>
              </a:rPr>
              <a:t>执行的生命周期</a:t>
            </a:r>
            <a:r>
              <a:rPr lang="zh-CN" altLang="en-US" sz="1600" kern="0" dirty="0" smtClean="0">
                <a:solidFill>
                  <a:sysClr val="windowText" lastClr="000000"/>
                </a:solidFill>
                <a:ea typeface="华文细黑" panose="02010600040101010101" pitchFamily="2" charset="-122"/>
              </a:rPr>
              <a:t>，贯穿</a:t>
            </a:r>
            <a:r>
              <a:rPr lang="en-US" altLang="zh-CN" sz="1600" kern="0" dirty="0">
                <a:solidFill>
                  <a:sysClr val="windowText" lastClr="000000"/>
                </a:solidFill>
                <a:ea typeface="华文细黑" panose="02010600040101010101" pitchFamily="2" charset="-122"/>
              </a:rPr>
              <a:t>Hive</a:t>
            </a:r>
            <a:r>
              <a:rPr lang="zh-CN" altLang="en-US" sz="1600" kern="0" dirty="0">
                <a:solidFill>
                  <a:sysClr val="windowText" lastClr="000000"/>
                </a:solidFill>
                <a:ea typeface="华文细黑" panose="02010600040101010101" pitchFamily="2" charset="-122"/>
              </a:rPr>
              <a:t>任务整个执行期间。</a:t>
            </a:r>
            <a:endParaRPr lang="en-US" altLang="zh-CN" sz="1600" kern="0" dirty="0">
              <a:solidFill>
                <a:sysClr val="windowText" lastClr="000000"/>
              </a:solidFill>
              <a:ea typeface="华文细黑" panose="02010600040101010101" pitchFamily="2" charset="-122"/>
            </a:endParaRPr>
          </a:p>
          <a:p>
            <a:pPr fontAlgn="auto">
              <a:lnSpc>
                <a:spcPct val="150000"/>
              </a:lnSpc>
              <a:spcBef>
                <a:spcPts val="0"/>
              </a:spcBef>
              <a:spcAft>
                <a:spcPts val="0"/>
              </a:spcAft>
              <a:defRPr/>
            </a:pPr>
            <a:r>
              <a:rPr lang="en-US" altLang="zh-CN" sz="1600" b="1" kern="0" dirty="0">
                <a:solidFill>
                  <a:sysClr val="windowText" lastClr="000000"/>
                </a:solidFill>
                <a:ea typeface="华文细黑" panose="02010600040101010101" pitchFamily="2" charset="-122"/>
              </a:rPr>
              <a:t>Compiler</a:t>
            </a:r>
            <a:r>
              <a:rPr lang="en-US" altLang="zh-CN" sz="1600" kern="0" dirty="0">
                <a:solidFill>
                  <a:sysClr val="windowText" lastClr="000000"/>
                </a:solidFill>
                <a:ea typeface="华文细黑" panose="02010600040101010101" pitchFamily="2" charset="-122"/>
              </a:rPr>
              <a:t> : </a:t>
            </a:r>
            <a:r>
              <a:rPr lang="zh-CN" altLang="en-US" sz="1600" kern="0" dirty="0">
                <a:solidFill>
                  <a:sysClr val="windowText" lastClr="000000"/>
                </a:solidFill>
                <a:ea typeface="华文细黑" panose="02010600040101010101" pitchFamily="2" charset="-122"/>
              </a:rPr>
              <a:t>编译</a:t>
            </a:r>
            <a:r>
              <a:rPr lang="en-US" altLang="zh-CN" sz="1600" kern="0" dirty="0" smtClean="0">
                <a:solidFill>
                  <a:sysClr val="windowText" lastClr="000000"/>
                </a:solidFill>
                <a:ea typeface="华文细黑" panose="02010600040101010101" pitchFamily="2" charset="-122"/>
              </a:rPr>
              <a:t>HQL</a:t>
            </a:r>
            <a:r>
              <a:rPr lang="zh-CN" altLang="en-US" sz="1600" kern="0" dirty="0">
                <a:solidFill>
                  <a:sysClr val="windowText" lastClr="000000"/>
                </a:solidFill>
                <a:ea typeface="华文细黑" panose="02010600040101010101" pitchFamily="2" charset="-122"/>
              </a:rPr>
              <a:t>并将其转化为</a:t>
            </a:r>
            <a:r>
              <a:rPr lang="zh-CN" altLang="en-US" sz="1600" kern="0" dirty="0" smtClean="0">
                <a:solidFill>
                  <a:sysClr val="windowText" lastClr="000000"/>
                </a:solidFill>
                <a:ea typeface="华文细黑" panose="02010600040101010101" pitchFamily="2" charset="-122"/>
              </a:rPr>
              <a:t>一系列的</a:t>
            </a:r>
            <a:r>
              <a:rPr lang="en-US" altLang="zh-CN" sz="1600" kern="0" dirty="0">
                <a:solidFill>
                  <a:sysClr val="windowText" lastClr="000000"/>
                </a:solidFill>
                <a:ea typeface="华文细黑" panose="02010600040101010101" pitchFamily="2" charset="-122"/>
              </a:rPr>
              <a:t>Map/Reduce</a:t>
            </a:r>
            <a:r>
              <a:rPr lang="zh-CN" altLang="en-US" sz="1600" kern="0" dirty="0">
                <a:solidFill>
                  <a:sysClr val="windowText" lastClr="000000"/>
                </a:solidFill>
                <a:ea typeface="华文细黑" panose="02010600040101010101" pitchFamily="2" charset="-122"/>
              </a:rPr>
              <a:t>任务。</a:t>
            </a:r>
            <a:endParaRPr lang="en-US" altLang="zh-CN" sz="1600" kern="0" dirty="0">
              <a:solidFill>
                <a:sysClr val="windowText" lastClr="000000"/>
              </a:solidFill>
              <a:ea typeface="华文细黑" panose="02010600040101010101" pitchFamily="2" charset="-122"/>
            </a:endParaRPr>
          </a:p>
          <a:p>
            <a:pPr fontAlgn="auto">
              <a:lnSpc>
                <a:spcPct val="150000"/>
              </a:lnSpc>
              <a:spcBef>
                <a:spcPts val="0"/>
              </a:spcBef>
              <a:spcAft>
                <a:spcPts val="0"/>
              </a:spcAft>
            </a:pPr>
            <a:r>
              <a:rPr lang="en-US" altLang="zh-CN" sz="1600" b="1" kern="0" dirty="0">
                <a:solidFill>
                  <a:sysClr val="windowText" lastClr="000000"/>
                </a:solidFill>
                <a:ea typeface="华文细黑" panose="02010600040101010101" pitchFamily="2" charset="-122"/>
              </a:rPr>
              <a:t>Optimizer</a:t>
            </a:r>
            <a:r>
              <a:rPr lang="en-US" altLang="zh-CN" sz="1600" kern="0" dirty="0">
                <a:solidFill>
                  <a:sysClr val="windowText" lastClr="000000"/>
                </a:solidFill>
                <a:ea typeface="华文细黑" panose="02010600040101010101" pitchFamily="2" charset="-122"/>
              </a:rPr>
              <a:t> : </a:t>
            </a:r>
            <a:r>
              <a:rPr lang="zh-CN" altLang="en-US" sz="1600" kern="0" dirty="0">
                <a:solidFill>
                  <a:sysClr val="windowText" lastClr="000000"/>
                </a:solidFill>
                <a:ea typeface="华文细黑" panose="02010600040101010101" pitchFamily="2" charset="-122"/>
              </a:rPr>
              <a:t>优化器</a:t>
            </a:r>
            <a:r>
              <a:rPr lang="zh-CN" altLang="en-US" sz="1600" kern="0" dirty="0" smtClean="0">
                <a:solidFill>
                  <a:sysClr val="windowText" lastClr="000000"/>
                </a:solidFill>
                <a:ea typeface="华文细黑" panose="02010600040101010101" pitchFamily="2" charset="-122"/>
              </a:rPr>
              <a:t>，优化</a:t>
            </a:r>
            <a:r>
              <a:rPr lang="en-US" altLang="zh-CN" sz="1600" kern="0" dirty="0" smtClean="0">
                <a:solidFill>
                  <a:sysClr val="windowText" lastClr="000000"/>
                </a:solidFill>
                <a:ea typeface="华文细黑" panose="02010600040101010101" pitchFamily="2" charset="-122"/>
              </a:rPr>
              <a:t>HQL</a:t>
            </a:r>
            <a:r>
              <a:rPr lang="zh-CN" altLang="en-US" sz="1600" kern="0" dirty="0">
                <a:solidFill>
                  <a:sysClr val="windowText" lastClr="000000"/>
                </a:solidFill>
                <a:ea typeface="华文细黑" panose="02010600040101010101" pitchFamily="2" charset="-122"/>
              </a:rPr>
              <a:t>生成的执行计划和</a:t>
            </a:r>
            <a:r>
              <a:rPr lang="en-US" altLang="zh-CN" sz="1600" kern="0" dirty="0">
                <a:solidFill>
                  <a:sysClr val="windowText" lastClr="000000"/>
                </a:solidFill>
                <a:ea typeface="华文细黑" panose="02010600040101010101" pitchFamily="2" charset="-122"/>
              </a:rPr>
              <a:t>MapReduce</a:t>
            </a:r>
            <a:r>
              <a:rPr lang="zh-CN" altLang="en-US" sz="1600" kern="0" dirty="0" smtClean="0">
                <a:solidFill>
                  <a:sysClr val="windowText" lastClr="000000"/>
                </a:solidFill>
                <a:ea typeface="华文细黑" panose="02010600040101010101" pitchFamily="2" charset="-122"/>
              </a:rPr>
              <a:t>任务。</a:t>
            </a:r>
            <a:endParaRPr lang="en-US" altLang="zh-CN" sz="1600" kern="0" dirty="0">
              <a:solidFill>
                <a:sysClr val="windowText" lastClr="000000"/>
              </a:solidFill>
              <a:ea typeface="华文细黑" panose="02010600040101010101" pitchFamily="2" charset="-122"/>
            </a:endParaRPr>
          </a:p>
          <a:p>
            <a:pPr fontAlgn="auto">
              <a:lnSpc>
                <a:spcPct val="150000"/>
              </a:lnSpc>
              <a:spcBef>
                <a:spcPts val="0"/>
              </a:spcBef>
              <a:spcAft>
                <a:spcPts val="0"/>
              </a:spcAft>
              <a:defRPr/>
            </a:pPr>
            <a:r>
              <a:rPr lang="en-US" altLang="zh-CN" sz="1600" b="1" kern="0" dirty="0">
                <a:solidFill>
                  <a:sysClr val="windowText" lastClr="000000"/>
                </a:solidFill>
                <a:ea typeface="华文细黑" panose="02010600040101010101" pitchFamily="2" charset="-122"/>
              </a:rPr>
              <a:t>Executor</a:t>
            </a:r>
            <a:r>
              <a:rPr lang="en-US" altLang="zh-CN" sz="1600" kern="0" dirty="0">
                <a:solidFill>
                  <a:sysClr val="windowText" lastClr="000000"/>
                </a:solidFill>
                <a:ea typeface="华文细黑" panose="02010600040101010101" pitchFamily="2" charset="-122"/>
              </a:rPr>
              <a:t> : </a:t>
            </a:r>
            <a:r>
              <a:rPr lang="zh-CN" altLang="en-US" sz="1600" kern="0" dirty="0" smtClean="0">
                <a:solidFill>
                  <a:sysClr val="windowText" lastClr="000000"/>
                </a:solidFill>
                <a:ea typeface="华文细黑" panose="02010600040101010101" pitchFamily="2" charset="-122"/>
              </a:rPr>
              <a:t>执行</a:t>
            </a:r>
            <a:r>
              <a:rPr lang="en-US" altLang="zh-CN" sz="1600" kern="0" dirty="0">
                <a:solidFill>
                  <a:sysClr val="windowText" lastClr="000000"/>
                </a:solidFill>
                <a:ea typeface="华文细黑" panose="02010600040101010101" pitchFamily="2" charset="-122"/>
              </a:rPr>
              <a:t>Map/Reduce</a:t>
            </a:r>
            <a:r>
              <a:rPr lang="zh-CN" altLang="en-US" sz="1600" kern="0" dirty="0">
                <a:solidFill>
                  <a:sysClr val="windowText" lastClr="000000"/>
                </a:solidFill>
                <a:ea typeface="华文细黑" panose="02010600040101010101" pitchFamily="2" charset="-122"/>
              </a:rPr>
              <a:t>任务。</a:t>
            </a:r>
            <a:endParaRPr lang="en-US" altLang="zh-CN" sz="1600" kern="0" dirty="0">
              <a:solidFill>
                <a:sysClr val="windowText" lastClr="000000"/>
              </a:solidFill>
              <a:ea typeface="华文细黑" panose="02010600040101010101" pitchFamily="2" charset="-122"/>
            </a:endParaRPr>
          </a:p>
          <a:p>
            <a:pPr fontAlgn="auto">
              <a:lnSpc>
                <a:spcPct val="150000"/>
              </a:lnSpc>
              <a:spcBef>
                <a:spcPts val="0"/>
              </a:spcBef>
              <a:spcAft>
                <a:spcPts val="0"/>
              </a:spcAft>
              <a:defRPr/>
            </a:pPr>
            <a:r>
              <a:rPr lang="en-US" altLang="zh-CN" sz="1600" b="1" kern="0" dirty="0">
                <a:solidFill>
                  <a:sysClr val="windowText" lastClr="000000"/>
                </a:solidFill>
                <a:ea typeface="华文细黑" panose="02010600040101010101" pitchFamily="2" charset="-122"/>
              </a:rPr>
              <a:t>ThriftServer</a:t>
            </a:r>
            <a:r>
              <a:rPr lang="en-US" altLang="zh-CN" sz="1600" kern="0" dirty="0">
                <a:solidFill>
                  <a:sysClr val="windowText" lastClr="000000"/>
                </a:solidFill>
                <a:ea typeface="华文细黑" panose="02010600040101010101" pitchFamily="2" charset="-122"/>
              </a:rPr>
              <a:t> : </a:t>
            </a:r>
            <a:r>
              <a:rPr lang="zh-CN" altLang="en-US" sz="1600" kern="0" dirty="0" smtClean="0">
                <a:solidFill>
                  <a:sysClr val="windowText" lastClr="000000"/>
                </a:solidFill>
                <a:ea typeface="华文细黑" panose="02010600040101010101" pitchFamily="2" charset="-122"/>
              </a:rPr>
              <a:t>提供</a:t>
            </a:r>
            <a:r>
              <a:rPr lang="en-US" altLang="zh-CN" sz="1600" kern="0" dirty="0" smtClean="0">
                <a:solidFill>
                  <a:sysClr val="windowText" lastClr="000000"/>
                </a:solidFill>
                <a:ea typeface="华文细黑" panose="02010600040101010101" pitchFamily="2" charset="-122"/>
              </a:rPr>
              <a:t>thrift</a:t>
            </a:r>
            <a:r>
              <a:rPr lang="zh-CN" altLang="en-US" sz="1600" kern="0" dirty="0">
                <a:solidFill>
                  <a:sysClr val="windowText" lastClr="000000"/>
                </a:solidFill>
                <a:ea typeface="华文细黑" panose="02010600040101010101" pitchFamily="2" charset="-122"/>
              </a:rPr>
              <a:t>接口，作为</a:t>
            </a:r>
            <a:r>
              <a:rPr lang="en-US" altLang="zh-CN" sz="1600" kern="0" dirty="0">
                <a:solidFill>
                  <a:sysClr val="windowText" lastClr="000000"/>
                </a:solidFill>
                <a:ea typeface="华文细黑" panose="02010600040101010101" pitchFamily="2" charset="-122"/>
              </a:rPr>
              <a:t>JDBC</a:t>
            </a:r>
            <a:r>
              <a:rPr lang="zh-CN" altLang="en-US" sz="1600" kern="0" dirty="0">
                <a:solidFill>
                  <a:sysClr val="windowText" lastClr="000000"/>
                </a:solidFill>
                <a:ea typeface="华文细黑" panose="02010600040101010101" pitchFamily="2" charset="-122"/>
              </a:rPr>
              <a:t>和</a:t>
            </a:r>
            <a:r>
              <a:rPr lang="en-US" altLang="zh-CN" sz="1600" kern="0" dirty="0">
                <a:solidFill>
                  <a:sysClr val="windowText" lastClr="000000"/>
                </a:solidFill>
                <a:ea typeface="华文细黑" panose="02010600040101010101" pitchFamily="2" charset="-122"/>
              </a:rPr>
              <a:t>ODBC</a:t>
            </a:r>
            <a:r>
              <a:rPr lang="zh-CN" altLang="en-US" sz="1600" kern="0" dirty="0">
                <a:solidFill>
                  <a:sysClr val="windowText" lastClr="000000"/>
                </a:solidFill>
                <a:ea typeface="华文细黑" panose="02010600040101010101" pitchFamily="2" charset="-122"/>
              </a:rPr>
              <a:t>的服务端</a:t>
            </a:r>
            <a:r>
              <a:rPr lang="zh-CN" altLang="en-US" sz="1600" kern="0" dirty="0" smtClean="0">
                <a:solidFill>
                  <a:sysClr val="windowText" lastClr="000000"/>
                </a:solidFill>
                <a:ea typeface="华文细黑" panose="02010600040101010101" pitchFamily="2" charset="-122"/>
              </a:rPr>
              <a:t>，将</a:t>
            </a:r>
            <a:r>
              <a:rPr lang="en-US" altLang="zh-CN" sz="1600" kern="0" dirty="0">
                <a:solidFill>
                  <a:sysClr val="windowText" lastClr="000000"/>
                </a:solidFill>
                <a:ea typeface="华文细黑" panose="02010600040101010101" pitchFamily="2" charset="-122"/>
              </a:rPr>
              <a:t>Hive</a:t>
            </a:r>
            <a:r>
              <a:rPr lang="zh-CN" altLang="en-US" sz="1600" kern="0" dirty="0">
                <a:solidFill>
                  <a:sysClr val="windowText" lastClr="000000"/>
                </a:solidFill>
                <a:ea typeface="华文细黑" panose="02010600040101010101" pitchFamily="2" charset="-122"/>
              </a:rPr>
              <a:t>和其他应用程序集成起来。</a:t>
            </a:r>
            <a:endParaRPr lang="en-US" altLang="zh-CN" sz="1600" kern="0" dirty="0">
              <a:solidFill>
                <a:sysClr val="windowText" lastClr="000000"/>
              </a:solidFill>
              <a:ea typeface="华文细黑" panose="02010600040101010101" pitchFamily="2" charset="-122"/>
            </a:endParaRPr>
          </a:p>
          <a:p>
            <a:pPr fontAlgn="auto">
              <a:lnSpc>
                <a:spcPct val="150000"/>
              </a:lnSpc>
              <a:spcBef>
                <a:spcPts val="0"/>
              </a:spcBef>
              <a:spcAft>
                <a:spcPts val="0"/>
              </a:spcAft>
              <a:defRPr/>
            </a:pPr>
            <a:r>
              <a:rPr lang="en-US" altLang="zh-CN" sz="1600" b="1" kern="0" dirty="0">
                <a:solidFill>
                  <a:sysClr val="windowText" lastClr="000000"/>
                </a:solidFill>
                <a:ea typeface="华文细黑" panose="02010600040101010101" pitchFamily="2" charset="-122"/>
              </a:rPr>
              <a:t>Clients </a:t>
            </a:r>
            <a:r>
              <a:rPr lang="en-US" altLang="zh-CN" sz="1600" kern="0" dirty="0" smtClean="0">
                <a:solidFill>
                  <a:sysClr val="windowText" lastClr="000000"/>
                </a:solidFill>
                <a:ea typeface="华文细黑" panose="02010600040101010101" pitchFamily="2" charset="-122"/>
              </a:rPr>
              <a:t>:</a:t>
            </a:r>
            <a:r>
              <a:rPr lang="zh-CN" altLang="en-US" sz="1600" kern="0" dirty="0">
                <a:solidFill>
                  <a:sysClr val="windowText" lastClr="000000"/>
                </a:solidFill>
                <a:ea typeface="华文细黑" panose="02010600040101010101" pitchFamily="2" charset="-122"/>
              </a:rPr>
              <a:t>为用户访问提供</a:t>
            </a:r>
            <a:r>
              <a:rPr lang="zh-CN" altLang="en-US" sz="1600" kern="0" dirty="0" smtClean="0">
                <a:solidFill>
                  <a:sysClr val="windowText" lastClr="000000"/>
                </a:solidFill>
                <a:ea typeface="华文细黑" panose="02010600040101010101" pitchFamily="2" charset="-122"/>
              </a:rPr>
              <a:t>命令行接口</a:t>
            </a:r>
            <a:r>
              <a:rPr lang="en-US" altLang="zh-CN" sz="1600" kern="0" dirty="0" smtClean="0">
                <a:solidFill>
                  <a:sysClr val="windowText" lastClr="000000"/>
                </a:solidFill>
                <a:ea typeface="华文细黑" panose="02010600040101010101" pitchFamily="2" charset="-122"/>
              </a:rPr>
              <a:t>Beeline</a:t>
            </a:r>
            <a:r>
              <a:rPr lang="zh-CN" altLang="en-US" sz="1600" kern="0" dirty="0" smtClean="0">
                <a:solidFill>
                  <a:sysClr val="windowText" lastClr="000000"/>
                </a:solidFill>
                <a:ea typeface="华文细黑" panose="02010600040101010101" pitchFamily="2" charset="-122"/>
              </a:rPr>
              <a:t>和</a:t>
            </a:r>
            <a:r>
              <a:rPr lang="en-US" altLang="zh-CN" sz="1600" kern="0" dirty="0" smtClean="0">
                <a:solidFill>
                  <a:sysClr val="windowText" lastClr="000000"/>
                </a:solidFill>
                <a:ea typeface="华文细黑" panose="02010600040101010101" pitchFamily="2" charset="-122"/>
              </a:rPr>
              <a:t>JDBC/ODBC</a:t>
            </a:r>
            <a:r>
              <a:rPr lang="zh-CN" altLang="en-US" sz="1600" kern="0" dirty="0" smtClean="0">
                <a:solidFill>
                  <a:sysClr val="windowText" lastClr="000000"/>
                </a:solidFill>
                <a:ea typeface="华文细黑" panose="02010600040101010101" pitchFamily="2" charset="-122"/>
              </a:rPr>
              <a:t>接口。</a:t>
            </a:r>
            <a:endParaRPr lang="en-US" altLang="zh-CN" sz="1600" kern="0" dirty="0">
              <a:solidFill>
                <a:sysClr val="windowText" lastClr="000000"/>
              </a:solidFill>
              <a:ea typeface="华文细黑" panose="0201060004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18" y="1129011"/>
            <a:ext cx="5240594" cy="4745255"/>
          </a:xfrm>
          <a:prstGeom prst="rect">
            <a:avLst/>
          </a:prstGeom>
        </p:spPr>
      </p:pic>
    </p:spTree>
  </p:cSld>
  <p:clrMapOvr>
    <a:masterClrMapping/>
  </p:clrMapOvr>
  <p:transition xmlns:p14="http://schemas.microsoft.com/office/powerpoint/2010/main" advClick="0" advTm="8000"/>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260648"/>
            <a:ext cx="7713662" cy="868363"/>
          </a:xfrm>
        </p:spPr>
        <p:txBody>
          <a:bodyPr/>
          <a:lstStyle/>
          <a:p>
            <a:r>
              <a:rPr lang="it-IT" altLang="zh-CN" dirty="0" smtClean="0"/>
              <a:t>FusionInsight HD</a:t>
            </a:r>
            <a:r>
              <a:rPr lang="zh-CN" altLang="it-IT" dirty="0" smtClean="0"/>
              <a:t>中</a:t>
            </a:r>
            <a:r>
              <a:rPr lang="it-IT" altLang="zh-CN" dirty="0" smtClean="0"/>
              <a:t>Hive</a:t>
            </a:r>
            <a:r>
              <a:rPr lang="zh-CN" altLang="it-IT" dirty="0" smtClean="0"/>
              <a:t>的架构</a:t>
            </a:r>
            <a:endParaRPr lang="zh-CN" altLang="en-US" dirty="0"/>
          </a:p>
        </p:txBody>
      </p:sp>
      <p:grpSp>
        <p:nvGrpSpPr>
          <p:cNvPr id="2" name="组合 1"/>
          <p:cNvGrpSpPr/>
          <p:nvPr/>
        </p:nvGrpSpPr>
        <p:grpSpPr>
          <a:xfrm>
            <a:off x="2087079" y="1306783"/>
            <a:ext cx="4408520" cy="2536747"/>
            <a:chOff x="1295636" y="1755652"/>
            <a:chExt cx="4408520" cy="2536747"/>
          </a:xfrm>
        </p:grpSpPr>
        <p:sp>
          <p:nvSpPr>
            <p:cNvPr id="4" name="任意多边形 3"/>
            <p:cNvSpPr/>
            <p:nvPr/>
          </p:nvSpPr>
          <p:spPr>
            <a:xfrm>
              <a:off x="1295636" y="1755652"/>
              <a:ext cx="2153041" cy="1225395"/>
            </a:xfrm>
            <a:custGeom>
              <a:avLst/>
              <a:gdLst>
                <a:gd name="connsiteX0" fmla="*/ 0 w 1601989"/>
                <a:gd name="connsiteY0" fmla="*/ 0 h 619345"/>
                <a:gd name="connsiteX1" fmla="*/ 1601989 w 1601989"/>
                <a:gd name="connsiteY1" fmla="*/ 0 h 619345"/>
                <a:gd name="connsiteX2" fmla="*/ 1601989 w 1601989"/>
                <a:gd name="connsiteY2" fmla="*/ 619345 h 619345"/>
                <a:gd name="connsiteX3" fmla="*/ 0 w 1601989"/>
                <a:gd name="connsiteY3" fmla="*/ 619345 h 619345"/>
                <a:gd name="connsiteX4" fmla="*/ 0 w 1601989"/>
                <a:gd name="connsiteY4" fmla="*/ 0 h 619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1989" h="619345">
                  <a:moveTo>
                    <a:pt x="0" y="0"/>
                  </a:moveTo>
                  <a:lnTo>
                    <a:pt x="1601989" y="0"/>
                  </a:lnTo>
                  <a:lnTo>
                    <a:pt x="1601989" y="619345"/>
                  </a:lnTo>
                  <a:lnTo>
                    <a:pt x="0" y="619345"/>
                  </a:lnTo>
                  <a:lnTo>
                    <a:pt x="0" y="0"/>
                  </a:lnTo>
                  <a:close/>
                </a:path>
              </a:pathLst>
            </a:custGeom>
            <a:solidFill>
              <a:srgbClr val="0099C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1"/>
                  </a:solidFill>
                  <a:latin typeface="+mj-lt"/>
                  <a:ea typeface="+mn-ea"/>
                  <a:cs typeface="Courier New" panose="02070309020205020404" pitchFamily="49" charset="0"/>
                </a:rPr>
                <a:t>HiveServer(s)</a:t>
              </a:r>
              <a:endParaRPr lang="zh-CN" altLang="en-US" sz="1600" kern="1200" dirty="0">
                <a:solidFill>
                  <a:schemeClr val="tx1"/>
                </a:solidFill>
                <a:latin typeface="Courier New" panose="02070309020205020404" pitchFamily="49" charset="0"/>
                <a:ea typeface="+mn-ea"/>
                <a:cs typeface="Courier New" panose="02070309020205020404" pitchFamily="49" charset="0"/>
              </a:endParaRPr>
            </a:p>
          </p:txBody>
        </p:sp>
        <p:sp>
          <p:nvSpPr>
            <p:cNvPr id="5" name="任意多边形 4"/>
            <p:cNvSpPr/>
            <p:nvPr/>
          </p:nvSpPr>
          <p:spPr>
            <a:xfrm>
              <a:off x="3563888" y="1757412"/>
              <a:ext cx="2140268" cy="1223635"/>
            </a:xfrm>
            <a:custGeom>
              <a:avLst/>
              <a:gdLst>
                <a:gd name="connsiteX0" fmla="*/ 0 w 1421774"/>
                <a:gd name="connsiteY0" fmla="*/ 0 h 635824"/>
                <a:gd name="connsiteX1" fmla="*/ 1421774 w 1421774"/>
                <a:gd name="connsiteY1" fmla="*/ 0 h 635824"/>
                <a:gd name="connsiteX2" fmla="*/ 1421774 w 1421774"/>
                <a:gd name="connsiteY2" fmla="*/ 635824 h 635824"/>
                <a:gd name="connsiteX3" fmla="*/ 0 w 1421774"/>
                <a:gd name="connsiteY3" fmla="*/ 635824 h 635824"/>
                <a:gd name="connsiteX4" fmla="*/ 0 w 1421774"/>
                <a:gd name="connsiteY4" fmla="*/ 0 h 63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774" h="635824">
                  <a:moveTo>
                    <a:pt x="0" y="0"/>
                  </a:moveTo>
                  <a:lnTo>
                    <a:pt x="1421774" y="0"/>
                  </a:lnTo>
                  <a:lnTo>
                    <a:pt x="1421774" y="635824"/>
                  </a:lnTo>
                  <a:lnTo>
                    <a:pt x="0" y="635824"/>
                  </a:lnTo>
                  <a:lnTo>
                    <a:pt x="0" y="0"/>
                  </a:lnTo>
                  <a:close/>
                </a:path>
              </a:pathLst>
            </a:custGeom>
            <a:solidFill>
              <a:srgbClr val="0099C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1"/>
                  </a:solidFill>
                  <a:latin typeface="+mj-lt"/>
                  <a:ea typeface="+mn-ea"/>
                  <a:cs typeface="+mn-cs"/>
                </a:rPr>
                <a:t>WebHCat(s)</a:t>
              </a:r>
              <a:endParaRPr lang="zh-CN" altLang="en-US" sz="1600" kern="1200" dirty="0">
                <a:solidFill>
                  <a:schemeClr val="tx1"/>
                </a:solidFill>
                <a:latin typeface="+mj-lt"/>
                <a:ea typeface="+mn-ea"/>
                <a:cs typeface="+mn-cs"/>
              </a:endParaRPr>
            </a:p>
          </p:txBody>
        </p:sp>
        <p:sp>
          <p:nvSpPr>
            <p:cNvPr id="6" name="任意多边形 5"/>
            <p:cNvSpPr/>
            <p:nvPr/>
          </p:nvSpPr>
          <p:spPr>
            <a:xfrm>
              <a:off x="1295636" y="3088679"/>
              <a:ext cx="2153041" cy="1203720"/>
            </a:xfrm>
            <a:custGeom>
              <a:avLst/>
              <a:gdLst>
                <a:gd name="connsiteX0" fmla="*/ 0 w 1508134"/>
                <a:gd name="connsiteY0" fmla="*/ 0 h 811777"/>
                <a:gd name="connsiteX1" fmla="*/ 1508134 w 1508134"/>
                <a:gd name="connsiteY1" fmla="*/ 0 h 811777"/>
                <a:gd name="connsiteX2" fmla="*/ 1508134 w 1508134"/>
                <a:gd name="connsiteY2" fmla="*/ 811777 h 811777"/>
                <a:gd name="connsiteX3" fmla="*/ 0 w 1508134"/>
                <a:gd name="connsiteY3" fmla="*/ 811777 h 811777"/>
                <a:gd name="connsiteX4" fmla="*/ 0 w 1508134"/>
                <a:gd name="connsiteY4" fmla="*/ 0 h 81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34" h="811777">
                  <a:moveTo>
                    <a:pt x="0" y="0"/>
                  </a:moveTo>
                  <a:lnTo>
                    <a:pt x="1508134" y="0"/>
                  </a:lnTo>
                  <a:lnTo>
                    <a:pt x="1508134" y="811777"/>
                  </a:lnTo>
                  <a:lnTo>
                    <a:pt x="0" y="811777"/>
                  </a:lnTo>
                  <a:lnTo>
                    <a:pt x="0" y="0"/>
                  </a:lnTo>
                  <a:close/>
                </a:path>
              </a:pathLst>
            </a:custGeom>
            <a:solidFill>
              <a:srgbClr val="0099CC"/>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1"/>
                  </a:solidFill>
                  <a:latin typeface="+mj-lt"/>
                  <a:ea typeface="+mn-ea"/>
                  <a:cs typeface="+mn-cs"/>
                </a:rPr>
                <a:t>MetaStore(s)</a:t>
              </a:r>
              <a:endParaRPr lang="zh-CN" altLang="en-US" sz="1600" kern="1200" dirty="0">
                <a:solidFill>
                  <a:schemeClr val="tx1"/>
                </a:solidFill>
                <a:latin typeface="+mj-lt"/>
                <a:ea typeface="+mn-ea"/>
                <a:cs typeface="+mn-cs"/>
              </a:endParaRPr>
            </a:p>
          </p:txBody>
        </p:sp>
        <p:sp>
          <p:nvSpPr>
            <p:cNvPr id="9" name="任意多边形 8"/>
            <p:cNvSpPr/>
            <p:nvPr/>
          </p:nvSpPr>
          <p:spPr>
            <a:xfrm>
              <a:off x="3563888" y="3088679"/>
              <a:ext cx="2140268" cy="1203720"/>
            </a:xfrm>
            <a:custGeom>
              <a:avLst/>
              <a:gdLst>
                <a:gd name="connsiteX0" fmla="*/ 0 w 3832456"/>
                <a:gd name="connsiteY0" fmla="*/ 0 h 1203720"/>
                <a:gd name="connsiteX1" fmla="*/ 3832456 w 3832456"/>
                <a:gd name="connsiteY1" fmla="*/ 0 h 1203720"/>
                <a:gd name="connsiteX2" fmla="*/ 3832456 w 3832456"/>
                <a:gd name="connsiteY2" fmla="*/ 1203720 h 1203720"/>
                <a:gd name="connsiteX3" fmla="*/ 0 w 3832456"/>
                <a:gd name="connsiteY3" fmla="*/ 1203720 h 1203720"/>
                <a:gd name="connsiteX4" fmla="*/ 0 w 3832456"/>
                <a:gd name="connsiteY4" fmla="*/ 0 h 1203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2456" h="1203720">
                  <a:moveTo>
                    <a:pt x="0" y="0"/>
                  </a:moveTo>
                  <a:lnTo>
                    <a:pt x="3832456" y="0"/>
                  </a:lnTo>
                  <a:lnTo>
                    <a:pt x="3832456" y="1203720"/>
                  </a:lnTo>
                  <a:lnTo>
                    <a:pt x="0" y="1203720"/>
                  </a:lnTo>
                  <a:lnTo>
                    <a:pt x="0" y="0"/>
                  </a:lnTo>
                  <a:close/>
                </a:path>
              </a:pathLst>
            </a:custGeom>
            <a:solidFill>
              <a:srgbClr val="FFCC66">
                <a:hueOff val="0"/>
                <a:satOff val="0"/>
                <a:lumOff val="0"/>
                <a:alphaOff val="0"/>
              </a:srgbClr>
            </a:solidFill>
            <a:ln w="25400" cap="flat" cmpd="sng" algn="ctr">
              <a:solidFill>
                <a:srgbClr val="FFFFFF">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tx1"/>
                  </a:solidFill>
                  <a:latin typeface="+mj-lt"/>
                  <a:ea typeface="+mn-ea"/>
                  <a:cs typeface="+mn-cs"/>
                </a:rPr>
                <a:t>DBService/HDFS/YARN</a:t>
              </a:r>
              <a:endParaRPr lang="zh-CN" altLang="en-US" sz="1600" kern="1200" dirty="0">
                <a:solidFill>
                  <a:schemeClr val="tx1"/>
                </a:solidFill>
                <a:latin typeface="+mj-lt"/>
                <a:ea typeface="+mn-ea"/>
                <a:cs typeface="+mn-cs"/>
              </a:endParaRPr>
            </a:p>
          </p:txBody>
        </p:sp>
      </p:grpSp>
      <p:sp>
        <p:nvSpPr>
          <p:cNvPr id="8" name="文本占位符 3"/>
          <p:cNvSpPr txBox="1"/>
          <p:nvPr/>
        </p:nvSpPr>
        <p:spPr bwMode="auto">
          <a:xfrm>
            <a:off x="684436" y="4021302"/>
            <a:ext cx="7884876" cy="1764196"/>
          </a:xfrm>
          <a:prstGeom prst="rect">
            <a:avLst/>
          </a:prstGeom>
          <a:noFill/>
          <a:ln w="9525">
            <a:noFill/>
            <a:miter lim="800000"/>
          </a:ln>
        </p:spPr>
        <p:txBody>
          <a:bodyPr vert="horz" wrap="square" lIns="80141" tIns="40071" rIns="80141" bIns="40071" numCol="1" anchor="t" anchorCtr="0" compatLnSpc="1"/>
          <a:lstStyle/>
          <a:p>
            <a:pPr defTabSz="801370" eaLnBrk="0" fontAlgn="base" hangingPunct="0">
              <a:lnSpc>
                <a:spcPct val="140000"/>
              </a:lnSpc>
              <a:spcBef>
                <a:spcPct val="30000"/>
              </a:spcBef>
              <a:buClr>
                <a:srgbClr val="808080"/>
              </a:buClr>
              <a:buSzPct val="60000"/>
              <a:defRPr/>
            </a:pPr>
            <a:r>
              <a:rPr lang="en-US" altLang="zh-CN" sz="1600" kern="0" dirty="0" smtClean="0">
                <a:latin typeface="宋体" panose="02010600030101010101" pitchFamily="2" charset="-122"/>
                <a:ea typeface="宋体" panose="02010600030101010101" pitchFamily="2" charset="-122"/>
              </a:rPr>
              <a:t>Hive</a:t>
            </a:r>
            <a:r>
              <a:rPr lang="zh-CN" altLang="en-US" sz="1600" kern="0" dirty="0" smtClean="0">
                <a:latin typeface="宋体" panose="02010600030101010101" pitchFamily="2" charset="-122"/>
                <a:ea typeface="宋体" panose="02010600030101010101" pitchFamily="2" charset="-122"/>
              </a:rPr>
              <a:t>分为三个角色</a:t>
            </a:r>
            <a:r>
              <a:rPr lang="en-US" altLang="zh-CN" sz="1600" kern="0" dirty="0" smtClean="0">
                <a:latin typeface="宋体" panose="02010600030101010101" pitchFamily="2" charset="-122"/>
                <a:ea typeface="宋体" panose="02010600030101010101" pitchFamily="2" charset="-122"/>
              </a:rPr>
              <a:t>HiveServer</a:t>
            </a:r>
            <a:r>
              <a:rPr lang="zh-CN" altLang="en-US" sz="1600" kern="0" dirty="0" smtClean="0">
                <a:latin typeface="宋体" panose="02010600030101010101" pitchFamily="2" charset="-122"/>
                <a:ea typeface="宋体" panose="02010600030101010101" pitchFamily="2" charset="-122"/>
              </a:rPr>
              <a:t>、</a:t>
            </a:r>
            <a:r>
              <a:rPr lang="en-US" altLang="zh-CN" sz="1600" kern="0" dirty="0" smtClean="0">
                <a:latin typeface="宋体" panose="02010600030101010101" pitchFamily="2" charset="-122"/>
                <a:ea typeface="宋体" panose="02010600030101010101" pitchFamily="2" charset="-122"/>
              </a:rPr>
              <a:t>MetaStore</a:t>
            </a:r>
            <a:r>
              <a:rPr lang="zh-CN" altLang="en-US" sz="1600" kern="0" dirty="0" smtClean="0">
                <a:latin typeface="宋体" panose="02010600030101010101" pitchFamily="2" charset="-122"/>
                <a:ea typeface="宋体" panose="02010600030101010101" pitchFamily="2" charset="-122"/>
              </a:rPr>
              <a:t>、</a:t>
            </a:r>
            <a:r>
              <a:rPr lang="en-US" altLang="zh-CN" sz="1600" kern="0" dirty="0" smtClean="0">
                <a:latin typeface="宋体" panose="02010600030101010101" pitchFamily="2" charset="-122"/>
                <a:ea typeface="宋体" panose="02010600030101010101" pitchFamily="2" charset="-122"/>
              </a:rPr>
              <a:t>WebHCat</a:t>
            </a:r>
            <a:r>
              <a:rPr lang="zh-CN" altLang="en-US" sz="1600" kern="0" dirty="0" smtClean="0">
                <a:latin typeface="宋体" panose="02010600030101010101" pitchFamily="2" charset="-122"/>
                <a:ea typeface="宋体" panose="02010600030101010101" pitchFamily="2" charset="-122"/>
              </a:rPr>
              <a:t>。</a:t>
            </a:r>
            <a:endParaRPr lang="en-US" altLang="zh-CN" sz="1600" kern="0" dirty="0" smtClean="0">
              <a:latin typeface="宋体" panose="02010600030101010101" pitchFamily="2" charset="-122"/>
              <a:ea typeface="宋体" panose="02010600030101010101" pitchFamily="2" charset="-122"/>
            </a:endParaRPr>
          </a:p>
          <a:p>
            <a:pPr marL="301625" indent="-301625" defTabSz="801370" eaLnBrk="0" fontAlgn="base" hangingPunct="0">
              <a:lnSpc>
                <a:spcPct val="140000"/>
              </a:lnSpc>
              <a:spcBef>
                <a:spcPct val="30000"/>
              </a:spcBef>
              <a:buClr>
                <a:srgbClr val="808080"/>
              </a:buClr>
              <a:buSzPct val="60000"/>
              <a:buFont typeface="Wingdings" panose="05000000000000000000" pitchFamily="2" charset="2"/>
              <a:buChar char="l"/>
              <a:defRPr/>
            </a:pPr>
            <a:r>
              <a:rPr lang="en-US" altLang="zh-CN" sz="1600" kern="0" dirty="0" smtClean="0">
                <a:latin typeface="宋体" panose="02010600030101010101" pitchFamily="2" charset="-122"/>
                <a:ea typeface="宋体" panose="02010600030101010101" pitchFamily="2" charset="-122"/>
              </a:rPr>
              <a:t>HiveServer </a:t>
            </a:r>
            <a:r>
              <a:rPr lang="zh-CN" altLang="en-US" sz="1600" kern="0" dirty="0" smtClean="0">
                <a:latin typeface="宋体" panose="02010600030101010101" pitchFamily="2" charset="-122"/>
                <a:ea typeface="宋体" panose="02010600030101010101" pitchFamily="2" charset="-122"/>
              </a:rPr>
              <a:t>将</a:t>
            </a:r>
            <a:r>
              <a:rPr lang="zh-CN" altLang="en-US" sz="1600" kern="0" dirty="0">
                <a:latin typeface="宋体" panose="02010600030101010101" pitchFamily="2" charset="-122"/>
                <a:ea typeface="宋体" panose="02010600030101010101" pitchFamily="2" charset="-122"/>
              </a:rPr>
              <a:t>用户提交的</a:t>
            </a:r>
            <a:r>
              <a:rPr lang="en-US" altLang="zh-CN" sz="1600" kern="0" dirty="0">
                <a:latin typeface="宋体" panose="02010600030101010101" pitchFamily="2" charset="-122"/>
                <a:ea typeface="宋体" panose="02010600030101010101" pitchFamily="2" charset="-122"/>
              </a:rPr>
              <a:t>HQL</a:t>
            </a:r>
            <a:r>
              <a:rPr lang="zh-CN" altLang="en-US" sz="1600" kern="0" dirty="0">
                <a:latin typeface="宋体" panose="02010600030101010101" pitchFamily="2" charset="-122"/>
                <a:ea typeface="宋体" panose="02010600030101010101" pitchFamily="2" charset="-122"/>
              </a:rPr>
              <a:t>语句进行编译，解析成对应的</a:t>
            </a:r>
            <a:r>
              <a:rPr lang="en-US" altLang="zh-CN" sz="1600" kern="0" dirty="0">
                <a:latin typeface="宋体" panose="02010600030101010101" pitchFamily="2" charset="-122"/>
                <a:ea typeface="宋体" panose="02010600030101010101" pitchFamily="2" charset="-122"/>
              </a:rPr>
              <a:t>Yarn</a:t>
            </a:r>
            <a:r>
              <a:rPr lang="zh-CN" altLang="en-US" sz="1600" kern="0" dirty="0">
                <a:latin typeface="宋体" panose="02010600030101010101" pitchFamily="2" charset="-122"/>
                <a:ea typeface="宋体" panose="02010600030101010101" pitchFamily="2" charset="-122"/>
              </a:rPr>
              <a:t>任务、</a:t>
            </a:r>
            <a:r>
              <a:rPr lang="en-US" altLang="zh-CN" sz="1600" kern="0" dirty="0">
                <a:latin typeface="宋体" panose="02010600030101010101" pitchFamily="2" charset="-122"/>
                <a:ea typeface="宋体" panose="02010600030101010101" pitchFamily="2" charset="-122"/>
              </a:rPr>
              <a:t>Spark</a:t>
            </a:r>
            <a:r>
              <a:rPr lang="zh-CN" altLang="en-US" sz="1600" kern="0" dirty="0">
                <a:latin typeface="宋体" panose="02010600030101010101" pitchFamily="2" charset="-122"/>
                <a:ea typeface="宋体" panose="02010600030101010101" pitchFamily="2" charset="-122"/>
              </a:rPr>
              <a:t>任务或者</a:t>
            </a:r>
            <a:r>
              <a:rPr lang="en-US" altLang="zh-CN" sz="1600" kern="0" dirty="0">
                <a:latin typeface="宋体" panose="02010600030101010101" pitchFamily="2" charset="-122"/>
                <a:ea typeface="宋体" panose="02010600030101010101" pitchFamily="2" charset="-122"/>
              </a:rPr>
              <a:t>HDFS</a:t>
            </a:r>
            <a:r>
              <a:rPr lang="zh-CN" altLang="en-US" sz="1600" kern="0" dirty="0">
                <a:latin typeface="宋体" panose="02010600030101010101" pitchFamily="2" charset="-122"/>
                <a:ea typeface="宋体" panose="02010600030101010101" pitchFamily="2" charset="-122"/>
              </a:rPr>
              <a:t>操作，从而完成数据的提取、转换、分析。</a:t>
            </a:r>
            <a:endParaRPr lang="en-US" altLang="zh-CN" sz="1600" kern="0" dirty="0" smtClean="0">
              <a:latin typeface="宋体" panose="02010600030101010101" pitchFamily="2" charset="-122"/>
              <a:ea typeface="宋体" panose="02010600030101010101" pitchFamily="2" charset="-122"/>
            </a:endParaRPr>
          </a:p>
          <a:p>
            <a:pPr marL="301625" indent="-301625" defTabSz="801370" eaLnBrk="0" fontAlgn="base" hangingPunct="0">
              <a:lnSpc>
                <a:spcPct val="140000"/>
              </a:lnSpc>
              <a:spcBef>
                <a:spcPct val="30000"/>
              </a:spcBef>
              <a:buClr>
                <a:srgbClr val="808080"/>
              </a:buClr>
              <a:buSzPct val="60000"/>
              <a:buFont typeface="Wingdings" panose="05000000000000000000" pitchFamily="2" charset="2"/>
              <a:buChar char="l"/>
              <a:defRPr/>
            </a:pPr>
            <a:r>
              <a:rPr lang="en-US" altLang="zh-CN" sz="1600" kern="0" dirty="0" smtClean="0">
                <a:latin typeface="宋体" panose="02010600030101010101" pitchFamily="2" charset="-122"/>
                <a:ea typeface="宋体" panose="02010600030101010101" pitchFamily="2" charset="-122"/>
              </a:rPr>
              <a:t>MetaStore </a:t>
            </a:r>
            <a:r>
              <a:rPr lang="zh-CN" altLang="en-US" sz="1600" kern="0" dirty="0" smtClean="0">
                <a:latin typeface="宋体" panose="02010600030101010101" pitchFamily="2" charset="-122"/>
                <a:ea typeface="宋体" panose="02010600030101010101" pitchFamily="2" charset="-122"/>
              </a:rPr>
              <a:t>提供元数据服务。</a:t>
            </a:r>
            <a:endParaRPr lang="en-US" altLang="zh-CN" sz="1600" kern="0" dirty="0" smtClean="0">
              <a:latin typeface="宋体" panose="02010600030101010101" pitchFamily="2" charset="-122"/>
              <a:ea typeface="宋体" panose="02010600030101010101" pitchFamily="2" charset="-122"/>
            </a:endParaRPr>
          </a:p>
          <a:p>
            <a:pPr marL="301625" indent="-301625" defTabSz="801370" eaLnBrk="0" fontAlgn="base" hangingPunct="0">
              <a:lnSpc>
                <a:spcPct val="140000"/>
              </a:lnSpc>
              <a:spcBef>
                <a:spcPct val="30000"/>
              </a:spcBef>
              <a:buClr>
                <a:srgbClr val="808080"/>
              </a:buClr>
              <a:buSzPct val="60000"/>
              <a:buFont typeface="Wingdings" panose="05000000000000000000" pitchFamily="2" charset="2"/>
              <a:buChar char="l"/>
              <a:defRPr/>
            </a:pPr>
            <a:r>
              <a:rPr lang="en-US" altLang="zh-CN" sz="1600" kern="0" dirty="0" smtClean="0">
                <a:latin typeface="宋体" panose="02010600030101010101" pitchFamily="2" charset="-122"/>
                <a:ea typeface="宋体" panose="02010600030101010101" pitchFamily="2" charset="-122"/>
              </a:rPr>
              <a:t>WebHCat</a:t>
            </a:r>
            <a:r>
              <a:rPr lang="zh-CN" altLang="en-US" sz="1600" kern="0" dirty="0" smtClean="0">
                <a:latin typeface="宋体" panose="02010600030101010101" pitchFamily="2" charset="-122"/>
                <a:ea typeface="宋体" panose="02010600030101010101" pitchFamily="2" charset="-122"/>
              </a:rPr>
              <a:t> 对外提供基于</a:t>
            </a:r>
            <a:r>
              <a:rPr lang="en-US" altLang="zh-CN" sz="1600" kern="0" dirty="0" smtClean="0">
                <a:latin typeface="宋体" panose="02010600030101010101" pitchFamily="2" charset="-122"/>
                <a:ea typeface="宋体" panose="02010600030101010101" pitchFamily="2" charset="-122"/>
              </a:rPr>
              <a:t>https</a:t>
            </a:r>
            <a:r>
              <a:rPr lang="zh-CN" altLang="en-US" sz="1600" kern="0" dirty="0" smtClean="0">
                <a:latin typeface="宋体" panose="02010600030101010101" pitchFamily="2" charset="-122"/>
                <a:ea typeface="宋体" panose="02010600030101010101" pitchFamily="2" charset="-122"/>
              </a:rPr>
              <a:t>协议的元数据访问、</a:t>
            </a:r>
            <a:r>
              <a:rPr lang="en-US" altLang="zh-CN" sz="1600" kern="0" dirty="0" smtClean="0">
                <a:latin typeface="宋体" panose="02010600030101010101" pitchFamily="2" charset="-122"/>
                <a:ea typeface="宋体" panose="02010600030101010101" pitchFamily="2" charset="-122"/>
              </a:rPr>
              <a:t>DDL</a:t>
            </a:r>
            <a:r>
              <a:rPr lang="zh-CN" altLang="en-US" sz="1600" kern="0" dirty="0">
                <a:latin typeface="宋体" panose="02010600030101010101" pitchFamily="2" charset="-122"/>
                <a:ea typeface="宋体" panose="02010600030101010101" pitchFamily="2" charset="-122"/>
              </a:rPr>
              <a:t>查询</a:t>
            </a:r>
            <a:r>
              <a:rPr lang="zh-CN" altLang="en-US" sz="1600" kern="0" dirty="0" smtClean="0">
                <a:latin typeface="宋体" panose="02010600030101010101" pitchFamily="2" charset="-122"/>
                <a:ea typeface="宋体" panose="02010600030101010101" pitchFamily="2" charset="-122"/>
              </a:rPr>
              <a:t>等服务。</a:t>
            </a:r>
            <a:endParaRPr lang="en-US" altLang="zh-CN" sz="1600" kern="0" dirty="0" smtClean="0">
              <a:latin typeface="宋体" panose="02010600030101010101" pitchFamily="2" charset="-122"/>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684212" y="1376362"/>
            <a:ext cx="7920038" cy="4536913"/>
          </a:xfrm>
        </p:spPr>
        <p:txBody>
          <a:bodyPr/>
          <a:lstStyle/>
          <a:p>
            <a:r>
              <a:rPr lang="en-US" altLang="zh-CN" b="1" kern="1200" dirty="0" smtClean="0">
                <a:latin typeface="FrutigerNext LT Regular" pitchFamily="34" charset="0"/>
                <a:ea typeface="华文细黑" panose="02010600040101010101" pitchFamily="2" charset="-122"/>
              </a:rPr>
              <a:t>Hive</a:t>
            </a:r>
            <a:r>
              <a:rPr lang="zh-CN" altLang="en-US" b="1" kern="1200" dirty="0" smtClean="0">
                <a:latin typeface="FrutigerNext LT Regular" pitchFamily="34" charset="0"/>
                <a:ea typeface="华文细黑" panose="02010600040101010101" pitchFamily="2" charset="-122"/>
              </a:rPr>
              <a:t>概述</a:t>
            </a:r>
            <a:endParaRPr lang="en-US" altLang="zh-CN" b="1" dirty="0" smtClean="0">
              <a:latin typeface="+mn-ea"/>
            </a:endParaRPr>
          </a:p>
          <a:p>
            <a:r>
              <a:rPr lang="en-US" altLang="zh-CN" sz="2000" kern="1200" dirty="0" smtClean="0">
                <a:solidFill>
                  <a:schemeClr val="bg1">
                    <a:lumMod val="50000"/>
                  </a:schemeClr>
                </a:solidFill>
                <a:latin typeface="FrutigerNext LT Regular" pitchFamily="34" charset="0"/>
                <a:ea typeface="华文细黑" panose="02010600040101010101" pitchFamily="2" charset="-122"/>
              </a:rPr>
              <a:t>Hive</a:t>
            </a:r>
            <a:r>
              <a:rPr lang="zh-CN" altLang="en-US" dirty="0" smtClean="0">
                <a:solidFill>
                  <a:schemeClr val="bg1">
                    <a:lumMod val="50000"/>
                  </a:schemeClr>
                </a:solidFill>
                <a:latin typeface="+mn-ea"/>
              </a:rPr>
              <a:t>架构与</a:t>
            </a:r>
            <a:r>
              <a:rPr lang="zh-CN" altLang="en-US" dirty="0" smtClean="0">
                <a:solidFill>
                  <a:schemeClr val="bg1">
                    <a:lumMod val="50000"/>
                  </a:schemeClr>
                </a:solidFill>
                <a:latin typeface="+mn-ea"/>
                <a:sym typeface="+mn-ea"/>
              </a:rPr>
              <a:t>功能</a:t>
            </a:r>
            <a:endParaRPr lang="en-US" altLang="zh-CN" dirty="0" smtClean="0">
              <a:solidFill>
                <a:schemeClr val="bg1">
                  <a:lumMod val="50000"/>
                </a:schemeClr>
              </a:solidFill>
              <a:latin typeface="+mn-ea"/>
            </a:endParaRPr>
          </a:p>
          <a:p>
            <a:pPr algn="just"/>
            <a:r>
              <a:rPr lang="en-US" altLang="zh-CN" sz="2000" kern="1200" dirty="0" smtClean="0">
                <a:solidFill>
                  <a:schemeClr val="bg1">
                    <a:lumMod val="50000"/>
                  </a:schemeClr>
                </a:solidFill>
                <a:latin typeface="FrutigerNext LT Regular" pitchFamily="34" charset="0"/>
                <a:ea typeface="华文细黑" panose="02010600040101010101" pitchFamily="2" charset="-122"/>
              </a:rPr>
              <a:t>Hive</a:t>
            </a:r>
            <a:r>
              <a:rPr lang="zh-CN" altLang="en-US" sz="2000" kern="1200" dirty="0" smtClean="0">
                <a:solidFill>
                  <a:schemeClr val="bg1">
                    <a:lumMod val="50000"/>
                  </a:schemeClr>
                </a:solidFill>
                <a:latin typeface="FrutigerNext LT Regular" pitchFamily="34" charset="0"/>
                <a:ea typeface="华文细黑" panose="02010600040101010101" pitchFamily="2" charset="-122"/>
              </a:rPr>
              <a:t> </a:t>
            </a:r>
            <a:r>
              <a:rPr lang="zh-CN" altLang="en-US" dirty="0" smtClean="0">
                <a:solidFill>
                  <a:schemeClr val="bg1">
                    <a:lumMod val="50000"/>
                  </a:schemeClr>
                </a:solidFill>
                <a:latin typeface="+mn-ea"/>
              </a:rPr>
              <a:t>基本操作</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7"/>
          <p:cNvSpPr>
            <a:spLocks noChangeArrowheads="1"/>
          </p:cNvSpPr>
          <p:nvPr/>
        </p:nvSpPr>
        <p:spPr bwMode="auto">
          <a:xfrm>
            <a:off x="683260" y="3736975"/>
            <a:ext cx="7527925" cy="2330450"/>
          </a:xfrm>
          <a:prstGeom prst="rect">
            <a:avLst/>
          </a:prstGeom>
          <a:noFill/>
          <a:ln w="9525">
            <a:noFill/>
            <a:miter lim="800000"/>
          </a:ln>
        </p:spPr>
        <p:txBody>
          <a:bodyPr wrap="square">
            <a:spAutoFit/>
          </a:bodyPr>
          <a:lstStyle/>
          <a:p>
            <a:pPr marL="285750" indent="-285750" fontAlgn="auto">
              <a:lnSpc>
                <a:spcPct val="200000"/>
              </a:lnSpc>
              <a:spcBef>
                <a:spcPts val="0"/>
              </a:spcBef>
              <a:spcAft>
                <a:spcPts val="0"/>
              </a:spcAft>
              <a:buClr>
                <a:schemeClr val="bg1">
                  <a:lumMod val="50000"/>
                </a:schemeClr>
              </a:buClr>
              <a:buSzPct val="60000"/>
              <a:buFont typeface="Wingdings" panose="05000000000000000000" pitchFamily="2" charset="2"/>
              <a:buChar char="l"/>
              <a:defRPr/>
            </a:pPr>
            <a:r>
              <a:rPr lang="en-US" altLang="zh-CN" sz="1600" kern="0" dirty="0" smtClean="0">
                <a:solidFill>
                  <a:sysClr val="windowText" lastClr="000000"/>
                </a:solidFill>
                <a:latin typeface="+mn-lt"/>
                <a:ea typeface="+mn-ea"/>
              </a:rPr>
              <a:t>WebHCat</a:t>
            </a:r>
            <a:r>
              <a:rPr lang="zh-CN" altLang="en-US" sz="1600" kern="0" dirty="0" smtClean="0">
                <a:solidFill>
                  <a:sysClr val="windowText" lastClr="000000"/>
                </a:solidFill>
                <a:latin typeface="+mn-lt"/>
                <a:ea typeface="+mn-ea"/>
              </a:rPr>
              <a:t>提供</a:t>
            </a:r>
            <a:r>
              <a:rPr lang="en-US" altLang="zh-CN" sz="1600" kern="0" dirty="0" smtClean="0">
                <a:solidFill>
                  <a:sysClr val="windowText" lastClr="000000"/>
                </a:solidFill>
                <a:latin typeface="+mn-lt"/>
                <a:ea typeface="+mn-ea"/>
              </a:rPr>
              <a:t>Rest</a:t>
            </a:r>
            <a:r>
              <a:rPr lang="zh-CN" altLang="en-US" sz="1600" kern="0" dirty="0" smtClean="0">
                <a:solidFill>
                  <a:sysClr val="windowText" lastClr="000000"/>
                </a:solidFill>
                <a:latin typeface="+mn-lt"/>
                <a:ea typeface="+mn-ea"/>
              </a:rPr>
              <a:t>接口，使用户能够通过安全的</a:t>
            </a:r>
            <a:r>
              <a:rPr lang="en-US" altLang="zh-CN" sz="1600" kern="0" dirty="0" smtClean="0">
                <a:solidFill>
                  <a:sysClr val="windowText" lastClr="000000"/>
                </a:solidFill>
                <a:latin typeface="+mn-lt"/>
                <a:ea typeface="+mn-ea"/>
              </a:rPr>
              <a:t>HTTPS</a:t>
            </a:r>
            <a:r>
              <a:rPr lang="zh-CN" altLang="en-US" sz="1600" kern="0" dirty="0" smtClean="0">
                <a:solidFill>
                  <a:sysClr val="windowText" lastClr="000000"/>
                </a:solidFill>
                <a:latin typeface="+mn-lt"/>
                <a:ea typeface="+mn-ea"/>
              </a:rPr>
              <a:t>协议执行以下操作：</a:t>
            </a:r>
            <a:endParaRPr lang="en-US" altLang="zh-CN" sz="1600" kern="0" dirty="0" smtClean="0">
              <a:solidFill>
                <a:sysClr val="windowText" lastClr="000000"/>
              </a:solidFill>
              <a:latin typeface="+mn-lt"/>
              <a:ea typeface="+mn-ea"/>
            </a:endParaRPr>
          </a:p>
          <a:p>
            <a:pPr marL="654050" lvl="1" indent="-252730" defTabSz="801370" fontAlgn="base">
              <a:lnSpc>
                <a:spcPct val="140000"/>
              </a:lnSpc>
              <a:spcBef>
                <a:spcPct val="30000"/>
              </a:spcBef>
              <a:buClr>
                <a:schemeClr val="tx1"/>
              </a:buClr>
              <a:buSzPct val="50000"/>
              <a:buFont typeface="Wingdings" panose="05000000000000000000" pitchFamily="2" charset="2"/>
              <a:buChar char="p"/>
              <a:defRPr/>
            </a:pPr>
            <a:r>
              <a:rPr lang="zh-CN" altLang="en-US" sz="1600" dirty="0" smtClean="0">
                <a:latin typeface="+mn-lt"/>
                <a:ea typeface="+mn-ea"/>
              </a:rPr>
              <a:t>执行</a:t>
            </a:r>
            <a:r>
              <a:rPr lang="en-US" altLang="zh-CN" sz="1600" dirty="0" smtClean="0">
                <a:latin typeface="+mn-lt"/>
                <a:ea typeface="+mn-ea"/>
              </a:rPr>
              <a:t>Hive DDL</a:t>
            </a:r>
            <a:r>
              <a:rPr lang="zh-CN" altLang="en-US" sz="1600" dirty="0" smtClean="0">
                <a:latin typeface="+mn-lt"/>
                <a:ea typeface="+mn-ea"/>
              </a:rPr>
              <a:t>操作；</a:t>
            </a:r>
            <a:endParaRPr lang="en-US" altLang="zh-CN" sz="1600" dirty="0" smtClean="0">
              <a:latin typeface="+mn-lt"/>
              <a:ea typeface="+mn-ea"/>
            </a:endParaRPr>
          </a:p>
          <a:p>
            <a:pPr marL="654050" lvl="1" indent="-252730" defTabSz="801370" fontAlgn="base">
              <a:lnSpc>
                <a:spcPct val="140000"/>
              </a:lnSpc>
              <a:spcBef>
                <a:spcPct val="30000"/>
              </a:spcBef>
              <a:buClr>
                <a:schemeClr val="tx1"/>
              </a:buClr>
              <a:buSzPct val="50000"/>
              <a:buFont typeface="Wingdings" panose="05000000000000000000" pitchFamily="2" charset="2"/>
              <a:buChar char="p"/>
              <a:defRPr/>
            </a:pPr>
            <a:r>
              <a:rPr lang="zh-CN" altLang="en-US" sz="1600" dirty="0" smtClean="0">
                <a:latin typeface="+mn-lt"/>
                <a:ea typeface="+mn-ea"/>
              </a:rPr>
              <a:t>运行</a:t>
            </a:r>
            <a:r>
              <a:rPr lang="en-US" altLang="zh-CN" sz="1600" dirty="0" smtClean="0">
                <a:latin typeface="+mn-lt"/>
                <a:ea typeface="+mn-ea"/>
              </a:rPr>
              <a:t>Hive HQL</a:t>
            </a:r>
            <a:r>
              <a:rPr lang="zh-CN" altLang="en-US" sz="1600" dirty="0" smtClean="0">
                <a:latin typeface="+mn-lt"/>
                <a:ea typeface="+mn-ea"/>
              </a:rPr>
              <a:t>任务；</a:t>
            </a:r>
            <a:endParaRPr lang="en-US" altLang="zh-CN" sz="1600" dirty="0" smtClean="0">
              <a:latin typeface="+mn-lt"/>
              <a:ea typeface="+mn-ea"/>
            </a:endParaRPr>
          </a:p>
          <a:p>
            <a:pPr marL="654050" lvl="1" indent="-252730" defTabSz="801370" fontAlgn="base">
              <a:lnSpc>
                <a:spcPct val="140000"/>
              </a:lnSpc>
              <a:spcBef>
                <a:spcPct val="30000"/>
              </a:spcBef>
              <a:buClr>
                <a:schemeClr val="tx1"/>
              </a:buClr>
              <a:buSzPct val="50000"/>
              <a:buFont typeface="Wingdings" panose="05000000000000000000" pitchFamily="2" charset="2"/>
              <a:buChar char="p"/>
              <a:defRPr/>
            </a:pPr>
            <a:r>
              <a:rPr lang="zh-CN" altLang="en-US" sz="1600" dirty="0" smtClean="0">
                <a:latin typeface="+mn-lt"/>
                <a:ea typeface="+mn-ea"/>
              </a:rPr>
              <a:t>运行</a:t>
            </a:r>
            <a:r>
              <a:rPr lang="en-US" altLang="zh-CN" sz="1600" dirty="0" smtClean="0">
                <a:latin typeface="+mn-lt"/>
                <a:ea typeface="+mn-ea"/>
              </a:rPr>
              <a:t>MapReduce</a:t>
            </a:r>
            <a:r>
              <a:rPr lang="zh-CN" altLang="en-US" sz="1600" dirty="0" smtClean="0">
                <a:latin typeface="+mn-lt"/>
                <a:ea typeface="+mn-ea"/>
              </a:rPr>
              <a:t>任务；</a:t>
            </a:r>
            <a:endParaRPr lang="en-US" altLang="zh-CN" sz="1600" dirty="0" smtClean="0">
              <a:latin typeface="+mn-lt"/>
              <a:ea typeface="+mn-ea"/>
            </a:endParaRPr>
          </a:p>
          <a:p>
            <a:pPr marL="285750" indent="-285750" fontAlgn="auto">
              <a:lnSpc>
                <a:spcPct val="200000"/>
              </a:lnSpc>
              <a:spcBef>
                <a:spcPts val="0"/>
              </a:spcBef>
              <a:spcAft>
                <a:spcPts val="0"/>
              </a:spcAft>
              <a:buClr>
                <a:schemeClr val="bg1">
                  <a:lumMod val="50000"/>
                </a:schemeClr>
              </a:buClr>
              <a:buSzPct val="60000"/>
              <a:buFont typeface="Wingdings" panose="05000000000000000000" pitchFamily="2" charset="2"/>
              <a:buChar char="l"/>
              <a:defRPr/>
            </a:pPr>
            <a:r>
              <a:rPr lang="zh-CN" altLang="en-US" sz="1600" kern="0" dirty="0" smtClean="0">
                <a:solidFill>
                  <a:sysClr val="windowText" lastClr="000000"/>
                </a:solidFill>
                <a:latin typeface="+mn-lt"/>
                <a:ea typeface="+mn-ea"/>
              </a:rPr>
              <a:t>注：当前版本暂不提供</a:t>
            </a:r>
            <a:r>
              <a:rPr lang="en-US" altLang="zh-CN" sz="1600" kern="0" dirty="0" smtClean="0">
                <a:solidFill>
                  <a:sysClr val="windowText" lastClr="000000"/>
                </a:solidFill>
                <a:latin typeface="+mn-lt"/>
                <a:ea typeface="+mn-ea"/>
              </a:rPr>
              <a:t>Pig</a:t>
            </a:r>
            <a:r>
              <a:rPr lang="zh-CN" altLang="en-US" sz="1600" kern="0" dirty="0" smtClean="0">
                <a:solidFill>
                  <a:sysClr val="windowText" lastClr="000000"/>
                </a:solidFill>
                <a:latin typeface="+mn-lt"/>
                <a:ea typeface="+mn-ea"/>
              </a:rPr>
              <a:t>接口。</a:t>
            </a:r>
            <a:endParaRPr lang="en-US" sz="1600" kern="0" dirty="0" smtClean="0">
              <a:solidFill>
                <a:sysClr val="windowText" lastClr="000000"/>
              </a:solidFill>
              <a:latin typeface="+mn-lt"/>
              <a:ea typeface="+mn-ea"/>
            </a:endParaRPr>
          </a:p>
        </p:txBody>
      </p:sp>
      <p:sp>
        <p:nvSpPr>
          <p:cNvPr id="5" name="标题 2"/>
          <p:cNvSpPr txBox="1"/>
          <p:nvPr/>
        </p:nvSpPr>
        <p:spPr bwMode="auto">
          <a:xfrm>
            <a:off x="683568" y="116632"/>
            <a:ext cx="7713662" cy="868363"/>
          </a:xfrm>
          <a:prstGeom prst="rect">
            <a:avLst/>
          </a:prstGeom>
          <a:noFill/>
          <a:ln w="9525">
            <a:noFill/>
            <a:miter lim="800000"/>
          </a:ln>
        </p:spPr>
        <p:txBody>
          <a:bodyPr vert="horz" wrap="square" lIns="80128" tIns="40064" rIns="80128" bIns="40064" numCol="1" anchor="ctr" anchorCtr="0" compatLnSpc="1"/>
          <a:lstStyle/>
          <a:p>
            <a:pPr marL="0" marR="0" lvl="0" indent="0" algn="l" defTabSz="801370" rtl="0" eaLnBrk="0" fontAlgn="base" latinLnBrk="0" hangingPunct="0">
              <a:lnSpc>
                <a:spcPct val="100000"/>
              </a:lnSpc>
              <a:spcBef>
                <a:spcPct val="0"/>
              </a:spcBef>
              <a:spcAft>
                <a:spcPct val="0"/>
              </a:spcAft>
              <a:buClrTx/>
              <a:buSzTx/>
              <a:buFontTx/>
              <a:buNone/>
              <a:defRPr/>
            </a:pPr>
            <a:r>
              <a:rPr kumimoji="0" lang="en-US" altLang="zh-CN" sz="3500" b="0" i="0" u="none" strike="noStrike" kern="0" cap="none" spc="0" normalizeH="0" baseline="0" noProof="0" dirty="0" smtClean="0">
                <a:ln>
                  <a:noFill/>
                </a:ln>
                <a:solidFill>
                  <a:srgbClr val="990000"/>
                </a:solidFill>
                <a:effectLst/>
                <a:uLnTx/>
                <a:uFillTx/>
                <a:latin typeface="+mj-lt"/>
                <a:ea typeface="+mj-ea"/>
                <a:cs typeface="+mj-cs"/>
              </a:rPr>
              <a:t>WebHCat</a:t>
            </a:r>
            <a:r>
              <a:rPr kumimoji="0" lang="zh-CN" altLang="it-IT" sz="3500" b="0" i="0" u="none" strike="noStrike" kern="0" cap="none" spc="0" normalizeH="0" baseline="0" noProof="0" dirty="0" smtClean="0">
                <a:ln>
                  <a:noFill/>
                </a:ln>
                <a:solidFill>
                  <a:srgbClr val="990000"/>
                </a:solidFill>
                <a:effectLst/>
                <a:uLnTx/>
                <a:uFillTx/>
                <a:latin typeface="+mj-lt"/>
                <a:ea typeface="+mj-ea"/>
                <a:cs typeface="+mj-cs"/>
              </a:rPr>
              <a:t>架构</a:t>
            </a:r>
            <a:endParaRPr kumimoji="0" lang="zh-CN" altLang="en-US" sz="3500" b="0" i="0" u="none" strike="noStrike" kern="0" cap="none" spc="0" normalizeH="0" baseline="0" noProof="0" dirty="0">
              <a:ln>
                <a:noFill/>
              </a:ln>
              <a:solidFill>
                <a:srgbClr val="990000"/>
              </a:solidFill>
              <a:effectLst/>
              <a:uLnTx/>
              <a:uFillTx/>
              <a:latin typeface="+mj-lt"/>
              <a:ea typeface="+mj-ea"/>
              <a:cs typeface="+mj-cs"/>
            </a:endParaRPr>
          </a:p>
        </p:txBody>
      </p:sp>
      <p:pic>
        <p:nvPicPr>
          <p:cNvPr id="3" name="图片 2" descr="图片1"/>
          <p:cNvPicPr>
            <a:picLocks noChangeAspect="1"/>
          </p:cNvPicPr>
          <p:nvPr/>
        </p:nvPicPr>
        <p:blipFill>
          <a:blip r:embed="rId2"/>
          <a:stretch>
            <a:fillRect/>
          </a:stretch>
        </p:blipFill>
        <p:spPr>
          <a:xfrm>
            <a:off x="868680" y="1223645"/>
            <a:ext cx="7341870" cy="2274570"/>
          </a:xfrm>
          <a:prstGeom prst="rect">
            <a:avLst/>
          </a:prstGeom>
        </p:spPr>
      </p:pic>
    </p:spTree>
  </p:cSld>
  <p:clrMapOvr>
    <a:masterClrMapping/>
  </p:clrMapOvr>
  <p:transition xmlns:p14="http://schemas.microsoft.com/office/powerpoint/2010/main" advClick="0" advTm="8000">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p:nvPr/>
        </p:nvSpPr>
        <p:spPr bwMode="auto">
          <a:xfrm>
            <a:off x="683568" y="152636"/>
            <a:ext cx="7713662" cy="868363"/>
          </a:xfrm>
          <a:prstGeom prst="rect">
            <a:avLst/>
          </a:prstGeom>
          <a:noFill/>
          <a:ln w="9525">
            <a:noFill/>
            <a:miter lim="800000"/>
          </a:ln>
        </p:spPr>
        <p:txBody>
          <a:bodyPr vert="horz" wrap="square" lIns="80128" tIns="40064" rIns="80128" bIns="40064" numCol="1" anchor="ctr" anchorCtr="0" compatLnSpc="1"/>
          <a:lstStyle/>
          <a:p>
            <a:pPr marL="0" marR="0" lvl="0" indent="0" algn="l" defTabSz="801370" rtl="0" eaLnBrk="0" fontAlgn="base" latinLnBrk="0" hangingPunct="0">
              <a:lnSpc>
                <a:spcPct val="100000"/>
              </a:lnSpc>
              <a:spcBef>
                <a:spcPct val="0"/>
              </a:spcBef>
              <a:spcAft>
                <a:spcPct val="0"/>
              </a:spcAft>
              <a:buClrTx/>
              <a:buSzTx/>
              <a:buFontTx/>
              <a:buNone/>
              <a:defRPr/>
            </a:pPr>
            <a:r>
              <a:rPr kumimoji="0" lang="en-US" altLang="zh-CN" sz="3500" b="0" i="0" u="none" strike="noStrike" kern="0" cap="none" spc="0" normalizeH="0" baseline="0" noProof="0" dirty="0" smtClean="0">
                <a:ln>
                  <a:noFill/>
                </a:ln>
                <a:solidFill>
                  <a:srgbClr val="990000"/>
                </a:solidFill>
                <a:effectLst/>
                <a:uLnTx/>
                <a:uFillTx/>
                <a:latin typeface="+mj-lt"/>
                <a:ea typeface="+mj-ea"/>
                <a:cs typeface="+mj-cs"/>
              </a:rPr>
              <a:t>HCatalog</a:t>
            </a:r>
            <a:r>
              <a:rPr kumimoji="0" lang="zh-CN" altLang="it-IT" sz="3500" b="0" i="0" u="none" strike="noStrike" kern="0" cap="none" spc="0" normalizeH="0" baseline="0" noProof="0" dirty="0" smtClean="0">
                <a:ln>
                  <a:noFill/>
                </a:ln>
                <a:solidFill>
                  <a:srgbClr val="990000"/>
                </a:solidFill>
                <a:effectLst/>
                <a:uLnTx/>
                <a:uFillTx/>
                <a:latin typeface="+mj-lt"/>
                <a:ea typeface="+mj-ea"/>
                <a:cs typeface="+mj-cs"/>
              </a:rPr>
              <a:t>架构</a:t>
            </a:r>
            <a:endParaRPr kumimoji="0" lang="zh-CN" altLang="en-US" sz="3500" b="0" i="0" u="none" strike="noStrike" kern="0" cap="none" spc="0" normalizeH="0" baseline="0" noProof="0" dirty="0">
              <a:ln>
                <a:noFill/>
              </a:ln>
              <a:solidFill>
                <a:srgbClr val="990000"/>
              </a:solidFill>
              <a:effectLst/>
              <a:uLnTx/>
              <a:uFillTx/>
              <a:latin typeface="+mj-lt"/>
              <a:ea typeface="+mj-ea"/>
              <a:cs typeface="+mj-cs"/>
            </a:endParaRPr>
          </a:p>
        </p:txBody>
      </p:sp>
      <p:sp>
        <p:nvSpPr>
          <p:cNvPr id="2" name="矩形 1"/>
          <p:cNvSpPr/>
          <p:nvPr/>
        </p:nvSpPr>
        <p:spPr>
          <a:xfrm>
            <a:off x="683568" y="3910126"/>
            <a:ext cx="7713662" cy="2168525"/>
          </a:xfrm>
          <a:prstGeom prst="rect">
            <a:avLst/>
          </a:prstGeom>
        </p:spPr>
        <p:txBody>
          <a:bodyPr wrap="square">
            <a:spAutoFit/>
          </a:bodyPr>
          <a:lstStyle/>
          <a:p>
            <a:pPr marL="0" indent="0">
              <a:lnSpc>
                <a:spcPct val="150000"/>
              </a:lnSpc>
              <a:buNone/>
            </a:pPr>
            <a:r>
              <a:rPr lang="zh-CN" altLang="zh-CN" sz="1800" b="1" dirty="0">
                <a:latin typeface="宋体" panose="02010600030101010101" pitchFamily="2" charset="-122"/>
                <a:ea typeface="宋体" panose="02010600030101010101" pitchFamily="2" charset="-122"/>
              </a:rPr>
              <a:t>提供元数据共享服务的组件架构</a:t>
            </a:r>
            <a:r>
              <a:rPr lang="zh-CN" altLang="en-US" sz="1800" b="1"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marL="0" indent="0">
              <a:lnSpc>
                <a:spcPct val="150000"/>
              </a:lnSpc>
              <a:buNone/>
            </a:pPr>
            <a:r>
              <a:rPr lang="en-US" altLang="zh-CN" sz="1800" dirty="0">
                <a:latin typeface="宋体" panose="02010600030101010101" pitchFamily="2" charset="-122"/>
                <a:ea typeface="宋体" panose="02010600030101010101" pitchFamily="2" charset="-122"/>
              </a:rPr>
              <a:t>Apache HCatalog</a:t>
            </a:r>
            <a:r>
              <a:rPr lang="zh-CN" altLang="zh-CN" sz="1800" dirty="0">
                <a:latin typeface="宋体" panose="02010600030101010101" pitchFamily="2" charset="-122"/>
                <a:ea typeface="宋体" panose="02010600030101010101" pitchFamily="2" charset="-122"/>
              </a:rPr>
              <a:t>是基于</a:t>
            </a:r>
            <a:r>
              <a:rPr lang="en-US" altLang="zh-CN" sz="1800" dirty="0">
                <a:latin typeface="宋体" panose="02010600030101010101" pitchFamily="2" charset="-122"/>
                <a:ea typeface="宋体" panose="02010600030101010101" pitchFamily="2" charset="-122"/>
              </a:rPr>
              <a:t>Hadoop</a:t>
            </a:r>
            <a:r>
              <a:rPr lang="zh-CN" altLang="zh-CN" sz="1800" dirty="0">
                <a:latin typeface="宋体" panose="02010600030101010101" pitchFamily="2" charset="-122"/>
                <a:ea typeface="宋体" panose="02010600030101010101" pitchFamily="2" charset="-122"/>
              </a:rPr>
              <a:t>之上的数据表和存储管理服务。包括：</a:t>
            </a:r>
          </a:p>
          <a:p>
            <a:pPr marL="285750" indent="-285750">
              <a:lnSpc>
                <a:spcPct val="150000"/>
              </a:lnSpc>
              <a:buFont typeface="Arial" panose="020B0604020202020204" pitchFamily="34" charset="0"/>
              <a:buChar char="•"/>
            </a:pPr>
            <a:r>
              <a:rPr lang="zh-CN" altLang="zh-CN" sz="1800" dirty="0">
                <a:latin typeface="宋体" panose="02010600030101010101" pitchFamily="2" charset="-122"/>
                <a:ea typeface="宋体" panose="02010600030101010101" pitchFamily="2" charset="-122"/>
              </a:rPr>
              <a:t>提供一个</a:t>
            </a:r>
            <a:r>
              <a:rPr lang="zh-CN" altLang="zh-CN" sz="1800" b="1" dirty="0">
                <a:solidFill>
                  <a:srgbClr val="FF0000"/>
                </a:solidFill>
                <a:latin typeface="宋体" panose="02010600030101010101" pitchFamily="2" charset="-122"/>
                <a:ea typeface="宋体" panose="02010600030101010101" pitchFamily="2" charset="-122"/>
              </a:rPr>
              <a:t>共享的模式和数据类型的机制</a:t>
            </a:r>
            <a:r>
              <a:rPr lang="zh-CN" altLang="zh-CN" sz="1800" dirty="0">
                <a:latin typeface="宋体" panose="02010600030101010101" pitchFamily="2" charset="-122"/>
                <a:ea typeface="宋体" panose="02010600030101010101" pitchFamily="2" charset="-122"/>
              </a:rPr>
              <a:t>。</a:t>
            </a:r>
          </a:p>
          <a:p>
            <a:pPr marL="285750" indent="-285750">
              <a:lnSpc>
                <a:spcPct val="150000"/>
              </a:lnSpc>
              <a:buFont typeface="Arial" panose="020B0604020202020204" pitchFamily="34" charset="0"/>
              <a:buChar char="•"/>
            </a:pPr>
            <a:r>
              <a:rPr lang="zh-CN" altLang="zh-CN" sz="1800" dirty="0">
                <a:latin typeface="宋体" panose="02010600030101010101" pitchFamily="2" charset="-122"/>
                <a:ea typeface="宋体" panose="02010600030101010101" pitchFamily="2" charset="-122"/>
              </a:rPr>
              <a:t>抽象出表，使用户不必关心他们的数据怎么存储。</a:t>
            </a:r>
          </a:p>
          <a:p>
            <a:pPr marL="285750" indent="-285750">
              <a:lnSpc>
                <a:spcPct val="150000"/>
              </a:lnSpc>
              <a:buFont typeface="Arial" panose="020B0604020202020204" pitchFamily="34" charset="0"/>
              <a:buChar char="•"/>
            </a:pPr>
            <a:r>
              <a:rPr lang="zh-CN" altLang="zh-CN" sz="1800" dirty="0">
                <a:latin typeface="宋体" panose="02010600030101010101" pitchFamily="2" charset="-122"/>
                <a:ea typeface="宋体" panose="02010600030101010101" pitchFamily="2" charset="-122"/>
              </a:rPr>
              <a:t>提供可操作的跨数据处理工具，如</a:t>
            </a:r>
            <a:r>
              <a:rPr lang="en-US" altLang="zh-CN" sz="1800" dirty="0">
                <a:latin typeface="宋体" panose="02010600030101010101" pitchFamily="2" charset="-122"/>
                <a:ea typeface="宋体" panose="02010600030101010101" pitchFamily="2" charset="-122"/>
              </a:rPr>
              <a:t>Pig</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MapReduce</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Streaming</a:t>
            </a:r>
            <a:r>
              <a:rPr lang="zh-CN" altLang="zh-CN" sz="1800" dirty="0">
                <a:latin typeface="宋体" panose="02010600030101010101" pitchFamily="2" charset="-122"/>
                <a:ea typeface="宋体" panose="02010600030101010101" pitchFamily="2" charset="-122"/>
              </a:rPr>
              <a:t>和</a:t>
            </a:r>
            <a:r>
              <a:rPr lang="en-US" altLang="zh-CN" sz="1800" dirty="0">
                <a:latin typeface="宋体" panose="02010600030101010101" pitchFamily="2" charset="-122"/>
                <a:ea typeface="宋体" panose="02010600030101010101" pitchFamily="2" charset="-122"/>
              </a:rPr>
              <a:t>Hive</a:t>
            </a:r>
            <a:r>
              <a:rPr lang="zh-CN" altLang="zh-CN" sz="1800" dirty="0">
                <a:latin typeface="宋体" panose="02010600030101010101" pitchFamily="2" charset="-122"/>
                <a:ea typeface="宋体" panose="02010600030101010101" pitchFamily="2" charset="-122"/>
              </a:rPr>
              <a:t>。</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8059" t="6353" r="3959" b="5877"/>
          <a:stretch>
            <a:fillRect/>
          </a:stretch>
        </p:blipFill>
        <p:spPr>
          <a:xfrm>
            <a:off x="1870037" y="1038651"/>
            <a:ext cx="5340724" cy="2853822"/>
          </a:xfrm>
          <a:prstGeom prst="rect">
            <a:avLst/>
          </a:prstGeom>
        </p:spPr>
      </p:pic>
    </p:spTree>
  </p:cSld>
  <p:clrMapOvr>
    <a:masterClrMapping/>
  </p:clrMapOvr>
  <p:transition xmlns:p14="http://schemas.microsoft.com/office/powerpoint/2010/main" advClick="0" advTm="8000">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p:nvPr/>
        </p:nvSpPr>
        <p:spPr bwMode="auto">
          <a:xfrm>
            <a:off x="701525" y="328389"/>
            <a:ext cx="7638092" cy="868363"/>
          </a:xfrm>
          <a:prstGeom prst="rect">
            <a:avLst/>
          </a:prstGeom>
          <a:noFill/>
          <a:ln w="9525">
            <a:noFill/>
            <a:miter lim="800000"/>
          </a:ln>
        </p:spPr>
        <p:txBody>
          <a:bodyPr vert="horz" wrap="square" lIns="80128" tIns="40064" rIns="80128" bIns="40064" numCol="1" anchor="ctr" anchorCtr="0" compatLnSpc="1"/>
          <a:lstStyle/>
          <a:p>
            <a:pPr marL="0" marR="0" lvl="0" indent="0" algn="l" defTabSz="80137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dirty="0" smtClean="0">
                <a:ln>
                  <a:noFill/>
                </a:ln>
                <a:solidFill>
                  <a:srgbClr val="990000"/>
                </a:solidFill>
                <a:effectLst/>
                <a:uLnTx/>
                <a:uFillTx/>
                <a:latin typeface="+mj-lt"/>
                <a:ea typeface="+mj-ea"/>
                <a:cs typeface="+mj-cs"/>
              </a:rPr>
              <a:t>HCatalog</a:t>
            </a:r>
            <a:r>
              <a:rPr kumimoji="0" lang="zh-CN" altLang="it-IT" sz="3200" b="0" i="0" u="none" strike="noStrike" kern="0" cap="none" spc="0" normalizeH="0" baseline="0" noProof="0" dirty="0" smtClean="0">
                <a:ln>
                  <a:noFill/>
                </a:ln>
                <a:solidFill>
                  <a:srgbClr val="990000"/>
                </a:solidFill>
                <a:effectLst/>
                <a:uLnTx/>
                <a:uFillTx/>
                <a:latin typeface="+mj-lt"/>
                <a:ea typeface="+mj-ea"/>
                <a:cs typeface="+mj-cs"/>
              </a:rPr>
              <a:t>架构</a:t>
            </a:r>
            <a:endParaRPr kumimoji="0" lang="zh-CN" altLang="en-US" sz="3200" b="0" i="0" u="none" strike="noStrike" kern="0" cap="none" spc="0" normalizeH="0" baseline="0" noProof="0" dirty="0">
              <a:ln>
                <a:noFill/>
              </a:ln>
              <a:solidFill>
                <a:srgbClr val="990000"/>
              </a:solidFill>
              <a:effectLst/>
              <a:uLnTx/>
              <a:uFillTx/>
              <a:latin typeface="+mj-lt"/>
              <a:ea typeface="+mj-ea"/>
              <a:cs typeface="+mj-cs"/>
            </a:endParaRPr>
          </a:p>
        </p:txBody>
      </p:sp>
      <p:sp>
        <p:nvSpPr>
          <p:cNvPr id="2" name="内容占位符 1"/>
          <p:cNvSpPr>
            <a:spLocks noGrp="1"/>
          </p:cNvSpPr>
          <p:nvPr>
            <p:ph sz="quarter" idx="10"/>
          </p:nvPr>
        </p:nvSpPr>
        <p:spPr>
          <a:xfrm>
            <a:off x="701524" y="1304764"/>
            <a:ext cx="7734503" cy="3176097"/>
          </a:xfrm>
        </p:spPr>
        <p:txBody>
          <a:bodyPr/>
          <a:lstStyle/>
          <a:p>
            <a:pPr marL="0" indent="0">
              <a:lnSpc>
                <a:spcPct val="150000"/>
              </a:lnSpc>
              <a:buNone/>
            </a:pPr>
            <a:r>
              <a:rPr lang="en-US" altLang="zh-CN" sz="1800" dirty="0" smtClean="0">
                <a:latin typeface="宋体" panose="02010600030101010101" pitchFamily="2" charset="-122"/>
                <a:ea typeface="宋体" panose="02010600030101010101" pitchFamily="2" charset="-122"/>
              </a:rPr>
              <a:t>1</a:t>
            </a:r>
            <a:r>
              <a:rPr lang="en-US" altLang="zh-CN"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一般的</a:t>
            </a:r>
            <a:r>
              <a:rPr lang="en-US" altLang="zh-CN" sz="1800" dirty="0">
                <a:latin typeface="宋体" panose="02010600030101010101" pitchFamily="2" charset="-122"/>
                <a:ea typeface="宋体" panose="02010600030101010101" pitchFamily="2" charset="-122"/>
              </a:rPr>
              <a:t>hdfs</a:t>
            </a:r>
            <a:r>
              <a:rPr lang="zh-CN" altLang="zh-CN" sz="1800" dirty="0">
                <a:latin typeface="宋体" panose="02010600030101010101" pitchFamily="2" charset="-122"/>
                <a:ea typeface="宋体" panose="02010600030101010101" pitchFamily="2" charset="-122"/>
              </a:rPr>
              <a:t>读写：</a:t>
            </a:r>
          </a:p>
          <a:p>
            <a:pPr marL="352425" lvl="1" indent="0">
              <a:lnSpc>
                <a:spcPct val="150000"/>
              </a:lnSpc>
              <a:buNone/>
            </a:pPr>
            <a:r>
              <a:rPr lang="zh-CN" altLang="zh-CN" sz="1800" dirty="0" smtClean="0">
                <a:latin typeface="宋体" panose="02010600030101010101" pitchFamily="2" charset="-122"/>
                <a:ea typeface="宋体" panose="02010600030101010101" pitchFamily="2" charset="-122"/>
              </a:rPr>
              <a:t>传统的</a:t>
            </a:r>
            <a:r>
              <a:rPr lang="en-US" altLang="zh-CN" sz="1800" dirty="0" smtClean="0">
                <a:latin typeface="宋体" panose="02010600030101010101" pitchFamily="2" charset="-122"/>
                <a:ea typeface="宋体" panose="02010600030101010101" pitchFamily="2" charset="-122"/>
              </a:rPr>
              <a:t>hdfs</a:t>
            </a:r>
            <a:r>
              <a:rPr lang="zh-CN" altLang="zh-CN" sz="1800" dirty="0" smtClean="0">
                <a:latin typeface="宋体" panose="02010600030101010101" pitchFamily="2" charset="-122"/>
                <a:ea typeface="宋体" panose="02010600030101010101" pitchFamily="2" charset="-122"/>
              </a:rPr>
              <a:t>读写</a:t>
            </a:r>
            <a:r>
              <a:rPr lang="zh-CN" altLang="zh-CN" sz="1800" dirty="0">
                <a:latin typeface="宋体" panose="02010600030101010101" pitchFamily="2" charset="-122"/>
                <a:ea typeface="宋体" panose="02010600030101010101" pitchFamily="2" charset="-122"/>
              </a:rPr>
              <a:t>都是直接设置</a:t>
            </a:r>
            <a:r>
              <a:rPr lang="en-US" altLang="zh-CN" sz="1800" dirty="0" smtClean="0">
                <a:latin typeface="宋体" panose="02010600030101010101" pitchFamily="2" charset="-122"/>
                <a:ea typeface="宋体" panose="02010600030101010101" pitchFamily="2" charset="-122"/>
              </a:rPr>
              <a:t>inputPath</a:t>
            </a:r>
            <a:r>
              <a:rPr lang="zh-CN" altLang="zh-CN" sz="1800" dirty="0" smtClean="0">
                <a:latin typeface="宋体" panose="02010600030101010101" pitchFamily="2" charset="-122"/>
                <a:ea typeface="宋体" panose="02010600030101010101" pitchFamily="2" charset="-122"/>
              </a:rPr>
              <a:t>和</a:t>
            </a:r>
            <a:r>
              <a:rPr lang="en-US" altLang="zh-CN" sz="1800" dirty="0" smtClean="0">
                <a:latin typeface="宋体" panose="02010600030101010101" pitchFamily="2" charset="-122"/>
                <a:ea typeface="宋体" panose="02010600030101010101" pitchFamily="2" charset="-122"/>
              </a:rPr>
              <a:t>outPath</a:t>
            </a:r>
            <a:r>
              <a:rPr lang="zh-CN" altLang="zh-CN" sz="1800" dirty="0" smtClean="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而且对于数据都是以文件的形式</a:t>
            </a:r>
            <a:r>
              <a:rPr lang="zh-CN" altLang="zh-CN" sz="1800" dirty="0" smtClean="0">
                <a:latin typeface="宋体" panose="02010600030101010101" pitchFamily="2" charset="-122"/>
                <a:ea typeface="宋体" panose="02010600030101010101" pitchFamily="2" charset="-122"/>
              </a:rPr>
              <a:t>访问，</a:t>
            </a:r>
            <a:r>
              <a:rPr lang="zh-CN" altLang="zh-CN" sz="1800" dirty="0">
                <a:latin typeface="宋体" panose="02010600030101010101" pitchFamily="2" charset="-122"/>
                <a:ea typeface="宋体" panose="02010600030101010101" pitchFamily="2" charset="-122"/>
              </a:rPr>
              <a:t>不涉及到结构化</a:t>
            </a:r>
            <a:r>
              <a:rPr lang="en-US" altLang="zh-CN" sz="1800"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半结构化的东西</a:t>
            </a:r>
            <a:r>
              <a:rPr lang="zh-CN" altLang="zh-CN" sz="1800" dirty="0" smtClean="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即使</a:t>
            </a:r>
            <a:r>
              <a:rPr lang="zh-CN" altLang="zh-CN" sz="1800" dirty="0" smtClean="0">
                <a:latin typeface="宋体" panose="02010600030101010101" pitchFamily="2" charset="-122"/>
                <a:ea typeface="宋体" panose="02010600030101010101" pitchFamily="2" charset="-122"/>
              </a:rPr>
              <a:t>如</a:t>
            </a:r>
            <a:r>
              <a:rPr lang="en-US" altLang="zh-CN" sz="1800" dirty="0">
                <a:latin typeface="宋体" panose="02010600030101010101" pitchFamily="2" charset="-122"/>
                <a:ea typeface="宋体" panose="02010600030101010101" pitchFamily="2" charset="-122"/>
              </a:rPr>
              <a:t>hive</a:t>
            </a:r>
            <a:r>
              <a:rPr lang="zh-CN" altLang="zh-CN" sz="1800" dirty="0">
                <a:latin typeface="宋体" panose="02010600030101010101" pitchFamily="2" charset="-122"/>
                <a:ea typeface="宋体" panose="02010600030101010101" pitchFamily="2" charset="-122"/>
              </a:rPr>
              <a:t>存储在</a:t>
            </a:r>
            <a:r>
              <a:rPr lang="en-US" altLang="zh-CN" sz="1800" dirty="0">
                <a:latin typeface="宋体" panose="02010600030101010101" pitchFamily="2" charset="-122"/>
                <a:ea typeface="宋体" panose="02010600030101010101" pitchFamily="2" charset="-122"/>
              </a:rPr>
              <a:t>hdfs</a:t>
            </a:r>
            <a:r>
              <a:rPr lang="zh-CN" altLang="zh-CN" sz="1800" dirty="0">
                <a:latin typeface="宋体" panose="02010600030101010101" pitchFamily="2" charset="-122"/>
                <a:ea typeface="宋体" panose="02010600030101010101" pitchFamily="2" charset="-122"/>
              </a:rPr>
              <a:t>的的结构化数据，外部系统访问也只能自己去了解具体的结构是如何存储的，然后自己读文件再访问。</a:t>
            </a:r>
          </a:p>
          <a:p>
            <a:pPr marL="0" indent="0">
              <a:lnSpc>
                <a:spcPct val="150000"/>
              </a:lnSpc>
              <a:buNone/>
            </a:pPr>
            <a:r>
              <a:rPr lang="en-US" altLang="zh-CN" sz="1800" dirty="0">
                <a:latin typeface="宋体" panose="02010600030101010101" pitchFamily="2" charset="-122"/>
                <a:ea typeface="宋体" panose="02010600030101010101" pitchFamily="2" charset="-122"/>
              </a:rPr>
              <a:t>2.Hcatalog</a:t>
            </a:r>
            <a:r>
              <a:rPr lang="zh-CN" altLang="zh-CN"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hdfs</a:t>
            </a:r>
            <a:r>
              <a:rPr lang="zh-CN" altLang="zh-CN" sz="1800" dirty="0">
                <a:latin typeface="宋体" panose="02010600030101010101" pitchFamily="2" charset="-122"/>
                <a:ea typeface="宋体" panose="02010600030101010101" pitchFamily="2" charset="-122"/>
              </a:rPr>
              <a:t>的结合：定义了文件的</a:t>
            </a:r>
            <a:r>
              <a:rPr lang="en-US" altLang="zh-CN" sz="1800" dirty="0">
                <a:latin typeface="宋体" panose="02010600030101010101" pitchFamily="2" charset="-122"/>
                <a:ea typeface="宋体" panose="02010600030101010101" pitchFamily="2" charset="-122"/>
              </a:rPr>
              <a:t>schema</a:t>
            </a:r>
            <a:endParaRPr lang="zh-CN" altLang="zh-CN" sz="1800" dirty="0">
              <a:latin typeface="宋体" panose="02010600030101010101" pitchFamily="2" charset="-122"/>
              <a:ea typeface="宋体" panose="02010600030101010101" pitchFamily="2" charset="-122"/>
            </a:endParaRPr>
          </a:p>
          <a:p>
            <a:pPr marL="352425" lvl="1" indent="0">
              <a:lnSpc>
                <a:spcPct val="150000"/>
              </a:lnSpc>
              <a:buNone/>
            </a:pPr>
            <a:r>
              <a:rPr lang="en-US" altLang="zh-CN" sz="1800" dirty="0">
                <a:latin typeface="宋体" panose="02010600030101010101" pitchFamily="2" charset="-122"/>
                <a:ea typeface="宋体" panose="02010600030101010101" pitchFamily="2" charset="-122"/>
              </a:rPr>
              <a:t>HCatalog</a:t>
            </a:r>
            <a:r>
              <a:rPr lang="zh-CN" altLang="zh-CN" sz="1800" dirty="0">
                <a:latin typeface="宋体" panose="02010600030101010101" pitchFamily="2" charset="-122"/>
                <a:ea typeface="宋体" panose="02010600030101010101" pitchFamily="2" charset="-122"/>
              </a:rPr>
              <a:t>将每份结构化的</a:t>
            </a:r>
            <a:r>
              <a:rPr lang="en-US" altLang="zh-CN" sz="1800" dirty="0">
                <a:latin typeface="宋体" panose="02010600030101010101" pitchFamily="2" charset="-122"/>
                <a:ea typeface="宋体" panose="02010600030101010101" pitchFamily="2" charset="-122"/>
              </a:rPr>
              <a:t>hdfs</a:t>
            </a:r>
            <a:r>
              <a:rPr lang="zh-CN" altLang="zh-CN" sz="1800" dirty="0">
                <a:latin typeface="宋体" panose="02010600030101010101" pitchFamily="2" charset="-122"/>
                <a:ea typeface="宋体" panose="02010600030101010101" pitchFamily="2" charset="-122"/>
              </a:rPr>
              <a:t>数据定义</a:t>
            </a:r>
            <a:r>
              <a:rPr lang="en-US" altLang="zh-CN" sz="1800" dirty="0">
                <a:latin typeface="宋体" panose="02010600030101010101" pitchFamily="2" charset="-122"/>
                <a:ea typeface="宋体" panose="02010600030101010101" pitchFamily="2" charset="-122"/>
              </a:rPr>
              <a:t>schema</a:t>
            </a:r>
            <a:r>
              <a:rPr lang="zh-CN" altLang="zh-CN" sz="1800" dirty="0">
                <a:latin typeface="宋体" panose="02010600030101010101" pitchFamily="2" charset="-122"/>
                <a:ea typeface="宋体" panose="02010600030101010101" pitchFamily="2" charset="-122"/>
              </a:rPr>
              <a:t>和访问信息（</a:t>
            </a:r>
            <a:r>
              <a:rPr lang="en-US" altLang="zh-CN" sz="1800" dirty="0">
                <a:latin typeface="宋体" panose="02010600030101010101" pitchFamily="2" charset="-122"/>
                <a:ea typeface="宋体" panose="02010600030101010101" pitchFamily="2" charset="-122"/>
              </a:rPr>
              <a:t>db</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table</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partition</a:t>
            </a:r>
            <a:r>
              <a:rPr lang="zh-CN" altLang="zh-CN" sz="1800" dirty="0">
                <a:latin typeface="宋体" panose="02010600030101010101" pitchFamily="2" charset="-122"/>
                <a:ea typeface="宋体" panose="02010600030101010101" pitchFamily="2" charset="-122"/>
              </a:rPr>
              <a:t>），然后读和写的时候使用</a:t>
            </a:r>
            <a:r>
              <a:rPr lang="en-US" altLang="zh-CN" sz="1800" dirty="0">
                <a:latin typeface="宋体" panose="02010600030101010101" pitchFamily="2" charset="-122"/>
                <a:ea typeface="宋体" panose="02010600030101010101" pitchFamily="2" charset="-122"/>
              </a:rPr>
              <a:t>db</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table</a:t>
            </a:r>
            <a:r>
              <a:rPr lang="zh-CN" altLang="zh-CN" sz="1800" dirty="0">
                <a:latin typeface="宋体" panose="02010600030101010101" pitchFamily="2" charset="-122"/>
                <a:ea typeface="宋体" panose="02010600030101010101" pitchFamily="2" charset="-122"/>
              </a:rPr>
              <a:t>、</a:t>
            </a:r>
            <a:r>
              <a:rPr lang="en-US" altLang="zh-CN" sz="1800" dirty="0" smtClean="0">
                <a:latin typeface="宋体" panose="02010600030101010101" pitchFamily="2" charset="-122"/>
                <a:ea typeface="宋体" panose="02010600030101010101" pitchFamily="2" charset="-122"/>
              </a:rPr>
              <a:t>partition</a:t>
            </a:r>
            <a:r>
              <a:rPr lang="zh-CN" altLang="en-US" sz="1800" dirty="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如果</a:t>
            </a:r>
            <a:r>
              <a:rPr lang="zh-CN" altLang="zh-CN" sz="1800" dirty="0" smtClean="0">
                <a:latin typeface="宋体" panose="02010600030101010101" pitchFamily="2" charset="-122"/>
                <a:ea typeface="宋体" panose="02010600030101010101" pitchFamily="2" charset="-122"/>
              </a:rPr>
              <a:t>无</a:t>
            </a:r>
            <a:r>
              <a:rPr lang="en-US" altLang="zh-CN" sz="1800" dirty="0" smtClean="0">
                <a:latin typeface="宋体" panose="02010600030101010101" pitchFamily="2" charset="-122"/>
                <a:ea typeface="宋体" panose="02010600030101010101" pitchFamily="2" charset="-122"/>
              </a:rPr>
              <a:t>partition</a:t>
            </a:r>
            <a:r>
              <a:rPr lang="zh-CN" altLang="en-US" sz="1800" dirty="0" smtClean="0">
                <a:latin typeface="宋体" panose="02010600030101010101" pitchFamily="2" charset="-122"/>
                <a:ea typeface="宋体" panose="02010600030101010101" pitchFamily="2" charset="-122"/>
              </a:rPr>
              <a:t>，</a:t>
            </a:r>
            <a:r>
              <a:rPr lang="zh-CN" altLang="zh-CN" sz="1800" dirty="0" smtClean="0">
                <a:latin typeface="宋体" panose="02010600030101010101" pitchFamily="2" charset="-122"/>
                <a:ea typeface="宋体" panose="02010600030101010101" pitchFamily="2" charset="-122"/>
              </a:rPr>
              <a:t>这</a:t>
            </a:r>
            <a:r>
              <a:rPr lang="zh-CN" altLang="en-US" sz="1800" dirty="0" smtClean="0">
                <a:latin typeface="宋体" panose="02010600030101010101" pitchFamily="2" charset="-122"/>
                <a:ea typeface="宋体" panose="02010600030101010101" pitchFamily="2" charset="-122"/>
              </a:rPr>
              <a:t>项</a:t>
            </a:r>
            <a:r>
              <a:rPr lang="zh-CN" altLang="zh-CN" sz="1800" dirty="0" smtClean="0">
                <a:latin typeface="宋体" panose="02010600030101010101" pitchFamily="2" charset="-122"/>
                <a:ea typeface="宋体" panose="02010600030101010101" pitchFamily="2" charset="-122"/>
              </a:rPr>
              <a:t>可以</a:t>
            </a:r>
            <a:r>
              <a:rPr lang="zh-CN" altLang="zh-CN" sz="1800" dirty="0">
                <a:latin typeface="宋体" panose="02010600030101010101" pitchFamily="2" charset="-122"/>
                <a:ea typeface="宋体" panose="02010600030101010101" pitchFamily="2" charset="-122"/>
              </a:rPr>
              <a:t>为</a:t>
            </a:r>
            <a:r>
              <a:rPr lang="zh-CN" altLang="zh-CN" sz="1800" dirty="0" smtClean="0">
                <a:latin typeface="宋体" panose="02010600030101010101" pitchFamily="2" charset="-122"/>
                <a:ea typeface="宋体" panose="02010600030101010101" pitchFamily="2" charset="-122"/>
              </a:rPr>
              <a:t>空</a:t>
            </a:r>
            <a:r>
              <a:rPr lang="zh-CN" altLang="en-US" sz="1800" dirty="0">
                <a:latin typeface="宋体" panose="02010600030101010101" pitchFamily="2" charset="-122"/>
                <a:ea typeface="宋体" panose="02010600030101010101" pitchFamily="2" charset="-122"/>
              </a:rPr>
              <a:t>）</a:t>
            </a:r>
            <a:r>
              <a:rPr lang="zh-CN" altLang="zh-CN" sz="1800" dirty="0" smtClean="0">
                <a:latin typeface="宋体" panose="02010600030101010101" pitchFamily="2" charset="-122"/>
                <a:ea typeface="宋体" panose="02010600030101010101" pitchFamily="2" charset="-122"/>
              </a:rPr>
              <a:t>这</a:t>
            </a:r>
            <a:r>
              <a:rPr lang="zh-CN" altLang="zh-CN" sz="1800" dirty="0">
                <a:latin typeface="宋体" panose="02010600030101010101" pitchFamily="2" charset="-122"/>
                <a:ea typeface="宋体" panose="02010600030101010101" pitchFamily="2" charset="-122"/>
              </a:rPr>
              <a:t>三部分信息来访问相应的表数据，屏蔽掉表底层</a:t>
            </a:r>
            <a:r>
              <a:rPr lang="en-US" altLang="zh-CN" sz="1800" dirty="0">
                <a:latin typeface="宋体" panose="02010600030101010101" pitchFamily="2" charset="-122"/>
                <a:ea typeface="宋体" panose="02010600030101010101" pitchFamily="2" charset="-122"/>
              </a:rPr>
              <a:t>InputFormat</a:t>
            </a: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OutFormat</a:t>
            </a:r>
            <a:r>
              <a:rPr lang="zh-CN" altLang="zh-CN" sz="1800" dirty="0">
                <a:latin typeface="宋体" panose="02010600030101010101" pitchFamily="2" charset="-122"/>
                <a:ea typeface="宋体" panose="02010600030101010101" pitchFamily="2" charset="-122"/>
              </a:rPr>
              <a:t>以及</a:t>
            </a:r>
            <a:r>
              <a:rPr lang="en-US" altLang="zh-CN" sz="1800" dirty="0">
                <a:latin typeface="宋体" panose="02010600030101010101" pitchFamily="2" charset="-122"/>
                <a:ea typeface="宋体" panose="02010600030101010101" pitchFamily="2" charset="-122"/>
              </a:rPr>
              <a:t>path</a:t>
            </a:r>
            <a:r>
              <a:rPr lang="zh-CN" altLang="zh-CN" sz="1800" dirty="0">
                <a:latin typeface="宋体" panose="02010600030101010101" pitchFamily="2" charset="-122"/>
                <a:ea typeface="宋体" panose="02010600030101010101" pitchFamily="2" charset="-122"/>
              </a:rPr>
              <a:t>信息</a:t>
            </a:r>
            <a:r>
              <a:rPr lang="zh-CN" altLang="zh-CN" sz="1800" dirty="0" smtClean="0">
                <a:latin typeface="宋体" panose="02010600030101010101" pitchFamily="2" charset="-122"/>
                <a:ea typeface="宋体" panose="02010600030101010101" pitchFamily="2" charset="-122"/>
              </a:rPr>
              <a:t>。</a:t>
            </a:r>
            <a:endParaRPr lang="zh-CN" altLang="en-US" sz="1800" dirty="0">
              <a:latin typeface="宋体" panose="02010600030101010101" pitchFamily="2" charset="-122"/>
              <a:ea typeface="宋体" panose="02010600030101010101" pitchFamily="2" charset="-122"/>
            </a:endParaRPr>
          </a:p>
        </p:txBody>
      </p:sp>
    </p:spTree>
  </p:cSld>
  <p:clrMapOvr>
    <a:masterClrMapping/>
  </p:clrMapOvr>
  <p:transition xmlns:p14="http://schemas.microsoft.com/office/powerpoint/2010/main" advClick="0" advTm="8000">
    <p:fade thruBlk="1"/>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数据存储模型</a:t>
            </a:r>
            <a:endParaRPr lang="zh-CN" altLang="en-US" dirty="0"/>
          </a:p>
        </p:txBody>
      </p:sp>
      <p:grpSp>
        <p:nvGrpSpPr>
          <p:cNvPr id="5" name="文本占位符 4"/>
          <p:cNvGrpSpPr>
            <a:grpSpLocks noGrp="1"/>
          </p:cNvGrpSpPr>
          <p:nvPr/>
        </p:nvGrpSpPr>
        <p:grpSpPr>
          <a:xfrm>
            <a:off x="755576" y="1520379"/>
            <a:ext cx="7416179" cy="3952379"/>
            <a:chOff x="1619672" y="1196752"/>
            <a:chExt cx="5544616" cy="3625658"/>
          </a:xfrm>
        </p:grpSpPr>
        <p:sp>
          <p:nvSpPr>
            <p:cNvPr id="6" name="圆角矩形 5"/>
            <p:cNvSpPr/>
            <p:nvPr/>
          </p:nvSpPr>
          <p:spPr>
            <a:xfrm>
              <a:off x="1619672" y="1196752"/>
              <a:ext cx="5544616" cy="864096"/>
            </a:xfrm>
            <a:prstGeom prst="roundRect">
              <a:avLst/>
            </a:prstGeom>
            <a:solidFill>
              <a:srgbClr val="1F497D">
                <a:lumMod val="60000"/>
                <a:lumOff val="4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7" name="圆角矩形 6"/>
            <p:cNvSpPr/>
            <p:nvPr/>
          </p:nvSpPr>
          <p:spPr>
            <a:xfrm>
              <a:off x="1619672" y="2204864"/>
              <a:ext cx="2772308" cy="936104"/>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圆角矩形 7"/>
            <p:cNvSpPr/>
            <p:nvPr/>
          </p:nvSpPr>
          <p:spPr>
            <a:xfrm>
              <a:off x="4499992" y="2204864"/>
              <a:ext cx="2664296" cy="936104"/>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TextBox 8"/>
            <p:cNvSpPr txBox="1"/>
            <p:nvPr/>
          </p:nvSpPr>
          <p:spPr>
            <a:xfrm>
              <a:off x="2915816" y="1412776"/>
              <a:ext cx="2664296"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ysClr val="window" lastClr="FFFFFF"/>
                  </a:solidFill>
                  <a:effectLst/>
                  <a:uLnTx/>
                  <a:uFillTx/>
                </a:rPr>
                <a:t>数据库</a:t>
              </a:r>
              <a:endParaRPr kumimoji="0" lang="zh-CN" altLang="en-US" sz="1800" b="1" i="0" u="none" strike="noStrike" kern="0" cap="none" spc="0" normalizeH="0" baseline="0" noProof="0" dirty="0">
                <a:ln>
                  <a:noFill/>
                </a:ln>
                <a:solidFill>
                  <a:sysClr val="window" lastClr="FFFFFF"/>
                </a:solidFill>
                <a:effectLst/>
                <a:uLnTx/>
                <a:uFillTx/>
              </a:endParaRPr>
            </a:p>
          </p:txBody>
        </p:sp>
        <p:sp>
          <p:nvSpPr>
            <p:cNvPr id="10" name="TextBox 9"/>
            <p:cNvSpPr txBox="1"/>
            <p:nvPr/>
          </p:nvSpPr>
          <p:spPr>
            <a:xfrm>
              <a:off x="1691680" y="2483604"/>
              <a:ext cx="2664296"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ysClr val="window" lastClr="FFFFFF"/>
                  </a:solidFill>
                  <a:effectLst/>
                  <a:uLnTx/>
                  <a:uFillTx/>
                </a:rPr>
                <a:t>表</a:t>
              </a:r>
              <a:endParaRPr kumimoji="0" lang="zh-CN" altLang="en-US" sz="1800" b="1" i="0" u="none" strike="noStrike" kern="0" cap="none" spc="0" normalizeH="0" baseline="0" noProof="0" dirty="0">
                <a:ln>
                  <a:noFill/>
                </a:ln>
                <a:solidFill>
                  <a:sysClr val="window" lastClr="FFFFFF"/>
                </a:solidFill>
                <a:effectLst/>
                <a:uLnTx/>
                <a:uFillTx/>
              </a:endParaRPr>
            </a:p>
          </p:txBody>
        </p:sp>
        <p:sp>
          <p:nvSpPr>
            <p:cNvPr id="11" name="TextBox 10"/>
            <p:cNvSpPr txBox="1"/>
            <p:nvPr/>
          </p:nvSpPr>
          <p:spPr>
            <a:xfrm>
              <a:off x="4499992" y="2492896"/>
              <a:ext cx="2664296"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ysClr val="window" lastClr="FFFFFF"/>
                  </a:solidFill>
                  <a:effectLst/>
                  <a:uLnTx/>
                  <a:uFillTx/>
                </a:rPr>
                <a:t>表</a:t>
              </a:r>
              <a:endParaRPr kumimoji="0" lang="zh-CN" altLang="en-US" sz="1800" b="1" i="0" u="none" strike="noStrike" kern="0" cap="none" spc="0" normalizeH="0" baseline="0" noProof="0" dirty="0">
                <a:ln>
                  <a:noFill/>
                </a:ln>
                <a:solidFill>
                  <a:sysClr val="window" lastClr="FFFFFF"/>
                </a:solidFill>
                <a:effectLst/>
                <a:uLnTx/>
                <a:uFillTx/>
              </a:endParaRPr>
            </a:p>
          </p:txBody>
        </p:sp>
        <p:sp>
          <p:nvSpPr>
            <p:cNvPr id="12" name="圆角矩形 11"/>
            <p:cNvSpPr/>
            <p:nvPr/>
          </p:nvSpPr>
          <p:spPr>
            <a:xfrm>
              <a:off x="4572000" y="3212976"/>
              <a:ext cx="1163269" cy="1584176"/>
            </a:xfrm>
            <a:prstGeom prst="roundRect">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圆角矩形 12"/>
            <p:cNvSpPr/>
            <p:nvPr/>
          </p:nvSpPr>
          <p:spPr>
            <a:xfrm>
              <a:off x="5868144" y="3212976"/>
              <a:ext cx="1224136" cy="1584176"/>
            </a:xfrm>
            <a:prstGeom prst="roundRect">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 name="TextBox 13"/>
            <p:cNvSpPr txBox="1"/>
            <p:nvPr/>
          </p:nvSpPr>
          <p:spPr>
            <a:xfrm>
              <a:off x="4572000" y="3789040"/>
              <a:ext cx="108012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sysClr val="window" lastClr="FFFFFF"/>
                  </a:solidFill>
                  <a:effectLst/>
                  <a:uLnTx/>
                  <a:uFillTx/>
                </a:rPr>
                <a:t>倾斜数据</a:t>
              </a:r>
              <a:endParaRPr kumimoji="0" lang="zh-CN" altLang="en-US" sz="1600" b="1" i="0" u="none" strike="noStrike" kern="0" cap="none" spc="0" normalizeH="0" baseline="0" noProof="0" dirty="0">
                <a:ln>
                  <a:noFill/>
                </a:ln>
                <a:solidFill>
                  <a:sysClr val="window" lastClr="FFFFFF"/>
                </a:solidFill>
                <a:effectLst/>
                <a:uLnTx/>
                <a:uFillTx/>
              </a:endParaRPr>
            </a:p>
          </p:txBody>
        </p:sp>
        <p:grpSp>
          <p:nvGrpSpPr>
            <p:cNvPr id="15" name="组合 17"/>
            <p:cNvGrpSpPr/>
            <p:nvPr/>
          </p:nvGrpSpPr>
          <p:grpSpPr>
            <a:xfrm>
              <a:off x="2699792" y="3212976"/>
              <a:ext cx="750695" cy="1584176"/>
              <a:chOff x="2699792" y="3212976"/>
              <a:chExt cx="1224136" cy="1584176"/>
            </a:xfrm>
          </p:grpSpPr>
          <p:sp>
            <p:nvSpPr>
              <p:cNvPr id="31" name="圆角矩形 15"/>
              <p:cNvSpPr/>
              <p:nvPr/>
            </p:nvSpPr>
            <p:spPr>
              <a:xfrm>
                <a:off x="2699792" y="3212976"/>
                <a:ext cx="1224136" cy="1584176"/>
              </a:xfrm>
              <a:prstGeom prst="roundRect">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2" name="TextBox 16"/>
              <p:cNvSpPr txBox="1"/>
              <p:nvPr/>
            </p:nvSpPr>
            <p:spPr>
              <a:xfrm>
                <a:off x="2760658" y="3789040"/>
                <a:ext cx="108012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ysClr val="window" lastClr="FFFFFF"/>
                    </a:solidFill>
                    <a:effectLst/>
                    <a:uLnTx/>
                    <a:uFillTx/>
                  </a:rPr>
                  <a:t>分区</a:t>
                </a:r>
              </a:p>
            </p:txBody>
          </p:sp>
        </p:grpSp>
        <p:grpSp>
          <p:nvGrpSpPr>
            <p:cNvPr id="16" name="组合 18"/>
            <p:cNvGrpSpPr/>
            <p:nvPr/>
          </p:nvGrpSpPr>
          <p:grpSpPr>
            <a:xfrm>
              <a:off x="3533273" y="3212975"/>
              <a:ext cx="786699" cy="745341"/>
              <a:chOff x="2699792" y="3212976"/>
              <a:chExt cx="1282847" cy="1584176"/>
            </a:xfrm>
          </p:grpSpPr>
          <p:sp>
            <p:nvSpPr>
              <p:cNvPr id="29" name="圆角矩形 28"/>
              <p:cNvSpPr/>
              <p:nvPr/>
            </p:nvSpPr>
            <p:spPr>
              <a:xfrm>
                <a:off x="2699792" y="3212976"/>
                <a:ext cx="1282847" cy="1584176"/>
              </a:xfrm>
              <a:prstGeom prst="roundRect">
                <a:avLst/>
              </a:prstGeom>
              <a:solidFill>
                <a:srgbClr val="FFC000"/>
              </a:solidFill>
              <a:ln w="9525" cap="flat" cmpd="sng" algn="ctr">
                <a:solidFill>
                  <a:srgbClr val="FFC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0" name="TextBox 29"/>
              <p:cNvSpPr txBox="1"/>
              <p:nvPr/>
            </p:nvSpPr>
            <p:spPr>
              <a:xfrm>
                <a:off x="2760658" y="3789040"/>
                <a:ext cx="108012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ysClr val="window" lastClr="FFFFFF"/>
                    </a:solidFill>
                    <a:effectLst/>
                    <a:uLnTx/>
                    <a:uFillTx/>
                  </a:rPr>
                  <a:t>分区</a:t>
                </a:r>
              </a:p>
            </p:txBody>
          </p:sp>
        </p:grpSp>
        <p:grpSp>
          <p:nvGrpSpPr>
            <p:cNvPr id="17" name="组合 24"/>
            <p:cNvGrpSpPr/>
            <p:nvPr/>
          </p:nvGrpSpPr>
          <p:grpSpPr>
            <a:xfrm>
              <a:off x="1691680" y="3212976"/>
              <a:ext cx="432048" cy="1584176"/>
              <a:chOff x="1691680" y="3212976"/>
              <a:chExt cx="432048" cy="1584176"/>
            </a:xfrm>
          </p:grpSpPr>
          <p:sp>
            <p:nvSpPr>
              <p:cNvPr id="27" name="矩形 13"/>
              <p:cNvSpPr/>
              <p:nvPr/>
            </p:nvSpPr>
            <p:spPr>
              <a:xfrm>
                <a:off x="1691680" y="3212976"/>
                <a:ext cx="432048" cy="158417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8" name="TextBox 27"/>
              <p:cNvSpPr txBox="1"/>
              <p:nvPr/>
            </p:nvSpPr>
            <p:spPr>
              <a:xfrm>
                <a:off x="1691680" y="3810526"/>
                <a:ext cx="43204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sysClr val="window" lastClr="FFFFFF"/>
                    </a:solidFill>
                    <a:effectLst/>
                    <a:uLnTx/>
                    <a:uFillTx/>
                  </a:rPr>
                  <a:t>桶</a:t>
                </a:r>
                <a:endParaRPr kumimoji="0" lang="zh-CN" altLang="en-US" sz="1600" b="1" i="0" u="none" strike="noStrike" kern="0" cap="none" spc="0" normalizeH="0" baseline="0" noProof="0" dirty="0">
                  <a:ln>
                    <a:noFill/>
                  </a:ln>
                  <a:solidFill>
                    <a:sysClr val="window" lastClr="FFFFFF"/>
                  </a:solidFill>
                  <a:effectLst/>
                  <a:uLnTx/>
                  <a:uFillTx/>
                </a:endParaRPr>
              </a:p>
            </p:txBody>
          </p:sp>
        </p:grpSp>
        <p:grpSp>
          <p:nvGrpSpPr>
            <p:cNvPr id="18" name="组合 25"/>
            <p:cNvGrpSpPr/>
            <p:nvPr/>
          </p:nvGrpSpPr>
          <p:grpSpPr>
            <a:xfrm>
              <a:off x="2195736" y="3212976"/>
              <a:ext cx="432048" cy="1584176"/>
              <a:chOff x="2195736" y="3212976"/>
              <a:chExt cx="432048" cy="1584176"/>
            </a:xfrm>
          </p:grpSpPr>
          <p:sp>
            <p:nvSpPr>
              <p:cNvPr id="25" name="矩形 14"/>
              <p:cNvSpPr/>
              <p:nvPr/>
            </p:nvSpPr>
            <p:spPr>
              <a:xfrm>
                <a:off x="2195736" y="3212976"/>
                <a:ext cx="432048" cy="158417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6" name="TextBox 25"/>
              <p:cNvSpPr txBox="1"/>
              <p:nvPr/>
            </p:nvSpPr>
            <p:spPr>
              <a:xfrm>
                <a:off x="2195736" y="3810526"/>
                <a:ext cx="43204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sysClr val="window" lastClr="FFFFFF"/>
                    </a:solidFill>
                    <a:effectLst/>
                    <a:uLnTx/>
                    <a:uFillTx/>
                  </a:rPr>
                  <a:t>桶</a:t>
                </a:r>
                <a:endParaRPr kumimoji="0" lang="zh-CN" altLang="en-US" sz="1600" b="1" i="0" u="none" strike="noStrike" kern="0" cap="none" spc="0" normalizeH="0" baseline="0" noProof="0" dirty="0">
                  <a:ln>
                    <a:noFill/>
                  </a:ln>
                  <a:solidFill>
                    <a:sysClr val="window" lastClr="FFFFFF"/>
                  </a:solidFill>
                  <a:effectLst/>
                  <a:uLnTx/>
                  <a:uFillTx/>
                </a:endParaRPr>
              </a:p>
            </p:txBody>
          </p:sp>
        </p:grpSp>
        <p:grpSp>
          <p:nvGrpSpPr>
            <p:cNvPr id="19" name="组合 26"/>
            <p:cNvGrpSpPr/>
            <p:nvPr/>
          </p:nvGrpSpPr>
          <p:grpSpPr>
            <a:xfrm>
              <a:off x="3507190" y="4030322"/>
              <a:ext cx="396715" cy="792088"/>
              <a:chOff x="2195736" y="3263492"/>
              <a:chExt cx="497197" cy="1584176"/>
            </a:xfrm>
          </p:grpSpPr>
          <p:sp>
            <p:nvSpPr>
              <p:cNvPr id="23" name="矩形 22"/>
              <p:cNvSpPr/>
              <p:nvPr/>
            </p:nvSpPr>
            <p:spPr>
              <a:xfrm>
                <a:off x="2260885" y="3263492"/>
                <a:ext cx="432048" cy="158417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4" name="TextBox 23"/>
              <p:cNvSpPr txBox="1"/>
              <p:nvPr/>
            </p:nvSpPr>
            <p:spPr>
              <a:xfrm>
                <a:off x="2195736" y="3810526"/>
                <a:ext cx="43204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sysClr val="window" lastClr="FFFFFF"/>
                    </a:solidFill>
                    <a:effectLst/>
                    <a:uLnTx/>
                    <a:uFillTx/>
                  </a:rPr>
                  <a:t>桶</a:t>
                </a:r>
                <a:endParaRPr kumimoji="0" lang="zh-CN" altLang="en-US" sz="1600" b="1" i="0" u="none" strike="noStrike" kern="0" cap="none" spc="0" normalizeH="0" baseline="0" noProof="0" dirty="0">
                  <a:ln>
                    <a:noFill/>
                  </a:ln>
                  <a:solidFill>
                    <a:sysClr val="window" lastClr="FFFFFF"/>
                  </a:solidFill>
                  <a:effectLst/>
                  <a:uLnTx/>
                  <a:uFillTx/>
                </a:endParaRPr>
              </a:p>
            </p:txBody>
          </p:sp>
        </p:grpSp>
        <p:grpSp>
          <p:nvGrpSpPr>
            <p:cNvPr id="20" name="组合 29"/>
            <p:cNvGrpSpPr/>
            <p:nvPr/>
          </p:nvGrpSpPr>
          <p:grpSpPr>
            <a:xfrm>
              <a:off x="3923925" y="4030322"/>
              <a:ext cx="364753" cy="792088"/>
              <a:chOff x="2195737" y="3263492"/>
              <a:chExt cx="457141" cy="1584176"/>
            </a:xfrm>
          </p:grpSpPr>
          <p:sp>
            <p:nvSpPr>
              <p:cNvPr id="21" name="矩形 20"/>
              <p:cNvSpPr/>
              <p:nvPr/>
            </p:nvSpPr>
            <p:spPr>
              <a:xfrm>
                <a:off x="2220830" y="3263492"/>
                <a:ext cx="432048" cy="158417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2" name="TextBox 21"/>
              <p:cNvSpPr txBox="1"/>
              <p:nvPr/>
            </p:nvSpPr>
            <p:spPr>
              <a:xfrm>
                <a:off x="2195737" y="3810527"/>
                <a:ext cx="432049"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sysClr val="window" lastClr="FFFFFF"/>
                    </a:solidFill>
                    <a:effectLst/>
                    <a:uLnTx/>
                    <a:uFillTx/>
                  </a:rPr>
                  <a:t>桶</a:t>
                </a:r>
                <a:endParaRPr kumimoji="0" lang="zh-CN" altLang="en-US" sz="1600" b="1" i="0" u="none" strike="noStrike" kern="0" cap="none" spc="0" normalizeH="0" baseline="0" noProof="0" dirty="0">
                  <a:ln>
                    <a:noFill/>
                  </a:ln>
                  <a:solidFill>
                    <a:sysClr val="window" lastClr="FFFFFF"/>
                  </a:solidFill>
                  <a:effectLst/>
                  <a:uLnTx/>
                  <a:uFillTx/>
                </a:endParaRPr>
              </a:p>
            </p:txBody>
          </p:sp>
        </p:grpSp>
        <p:sp>
          <p:nvSpPr>
            <p:cNvPr id="33" name="TextBox 32"/>
            <p:cNvSpPr txBox="1"/>
            <p:nvPr/>
          </p:nvSpPr>
          <p:spPr>
            <a:xfrm>
              <a:off x="6007298" y="3806319"/>
              <a:ext cx="1080120" cy="31056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kern="0" dirty="0" smtClean="0">
                  <a:solidFill>
                    <a:sysClr val="window" lastClr="FFFFFF"/>
                  </a:solidFill>
                </a:rPr>
                <a:t>正常</a:t>
              </a:r>
              <a:r>
                <a:rPr kumimoji="0" lang="zh-CN" altLang="en-US" sz="1600" b="1" i="0" u="none" strike="noStrike" kern="0" cap="none" spc="0" normalizeH="0" baseline="0" noProof="0" dirty="0" smtClean="0">
                  <a:ln>
                    <a:noFill/>
                  </a:ln>
                  <a:solidFill>
                    <a:sysClr val="window" lastClr="FFFFFF"/>
                  </a:solidFill>
                  <a:effectLst/>
                  <a:uLnTx/>
                  <a:uFillTx/>
                </a:rPr>
                <a:t>数据</a:t>
              </a:r>
              <a:endParaRPr kumimoji="0" lang="zh-CN" altLang="en-US" sz="1600" b="1" i="0" u="none" strike="noStrike" kern="0" cap="none" spc="0" normalizeH="0" baseline="0" noProof="0" dirty="0">
                <a:ln>
                  <a:noFill/>
                </a:ln>
                <a:solidFill>
                  <a:sysClr val="window" lastClr="FFFFFF"/>
                </a:solidFill>
                <a:effectLst/>
                <a:uLnTx/>
                <a:uFillTx/>
              </a:endParaRPr>
            </a:p>
          </p:txBody>
        </p:sp>
      </p:gr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数据存储模型 </a:t>
            </a:r>
            <a:r>
              <a:rPr lang="en-US" altLang="zh-CN" dirty="0" smtClean="0"/>
              <a:t>– </a:t>
            </a:r>
            <a:r>
              <a:rPr lang="zh-CN" altLang="en-US" dirty="0" smtClean="0"/>
              <a:t>分区和分桶</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indent="-252095">
              <a:lnSpc>
                <a:spcPct val="100000"/>
              </a:lnSpc>
              <a:buNone/>
            </a:pPr>
            <a:r>
              <a:rPr lang="zh-CN" altLang="en-US" dirty="0" smtClean="0">
                <a:solidFill>
                  <a:srgbClr val="000000"/>
                </a:solidFill>
              </a:rPr>
              <a:t>分区：数据表可以按照某个字段的值划分分区</a:t>
            </a:r>
            <a:endParaRPr lang="en-US" altLang="zh-CN" dirty="0" smtClean="0">
              <a:solidFill>
                <a:srgbClr val="000000"/>
              </a:solidFill>
            </a:endParaRPr>
          </a:p>
          <a:p>
            <a:pPr indent="-252095">
              <a:lnSpc>
                <a:spcPct val="100000"/>
              </a:lnSpc>
            </a:pPr>
            <a:r>
              <a:rPr lang="zh-CN" altLang="en-US" sz="2000" dirty="0" smtClean="0">
                <a:solidFill>
                  <a:srgbClr val="000000"/>
                </a:solidFill>
              </a:rPr>
              <a:t>每个分区是一个目录</a:t>
            </a:r>
            <a:endParaRPr lang="en-US" altLang="zh-CN" sz="2000" dirty="0" smtClean="0">
              <a:solidFill>
                <a:srgbClr val="000000"/>
              </a:solidFill>
            </a:endParaRPr>
          </a:p>
          <a:p>
            <a:pPr indent="-252095">
              <a:lnSpc>
                <a:spcPct val="100000"/>
              </a:lnSpc>
            </a:pPr>
            <a:r>
              <a:rPr lang="zh-CN" altLang="en-US" sz="2000" dirty="0" smtClean="0">
                <a:solidFill>
                  <a:srgbClr val="000000"/>
                </a:solidFill>
              </a:rPr>
              <a:t>分区数量不固定</a:t>
            </a:r>
            <a:endParaRPr lang="en-US" altLang="zh-CN" sz="2000" dirty="0" smtClean="0">
              <a:solidFill>
                <a:srgbClr val="000000"/>
              </a:solidFill>
            </a:endParaRPr>
          </a:p>
          <a:p>
            <a:pPr indent="-252095">
              <a:lnSpc>
                <a:spcPct val="100000"/>
              </a:lnSpc>
            </a:pPr>
            <a:r>
              <a:rPr lang="zh-CN" altLang="en-US" sz="2000" dirty="0" smtClean="0">
                <a:solidFill>
                  <a:srgbClr val="000000"/>
                </a:solidFill>
              </a:rPr>
              <a:t>分区下可再有分区或者桶</a:t>
            </a:r>
            <a:endParaRPr lang="en-US" altLang="zh-CN" sz="2000" dirty="0" smtClean="0">
              <a:solidFill>
                <a:srgbClr val="000000"/>
              </a:solidFill>
            </a:endParaRPr>
          </a:p>
          <a:p>
            <a:pPr indent="-252095">
              <a:lnSpc>
                <a:spcPct val="100000"/>
              </a:lnSpc>
            </a:pPr>
            <a:r>
              <a:rPr lang="zh-CN" altLang="en-US" sz="2000" dirty="0" smtClean="0">
                <a:solidFill>
                  <a:srgbClr val="000000"/>
                </a:solidFill>
              </a:rPr>
              <a:t>相同性质的数据存储在一起，明显提高查询效率</a:t>
            </a:r>
            <a:endParaRPr lang="en-US" altLang="zh-CN" sz="2000" dirty="0" smtClean="0">
              <a:solidFill>
                <a:srgbClr val="000000"/>
              </a:solidFill>
            </a:endParaRPr>
          </a:p>
          <a:p>
            <a:pPr indent="-252095">
              <a:lnSpc>
                <a:spcPct val="100000"/>
              </a:lnSpc>
            </a:pPr>
            <a:endParaRPr lang="zh-CN" altLang="en-US" sz="2000" dirty="0" smtClean="0">
              <a:solidFill>
                <a:srgbClr val="000000"/>
              </a:solidFill>
            </a:endParaRPr>
          </a:p>
          <a:p>
            <a:pPr indent="-252095">
              <a:lnSpc>
                <a:spcPct val="100000"/>
              </a:lnSpc>
              <a:buNone/>
            </a:pPr>
            <a:r>
              <a:rPr lang="zh-CN" altLang="en-US" dirty="0" smtClean="0">
                <a:solidFill>
                  <a:srgbClr val="000000"/>
                </a:solidFill>
              </a:rPr>
              <a:t>桶：数据可以根据桶的方式将不同数据</a:t>
            </a:r>
            <a:r>
              <a:rPr lang="zh-CN" altLang="en-US" dirty="0">
                <a:solidFill>
                  <a:srgbClr val="000000"/>
                </a:solidFill>
              </a:rPr>
              <a:t>放入</a:t>
            </a:r>
            <a:r>
              <a:rPr lang="zh-CN" altLang="en-US" dirty="0" smtClean="0">
                <a:solidFill>
                  <a:srgbClr val="000000"/>
                </a:solidFill>
              </a:rPr>
              <a:t>不同的桶中</a:t>
            </a:r>
          </a:p>
          <a:p>
            <a:pPr indent="-252095">
              <a:lnSpc>
                <a:spcPct val="100000"/>
              </a:lnSpc>
            </a:pPr>
            <a:r>
              <a:rPr lang="zh-CN" altLang="en-US" sz="2000" dirty="0" smtClean="0">
                <a:solidFill>
                  <a:srgbClr val="000000"/>
                </a:solidFill>
              </a:rPr>
              <a:t>每个桶是一个文件</a:t>
            </a:r>
            <a:endParaRPr lang="en-US" altLang="zh-CN" sz="2000" dirty="0" smtClean="0">
              <a:solidFill>
                <a:srgbClr val="000000"/>
              </a:solidFill>
            </a:endParaRPr>
          </a:p>
          <a:p>
            <a:pPr indent="-252095">
              <a:lnSpc>
                <a:spcPct val="100000"/>
              </a:lnSpc>
            </a:pPr>
            <a:r>
              <a:rPr lang="zh-CN" altLang="en-US" sz="2000" dirty="0" smtClean="0">
                <a:solidFill>
                  <a:srgbClr val="000000"/>
                </a:solidFill>
              </a:rPr>
              <a:t>建表时指定桶个数，桶内可排序</a:t>
            </a:r>
          </a:p>
          <a:p>
            <a:pPr indent="-252095">
              <a:lnSpc>
                <a:spcPct val="100000"/>
              </a:lnSpc>
            </a:pPr>
            <a:r>
              <a:rPr lang="zh-CN" altLang="en-US" sz="2000" dirty="0" smtClean="0">
                <a:solidFill>
                  <a:srgbClr val="000000"/>
                </a:solidFill>
              </a:rPr>
              <a:t>数据按照某个字段的值</a:t>
            </a:r>
            <a:r>
              <a:rPr lang="en-US" altLang="zh-CN" sz="2000" dirty="0" smtClean="0">
                <a:solidFill>
                  <a:srgbClr val="000000"/>
                </a:solidFill>
              </a:rPr>
              <a:t>Hash</a:t>
            </a:r>
            <a:r>
              <a:rPr lang="zh-CN" altLang="en-US" sz="2000" dirty="0" smtClean="0">
                <a:solidFill>
                  <a:srgbClr val="000000"/>
                </a:solidFill>
              </a:rPr>
              <a:t>后放入某个桶中</a:t>
            </a:r>
          </a:p>
          <a:p>
            <a:pPr indent="-252095">
              <a:lnSpc>
                <a:spcPct val="100000"/>
              </a:lnSpc>
            </a:pPr>
            <a:r>
              <a:rPr lang="zh-CN" altLang="en-US" sz="2000" dirty="0" smtClean="0">
                <a:solidFill>
                  <a:srgbClr val="000000"/>
                </a:solidFill>
              </a:rPr>
              <a:t>对于</a:t>
            </a:r>
            <a:r>
              <a:rPr lang="zh-CN" altLang="en-US" sz="2000" dirty="0" smtClean="0">
                <a:solidFill>
                  <a:srgbClr val="FF0000"/>
                </a:solidFill>
              </a:rPr>
              <a:t>数据抽样、特定</a:t>
            </a:r>
            <a:r>
              <a:rPr lang="en-US" altLang="zh-CN" sz="2000" dirty="0" smtClean="0">
                <a:solidFill>
                  <a:srgbClr val="FF0000"/>
                </a:solidFill>
              </a:rPr>
              <a:t>join</a:t>
            </a:r>
            <a:r>
              <a:rPr lang="zh-CN" altLang="en-US" sz="2000" dirty="0" smtClean="0">
                <a:solidFill>
                  <a:srgbClr val="000000"/>
                </a:solidFill>
              </a:rPr>
              <a:t>的优化很有意义 </a:t>
            </a:r>
            <a:endParaRPr lang="en-US" altLang="zh-CN" sz="2000" dirty="0" smtClean="0">
              <a:solidFill>
                <a:srgbClr val="000000"/>
              </a:solidFill>
            </a:endParaRP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4261" y="384529"/>
            <a:ext cx="8020905" cy="868363"/>
          </a:xfrm>
        </p:spPr>
        <p:txBody>
          <a:bodyPr/>
          <a:lstStyle/>
          <a:p>
            <a:r>
              <a:rPr lang="en-US" altLang="zh-CN" dirty="0" smtClean="0"/>
              <a:t>Hive</a:t>
            </a:r>
            <a:r>
              <a:rPr lang="zh-CN" altLang="en-US" dirty="0" smtClean="0"/>
              <a:t>数据存储模型 </a:t>
            </a:r>
            <a:r>
              <a:rPr lang="en-US" altLang="zh-CN" dirty="0" smtClean="0"/>
              <a:t>– </a:t>
            </a:r>
            <a:r>
              <a:rPr lang="zh-CN" altLang="en-US" dirty="0" smtClean="0"/>
              <a:t>分区和分桶</a:t>
            </a:r>
            <a:endParaRPr lang="zh-CN" altLang="en-US" dirty="0"/>
          </a:p>
        </p:txBody>
      </p:sp>
      <p:sp>
        <p:nvSpPr>
          <p:cNvPr id="4" name="文本占位符 3"/>
          <p:cNvSpPr>
            <a:spLocks noGrp="1"/>
          </p:cNvSpPr>
          <p:nvPr>
            <p:ph type="body" sz="quarter" idx="10"/>
          </p:nvPr>
        </p:nvSpPr>
        <p:spPr>
          <a:xfrm>
            <a:off x="526921" y="1321501"/>
            <a:ext cx="8028246" cy="4500909"/>
          </a:xfrm>
        </p:spPr>
        <p:txBody>
          <a:bodyPr/>
          <a:lstStyle/>
          <a:p>
            <a:pPr marL="0" indent="0">
              <a:lnSpc>
                <a:spcPct val="150000"/>
              </a:lnSpc>
              <a:buNone/>
            </a:pPr>
            <a:r>
              <a:rPr lang="zh-CN" altLang="zh-CN" sz="1800" dirty="0" smtClean="0"/>
              <a:t>在</a:t>
            </a:r>
            <a:r>
              <a:rPr lang="en-US" altLang="zh-CN" sz="1800" dirty="0" smtClean="0"/>
              <a:t>Hive</a:t>
            </a:r>
            <a:r>
              <a:rPr lang="zh-CN" altLang="zh-CN" sz="1800" dirty="0" smtClean="0"/>
              <a:t>中，一个</a:t>
            </a:r>
            <a:r>
              <a:rPr lang="en-US" altLang="zh-CN" sz="1800" dirty="0" smtClean="0"/>
              <a:t>Partition</a:t>
            </a:r>
            <a:r>
              <a:rPr lang="zh-CN" altLang="zh-CN" sz="1800" dirty="0" smtClean="0"/>
              <a:t>对应</a:t>
            </a:r>
            <a:r>
              <a:rPr lang="zh-CN" altLang="zh-CN" sz="1800" dirty="0"/>
              <a:t>于表下的一个</a:t>
            </a:r>
            <a:r>
              <a:rPr lang="zh-CN" altLang="zh-CN" sz="1800" dirty="0">
                <a:solidFill>
                  <a:srgbClr val="FF0000"/>
                </a:solidFill>
              </a:rPr>
              <a:t>目录</a:t>
            </a:r>
            <a:r>
              <a:rPr lang="zh-CN" altLang="zh-CN" sz="1800" dirty="0"/>
              <a:t>，所有</a:t>
            </a:r>
            <a:r>
              <a:rPr lang="zh-CN" altLang="zh-CN" sz="1800" dirty="0" smtClean="0"/>
              <a:t>的</a:t>
            </a:r>
            <a:r>
              <a:rPr lang="en-US" altLang="zh-CN" sz="1800" dirty="0" smtClean="0"/>
              <a:t>Partition</a:t>
            </a:r>
            <a:r>
              <a:rPr lang="zh-CN" altLang="zh-CN" sz="1800" dirty="0" smtClean="0"/>
              <a:t>的</a:t>
            </a:r>
            <a:r>
              <a:rPr lang="zh-CN" altLang="zh-CN" sz="1800" dirty="0"/>
              <a:t>数据都存储在对应的目录</a:t>
            </a:r>
            <a:r>
              <a:rPr lang="zh-CN" altLang="zh-CN" sz="1800" dirty="0" smtClean="0"/>
              <a:t>中</a:t>
            </a:r>
            <a:r>
              <a:rPr lang="zh-CN" altLang="en-US" sz="1800" dirty="0"/>
              <a:t>；</a:t>
            </a:r>
            <a:r>
              <a:rPr lang="en-US" altLang="zh-CN" sz="1800" dirty="0" smtClean="0"/>
              <a:t>Buckets</a:t>
            </a:r>
            <a:r>
              <a:rPr lang="zh-CN" altLang="zh-CN" sz="1800" dirty="0" smtClean="0"/>
              <a:t>对</a:t>
            </a:r>
            <a:r>
              <a:rPr lang="zh-CN" altLang="zh-CN" sz="1800" dirty="0"/>
              <a:t>指定列</a:t>
            </a:r>
            <a:r>
              <a:rPr lang="zh-CN" altLang="zh-CN" sz="1800" dirty="0" smtClean="0"/>
              <a:t>计算</a:t>
            </a:r>
            <a:r>
              <a:rPr lang="en-US" altLang="zh-CN" sz="1800" dirty="0" smtClean="0"/>
              <a:t>hash</a:t>
            </a:r>
            <a:r>
              <a:rPr lang="zh-CN" altLang="en-US" sz="1800" dirty="0"/>
              <a:t>，</a:t>
            </a:r>
            <a:r>
              <a:rPr lang="zh-CN" altLang="zh-CN" sz="1800" dirty="0" smtClean="0"/>
              <a:t>根据</a:t>
            </a:r>
            <a:r>
              <a:rPr lang="en-US" altLang="zh-CN" sz="1800" dirty="0" smtClean="0"/>
              <a:t>hash</a:t>
            </a:r>
            <a:r>
              <a:rPr lang="zh-CN" altLang="zh-CN" sz="1800" dirty="0" smtClean="0"/>
              <a:t>值</a:t>
            </a:r>
            <a:r>
              <a:rPr lang="zh-CN" altLang="zh-CN" sz="1800" dirty="0"/>
              <a:t>切分数据，目的是为了并行，</a:t>
            </a:r>
            <a:r>
              <a:rPr lang="zh-CN" altLang="zh-CN" sz="1800" dirty="0" smtClean="0"/>
              <a:t>每个</a:t>
            </a:r>
            <a:r>
              <a:rPr lang="en-US" altLang="zh-CN" sz="1800" dirty="0" smtClean="0"/>
              <a:t>Bucket</a:t>
            </a:r>
            <a:r>
              <a:rPr lang="zh-CN" altLang="zh-CN" sz="1800" dirty="0" smtClean="0"/>
              <a:t>对应</a:t>
            </a:r>
            <a:r>
              <a:rPr lang="zh-CN" altLang="zh-CN" sz="1800" dirty="0"/>
              <a:t>一个</a:t>
            </a:r>
            <a:r>
              <a:rPr lang="zh-CN" altLang="zh-CN" sz="1800" dirty="0">
                <a:solidFill>
                  <a:srgbClr val="FF0000"/>
                </a:solidFill>
              </a:rPr>
              <a:t>文件</a:t>
            </a:r>
            <a:r>
              <a:rPr lang="zh-CN" altLang="zh-CN" sz="1800" dirty="0" smtClean="0"/>
              <a:t>。</a:t>
            </a:r>
            <a:endParaRPr lang="en-US" altLang="zh-CN" sz="1800" dirty="0" smtClean="0"/>
          </a:p>
          <a:p>
            <a:pPr marL="0" indent="0">
              <a:lnSpc>
                <a:spcPct val="150000"/>
              </a:lnSpc>
              <a:buNone/>
            </a:pPr>
            <a:endParaRPr lang="zh-CN" altLang="en-US" sz="18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198" y="2708920"/>
            <a:ext cx="5677692" cy="310558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数据存储模型</a:t>
            </a:r>
            <a:r>
              <a:rPr lang="en-US" altLang="zh-CN" dirty="0" smtClean="0"/>
              <a:t>-</a:t>
            </a:r>
            <a:r>
              <a:rPr lang="zh-CN" altLang="en-US" dirty="0" smtClean="0"/>
              <a:t>托管表和外部表</a:t>
            </a:r>
            <a:endParaRPr lang="zh-CN" altLang="en-US" dirty="0"/>
          </a:p>
        </p:txBody>
      </p:sp>
      <p:grpSp>
        <p:nvGrpSpPr>
          <p:cNvPr id="3" name="组合 8"/>
          <p:cNvGrpSpPr/>
          <p:nvPr/>
        </p:nvGrpSpPr>
        <p:grpSpPr>
          <a:xfrm>
            <a:off x="684213" y="1269102"/>
            <a:ext cx="7980430" cy="3176254"/>
            <a:chOff x="481740" y="801050"/>
            <a:chExt cx="8480075" cy="3176254"/>
          </a:xfrm>
        </p:grpSpPr>
        <p:sp>
          <p:nvSpPr>
            <p:cNvPr id="10" name="TextBox 9"/>
            <p:cNvSpPr txBox="1"/>
            <p:nvPr/>
          </p:nvSpPr>
          <p:spPr>
            <a:xfrm>
              <a:off x="481740" y="801050"/>
              <a:ext cx="8480075" cy="1366528"/>
            </a:xfrm>
            <a:prstGeom prst="rect">
              <a:avLst/>
            </a:prstGeom>
            <a:noFill/>
          </p:spPr>
          <p:txBody>
            <a:bodyPr wrap="square" rtlCol="0">
              <a:spAutoFit/>
            </a:bodyPr>
            <a:lstStyle/>
            <a:p>
              <a:pPr marL="285750" indent="-285750" fontAlgn="auto">
                <a:lnSpc>
                  <a:spcPct val="120000"/>
                </a:lnSpc>
                <a:spcBef>
                  <a:spcPts val="0"/>
                </a:spcBef>
                <a:spcAft>
                  <a:spcPts val="0"/>
                </a:spcAft>
                <a:buFont typeface="Arial" panose="020B0604020202020204" pitchFamily="34" charset="0"/>
                <a:buChar char="•"/>
                <a:defRPr/>
              </a:pPr>
              <a:r>
                <a:rPr kumimoji="0" lang="en-US"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Hive </a:t>
              </a:r>
              <a:r>
                <a:rPr kumimoji="0" lang="zh-CN"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默认创建</a:t>
              </a:r>
              <a:r>
                <a:rPr lang="zh-CN" altLang="en-US" sz="1800" b="1" dirty="0">
                  <a:latin typeface="宋体" panose="02010600030101010101" pitchFamily="2" charset="-122"/>
                  <a:ea typeface="宋体" panose="02010600030101010101" pitchFamily="2" charset="-122"/>
                </a:rPr>
                <a:t>托管</a:t>
              </a:r>
              <a:r>
                <a:rPr lang="zh-CN" altLang="en-US" sz="1800" b="1" dirty="0" smtClean="0">
                  <a:latin typeface="宋体" panose="02010600030101010101" pitchFamily="2" charset="-122"/>
                  <a:ea typeface="宋体" panose="02010600030101010101" pitchFamily="2" charset="-122"/>
                </a:rPr>
                <a:t>表</a:t>
              </a:r>
              <a:r>
                <a:rPr kumimoji="0" lang="zh-CN"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a:t>
              </a: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由</a:t>
              </a:r>
              <a:r>
                <a:rPr kumimoji="0" lang="en-US"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Hive</a:t>
              </a: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来管理数据，意味着</a:t>
              </a:r>
              <a:r>
                <a:rPr kumimoji="0" lang="en-US"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Hive</a:t>
              </a: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会将数据移动到数据仓库目录。</a:t>
              </a:r>
            </a:p>
            <a:p>
              <a:pPr marL="285750" indent="-285750" fontAlgn="auto">
                <a:lnSpc>
                  <a:spcPct val="120000"/>
                </a:lnSpc>
                <a:spcBef>
                  <a:spcPts val="0"/>
                </a:spcBef>
                <a:spcAft>
                  <a:spcPts val="0"/>
                </a:spcAft>
                <a:buFont typeface="Arial" panose="020B0604020202020204" pitchFamily="34" charset="0"/>
                <a:buChar char="•"/>
                <a:defRPr/>
              </a:pP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另外一种选择是</a:t>
              </a:r>
              <a:r>
                <a:rPr kumimoji="0" lang="zh-CN"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创建</a:t>
              </a:r>
              <a:r>
                <a:rPr lang="zh-CN" altLang="en-US" sz="1800" b="1" dirty="0">
                  <a:latin typeface="宋体" panose="02010600030101010101" pitchFamily="2" charset="-122"/>
                  <a:ea typeface="宋体" panose="02010600030101010101" pitchFamily="2" charset="-122"/>
                </a:rPr>
                <a:t>外部</a:t>
              </a:r>
              <a:r>
                <a:rPr lang="zh-CN" altLang="en-US" sz="1800" b="1" dirty="0" smtClean="0">
                  <a:latin typeface="宋体" panose="02010600030101010101" pitchFamily="2" charset="-122"/>
                  <a:ea typeface="宋体" panose="02010600030101010101" pitchFamily="2" charset="-122"/>
                </a:rPr>
                <a:t>表</a:t>
              </a:r>
              <a:r>
                <a:rPr kumimoji="0" lang="zh-CN"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a:t>
              </a: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这时</a:t>
              </a:r>
              <a:r>
                <a:rPr kumimoji="0" lang="en-US"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Hive</a:t>
              </a: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会到仓库目录以外的位置访问数据。</a:t>
              </a: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nvGrpSpPr>
            <p:cNvPr id="4" name="组合 6"/>
            <p:cNvGrpSpPr/>
            <p:nvPr/>
          </p:nvGrpSpPr>
          <p:grpSpPr>
            <a:xfrm>
              <a:off x="595829" y="2167695"/>
              <a:ext cx="3240360" cy="1440160"/>
              <a:chOff x="595829" y="2167695"/>
              <a:chExt cx="3240360" cy="1440160"/>
            </a:xfrm>
          </p:grpSpPr>
          <p:sp>
            <p:nvSpPr>
              <p:cNvPr id="13" name="爆炸形 2 4"/>
              <p:cNvSpPr/>
              <p:nvPr/>
            </p:nvSpPr>
            <p:spPr>
              <a:xfrm>
                <a:off x="595829" y="2167695"/>
                <a:ext cx="3240360" cy="1440160"/>
              </a:xfrm>
              <a:prstGeom prst="irregularSeal2">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4" name="TextBox 13"/>
              <p:cNvSpPr txBox="1"/>
              <p:nvPr/>
            </p:nvSpPr>
            <p:spPr>
              <a:xfrm>
                <a:off x="1495929" y="2703109"/>
                <a:ext cx="144016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ysClr val="windowText" lastClr="000000"/>
                    </a:solidFill>
                    <a:effectLst/>
                    <a:uLnTx/>
                    <a:uFillTx/>
                  </a:rPr>
                  <a:t>如何选择？</a:t>
                </a:r>
                <a:endParaRPr kumimoji="0" lang="zh-CN" altLang="en-US" sz="1800" b="0" i="0" u="none" strike="noStrike" kern="0" cap="none" spc="0" normalizeH="0" baseline="0" noProof="0" dirty="0">
                  <a:ln>
                    <a:noFill/>
                  </a:ln>
                  <a:solidFill>
                    <a:sysClr val="windowText" lastClr="000000"/>
                  </a:solidFill>
                  <a:effectLst/>
                  <a:uLnTx/>
                  <a:uFillTx/>
                </a:endParaRPr>
              </a:p>
            </p:txBody>
          </p:sp>
        </p:grpSp>
        <p:sp>
          <p:nvSpPr>
            <p:cNvPr id="12" name="TextBox 11"/>
            <p:cNvSpPr txBox="1"/>
            <p:nvPr/>
          </p:nvSpPr>
          <p:spPr>
            <a:xfrm>
              <a:off x="4125209" y="2167578"/>
              <a:ext cx="4836606" cy="1809726"/>
            </a:xfrm>
            <a:prstGeom prst="rect">
              <a:avLst/>
            </a:prstGeom>
            <a:noFill/>
          </p:spPr>
          <p:txBody>
            <a:bodyPr wrap="square" rtlCol="0">
              <a:spAutoFit/>
            </a:bodyPr>
            <a:lstStyle/>
            <a:p>
              <a:pPr marL="285750" indent="-285750" fontAlgn="auto">
                <a:lnSpc>
                  <a:spcPct val="130000"/>
                </a:lnSpc>
                <a:spcBef>
                  <a:spcPts val="0"/>
                </a:spcBef>
                <a:spcAft>
                  <a:spcPts val="0"/>
                </a:spcAft>
                <a:buClr>
                  <a:schemeClr val="bg1">
                    <a:lumMod val="50000"/>
                  </a:schemeClr>
                </a:buClr>
                <a:buSzPct val="60000"/>
                <a:buFont typeface="Wingdings" panose="05000000000000000000" pitchFamily="2" charset="2"/>
                <a:buChar char="l"/>
                <a:defRPr/>
              </a:pP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如果所有处理都由</a:t>
              </a:r>
              <a:r>
                <a:rPr kumimoji="0" lang="en-US"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Hive</a:t>
              </a: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完成</a:t>
              </a:r>
              <a:r>
                <a:rPr kumimoji="0" lang="zh-CN"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a:t>
              </a:r>
              <a:r>
                <a:rPr lang="zh-CN" altLang="en-US" sz="1800" kern="0" noProof="0" dirty="0" smtClean="0">
                  <a:solidFill>
                    <a:sysClr val="windowText" lastClr="000000"/>
                  </a:solidFill>
                  <a:latin typeface="宋体" panose="02010600030101010101" pitchFamily="2" charset="-122"/>
                  <a:ea typeface="宋体" panose="02010600030101010101" pitchFamily="2" charset="-122"/>
                </a:rPr>
                <a:t>建议</a:t>
              </a:r>
              <a:r>
                <a:rPr kumimoji="0" lang="zh-CN"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使用</a:t>
              </a:r>
              <a:r>
                <a:rPr lang="zh-CN" altLang="en-US" sz="1800" b="1" dirty="0">
                  <a:solidFill>
                    <a:srgbClr val="FF0000"/>
                  </a:solidFill>
                  <a:latin typeface="宋体" panose="02010600030101010101" pitchFamily="2" charset="-122"/>
                  <a:ea typeface="宋体" panose="02010600030101010101" pitchFamily="2" charset="-122"/>
                </a:rPr>
                <a:t>托管</a:t>
              </a:r>
              <a:r>
                <a:rPr lang="zh-CN" altLang="en-US" sz="1800" b="1" dirty="0" smtClean="0">
                  <a:solidFill>
                    <a:srgbClr val="FF0000"/>
                  </a:solidFill>
                  <a:latin typeface="宋体" panose="02010600030101010101" pitchFamily="2" charset="-122"/>
                  <a:ea typeface="宋体" panose="02010600030101010101" pitchFamily="2" charset="-122"/>
                </a:rPr>
                <a:t>表</a:t>
              </a:r>
              <a:r>
                <a:rPr lang="zh-CN" altLang="en-US" sz="1800" dirty="0" smtClean="0">
                  <a:latin typeface="宋体" panose="02010600030101010101" pitchFamily="2" charset="-122"/>
                  <a:ea typeface="宋体" panose="02010600030101010101" pitchFamily="2" charset="-122"/>
                </a:rPr>
                <a:t>；</a:t>
              </a:r>
              <a:endParaRPr kumimoji="0" lang="zh-CN" altLang="zh-CN" sz="180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a:p>
              <a:pPr marL="285750" indent="-285750" fontAlgn="auto">
                <a:lnSpc>
                  <a:spcPct val="130000"/>
                </a:lnSpc>
                <a:spcBef>
                  <a:spcPts val="0"/>
                </a:spcBef>
                <a:spcAft>
                  <a:spcPts val="0"/>
                </a:spcAft>
                <a:buClr>
                  <a:schemeClr val="bg1">
                    <a:lumMod val="50000"/>
                  </a:schemeClr>
                </a:buClr>
                <a:buSzPct val="60000"/>
                <a:buFont typeface="Wingdings" panose="05000000000000000000" pitchFamily="2" charset="2"/>
                <a:buChar char="l"/>
                <a:defRPr/>
              </a:pP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如果要用</a:t>
              </a:r>
              <a:r>
                <a:rPr kumimoji="0" lang="en-US"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Hive</a:t>
              </a:r>
              <a:r>
                <a:rPr lang="zh-CN" altLang="zh-CN" sz="1800" kern="0" dirty="0">
                  <a:solidFill>
                    <a:sysClr val="windowText" lastClr="000000"/>
                  </a:solidFill>
                  <a:latin typeface="宋体" panose="02010600030101010101" pitchFamily="2" charset="-122"/>
                  <a:ea typeface="宋体" panose="02010600030101010101" pitchFamily="2" charset="-122"/>
                </a:rPr>
                <a:t>和其它工具来处理同一个数据集</a:t>
              </a:r>
              <a:r>
                <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a:t>
              </a:r>
              <a:r>
                <a:rPr lang="zh-CN" altLang="zh-CN" sz="1800" kern="0" dirty="0">
                  <a:solidFill>
                    <a:sysClr val="windowText" lastClr="000000"/>
                  </a:solidFill>
                  <a:latin typeface="宋体" panose="02010600030101010101" pitchFamily="2" charset="-122"/>
                  <a:ea typeface="宋体" panose="02010600030101010101" pitchFamily="2" charset="-122"/>
                </a:rPr>
                <a:t>应该</a:t>
              </a:r>
              <a:r>
                <a:rPr lang="zh-CN" altLang="zh-CN" sz="1800" kern="0" dirty="0" smtClean="0">
                  <a:solidFill>
                    <a:sysClr val="windowText" lastClr="000000"/>
                  </a:solidFill>
                  <a:latin typeface="宋体" panose="02010600030101010101" pitchFamily="2" charset="-122"/>
                  <a:ea typeface="宋体" panose="02010600030101010101" pitchFamily="2" charset="-122"/>
                </a:rPr>
                <a:t>使用</a:t>
              </a:r>
              <a:r>
                <a:rPr lang="zh-CN" altLang="en-US" sz="1800" b="1" dirty="0">
                  <a:solidFill>
                    <a:srgbClr val="FF0000"/>
                  </a:solidFill>
                  <a:latin typeface="宋体" panose="02010600030101010101" pitchFamily="2" charset="-122"/>
                  <a:ea typeface="宋体" panose="02010600030101010101" pitchFamily="2" charset="-122"/>
                </a:rPr>
                <a:t>外部</a:t>
              </a:r>
              <a:r>
                <a:rPr lang="zh-CN" altLang="en-US" sz="1800" b="1" dirty="0" smtClean="0">
                  <a:solidFill>
                    <a:srgbClr val="FF0000"/>
                  </a:solidFill>
                  <a:latin typeface="宋体" panose="02010600030101010101" pitchFamily="2" charset="-122"/>
                  <a:ea typeface="宋体" panose="02010600030101010101" pitchFamily="2" charset="-122"/>
                </a:rPr>
                <a:t>表</a:t>
              </a:r>
              <a:r>
                <a:rPr kumimoji="0" lang="zh-CN" altLang="zh-CN" sz="18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a:t>
              </a:r>
              <a:endParaRPr kumimoji="0" lang="zh-CN" altLang="zh-CN"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a:p>
              <a:pPr marL="285750" marR="0" lvl="0" indent="-285750" defTabSz="914400" eaLnBrk="1" fontAlgn="auto" latinLnBrk="0" hangingPunct="1">
                <a:lnSpc>
                  <a:spcPct val="100000"/>
                </a:lnSpc>
                <a:spcBef>
                  <a:spcPts val="0"/>
                </a:spcBef>
                <a:spcAft>
                  <a:spcPts val="0"/>
                </a:spcAft>
                <a:buClr>
                  <a:schemeClr val="bg1">
                    <a:lumMod val="50000"/>
                  </a:schemeClr>
                </a:buClr>
                <a:buSzPct val="60000"/>
                <a:buFont typeface="Wingdings" panose="05000000000000000000" pitchFamily="2" charset="2"/>
                <a:buChar char="l"/>
                <a:defRPr/>
              </a:pP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aphicFrame>
        <p:nvGraphicFramePr>
          <p:cNvPr id="16" name="表格 15"/>
          <p:cNvGraphicFramePr>
            <a:graphicFrameLocks noGrp="1"/>
          </p:cNvGraphicFramePr>
          <p:nvPr/>
        </p:nvGraphicFramePr>
        <p:xfrm>
          <a:off x="672865" y="4433012"/>
          <a:ext cx="7980430" cy="1368153"/>
        </p:xfrm>
        <a:graphic>
          <a:graphicData uri="http://schemas.openxmlformats.org/drawingml/2006/table">
            <a:tbl>
              <a:tblPr firstRow="1" bandRow="1"/>
              <a:tblGrid>
                <a:gridCol w="1835559"/>
                <a:gridCol w="2952328"/>
                <a:gridCol w="3192543"/>
              </a:tblGrid>
              <a:tr h="456051">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endParaRPr lang="zh-CN" altLang="en-US"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smtClean="0">
                          <a:solidFill>
                            <a:schemeClr val="tx1"/>
                          </a:solidFill>
                          <a:latin typeface="宋体" panose="02010600030101010101" pitchFamily="2" charset="-122"/>
                          <a:ea typeface="宋体" panose="02010600030101010101" pitchFamily="2" charset="-122"/>
                        </a:rPr>
                        <a:t>托管表</a:t>
                      </a:r>
                      <a:endParaRPr lang="zh-CN" altLang="en-US"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defPPr>
                        <a:defRPr lang="zh-CN"/>
                      </a:defPPr>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smtClean="0">
                          <a:solidFill>
                            <a:schemeClr val="tx1"/>
                          </a:solidFill>
                          <a:latin typeface="宋体" panose="02010600030101010101" pitchFamily="2" charset="-122"/>
                          <a:ea typeface="宋体" panose="02010600030101010101" pitchFamily="2" charset="-122"/>
                        </a:rPr>
                        <a:t>外部表</a:t>
                      </a:r>
                      <a:endParaRPr lang="zh-CN" altLang="en-US" dirty="0">
                        <a:solidFill>
                          <a:schemeClr val="tx1"/>
                        </a:solidFill>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56051">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CN" sz="1800" dirty="0" smtClean="0">
                          <a:latin typeface="宋体" panose="02010600030101010101" pitchFamily="2" charset="-122"/>
                          <a:ea typeface="宋体" panose="02010600030101010101" pitchFamily="2" charset="-122"/>
                        </a:rPr>
                        <a:t>CREATE/LOAD</a:t>
                      </a:r>
                      <a:endParaRPr lang="zh-CN" altLang="en-US" sz="1800" dirty="0">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800" dirty="0" smtClean="0">
                          <a:latin typeface="宋体" panose="02010600030101010101" pitchFamily="2" charset="-122"/>
                          <a:ea typeface="宋体" panose="02010600030101010101" pitchFamily="2" charset="-122"/>
                        </a:rPr>
                        <a:t>把数据移到仓库目录</a:t>
                      </a:r>
                      <a:endParaRPr lang="zh-CN" altLang="en-US" sz="1800" dirty="0">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800" dirty="0" smtClean="0">
                          <a:latin typeface="宋体" panose="02010600030101010101" pitchFamily="2" charset="-122"/>
                          <a:ea typeface="宋体" panose="02010600030101010101" pitchFamily="2" charset="-122"/>
                        </a:rPr>
                        <a:t>创建表时指明外部数据的位置</a:t>
                      </a:r>
                      <a:endParaRPr lang="zh-CN" altLang="en-US" sz="1800" dirty="0">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6051">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CN" sz="1800" dirty="0" smtClean="0">
                          <a:latin typeface="宋体" panose="02010600030101010101" pitchFamily="2" charset="-122"/>
                          <a:ea typeface="宋体" panose="02010600030101010101" pitchFamily="2" charset="-122"/>
                        </a:rPr>
                        <a:t>DROP</a:t>
                      </a:r>
                      <a:endParaRPr lang="zh-CN" altLang="en-US" sz="1800" dirty="0">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800" dirty="0" smtClean="0">
                          <a:latin typeface="宋体" panose="02010600030101010101" pitchFamily="2" charset="-122"/>
                          <a:ea typeface="宋体" panose="02010600030101010101" pitchFamily="2" charset="-122"/>
                        </a:rPr>
                        <a:t>元数据和数据会被一起删除</a:t>
                      </a:r>
                      <a:endParaRPr lang="zh-CN" altLang="en-US" sz="1800" dirty="0">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zh-CN" altLang="en-US" sz="1800" dirty="0" smtClean="0">
                          <a:latin typeface="宋体" panose="02010600030101010101" pitchFamily="2" charset="-122"/>
                          <a:ea typeface="宋体" panose="02010600030101010101" pitchFamily="2" charset="-122"/>
                        </a:rPr>
                        <a:t>只删除元数据</a:t>
                      </a:r>
                      <a:endParaRPr lang="zh-CN" altLang="en-US" sz="1800" dirty="0">
                        <a:latin typeface="宋体" panose="02010600030101010101" pitchFamily="2" charset="-122"/>
                        <a:ea typeface="宋体" panose="02010600030101010101"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96652"/>
            <a:ext cx="7713662" cy="665386"/>
          </a:xfrm>
        </p:spPr>
        <p:txBody>
          <a:bodyPr/>
          <a:lstStyle/>
          <a:p>
            <a:r>
              <a:rPr lang="en-US" altLang="zh-CN" sz="3200" dirty="0" smtClean="0"/>
              <a:t>Hive</a:t>
            </a:r>
            <a:r>
              <a:rPr lang="zh-CN" altLang="en-US" sz="3200" dirty="0" smtClean="0"/>
              <a:t>数据存储模型</a:t>
            </a:r>
            <a:r>
              <a:rPr lang="en-US" altLang="zh-CN" sz="3200" dirty="0" smtClean="0"/>
              <a:t>-</a:t>
            </a:r>
            <a:r>
              <a:rPr lang="zh-CN" altLang="en-US" sz="3200" dirty="0" smtClean="0"/>
              <a:t>托管表和外部表</a:t>
            </a:r>
            <a:endParaRPr lang="zh-CN" altLang="en-US" sz="3200" dirty="0"/>
          </a:p>
        </p:txBody>
      </p:sp>
      <p:sp>
        <p:nvSpPr>
          <p:cNvPr id="7" name="矩形 6"/>
          <p:cNvSpPr/>
          <p:nvPr/>
        </p:nvSpPr>
        <p:spPr>
          <a:xfrm>
            <a:off x="699245" y="964990"/>
            <a:ext cx="7716626"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800" dirty="0" smtClean="0">
                <a:latin typeface="Calibri" panose="020F0502020204030204" pitchFamily="34" charset="0"/>
                <a:ea typeface="宋体" panose="02010600030101010101" pitchFamily="2" charset="-122"/>
                <a:cs typeface="Times New Roman" panose="02020603050405020304" pitchFamily="18" charset="0"/>
              </a:rPr>
              <a:t>实际数据存放位置</a:t>
            </a:r>
            <a:endParaRPr lang="en-US" altLang="zh-CN" sz="1800" dirty="0" smtClean="0">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en-US" altLang="zh-CN" sz="18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1800" dirty="0" smtClean="0"/>
              <a:t> </a:t>
            </a:r>
            <a:r>
              <a:rPr lang="en-US" altLang="zh-CN" sz="1800" dirty="0"/>
              <a:t>/user/hive/warehouse</a:t>
            </a:r>
            <a:r>
              <a:rPr lang="en-US" altLang="zh-CN" sz="1800" dirty="0" smtClean="0"/>
              <a:t>/</a:t>
            </a:r>
            <a:r>
              <a:rPr lang="zh-CN" altLang="en-US" sz="1800" dirty="0" smtClean="0"/>
              <a:t>文件夹</a:t>
            </a:r>
            <a:endParaRPr lang="en-US" altLang="zh-CN" sz="1800" dirty="0" smtClean="0"/>
          </a:p>
          <a:p>
            <a:pPr>
              <a:lnSpc>
                <a:spcPct val="150000"/>
              </a:lnSpc>
            </a:pPr>
            <a:r>
              <a:rPr lang="en-US" altLang="zh-CN" sz="1800" dirty="0" smtClean="0">
                <a:latin typeface="Calibri" panose="020F0502020204030204" pitchFamily="34" charset="0"/>
                <a:ea typeface="宋体" panose="02010600030101010101" pitchFamily="2" charset="-122"/>
                <a:cs typeface="Times New Roman" panose="02020603050405020304" pitchFamily="18" charset="0"/>
              </a:rPr>
              <a:t>	</a:t>
            </a:r>
            <a:r>
              <a:rPr lang="zh-CN" altLang="en-US" sz="1800" dirty="0" smtClean="0">
                <a:latin typeface="Calibri" panose="020F0502020204030204" pitchFamily="34" charset="0"/>
                <a:ea typeface="宋体" panose="02010600030101010101" pitchFamily="2" charset="-122"/>
                <a:cs typeface="Times New Roman" panose="02020603050405020304" pitchFamily="18" charset="0"/>
              </a:rPr>
              <a:t>外部文件夹</a:t>
            </a:r>
            <a:endParaRPr lang="en-US" altLang="zh-CN" sz="1800" dirty="0" smtClean="0">
              <a:latin typeface="Calibri" panose="020F0502020204030204" pitchFamily="34"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dirty="0" smtClean="0">
                <a:latin typeface="Calibri" panose="020F0502020204030204" pitchFamily="34" charset="0"/>
                <a:ea typeface="宋体" panose="02010600030101010101" pitchFamily="2" charset="-122"/>
                <a:cs typeface="Times New Roman" panose="02020603050405020304" pitchFamily="18" charset="0"/>
              </a:rPr>
              <a:t>删除表</a:t>
            </a:r>
            <a:r>
              <a:rPr lang="zh-CN" altLang="en-US" sz="1800" dirty="0" smtClean="0">
                <a:latin typeface="Calibri" panose="020F0502020204030204" pitchFamily="34" charset="0"/>
                <a:ea typeface="宋体" panose="02010600030101010101" pitchFamily="2" charset="-122"/>
                <a:cs typeface="Times New Roman" panose="02020603050405020304" pitchFamily="18" charset="0"/>
              </a:rPr>
              <a:t>与</a:t>
            </a:r>
            <a:r>
              <a:rPr lang="zh-CN" altLang="zh-CN" sz="1800" dirty="0" smtClean="0">
                <a:latin typeface="Calibri" panose="020F0502020204030204" pitchFamily="34" charset="0"/>
                <a:ea typeface="宋体" panose="02010600030101010101" pitchFamily="2" charset="-122"/>
                <a:cs typeface="Times New Roman" panose="02020603050405020304" pitchFamily="18" charset="0"/>
              </a:rPr>
              <a:t>删除数据</a:t>
            </a:r>
            <a:endParaRPr lang="en-US" altLang="zh-CN" sz="1800" dirty="0" smtClean="0">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en-US" altLang="zh-CN" sz="1800" dirty="0" smtClean="0">
                <a:latin typeface="Calibri" panose="020F0502020204030204" pitchFamily="34" charset="0"/>
                <a:ea typeface="宋体" panose="02010600030101010101" pitchFamily="2" charset="-122"/>
                <a:cs typeface="Times New Roman" panose="02020603050405020304" pitchFamily="18" charset="0"/>
              </a:rPr>
              <a:t>	</a:t>
            </a:r>
            <a:r>
              <a:rPr lang="zh-CN" altLang="en-US" sz="1800" dirty="0" smtClean="0">
                <a:latin typeface="Calibri" panose="020F0502020204030204" pitchFamily="34" charset="0"/>
                <a:ea typeface="宋体" panose="02010600030101010101" pitchFamily="2" charset="-122"/>
                <a:cs typeface="Times New Roman" panose="02020603050405020304" pitchFamily="18" charset="0"/>
              </a:rPr>
              <a:t>同时删除元数据和数据</a:t>
            </a:r>
            <a:endParaRPr lang="en-US" altLang="zh-CN" sz="1800" dirty="0" smtClean="0">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en-US" altLang="zh-CN" sz="1800" dirty="0" smtClean="0">
                <a:latin typeface="Calibri" panose="020F0502020204030204" pitchFamily="34" charset="0"/>
                <a:ea typeface="宋体" panose="02010600030101010101" pitchFamily="2" charset="-122"/>
                <a:cs typeface="Times New Roman" panose="02020603050405020304" pitchFamily="18" charset="0"/>
              </a:rPr>
              <a:t>	</a:t>
            </a:r>
            <a:r>
              <a:rPr lang="zh-CN" altLang="en-US" sz="1800" dirty="0" smtClean="0">
                <a:latin typeface="Calibri" panose="020F0502020204030204" pitchFamily="34" charset="0"/>
                <a:ea typeface="宋体" panose="02010600030101010101" pitchFamily="2" charset="-122"/>
                <a:cs typeface="Times New Roman" panose="02020603050405020304" pitchFamily="18" charset="0"/>
              </a:rPr>
              <a:t>只删除元数据</a:t>
            </a:r>
            <a:endParaRPr lang="en-US" altLang="zh-CN" sz="1800" dirty="0" smtClean="0">
              <a:latin typeface="Calibri" panose="020F0502020204030204" pitchFamily="34"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800" dirty="0" smtClean="0">
                <a:latin typeface="宋体" panose="02010600030101010101" pitchFamily="2" charset="-122"/>
                <a:ea typeface="宋体" panose="02010600030101010101" pitchFamily="2" charset="-122"/>
                <a:cs typeface="Arial" panose="020B0604020202020204" pitchFamily="34" charset="0"/>
              </a:rPr>
              <a:t>Table</a:t>
            </a:r>
            <a:r>
              <a:rPr lang="zh-CN" altLang="zh-CN" sz="1800" dirty="0" smtClean="0">
                <a:latin typeface="宋体" panose="02010600030101010101" pitchFamily="2" charset="-122"/>
                <a:ea typeface="宋体" panose="02010600030101010101" pitchFamily="2" charset="-122"/>
                <a:cs typeface="Arial" panose="020B0604020202020204" pitchFamily="34" charset="0"/>
              </a:rPr>
              <a:t>创建</a:t>
            </a:r>
            <a:r>
              <a:rPr lang="zh-CN" altLang="en-US" sz="1800" dirty="0" smtClean="0">
                <a:latin typeface="宋体" panose="02010600030101010101" pitchFamily="2" charset="-122"/>
                <a:ea typeface="宋体" panose="02010600030101010101" pitchFamily="2" charset="-122"/>
                <a:cs typeface="Arial" panose="020B0604020202020204" pitchFamily="34" charset="0"/>
              </a:rPr>
              <a:t>和</a:t>
            </a:r>
            <a:r>
              <a:rPr lang="zh-CN" altLang="zh-CN" sz="1800" dirty="0" smtClean="0">
                <a:latin typeface="宋体" panose="02010600030101010101" pitchFamily="2" charset="-122"/>
                <a:ea typeface="宋体" panose="02010600030101010101" pitchFamily="2" charset="-122"/>
                <a:cs typeface="Arial" panose="020B0604020202020204" pitchFamily="34" charset="0"/>
              </a:rPr>
              <a:t>数据加载</a:t>
            </a:r>
            <a:endParaRPr lang="en-US" altLang="zh-CN" sz="1800" dirty="0" smtClean="0">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1800" dirty="0" smtClean="0">
                <a:latin typeface="宋体" panose="02010600030101010101" pitchFamily="2" charset="-122"/>
                <a:ea typeface="宋体" panose="02010600030101010101" pitchFamily="2" charset="-122"/>
                <a:cs typeface="Arial" panose="020B0604020202020204" pitchFamily="34" charset="0"/>
              </a:rPr>
              <a:t>	</a:t>
            </a:r>
            <a:r>
              <a:rPr lang="zh-CN" altLang="en-US" sz="1800" dirty="0" smtClean="0">
                <a:latin typeface="宋体" panose="02010600030101010101" pitchFamily="2" charset="-122"/>
                <a:ea typeface="宋体" panose="02010600030101010101" pitchFamily="2" charset="-122"/>
                <a:cs typeface="Arial" panose="020B0604020202020204" pitchFamily="34" charset="0"/>
              </a:rPr>
              <a:t>创建表格的同时可以加载数据</a:t>
            </a:r>
            <a:endParaRPr lang="en-US" altLang="zh-CN" sz="1800" dirty="0" smtClean="0">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1800" dirty="0" smtClean="0">
                <a:latin typeface="宋体" panose="02010600030101010101" pitchFamily="2" charset="-122"/>
                <a:ea typeface="宋体" panose="02010600030101010101" pitchFamily="2" charset="-122"/>
                <a:cs typeface="Arial" panose="020B0604020202020204" pitchFamily="34" charset="0"/>
              </a:rPr>
              <a:t>	</a:t>
            </a:r>
            <a:r>
              <a:rPr lang="zh-CN" altLang="en-US" sz="1800" dirty="0" smtClean="0">
                <a:latin typeface="宋体" panose="02010600030101010101" pitchFamily="2" charset="-122"/>
                <a:ea typeface="宋体" panose="02010600030101010101" pitchFamily="2" charset="-122"/>
                <a:cs typeface="Arial" panose="020B0604020202020204" pitchFamily="34" charset="0"/>
              </a:rPr>
              <a:t>创建表格的同时可以指定数据路径</a:t>
            </a:r>
            <a:endParaRPr lang="en-US" altLang="zh-CN" sz="1800" dirty="0" smtClean="0">
              <a:latin typeface="宋体" panose="02010600030101010101" pitchFamily="2" charset="-122"/>
              <a:ea typeface="宋体" panose="02010600030101010101" pitchFamily="2" charset="-122"/>
              <a:cs typeface="Arial" panose="020B0604020202020204" pitchFamily="34" charset="0"/>
            </a:endParaRPr>
          </a:p>
          <a:p>
            <a:pPr marL="285750" indent="-285750">
              <a:lnSpc>
                <a:spcPct val="150000"/>
              </a:lnSpc>
              <a:buFont typeface="Arial" panose="020B0604020202020204" pitchFamily="34" charset="0"/>
              <a:buChar char="•"/>
            </a:pPr>
            <a:r>
              <a:rPr lang="zh-CN" altLang="en-US" sz="1800" dirty="0" smtClean="0"/>
              <a:t>关键词</a:t>
            </a:r>
            <a:endParaRPr lang="en-US" altLang="zh-CN" sz="1800" dirty="0" smtClean="0"/>
          </a:p>
          <a:p>
            <a:pPr lvl="2">
              <a:lnSpc>
                <a:spcPct val="150000"/>
              </a:lnSpc>
            </a:pPr>
            <a:r>
              <a:rPr lang="zh-CN" altLang="en-US" sz="1800" dirty="0" smtClean="0"/>
              <a:t>没有关键词</a:t>
            </a:r>
            <a:endParaRPr lang="en-US" altLang="zh-CN" sz="1800" dirty="0" smtClean="0"/>
          </a:p>
          <a:p>
            <a:pPr lvl="2">
              <a:lnSpc>
                <a:spcPct val="150000"/>
              </a:lnSpc>
            </a:pPr>
            <a:r>
              <a:rPr lang="zh-CN" altLang="en-US" sz="1800" dirty="0" smtClean="0"/>
              <a:t>关键词</a:t>
            </a:r>
            <a:r>
              <a:rPr lang="en-US" altLang="zh-CN" sz="1800" dirty="0" smtClean="0"/>
              <a:t>external</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50968"/>
            <a:ext cx="7632700" cy="745784"/>
          </a:xfrm>
        </p:spPr>
        <p:txBody>
          <a:bodyPr/>
          <a:lstStyle/>
          <a:p>
            <a:r>
              <a:rPr lang="en-US" altLang="zh-CN" dirty="0" smtClean="0"/>
              <a:t>Hive</a:t>
            </a:r>
            <a:r>
              <a:rPr lang="zh-CN" altLang="en-US" dirty="0" smtClean="0"/>
              <a:t>权限管理</a:t>
            </a:r>
            <a:endParaRPr lang="zh-CN" altLang="en-US" dirty="0"/>
          </a:p>
        </p:txBody>
      </p:sp>
      <p:sp>
        <p:nvSpPr>
          <p:cNvPr id="3" name="内容占位符 2"/>
          <p:cNvSpPr>
            <a:spLocks noGrp="1"/>
          </p:cNvSpPr>
          <p:nvPr>
            <p:ph sz="quarter" idx="10"/>
          </p:nvPr>
        </p:nvSpPr>
        <p:spPr/>
        <p:txBody>
          <a:bodyPr/>
          <a:lstStyle/>
          <a:p>
            <a:r>
              <a:rPr lang="zh-CN" altLang="en-US" sz="1800" dirty="0" smtClean="0"/>
              <a:t>权限模型</a:t>
            </a:r>
            <a:endParaRPr lang="en-US" altLang="zh-CN" sz="1800" dirty="0" smtClean="0"/>
          </a:p>
          <a:p>
            <a:pPr lvl="1"/>
            <a:r>
              <a:rPr lang="en-US" altLang="zh-CN" sz="1600" dirty="0" smtClean="0">
                <a:solidFill>
                  <a:sysClr val="windowText" lastClr="000000"/>
                </a:solidFill>
                <a:cs typeface="+mn-cs"/>
              </a:rPr>
              <a:t>Principal Specification--</a:t>
            </a:r>
            <a:r>
              <a:rPr lang="zh-CN" altLang="en-US" sz="1600" dirty="0" smtClean="0">
                <a:solidFill>
                  <a:sysClr val="windowText" lastClr="000000"/>
                </a:solidFill>
                <a:cs typeface="+mn-cs"/>
              </a:rPr>
              <a:t>用户对象</a:t>
            </a:r>
            <a:r>
              <a:rPr lang="en-US" altLang="zh-CN" sz="1600" dirty="0" smtClean="0">
                <a:solidFill>
                  <a:sysClr val="windowText" lastClr="000000"/>
                </a:solidFill>
                <a:cs typeface="+mn-cs"/>
              </a:rPr>
              <a:t>:Hive</a:t>
            </a:r>
            <a:r>
              <a:rPr lang="zh-CN" altLang="en-US" sz="1600" dirty="0" smtClean="0">
                <a:solidFill>
                  <a:sysClr val="windowText" lastClr="000000"/>
                </a:solidFill>
                <a:cs typeface="+mn-cs"/>
              </a:rPr>
              <a:t>中的用户对象包括</a:t>
            </a:r>
            <a:r>
              <a:rPr lang="en-US" altLang="zh-CN" sz="1600" dirty="0" smtClean="0">
                <a:solidFill>
                  <a:sysClr val="windowText" lastClr="000000"/>
                </a:solidFill>
                <a:cs typeface="+mn-cs"/>
              </a:rPr>
              <a:t>:USER|GROUP</a:t>
            </a:r>
          </a:p>
          <a:p>
            <a:pPr lvl="1"/>
            <a:r>
              <a:rPr lang="en-US" altLang="zh-CN" sz="1600" dirty="0" smtClean="0">
                <a:solidFill>
                  <a:sysClr val="windowText" lastClr="000000"/>
                </a:solidFill>
                <a:cs typeface="+mn-cs"/>
              </a:rPr>
              <a:t>Object--</a:t>
            </a:r>
            <a:r>
              <a:rPr lang="zh-CN" altLang="en-US" sz="1600" dirty="0" smtClean="0">
                <a:solidFill>
                  <a:sysClr val="windowText" lastClr="000000"/>
                </a:solidFill>
                <a:cs typeface="+mn-cs"/>
              </a:rPr>
              <a:t>数据库对象</a:t>
            </a:r>
            <a:r>
              <a:rPr lang="en-US" altLang="zh-CN" sz="1600" dirty="0" smtClean="0">
                <a:solidFill>
                  <a:sysClr val="windowText" lastClr="000000"/>
                </a:solidFill>
                <a:cs typeface="+mn-cs"/>
              </a:rPr>
              <a:t>:Hive</a:t>
            </a:r>
            <a:r>
              <a:rPr lang="zh-CN" altLang="en-US" sz="1600" dirty="0" smtClean="0">
                <a:solidFill>
                  <a:sysClr val="windowText" lastClr="000000"/>
                </a:solidFill>
                <a:cs typeface="+mn-cs"/>
              </a:rPr>
              <a:t>中可操作的数据库对象包括数据库、表和视图</a:t>
            </a:r>
            <a:endParaRPr lang="en-US" altLang="zh-CN" sz="1600" dirty="0" smtClean="0">
              <a:solidFill>
                <a:sysClr val="windowText" lastClr="000000"/>
              </a:solidFill>
              <a:cs typeface="+mn-cs"/>
            </a:endParaRPr>
          </a:p>
          <a:p>
            <a:pPr lvl="1"/>
            <a:r>
              <a:rPr lang="en-US" altLang="zh-CN" sz="1600" dirty="0" smtClean="0">
                <a:solidFill>
                  <a:sysClr val="windowText" lastClr="000000"/>
                </a:solidFill>
                <a:cs typeface="+mn-cs"/>
              </a:rPr>
              <a:t>Privilege--</a:t>
            </a:r>
            <a:r>
              <a:rPr lang="zh-CN" altLang="en-US" sz="1600" dirty="0" smtClean="0">
                <a:solidFill>
                  <a:sysClr val="windowText" lastClr="000000"/>
                </a:solidFill>
                <a:cs typeface="+mn-cs"/>
              </a:rPr>
              <a:t>权限类型</a:t>
            </a:r>
            <a:r>
              <a:rPr lang="en-US" altLang="zh-CN" sz="1600" dirty="0" smtClean="0">
                <a:solidFill>
                  <a:sysClr val="windowText" lastClr="000000"/>
                </a:solidFill>
                <a:cs typeface="+mn-cs"/>
              </a:rPr>
              <a:t>:Hive</a:t>
            </a:r>
            <a:r>
              <a:rPr lang="zh-CN" altLang="en-US" sz="1600" dirty="0" smtClean="0">
                <a:solidFill>
                  <a:sysClr val="windowText" lastClr="000000"/>
                </a:solidFill>
                <a:cs typeface="+mn-cs"/>
              </a:rPr>
              <a:t>中可以授权的权限主要有</a:t>
            </a:r>
            <a:r>
              <a:rPr lang="en-US" altLang="zh-CN" sz="1600" dirty="0" smtClean="0">
                <a:solidFill>
                  <a:sysClr val="windowText" lastClr="000000"/>
                </a:solidFill>
                <a:cs typeface="+mn-cs"/>
              </a:rPr>
              <a:t>CREATE|SELECT|INSERT|DELETE|UPDATE</a:t>
            </a:r>
            <a:endParaRPr lang="zh-CN" altLang="en-US" sz="1600" dirty="0">
              <a:solidFill>
                <a:sysClr val="windowText" lastClr="000000"/>
              </a:solidFill>
              <a:cs typeface="+mn-cs"/>
            </a:endParaRPr>
          </a:p>
        </p:txBody>
      </p:sp>
      <p:sp>
        <p:nvSpPr>
          <p:cNvPr id="5" name="圆角矩形 4"/>
          <p:cNvSpPr/>
          <p:nvPr/>
        </p:nvSpPr>
        <p:spPr bwMode="auto">
          <a:xfrm>
            <a:off x="3518451" y="3603619"/>
            <a:ext cx="1681560" cy="65347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sz="1600" b="1" dirty="0" smtClean="0">
                <a:latin typeface="+mj-lt"/>
                <a:cs typeface="Times New Roman" panose="02020603050405020304" pitchFamily="18" charset="0"/>
              </a:rPr>
              <a:t>Principal</a:t>
            </a:r>
          </a:p>
          <a:p>
            <a:r>
              <a:rPr lang="en-US" altLang="zh-CN" sz="1600" b="1" dirty="0" smtClean="0">
                <a:latin typeface="+mj-lt"/>
                <a:cs typeface="Times New Roman" panose="02020603050405020304" pitchFamily="18" charset="0"/>
              </a:rPr>
              <a:t>Specification</a:t>
            </a:r>
            <a:endParaRPr kumimoji="0" lang="zh-CN" altLang="en-US" sz="1600" b="0" i="0" u="none" strike="noStrike" cap="none" normalizeH="0" baseline="0" dirty="0" smtClean="0">
              <a:ln>
                <a:noFill/>
              </a:ln>
              <a:solidFill>
                <a:schemeClr val="tx1"/>
              </a:solidFill>
              <a:effectLst/>
              <a:ea typeface="宋体" panose="02010600030101010101" pitchFamily="2" charset="-122"/>
            </a:endParaRPr>
          </a:p>
        </p:txBody>
      </p:sp>
      <p:sp>
        <p:nvSpPr>
          <p:cNvPr id="6" name="圆角矩形 5"/>
          <p:cNvSpPr/>
          <p:nvPr/>
        </p:nvSpPr>
        <p:spPr bwMode="auto">
          <a:xfrm>
            <a:off x="4714541" y="4647735"/>
            <a:ext cx="1449620" cy="65347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endParaRPr lang="en-US" altLang="zh-CN" sz="1600" dirty="0" smtClean="0"/>
          </a:p>
          <a:p>
            <a:pPr algn="ctr"/>
            <a:r>
              <a:rPr lang="en-US" altLang="zh-CN" sz="1600" b="1" dirty="0" smtClean="0">
                <a:latin typeface="+mj-lt"/>
                <a:cs typeface="Times New Roman" panose="02020603050405020304" pitchFamily="18" charset="0"/>
              </a:rPr>
              <a:t>Privilege</a:t>
            </a:r>
          </a:p>
          <a:p>
            <a:pPr marL="0" marR="0" indent="0" algn="ctr" defTabSz="914400" rtl="0" eaLnBrk="1" fontAlgn="t" latinLnBrk="0" hangingPunct="1">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ea typeface="宋体" panose="02010600030101010101" pitchFamily="2" charset="-122"/>
            </a:endParaRPr>
          </a:p>
        </p:txBody>
      </p:sp>
      <p:sp>
        <p:nvSpPr>
          <p:cNvPr id="7" name="圆角矩形 6"/>
          <p:cNvSpPr/>
          <p:nvPr/>
        </p:nvSpPr>
        <p:spPr bwMode="auto">
          <a:xfrm>
            <a:off x="2554301" y="4647735"/>
            <a:ext cx="1449620" cy="65347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sz="1600" b="1" dirty="0" smtClean="0">
                <a:latin typeface="+mj-lt"/>
                <a:cs typeface="Times New Roman" panose="02020603050405020304" pitchFamily="18" charset="0"/>
              </a:rPr>
              <a:t>  Object</a:t>
            </a:r>
          </a:p>
        </p:txBody>
      </p:sp>
      <p:pic>
        <p:nvPicPr>
          <p:cNvPr id="13" name="Picture 3"/>
          <p:cNvPicPr>
            <a:picLocks noChangeAspect="1" noChangeArrowheads="1"/>
          </p:cNvPicPr>
          <p:nvPr/>
        </p:nvPicPr>
        <p:blipFill>
          <a:blip r:embed="rId3" cstate="print"/>
          <a:srcRect/>
          <a:stretch>
            <a:fillRect/>
          </a:stretch>
        </p:blipFill>
        <p:spPr bwMode="auto">
          <a:xfrm>
            <a:off x="6348672" y="4121375"/>
            <a:ext cx="1967596" cy="2118041"/>
          </a:xfrm>
          <a:prstGeom prst="rect">
            <a:avLst/>
          </a:prstGeom>
          <a:noFill/>
          <a:ln w="9525">
            <a:miter lim="800000"/>
            <a:headEnd/>
            <a:tailEnd/>
          </a:ln>
          <a:effectLst/>
        </p:spPr>
      </p:pic>
      <p:pic>
        <p:nvPicPr>
          <p:cNvPr id="16" name="Picture 5"/>
          <p:cNvPicPr>
            <a:picLocks noChangeAspect="1" noChangeArrowheads="1"/>
          </p:cNvPicPr>
          <p:nvPr/>
        </p:nvPicPr>
        <p:blipFill>
          <a:blip r:embed="rId4" cstate="print"/>
          <a:srcRect/>
          <a:stretch>
            <a:fillRect/>
          </a:stretch>
        </p:blipFill>
        <p:spPr bwMode="auto">
          <a:xfrm>
            <a:off x="5272093" y="3325564"/>
            <a:ext cx="1657626" cy="644736"/>
          </a:xfrm>
          <a:prstGeom prst="rect">
            <a:avLst/>
          </a:prstGeom>
          <a:noFill/>
          <a:ln w="9525">
            <a:miter lim="800000"/>
            <a:headEnd/>
            <a:tailEnd/>
          </a:ln>
          <a:effectLst/>
        </p:spPr>
      </p:pic>
      <p:cxnSp>
        <p:nvCxnSpPr>
          <p:cNvPr id="15" name="直接连接符 14"/>
          <p:cNvCxnSpPr>
            <a:stCxn id="5" idx="1"/>
            <a:endCxn id="7" idx="0"/>
          </p:cNvCxnSpPr>
          <p:nvPr/>
        </p:nvCxnSpPr>
        <p:spPr bwMode="auto">
          <a:xfrm flipH="1">
            <a:off x="3267144" y="3930356"/>
            <a:ext cx="263274" cy="7173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接连接符 16"/>
          <p:cNvCxnSpPr>
            <a:stCxn id="7" idx="3"/>
            <a:endCxn id="6" idx="1"/>
          </p:cNvCxnSpPr>
          <p:nvPr/>
        </p:nvCxnSpPr>
        <p:spPr bwMode="auto">
          <a:xfrm>
            <a:off x="3968390" y="4974472"/>
            <a:ext cx="78168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p:cNvCxnSpPr>
            <a:stCxn id="5" idx="3"/>
            <a:endCxn id="6" idx="0"/>
          </p:cNvCxnSpPr>
          <p:nvPr/>
        </p:nvCxnSpPr>
        <p:spPr bwMode="auto">
          <a:xfrm>
            <a:off x="5188044" y="3930356"/>
            <a:ext cx="263274" cy="717379"/>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4" name="Picture 6"/>
          <p:cNvPicPr>
            <a:picLocks noChangeAspect="1" noChangeArrowheads="1"/>
          </p:cNvPicPr>
          <p:nvPr/>
        </p:nvPicPr>
        <p:blipFill>
          <a:blip r:embed="rId5" cstate="print"/>
          <a:srcRect/>
          <a:stretch>
            <a:fillRect/>
          </a:stretch>
        </p:blipFill>
        <p:spPr bwMode="auto">
          <a:xfrm>
            <a:off x="677042" y="4529724"/>
            <a:ext cx="1812947" cy="889494"/>
          </a:xfrm>
          <a:prstGeom prst="rect">
            <a:avLst/>
          </a:prstGeom>
          <a:noFill/>
          <a:ln w="9525">
            <a:miter lim="800000"/>
            <a:headEnd/>
            <a:tailEnd/>
          </a:ln>
          <a:effectLst/>
        </p:spPr>
      </p:pic>
    </p:spTree>
  </p:cSld>
  <p:clrMapOvr>
    <a:masterClrMapping/>
  </p:clrMapOvr>
  <p:transition xmlns:p14="http://schemas.microsoft.com/office/powerpoint/2010/main" advClick="0" advTm="8000">
    <p:fade thruBlk="1"/>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lvl="0">
              <a:defRPr/>
            </a:pPr>
            <a:r>
              <a:rPr lang="zh-CN" altLang="en-US" dirty="0" smtClean="0"/>
              <a:t>基于</a:t>
            </a:r>
            <a:r>
              <a:rPr lang="en-US" altLang="zh-CN" dirty="0" smtClean="0"/>
              <a:t>HDFS Colocation</a:t>
            </a:r>
            <a:r>
              <a:rPr lang="zh-CN" altLang="en-US" dirty="0" smtClean="0"/>
              <a:t>特性建表</a:t>
            </a:r>
            <a:endParaRPr lang="en-US" altLang="zh-CN" dirty="0" smtClean="0"/>
          </a:p>
          <a:p>
            <a:pPr lvl="0">
              <a:defRPr/>
            </a:pPr>
            <a:r>
              <a:rPr lang="zh-CN" altLang="en-US" dirty="0" smtClean="0"/>
              <a:t>列加密</a:t>
            </a:r>
            <a:endParaRPr lang="en-US" altLang="zh-CN" dirty="0" smtClean="0"/>
          </a:p>
          <a:p>
            <a:pPr lvl="0">
              <a:defRPr/>
            </a:pPr>
            <a:r>
              <a:rPr lang="en-US" altLang="zh-CN" dirty="0" smtClean="0"/>
              <a:t>HBase</a:t>
            </a:r>
            <a:r>
              <a:rPr lang="zh-CN" altLang="en-US" dirty="0" smtClean="0"/>
              <a:t>表批量记录删除功能</a:t>
            </a:r>
            <a:endParaRPr lang="en-US" altLang="zh-CN" dirty="0" smtClean="0"/>
          </a:p>
          <a:p>
            <a:pPr lvl="0">
              <a:defRPr/>
            </a:pPr>
            <a:r>
              <a:rPr lang="zh-CN" altLang="en-US" dirty="0" smtClean="0"/>
              <a:t>流控特性</a:t>
            </a:r>
            <a:endParaRPr lang="en-US" altLang="zh-CN" dirty="0" smtClean="0"/>
          </a:p>
          <a:p>
            <a:pPr lvl="0">
              <a:defRPr/>
            </a:pPr>
            <a:r>
              <a:rPr lang="zh-CN" altLang="en-US" dirty="0"/>
              <a:t>自定义</a:t>
            </a:r>
            <a:r>
              <a:rPr lang="zh-CN" altLang="en-US" dirty="0" smtClean="0"/>
              <a:t>行分隔符</a:t>
            </a:r>
          </a:p>
          <a:p>
            <a:pPr lvl="0">
              <a:defRPr/>
            </a:pPr>
            <a:r>
              <a:rPr lang="zh-CN" altLang="en-US" dirty="0" smtClean="0"/>
              <a:t>指定或者自定义存储文件格式</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什么是</a:t>
            </a:r>
            <a:r>
              <a:rPr lang="en-US" altLang="zh-CN" dirty="0" smtClean="0"/>
              <a:t>Hive</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a:lnSpc>
                <a:spcPct val="150000"/>
              </a:lnSpc>
            </a:pPr>
            <a:r>
              <a:rPr lang="en-US" altLang="zh-CN" sz="2000" kern="1200" dirty="0" smtClean="0">
                <a:latin typeface="宋体" panose="02010600030101010101" pitchFamily="2" charset="-122"/>
                <a:ea typeface="宋体" panose="02010600030101010101" pitchFamily="2" charset="-122"/>
              </a:rPr>
              <a:t>Hive</a:t>
            </a:r>
            <a:r>
              <a:rPr lang="zh-CN" altLang="en-US" sz="2000" dirty="0" smtClean="0">
                <a:latin typeface="宋体" panose="02010600030101010101" pitchFamily="2" charset="-122"/>
                <a:ea typeface="宋体" panose="02010600030101010101" pitchFamily="2" charset="-122"/>
              </a:rPr>
              <a:t>是基于</a:t>
            </a:r>
            <a:r>
              <a:rPr lang="en-US" altLang="zh-CN" sz="2000" kern="1200" dirty="0" smtClean="0">
                <a:latin typeface="宋体" panose="02010600030101010101" pitchFamily="2" charset="-122"/>
                <a:ea typeface="宋体" panose="02010600030101010101" pitchFamily="2" charset="-122"/>
              </a:rPr>
              <a:t>Hadoop</a:t>
            </a:r>
            <a:r>
              <a:rPr lang="zh-CN" altLang="en-US" sz="2000" dirty="0" smtClean="0">
                <a:latin typeface="宋体" panose="02010600030101010101" pitchFamily="2" charset="-122"/>
                <a:ea typeface="宋体" panose="02010600030101010101" pitchFamily="2" charset="-122"/>
              </a:rPr>
              <a:t>的</a:t>
            </a:r>
            <a:r>
              <a:rPr lang="zh-CN" altLang="en-US" sz="2000" b="1" dirty="0" smtClean="0">
                <a:solidFill>
                  <a:srgbClr val="FF0000"/>
                </a:solidFill>
                <a:latin typeface="宋体" panose="02010600030101010101" pitchFamily="2" charset="-122"/>
                <a:ea typeface="宋体" panose="02010600030101010101" pitchFamily="2" charset="-122"/>
              </a:rPr>
              <a:t>数据仓库软件</a:t>
            </a:r>
            <a:r>
              <a:rPr lang="zh-CN" altLang="en-US" sz="2000" dirty="0" smtClean="0">
                <a:latin typeface="宋体" panose="02010600030101010101" pitchFamily="2" charset="-122"/>
                <a:ea typeface="宋体" panose="02010600030101010101" pitchFamily="2" charset="-122"/>
              </a:rPr>
              <a:t>，可以查询和管理</a:t>
            </a:r>
            <a:r>
              <a:rPr lang="en-US" altLang="zh-CN" sz="2000" dirty="0" smtClean="0">
                <a:latin typeface="宋体" panose="02010600030101010101" pitchFamily="2" charset="-122"/>
                <a:ea typeface="宋体" panose="02010600030101010101" pitchFamily="2" charset="-122"/>
              </a:rPr>
              <a:t>PB</a:t>
            </a:r>
            <a:r>
              <a:rPr lang="zh-CN" altLang="en-US" sz="2000" dirty="0" smtClean="0">
                <a:latin typeface="宋体" panose="02010600030101010101" pitchFamily="2" charset="-122"/>
                <a:ea typeface="宋体" panose="02010600030101010101" pitchFamily="2" charset="-122"/>
              </a:rPr>
              <a:t>级别的分布式数据。</a:t>
            </a:r>
            <a:endParaRPr lang="en-US" altLang="zh-CN" sz="2000" dirty="0" smtClean="0">
              <a:latin typeface="宋体" panose="02010600030101010101" pitchFamily="2" charset="-122"/>
              <a:ea typeface="宋体" panose="02010600030101010101" pitchFamily="2" charset="-122"/>
            </a:endParaRPr>
          </a:p>
          <a:p>
            <a:pPr>
              <a:lnSpc>
                <a:spcPct val="150000"/>
              </a:lnSpc>
            </a:pPr>
            <a:r>
              <a:rPr lang="zh-CN" altLang="en-US" sz="2000" dirty="0" smtClean="0">
                <a:latin typeface="宋体" panose="02010600030101010101" pitchFamily="2" charset="-122"/>
                <a:ea typeface="宋体" panose="02010600030101010101" pitchFamily="2" charset="-122"/>
              </a:rPr>
              <a:t>它提供了如下功能：</a:t>
            </a:r>
            <a:endParaRPr lang="en-US" altLang="zh-CN" sz="2000" dirty="0" smtClean="0">
              <a:latin typeface="宋体" panose="02010600030101010101" pitchFamily="2" charset="-122"/>
              <a:ea typeface="宋体" panose="02010600030101010101" pitchFamily="2" charset="-122"/>
            </a:endParaRPr>
          </a:p>
          <a:p>
            <a:pPr lvl="1">
              <a:lnSpc>
                <a:spcPct val="150000"/>
              </a:lnSpc>
              <a:buClr>
                <a:schemeClr val="bg2">
                  <a:lumMod val="50000"/>
                </a:schemeClr>
              </a:buClr>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灵活方便的</a:t>
            </a:r>
            <a:r>
              <a:rPr lang="en-US" altLang="zh-CN" kern="1200" dirty="0" smtClean="0">
                <a:latin typeface="宋体" panose="02010600030101010101" pitchFamily="2" charset="-122"/>
                <a:ea typeface="宋体" panose="02010600030101010101" pitchFamily="2" charset="-122"/>
              </a:rPr>
              <a:t>ETL(extract/transform/load)</a:t>
            </a:r>
          </a:p>
          <a:p>
            <a:pPr lvl="1">
              <a:lnSpc>
                <a:spcPct val="150000"/>
              </a:lnSpc>
              <a:buClr>
                <a:schemeClr val="bg2">
                  <a:lumMod val="50000"/>
                </a:schemeClr>
              </a:buClr>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多种文件格式的元数据服务（自研的</a:t>
            </a:r>
            <a:r>
              <a:rPr lang="en-US" altLang="zh-CN" dirty="0" smtClean="0">
                <a:latin typeface="宋体" panose="02010600030101010101" pitchFamily="2" charset="-122"/>
                <a:ea typeface="宋体" panose="02010600030101010101" pitchFamily="2" charset="-122"/>
              </a:rPr>
              <a:t>DBServer</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lnSpc>
                <a:spcPct val="150000"/>
              </a:lnSpc>
              <a:buClr>
                <a:schemeClr val="bg2">
                  <a:lumMod val="50000"/>
                </a:schemeClr>
              </a:buClr>
              <a:buFont typeface="Wingdings" panose="05000000000000000000" pitchFamily="2" charset="2"/>
              <a:buChar char="Ø"/>
            </a:pPr>
            <a:r>
              <a:rPr lang="zh-CN" altLang="en-US" dirty="0" smtClean="0">
                <a:latin typeface="宋体" panose="02010600030101010101" pitchFamily="2" charset="-122"/>
                <a:ea typeface="宋体" panose="02010600030101010101" pitchFamily="2" charset="-122"/>
              </a:rPr>
              <a:t>直接访问</a:t>
            </a:r>
            <a:r>
              <a:rPr lang="en-US" altLang="zh-CN" kern="1200" dirty="0" smtClean="0">
                <a:latin typeface="宋体" panose="02010600030101010101" pitchFamily="2" charset="-122"/>
                <a:ea typeface="宋体" panose="02010600030101010101" pitchFamily="2" charset="-122"/>
              </a:rPr>
              <a:t>HDFS</a:t>
            </a:r>
            <a:r>
              <a:rPr lang="zh-CN" altLang="en-US" dirty="0" smtClean="0">
                <a:latin typeface="宋体" panose="02010600030101010101" pitchFamily="2" charset="-122"/>
                <a:ea typeface="宋体" panose="02010600030101010101" pitchFamily="2" charset="-122"/>
              </a:rPr>
              <a:t>文件以及</a:t>
            </a:r>
            <a:r>
              <a:rPr lang="en-US" altLang="zh-CN" kern="1200" dirty="0" smtClean="0">
                <a:latin typeface="宋体" panose="02010600030101010101" pitchFamily="2" charset="-122"/>
                <a:ea typeface="宋体" panose="02010600030101010101" pitchFamily="2" charset="-122"/>
              </a:rPr>
              <a:t>HBase</a:t>
            </a:r>
          </a:p>
          <a:p>
            <a:pPr lvl="1">
              <a:lnSpc>
                <a:spcPct val="150000"/>
              </a:lnSpc>
              <a:buClr>
                <a:schemeClr val="bg2">
                  <a:lumMod val="50000"/>
                </a:schemeClr>
              </a:buClr>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本身不具备计算能力，支持</a:t>
            </a:r>
            <a:r>
              <a:rPr lang="en-US" altLang="zh-CN" dirty="0">
                <a:latin typeface="宋体" panose="02010600030101010101" pitchFamily="2" charset="-122"/>
                <a:ea typeface="宋体" panose="02010600030101010101" pitchFamily="2" charset="-122"/>
              </a:rPr>
              <a:t>MapReduce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Tez</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Spark</a:t>
            </a:r>
            <a:r>
              <a:rPr lang="zh-CN" altLang="en-US" dirty="0">
                <a:latin typeface="宋体" panose="02010600030101010101" pitchFamily="2" charset="-122"/>
                <a:ea typeface="宋体" panose="02010600030101010101" pitchFamily="2" charset="-122"/>
              </a:rPr>
              <a:t>等多种计算引擎</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200" dirty="0" smtClean="0"/>
              <a:t>Hive</a:t>
            </a:r>
            <a:r>
              <a:rPr lang="zh-CN" altLang="en-US" sz="3200" dirty="0" smtClean="0"/>
              <a:t>增强特性</a:t>
            </a:r>
            <a:r>
              <a:rPr lang="en-US" altLang="zh-CN" sz="3200" dirty="0" smtClean="0"/>
              <a:t> – Colocation</a:t>
            </a:r>
            <a:r>
              <a:rPr lang="zh-CN" altLang="en-US" sz="3200" dirty="0" smtClean="0"/>
              <a:t>简介</a:t>
            </a:r>
            <a:endParaRPr lang="zh-CN" altLang="en-US" sz="3200" dirty="0"/>
          </a:p>
        </p:txBody>
      </p:sp>
      <p:sp>
        <p:nvSpPr>
          <p:cNvPr id="4" name="文本占位符 3"/>
          <p:cNvSpPr>
            <a:spLocks noGrp="1"/>
          </p:cNvSpPr>
          <p:nvPr>
            <p:ph type="body" sz="quarter" idx="10"/>
          </p:nvPr>
        </p:nvSpPr>
        <p:spPr>
          <a:xfrm>
            <a:off x="684213" y="1255713"/>
            <a:ext cx="7920037" cy="4500909"/>
          </a:xfrm>
        </p:spPr>
        <p:txBody>
          <a:bodyPr/>
          <a:lstStyle/>
          <a:p>
            <a:pPr marL="0" indent="0">
              <a:buNone/>
            </a:pPr>
            <a:r>
              <a:rPr lang="en-US" altLang="zh-CN" sz="1800" dirty="0" smtClean="0">
                <a:latin typeface="宋体" panose="02010600030101010101" pitchFamily="2" charset="-122"/>
                <a:ea typeface="宋体" panose="02010600030101010101" pitchFamily="2" charset="-122"/>
              </a:rPr>
              <a:t>Colocation(</a:t>
            </a:r>
            <a:r>
              <a:rPr lang="zh-CN" altLang="en-US" sz="1800" dirty="0" smtClean="0">
                <a:latin typeface="宋体" panose="02010600030101010101" pitchFamily="2" charset="-122"/>
                <a:ea typeface="宋体" panose="02010600030101010101" pitchFamily="2" charset="-122"/>
              </a:rPr>
              <a:t>同分布</a:t>
            </a:r>
            <a:r>
              <a:rPr lang="en-US"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：将存在关联关系的数据或可能要进行关联操作的数据存储在相同的存储节点上</a:t>
            </a:r>
            <a:r>
              <a:rPr lang="zh-CN" altLang="en-US" sz="2000" dirty="0" smtClean="0">
                <a:latin typeface="宋体" panose="02010600030101010101" pitchFamily="2" charset="-122"/>
                <a:ea typeface="宋体" panose="02010600030101010101" pitchFamily="2" charset="-122"/>
              </a:rPr>
              <a:t>。</a:t>
            </a:r>
          </a:p>
        </p:txBody>
      </p:sp>
      <p:grpSp>
        <p:nvGrpSpPr>
          <p:cNvPr id="40" name="组合 39"/>
          <p:cNvGrpSpPr/>
          <p:nvPr/>
        </p:nvGrpSpPr>
        <p:grpSpPr>
          <a:xfrm>
            <a:off x="899815" y="2241004"/>
            <a:ext cx="7488832" cy="2592288"/>
            <a:chOff x="827584" y="1367359"/>
            <a:chExt cx="7488832" cy="2592288"/>
          </a:xfrm>
        </p:grpSpPr>
        <p:sp>
          <p:nvSpPr>
            <p:cNvPr id="41" name="矩形 40"/>
            <p:cNvSpPr/>
            <p:nvPr/>
          </p:nvSpPr>
          <p:spPr bwMode="auto">
            <a:xfrm>
              <a:off x="3851920" y="1367359"/>
              <a:ext cx="1224136" cy="792088"/>
            </a:xfrm>
            <a:prstGeom prst="rect">
              <a:avLst/>
            </a:prstGeom>
            <a:solidFill>
              <a:srgbClr val="FFFFFF"/>
            </a:solidFill>
            <a:ln w="19050" cap="flat" cmpd="sng" algn="ctr">
              <a:solidFill>
                <a:srgbClr val="4F81BD"/>
              </a:solidFill>
              <a:prstDash val="solid"/>
              <a:headEnd type="none" w="med" len="med"/>
              <a:tailEnd type="none" w="med" len="med"/>
            </a:ln>
            <a:effec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42" name="矩形 41"/>
            <p:cNvSpPr/>
            <p:nvPr/>
          </p:nvSpPr>
          <p:spPr>
            <a:xfrm>
              <a:off x="4067944" y="1583383"/>
              <a:ext cx="792088"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NN #1</a:t>
              </a:r>
              <a:endParaRPr kumimoji="0" lang="zh-CN" altLang="en-US" sz="14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43" name="矩形 42"/>
            <p:cNvSpPr/>
            <p:nvPr/>
          </p:nvSpPr>
          <p:spPr bwMode="auto">
            <a:xfrm>
              <a:off x="827584"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44" name="矩形 43"/>
            <p:cNvSpPr/>
            <p:nvPr/>
          </p:nvSpPr>
          <p:spPr>
            <a:xfrm>
              <a:off x="963599" y="3291830"/>
              <a:ext cx="204023" cy="216024"/>
            </a:xfrm>
            <a:prstGeom prst="rect">
              <a:avLst/>
            </a:prstGeom>
            <a:solidFill>
              <a:srgbClr val="4F81BD"/>
            </a:solidFill>
            <a:ln w="1905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A</a:t>
              </a: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5" name="矩形 44"/>
            <p:cNvSpPr/>
            <p:nvPr/>
          </p:nvSpPr>
          <p:spPr>
            <a:xfrm>
              <a:off x="1259632" y="3291830"/>
              <a:ext cx="204023" cy="216024"/>
            </a:xfrm>
            <a:prstGeom prst="rect">
              <a:avLst/>
            </a:prstGeom>
            <a:solidFill>
              <a:srgbClr val="F79646">
                <a:lumMod val="75000"/>
              </a:srgbClr>
            </a:solidFill>
            <a:ln w="1905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C</a:t>
              </a: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6" name="矩形 45"/>
            <p:cNvSpPr/>
            <p:nvPr/>
          </p:nvSpPr>
          <p:spPr bwMode="auto">
            <a:xfrm>
              <a:off x="2051720"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47" name="矩形 46"/>
            <p:cNvSpPr/>
            <p:nvPr/>
          </p:nvSpPr>
          <p:spPr>
            <a:xfrm>
              <a:off x="2483768" y="3291830"/>
              <a:ext cx="204023" cy="216024"/>
            </a:xfrm>
            <a:prstGeom prst="rect">
              <a:avLst/>
            </a:prstGeom>
            <a:solidFill>
              <a:srgbClr val="48B040"/>
            </a:solidFill>
            <a:ln w="1905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B</a:t>
              </a: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8" name="矩形 47"/>
            <p:cNvSpPr/>
            <p:nvPr/>
          </p:nvSpPr>
          <p:spPr>
            <a:xfrm>
              <a:off x="2187735" y="3291830"/>
              <a:ext cx="204023" cy="216024"/>
            </a:xfrm>
            <a:prstGeom prst="rect">
              <a:avLst/>
            </a:prstGeom>
            <a:solidFill>
              <a:srgbClr val="4F81BD"/>
            </a:solidFill>
            <a:ln w="1905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A</a:t>
              </a:r>
              <a:endParaRPr kumimoji="0" lang="zh-CN" altLang="en-US"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9" name="矩形 48"/>
            <p:cNvSpPr/>
            <p:nvPr/>
          </p:nvSpPr>
          <p:spPr bwMode="auto">
            <a:xfrm>
              <a:off x="3275856"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0" name="矩形 49"/>
            <p:cNvSpPr/>
            <p:nvPr/>
          </p:nvSpPr>
          <p:spPr>
            <a:xfrm>
              <a:off x="3419872" y="3291830"/>
              <a:ext cx="204023" cy="216024"/>
            </a:xfrm>
            <a:prstGeom prst="rect">
              <a:avLst/>
            </a:prstGeom>
            <a:solidFill>
              <a:srgbClr val="48B040"/>
            </a:solidFill>
            <a:ln w="1905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B</a:t>
              </a: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1" name="矩形 50"/>
            <p:cNvSpPr/>
            <p:nvPr/>
          </p:nvSpPr>
          <p:spPr>
            <a:xfrm>
              <a:off x="3707904" y="3291830"/>
              <a:ext cx="204023" cy="216024"/>
            </a:xfrm>
            <a:prstGeom prst="rect">
              <a:avLst/>
            </a:prstGeom>
            <a:solidFill>
              <a:srgbClr val="F79646">
                <a:lumMod val="75000"/>
              </a:srgbClr>
            </a:solidFill>
            <a:ln w="1905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C</a:t>
              </a:r>
              <a:endParaRPr kumimoji="0" lang="zh-CN" altLang="en-US"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2" name="矩形 51"/>
            <p:cNvSpPr/>
            <p:nvPr/>
          </p:nvSpPr>
          <p:spPr>
            <a:xfrm>
              <a:off x="1259632" y="3651870"/>
              <a:ext cx="892099"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DN #1</a:t>
              </a:r>
              <a:endParaRPr kumimoji="0" lang="zh-CN" altLang="en-US" sz="14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3" name="矩形 52"/>
            <p:cNvSpPr/>
            <p:nvPr/>
          </p:nvSpPr>
          <p:spPr>
            <a:xfrm>
              <a:off x="2483768" y="3651870"/>
              <a:ext cx="964107"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DN #2</a:t>
              </a:r>
              <a:endParaRPr kumimoji="0" lang="zh-CN" altLang="en-US" sz="14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4" name="矩形 53"/>
            <p:cNvSpPr/>
            <p:nvPr/>
          </p:nvSpPr>
          <p:spPr>
            <a:xfrm>
              <a:off x="3707904" y="3651870"/>
              <a:ext cx="964107"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DN #3</a:t>
              </a:r>
              <a:endParaRPr kumimoji="0" lang="zh-CN" altLang="en-US" sz="14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5" name="矩形 54"/>
            <p:cNvSpPr/>
            <p:nvPr/>
          </p:nvSpPr>
          <p:spPr bwMode="auto">
            <a:xfrm>
              <a:off x="4499992"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6" name="矩形 55"/>
            <p:cNvSpPr/>
            <p:nvPr/>
          </p:nvSpPr>
          <p:spPr>
            <a:xfrm>
              <a:off x="4644008" y="3291830"/>
              <a:ext cx="204023" cy="216024"/>
            </a:xfrm>
            <a:prstGeom prst="rect">
              <a:avLst/>
            </a:prstGeom>
            <a:solidFill>
              <a:srgbClr val="48B040"/>
            </a:solidFill>
            <a:ln w="1905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B</a:t>
              </a: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7" name="矩形 56"/>
            <p:cNvSpPr/>
            <p:nvPr/>
          </p:nvSpPr>
          <p:spPr>
            <a:xfrm>
              <a:off x="4932040" y="3651870"/>
              <a:ext cx="964107"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DN #4</a:t>
              </a:r>
              <a:endParaRPr kumimoji="0" lang="zh-CN" altLang="en-US" sz="14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8" name="矩形 57"/>
            <p:cNvSpPr/>
            <p:nvPr/>
          </p:nvSpPr>
          <p:spPr bwMode="auto">
            <a:xfrm>
              <a:off x="5724128"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9" name="矩形 58"/>
            <p:cNvSpPr/>
            <p:nvPr/>
          </p:nvSpPr>
          <p:spPr>
            <a:xfrm>
              <a:off x="5868144" y="3291830"/>
              <a:ext cx="204023" cy="216024"/>
            </a:xfrm>
            <a:prstGeom prst="rect">
              <a:avLst/>
            </a:prstGeom>
            <a:solidFill>
              <a:srgbClr val="F79646">
                <a:lumMod val="75000"/>
              </a:srgbClr>
            </a:solidFill>
            <a:ln w="19050" cap="flat" cmpd="sng" algn="ctr">
              <a:solidFill>
                <a:srgbClr val="F79646">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C</a:t>
              </a:r>
              <a:endParaRPr kumimoji="0" lang="zh-CN" altLang="en-US"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0" name="矩形 59"/>
            <p:cNvSpPr/>
            <p:nvPr/>
          </p:nvSpPr>
          <p:spPr>
            <a:xfrm>
              <a:off x="6156176" y="3651870"/>
              <a:ext cx="892099"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DN #5</a:t>
              </a:r>
              <a:endParaRPr kumimoji="0" lang="zh-CN" altLang="en-US" sz="14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61" name="矩形 60"/>
            <p:cNvSpPr/>
            <p:nvPr/>
          </p:nvSpPr>
          <p:spPr bwMode="auto">
            <a:xfrm>
              <a:off x="6948264" y="3147814"/>
              <a:ext cx="1156128" cy="792088"/>
            </a:xfrm>
            <a:prstGeom prst="rect">
              <a:avLst/>
            </a:prstGeom>
            <a:solidFill>
              <a:srgbClr val="FFFFFF"/>
            </a:solidFill>
            <a:ln w="19050" cap="flat" cmpd="sng" algn="ctr">
              <a:solidFill>
                <a:srgbClr val="4F81BD"/>
              </a:solidFill>
              <a:prstDash val="solid"/>
              <a:headEnd type="none" w="med" len="med"/>
              <a:tailEnd type="none" w="med" len="med"/>
            </a:ln>
            <a:effectLst/>
          </p:spPr>
          <p:txBody>
            <a:bodyPr lIns="62865" tIns="31433" rIns="62865" bIns="31433"/>
            <a:lstStyle/>
            <a:p>
              <a:pPr marL="0" marR="0" lvl="0" indent="0" defTabSz="62865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62" name="矩形 61"/>
            <p:cNvSpPr/>
            <p:nvPr/>
          </p:nvSpPr>
          <p:spPr>
            <a:xfrm>
              <a:off x="7084279" y="3311575"/>
              <a:ext cx="204023" cy="216024"/>
            </a:xfrm>
            <a:prstGeom prst="rect">
              <a:avLst/>
            </a:prstGeom>
            <a:solidFill>
              <a:srgbClr val="4F81BD"/>
            </a:solidFill>
            <a:ln w="1905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A</a:t>
              </a:r>
              <a:endParaRPr kumimoji="0" lang="zh-CN" altLang="en-US"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3" name="矩形 62"/>
            <p:cNvSpPr/>
            <p:nvPr/>
          </p:nvSpPr>
          <p:spPr>
            <a:xfrm>
              <a:off x="7380312" y="3651870"/>
              <a:ext cx="936104"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rPr>
                <a:t>DN #6</a:t>
              </a:r>
              <a:endParaRPr kumimoji="0" lang="zh-CN" altLang="en-US" sz="14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cxnSp>
          <p:nvCxnSpPr>
            <p:cNvPr id="64" name="直接箭头连接符 63"/>
            <p:cNvCxnSpPr>
              <a:stCxn id="41" idx="2"/>
              <a:endCxn id="43" idx="0"/>
            </p:cNvCxnSpPr>
            <p:nvPr/>
          </p:nvCxnSpPr>
          <p:spPr>
            <a:xfrm flipH="1">
              <a:off x="1405648" y="2159447"/>
              <a:ext cx="3058340"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5" name="直接箭头连接符 64"/>
            <p:cNvCxnSpPr>
              <a:stCxn id="41" idx="2"/>
              <a:endCxn id="49" idx="0"/>
            </p:cNvCxnSpPr>
            <p:nvPr/>
          </p:nvCxnSpPr>
          <p:spPr>
            <a:xfrm flipH="1">
              <a:off x="3853920" y="2159447"/>
              <a:ext cx="610068"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6" name="直接箭头连接符 65"/>
            <p:cNvCxnSpPr>
              <a:stCxn id="41" idx="2"/>
              <a:endCxn id="46" idx="0"/>
            </p:cNvCxnSpPr>
            <p:nvPr/>
          </p:nvCxnSpPr>
          <p:spPr>
            <a:xfrm flipH="1">
              <a:off x="2629784" y="2159447"/>
              <a:ext cx="1834204"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7" name="直接箭头连接符 66"/>
            <p:cNvCxnSpPr>
              <a:stCxn id="41" idx="2"/>
              <a:endCxn id="55" idx="0"/>
            </p:cNvCxnSpPr>
            <p:nvPr/>
          </p:nvCxnSpPr>
          <p:spPr>
            <a:xfrm>
              <a:off x="4463988" y="2159447"/>
              <a:ext cx="614068"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8" name="直接箭头连接符 67"/>
            <p:cNvCxnSpPr>
              <a:stCxn id="41" idx="2"/>
              <a:endCxn id="58" idx="0"/>
            </p:cNvCxnSpPr>
            <p:nvPr/>
          </p:nvCxnSpPr>
          <p:spPr>
            <a:xfrm>
              <a:off x="4463988" y="2159447"/>
              <a:ext cx="1838204" cy="988367"/>
            </a:xfrm>
            <a:prstGeom prst="straightConnector1">
              <a:avLst/>
            </a:prstGeom>
            <a:noFill/>
            <a:ln w="19050" cap="flat" cmpd="sng" algn="ctr">
              <a:solidFill>
                <a:sysClr val="windowText" lastClr="000000">
                  <a:lumMod val="50000"/>
                  <a:lumOff val="50000"/>
                </a:sysClr>
              </a:solidFill>
              <a:prstDash val="solid"/>
              <a:tailEnd type="arrow"/>
            </a:ln>
            <a:effectLst/>
          </p:spPr>
        </p:cxnSp>
        <p:cxnSp>
          <p:nvCxnSpPr>
            <p:cNvPr id="69" name="直接箭头连接符 68"/>
            <p:cNvCxnSpPr>
              <a:stCxn id="41" idx="2"/>
              <a:endCxn id="61" idx="0"/>
            </p:cNvCxnSpPr>
            <p:nvPr/>
          </p:nvCxnSpPr>
          <p:spPr>
            <a:xfrm>
              <a:off x="4463988" y="2159447"/>
              <a:ext cx="3062340" cy="988367"/>
            </a:xfrm>
            <a:prstGeom prst="straightConnector1">
              <a:avLst/>
            </a:prstGeom>
            <a:noFill/>
            <a:ln w="19050" cap="flat" cmpd="sng" algn="ctr">
              <a:solidFill>
                <a:sysClr val="windowText" lastClr="000000">
                  <a:lumMod val="50000"/>
                  <a:lumOff val="50000"/>
                </a:sysClr>
              </a:solidFill>
              <a:prstDash val="solid"/>
              <a:tailEnd type="arrow"/>
            </a:ln>
            <a:effectLst/>
          </p:spPr>
        </p:cxnSp>
        <p:sp>
          <p:nvSpPr>
            <p:cNvPr id="70" name="矩形 69"/>
            <p:cNvSpPr/>
            <p:nvPr/>
          </p:nvSpPr>
          <p:spPr>
            <a:xfrm>
              <a:off x="2771800" y="3291830"/>
              <a:ext cx="207640" cy="216024"/>
            </a:xfrm>
            <a:prstGeom prst="rect">
              <a:avLst/>
            </a:prstGeom>
            <a:solidFill>
              <a:srgbClr val="7030A0"/>
            </a:solidFill>
            <a:ln w="19050" cap="flat" cmpd="sng" algn="ctr">
              <a:solidFill>
                <a:srgbClr val="8064A2">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D</a:t>
              </a: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71" name="矩形 70"/>
            <p:cNvSpPr/>
            <p:nvPr/>
          </p:nvSpPr>
          <p:spPr>
            <a:xfrm>
              <a:off x="1547664" y="3291830"/>
              <a:ext cx="207640" cy="216024"/>
            </a:xfrm>
            <a:prstGeom prst="rect">
              <a:avLst/>
            </a:prstGeom>
            <a:solidFill>
              <a:srgbClr val="7030A0"/>
            </a:solidFill>
            <a:ln w="19050" cap="flat" cmpd="sng" algn="ctr">
              <a:solidFill>
                <a:srgbClr val="8064A2">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D</a:t>
              </a: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72" name="矩形 71"/>
            <p:cNvSpPr/>
            <p:nvPr/>
          </p:nvSpPr>
          <p:spPr>
            <a:xfrm>
              <a:off x="7388696" y="3311575"/>
              <a:ext cx="207640" cy="216024"/>
            </a:xfrm>
            <a:prstGeom prst="rect">
              <a:avLst/>
            </a:prstGeom>
            <a:solidFill>
              <a:srgbClr val="7030A0"/>
            </a:solidFill>
            <a:ln w="19050" cap="flat" cmpd="sng" algn="ctr">
              <a:solidFill>
                <a:srgbClr val="8064A2">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D</a:t>
              </a:r>
              <a:endParaRPr kumimoji="0" lang="zh-CN" alt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74" name="矩形 73"/>
          <p:cNvSpPr/>
          <p:nvPr/>
        </p:nvSpPr>
        <p:spPr>
          <a:xfrm>
            <a:off x="773801" y="5037608"/>
            <a:ext cx="7740860" cy="923330"/>
          </a:xfrm>
          <a:prstGeom prst="rect">
            <a:avLst/>
          </a:prstGeom>
        </p:spPr>
        <p:txBody>
          <a:bodyPr wrap="square">
            <a:spAutoFit/>
          </a:bodyPr>
          <a:lstStyle/>
          <a:p>
            <a:pPr>
              <a:lnSpc>
                <a:spcPct val="150000"/>
              </a:lnSpc>
            </a:pPr>
            <a:r>
              <a:rPr lang="zh-CN" altLang="en-US" sz="1800" dirty="0" smtClean="0">
                <a:latin typeface="宋体" panose="02010600030101010101" pitchFamily="2" charset="-122"/>
                <a:ea typeface="宋体" panose="02010600030101010101" pitchFamily="2" charset="-122"/>
              </a:rPr>
              <a:t>文件级同分布实现文件的快速访问，避免了因数据搬迁带来的大量网络开销。</a:t>
            </a:r>
            <a:endParaRPr lang="en-US" altLang="zh-CN" sz="1800" dirty="0" smtClean="0">
              <a:latin typeface="宋体" panose="02010600030101010101" pitchFamily="2" charset="-122"/>
              <a:ea typeface="宋体" panose="02010600030101010101" pitchFamily="2" charset="-122"/>
            </a:endParaRPr>
          </a:p>
          <a:p>
            <a:pPr>
              <a:lnSpc>
                <a:spcPct val="150000"/>
              </a:lnSpc>
            </a:pPr>
            <a:r>
              <a:rPr lang="zh-CN" altLang="en-US" sz="1800" dirty="0" smtClean="0">
                <a:latin typeface="宋体" panose="02010600030101010101" pitchFamily="2" charset="-122"/>
                <a:ea typeface="宋体" panose="02010600030101010101" pitchFamily="2" charset="-122"/>
              </a:rPr>
              <a:t>例如：</a:t>
            </a:r>
            <a:r>
              <a:rPr lang="en-US" altLang="zh-CN" sz="1800" dirty="0" smtClean="0">
                <a:latin typeface="宋体" panose="02010600030101010101" pitchFamily="2" charset="-122"/>
                <a:ea typeface="宋体" panose="02010600030101010101" pitchFamily="2" charset="-122"/>
              </a:rPr>
              <a:t>A</a:t>
            </a:r>
            <a:r>
              <a:rPr lang="zh-CN" altLang="en-US" sz="1800" dirty="0" smtClean="0">
                <a:latin typeface="宋体" panose="02010600030101010101" pitchFamily="2" charset="-122"/>
                <a:ea typeface="宋体" panose="02010600030101010101" pitchFamily="2" charset="-122"/>
              </a:rPr>
              <a:t>为学生表</a:t>
            </a:r>
            <a:r>
              <a:rPr lang="en-US" altLang="zh-CN" sz="1800" dirty="0" smtClean="0"/>
              <a:t>(ID</a:t>
            </a:r>
            <a:r>
              <a:rPr lang="en-US" altLang="zh-CN" sz="1800" dirty="0"/>
              <a:t>, name, </a:t>
            </a:r>
            <a:r>
              <a:rPr lang="en-US" altLang="zh-CN" sz="1800" dirty="0" smtClean="0"/>
              <a:t>sex</a:t>
            </a:r>
            <a:r>
              <a:rPr lang="en-US" altLang="zh-CN" sz="1800" dirty="0"/>
              <a:t>)</a:t>
            </a:r>
            <a:r>
              <a:rPr lang="zh-CN" altLang="en-US" sz="1800" dirty="0" smtClean="0">
                <a:latin typeface="宋体" panose="02010600030101010101" pitchFamily="2" charset="-122"/>
                <a:ea typeface="宋体" panose="02010600030101010101" pitchFamily="2" charset="-122"/>
              </a:rPr>
              <a:t>，</a:t>
            </a:r>
            <a:r>
              <a:rPr lang="en-US" altLang="zh-CN" sz="1800" dirty="0" smtClean="0">
                <a:latin typeface="宋体" panose="02010600030101010101" pitchFamily="2" charset="-122"/>
                <a:ea typeface="宋体" panose="02010600030101010101" pitchFamily="2" charset="-122"/>
              </a:rPr>
              <a:t>D</a:t>
            </a:r>
            <a:r>
              <a:rPr lang="zh-CN" altLang="en-US" sz="1800" dirty="0" smtClean="0">
                <a:latin typeface="宋体" panose="02010600030101010101" pitchFamily="2" charset="-122"/>
                <a:ea typeface="宋体" panose="02010600030101010101" pitchFamily="2" charset="-122"/>
              </a:rPr>
              <a:t>为成绩表</a:t>
            </a:r>
            <a:r>
              <a:rPr lang="en-US" altLang="zh-CN" sz="1800" dirty="0" smtClean="0"/>
              <a:t>(ID</a:t>
            </a:r>
            <a:r>
              <a:rPr lang="en-US" altLang="zh-CN" sz="1800" dirty="0"/>
              <a:t>, </a:t>
            </a:r>
            <a:r>
              <a:rPr lang="en-US" altLang="zh-CN" sz="1800" dirty="0" smtClean="0"/>
              <a:t>subject, score</a:t>
            </a:r>
            <a:r>
              <a:rPr lang="en-US" altLang="zh-CN" sz="1800" dirty="0"/>
              <a:t>)</a:t>
            </a:r>
            <a:endParaRPr lang="zh-CN" altLang="en-US" sz="1800" dirty="0" smtClean="0">
              <a:latin typeface="宋体" panose="02010600030101010101" pitchFamily="2" charset="-122"/>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188640"/>
            <a:ext cx="7713662" cy="868363"/>
          </a:xfrm>
        </p:spPr>
        <p:txBody>
          <a:bodyPr/>
          <a:lstStyle/>
          <a:p>
            <a:r>
              <a:rPr lang="en-US" altLang="zh-CN" sz="3200" dirty="0" smtClean="0"/>
              <a:t>Hive</a:t>
            </a:r>
            <a:r>
              <a:rPr lang="zh-CN" altLang="en-US" sz="3200" dirty="0" smtClean="0"/>
              <a:t>增强特性</a:t>
            </a:r>
            <a:r>
              <a:rPr lang="en-US" altLang="zh-CN" sz="3200" dirty="0" smtClean="0"/>
              <a:t> – Colocation</a:t>
            </a:r>
            <a:r>
              <a:rPr lang="zh-CN" altLang="en-US" sz="3200" dirty="0" smtClean="0"/>
              <a:t>使用</a:t>
            </a:r>
            <a:endParaRPr lang="zh-CN" altLang="en-US" sz="3200" dirty="0"/>
          </a:p>
        </p:txBody>
      </p:sp>
      <p:sp>
        <p:nvSpPr>
          <p:cNvPr id="4" name="文本占位符 3"/>
          <p:cNvSpPr>
            <a:spLocks noGrp="1"/>
          </p:cNvSpPr>
          <p:nvPr>
            <p:ph type="body" sz="quarter" idx="10"/>
          </p:nvPr>
        </p:nvSpPr>
        <p:spPr>
          <a:xfrm>
            <a:off x="677117" y="1057003"/>
            <a:ext cx="7920037" cy="4500909"/>
          </a:xfrm>
        </p:spPr>
        <p:txBody>
          <a:bodyPr/>
          <a:lstStyle/>
          <a:p>
            <a:r>
              <a:rPr lang="zh-CN" altLang="en-US" sz="1600" dirty="0" smtClean="0">
                <a:latin typeface="宋体" panose="02010600030101010101" pitchFamily="2" charset="-122"/>
                <a:ea typeface="宋体" panose="02010600030101010101" pitchFamily="2" charset="-122"/>
              </a:rPr>
              <a:t>步骤</a:t>
            </a: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：通过</a:t>
            </a:r>
            <a:r>
              <a:rPr lang="en-US" altLang="zh-CN" sz="1600" dirty="0" smtClean="0">
                <a:latin typeface="宋体" panose="02010600030101010101" pitchFamily="2" charset="-122"/>
                <a:ea typeface="宋体" panose="02010600030101010101" pitchFamily="2" charset="-122"/>
              </a:rPr>
              <a:t>HDFS</a:t>
            </a:r>
            <a:r>
              <a:rPr lang="zh-CN" altLang="en-US" sz="1600" dirty="0" smtClean="0">
                <a:latin typeface="宋体" panose="02010600030101010101" pitchFamily="2" charset="-122"/>
                <a:ea typeface="宋体" panose="02010600030101010101" pitchFamily="2" charset="-122"/>
              </a:rPr>
              <a:t>接口创建</a:t>
            </a:r>
            <a:r>
              <a:rPr lang="en-US" altLang="zh-CN" sz="1600" dirty="0" smtClean="0">
                <a:latin typeface="宋体" panose="02010600030101010101" pitchFamily="2" charset="-122"/>
                <a:ea typeface="宋体" panose="02010600030101010101" pitchFamily="2" charset="-122"/>
              </a:rPr>
              <a:t>groupid</a:t>
            </a:r>
            <a:r>
              <a:rPr lang="zh-CN" altLang="en-US" sz="1600" dirty="0" smtClean="0">
                <a:latin typeface="宋体" panose="02010600030101010101" pitchFamily="2" charset="-122"/>
                <a:ea typeface="宋体" panose="02010600030101010101" pitchFamily="2" charset="-122"/>
              </a:rPr>
              <a:t>和</a:t>
            </a:r>
            <a:r>
              <a:rPr lang="en-US" altLang="zh-CN" sz="1600" dirty="0" smtClean="0">
                <a:latin typeface="宋体" panose="02010600030101010101" pitchFamily="2" charset="-122"/>
                <a:ea typeface="宋体" panose="02010600030101010101" pitchFamily="2" charset="-122"/>
              </a:rPr>
              <a:t>locatorid</a:t>
            </a:r>
          </a:p>
          <a:p>
            <a:endParaRPr lang="en-US" altLang="zh-CN" sz="1050" dirty="0" smtClean="0">
              <a:latin typeface="宋体" panose="02010600030101010101" pitchFamily="2" charset="-122"/>
              <a:ea typeface="宋体" panose="02010600030101010101" pitchFamily="2" charset="-122"/>
            </a:endParaRPr>
          </a:p>
          <a:p>
            <a:pPr>
              <a:buNone/>
            </a:pPr>
            <a:endParaRPr lang="en-US" altLang="zh-CN" sz="1050" dirty="0" smtClean="0">
              <a:latin typeface="宋体" panose="02010600030101010101" pitchFamily="2" charset="-122"/>
              <a:ea typeface="宋体" panose="02010600030101010101" pitchFamily="2" charset="-122"/>
            </a:endParaRPr>
          </a:p>
          <a:p>
            <a:r>
              <a:rPr lang="zh-CN" altLang="en-US" sz="1600" dirty="0" smtClean="0">
                <a:latin typeface="宋体" panose="02010600030101010101" pitchFamily="2" charset="-122"/>
                <a:ea typeface="宋体" panose="02010600030101010101" pitchFamily="2" charset="-122"/>
              </a:rPr>
              <a:t>步骤</a:t>
            </a:r>
            <a:r>
              <a:rPr lang="en-US" altLang="zh-CN" sz="1600" dirty="0" smtClean="0">
                <a:latin typeface="宋体" panose="02010600030101010101" pitchFamily="2" charset="-122"/>
                <a:ea typeface="宋体" panose="02010600030101010101" pitchFamily="2" charset="-122"/>
              </a:rPr>
              <a:t>2</a:t>
            </a:r>
            <a:r>
              <a:rPr lang="zh-CN" altLang="en-US" sz="1600" dirty="0" smtClean="0">
                <a:latin typeface="宋体" panose="02010600030101010101" pitchFamily="2" charset="-122"/>
                <a:ea typeface="宋体" panose="02010600030101010101" pitchFamily="2" charset="-122"/>
              </a:rPr>
              <a:t>：在</a:t>
            </a:r>
            <a:r>
              <a:rPr lang="en-US" altLang="zh-CN" sz="1600" dirty="0" smtClean="0">
                <a:latin typeface="宋体" panose="02010600030101010101" pitchFamily="2" charset="-122"/>
                <a:ea typeface="宋体" panose="02010600030101010101" pitchFamily="2" charset="-122"/>
              </a:rPr>
              <a:t>Hive</a:t>
            </a:r>
            <a:r>
              <a:rPr lang="zh-CN" altLang="en-US" sz="1600" dirty="0" smtClean="0">
                <a:latin typeface="宋体" panose="02010600030101010101" pitchFamily="2" charset="-122"/>
                <a:ea typeface="宋体" panose="02010600030101010101" pitchFamily="2" charset="-122"/>
              </a:rPr>
              <a:t>中使用</a:t>
            </a:r>
            <a:r>
              <a:rPr lang="en-US" altLang="zh-CN" sz="1600" dirty="0" smtClean="0">
                <a:latin typeface="宋体" panose="02010600030101010101" pitchFamily="2" charset="-122"/>
                <a:ea typeface="宋体" panose="02010600030101010101" pitchFamily="2" charset="-122"/>
              </a:rPr>
              <a:t>Colocation</a:t>
            </a:r>
          </a:p>
          <a:p>
            <a:endParaRPr lang="en-US" altLang="zh-CN" sz="1600" dirty="0" smtClean="0">
              <a:latin typeface="宋体" panose="02010600030101010101" pitchFamily="2" charset="-122"/>
              <a:ea typeface="宋体" panose="02010600030101010101" pitchFamily="2" charset="-122"/>
            </a:endParaRPr>
          </a:p>
          <a:p>
            <a:endParaRPr lang="en-US" altLang="zh-CN" sz="1600" dirty="0" smtClean="0">
              <a:latin typeface="宋体" panose="02010600030101010101" pitchFamily="2" charset="-122"/>
              <a:ea typeface="宋体" panose="02010600030101010101" pitchFamily="2" charset="-122"/>
            </a:endParaRPr>
          </a:p>
          <a:p>
            <a:endParaRPr lang="en-US" altLang="zh-CN" sz="1600" dirty="0" smtClean="0">
              <a:latin typeface="宋体" panose="02010600030101010101" pitchFamily="2" charset="-122"/>
              <a:ea typeface="宋体" panose="02010600030101010101" pitchFamily="2" charset="-122"/>
            </a:endParaRPr>
          </a:p>
          <a:p>
            <a:endParaRPr lang="en-US" altLang="zh-CN" sz="1600" dirty="0" smtClean="0">
              <a:latin typeface="宋体" panose="02010600030101010101" pitchFamily="2" charset="-122"/>
              <a:ea typeface="宋体" panose="02010600030101010101" pitchFamily="2" charset="-122"/>
            </a:endParaRPr>
          </a:p>
          <a:p>
            <a:endParaRPr lang="zh-CN" altLang="en-US" sz="1600" dirty="0">
              <a:latin typeface="宋体" panose="02010600030101010101" pitchFamily="2" charset="-122"/>
              <a:ea typeface="宋体" panose="02010600030101010101" pitchFamily="2" charset="-122"/>
            </a:endParaRPr>
          </a:p>
        </p:txBody>
      </p:sp>
      <p:sp>
        <p:nvSpPr>
          <p:cNvPr id="5" name="AutoShape 17"/>
          <p:cNvSpPr>
            <a:spLocks noChangeArrowheads="1"/>
          </p:cNvSpPr>
          <p:nvPr/>
        </p:nvSpPr>
        <p:spPr bwMode="auto">
          <a:xfrm>
            <a:off x="1074204" y="1480175"/>
            <a:ext cx="7019735" cy="492443"/>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pPr eaLnBrk="0" fontAlgn="base" hangingPunct="0"/>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hdfs colocationadmin -createGroup -groupId </a:t>
            </a:r>
            <a:r>
              <a:rPr lang="en-US" altLang="zh-CN" sz="1600" i="1" dirty="0" smtClean="0">
                <a:latin typeface="Courier New" panose="02070309020205020404" pitchFamily="49" charset="0"/>
                <a:ea typeface="华文细黑" panose="02010600040101010101" pitchFamily="2" charset="-122"/>
                <a:cs typeface="Courier New" panose="02070309020205020404" pitchFamily="49" charset="0"/>
              </a:rPr>
              <a:t>groupid</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-locatorIds </a:t>
            </a:r>
            <a:r>
              <a:rPr lang="en-US" altLang="zh-CN" sz="1600" i="1" dirty="0" smtClean="0">
                <a:latin typeface="Courier New" panose="02070309020205020404" pitchFamily="49" charset="0"/>
                <a:ea typeface="华文细黑" panose="02010600040101010101" pitchFamily="2" charset="-122"/>
                <a:cs typeface="Courier New" panose="02070309020205020404" pitchFamily="49" charset="0"/>
              </a:rPr>
              <a:t>locatorid1,locatorid2,locatorid3</a:t>
            </a:r>
            <a:endParaRPr lang="en-US" altLang="en-US" sz="1600" i="1" dirty="0" smtClean="0">
              <a:latin typeface="Courier New" panose="02070309020205020404" pitchFamily="49" charset="0"/>
              <a:ea typeface="华文细黑" panose="02010600040101010101" pitchFamily="2" charset="-122"/>
              <a:cs typeface="Courier New" panose="02070309020205020404" pitchFamily="49" charset="0"/>
            </a:endParaRPr>
          </a:p>
        </p:txBody>
      </p:sp>
      <p:sp>
        <p:nvSpPr>
          <p:cNvPr id="8" name="AutoShape 17"/>
          <p:cNvSpPr>
            <a:spLocks noChangeArrowheads="1"/>
          </p:cNvSpPr>
          <p:nvPr/>
        </p:nvSpPr>
        <p:spPr bwMode="auto">
          <a:xfrm>
            <a:off x="1073161" y="2429051"/>
            <a:ext cx="7020779" cy="738664"/>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pPr eaLnBrk="0" fontAlgn="base" hangingPunct="0"/>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CREATE TABLE tbl_1 (id INT, name STRING) </a:t>
            </a:r>
          </a:p>
          <a:p>
            <a:pPr eaLnBrk="0" fontAlgn="base" hangingPunct="0"/>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stored as RCFILE                         TBLPROPERTIES</a:t>
            </a:r>
            <a:r>
              <a:rPr lang="en-US" altLang="zh-CN" sz="1600"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("groupId"="</a:t>
            </a:r>
            <a:r>
              <a:rPr lang="en-US" altLang="zh-CN" sz="1600" b="1"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group1</a:t>
            </a:r>
            <a:r>
              <a:rPr lang="en-US" altLang="zh-CN" sz="1600"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","locatorId"="</a:t>
            </a:r>
            <a:r>
              <a:rPr lang="en-US" altLang="zh-CN" sz="1600" b="1"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locator1</a:t>
            </a:r>
            <a:r>
              <a:rPr lang="en-US" altLang="zh-CN" sz="1600"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a:t>
            </a:r>
            <a:endParaRPr lang="en-US" altLang="en-US" sz="1600"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endParaRPr>
          </a:p>
        </p:txBody>
      </p:sp>
      <p:sp>
        <p:nvSpPr>
          <p:cNvPr id="9" name="AutoShape 17"/>
          <p:cNvSpPr>
            <a:spLocks noChangeArrowheads="1"/>
          </p:cNvSpPr>
          <p:nvPr/>
        </p:nvSpPr>
        <p:spPr bwMode="auto">
          <a:xfrm>
            <a:off x="1073160" y="3577350"/>
            <a:ext cx="7020779" cy="984885"/>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CREATE TABLE tbl_2 (id INT, name STRING)</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row format delimited fields terminated by '\t' </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stored as TEXTFILE TBLPROPERTIES</a:t>
            </a:r>
            <a:r>
              <a:rPr lang="en-US" altLang="zh-CN" sz="1600"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("groupId"="</a:t>
            </a:r>
            <a:r>
              <a:rPr lang="en-US" altLang="zh-CN" sz="1600" b="1"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group1</a:t>
            </a:r>
            <a:r>
              <a:rPr lang="en-US" altLang="zh-CN" sz="1600"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","locatorId"="</a:t>
            </a:r>
            <a:r>
              <a:rPr lang="en-US" altLang="zh-CN" sz="1600" b="1"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locator1</a:t>
            </a:r>
            <a:r>
              <a:rPr lang="en-US" altLang="zh-CN" sz="1600" dirty="0" smtClean="0">
                <a:solidFill>
                  <a:srgbClr val="FF0000"/>
                </a:solidFill>
                <a:latin typeface="Courier New" panose="02070309020205020404" pitchFamily="49" charset="0"/>
                <a:ea typeface="华文细黑" panose="02010600040101010101" pitchFamily="2" charset="-122"/>
                <a:cs typeface="Courier New" panose="02070309020205020404" pitchFamily="49" charset="0"/>
              </a:rPr>
              <a:t>"); </a:t>
            </a:r>
          </a:p>
        </p:txBody>
      </p:sp>
      <p:sp>
        <p:nvSpPr>
          <p:cNvPr id="10" name="爆炸形 2 4"/>
          <p:cNvSpPr/>
          <p:nvPr/>
        </p:nvSpPr>
        <p:spPr>
          <a:xfrm>
            <a:off x="6040026" y="2642276"/>
            <a:ext cx="2808735" cy="1440160"/>
          </a:xfrm>
          <a:prstGeom prst="irregularSeal2">
            <a:avLst/>
          </a:prstGeom>
          <a:noFill/>
          <a:ln w="9525" cap="flat" cmpd="sng" algn="ctr">
            <a:solidFill>
              <a:srgbClr val="99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400" b="1" kern="0" dirty="0" smtClean="0">
                <a:solidFill>
                  <a:srgbClr val="C00000"/>
                </a:solidFill>
                <a:latin typeface="+mn-ea"/>
                <a:ea typeface="+mn-ea"/>
              </a:rPr>
              <a:t>tbl_1</a:t>
            </a:r>
            <a:r>
              <a:rPr lang="zh-CN" altLang="en-US" sz="1400" b="1" kern="0" dirty="0" smtClean="0">
                <a:solidFill>
                  <a:srgbClr val="C00000"/>
                </a:solidFill>
                <a:latin typeface="+mn-ea"/>
                <a:ea typeface="+mn-ea"/>
              </a:rPr>
              <a:t>和</a:t>
            </a:r>
            <a:r>
              <a:rPr lang="en-US" altLang="zh-CN" sz="1400" b="1" kern="0" dirty="0" smtClean="0">
                <a:solidFill>
                  <a:srgbClr val="C00000"/>
                </a:solidFill>
                <a:latin typeface="+mn-ea"/>
                <a:ea typeface="+mn-ea"/>
              </a:rPr>
              <a:t>tbl_2</a:t>
            </a:r>
            <a:r>
              <a:rPr lang="zh-CN" altLang="en-US" sz="1400" b="1" kern="0" dirty="0" smtClean="0">
                <a:solidFill>
                  <a:srgbClr val="C00000"/>
                </a:solidFill>
                <a:latin typeface="+mn-ea"/>
                <a:ea typeface="+mn-ea"/>
              </a:rPr>
              <a:t>有关联关系</a:t>
            </a:r>
            <a:endParaRPr kumimoji="0" lang="zh-CN" altLang="en-US" sz="1400" b="1" i="0" u="none" strike="noStrike" kern="0" cap="none" spc="0" normalizeH="0" baseline="0" noProof="0" dirty="0">
              <a:ln>
                <a:noFill/>
              </a:ln>
              <a:solidFill>
                <a:srgbClr val="C00000"/>
              </a:solidFill>
              <a:effectLst/>
              <a:uLnTx/>
              <a:uFillTx/>
              <a:latin typeface="+mn-ea"/>
              <a:ea typeface="+mn-ea"/>
              <a:cs typeface="+mn-cs"/>
            </a:endParaRPr>
          </a:p>
        </p:txBody>
      </p:sp>
      <p:sp>
        <p:nvSpPr>
          <p:cNvPr id="2" name="矩形 1"/>
          <p:cNvSpPr/>
          <p:nvPr/>
        </p:nvSpPr>
        <p:spPr>
          <a:xfrm>
            <a:off x="677116" y="4782787"/>
            <a:ext cx="7920037" cy="1200329"/>
          </a:xfrm>
          <a:prstGeom prst="rect">
            <a:avLst/>
          </a:prstGeom>
        </p:spPr>
        <p:txBody>
          <a:bodyPr wrap="square">
            <a:spAutoFit/>
          </a:bodyPr>
          <a:lstStyle/>
          <a:p>
            <a:pPr>
              <a:lnSpc>
                <a:spcPct val="150000"/>
              </a:lnSpc>
            </a:pPr>
            <a:r>
              <a:rPr lang="zh-CN" altLang="en-US" sz="1600" b="1" dirty="0">
                <a:latin typeface="宋体" panose="02010600030101010101" pitchFamily="2" charset="-122"/>
                <a:ea typeface="宋体" panose="02010600030101010101" pitchFamily="2" charset="-122"/>
              </a:rPr>
              <a:t>约束：</a:t>
            </a:r>
            <a:endParaRPr lang="en-US" altLang="zh-CN" sz="1600" b="1" dirty="0">
              <a:latin typeface="宋体" panose="02010600030101010101" pitchFamily="2" charset="-122"/>
              <a:ea typeface="宋体" panose="02010600030101010101" pitchFamily="2" charset="-122"/>
            </a:endParaRPr>
          </a:p>
          <a:p>
            <a:pPr>
              <a:lnSpc>
                <a:spcPct val="150000"/>
              </a:lnSpc>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、必须使用</a:t>
            </a:r>
            <a:r>
              <a:rPr lang="en-US" altLang="zh-CN" sz="1600" dirty="0">
                <a:latin typeface="宋体" panose="02010600030101010101" pitchFamily="2" charset="-122"/>
                <a:ea typeface="宋体" panose="02010600030101010101" pitchFamily="2" charset="-122"/>
              </a:rPr>
              <a:t>insert</a:t>
            </a:r>
            <a:r>
              <a:rPr lang="zh-CN" altLang="en-US" sz="1600" dirty="0">
                <a:latin typeface="宋体" panose="02010600030101010101" pitchFamily="2" charset="-122"/>
                <a:ea typeface="宋体" panose="02010600030101010101" pitchFamily="2" charset="-122"/>
              </a:rPr>
              <a:t>语句分别向该类型表导入数据，</a:t>
            </a:r>
            <a:r>
              <a:rPr lang="en-US" altLang="zh-CN" sz="1600" dirty="0">
                <a:latin typeface="宋体" panose="02010600030101010101" pitchFamily="2" charset="-122"/>
                <a:ea typeface="宋体" panose="02010600030101010101" pitchFamily="2" charset="-122"/>
              </a:rPr>
              <a:t>HDFS Colocation</a:t>
            </a:r>
            <a:r>
              <a:rPr lang="zh-CN" altLang="en-US" sz="1600" dirty="0">
                <a:latin typeface="宋体" panose="02010600030101010101" pitchFamily="2" charset="-122"/>
                <a:ea typeface="宋体" panose="02010600030101010101" pitchFamily="2" charset="-122"/>
              </a:rPr>
              <a:t>特性才能生效。</a:t>
            </a:r>
            <a:endParaRPr lang="en-US" altLang="zh-CN" sz="1600" dirty="0">
              <a:latin typeface="宋体" panose="02010600030101010101" pitchFamily="2" charset="-122"/>
              <a:ea typeface="宋体" panose="02010600030101010101" pitchFamily="2" charset="-122"/>
            </a:endParaRPr>
          </a:p>
          <a:p>
            <a:pPr>
              <a:lnSpc>
                <a:spcPct val="150000"/>
              </a:lnSpc>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、文件格式仅</a:t>
            </a:r>
            <a:r>
              <a:rPr lang="zh-CN" altLang="en-US" sz="1600" dirty="0" smtClean="0">
                <a:latin typeface="宋体" panose="02010600030101010101" pitchFamily="2" charset="-122"/>
                <a:ea typeface="宋体" panose="02010600030101010101" pitchFamily="2" charset="-122"/>
              </a:rPr>
              <a:t>支持</a:t>
            </a:r>
            <a:r>
              <a:rPr lang="en-US" altLang="zh-CN" sz="1600" dirty="0" smtClean="0">
                <a:latin typeface="宋体" panose="02010600030101010101" pitchFamily="2" charset="-122"/>
                <a:ea typeface="宋体" panose="02010600030101010101" pitchFamily="2" charset="-122"/>
              </a:rPr>
              <a:t>TextFile</a:t>
            </a:r>
            <a:r>
              <a:rPr lang="zh-CN" altLang="en-US" sz="1600" dirty="0" smtClean="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RCFile</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Record Columnar File</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slide(fromBottom)">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1"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Bottom)">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animBg="1"/>
      <p:bldP spid="8" grpId="0" animBg="1"/>
      <p:bldP spid="9" grpId="0" animBg="1"/>
      <p:bldP spid="10"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200" dirty="0" smtClean="0"/>
              <a:t>Hive</a:t>
            </a:r>
            <a:r>
              <a:rPr lang="zh-CN" altLang="en-US" sz="3200" dirty="0" smtClean="0"/>
              <a:t>增强特性</a:t>
            </a:r>
            <a:r>
              <a:rPr lang="en-US" altLang="zh-CN" sz="3200" dirty="0" smtClean="0"/>
              <a:t> – </a:t>
            </a:r>
            <a:r>
              <a:rPr lang="zh-CN" altLang="en-US" sz="3200" dirty="0" smtClean="0"/>
              <a:t>列加密</a:t>
            </a:r>
            <a:endParaRPr lang="zh-CN" altLang="en-US" sz="3200" dirty="0"/>
          </a:p>
        </p:txBody>
      </p:sp>
      <p:sp>
        <p:nvSpPr>
          <p:cNvPr id="4" name="文本占位符 3"/>
          <p:cNvSpPr>
            <a:spLocks noGrp="1"/>
          </p:cNvSpPr>
          <p:nvPr>
            <p:ph type="body" sz="quarter" idx="10"/>
          </p:nvPr>
        </p:nvSpPr>
        <p:spPr>
          <a:xfrm>
            <a:off x="684213" y="1260885"/>
            <a:ext cx="7920037" cy="4500909"/>
          </a:xfrm>
        </p:spPr>
        <p:txBody>
          <a:bodyPr/>
          <a:lstStyle/>
          <a:p>
            <a:r>
              <a:rPr lang="zh-CN" altLang="en-US" sz="1800" dirty="0" smtClean="0">
                <a:latin typeface="宋体" panose="02010600030101010101" pitchFamily="2" charset="-122"/>
                <a:ea typeface="宋体" panose="02010600030101010101" pitchFamily="2" charset="-122"/>
              </a:rPr>
              <a:t>步骤</a:t>
            </a:r>
            <a:r>
              <a:rPr lang="en-US" altLang="zh-CN" sz="1800" dirty="0" smtClean="0">
                <a:latin typeface="宋体" panose="02010600030101010101" pitchFamily="2" charset="-122"/>
                <a:ea typeface="宋体" panose="02010600030101010101" pitchFamily="2" charset="-122"/>
              </a:rPr>
              <a:t>1</a:t>
            </a:r>
            <a:r>
              <a:rPr lang="zh-CN" altLang="en-US" sz="1800" dirty="0" smtClean="0">
                <a:latin typeface="宋体" panose="02010600030101010101" pitchFamily="2" charset="-122"/>
                <a:ea typeface="宋体" panose="02010600030101010101" pitchFamily="2" charset="-122"/>
              </a:rPr>
              <a:t>：在创建表时指定相应的加密列和加密算法</a:t>
            </a:r>
            <a:endParaRPr lang="en-US" altLang="zh-CN" sz="1800" dirty="0" smtClean="0">
              <a:latin typeface="宋体" panose="02010600030101010101" pitchFamily="2" charset="-122"/>
              <a:ea typeface="宋体" panose="02010600030101010101" pitchFamily="2" charset="-122"/>
            </a:endParaRPr>
          </a:p>
          <a:p>
            <a:endParaRPr lang="en-US" altLang="zh-CN" sz="1800" dirty="0" smtClean="0">
              <a:latin typeface="宋体" panose="02010600030101010101" pitchFamily="2" charset="-122"/>
              <a:ea typeface="宋体" panose="02010600030101010101" pitchFamily="2" charset="-122"/>
            </a:endParaRPr>
          </a:p>
          <a:p>
            <a:endParaRPr lang="en-US" altLang="zh-CN" sz="1800" dirty="0" smtClean="0">
              <a:latin typeface="宋体" panose="02010600030101010101" pitchFamily="2" charset="-122"/>
              <a:ea typeface="宋体" panose="02010600030101010101" pitchFamily="2" charset="-122"/>
            </a:endParaRPr>
          </a:p>
          <a:p>
            <a:endParaRPr lang="en-US" altLang="zh-CN" sz="1800" dirty="0" smtClean="0">
              <a:latin typeface="宋体" panose="02010600030101010101" pitchFamily="2" charset="-122"/>
              <a:ea typeface="宋体" panose="02010600030101010101" pitchFamily="2" charset="-122"/>
            </a:endParaRPr>
          </a:p>
          <a:p>
            <a:endParaRPr lang="en-US" altLang="zh-CN" sz="1800" dirty="0" smtClean="0">
              <a:latin typeface="宋体" panose="02010600030101010101" pitchFamily="2" charset="-122"/>
              <a:ea typeface="宋体" panose="02010600030101010101" pitchFamily="2" charset="-122"/>
            </a:endParaRPr>
          </a:p>
          <a:p>
            <a:r>
              <a:rPr lang="zh-CN" altLang="en-US" sz="1800" dirty="0" smtClean="0">
                <a:latin typeface="宋体" panose="02010600030101010101" pitchFamily="2" charset="-122"/>
                <a:ea typeface="宋体" panose="02010600030101010101" pitchFamily="2" charset="-122"/>
              </a:rPr>
              <a:t>步骤</a:t>
            </a:r>
            <a:r>
              <a:rPr lang="en-US" altLang="zh-CN" sz="1800" dirty="0" smtClean="0">
                <a:latin typeface="宋体" panose="02010600030101010101" pitchFamily="2" charset="-122"/>
                <a:ea typeface="宋体" panose="02010600030101010101" pitchFamily="2" charset="-122"/>
              </a:rPr>
              <a:t>2</a:t>
            </a:r>
            <a:r>
              <a:rPr lang="zh-CN" altLang="en-US" sz="1800" dirty="0" smtClean="0">
                <a:latin typeface="宋体" panose="02010600030101010101" pitchFamily="2" charset="-122"/>
                <a:ea typeface="宋体" panose="02010600030101010101" pitchFamily="2" charset="-122"/>
              </a:rPr>
              <a:t>：使用</a:t>
            </a:r>
            <a:r>
              <a:rPr lang="en-US" altLang="zh-CN" sz="1800" dirty="0" smtClean="0">
                <a:latin typeface="宋体" panose="02010600030101010101" pitchFamily="2" charset="-122"/>
                <a:ea typeface="宋体" panose="02010600030101010101" pitchFamily="2" charset="-122"/>
              </a:rPr>
              <a:t>insert</a:t>
            </a:r>
            <a:r>
              <a:rPr lang="zh-CN" altLang="en-US" sz="1800" dirty="0" smtClean="0">
                <a:latin typeface="宋体" panose="02010600030101010101" pitchFamily="2" charset="-122"/>
                <a:ea typeface="宋体" panose="02010600030101010101" pitchFamily="2" charset="-122"/>
              </a:rPr>
              <a:t>语法向设置列加密的表中导入数据</a:t>
            </a:r>
            <a:endParaRPr lang="zh-CN" altLang="en-US" sz="1800" dirty="0">
              <a:latin typeface="宋体" panose="02010600030101010101" pitchFamily="2" charset="-122"/>
              <a:ea typeface="宋体" panose="02010600030101010101" pitchFamily="2" charset="-122"/>
            </a:endParaRPr>
          </a:p>
        </p:txBody>
      </p:sp>
      <p:sp>
        <p:nvSpPr>
          <p:cNvPr id="9" name="AutoShape 17"/>
          <p:cNvSpPr>
            <a:spLocks noChangeArrowheads="1"/>
          </p:cNvSpPr>
          <p:nvPr/>
        </p:nvSpPr>
        <p:spPr bwMode="auto">
          <a:xfrm>
            <a:off x="773899" y="1830619"/>
            <a:ext cx="7416179" cy="1723549"/>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create table encode_test (id INT, name STRING, phone STRING, address STRING) row format serde</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'org.apache.hadoop.hive.serde2.lazy.LazySimpleSerDe' </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WITH SERDEPROPERTIES(</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a:t>
            </a:r>
            <a:r>
              <a:rPr lang="en-US" altLang="zh-CN" sz="1600" dirty="0" err="1" smtClean="0">
                <a:latin typeface="Courier New" panose="02070309020205020404" pitchFamily="49" charset="0"/>
                <a:ea typeface="华文细黑" panose="02010600040101010101" pitchFamily="2" charset="-122"/>
                <a:cs typeface="Courier New" panose="02070309020205020404" pitchFamily="49" charset="0"/>
              </a:rPr>
              <a:t>column.encode.columns</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’=‘phone,address‘,’</a:t>
            </a:r>
            <a:r>
              <a:rPr lang="en-US" altLang="zh-CN" sz="1600" dirty="0" err="1" smtClean="0">
                <a:latin typeface="Courier New" panose="02070309020205020404" pitchFamily="49" charset="0"/>
                <a:ea typeface="华文细黑" panose="02010600040101010101" pitchFamily="2" charset="-122"/>
                <a:cs typeface="Courier New" panose="02070309020205020404" pitchFamily="49" charset="0"/>
              </a:rPr>
              <a:t>column.encode</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classname'='org.apache.hadoop.hive.serde2.AESRewriter'</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a:t>
            </a:r>
          </a:p>
        </p:txBody>
      </p:sp>
      <p:sp>
        <p:nvSpPr>
          <p:cNvPr id="11" name="AutoShape 17"/>
          <p:cNvSpPr>
            <a:spLocks noChangeArrowheads="1"/>
          </p:cNvSpPr>
          <p:nvPr/>
        </p:nvSpPr>
        <p:spPr bwMode="auto">
          <a:xfrm>
            <a:off x="773899" y="4155154"/>
            <a:ext cx="7416179" cy="492443"/>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insert into table </a:t>
            </a:r>
            <a:r>
              <a:rPr lang="en-US" altLang="zh-CN" sz="1600" i="1" dirty="0" smtClean="0">
                <a:latin typeface="Courier New" panose="02070309020205020404" pitchFamily="49" charset="0"/>
                <a:ea typeface="华文细黑" panose="02010600040101010101" pitchFamily="2" charset="-122"/>
                <a:cs typeface="Courier New" panose="02070309020205020404" pitchFamily="49" charset="0"/>
              </a:rPr>
              <a:t>encode_test</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select id, name, phone, address from test;</a:t>
            </a:r>
          </a:p>
        </p:txBody>
      </p:sp>
      <p:sp>
        <p:nvSpPr>
          <p:cNvPr id="6" name="矩形 5"/>
          <p:cNvSpPr/>
          <p:nvPr/>
        </p:nvSpPr>
        <p:spPr>
          <a:xfrm>
            <a:off x="683568" y="4644881"/>
            <a:ext cx="7560840" cy="1200329"/>
          </a:xfrm>
          <a:prstGeom prst="rect">
            <a:avLst/>
          </a:prstGeom>
        </p:spPr>
        <p:txBody>
          <a:bodyPr wrap="square">
            <a:spAutoFit/>
          </a:bodyPr>
          <a:lstStyle/>
          <a:p>
            <a:pPr>
              <a:lnSpc>
                <a:spcPct val="150000"/>
              </a:lnSpc>
            </a:pPr>
            <a:r>
              <a:rPr lang="zh-CN" altLang="en-US" sz="1600" b="1" dirty="0">
                <a:latin typeface="宋体" panose="02010600030101010101" pitchFamily="2" charset="-122"/>
                <a:ea typeface="宋体" panose="02010600030101010101" pitchFamily="2" charset="-122"/>
              </a:rPr>
              <a:t>约束：</a:t>
            </a:r>
            <a:endParaRPr lang="en-US" altLang="zh-CN" sz="1600" b="1" dirty="0">
              <a:latin typeface="宋体" panose="02010600030101010101" pitchFamily="2" charset="-122"/>
              <a:ea typeface="宋体" panose="02010600030101010101" pitchFamily="2" charset="-122"/>
            </a:endParaRPr>
          </a:p>
          <a:p>
            <a:pPr>
              <a:lnSpc>
                <a:spcPct val="150000"/>
              </a:lnSpc>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、必须使用</a:t>
            </a:r>
            <a:r>
              <a:rPr lang="en-US" altLang="zh-CN" sz="1600" dirty="0">
                <a:latin typeface="宋体" panose="02010600030101010101" pitchFamily="2" charset="-122"/>
                <a:ea typeface="宋体" panose="02010600030101010101" pitchFamily="2" charset="-122"/>
              </a:rPr>
              <a:t>insert</a:t>
            </a:r>
            <a:r>
              <a:rPr lang="zh-CN" altLang="en-US" sz="1600" dirty="0">
                <a:latin typeface="宋体" panose="02010600030101010101" pitchFamily="2" charset="-122"/>
                <a:ea typeface="宋体" panose="02010600030101010101" pitchFamily="2" charset="-122"/>
              </a:rPr>
              <a:t>语句分别向该类型表导入数据，</a:t>
            </a:r>
            <a:r>
              <a:rPr lang="en-US" altLang="zh-CN" sz="1600" dirty="0">
                <a:latin typeface="宋体" panose="02010600030101010101" pitchFamily="2" charset="-122"/>
                <a:ea typeface="宋体" panose="02010600030101010101" pitchFamily="2" charset="-122"/>
              </a:rPr>
              <a:t>HDFS Colocation</a:t>
            </a:r>
            <a:r>
              <a:rPr lang="zh-CN" altLang="en-US" sz="1600" dirty="0">
                <a:latin typeface="宋体" panose="02010600030101010101" pitchFamily="2" charset="-122"/>
                <a:ea typeface="宋体" panose="02010600030101010101" pitchFamily="2" charset="-122"/>
              </a:rPr>
              <a:t>特性才能生效。</a:t>
            </a:r>
            <a:endParaRPr lang="en-US" altLang="zh-CN" sz="1600" dirty="0">
              <a:latin typeface="宋体" panose="02010600030101010101" pitchFamily="2" charset="-122"/>
              <a:ea typeface="宋体" panose="02010600030101010101" pitchFamily="2" charset="-122"/>
            </a:endParaRPr>
          </a:p>
          <a:p>
            <a:pPr>
              <a:lnSpc>
                <a:spcPct val="150000"/>
              </a:lnSpc>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、文件格式仅</a:t>
            </a:r>
            <a:r>
              <a:rPr lang="zh-CN" altLang="en-US" sz="1600" dirty="0" smtClean="0">
                <a:latin typeface="宋体" panose="02010600030101010101" pitchFamily="2" charset="-122"/>
                <a:ea typeface="宋体" panose="02010600030101010101" pitchFamily="2" charset="-122"/>
              </a:rPr>
              <a:t>支持</a:t>
            </a:r>
            <a:r>
              <a:rPr lang="en-US" altLang="zh-CN" sz="1600" dirty="0" smtClean="0">
                <a:latin typeface="宋体" panose="02010600030101010101" pitchFamily="2" charset="-122"/>
                <a:ea typeface="宋体" panose="02010600030101010101" pitchFamily="2" charset="-122"/>
              </a:rPr>
              <a:t>TextFile</a:t>
            </a:r>
            <a:r>
              <a:rPr lang="zh-CN" altLang="en-US" sz="1600" dirty="0" smtClean="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RCFile</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Record Columnar File</a:t>
            </a:r>
            <a:r>
              <a:rPr lang="zh-CN" altLang="en-US"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slide(fromBottom)">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4212" y="387350"/>
            <a:ext cx="8604311" cy="868363"/>
          </a:xfrm>
        </p:spPr>
        <p:txBody>
          <a:bodyPr/>
          <a:lstStyle/>
          <a:p>
            <a:r>
              <a:rPr lang="en-US" altLang="zh-CN" sz="2800" dirty="0" smtClean="0"/>
              <a:t>Hive</a:t>
            </a:r>
            <a:r>
              <a:rPr lang="zh-CN" altLang="en-US" sz="2800" dirty="0" smtClean="0"/>
              <a:t>增强特性</a:t>
            </a:r>
            <a:r>
              <a:rPr lang="en-US" altLang="zh-CN" sz="2800" dirty="0" smtClean="0"/>
              <a:t> – HBase</a:t>
            </a:r>
            <a:r>
              <a:rPr lang="zh-CN" altLang="en-US" sz="2800" dirty="0" smtClean="0"/>
              <a:t>记录批量删除</a:t>
            </a:r>
            <a:r>
              <a:rPr lang="en-US" altLang="zh-CN" sz="2800" dirty="0" smtClean="0"/>
              <a:t>(</a:t>
            </a:r>
            <a:r>
              <a:rPr lang="zh-CN" altLang="en-US" sz="2800" dirty="0" smtClean="0"/>
              <a:t>自研</a:t>
            </a:r>
            <a:r>
              <a:rPr lang="en-US" altLang="zh-CN" sz="2800" dirty="0" smtClean="0"/>
              <a:t>)</a:t>
            </a:r>
            <a:endParaRPr lang="zh-CN" altLang="en-US" sz="2800" dirty="0"/>
          </a:p>
        </p:txBody>
      </p:sp>
      <p:sp>
        <p:nvSpPr>
          <p:cNvPr id="4" name="文本占位符 3"/>
          <p:cNvSpPr>
            <a:spLocks noGrp="1"/>
          </p:cNvSpPr>
          <p:nvPr>
            <p:ph type="body" sz="quarter" idx="10"/>
          </p:nvPr>
        </p:nvSpPr>
        <p:spPr>
          <a:xfrm>
            <a:off x="684213" y="1376362"/>
            <a:ext cx="7596199" cy="4500909"/>
          </a:xfrm>
        </p:spPr>
        <p:txBody>
          <a:bodyPr/>
          <a:lstStyle/>
          <a:p>
            <a:pPr>
              <a:buNone/>
            </a:pPr>
            <a:r>
              <a:rPr lang="zh-CN" altLang="en-US" sz="2000" b="1" dirty="0" smtClean="0"/>
              <a:t>概要说明：</a:t>
            </a:r>
          </a:p>
          <a:p>
            <a:r>
              <a:rPr lang="zh-CN" altLang="en-US" sz="1800" dirty="0" smtClean="0"/>
              <a:t>在</a:t>
            </a:r>
            <a:r>
              <a:rPr lang="en-US" altLang="zh-CN" sz="1800" dirty="0" smtClean="0"/>
              <a:t>Hive on HBase</a:t>
            </a:r>
            <a:r>
              <a:rPr lang="zh-CN" altLang="en-US" sz="1800" dirty="0" smtClean="0"/>
              <a:t>功能中，</a:t>
            </a:r>
            <a:r>
              <a:rPr lang="en-US" altLang="zh-CN" sz="1800" dirty="0" smtClean="0"/>
              <a:t>FusionInsight HD Hive</a:t>
            </a:r>
            <a:r>
              <a:rPr lang="zh-CN" altLang="en-US" sz="1800" dirty="0" smtClean="0"/>
              <a:t>提供了对</a:t>
            </a:r>
            <a:r>
              <a:rPr lang="en-US" altLang="zh-CN" sz="1800" dirty="0" smtClean="0"/>
              <a:t>HBase</a:t>
            </a:r>
            <a:r>
              <a:rPr lang="zh-CN" altLang="en-US" sz="1800" dirty="0" smtClean="0"/>
              <a:t>表的单条数据的删除功能，通过特定的语法，</a:t>
            </a:r>
            <a:r>
              <a:rPr lang="en-US" altLang="zh-CN" sz="1800" dirty="0" smtClean="0"/>
              <a:t>Hive</a:t>
            </a:r>
            <a:r>
              <a:rPr lang="zh-CN" altLang="en-US" sz="1800" dirty="0" smtClean="0"/>
              <a:t>可以将</a:t>
            </a:r>
            <a:r>
              <a:rPr lang="en-US" altLang="zh-CN" sz="1800" dirty="0" smtClean="0"/>
              <a:t>HBase</a:t>
            </a:r>
            <a:r>
              <a:rPr lang="zh-CN" altLang="en-US" sz="1800" dirty="0" smtClean="0"/>
              <a:t>表中符合条件的一条或者多条数据清除。</a:t>
            </a:r>
            <a:endParaRPr lang="en-US" altLang="zh-CN" sz="1800" dirty="0" smtClean="0"/>
          </a:p>
          <a:p>
            <a:pPr>
              <a:buNone/>
            </a:pPr>
            <a:r>
              <a:rPr lang="zh-CN" altLang="en-US" sz="1800" b="1" dirty="0" smtClean="0"/>
              <a:t>使用：</a:t>
            </a:r>
          </a:p>
          <a:p>
            <a:r>
              <a:rPr lang="zh-CN" altLang="en-US" sz="1800" dirty="0" smtClean="0"/>
              <a:t>如果要删除某张</a:t>
            </a:r>
            <a:r>
              <a:rPr lang="en-US" altLang="zh-CN" sz="1800" dirty="0" smtClean="0"/>
              <a:t>HBase</a:t>
            </a:r>
            <a:r>
              <a:rPr lang="zh-CN" altLang="en-US" sz="1800" dirty="0" smtClean="0"/>
              <a:t>表中的某些数据，可以执行</a:t>
            </a:r>
            <a:r>
              <a:rPr lang="en-US" altLang="zh-CN" sz="1800" dirty="0" smtClean="0"/>
              <a:t>HQL</a:t>
            </a:r>
            <a:r>
              <a:rPr lang="zh-CN" altLang="en-US" sz="1800" dirty="0" smtClean="0"/>
              <a:t>语句：</a:t>
            </a:r>
            <a:r>
              <a:rPr lang="en-US" altLang="zh-CN" sz="1800" dirty="0" smtClean="0"/>
              <a:t> </a:t>
            </a:r>
          </a:p>
          <a:p>
            <a:pPr marL="0" indent="0">
              <a:buNone/>
            </a:pPr>
            <a:r>
              <a:rPr lang="en-US" altLang="zh-CN" sz="1800" dirty="0">
                <a:latin typeface="Courier New" panose="02070309020205020404" pitchFamily="49" charset="0"/>
                <a:cs typeface="Courier New" panose="02070309020205020404" pitchFamily="49" charset="0"/>
              </a:rPr>
              <a:t>	</a:t>
            </a:r>
            <a:r>
              <a:rPr lang="en-US" altLang="zh-CN" sz="1800" dirty="0" smtClean="0">
                <a:latin typeface="Courier New" panose="02070309020205020404" pitchFamily="49" charset="0"/>
                <a:cs typeface="Courier New" panose="02070309020205020404" pitchFamily="49" charset="0"/>
              </a:rPr>
              <a:t>remove table hbase_table where </a:t>
            </a:r>
            <a:r>
              <a:rPr lang="en-US" altLang="zh-CN" sz="1800" i="1" dirty="0" smtClean="0">
                <a:latin typeface="Courier New" panose="02070309020205020404" pitchFamily="49" charset="0"/>
                <a:cs typeface="Courier New" panose="02070309020205020404" pitchFamily="49" charset="0"/>
              </a:rPr>
              <a:t>expression</a:t>
            </a:r>
            <a:r>
              <a:rPr lang="en-US" altLang="zh-CN" sz="1800" dirty="0" smtClean="0">
                <a:latin typeface="Courier New" panose="02070309020205020404" pitchFamily="49" charset="0"/>
                <a:cs typeface="Courier New" panose="02070309020205020404" pitchFamily="49" charset="0"/>
              </a:rPr>
              <a:t>;</a:t>
            </a:r>
          </a:p>
          <a:p>
            <a:r>
              <a:rPr lang="zh-CN" altLang="en-US" sz="1800" dirty="0" smtClean="0"/>
              <a:t>其中</a:t>
            </a:r>
            <a:r>
              <a:rPr lang="en-US" altLang="zh-CN" sz="1800" dirty="0" smtClean="0"/>
              <a:t>expression</a:t>
            </a:r>
            <a:r>
              <a:rPr lang="zh-CN" altLang="en-US" sz="1800" dirty="0" smtClean="0"/>
              <a:t>规定要删除数据的筛选条件。</a:t>
            </a:r>
            <a:endParaRPr lang="zh-CN" altLang="en-US" sz="1800"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r>
              <a:rPr lang="en-US" altLang="zh-CN" dirty="0" smtClean="0"/>
              <a:t> – </a:t>
            </a:r>
            <a:r>
              <a:rPr lang="zh-CN" altLang="en-US" dirty="0" smtClean="0"/>
              <a:t>流控特性</a:t>
            </a:r>
            <a:endParaRPr lang="zh-CN" altLang="en-US" dirty="0"/>
          </a:p>
        </p:txBody>
      </p:sp>
      <p:sp>
        <p:nvSpPr>
          <p:cNvPr id="4" name="文本占位符 3"/>
          <p:cNvSpPr>
            <a:spLocks noGrp="1"/>
          </p:cNvSpPr>
          <p:nvPr>
            <p:ph type="body" sz="quarter" idx="10"/>
          </p:nvPr>
        </p:nvSpPr>
        <p:spPr>
          <a:xfrm>
            <a:off x="684213" y="1255713"/>
            <a:ext cx="7920037" cy="4500909"/>
          </a:xfrm>
        </p:spPr>
        <p:txBody>
          <a:bodyPr/>
          <a:lstStyle/>
          <a:p>
            <a:pPr lvl="0">
              <a:buNone/>
              <a:defRPr/>
            </a:pPr>
            <a:r>
              <a:rPr lang="zh-CN" altLang="en-US" sz="2000" dirty="0" smtClean="0">
                <a:latin typeface="+mn-ea"/>
              </a:rPr>
              <a:t>通过流控特性，可以实现：</a:t>
            </a:r>
            <a:endParaRPr lang="en-US" altLang="zh-CN" sz="2000" dirty="0" smtClean="0">
              <a:latin typeface="+mn-ea"/>
            </a:endParaRPr>
          </a:p>
          <a:p>
            <a:pPr lvl="0">
              <a:defRPr/>
            </a:pPr>
            <a:r>
              <a:rPr lang="zh-CN" altLang="en-US" sz="2000" dirty="0" smtClean="0">
                <a:latin typeface="+mn-ea"/>
              </a:rPr>
              <a:t>当前已经建立的</a:t>
            </a:r>
            <a:r>
              <a:rPr lang="zh-CN" altLang="en-US" sz="2000" dirty="0" smtClean="0">
                <a:solidFill>
                  <a:srgbClr val="FF0000"/>
                </a:solidFill>
                <a:latin typeface="+mn-ea"/>
              </a:rPr>
              <a:t>总连接数</a:t>
            </a:r>
            <a:r>
              <a:rPr lang="zh-CN" altLang="en-US" sz="2000" dirty="0" smtClean="0">
                <a:latin typeface="+mn-ea"/>
              </a:rPr>
              <a:t>阈值控制；</a:t>
            </a:r>
          </a:p>
          <a:p>
            <a:pPr lvl="0">
              <a:defRPr/>
            </a:pPr>
            <a:r>
              <a:rPr lang="zh-CN" altLang="en-US" sz="2000" dirty="0" smtClean="0">
                <a:solidFill>
                  <a:srgbClr val="FF0000"/>
                </a:solidFill>
                <a:latin typeface="+mn-ea"/>
              </a:rPr>
              <a:t>每个用户</a:t>
            </a:r>
            <a:r>
              <a:rPr lang="zh-CN" altLang="en-US" sz="2000" dirty="0" smtClean="0">
                <a:latin typeface="+mn-ea"/>
              </a:rPr>
              <a:t>已经建立的连接数阈值控制；</a:t>
            </a:r>
          </a:p>
          <a:p>
            <a:pPr lvl="0">
              <a:defRPr/>
            </a:pPr>
            <a:r>
              <a:rPr lang="zh-CN" altLang="en-US" sz="2000" dirty="0" smtClean="0">
                <a:solidFill>
                  <a:srgbClr val="FF0000"/>
                </a:solidFill>
                <a:latin typeface="+mn-ea"/>
              </a:rPr>
              <a:t>单位时间</a:t>
            </a:r>
            <a:r>
              <a:rPr lang="zh-CN" altLang="en-US" sz="2000" dirty="0" smtClean="0">
                <a:latin typeface="+mn-ea"/>
              </a:rPr>
              <a:t>内所建立的连接数阈值控制；</a:t>
            </a:r>
          </a:p>
          <a:p>
            <a:endParaRPr lang="zh-CN" altLang="en-US" dirty="0"/>
          </a:p>
        </p:txBody>
      </p:sp>
      <p:pic>
        <p:nvPicPr>
          <p:cNvPr id="1028" name="Picture 4"/>
          <p:cNvPicPr>
            <a:picLocks noChangeAspect="1" noChangeArrowheads="1"/>
          </p:cNvPicPr>
          <p:nvPr/>
        </p:nvPicPr>
        <p:blipFill>
          <a:blip r:embed="rId3" cstate="print"/>
          <a:srcRect/>
          <a:stretch>
            <a:fillRect/>
          </a:stretch>
        </p:blipFill>
        <p:spPr bwMode="auto">
          <a:xfrm>
            <a:off x="827584" y="3416363"/>
            <a:ext cx="7686675" cy="2333625"/>
          </a:xfrm>
          <a:prstGeom prst="rect">
            <a:avLst/>
          </a:prstGeom>
          <a:noFill/>
          <a:ln w="9525">
            <a:noFill/>
            <a:miter lim="800000"/>
            <a:headEnd/>
            <a:tailEnd/>
          </a:ln>
        </p:spPr>
      </p:pic>
      <p:sp>
        <p:nvSpPr>
          <p:cNvPr id="8" name="矩形 7"/>
          <p:cNvSpPr/>
          <p:nvPr/>
        </p:nvSpPr>
        <p:spPr bwMode="auto">
          <a:xfrm>
            <a:off x="863588" y="4496483"/>
            <a:ext cx="7632848" cy="864096"/>
          </a:xfrm>
          <a:prstGeom prst="rect">
            <a:avLst/>
          </a:prstGeom>
          <a:noFill/>
          <a:ln w="28575" cap="flat" cmpd="sng" algn="ctr">
            <a:solidFill>
              <a:srgbClr val="99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增强特性</a:t>
            </a:r>
            <a:r>
              <a:rPr lang="en-US" altLang="zh-CN" dirty="0" smtClean="0"/>
              <a:t> – </a:t>
            </a:r>
            <a:r>
              <a:rPr lang="zh-CN" altLang="en-US" dirty="0" smtClean="0"/>
              <a:t>指定行分割符</a:t>
            </a:r>
            <a:endParaRPr lang="zh-CN" altLang="en-US" dirty="0"/>
          </a:p>
        </p:txBody>
      </p:sp>
      <p:sp>
        <p:nvSpPr>
          <p:cNvPr id="4" name="文本占位符 3"/>
          <p:cNvSpPr>
            <a:spLocks noGrp="1"/>
          </p:cNvSpPr>
          <p:nvPr>
            <p:ph type="body" sz="quarter" idx="10"/>
          </p:nvPr>
        </p:nvSpPr>
        <p:spPr>
          <a:xfrm>
            <a:off x="684213" y="1376362"/>
            <a:ext cx="7920037" cy="4176873"/>
          </a:xfrm>
        </p:spPr>
        <p:txBody>
          <a:bodyPr/>
          <a:lstStyle/>
          <a:p>
            <a:r>
              <a:rPr lang="zh-CN" altLang="en-US" dirty="0" smtClean="0"/>
              <a:t>步骤</a:t>
            </a:r>
            <a:r>
              <a:rPr lang="en-US" altLang="zh-CN" dirty="0" smtClean="0"/>
              <a:t>1</a:t>
            </a:r>
            <a:r>
              <a:rPr lang="zh-CN" altLang="en-US" dirty="0" smtClean="0"/>
              <a:t>：创建表时指定</a:t>
            </a:r>
            <a:r>
              <a:rPr lang="en-US" altLang="zh-CN" dirty="0" smtClean="0"/>
              <a:t>InputFormat</a:t>
            </a:r>
            <a:r>
              <a:rPr lang="zh-CN" altLang="en-US" dirty="0" smtClean="0"/>
              <a:t>和</a:t>
            </a:r>
            <a:r>
              <a:rPr lang="en-US" altLang="zh-CN" dirty="0" smtClean="0"/>
              <a:t>OutputFormat</a:t>
            </a:r>
          </a:p>
          <a:p>
            <a:endParaRPr lang="en-US" altLang="zh-CN" sz="2400" dirty="0" smtClean="0"/>
          </a:p>
          <a:p>
            <a:endParaRPr lang="en-US" altLang="zh-CN" sz="2400" dirty="0" smtClean="0"/>
          </a:p>
          <a:p>
            <a:endParaRPr lang="en-US" altLang="zh-CN" sz="2400" dirty="0" smtClean="0"/>
          </a:p>
          <a:p>
            <a:pPr>
              <a:buNone/>
            </a:pPr>
            <a:endParaRPr lang="en-US" altLang="zh-CN" dirty="0" smtClean="0"/>
          </a:p>
          <a:p>
            <a:r>
              <a:rPr lang="zh-CN" altLang="en-US" dirty="0" smtClean="0"/>
              <a:t>步骤</a:t>
            </a:r>
            <a:r>
              <a:rPr lang="en-US" altLang="zh-CN" dirty="0" smtClean="0"/>
              <a:t>2</a:t>
            </a:r>
            <a:r>
              <a:rPr lang="zh-CN" altLang="en-US" dirty="0" smtClean="0"/>
              <a:t>：查询之前指定配置项</a:t>
            </a:r>
            <a:endParaRPr lang="en-US" altLang="zh-CN" dirty="0" smtClean="0"/>
          </a:p>
        </p:txBody>
      </p:sp>
      <p:sp>
        <p:nvSpPr>
          <p:cNvPr id="9" name="AutoShape 17"/>
          <p:cNvSpPr>
            <a:spLocks noChangeArrowheads="1"/>
          </p:cNvSpPr>
          <p:nvPr/>
        </p:nvSpPr>
        <p:spPr bwMode="auto">
          <a:xfrm>
            <a:off x="791580" y="2093066"/>
            <a:ext cx="7812670" cy="2185214"/>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CREATE [TEMPORARY] [EXTERNAL] TABLE [IF NOT EXISTS] [db_name.]table_name </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[(col_name data_type [COMMENT col_comment], ...)]</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[ROW FORMAT row_format]</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STORED AS </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inputformat </a:t>
            </a:r>
            <a:r>
              <a:rPr lang="en-US" altLang="zh-CN" sz="1400" dirty="0" smtClean="0">
                <a:latin typeface="Courier New" panose="02070309020205020404" pitchFamily="49" charset="0"/>
                <a:ea typeface="华文细黑" panose="02010600040101010101" pitchFamily="2" charset="-122"/>
                <a:cs typeface="Courier New" panose="02070309020205020404" pitchFamily="49" charset="0"/>
              </a:rPr>
              <a:t>'org.apache.hadoop.hive.contrib.fileformat.SpecifiedDelimiterInputFormat’</a:t>
            </a:r>
          </a:p>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outputformat '</a:t>
            </a:r>
            <a:r>
              <a:rPr lang="en-US" altLang="zh-CN" sz="1600" dirty="0" err="1" smtClean="0">
                <a:latin typeface="Courier New" panose="02070309020205020404" pitchFamily="49" charset="0"/>
                <a:ea typeface="华文细黑" panose="02010600040101010101" pitchFamily="2" charset="-122"/>
                <a:cs typeface="Courier New" panose="02070309020205020404" pitchFamily="49" charset="0"/>
              </a:rPr>
              <a:t>org.apache.hadoop.hive.ql.io.HiveIgnoreKeyTextOutputFormat</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t>
            </a:r>
          </a:p>
        </p:txBody>
      </p:sp>
      <p:sp>
        <p:nvSpPr>
          <p:cNvPr id="6" name="AutoShape 17"/>
          <p:cNvSpPr>
            <a:spLocks noChangeArrowheads="1"/>
          </p:cNvSpPr>
          <p:nvPr/>
        </p:nvSpPr>
        <p:spPr bwMode="auto">
          <a:xfrm>
            <a:off x="791580" y="5035517"/>
            <a:ext cx="5652628" cy="246221"/>
          </a:xfrm>
          <a:prstGeom prst="roundRect">
            <a:avLst>
              <a:gd name="adj" fmla="val 0"/>
            </a:avLst>
          </a:prstGeom>
          <a:solidFill>
            <a:schemeClr val="bg1">
              <a:lumMod val="85000"/>
            </a:schemeClr>
          </a:solidFill>
          <a:ln w="12700" algn="ctr">
            <a:noFill/>
            <a:round/>
          </a:ln>
          <a:effectLst/>
        </p:spPr>
        <p:txBody>
          <a:bodyPr wrap="square" lIns="0" tIns="0" rIns="0" bIns="0" anchor="ctr" anchorCtr="1">
            <a:spAutoFit/>
          </a:bodyPr>
          <a:lstStyle/>
          <a:p>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set hive.textinput.record.delimiter='!@!‘;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slide(fromBottom)">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solidFill>
                  <a:schemeClr val="bg1">
                    <a:lumMod val="50000"/>
                  </a:schemeClr>
                </a:solidFill>
              </a:rPr>
              <a:t>Hive</a:t>
            </a:r>
            <a:r>
              <a:rPr lang="zh-CN" altLang="en-US" dirty="0" smtClean="0">
                <a:solidFill>
                  <a:schemeClr val="bg1">
                    <a:lumMod val="50000"/>
                  </a:schemeClr>
                </a:solidFill>
              </a:rPr>
              <a:t>应用场景介绍</a:t>
            </a:r>
            <a:endParaRPr lang="en-US" altLang="zh-CN" dirty="0" smtClean="0">
              <a:solidFill>
                <a:schemeClr val="bg1">
                  <a:lumMod val="50000"/>
                </a:schemeClr>
              </a:solidFill>
            </a:endParaRPr>
          </a:p>
          <a:p>
            <a:r>
              <a:rPr lang="en-US" altLang="zh-CN" dirty="0" smtClean="0">
                <a:solidFill>
                  <a:schemeClr val="bg1">
                    <a:lumMod val="50000"/>
                  </a:schemeClr>
                </a:solidFill>
              </a:rPr>
              <a:t>Hive</a:t>
            </a:r>
            <a:r>
              <a:rPr lang="zh-CN" altLang="en-US" dirty="0" smtClean="0">
                <a:solidFill>
                  <a:schemeClr val="bg1">
                    <a:lumMod val="50000"/>
                  </a:schemeClr>
                </a:solidFill>
                <a:sym typeface="+mn-ea"/>
              </a:rPr>
              <a:t>架构与</a:t>
            </a:r>
            <a:r>
              <a:rPr lang="zh-CN" altLang="en-US" dirty="0" smtClean="0">
                <a:solidFill>
                  <a:schemeClr val="bg1">
                    <a:lumMod val="50000"/>
                  </a:schemeClr>
                </a:solidFill>
              </a:rPr>
              <a:t>功能</a:t>
            </a:r>
            <a:endParaRPr lang="en-US" altLang="zh-CN" dirty="0" smtClean="0">
              <a:solidFill>
                <a:schemeClr val="bg1">
                  <a:lumMod val="50000"/>
                </a:schemeClr>
              </a:solidFill>
            </a:endParaRPr>
          </a:p>
          <a:p>
            <a:r>
              <a:rPr lang="en-US" altLang="zh-CN" b="1" dirty="0" smtClean="0"/>
              <a:t>Hive</a:t>
            </a:r>
            <a:r>
              <a:rPr lang="zh-CN" altLang="en-US" b="1" dirty="0" smtClean="0"/>
              <a:t>基本操作</a:t>
            </a:r>
            <a:endParaRPr lang="en-US" altLang="zh-CN" b="1" dirty="0" smtClean="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Hive</a:t>
            </a:r>
            <a:r>
              <a:rPr lang="zh-CN" altLang="en-US" dirty="0" smtClean="0"/>
              <a:t>数据类型介绍</a:t>
            </a:r>
            <a:endParaRPr lang="zh-CN" altLang="en-US" dirty="0"/>
          </a:p>
        </p:txBody>
      </p:sp>
      <p:sp>
        <p:nvSpPr>
          <p:cNvPr id="5" name="内容占位符 2"/>
          <p:cNvSpPr txBox="1"/>
          <p:nvPr/>
        </p:nvSpPr>
        <p:spPr>
          <a:xfrm>
            <a:off x="684213" y="1306740"/>
            <a:ext cx="7963449" cy="4284663"/>
          </a:xfrm>
          <a:prstGeom prst="rect">
            <a:avLst/>
          </a:prstGeom>
        </p:spPr>
        <p:txBody>
          <a:bodyPr rtlCol="0">
            <a:normAutofit/>
          </a:bodyPr>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sz="2400">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48895" indent="0" eaLnBrk="1" fontAlgn="auto" hangingPunct="1">
              <a:buNone/>
              <a:defRPr/>
            </a:pPr>
            <a:r>
              <a:rPr lang="zh-CN" altLang="en-US" sz="1800" kern="0" noProof="1" smtClean="0"/>
              <a:t>Hive支持多种不同长度的整型和浮点型数据类型，支持布尔类型，也支持无长度限制的字符串类型。Hive v0.8.0版本中增加了时间戳数据类型和二进制数组数据类型。表</a:t>
            </a:r>
            <a:r>
              <a:rPr lang="zh-CN" altLang="en-US" sz="1800" kern="0" noProof="1"/>
              <a:t>中</a:t>
            </a:r>
            <a:r>
              <a:rPr lang="zh-CN" altLang="en-US" sz="1800" kern="0" noProof="1" smtClean="0"/>
              <a:t>列举了Hive所支持的基本数据类型。</a:t>
            </a:r>
          </a:p>
          <a:p>
            <a:pPr eaLnBrk="1" fontAlgn="auto" hangingPunct="1">
              <a:defRPr/>
            </a:pPr>
            <a:endParaRPr lang="zh-CN" altLang="en-US" kern="0" noProof="1"/>
          </a:p>
        </p:txBody>
      </p:sp>
      <p:pic>
        <p:nvPicPr>
          <p:cNvPr id="6" name="图片 -21474826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53" y="2769602"/>
            <a:ext cx="8028581"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Hive</a:t>
            </a:r>
            <a:r>
              <a:rPr lang="zh-CN" altLang="en-US" dirty="0"/>
              <a:t>数据类型介绍</a:t>
            </a:r>
          </a:p>
        </p:txBody>
      </p:sp>
      <p:sp>
        <p:nvSpPr>
          <p:cNvPr id="4" name="内容占位符 2"/>
          <p:cNvSpPr txBox="1"/>
          <p:nvPr/>
        </p:nvSpPr>
        <p:spPr>
          <a:xfrm>
            <a:off x="215516" y="4617132"/>
            <a:ext cx="8398396" cy="1555249"/>
          </a:xfrm>
          <a:prstGeom prst="rect">
            <a:avLst/>
          </a:prstGeom>
        </p:spPr>
        <p:txBody>
          <a:bodyPr rtlCol="0">
            <a:normAutofit fontScale="97500"/>
          </a:bodyPr>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sz="2400">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401320" lvl="1" indent="0" eaLnBrk="1" fontAlgn="auto" hangingPunct="1">
              <a:buNone/>
              <a:defRPr/>
            </a:pPr>
            <a:r>
              <a:rPr lang="zh-CN" altLang="en-US" sz="1800" kern="0" noProof="1" smtClean="0"/>
              <a:t>需要注意的是所有的这些数据类型都是对Java中的接口的实现，因此这些类型的具体行为细节和Java中对应的类型是完全一致的。例如，STRING类型实现的是Java中的String，FLOAT实现的是Java中的float，等等。</a:t>
            </a:r>
            <a:endParaRPr lang="zh-CN" altLang="en-US" sz="1800" kern="0" noProof="1"/>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609" t="1750" r="1039" b="4089"/>
          <a:stretch>
            <a:fillRect/>
          </a:stretch>
        </p:blipFill>
        <p:spPr>
          <a:xfrm>
            <a:off x="684213" y="1255713"/>
            <a:ext cx="7841605" cy="325340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文件存储格式</a:t>
            </a:r>
            <a:endParaRPr lang="zh-CN" altLang="en-US" dirty="0"/>
          </a:p>
        </p:txBody>
      </p:sp>
      <p:sp>
        <p:nvSpPr>
          <p:cNvPr id="3" name="文本占位符 2"/>
          <p:cNvSpPr>
            <a:spLocks noGrp="1"/>
          </p:cNvSpPr>
          <p:nvPr>
            <p:ph type="body" sz="quarter" idx="10"/>
          </p:nvPr>
        </p:nvSpPr>
        <p:spPr/>
        <p:txBody>
          <a:bodyPr/>
          <a:lstStyle/>
          <a:p>
            <a:r>
              <a:rPr lang="en-US" altLang="zh-CN" dirty="0" smtClean="0"/>
              <a:t>TextFile</a:t>
            </a:r>
          </a:p>
          <a:p>
            <a:r>
              <a:rPr lang="en-US" altLang="zh-CN" dirty="0" smtClean="0"/>
              <a:t>SequenceFile </a:t>
            </a:r>
          </a:p>
          <a:p>
            <a:r>
              <a:rPr lang="en-US" altLang="zh-CN" dirty="0" smtClean="0"/>
              <a:t>RCFile</a:t>
            </a:r>
          </a:p>
          <a:p>
            <a:r>
              <a:rPr lang="en-US" altLang="zh-CN" dirty="0" smtClean="0"/>
              <a:t>AvroFiles</a:t>
            </a:r>
          </a:p>
          <a:p>
            <a:r>
              <a:rPr lang="en-US" altLang="zh-CN" dirty="0" smtClean="0"/>
              <a:t>ORCFiles</a:t>
            </a:r>
          </a:p>
          <a:p>
            <a:r>
              <a:rPr lang="en-US" altLang="zh-CN" dirty="0" smtClean="0"/>
              <a:t>Parquet</a:t>
            </a:r>
          </a:p>
          <a:p>
            <a:r>
              <a:rPr lang="zh-CN" altLang="en-US" b="1" dirty="0">
                <a:solidFill>
                  <a:srgbClr val="FF0000"/>
                </a:solidFill>
              </a:rPr>
              <a:t>自定义</a:t>
            </a:r>
            <a:endParaRPr lang="en-US" altLang="zh-CN" b="1" dirty="0" smtClean="0">
              <a:solidFill>
                <a:srgbClr val="FF0000"/>
              </a:solidFill>
            </a:endParaRP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数据仓库和数据库</a:t>
            </a:r>
            <a:endParaRPr lang="zh-CN" altLang="en-US" dirty="0"/>
          </a:p>
        </p:txBody>
      </p:sp>
      <p:sp>
        <p:nvSpPr>
          <p:cNvPr id="4" name="文本占位符 3"/>
          <p:cNvSpPr>
            <a:spLocks noGrp="1"/>
          </p:cNvSpPr>
          <p:nvPr>
            <p:ph type="body" sz="quarter" idx="10"/>
          </p:nvPr>
        </p:nvSpPr>
        <p:spPr>
          <a:xfrm>
            <a:off x="684213" y="1376362"/>
            <a:ext cx="7920037" cy="4500909"/>
          </a:xfrm>
        </p:spPr>
        <p:txBody>
          <a:bodyPr/>
          <a:lstStyle/>
          <a:p>
            <a:pPr marL="0" indent="0">
              <a:lnSpc>
                <a:spcPct val="150000"/>
              </a:lnSpc>
              <a:buNone/>
            </a:pPr>
            <a:r>
              <a:rPr lang="en-US" altLang="zh-CN" sz="2000" b="1" dirty="0" smtClean="0">
                <a:latin typeface="宋体" panose="02010600030101010101" pitchFamily="2" charset="-122"/>
                <a:ea typeface="宋体" panose="02010600030101010101" pitchFamily="2" charset="-122"/>
              </a:rPr>
              <a:t>1</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设计目的不同：数据库</a:t>
            </a:r>
            <a:r>
              <a:rPr lang="zh-CN" altLang="zh-CN" sz="2000" b="1" dirty="0">
                <a:latin typeface="宋体" panose="02010600030101010101" pitchFamily="2" charset="-122"/>
                <a:ea typeface="宋体" panose="02010600030101010101" pitchFamily="2" charset="-122"/>
              </a:rPr>
              <a:t>是为捕获数据而设计，数据仓库是为分析数据而设计。</a:t>
            </a:r>
            <a:endParaRPr lang="zh-CN" altLang="zh-CN" sz="2000"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684530" y="1256030"/>
            <a:ext cx="4028440" cy="1419225"/>
          </a:xfrm>
          <a:prstGeom prst="rect">
            <a:avLst/>
          </a:prstGeom>
        </p:spPr>
      </p:pic>
      <p:sp>
        <p:nvSpPr>
          <p:cNvPr id="7" name="文本占位符 3"/>
          <p:cNvSpPr>
            <a:spLocks noGrp="1"/>
          </p:cNvSpPr>
          <p:nvPr/>
        </p:nvSpPr>
        <p:spPr>
          <a:xfrm>
            <a:off x="683568" y="2366752"/>
            <a:ext cx="7920037" cy="4500909"/>
          </a:xfrm>
          <a:prstGeom prst="rect">
            <a:avLst/>
          </a:prstGeom>
          <a:noFill/>
          <a:ln w="9525">
            <a:noFill/>
            <a:miter lim="800000"/>
          </a:ln>
        </p:spPr>
        <p:txBody>
          <a:bodyPr vert="horz" wrap="square" lIns="80141" tIns="40071" rIns="80141" bIns="40071" numCol="1" anchor="t" anchorCtr="0" compatLnSpc="1"/>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50000"/>
              </a:lnSpc>
              <a:buNone/>
            </a:pPr>
            <a:r>
              <a:rPr lang="en-US" altLang="zh-CN" sz="1800" dirty="0">
                <a:latin typeface="宋体" panose="02010600030101010101" pitchFamily="2" charset="-122"/>
                <a:cs typeface="Arial" panose="020B0604020202020204" pitchFamily="34" charset="0"/>
                <a:sym typeface="+mn-ea"/>
              </a:rPr>
              <a:t>    </a:t>
            </a:r>
            <a:r>
              <a:rPr lang="zh-CN" altLang="zh-CN" sz="1800" dirty="0">
                <a:latin typeface="宋体" panose="02010600030101010101" pitchFamily="2" charset="-122"/>
                <a:cs typeface="Arial" panose="020B0604020202020204" pitchFamily="34" charset="0"/>
                <a:sym typeface="+mn-ea"/>
              </a:rPr>
              <a:t>现在要准备一个舞台剧，</a:t>
            </a:r>
            <a:r>
              <a:rPr lang="zh-CN" altLang="en-US" sz="1800" dirty="0" smtClean="0">
                <a:latin typeface="宋体" panose="02010600030101010101" pitchFamily="2" charset="-122"/>
                <a:cs typeface="Arial" panose="020B0604020202020204" pitchFamily="34" charset="0"/>
                <a:sym typeface="+mn-ea"/>
              </a:rPr>
              <a:t>首先我们</a:t>
            </a:r>
            <a:r>
              <a:rPr lang="zh-CN" altLang="zh-CN" sz="1800" dirty="0" smtClean="0">
                <a:latin typeface="宋体" panose="02010600030101010101" pitchFamily="2" charset="-122"/>
                <a:cs typeface="Arial" panose="020B0604020202020204" pitchFamily="34" charset="0"/>
                <a:sym typeface="+mn-ea"/>
              </a:rPr>
              <a:t>要</a:t>
            </a:r>
            <a:r>
              <a:rPr lang="zh-CN" altLang="zh-CN" sz="1800" dirty="0">
                <a:latin typeface="宋体" panose="02010600030101010101" pitchFamily="2" charset="-122"/>
                <a:cs typeface="Arial" panose="020B0604020202020204" pitchFamily="34" charset="0"/>
                <a:sym typeface="+mn-ea"/>
              </a:rPr>
              <a:t>去市场上买</a:t>
            </a:r>
            <a:r>
              <a:rPr lang="zh-CN" altLang="zh-CN" sz="1800" dirty="0" smtClean="0">
                <a:latin typeface="宋体" panose="02010600030101010101" pitchFamily="2" charset="-122"/>
                <a:cs typeface="Arial" panose="020B0604020202020204" pitchFamily="34" charset="0"/>
                <a:sym typeface="+mn-ea"/>
              </a:rPr>
              <a:t>东西</a:t>
            </a:r>
            <a:r>
              <a:rPr lang="zh-CN" altLang="en-US" sz="1800" dirty="0">
                <a:latin typeface="宋体" panose="02010600030101010101" pitchFamily="2" charset="-122"/>
                <a:cs typeface="Arial" panose="020B0604020202020204" pitchFamily="34" charset="0"/>
                <a:sym typeface="+mn-ea"/>
              </a:rPr>
              <a:t>，</a:t>
            </a:r>
            <a:r>
              <a:rPr lang="zh-CN" altLang="zh-CN" sz="1800" dirty="0" smtClean="0">
                <a:latin typeface="宋体" panose="02010600030101010101" pitchFamily="2" charset="-122"/>
                <a:cs typeface="Arial" panose="020B0604020202020204" pitchFamily="34" charset="0"/>
                <a:sym typeface="+mn-ea"/>
              </a:rPr>
              <a:t>比如</a:t>
            </a:r>
            <a:r>
              <a:rPr lang="zh-CN" altLang="zh-CN" sz="1800" dirty="0">
                <a:latin typeface="宋体" panose="02010600030101010101" pitchFamily="2" charset="-122"/>
                <a:cs typeface="Arial" panose="020B0604020202020204" pitchFamily="34" charset="0"/>
                <a:sym typeface="+mn-ea"/>
              </a:rPr>
              <a:t>服装道具、灯光音响</a:t>
            </a:r>
            <a:r>
              <a:rPr lang="zh-CN" altLang="zh-CN" sz="1800" dirty="0" smtClean="0">
                <a:latin typeface="宋体" panose="02010600030101010101" pitchFamily="2" charset="-122"/>
                <a:cs typeface="Arial" panose="020B0604020202020204" pitchFamily="34" charset="0"/>
                <a:sym typeface="+mn-ea"/>
              </a:rPr>
              <a:t>等等，</a:t>
            </a:r>
            <a:r>
              <a:rPr lang="zh-CN" altLang="zh-CN" sz="1800" dirty="0">
                <a:latin typeface="宋体" panose="02010600030101010101" pitchFamily="2" charset="-122"/>
                <a:cs typeface="Arial" panose="020B0604020202020204" pitchFamily="34" charset="0"/>
                <a:sym typeface="+mn-ea"/>
              </a:rPr>
              <a:t>我们</a:t>
            </a:r>
            <a:r>
              <a:rPr lang="zh-CN" altLang="zh-CN" sz="1800" b="1" dirty="0">
                <a:latin typeface="宋体" panose="02010600030101010101" pitchFamily="2" charset="-122"/>
                <a:cs typeface="Arial" panose="020B0604020202020204" pitchFamily="34" charset="0"/>
                <a:sym typeface="+mn-ea"/>
              </a:rPr>
              <a:t>买东西的市场</a:t>
            </a:r>
            <a:r>
              <a:rPr lang="zh-CN" altLang="zh-CN" sz="1800" dirty="0">
                <a:latin typeface="宋体" panose="02010600030101010101" pitchFamily="2" charset="-122"/>
                <a:cs typeface="Arial" panose="020B0604020202020204" pitchFamily="34" charset="0"/>
                <a:sym typeface="+mn-ea"/>
              </a:rPr>
              <a:t>就是</a:t>
            </a:r>
            <a:r>
              <a:rPr lang="zh-CN" altLang="zh-CN" sz="1800" b="1" dirty="0">
                <a:latin typeface="宋体" panose="02010600030101010101" pitchFamily="2" charset="-122"/>
                <a:cs typeface="Arial" panose="020B0604020202020204" pitchFamily="34" charset="0"/>
                <a:sym typeface="+mn-ea"/>
              </a:rPr>
              <a:t>数据仓库。</a:t>
            </a:r>
            <a:r>
              <a:rPr lang="zh-CN" altLang="zh-CN" sz="1800" dirty="0">
                <a:latin typeface="宋体" panose="02010600030101010101" pitchFamily="2" charset="-122"/>
                <a:cs typeface="Arial" panose="020B0604020202020204" pitchFamily="34" charset="0"/>
                <a:sym typeface="+mn-ea"/>
              </a:rPr>
              <a:t>我们</a:t>
            </a:r>
            <a:r>
              <a:rPr lang="zh-CN" altLang="zh-CN" sz="1800" dirty="0" smtClean="0">
                <a:latin typeface="宋体" panose="02010600030101010101" pitchFamily="2" charset="-122"/>
                <a:cs typeface="Arial" panose="020B0604020202020204" pitchFamily="34" charset="0"/>
                <a:sym typeface="+mn-ea"/>
              </a:rPr>
              <a:t>把需要</a:t>
            </a:r>
            <a:r>
              <a:rPr lang="zh-CN" altLang="zh-CN" sz="1800" dirty="0">
                <a:latin typeface="宋体" panose="02010600030101010101" pitchFamily="2" charset="-122"/>
                <a:cs typeface="Arial" panose="020B0604020202020204" pitchFamily="34" charset="0"/>
                <a:sym typeface="+mn-ea"/>
              </a:rPr>
              <a:t>的东西买过来之后，</a:t>
            </a:r>
            <a:r>
              <a:rPr lang="zh-CN" altLang="zh-CN" sz="1800" dirty="0">
                <a:latin typeface="宋体" panose="02010600030101010101" pitchFamily="2" charset="-122"/>
                <a:sym typeface="+mn-ea"/>
              </a:rPr>
              <a:t>节目组需要准备一个库房存放这些东西，</a:t>
            </a:r>
            <a:r>
              <a:rPr lang="zh-CN" altLang="zh-CN" sz="1800" b="1" dirty="0">
                <a:latin typeface="宋体" panose="02010600030101010101" pitchFamily="2" charset="-122"/>
                <a:sym typeface="+mn-ea"/>
              </a:rPr>
              <a:t>这个库房就是数据库。</a:t>
            </a:r>
            <a:endParaRPr lang="zh-CN" altLang="zh-CN" sz="1800" dirty="0" smtClean="0">
              <a:latin typeface="宋体" panose="02010600030101010101" pitchFamily="2" charset="-122"/>
              <a:ea typeface="宋体" panose="02010600030101010101" pitchFamily="2" charset="-122"/>
              <a:sym typeface="+mn-ea"/>
            </a:endParaRPr>
          </a:p>
        </p:txBody>
      </p:sp>
      <p:sp>
        <p:nvSpPr>
          <p:cNvPr id="2" name="文本占位符 3"/>
          <p:cNvSpPr>
            <a:spLocks noGrp="1"/>
          </p:cNvSpPr>
          <p:nvPr/>
        </p:nvSpPr>
        <p:spPr>
          <a:xfrm>
            <a:off x="503548" y="3573016"/>
            <a:ext cx="7920037" cy="4500909"/>
          </a:xfrm>
          <a:prstGeom prst="rect">
            <a:avLst/>
          </a:prstGeom>
          <a:noFill/>
          <a:ln w="9525">
            <a:noFill/>
            <a:miter lim="800000"/>
          </a:ln>
        </p:spPr>
        <p:txBody>
          <a:bodyPr vert="horz" wrap="square" lIns="80141" tIns="40071" rIns="80141" bIns="40071" numCol="1" anchor="t" anchorCtr="0" compatLnSpc="1"/>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50000"/>
              </a:lnSpc>
              <a:buNone/>
            </a:pPr>
            <a:r>
              <a:rPr lang="en-US" altLang="zh-CN" sz="1800" dirty="0">
                <a:latin typeface="宋体" panose="02010600030101010101" pitchFamily="2" charset="-122"/>
                <a:cs typeface="Arial" panose="020B0604020202020204" pitchFamily="34" charset="0"/>
                <a:sym typeface="+mn-ea"/>
              </a:rPr>
              <a:t>    </a:t>
            </a:r>
            <a:r>
              <a:rPr lang="zh-CN" altLang="zh-CN" sz="1800" dirty="0">
                <a:latin typeface="宋体" panose="02010600030101010101" pitchFamily="2" charset="-122"/>
                <a:sym typeface="+mn-ea"/>
              </a:rPr>
              <a:t>市场的商品有大量的冗余</a:t>
            </a:r>
            <a:r>
              <a:rPr lang="zh-CN" altLang="zh-CN" sz="1800" dirty="0" smtClean="0">
                <a:latin typeface="宋体" panose="02010600030101010101" pitchFamily="2" charset="-122"/>
                <a:sym typeface="+mn-ea"/>
              </a:rPr>
              <a:t>，</a:t>
            </a:r>
            <a:r>
              <a:rPr lang="zh-CN" altLang="en-US" sz="1800" dirty="0" smtClean="0">
                <a:latin typeface="宋体" panose="02010600030101010101" pitchFamily="2" charset="-122"/>
                <a:sym typeface="+mn-ea"/>
              </a:rPr>
              <a:t>并且分类存放，</a:t>
            </a:r>
            <a:r>
              <a:rPr lang="zh-CN" altLang="zh-CN" sz="1800" dirty="0" smtClean="0">
                <a:latin typeface="宋体" panose="02010600030101010101" pitchFamily="2" charset="-122"/>
                <a:sym typeface="+mn-ea"/>
              </a:rPr>
              <a:t>我们</a:t>
            </a:r>
            <a:r>
              <a:rPr lang="zh-CN" altLang="zh-CN" sz="1800" dirty="0">
                <a:latin typeface="宋体" panose="02010600030101010101" pitchFamily="2" charset="-122"/>
                <a:sym typeface="+mn-ea"/>
              </a:rPr>
              <a:t>从中分析计算，挑选出自己需要的商品</a:t>
            </a:r>
            <a:r>
              <a:rPr lang="zh-CN" altLang="zh-CN" sz="1800" dirty="0" smtClean="0">
                <a:latin typeface="宋体" panose="02010600030101010101" pitchFamily="2" charset="-122"/>
                <a:sym typeface="+mn-ea"/>
              </a:rPr>
              <a:t>。</a:t>
            </a:r>
            <a:r>
              <a:rPr lang="zh-CN" altLang="en-US" sz="1800" dirty="0" smtClean="0">
                <a:latin typeface="宋体" panose="02010600030101010101" pitchFamily="2" charset="-122"/>
                <a:sym typeface="+mn-ea"/>
              </a:rPr>
              <a:t>而剧组仓库</a:t>
            </a:r>
            <a:r>
              <a:rPr lang="zh-CN" altLang="zh-CN" sz="1800" dirty="0" smtClean="0">
                <a:latin typeface="宋体" panose="02010600030101010101" pitchFamily="2" charset="-122"/>
                <a:sym typeface="+mn-ea"/>
              </a:rPr>
              <a:t>的</a:t>
            </a:r>
            <a:r>
              <a:rPr lang="zh-CN" altLang="zh-CN" sz="1800" dirty="0">
                <a:latin typeface="宋体" panose="02010600030101010101" pitchFamily="2" charset="-122"/>
                <a:sym typeface="+mn-ea"/>
              </a:rPr>
              <a:t>东西没有冗余，需要用多少就放进来多少，不用的就清理出去，使我们处理业务的时候拿取方便。</a:t>
            </a:r>
          </a:p>
          <a:p>
            <a:pPr marL="0" indent="0">
              <a:lnSpc>
                <a:spcPct val="150000"/>
              </a:lnSpc>
              <a:buNone/>
            </a:pPr>
            <a:r>
              <a:rPr lang="zh-CN" altLang="zh-CN" sz="1800" dirty="0">
                <a:latin typeface="宋体" panose="02010600030101010101" pitchFamily="2" charset="-122"/>
                <a:sym typeface="+mn-ea"/>
              </a:rPr>
              <a:t>    同样的道理，在数据库中应当尽量避免数据冗余，一般采用符合范式的规则来设计</a:t>
            </a:r>
            <a:r>
              <a:rPr lang="zh-CN" altLang="zh-CN" sz="1800" dirty="0" smtClean="0">
                <a:latin typeface="宋体" panose="02010600030101010101" pitchFamily="2" charset="-122"/>
                <a:sym typeface="+mn-ea"/>
              </a:rPr>
              <a:t>表</a:t>
            </a:r>
            <a:r>
              <a:rPr lang="zh-CN" altLang="en-US" sz="1800" dirty="0" smtClean="0">
                <a:latin typeface="宋体" panose="02010600030101010101" pitchFamily="2" charset="-122"/>
                <a:sym typeface="+mn-ea"/>
              </a:rPr>
              <a:t>；</a:t>
            </a:r>
            <a:r>
              <a:rPr lang="zh-CN" altLang="zh-CN" sz="1800" dirty="0" smtClean="0">
                <a:latin typeface="宋体" panose="02010600030101010101" pitchFamily="2" charset="-122"/>
                <a:sym typeface="+mn-ea"/>
              </a:rPr>
              <a:t>而</a:t>
            </a:r>
            <a:r>
              <a:rPr lang="zh-CN" altLang="zh-CN" sz="1800" dirty="0">
                <a:latin typeface="宋体" panose="02010600030101010101" pitchFamily="2" charset="-122"/>
                <a:sym typeface="+mn-ea"/>
              </a:rPr>
              <a:t>数据仓库在使用时有意引入冗余，采用反范式的方式来设计表。我们用数据仓库来处理数据，将结果存入数据库中，供业务使用</a:t>
            </a:r>
            <a:r>
              <a:rPr lang="zh-CN" altLang="zh-CN" sz="1800" dirty="0" smtClean="0">
                <a:latin typeface="宋体" panose="02010600030101010101" pitchFamily="2" charset="-122"/>
                <a:sym typeface="+mn-ea"/>
              </a:rPr>
              <a:t>。</a:t>
            </a:r>
            <a:endParaRPr lang="zh-CN" altLang="zh-CN" sz="1800" dirty="0" smtClean="0">
              <a:latin typeface="宋体" panose="02010600030101010101" pitchFamily="2" charset="-122"/>
              <a:ea typeface="宋体" panose="02010600030101010101" pitchFamily="2" charset="-122"/>
              <a:sym typeface="+mn-ea"/>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4">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4">
                                            <p:txEl>
                                              <p:pRg st="0" end="0"/>
                                            </p:txEl>
                                          </p:spTgt>
                                        </p:tgtEl>
                                        <p:attrNameLst>
                                          <p:attrName>style.visibility</p:attrName>
                                        </p:attrNameLst>
                                      </p:cBhvr>
                                      <p:to>
                                        <p:strVal val="hidden"/>
                                      </p:to>
                                    </p:set>
                                  </p:childTnLst>
                                </p:cTn>
                              </p:par>
                            </p:childTnLst>
                          </p:cTn>
                        </p:par>
                        <p:par>
                          <p:cTn id="15" fill="hold">
                            <p:stCondLst>
                              <p:cond delay="500"/>
                            </p:stCondLst>
                            <p:childTnLst>
                              <p:par>
                                <p:cTn id="16" presetID="4"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2000"/>
                                        <p:tgtEl>
                                          <p:spTgt spid="6"/>
                                        </p:tgtEl>
                                      </p:cBhvr>
                                    </p:animEffect>
                                  </p:childTnLst>
                                </p:cTn>
                              </p:par>
                            </p:childTnLst>
                          </p:cTn>
                        </p:par>
                        <p:par>
                          <p:cTn id="19" fill="hold">
                            <p:stCondLst>
                              <p:cond delay="2500"/>
                            </p:stCondLst>
                            <p:childTnLst>
                              <p:par>
                                <p:cTn id="20" presetID="8" presetClass="entr" presetSubtype="16"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xit" presetSubtype="32" fill="hold" grpId="1" nodeType="clickEffect">
                                  <p:stCondLst>
                                    <p:cond delay="0"/>
                                  </p:stCondLst>
                                  <p:childTnLst>
                                    <p:animEffect transition="out" filter="diamond(out)">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par>
                          <p:cTn id="28" fill="hold">
                            <p:stCondLst>
                              <p:cond delay="2000"/>
                            </p:stCondLst>
                            <p:childTnLst>
                              <p:par>
                                <p:cTn id="29" presetID="8" presetClass="entr" presetSubtype="16"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amond(in)">
                                      <p:cBhvr>
                                        <p:cTn id="3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7" grpId="0"/>
      <p:bldP spid="7" grpId="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77165" y="296652"/>
            <a:ext cx="7713662" cy="868363"/>
          </a:xfrm>
        </p:spPr>
        <p:txBody>
          <a:bodyPr/>
          <a:lstStyle/>
          <a:p>
            <a:r>
              <a:rPr lang="en-US" altLang="zh-CN" dirty="0" smtClean="0"/>
              <a:t>Hive SQL</a:t>
            </a:r>
            <a:r>
              <a:rPr lang="zh-CN" altLang="en-US" dirty="0" smtClean="0"/>
              <a:t>介绍</a:t>
            </a:r>
            <a:endParaRPr lang="zh-CN" altLang="en-US" dirty="0"/>
          </a:p>
        </p:txBody>
      </p:sp>
      <p:sp>
        <p:nvSpPr>
          <p:cNvPr id="4" name="文本占位符 3"/>
          <p:cNvSpPr>
            <a:spLocks noGrp="1"/>
          </p:cNvSpPr>
          <p:nvPr>
            <p:ph type="body" sz="quarter" idx="10"/>
          </p:nvPr>
        </p:nvSpPr>
        <p:spPr>
          <a:xfrm>
            <a:off x="677165" y="1165015"/>
            <a:ext cx="7920037" cy="4752938"/>
          </a:xfrm>
        </p:spPr>
        <p:txBody>
          <a:bodyPr/>
          <a:lstStyle/>
          <a:p>
            <a:pPr marL="342900" marR="0" lvl="0" indent="-342900" defTabSz="914400" eaLnBrk="1" fontAlgn="auto" latinLnBrk="0" hangingPunct="1">
              <a:lnSpc>
                <a:spcPct val="150000"/>
              </a:lnSpc>
              <a:spcBef>
                <a:spcPts val="0"/>
              </a:spcBef>
              <a:spcAft>
                <a:spcPts val="0"/>
              </a:spcAft>
              <a:buClrTx/>
              <a:buSzTx/>
              <a:buFontTx/>
              <a:buNone/>
              <a:defRPr/>
            </a:pPr>
            <a:r>
              <a:rPr lang="en-US" altLang="zh-CN" sz="2000" dirty="0" smtClean="0">
                <a:solidFill>
                  <a:srgbClr val="000000"/>
                </a:solidFill>
              </a:rPr>
              <a:t>DDL-</a:t>
            </a:r>
            <a:r>
              <a:rPr lang="zh-CN" altLang="en-US" sz="2000" dirty="0" smtClean="0">
                <a:solidFill>
                  <a:srgbClr val="000000"/>
                </a:solidFill>
              </a:rPr>
              <a:t>数据定义语言</a:t>
            </a:r>
            <a:endParaRPr lang="en-US" altLang="zh-CN" sz="2000" dirty="0" smtClean="0">
              <a:solidFill>
                <a:srgbClr val="000000"/>
              </a:solidFill>
            </a:endParaRPr>
          </a:p>
          <a:p>
            <a:pPr marL="800100" lvl="1" indent="-342900" defTabSz="914400" eaLnBrk="1" fontAlgn="auto" hangingPunct="1">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dirty="0" smtClean="0">
                <a:solidFill>
                  <a:srgbClr val="000000"/>
                </a:solidFill>
              </a:rPr>
              <a:t>建表（库或视图），修改表、分区、列，删除表等等</a:t>
            </a:r>
            <a:endParaRPr lang="en-US" altLang="zh-CN" dirty="0" smtClean="0">
              <a:solidFill>
                <a:srgbClr val="000000"/>
              </a:solidFill>
            </a:endParaRPr>
          </a:p>
          <a:p>
            <a:pPr marL="342900" marR="0" lvl="0" indent="-342900" defTabSz="914400" eaLnBrk="1" fontAlgn="auto" latinLnBrk="0" hangingPunct="1">
              <a:lnSpc>
                <a:spcPct val="150000"/>
              </a:lnSpc>
              <a:spcBef>
                <a:spcPts val="0"/>
              </a:spcBef>
              <a:spcAft>
                <a:spcPts val="0"/>
              </a:spcAft>
              <a:buClrTx/>
              <a:buSzTx/>
              <a:buFontTx/>
              <a:buNone/>
              <a:defRPr/>
            </a:pPr>
            <a:r>
              <a:rPr lang="en-US" altLang="zh-CN" sz="2000" dirty="0" smtClean="0">
                <a:solidFill>
                  <a:srgbClr val="000000"/>
                </a:solidFill>
              </a:rPr>
              <a:t>DML-</a:t>
            </a:r>
            <a:r>
              <a:rPr lang="zh-CN" altLang="en-US" sz="2000" dirty="0" smtClean="0">
                <a:solidFill>
                  <a:srgbClr val="000000"/>
                </a:solidFill>
              </a:rPr>
              <a:t>数据管理语言</a:t>
            </a:r>
            <a:endParaRPr lang="en-US" altLang="zh-CN" sz="2000" dirty="0" smtClean="0">
              <a:solidFill>
                <a:srgbClr val="000000"/>
              </a:solidFill>
            </a:endParaRPr>
          </a:p>
          <a:p>
            <a:pPr marL="800100" lvl="1" indent="-342900" defTabSz="914400" eaLnBrk="1" fontAlgn="auto" hangingPunct="1">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dirty="0" smtClean="0">
                <a:solidFill>
                  <a:srgbClr val="000000"/>
                </a:solidFill>
              </a:rPr>
              <a:t>数据导入</a:t>
            </a:r>
            <a:endParaRPr lang="en-US" altLang="zh-CN" dirty="0" smtClean="0">
              <a:solidFill>
                <a:srgbClr val="000000"/>
              </a:solidFill>
            </a:endParaRPr>
          </a:p>
          <a:p>
            <a:pPr marL="800100" lvl="1" indent="-342900" defTabSz="914400" eaLnBrk="1" fontAlgn="auto" hangingPunct="1">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dirty="0" smtClean="0">
                <a:solidFill>
                  <a:srgbClr val="000000"/>
                </a:solidFill>
              </a:rPr>
              <a:t>数据导出</a:t>
            </a:r>
            <a:endParaRPr lang="en-US" altLang="zh-CN" dirty="0" smtClean="0">
              <a:solidFill>
                <a:srgbClr val="000000"/>
              </a:solidFill>
            </a:endParaRPr>
          </a:p>
          <a:p>
            <a:pPr marL="342900" marR="0" lvl="0" indent="-342900" defTabSz="914400" eaLnBrk="1" fontAlgn="auto" latinLnBrk="0" hangingPunct="1">
              <a:lnSpc>
                <a:spcPct val="150000"/>
              </a:lnSpc>
              <a:spcBef>
                <a:spcPts val="0"/>
              </a:spcBef>
              <a:spcAft>
                <a:spcPts val="0"/>
              </a:spcAft>
              <a:buClrTx/>
              <a:buSzTx/>
              <a:buFontTx/>
              <a:buNone/>
              <a:defRPr/>
            </a:pPr>
            <a:r>
              <a:rPr lang="en-US" altLang="zh-CN" sz="2000" dirty="0" smtClean="0">
                <a:solidFill>
                  <a:srgbClr val="000000"/>
                </a:solidFill>
              </a:rPr>
              <a:t>DQL-</a:t>
            </a:r>
            <a:r>
              <a:rPr lang="zh-CN" altLang="en-US" sz="2000" dirty="0" smtClean="0">
                <a:solidFill>
                  <a:srgbClr val="000000"/>
                </a:solidFill>
              </a:rPr>
              <a:t>数据查询语言</a:t>
            </a:r>
            <a:endParaRPr lang="en-US" altLang="zh-CN" sz="2000" dirty="0" smtClean="0">
              <a:solidFill>
                <a:srgbClr val="000000"/>
              </a:solidFill>
            </a:endParaRPr>
          </a:p>
          <a:p>
            <a:pPr marL="800100" lvl="1" indent="-342900" defTabSz="914400" eaLnBrk="1" fontAlgn="auto" hangingPunct="1">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dirty="0" smtClean="0">
                <a:solidFill>
                  <a:srgbClr val="000000"/>
                </a:solidFill>
              </a:rPr>
              <a:t>一般查询</a:t>
            </a:r>
            <a:endParaRPr lang="en-US" altLang="zh-CN" dirty="0" smtClean="0">
              <a:solidFill>
                <a:srgbClr val="000000"/>
              </a:solidFill>
            </a:endParaRPr>
          </a:p>
          <a:p>
            <a:pPr marL="800100" lvl="1" indent="-342900" defTabSz="914400" eaLnBrk="1" fontAlgn="auto" hangingPunct="1">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en-US" altLang="zh-CN" dirty="0" smtClean="0">
                <a:solidFill>
                  <a:srgbClr val="000000"/>
                </a:solidFill>
              </a:rPr>
              <a:t>Group by</a:t>
            </a:r>
            <a:r>
              <a:rPr lang="zh-CN" altLang="en-US" dirty="0" smtClean="0">
                <a:solidFill>
                  <a:srgbClr val="000000"/>
                </a:solidFill>
              </a:rPr>
              <a:t>，</a:t>
            </a:r>
            <a:r>
              <a:rPr lang="en-US" altLang="zh-CN" dirty="0" smtClean="0">
                <a:solidFill>
                  <a:srgbClr val="000000"/>
                </a:solidFill>
              </a:rPr>
              <a:t>Order by</a:t>
            </a:r>
            <a:r>
              <a:rPr lang="zh-CN" altLang="en-US" dirty="0" smtClean="0">
                <a:solidFill>
                  <a:srgbClr val="000000"/>
                </a:solidFill>
              </a:rPr>
              <a:t>，</a:t>
            </a:r>
            <a:r>
              <a:rPr lang="en-US" altLang="zh-CN" dirty="0" smtClean="0">
                <a:solidFill>
                  <a:srgbClr val="000000"/>
                </a:solidFill>
              </a:rPr>
              <a:t>Cluster by</a:t>
            </a:r>
            <a:r>
              <a:rPr lang="zh-CN" altLang="en-US" dirty="0" smtClean="0">
                <a:solidFill>
                  <a:srgbClr val="000000"/>
                </a:solidFill>
              </a:rPr>
              <a:t>，</a:t>
            </a:r>
            <a:r>
              <a:rPr lang="en-US" altLang="zh-CN" dirty="0" smtClean="0">
                <a:solidFill>
                  <a:srgbClr val="000000"/>
                </a:solidFill>
              </a:rPr>
              <a:t>Join, Union</a:t>
            </a:r>
          </a:p>
          <a:p>
            <a:pPr marL="800100" lvl="1" indent="-342900" defTabSz="914400" eaLnBrk="1" fontAlgn="auto" hangingPunct="1">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dirty="0" smtClean="0">
                <a:solidFill>
                  <a:srgbClr val="000000"/>
                </a:solidFill>
              </a:rPr>
              <a:t>子查询</a:t>
            </a:r>
            <a:endParaRPr lang="en-US" altLang="zh-CN" dirty="0" smtClean="0">
              <a:solidFill>
                <a:srgbClr val="000000"/>
              </a:solidFill>
            </a:endParaRPr>
          </a:p>
          <a:p>
            <a:pPr marL="342900" marR="0" lvl="1" indent="-342900" defTabSz="914400" eaLnBrk="1" fontAlgn="auto" latinLnBrk="0" hangingPunct="1">
              <a:lnSpc>
                <a:spcPct val="150000"/>
              </a:lnSpc>
              <a:spcBef>
                <a:spcPts val="0"/>
              </a:spcBef>
              <a:spcAft>
                <a:spcPts val="0"/>
              </a:spcAft>
              <a:buClrTx/>
              <a:buSzTx/>
              <a:buFontTx/>
              <a:buNone/>
              <a:defRPr/>
            </a:pPr>
            <a:r>
              <a:rPr lang="zh-CN" altLang="en-US" dirty="0" smtClean="0">
                <a:solidFill>
                  <a:srgbClr val="000000"/>
                </a:solidFill>
              </a:rPr>
              <a:t>函数（内置函数</a:t>
            </a:r>
            <a:r>
              <a:rPr lang="en-US" altLang="zh-CN" dirty="0" smtClean="0">
                <a:solidFill>
                  <a:srgbClr val="000000"/>
                </a:solidFill>
              </a:rPr>
              <a:t>/UDF/UDAF/UDTF)</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DDL</a:t>
            </a:r>
            <a:r>
              <a:rPr lang="zh-CN" altLang="en-US" dirty="0" smtClean="0"/>
              <a:t>之创建表</a:t>
            </a:r>
            <a:endParaRPr lang="zh-CN" altLang="en-US" dirty="0"/>
          </a:p>
        </p:txBody>
      </p:sp>
      <p:sp>
        <p:nvSpPr>
          <p:cNvPr id="6" name="Rectangle 117"/>
          <p:cNvSpPr>
            <a:spLocks noChangeArrowheads="1"/>
          </p:cNvSpPr>
          <p:nvPr/>
        </p:nvSpPr>
        <p:spPr bwMode="auto">
          <a:xfrm>
            <a:off x="935596" y="1427869"/>
            <a:ext cx="7560840" cy="3693319"/>
          </a:xfrm>
          <a:prstGeom prst="rect">
            <a:avLst/>
          </a:prstGeom>
          <a:solidFill>
            <a:schemeClr val="bg1">
              <a:lumMod val="85000"/>
            </a:schemeClr>
          </a:solidFill>
          <a:ln w="12700" algn="ctr">
            <a:noFill/>
            <a:round/>
          </a:ln>
          <a:effectLst/>
        </p:spPr>
        <p:txBody>
          <a:bodyPr wrap="square" lIns="0" tIns="0" rIns="0" bIns="0" anchor="ctr" anchorCtr="1">
            <a:spAutoFit/>
          </a:bodyPr>
          <a:lstStyle/>
          <a:p>
            <a:r>
              <a:rPr lang="en-US" altLang="zh-CN" sz="1600" dirty="0" smtClean="0">
                <a:latin typeface="Courier New" panose="02070309020205020404" pitchFamily="49" charset="0"/>
                <a:cs typeface="Courier New" panose="02070309020205020404" pitchFamily="49" charset="0"/>
              </a:rPr>
              <a:t>CREATE TABLE IF NOT EXISTS </a:t>
            </a:r>
            <a:r>
              <a:rPr lang="en-US" altLang="zh-CN" sz="1600" dirty="0" err="1" smtClean="0">
                <a:latin typeface="Courier New" panose="02070309020205020404" pitchFamily="49" charset="0"/>
                <a:cs typeface="Courier New" panose="02070309020205020404" pitchFamily="49" charset="0"/>
              </a:rPr>
              <a:t>example.employee</a:t>
            </a:r>
            <a:endParaRPr lang="en-US" altLang="zh-CN" sz="1600" dirty="0" smtClean="0">
              <a:latin typeface="Courier New" panose="02070309020205020404" pitchFamily="49" charset="0"/>
              <a:cs typeface="Courier New" panose="02070309020205020404" pitchFamily="49" charset="0"/>
            </a:endParaRPr>
          </a:p>
          <a:p>
            <a:r>
              <a:rPr lang="en-US" altLang="zh-CN" sz="1600" dirty="0" smtClean="0">
                <a:latin typeface="Courier New" panose="02070309020205020404" pitchFamily="49" charset="0"/>
                <a:cs typeface="Courier New" panose="02070309020205020404" pitchFamily="49" charset="0"/>
              </a:rPr>
              <a:t>(Id INT COMMENT '</a:t>
            </a:r>
            <a:r>
              <a:rPr lang="en-US" altLang="zh-CN" sz="1600" dirty="0" err="1" smtClean="0">
                <a:latin typeface="Courier New" panose="02070309020205020404" pitchFamily="49" charset="0"/>
                <a:cs typeface="Courier New" panose="02070309020205020404" pitchFamily="49" charset="0"/>
              </a:rPr>
              <a:t>employeeid</a:t>
            </a:r>
            <a:r>
              <a:rPr lang="en-US" altLang="zh-CN" sz="1600" dirty="0" smtClean="0">
                <a:latin typeface="Courier New" panose="02070309020205020404" pitchFamily="49" charset="0"/>
                <a:cs typeface="Courier New" panose="02070309020205020404" pitchFamily="49" charset="0"/>
              </a:rPr>
              <a:t>',</a:t>
            </a:r>
          </a:p>
          <a:p>
            <a:r>
              <a:rPr lang="en-US" altLang="zh-CN" sz="1600" dirty="0" err="1" smtClean="0">
                <a:latin typeface="Courier New" panose="02070309020205020404" pitchFamily="49" charset="0"/>
                <a:cs typeface="Courier New" panose="02070309020205020404" pitchFamily="49" charset="0"/>
              </a:rPr>
              <a:t>DateInCompany</a:t>
            </a:r>
            <a:r>
              <a:rPr lang="en-US" altLang="zh-CN" sz="1600" dirty="0" smtClean="0">
                <a:latin typeface="Courier New" panose="02070309020205020404" pitchFamily="49" charset="0"/>
                <a:cs typeface="Courier New" panose="02070309020205020404" pitchFamily="49" charset="0"/>
              </a:rPr>
              <a:t> STRING COMMENT 'date come in company',</a:t>
            </a:r>
          </a:p>
          <a:p>
            <a:r>
              <a:rPr lang="en-US" altLang="zh-CN" sz="1600" dirty="0" smtClean="0">
                <a:latin typeface="Courier New" panose="02070309020205020404" pitchFamily="49" charset="0"/>
                <a:cs typeface="Courier New" panose="02070309020205020404" pitchFamily="49" charset="0"/>
              </a:rPr>
              <a:t>Money FLOAT  COMMENT 'work money',</a:t>
            </a:r>
          </a:p>
          <a:p>
            <a:r>
              <a:rPr lang="en-US" altLang="zh-CN" sz="1600" dirty="0" err="1" smtClean="0">
                <a:latin typeface="Courier New" panose="02070309020205020404" pitchFamily="49" charset="0"/>
                <a:cs typeface="Courier New" panose="02070309020205020404" pitchFamily="49" charset="0"/>
              </a:rPr>
              <a:t>Mapdata</a:t>
            </a:r>
            <a:r>
              <a:rPr lang="en-US" altLang="zh-CN" sz="1600" dirty="0" smtClean="0">
                <a:latin typeface="Courier New" panose="02070309020205020404" pitchFamily="49" charset="0"/>
                <a:cs typeface="Courier New" panose="02070309020205020404" pitchFamily="49" charset="0"/>
              </a:rPr>
              <a:t> Map&lt;STRING,ARRAY&lt;STRING&gt;&gt;,</a:t>
            </a:r>
          </a:p>
          <a:p>
            <a:r>
              <a:rPr lang="en-US" altLang="zh-CN" sz="1600" dirty="0" err="1" smtClean="0">
                <a:latin typeface="Courier New" panose="02070309020205020404" pitchFamily="49" charset="0"/>
                <a:cs typeface="Courier New" panose="02070309020205020404" pitchFamily="49" charset="0"/>
              </a:rPr>
              <a:t>Arraydata</a:t>
            </a:r>
            <a:r>
              <a:rPr lang="en-US" altLang="zh-CN" sz="1600" dirty="0" smtClean="0">
                <a:latin typeface="Courier New" panose="02070309020205020404" pitchFamily="49" charset="0"/>
                <a:cs typeface="Courier New" panose="02070309020205020404" pitchFamily="49" charset="0"/>
              </a:rPr>
              <a:t> ARRAY&lt;INT&gt;,</a:t>
            </a:r>
          </a:p>
          <a:p>
            <a:r>
              <a:rPr lang="en-US" altLang="zh-CN" sz="1600" dirty="0" err="1" smtClean="0">
                <a:latin typeface="Courier New" panose="02070309020205020404" pitchFamily="49" charset="0"/>
                <a:cs typeface="Courier New" panose="02070309020205020404" pitchFamily="49" charset="0"/>
              </a:rPr>
              <a:t>StructorData</a:t>
            </a:r>
            <a:r>
              <a:rPr lang="en-US" altLang="zh-CN" sz="1600" dirty="0" smtClean="0">
                <a:latin typeface="Courier New" panose="02070309020205020404" pitchFamily="49" charset="0"/>
                <a:cs typeface="Courier New" panose="02070309020205020404" pitchFamily="49" charset="0"/>
              </a:rPr>
              <a:t> STRUCT&lt;col1:STRING,col2:STRING&gt;)</a:t>
            </a:r>
          </a:p>
          <a:p>
            <a:r>
              <a:rPr lang="en-US" altLang="zh-CN" sz="1600" dirty="0" smtClean="0">
                <a:latin typeface="Courier New" panose="02070309020205020404" pitchFamily="49" charset="0"/>
                <a:cs typeface="Courier New" panose="02070309020205020404" pitchFamily="49" charset="0"/>
              </a:rPr>
              <a:t>PARTITIONED BY (century STRING COMMENT '</a:t>
            </a:r>
            <a:r>
              <a:rPr lang="en-US" altLang="zh-CN" sz="1600" dirty="0" err="1" smtClean="0">
                <a:latin typeface="Courier New" panose="02070309020205020404" pitchFamily="49" charset="0"/>
                <a:cs typeface="Courier New" panose="02070309020205020404" pitchFamily="49" charset="0"/>
              </a:rPr>
              <a:t>centruy</a:t>
            </a:r>
            <a:r>
              <a:rPr lang="en-US" altLang="zh-CN" sz="1600" dirty="0" smtClean="0">
                <a:latin typeface="Courier New" panose="02070309020205020404" pitchFamily="49" charset="0"/>
                <a:cs typeface="Courier New" panose="02070309020205020404" pitchFamily="49" charset="0"/>
              </a:rPr>
              <a:t> come in company',</a:t>
            </a:r>
          </a:p>
          <a:p>
            <a:r>
              <a:rPr lang="en-US" altLang="zh-CN" sz="1600" dirty="0" smtClean="0">
                <a:latin typeface="Courier New" panose="02070309020205020404" pitchFamily="49" charset="0"/>
                <a:cs typeface="Courier New" panose="02070309020205020404" pitchFamily="49" charset="0"/>
              </a:rPr>
              <a:t>year STRING COMMENT 'come in company year')</a:t>
            </a:r>
          </a:p>
          <a:p>
            <a:r>
              <a:rPr lang="en-US" altLang="zh-CN" sz="1600" dirty="0" smtClean="0">
                <a:latin typeface="Courier New" panose="02070309020205020404" pitchFamily="49" charset="0"/>
                <a:cs typeface="Courier New" panose="02070309020205020404" pitchFamily="49" charset="0"/>
              </a:rPr>
              <a:t>CLUSTERED BY (</a:t>
            </a:r>
            <a:r>
              <a:rPr lang="en-US" altLang="zh-CN" sz="1600" dirty="0" err="1" smtClean="0">
                <a:latin typeface="Courier New" panose="02070309020205020404" pitchFamily="49" charset="0"/>
                <a:cs typeface="Courier New" panose="02070309020205020404" pitchFamily="49" charset="0"/>
              </a:rPr>
              <a:t>DateInCompany</a:t>
            </a:r>
            <a:r>
              <a:rPr lang="en-US" altLang="zh-CN" sz="1600" dirty="0" smtClean="0">
                <a:latin typeface="Courier New" panose="02070309020205020404" pitchFamily="49" charset="0"/>
                <a:cs typeface="Courier New" panose="02070309020205020404" pitchFamily="49" charset="0"/>
              </a:rPr>
              <a:t>) into 32 buckets</a:t>
            </a:r>
          </a:p>
          <a:p>
            <a:r>
              <a:rPr lang="en-US" altLang="zh-CN" sz="1600" dirty="0" smtClean="0">
                <a:latin typeface="Courier New" panose="02070309020205020404" pitchFamily="49" charset="0"/>
                <a:cs typeface="Courier New" panose="02070309020205020404" pitchFamily="49" charset="0"/>
              </a:rPr>
              <a:t>ROW FORMAT DELIMITED FIELDS TERMINATED BY ‘,’</a:t>
            </a:r>
          </a:p>
          <a:p>
            <a:r>
              <a:rPr lang="en-US" altLang="zh-CN" sz="1600" dirty="0" smtClean="0">
                <a:latin typeface="Courier New" panose="02070309020205020404" pitchFamily="49" charset="0"/>
                <a:cs typeface="Courier New" panose="02070309020205020404" pitchFamily="49" charset="0"/>
              </a:rPr>
              <a:t>COLLECTION ITEMS TERMINATED BY '@'</a:t>
            </a:r>
          </a:p>
          <a:p>
            <a:r>
              <a:rPr lang="en-US" altLang="zh-CN" sz="1600" dirty="0" smtClean="0">
                <a:latin typeface="Courier New" panose="02070309020205020404" pitchFamily="49" charset="0"/>
                <a:cs typeface="Courier New" panose="02070309020205020404" pitchFamily="49" charset="0"/>
              </a:rPr>
              <a:t>MAP KEYS TERMINATED BY '$'</a:t>
            </a:r>
          </a:p>
          <a:p>
            <a:r>
              <a:rPr lang="en-US" altLang="zh-CN" sz="1600" dirty="0" smtClean="0">
                <a:latin typeface="Courier New" panose="02070309020205020404" pitchFamily="49" charset="0"/>
                <a:cs typeface="Courier New" panose="02070309020205020404" pitchFamily="49" charset="0"/>
              </a:rPr>
              <a:t>STORED AS TEXTFILE;</a:t>
            </a:r>
            <a:endParaRPr lang="zh-CN" altLang="en-US" sz="1600" dirty="0">
              <a:latin typeface="Courier New" panose="02070309020205020404" pitchFamily="49" charset="0"/>
              <a:cs typeface="Courier New" panose="02070309020205020404" pitchFamily="49" charset="0"/>
            </a:endParaRPr>
          </a:p>
        </p:txBody>
      </p:sp>
      <p:sp>
        <p:nvSpPr>
          <p:cNvPr id="9" name="矩形 8"/>
          <p:cNvSpPr/>
          <p:nvPr/>
        </p:nvSpPr>
        <p:spPr>
          <a:xfrm>
            <a:off x="346578" y="5288261"/>
            <a:ext cx="8388932" cy="100027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1600" kern="0" dirty="0">
                <a:solidFill>
                  <a:srgbClr val="000000"/>
                </a:solidFill>
                <a:latin typeface="微软雅黑" panose="020B0503020204020204" pitchFamily="34" charset="-122"/>
                <a:ea typeface="微软雅黑" panose="020B0503020204020204" pitchFamily="34" charset="-122"/>
              </a:rPr>
              <a:t>数据格式示例：</a:t>
            </a:r>
            <a:r>
              <a:rPr lang="en-US" altLang="zh-CN" sz="1600" kern="0" dirty="0" smtClean="0">
                <a:solidFill>
                  <a:srgbClr val="000000"/>
                </a:solidFill>
                <a:latin typeface="微软雅黑" panose="020B0503020204020204" pitchFamily="34" charset="-122"/>
                <a:ea typeface="微软雅黑" panose="020B0503020204020204" pitchFamily="34" charset="-122"/>
              </a:rPr>
              <a:t>1,huawei,1000.0,m1$a,1@2@3@4,c1@c2</a:t>
            </a:r>
          </a:p>
          <a:p>
            <a:pPr marL="0" marR="0" lvl="0" indent="0" defTabSz="914400" eaLnBrk="1" fontAlgn="auto" latinLnBrk="0" hangingPunct="1">
              <a:lnSpc>
                <a:spcPct val="100000"/>
              </a:lnSpc>
              <a:spcBef>
                <a:spcPts val="0"/>
              </a:spcBef>
              <a:spcAft>
                <a:spcPts val="0"/>
              </a:spcAft>
              <a:buClrTx/>
              <a:buSzTx/>
              <a:buFontTx/>
              <a:buNone/>
              <a:defRPr/>
            </a:pPr>
            <a:endParaRPr lang="en-US" altLang="zh-CN" sz="800" kern="0" dirty="0">
              <a:solidFill>
                <a:srgbClr val="000000"/>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1600" kern="0" dirty="0">
                <a:solidFill>
                  <a:srgbClr val="000000"/>
                </a:solidFill>
                <a:latin typeface="微软雅黑" panose="020B0503020204020204" pitchFamily="34" charset="-122"/>
                <a:ea typeface="微软雅黑" panose="020B0503020204020204" pitchFamily="34" charset="-122"/>
              </a:rPr>
              <a:t>查询结果：</a:t>
            </a:r>
            <a:r>
              <a:rPr lang="it-IT" altLang="zh-CN" sz="1600" kern="0" dirty="0">
                <a:solidFill>
                  <a:srgbClr val="000000"/>
                </a:solidFill>
                <a:latin typeface="微软雅黑" panose="020B0503020204020204" pitchFamily="34" charset="-122"/>
                <a:ea typeface="微软雅黑" panose="020B0503020204020204" pitchFamily="34" charset="-122"/>
              </a:rPr>
              <a:t>1   huawei  1000.0  {"m1":["a"]}  [1,2,3,4]   {"col1":"c1","col2":"c2"}  21 2012</a:t>
            </a: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18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DDL</a:t>
            </a:r>
            <a:r>
              <a:rPr lang="zh-CN" altLang="en-US" dirty="0" smtClean="0"/>
              <a:t>之创建外部表</a:t>
            </a:r>
            <a:endParaRPr lang="zh-CN" altLang="en-US" dirty="0"/>
          </a:p>
        </p:txBody>
      </p:sp>
      <p:sp>
        <p:nvSpPr>
          <p:cNvPr id="5" name="矩形 4"/>
          <p:cNvSpPr/>
          <p:nvPr/>
        </p:nvSpPr>
        <p:spPr>
          <a:xfrm>
            <a:off x="850634" y="3645024"/>
            <a:ext cx="7380820" cy="2169825"/>
          </a:xfrm>
          <a:prstGeom prst="rect">
            <a:avLst/>
          </a:prstGeom>
        </p:spPr>
        <p:txBody>
          <a:bodyPr wrap="square">
            <a:spAutoFit/>
          </a:bodyPr>
          <a:lstStyle/>
          <a:p>
            <a:pPr>
              <a:lnSpc>
                <a:spcPct val="150000"/>
              </a:lnSpc>
            </a:pPr>
            <a:r>
              <a:rPr lang="zh-CN" altLang="en-US" sz="1800" dirty="0" smtClean="0">
                <a:latin typeface="+mn-lt"/>
                <a:ea typeface="+mn-ea"/>
              </a:rPr>
              <a:t>注意：</a:t>
            </a:r>
            <a:endParaRPr lang="en-US" altLang="zh-CN" sz="1800" dirty="0" smtClean="0">
              <a:latin typeface="+mn-lt"/>
              <a:ea typeface="+mn-ea"/>
            </a:endParaRPr>
          </a:p>
          <a:p>
            <a:pPr>
              <a:lnSpc>
                <a:spcPct val="150000"/>
              </a:lnSpc>
            </a:pPr>
            <a:r>
              <a:rPr lang="zh-CN" altLang="en-US" sz="1800" dirty="0" smtClean="0">
                <a:latin typeface="+mn-lt"/>
                <a:ea typeface="+mn-ea"/>
              </a:rPr>
              <a:t>创建外部表使用</a:t>
            </a:r>
            <a:r>
              <a:rPr lang="en-US" altLang="zh-CN" sz="1800" dirty="0" smtClean="0">
                <a:latin typeface="+mn-lt"/>
                <a:ea typeface="+mn-ea"/>
              </a:rPr>
              <a:t>External</a:t>
            </a:r>
            <a:r>
              <a:rPr lang="zh-CN" altLang="en-US" sz="1800" dirty="0" smtClean="0">
                <a:latin typeface="+mn-lt"/>
                <a:ea typeface="+mn-ea"/>
              </a:rPr>
              <a:t>关键字，同时需要指定</a:t>
            </a:r>
            <a:r>
              <a:rPr lang="en-US" altLang="zh-CN" sz="1800" dirty="0" smtClean="0">
                <a:latin typeface="+mn-lt"/>
                <a:ea typeface="+mn-ea"/>
              </a:rPr>
              <a:t>HDFS</a:t>
            </a:r>
            <a:r>
              <a:rPr lang="zh-CN" altLang="en-US" sz="1800" dirty="0" smtClean="0">
                <a:latin typeface="+mn-lt"/>
                <a:ea typeface="+mn-ea"/>
              </a:rPr>
              <a:t>上的一个路径（非必须）为外部表的数据源。</a:t>
            </a:r>
            <a:endParaRPr lang="en-US" altLang="zh-CN" sz="1800" dirty="0" smtClean="0">
              <a:latin typeface="+mn-lt"/>
              <a:ea typeface="+mn-ea"/>
            </a:endParaRPr>
          </a:p>
          <a:p>
            <a:pPr>
              <a:lnSpc>
                <a:spcPct val="150000"/>
              </a:lnSpc>
            </a:pPr>
            <a:r>
              <a:rPr lang="zh-CN" altLang="en-US" sz="1800" dirty="0" smtClean="0">
                <a:latin typeface="+mn-lt"/>
                <a:ea typeface="+mn-ea"/>
              </a:rPr>
              <a:t>不指定的话会默认在</a:t>
            </a:r>
            <a:r>
              <a:rPr lang="en-US" altLang="zh-CN" sz="1800" dirty="0"/>
              <a:t>/</a:t>
            </a:r>
            <a:r>
              <a:rPr lang="en-US" altLang="zh-CN" sz="1800" dirty="0">
                <a:latin typeface="+mn-lt"/>
                <a:ea typeface="+mn-ea"/>
              </a:rPr>
              <a:t>user/hive/warehouse/</a:t>
            </a:r>
            <a:r>
              <a:rPr lang="zh-CN" altLang="zh-CN" sz="1800" dirty="0">
                <a:latin typeface="+mn-lt"/>
                <a:ea typeface="+mn-ea"/>
              </a:rPr>
              <a:t>文件夹下以外部表的表名创建一个文件夹，并将属于这个表的数据存放在这里</a:t>
            </a:r>
            <a:r>
              <a:rPr lang="zh-CN" altLang="en-US" sz="1800" dirty="0">
                <a:latin typeface="+mn-lt"/>
                <a:ea typeface="+mn-ea"/>
              </a:rPr>
              <a:t>。</a:t>
            </a:r>
          </a:p>
        </p:txBody>
      </p:sp>
      <p:sp>
        <p:nvSpPr>
          <p:cNvPr id="6" name="Rectangle 117"/>
          <p:cNvSpPr>
            <a:spLocks noChangeArrowheads="1"/>
          </p:cNvSpPr>
          <p:nvPr/>
        </p:nvSpPr>
        <p:spPr bwMode="auto">
          <a:xfrm>
            <a:off x="1084660" y="1557082"/>
            <a:ext cx="6912768" cy="1938992"/>
          </a:xfrm>
          <a:prstGeom prst="rect">
            <a:avLst/>
          </a:prstGeom>
          <a:solidFill>
            <a:schemeClr val="bg1">
              <a:lumMod val="85000"/>
            </a:schemeClr>
          </a:solidFill>
          <a:ln w="12700" algn="ctr">
            <a:noFill/>
            <a:round/>
          </a:ln>
          <a:effectLst/>
        </p:spPr>
        <p:txBody>
          <a:bodyPr wrap="square" lIns="0" tIns="0" rIns="0" bIns="0" anchor="ctr" anchorCtr="1">
            <a:spAutoFit/>
          </a:bodyPr>
          <a:lstStyle/>
          <a:p>
            <a:r>
              <a:rPr lang="en-US" altLang="zh-CN" sz="1800" dirty="0" smtClean="0">
                <a:latin typeface="Courier New" panose="02070309020205020404" pitchFamily="49" charset="0"/>
                <a:cs typeface="Courier New" panose="02070309020205020404" pitchFamily="49" charset="0"/>
              </a:rPr>
              <a:t>CREATE EXTERNAL TABLE IF NOT EXISTS </a:t>
            </a:r>
            <a:r>
              <a:rPr lang="en-US" altLang="zh-CN" sz="1800" dirty="0" err="1" smtClean="0">
                <a:latin typeface="Courier New" panose="02070309020205020404" pitchFamily="49" charset="0"/>
                <a:cs typeface="Courier New" panose="02070309020205020404" pitchFamily="49" charset="0"/>
              </a:rPr>
              <a:t>company.person</a:t>
            </a:r>
            <a:endParaRPr lang="en-US" altLang="zh-CN" sz="1800" dirty="0" smtClean="0">
              <a:latin typeface="Courier New" panose="02070309020205020404" pitchFamily="49" charset="0"/>
              <a:cs typeface="Courier New" panose="02070309020205020404" pitchFamily="49" charset="0"/>
            </a:endParaRPr>
          </a:p>
          <a:p>
            <a:r>
              <a:rPr lang="en-US" altLang="zh-CN" sz="1800" dirty="0" smtClean="0">
                <a:latin typeface="Courier New" panose="02070309020205020404" pitchFamily="49" charset="0"/>
                <a:cs typeface="Courier New" panose="02070309020205020404" pitchFamily="49" charset="0"/>
              </a:rPr>
              <a:t>(Id </a:t>
            </a:r>
            <a:r>
              <a:rPr lang="en-US" altLang="zh-CN" sz="1800" dirty="0" err="1" smtClean="0">
                <a:latin typeface="Courier New" panose="02070309020205020404" pitchFamily="49" charset="0"/>
                <a:cs typeface="Courier New" panose="02070309020205020404" pitchFamily="49" charset="0"/>
              </a:rPr>
              <a:t>int,Name</a:t>
            </a: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string,Age</a:t>
            </a: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int,Birthday</a:t>
            </a:r>
            <a:r>
              <a:rPr lang="en-US" altLang="zh-CN" sz="1800" dirty="0" smtClean="0">
                <a:latin typeface="Courier New" panose="02070309020205020404" pitchFamily="49" charset="0"/>
                <a:cs typeface="Courier New" panose="02070309020205020404" pitchFamily="49" charset="0"/>
              </a:rPr>
              <a:t> string)</a:t>
            </a:r>
          </a:p>
          <a:p>
            <a:r>
              <a:rPr lang="en-US" altLang="zh-CN" sz="1800" dirty="0" smtClean="0">
                <a:latin typeface="Courier New" panose="02070309020205020404" pitchFamily="49" charset="0"/>
                <a:cs typeface="Courier New" panose="02070309020205020404" pitchFamily="49" charset="0"/>
              </a:rPr>
              <a:t>PARTITIONED BY (century string ,year string)</a:t>
            </a:r>
          </a:p>
          <a:p>
            <a:r>
              <a:rPr lang="en-US" altLang="zh-CN" sz="1800" dirty="0" smtClean="0">
                <a:latin typeface="Courier New" panose="02070309020205020404" pitchFamily="49" charset="0"/>
                <a:cs typeface="Courier New" panose="02070309020205020404" pitchFamily="49" charset="0"/>
              </a:rPr>
              <a:t>CLUSTERED BY (Age) INTO 10 buckets</a:t>
            </a:r>
          </a:p>
          <a:p>
            <a:r>
              <a:rPr lang="en-US" altLang="zh-CN" sz="1800" dirty="0" smtClean="0">
                <a:latin typeface="Courier New" panose="02070309020205020404" pitchFamily="49" charset="0"/>
                <a:cs typeface="Courier New" panose="02070309020205020404" pitchFamily="49" charset="0"/>
              </a:rPr>
              <a:t>ROW FORMAT DELIMITED FIELDS TERMINATED BY ','</a:t>
            </a:r>
          </a:p>
          <a:p>
            <a:r>
              <a:rPr lang="en-US" altLang="zh-CN" sz="1800" dirty="0" smtClean="0">
                <a:latin typeface="Courier New" panose="02070309020205020404" pitchFamily="49" charset="0"/>
                <a:cs typeface="Courier New" panose="02070309020205020404" pitchFamily="49" charset="0"/>
              </a:rPr>
              <a:t>STORED AS </a:t>
            </a:r>
            <a:r>
              <a:rPr lang="en-US" altLang="zh-CN" sz="1800" dirty="0" err="1" smtClean="0">
                <a:latin typeface="Courier New" panose="02070309020205020404" pitchFamily="49" charset="0"/>
                <a:cs typeface="Courier New" panose="02070309020205020404" pitchFamily="49" charset="0"/>
              </a:rPr>
              <a:t>sequencefile</a:t>
            </a:r>
            <a:endParaRPr lang="en-US" altLang="zh-CN" sz="1800" dirty="0" smtClean="0">
              <a:latin typeface="Courier New" panose="02070309020205020404" pitchFamily="49" charset="0"/>
              <a:cs typeface="Courier New" panose="02070309020205020404" pitchFamily="49" charset="0"/>
            </a:endParaRPr>
          </a:p>
          <a:p>
            <a:r>
              <a:rPr lang="en-US" altLang="zh-CN" sz="1800" dirty="0" smtClean="0">
                <a:latin typeface="Courier New" panose="02070309020205020404" pitchFamily="49" charset="0"/>
                <a:cs typeface="Courier New" panose="02070309020205020404" pitchFamily="49" charset="0"/>
              </a:rPr>
              <a:t>LOCATION ‘/</a:t>
            </a:r>
            <a:r>
              <a:rPr lang="en-US" altLang="zh-CN" sz="1800" dirty="0" err="1" smtClean="0">
                <a:latin typeface="Courier New" panose="02070309020205020404" pitchFamily="49" charset="0"/>
                <a:cs typeface="Courier New" panose="02070309020205020404" pitchFamily="49" charset="0"/>
              </a:rPr>
              <a:t>localtest</a:t>
            </a:r>
            <a:r>
              <a:rPr lang="en-US" altLang="zh-CN" sz="1800" dirty="0" smtClean="0">
                <a:latin typeface="Courier New" panose="02070309020205020404" pitchFamily="49" charset="0"/>
                <a:cs typeface="Courier New" panose="02070309020205020404"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DDL</a:t>
            </a:r>
            <a:r>
              <a:rPr lang="zh-CN" altLang="en-US" dirty="0" smtClean="0"/>
              <a:t>之修改表</a:t>
            </a:r>
            <a:endParaRPr lang="zh-CN" altLang="en-US" dirty="0"/>
          </a:p>
        </p:txBody>
      </p:sp>
      <p:sp>
        <p:nvSpPr>
          <p:cNvPr id="8" name="Rectangle 117"/>
          <p:cNvSpPr>
            <a:spLocks noChangeArrowheads="1"/>
          </p:cNvSpPr>
          <p:nvPr/>
        </p:nvSpPr>
        <p:spPr bwMode="auto">
          <a:xfrm>
            <a:off x="850634" y="1484784"/>
            <a:ext cx="7380820" cy="4185761"/>
          </a:xfrm>
          <a:prstGeom prst="rect">
            <a:avLst/>
          </a:prstGeom>
          <a:solidFill>
            <a:schemeClr val="bg1">
              <a:lumMod val="85000"/>
            </a:schemeClr>
          </a:solidFill>
          <a:ln w="12700" algn="ctr">
            <a:noFill/>
            <a:round/>
          </a:ln>
          <a:effectLst/>
        </p:spPr>
        <p:txBody>
          <a:bodyPr wrap="square" lIns="0" tIns="0" rIns="0" bIns="0" anchor="ctr" anchorCtr="1">
            <a:spAutoFit/>
          </a:bodyPr>
          <a:lstStyle/>
          <a:p>
            <a:pPr marL="342900" marR="0" lvl="0" indent="-342900" defTabSz="914400" eaLnBrk="0" fontAlgn="base" latinLnBrk="0" hangingPunct="0">
              <a:lnSpc>
                <a:spcPct val="100000"/>
              </a:lnSpc>
              <a:buClrTx/>
              <a:buSzTx/>
              <a:buFontTx/>
              <a:buNone/>
              <a:defRPr/>
            </a:pP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t>
            </a:r>
            <a:r>
              <a:rPr lang="zh-CN" altLang="en-US" sz="1600" dirty="0" smtClean="0">
                <a:latin typeface="Courier New" panose="02070309020205020404" pitchFamily="49" charset="0"/>
                <a:ea typeface="华文细黑" panose="02010600040101010101" pitchFamily="2" charset="-122"/>
                <a:cs typeface="Courier New" panose="02070309020205020404" pitchFamily="49" charset="0"/>
              </a:rPr>
              <a:t>修改列</a:t>
            </a:r>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a:p>
            <a:pPr marL="0" marR="0" lvl="0" indent="0" defTabSz="914400" eaLnBrk="0" fontAlgn="base" latinLnBrk="0" hangingPunct="0">
              <a:lnSpc>
                <a:spcPct val="100000"/>
              </a:lnSpc>
              <a:buClrTx/>
              <a:buSzTx/>
              <a:buFontTx/>
              <a:buNone/>
              <a:defRPr/>
            </a:pP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ALTER TABLE employee1 </a:t>
            </a:r>
            <a:r>
              <a:rPr lang="en-US" altLang="zh-CN" sz="1600" b="1" dirty="0" smtClean="0">
                <a:latin typeface="Courier New" panose="02070309020205020404" pitchFamily="49" charset="0"/>
                <a:ea typeface="华文细黑" panose="02010600040101010101" pitchFamily="2" charset="-122"/>
                <a:cs typeface="Courier New" panose="02070309020205020404" pitchFamily="49" charset="0"/>
              </a:rPr>
              <a:t>CHANGE</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money string COMMENT 'changed by alter' AFTER </a:t>
            </a:r>
            <a:r>
              <a:rPr lang="en-US" altLang="zh-CN" sz="1600" dirty="0" err="1" smtClean="0">
                <a:latin typeface="Courier New" panose="02070309020205020404" pitchFamily="49" charset="0"/>
                <a:ea typeface="华文细黑" panose="02010600040101010101" pitchFamily="2" charset="-122"/>
                <a:cs typeface="Courier New" panose="02070309020205020404" pitchFamily="49" charset="0"/>
              </a:rPr>
              <a:t>dateincompany</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t>
            </a:r>
          </a:p>
          <a:p>
            <a:pPr marL="0" marR="0" lvl="0" indent="0" defTabSz="914400" eaLnBrk="0" fontAlgn="base" latinLnBrk="0" hangingPunct="0">
              <a:lnSpc>
                <a:spcPct val="100000"/>
              </a:lnSpc>
              <a:buClrTx/>
              <a:buSzTx/>
              <a:buFontTx/>
              <a:buNone/>
              <a:defRPr/>
            </a:pPr>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a:p>
            <a:pPr eaLnBrk="0" fontAlgn="base" hangingPunct="0"/>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t>
            </a:r>
            <a:r>
              <a:rPr lang="zh-CN" altLang="en-US" sz="1600" dirty="0" smtClean="0">
                <a:latin typeface="Courier New" panose="02070309020205020404" pitchFamily="49" charset="0"/>
                <a:ea typeface="华文细黑" panose="02010600040101010101" pitchFamily="2" charset="-122"/>
                <a:cs typeface="Courier New" panose="02070309020205020404" pitchFamily="49" charset="0"/>
              </a:rPr>
              <a:t>添加列</a:t>
            </a:r>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a:p>
            <a:pPr eaLnBrk="0" fontAlgn="base" hangingPunct="0"/>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ALTER TABLE employee1 </a:t>
            </a:r>
            <a:r>
              <a:rPr lang="en-US" altLang="zh-CN" sz="1600" b="1" dirty="0" smtClean="0">
                <a:latin typeface="Courier New" panose="02070309020205020404" pitchFamily="49" charset="0"/>
                <a:ea typeface="华文细黑" panose="02010600040101010101" pitchFamily="2" charset="-122"/>
                <a:cs typeface="Courier New" panose="02070309020205020404" pitchFamily="49" charset="0"/>
              </a:rPr>
              <a:t>ADD</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columns(</a:t>
            </a:r>
            <a:r>
              <a:rPr lang="en-US" altLang="zh-CN" sz="1600" i="1" dirty="0" smtClean="0">
                <a:latin typeface="Courier New" panose="02070309020205020404" pitchFamily="49" charset="0"/>
                <a:ea typeface="华文细黑" panose="02010600040101010101" pitchFamily="2" charset="-122"/>
                <a:cs typeface="Courier New" panose="02070309020205020404" pitchFamily="49" charset="0"/>
              </a:rPr>
              <a:t>column1</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string);</a:t>
            </a:r>
          </a:p>
          <a:p>
            <a:pPr eaLnBrk="0" fontAlgn="base" hangingPunct="0"/>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a:p>
            <a:pPr marR="0" lvl="0" defTabSz="914400" eaLnBrk="0" fontAlgn="base" latinLnBrk="0" hangingPunct="0">
              <a:lnSpc>
                <a:spcPct val="100000"/>
              </a:lnSpc>
              <a:buClrTx/>
              <a:buSzTx/>
              <a:buFontTx/>
              <a:buNone/>
              <a:defRPr/>
            </a:pP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t>
            </a:r>
            <a:r>
              <a:rPr lang="zh-CN" altLang="en-US" sz="1600" dirty="0" smtClean="0">
                <a:latin typeface="Courier New" panose="02070309020205020404" pitchFamily="49" charset="0"/>
                <a:ea typeface="华文细黑" panose="02010600040101010101" pitchFamily="2" charset="-122"/>
                <a:cs typeface="Courier New" panose="02070309020205020404" pitchFamily="49" charset="0"/>
              </a:rPr>
              <a:t>修改文件格式</a:t>
            </a:r>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a:p>
            <a:pPr marR="0" lvl="0" defTabSz="914400" eaLnBrk="0" fontAlgn="base" latinLnBrk="0" hangingPunct="0">
              <a:lnSpc>
                <a:spcPct val="100000"/>
              </a:lnSpc>
              <a:buClrTx/>
              <a:buSzTx/>
              <a:buFontTx/>
              <a:buNone/>
              <a:defRPr/>
            </a:pP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ALTER TABLE employee3 </a:t>
            </a:r>
            <a:r>
              <a:rPr lang="en-US" altLang="zh-CN" sz="1600" b="1" dirty="0" smtClean="0">
                <a:latin typeface="Courier New" panose="02070309020205020404" pitchFamily="49" charset="0"/>
                <a:ea typeface="华文细黑" panose="02010600040101010101" pitchFamily="2" charset="-122"/>
                <a:cs typeface="Courier New" panose="02070309020205020404" pitchFamily="49" charset="0"/>
              </a:rPr>
              <a:t>SET</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a:t>
            </a:r>
            <a:r>
              <a:rPr lang="en-US" altLang="zh-CN" sz="1600" dirty="0" err="1" smtClean="0">
                <a:latin typeface="Courier New" panose="02070309020205020404" pitchFamily="49" charset="0"/>
                <a:ea typeface="华文细黑" panose="02010600040101010101" pitchFamily="2" charset="-122"/>
                <a:cs typeface="Courier New" panose="02070309020205020404" pitchFamily="49" charset="0"/>
              </a:rPr>
              <a:t>fileformat</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TEXTFILE;</a:t>
            </a:r>
          </a:p>
          <a:p>
            <a:pPr marR="0" lvl="0" defTabSz="914400" eaLnBrk="0" fontAlgn="base" latinLnBrk="0" hangingPunct="0">
              <a:lnSpc>
                <a:spcPct val="100000"/>
              </a:lnSpc>
              <a:buClrTx/>
              <a:buSzTx/>
              <a:buFontTx/>
              <a:buNone/>
              <a:defRPr/>
            </a:pPr>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a:p>
            <a:pPr marL="342900" indent="-342900" eaLnBrk="0" fontAlgn="base" hangingPunct="0"/>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t>
            </a:r>
            <a:r>
              <a:rPr lang="zh-CN" altLang="en-US" sz="1600" dirty="0" smtClean="0">
                <a:latin typeface="Courier New" panose="02070309020205020404" pitchFamily="49" charset="0"/>
                <a:ea typeface="华文细黑" panose="02010600040101010101" pitchFamily="2" charset="-122"/>
                <a:cs typeface="Courier New" panose="02070309020205020404" pitchFamily="49" charset="0"/>
              </a:rPr>
              <a:t>添加分区</a:t>
            </a:r>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a:p>
            <a:pPr marL="342900" indent="-342900" eaLnBrk="0" fontAlgn="base" hangingPunct="0"/>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ALTER TABLE employee </a:t>
            </a:r>
            <a:r>
              <a:rPr lang="en-US" altLang="zh-CN" sz="1600" b="1" dirty="0" smtClean="0">
                <a:latin typeface="Courier New" panose="02070309020205020404" pitchFamily="49" charset="0"/>
                <a:ea typeface="华文细黑" panose="02010600040101010101" pitchFamily="2" charset="-122"/>
                <a:cs typeface="Courier New" panose="02070309020205020404" pitchFamily="49" charset="0"/>
              </a:rPr>
              <a:t>ADD</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IF NOT EXISTS PARTITION </a:t>
            </a:r>
          </a:p>
          <a:p>
            <a:pPr marL="342900" indent="-342900" eaLnBrk="0" fontAlgn="base" hangingPunct="0"/>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(century= '21',year='2012');</a:t>
            </a:r>
          </a:p>
          <a:p>
            <a:pPr marL="342900" indent="-342900" eaLnBrk="0" fontAlgn="base" hangingPunct="0"/>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a:p>
            <a:pPr marL="342900" marR="0" lvl="0" indent="-342900" defTabSz="914400" eaLnBrk="0" fontAlgn="base" latinLnBrk="0" hangingPunct="0">
              <a:lnSpc>
                <a:spcPct val="100000"/>
              </a:lnSpc>
              <a:buClrTx/>
              <a:buSzTx/>
              <a:buFontTx/>
              <a:buNone/>
              <a:defRPr/>
            </a:pP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t>
            </a:r>
            <a:r>
              <a:rPr lang="zh-CN" altLang="en-US" sz="1600" dirty="0" smtClean="0">
                <a:latin typeface="Courier New" panose="02070309020205020404" pitchFamily="49" charset="0"/>
                <a:ea typeface="华文细黑" panose="02010600040101010101" pitchFamily="2" charset="-122"/>
                <a:cs typeface="Courier New" panose="02070309020205020404" pitchFamily="49" charset="0"/>
              </a:rPr>
              <a:t>删除分区</a:t>
            </a:r>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a:p>
            <a:pPr marL="342900" marR="0" lvl="0" indent="-342900" defTabSz="914400" eaLnBrk="0" fontAlgn="base" latinLnBrk="0" hangingPunct="0">
              <a:lnSpc>
                <a:spcPct val="100000"/>
              </a:lnSpc>
              <a:buClrTx/>
              <a:buSzTx/>
              <a:buFontTx/>
              <a:buNone/>
              <a:defRPr/>
            </a:pP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ALTER TABLE employee </a:t>
            </a:r>
            <a:r>
              <a:rPr lang="en-US" altLang="zh-CN" sz="1600" b="1" dirty="0" smtClean="0">
                <a:latin typeface="Courier New" panose="02070309020205020404" pitchFamily="49" charset="0"/>
                <a:ea typeface="华文细黑" panose="02010600040101010101" pitchFamily="2" charset="-122"/>
                <a:cs typeface="Courier New" panose="02070309020205020404" pitchFamily="49" charset="0"/>
              </a:rPr>
              <a:t>DROP</a:t>
            </a:r>
            <a:r>
              <a:rPr lang="en-US" altLang="zh-CN" sz="1600" dirty="0" smtClean="0">
                <a:latin typeface="Courier New" panose="02070309020205020404" pitchFamily="49" charset="0"/>
                <a:ea typeface="华文细黑" panose="02010600040101010101" pitchFamily="2" charset="-122"/>
                <a:cs typeface="Courier New" panose="02070309020205020404" pitchFamily="49" charset="0"/>
              </a:rPr>
              <a:t> PARTITION  (century= '23',year='2010');</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a:t>
            </a:r>
            <a:r>
              <a:rPr lang="en-US" altLang="zh-CN" dirty="0" smtClean="0"/>
              <a:t>-DML</a:t>
            </a:r>
            <a:endParaRPr lang="zh-CN" altLang="en-US" dirty="0"/>
          </a:p>
        </p:txBody>
      </p:sp>
      <p:sp>
        <p:nvSpPr>
          <p:cNvPr id="3" name="内容占位符 2"/>
          <p:cNvSpPr txBox="1"/>
          <p:nvPr/>
        </p:nvSpPr>
        <p:spPr>
          <a:xfrm>
            <a:off x="719572" y="1232757"/>
            <a:ext cx="7488832" cy="3996444"/>
          </a:xfrm>
          <a:prstGeom prst="rect">
            <a:avLst/>
          </a:prstGeom>
        </p:spPr>
        <p:txBody>
          <a:bodyPr/>
          <a:lstStyle/>
          <a:p>
            <a:pPr marL="301625" marR="0" lvl="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endParaRPr kumimoji="0" lang="zh-CN" altLang="en-US" sz="2200" b="0" i="1"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117"/>
          <p:cNvSpPr>
            <a:spLocks noChangeArrowheads="1"/>
          </p:cNvSpPr>
          <p:nvPr/>
        </p:nvSpPr>
        <p:spPr bwMode="auto">
          <a:xfrm>
            <a:off x="791580" y="1484784"/>
            <a:ext cx="6624736" cy="3323987"/>
          </a:xfrm>
          <a:prstGeom prst="rect">
            <a:avLst/>
          </a:prstGeom>
          <a:solidFill>
            <a:schemeClr val="bg1">
              <a:lumMod val="85000"/>
            </a:schemeClr>
          </a:solidFill>
          <a:ln w="12700" algn="ctr">
            <a:noFill/>
            <a:round/>
          </a:ln>
          <a:effectLst/>
        </p:spPr>
        <p:txBody>
          <a:bodyPr wrap="square" lIns="0" tIns="0" rIns="0" bIns="0" anchor="ctr" anchorCtr="1">
            <a:spAutoFit/>
          </a:bodyPr>
          <a:lstStyle/>
          <a:p>
            <a:pPr marL="342900" lvl="0" indent="-342900" algn="just" fontAlgn="base">
              <a:lnSpc>
                <a:spcPct val="150000"/>
              </a:lnSpc>
            </a:pPr>
            <a:r>
              <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a:t>
            </a:r>
            <a:r>
              <a:rPr lang="zh-CN" altLang="en-US"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加载数据</a:t>
            </a:r>
            <a:endPar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pPr marL="342900" lvl="0" indent="-342900" algn="just" fontAlgn="base">
              <a:lnSpc>
                <a:spcPct val="150000"/>
              </a:lnSpc>
            </a:pPr>
            <a:r>
              <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主要有从本地加载、从</a:t>
            </a:r>
            <a:r>
              <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HDFS</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加载和</a:t>
            </a:r>
            <a:r>
              <a:rPr lang="zh-CN" altLang="en-US" sz="1600" dirty="0" smtClean="0">
                <a:solidFill>
                  <a:srgbClr val="000000"/>
                </a:solidFill>
                <a:latin typeface="+mn-ea"/>
                <a:cs typeface="Courier New" panose="02070309020205020404" pitchFamily="49" charset="0"/>
              </a:rPr>
              <a:t>从另一个表加载三种</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a:t>
            </a:r>
            <a:endPar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pPr marL="342900" lvl="0" indent="-342900" algn="just" fontAlgn="base">
              <a:lnSpc>
                <a:spcPct val="150000"/>
              </a:lnSpc>
            </a:pP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对应的命令：</a:t>
            </a:r>
            <a:endParaRPr lang="en-US" altLang="zh-CN" sz="1600" dirty="0" smtClean="0">
              <a:solidFill>
                <a:srgbClr val="000000"/>
              </a:solidFill>
              <a:latin typeface="+mn-ea"/>
              <a:ea typeface="+mn-ea"/>
              <a:cs typeface="Courier New" panose="02070309020205020404" pitchFamily="49" charset="0"/>
            </a:endParaRPr>
          </a:p>
          <a:p>
            <a:pPr lvl="0" algn="just" fontAlgn="base">
              <a:lnSpc>
                <a:spcPct val="150000"/>
              </a:lnSpc>
            </a:pPr>
            <a:r>
              <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LOAD		--</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本地加载、从</a:t>
            </a:r>
            <a:r>
              <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HDFS</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加载</a:t>
            </a:r>
            <a:endPar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pPr lvl="0" algn="just" fontAlgn="base">
              <a:lnSpc>
                <a:spcPct val="150000"/>
              </a:lnSpc>
            </a:pPr>
            <a:r>
              <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INSERT</a:t>
            </a:r>
            <a:r>
              <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a:t>
            </a:r>
            <a:r>
              <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INTO</a:t>
            </a:r>
            <a:r>
              <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a:t>
            </a:r>
            <a:r>
              <a:rPr lang="en-US" altLang="zh-CN" sz="1600" b="1" dirty="0">
                <a:solidFill>
                  <a:srgbClr val="000000"/>
                </a:solidFill>
                <a:latin typeface="Courier New" panose="02070309020205020404" pitchFamily="49" charset="0"/>
                <a:ea typeface="华文细黑" panose="02010600040101010101" pitchFamily="2" charset="-122"/>
                <a:cs typeface="Courier New" panose="02070309020205020404" pitchFamily="49" charset="0"/>
              </a:rPr>
              <a:t>--</a:t>
            </a:r>
            <a:r>
              <a:rPr lang="zh-CN" altLang="en-US" sz="1600" dirty="0" smtClean="0">
                <a:solidFill>
                  <a:srgbClr val="000000"/>
                </a:solidFill>
                <a:latin typeface="+mn-ea"/>
                <a:cs typeface="Courier New" panose="02070309020205020404" pitchFamily="49" charset="0"/>
              </a:rPr>
              <a:t>从另一个表加载</a:t>
            </a:r>
            <a:endPar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pPr algn="just">
              <a:lnSpc>
                <a:spcPct val="150000"/>
              </a:lnSpc>
            </a:pPr>
            <a:endPar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pPr algn="just">
              <a:lnSpc>
                <a:spcPct val="150000"/>
              </a:lnSpc>
            </a:pPr>
            <a:r>
              <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a:t>
            </a:r>
            <a:r>
              <a:rPr lang="zh-CN" altLang="en-US"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导入和导出数据</a:t>
            </a:r>
            <a:endPar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pPr algn="just">
              <a:lnSpc>
                <a:spcPct val="150000"/>
              </a:lnSpc>
            </a:pPr>
            <a:r>
              <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EXPORT	-- </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从</a:t>
            </a:r>
            <a:r>
              <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Hive</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表中导出数据到</a:t>
            </a:r>
            <a:r>
              <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HDFS</a:t>
            </a:r>
          </a:p>
          <a:p>
            <a:pPr algn="just">
              <a:lnSpc>
                <a:spcPct val="150000"/>
              </a:lnSpc>
            </a:pPr>
            <a:r>
              <a:rPr lang="en-US" altLang="zh-CN" sz="16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IMPROT	-- </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从</a:t>
            </a:r>
            <a:r>
              <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HDFS</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导入数据到</a:t>
            </a:r>
            <a:r>
              <a:rPr lang="en-US" altLang="zh-CN"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Hive</a:t>
            </a:r>
            <a:r>
              <a:rPr lang="zh-CN" altLang="en-US" sz="16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表</a:t>
            </a:r>
            <a:endParaRPr lang="en-US" altLang="zh-CN" sz="1600" dirty="0" smtClean="0">
              <a:latin typeface="Courier New" panose="02070309020205020404" pitchFamily="49" charset="0"/>
              <a:ea typeface="华文细黑" panose="02010600040101010101" pitchFamily="2" charset="-122"/>
              <a:cs typeface="Courier New" panose="02070309020205020404"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080" y="127454"/>
            <a:ext cx="7713662" cy="868363"/>
          </a:xfrm>
        </p:spPr>
        <p:txBody>
          <a:bodyPr/>
          <a:lstStyle/>
          <a:p>
            <a:r>
              <a:rPr lang="en-US" altLang="zh-CN" dirty="0" smtClean="0"/>
              <a:t>Hive</a:t>
            </a:r>
            <a:r>
              <a:rPr lang="zh-CN" altLang="en-US" dirty="0" smtClean="0"/>
              <a:t>基本操作</a:t>
            </a:r>
            <a:r>
              <a:rPr lang="en-US" altLang="zh-CN" dirty="0" smtClean="0"/>
              <a:t>-DML</a:t>
            </a:r>
            <a:endParaRPr lang="zh-CN" altLang="en-US" dirty="0"/>
          </a:p>
        </p:txBody>
      </p:sp>
      <p:sp>
        <p:nvSpPr>
          <p:cNvPr id="3" name="内容占位符 2"/>
          <p:cNvSpPr txBox="1"/>
          <p:nvPr/>
        </p:nvSpPr>
        <p:spPr>
          <a:xfrm>
            <a:off x="719572" y="1232756"/>
            <a:ext cx="7488832" cy="5268931"/>
          </a:xfrm>
          <a:prstGeom prst="rect">
            <a:avLst/>
          </a:prstGeom>
        </p:spPr>
        <p:txBody>
          <a:bodyPr/>
          <a:lstStyle/>
          <a:p>
            <a:pPr marL="301625" marR="0" lvl="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endParaRPr kumimoji="0" lang="zh-CN" altLang="en-US" sz="2200" b="0" i="1"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117"/>
          <p:cNvSpPr>
            <a:spLocks noChangeArrowheads="1"/>
          </p:cNvSpPr>
          <p:nvPr/>
        </p:nvSpPr>
        <p:spPr bwMode="auto">
          <a:xfrm>
            <a:off x="719572" y="952309"/>
            <a:ext cx="7200800" cy="4708981"/>
          </a:xfrm>
          <a:prstGeom prst="rect">
            <a:avLst/>
          </a:prstGeom>
          <a:solidFill>
            <a:schemeClr val="bg1">
              <a:lumMod val="85000"/>
            </a:schemeClr>
          </a:solidFill>
          <a:ln w="12700" algn="ctr">
            <a:noFill/>
            <a:round/>
          </a:ln>
          <a:effectLst/>
        </p:spPr>
        <p:txBody>
          <a:bodyPr wrap="square" lIns="0" tIns="0" rIns="0" bIns="0" anchor="ctr" anchorCtr="1">
            <a:spAutoFit/>
          </a:bodyPr>
          <a:lstStyle/>
          <a:p>
            <a:pPr marL="342900" lvl="0" indent="-342900" fontAlgn="base"/>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a:t>
            </a:r>
            <a:r>
              <a:rPr lang="zh-CN" altLang="en-US" sz="1800" dirty="0">
                <a:solidFill>
                  <a:srgbClr val="000000"/>
                </a:solidFill>
                <a:latin typeface="+mn-ea"/>
                <a:ea typeface="+mn-ea"/>
                <a:cs typeface="Courier New" panose="02070309020205020404" pitchFamily="49" charset="0"/>
              </a:rPr>
              <a:t>从</a:t>
            </a:r>
            <a:r>
              <a:rPr lang="zh-CN" altLang="en-US" sz="1800" dirty="0" smtClean="0">
                <a:solidFill>
                  <a:srgbClr val="000000"/>
                </a:solidFill>
                <a:latin typeface="+mn-ea"/>
                <a:ea typeface="+mn-ea"/>
                <a:cs typeface="Courier New" panose="02070309020205020404" pitchFamily="49" charset="0"/>
              </a:rPr>
              <a:t>本地文件家中数据到</a:t>
            </a:r>
            <a:r>
              <a:rPr lang="en-US" altLang="zh-CN" sz="1800" dirty="0" smtClean="0">
                <a:solidFill>
                  <a:srgbClr val="000000"/>
                </a:solidFill>
                <a:latin typeface="+mn-ea"/>
                <a:ea typeface="+mn-ea"/>
                <a:cs typeface="Courier New" panose="02070309020205020404" pitchFamily="49" charset="0"/>
              </a:rPr>
              <a:t>Hive</a:t>
            </a:r>
            <a:r>
              <a:rPr lang="zh-CN" altLang="en-US" sz="1800" dirty="0" smtClean="0">
                <a:solidFill>
                  <a:srgbClr val="000000"/>
                </a:solidFill>
                <a:latin typeface="+mn-ea"/>
                <a:ea typeface="+mn-ea"/>
                <a:cs typeface="Courier New" panose="02070309020205020404" pitchFamily="49" charset="0"/>
              </a:rPr>
              <a:t>表</a:t>
            </a:r>
            <a:endParaRPr lang="en-US" altLang="zh-CN" sz="1800" dirty="0" smtClean="0">
              <a:solidFill>
                <a:srgbClr val="000000"/>
              </a:solidFill>
              <a:latin typeface="+mn-ea"/>
              <a:ea typeface="+mn-ea"/>
              <a:cs typeface="Courier New" panose="02070309020205020404" pitchFamily="49" charset="0"/>
            </a:endParaRPr>
          </a:p>
          <a:p>
            <a:pPr lvl="0" fontAlgn="base"/>
            <a:r>
              <a:rPr lang="en-US" altLang="zh-CN" sz="18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LOAD</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DATA </a:t>
            </a:r>
            <a:r>
              <a:rPr lang="en-US" altLang="zh-CN" sz="18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LOCAL</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INPATH 'employee.txt' OVERWRITE INTO TABLE </a:t>
            </a:r>
            <a:r>
              <a:rPr lang="en-US" altLang="zh-CN" sz="1800" dirty="0" err="1"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example.employee</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partition (century='21',year='2012');</a:t>
            </a:r>
          </a:p>
          <a:p>
            <a:pPr lvl="0" fontAlgn="base"/>
            <a:endParaRPr lang="en-US" altLang="zh-CN" sz="18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pPr lvl="0"/>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a:t>
            </a:r>
            <a:r>
              <a:rPr lang="zh-CN" altLang="en-US" sz="1800" dirty="0" smtClean="0">
                <a:solidFill>
                  <a:srgbClr val="000000"/>
                </a:solidFill>
                <a:latin typeface="+mn-ea"/>
                <a:cs typeface="Courier New" panose="02070309020205020404" pitchFamily="49" charset="0"/>
              </a:rPr>
              <a:t>从另一个表加载数据到</a:t>
            </a:r>
            <a:r>
              <a:rPr lang="en-US" altLang="zh-CN" sz="1800" dirty="0" smtClean="0">
                <a:solidFill>
                  <a:srgbClr val="000000"/>
                </a:solidFill>
                <a:latin typeface="+mn-ea"/>
                <a:cs typeface="Courier New" panose="02070309020205020404" pitchFamily="49" charset="0"/>
              </a:rPr>
              <a:t>Hive</a:t>
            </a:r>
            <a:r>
              <a:rPr lang="zh-CN" altLang="en-US" sz="1800" dirty="0" smtClean="0">
                <a:solidFill>
                  <a:srgbClr val="000000"/>
                </a:solidFill>
                <a:latin typeface="+mn-ea"/>
                <a:cs typeface="Courier New" panose="02070309020205020404" pitchFamily="49" charset="0"/>
              </a:rPr>
              <a:t>表</a:t>
            </a:r>
            <a:endPar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r>
              <a:rPr lang="en-US" altLang="zh-CN" sz="18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INSERT</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a:t>
            </a:r>
            <a:r>
              <a:rPr lang="en-US" altLang="zh-CN" sz="18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INTO</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TABLE </a:t>
            </a:r>
            <a:r>
              <a:rPr lang="en-US" altLang="zh-CN" sz="1800" dirty="0" err="1"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company.person</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PARTITION(century= '21',year='2010')</a:t>
            </a:r>
          </a:p>
          <a:p>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SELECT id, name, age, birthday FROM </a:t>
            </a:r>
            <a:r>
              <a:rPr lang="en-US" altLang="zh-CN" sz="1800" dirty="0" err="1"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company.person_tmp</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WHERE century= '23' AND year='2010';</a:t>
            </a:r>
          </a:p>
          <a:p>
            <a:endPar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a:t>
            </a:r>
            <a:r>
              <a:rPr lang="zh-CN" altLang="en-US"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导出数据到</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HDFS</a:t>
            </a:r>
          </a:p>
          <a:p>
            <a:r>
              <a:rPr lang="en-US" altLang="zh-CN" sz="18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EXPORT </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TABLE </a:t>
            </a:r>
            <a:r>
              <a:rPr lang="en-US" altLang="zh-CN" sz="1800" dirty="0" err="1"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company.person</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TO '/department';</a:t>
            </a:r>
          </a:p>
          <a:p>
            <a:endPar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a:t>
            </a:r>
            <a:r>
              <a:rPr lang="zh-CN" altLang="en-US"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从</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HDFS</a:t>
            </a:r>
            <a:r>
              <a:rPr lang="zh-CN" altLang="en-US"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导入数据</a:t>
            </a:r>
            <a:endPar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endParaRPr>
          </a:p>
          <a:p>
            <a:r>
              <a:rPr lang="en-US" altLang="zh-CN" sz="1800" b="1"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IMPROT</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TABLE </a:t>
            </a:r>
            <a:r>
              <a:rPr lang="en-US" altLang="zh-CN" sz="1800" dirty="0" err="1"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company.person</a:t>
            </a:r>
            <a:r>
              <a:rPr lang="en-US" altLang="zh-CN" sz="1800" dirty="0" smtClean="0">
                <a:solidFill>
                  <a:srgbClr val="000000"/>
                </a:solidFill>
                <a:latin typeface="Courier New" panose="02070309020205020404" pitchFamily="49" charset="0"/>
                <a:ea typeface="华文细黑" panose="02010600040101010101" pitchFamily="2" charset="-122"/>
                <a:cs typeface="Courier New" panose="02070309020205020404" pitchFamily="49" charset="0"/>
              </a:rPr>
              <a:t> FROM '/department‘;</a:t>
            </a:r>
            <a:endParaRPr lang="en-US" altLang="zh-CN" sz="1800" dirty="0" smtClean="0">
              <a:latin typeface="Courier New" panose="02070309020205020404" pitchFamily="49" charset="0"/>
              <a:ea typeface="华文细黑" panose="02010600040101010101" pitchFamily="2" charset="-122"/>
              <a:cs typeface="Courier New" panose="02070309020205020404" pitchFamily="49" charset="0"/>
            </a:endParaRPr>
          </a:p>
        </p:txBody>
      </p:sp>
      <p:sp>
        <p:nvSpPr>
          <p:cNvPr id="6" name="矩形 5"/>
          <p:cNvSpPr/>
          <p:nvPr/>
        </p:nvSpPr>
        <p:spPr>
          <a:xfrm>
            <a:off x="638568" y="5772460"/>
            <a:ext cx="7437866" cy="338554"/>
          </a:xfrm>
          <a:prstGeom prst="rect">
            <a:avLst/>
          </a:prstGeom>
        </p:spPr>
        <p:txBody>
          <a:bodyPr wrap="square">
            <a:spAutoFit/>
          </a:bodyPr>
          <a:lstStyle/>
          <a:p>
            <a:r>
              <a:rPr lang="zh-CN" altLang="en-US" sz="1600" dirty="0" smtClean="0">
                <a:latin typeface="+mn-ea"/>
                <a:ea typeface="+mn-ea"/>
              </a:rPr>
              <a:t>注：导入数据到</a:t>
            </a:r>
            <a:r>
              <a:rPr lang="en-US" altLang="zh-CN" sz="1600" dirty="0" smtClean="0">
                <a:latin typeface="+mn-ea"/>
                <a:ea typeface="+mn-ea"/>
              </a:rPr>
              <a:t>Hive</a:t>
            </a:r>
            <a:r>
              <a:rPr lang="zh-CN" altLang="en-US" sz="1600" dirty="0" smtClean="0">
                <a:latin typeface="+mn-ea"/>
                <a:ea typeface="+mn-ea"/>
              </a:rPr>
              <a:t>表时，不会检查数据合法性，只会在读取数据时候检查。</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608" y="387350"/>
            <a:ext cx="7713662" cy="868363"/>
          </a:xfrm>
        </p:spPr>
        <p:txBody>
          <a:bodyPr/>
          <a:lstStyle/>
          <a:p>
            <a:r>
              <a:rPr lang="en-US" altLang="zh-CN" dirty="0" smtClean="0"/>
              <a:t>Hive</a:t>
            </a:r>
            <a:r>
              <a:rPr lang="zh-CN" altLang="en-US" dirty="0" smtClean="0"/>
              <a:t>基本操作</a:t>
            </a:r>
            <a:r>
              <a:rPr lang="en-US" altLang="zh-CN" dirty="0" smtClean="0"/>
              <a:t>-</a:t>
            </a:r>
            <a:r>
              <a:rPr lang="zh-CN" altLang="en-US" dirty="0" smtClean="0"/>
              <a:t>查询</a:t>
            </a:r>
            <a:endParaRPr lang="zh-CN" altLang="en-US" dirty="0"/>
          </a:p>
        </p:txBody>
      </p:sp>
      <p:sp>
        <p:nvSpPr>
          <p:cNvPr id="5" name="Rectangle 117"/>
          <p:cNvSpPr>
            <a:spLocks noChangeArrowheads="1"/>
          </p:cNvSpPr>
          <p:nvPr/>
        </p:nvSpPr>
        <p:spPr bwMode="auto">
          <a:xfrm>
            <a:off x="616608" y="1292226"/>
            <a:ext cx="7848872" cy="4431983"/>
          </a:xfrm>
          <a:prstGeom prst="rect">
            <a:avLst/>
          </a:prstGeom>
          <a:solidFill>
            <a:schemeClr val="bg1">
              <a:lumMod val="85000"/>
            </a:schemeClr>
          </a:solidFill>
          <a:ln w="12700" algn="ctr">
            <a:noFill/>
            <a:round/>
          </a:ln>
          <a:effectLst/>
        </p:spPr>
        <p:txBody>
          <a:bodyPr wrap="square" lIns="0" tIns="0" rIns="0" bIns="0" anchor="ctr" anchorCtr="1">
            <a:spAutoFit/>
          </a:bodyPr>
          <a:lstStyle/>
          <a:p>
            <a:pPr marL="342900" lvl="0" indent="-342900" fontAlgn="base">
              <a:lnSpc>
                <a:spcPct val="200000"/>
              </a:lnSpc>
            </a:pPr>
            <a:r>
              <a:rPr lang="en-US" altLang="zh-CN" sz="1800" dirty="0" smtClean="0">
                <a:solidFill>
                  <a:srgbClr val="000000"/>
                </a:solidFill>
                <a:latin typeface="+mn-lt"/>
                <a:ea typeface="华文细黑" panose="02010600040101010101" pitchFamily="2" charset="-122"/>
                <a:cs typeface="Courier New" panose="02070309020205020404" pitchFamily="49" charset="0"/>
              </a:rPr>
              <a:t>--</a:t>
            </a:r>
            <a:r>
              <a:rPr lang="en-US" altLang="zh-CN" sz="1800" dirty="0" smtClean="0">
                <a:solidFill>
                  <a:srgbClr val="000000"/>
                </a:solidFill>
                <a:latin typeface="+mn-lt"/>
                <a:ea typeface="+mn-ea"/>
                <a:cs typeface="Courier New" panose="02070309020205020404" pitchFamily="49" charset="0"/>
              </a:rPr>
              <a:t>Group by having</a:t>
            </a:r>
          </a:p>
          <a:p>
            <a:pPr marL="342900" lvl="0" indent="-342900" fontAlgn="base">
              <a:lnSpc>
                <a:spcPct val="200000"/>
              </a:lnSpc>
            </a:pPr>
            <a:r>
              <a:rPr lang="en-US" altLang="zh-CN" sz="1800" dirty="0" smtClean="0">
                <a:solidFill>
                  <a:srgbClr val="000000"/>
                </a:solidFill>
                <a:latin typeface="+mn-lt"/>
                <a:ea typeface="+mn-ea"/>
                <a:cs typeface="Courier New" panose="02070309020205020404" pitchFamily="49" charset="0"/>
              </a:rPr>
              <a:t>	SELECT </a:t>
            </a:r>
            <a:r>
              <a:rPr lang="en-US" altLang="zh-CN" sz="1800" dirty="0" err="1" smtClean="0">
                <a:solidFill>
                  <a:srgbClr val="000000"/>
                </a:solidFill>
                <a:latin typeface="+mn-lt"/>
                <a:ea typeface="+mn-ea"/>
                <a:cs typeface="Courier New" panose="02070309020205020404" pitchFamily="49" charset="0"/>
              </a:rPr>
              <a:t>dateincompany</a:t>
            </a:r>
            <a:r>
              <a:rPr lang="en-US" altLang="zh-CN" sz="1800" dirty="0" smtClean="0">
                <a:solidFill>
                  <a:srgbClr val="000000"/>
                </a:solidFill>
                <a:latin typeface="+mn-lt"/>
                <a:ea typeface="+mn-ea"/>
                <a:cs typeface="Courier New" panose="02070309020205020404" pitchFamily="49" charset="0"/>
              </a:rPr>
              <a:t>, sum(money) AS mm FROM employee11 GROUP BY </a:t>
            </a:r>
            <a:r>
              <a:rPr lang="en-US" altLang="zh-CN" sz="1800" dirty="0" err="1" smtClean="0">
                <a:solidFill>
                  <a:srgbClr val="000000"/>
                </a:solidFill>
                <a:latin typeface="+mn-lt"/>
                <a:ea typeface="+mn-ea"/>
                <a:cs typeface="Courier New" panose="02070309020205020404" pitchFamily="49" charset="0"/>
              </a:rPr>
              <a:t>DateInCompany</a:t>
            </a:r>
            <a:r>
              <a:rPr lang="en-US" altLang="zh-CN" sz="1800" dirty="0" smtClean="0">
                <a:solidFill>
                  <a:srgbClr val="000000"/>
                </a:solidFill>
                <a:latin typeface="+mn-lt"/>
                <a:ea typeface="+mn-ea"/>
                <a:cs typeface="Courier New" panose="02070309020205020404" pitchFamily="49" charset="0"/>
              </a:rPr>
              <a:t> HAVING mm&gt;3;</a:t>
            </a:r>
          </a:p>
          <a:p>
            <a:pPr marL="342900" lvl="0" indent="-342900" fontAlgn="base">
              <a:lnSpc>
                <a:spcPct val="200000"/>
              </a:lnSpc>
            </a:pPr>
            <a:r>
              <a:rPr lang="en-US" altLang="zh-CN" sz="1800" dirty="0" smtClean="0">
                <a:solidFill>
                  <a:srgbClr val="000000"/>
                </a:solidFill>
                <a:latin typeface="+mn-lt"/>
                <a:ea typeface="华文细黑" panose="02010600040101010101" pitchFamily="2" charset="-122"/>
                <a:cs typeface="Courier New" panose="02070309020205020404" pitchFamily="49" charset="0"/>
              </a:rPr>
              <a:t>--</a:t>
            </a:r>
            <a:r>
              <a:rPr lang="en-US" altLang="zh-CN" sz="1800" dirty="0" smtClean="0">
                <a:solidFill>
                  <a:srgbClr val="000000"/>
                </a:solidFill>
                <a:latin typeface="+mn-lt"/>
                <a:ea typeface="+mn-ea"/>
                <a:cs typeface="Courier New" panose="02070309020205020404" pitchFamily="49" charset="0"/>
              </a:rPr>
              <a:t>Union ALL &amp; sub-Query</a:t>
            </a:r>
          </a:p>
          <a:p>
            <a:pPr marL="342900" lvl="0" indent="-342900" fontAlgn="base">
              <a:lnSpc>
                <a:spcPct val="200000"/>
              </a:lnSpc>
            </a:pPr>
            <a:r>
              <a:rPr lang="en-US" altLang="zh-CN" sz="1800" dirty="0" smtClean="0">
                <a:solidFill>
                  <a:srgbClr val="000000"/>
                </a:solidFill>
                <a:latin typeface="+mn-lt"/>
                <a:ea typeface="+mn-ea"/>
                <a:cs typeface="Courier New" panose="02070309020205020404" pitchFamily="49" charset="0"/>
              </a:rPr>
              <a:t> 	SELECT u.id, </a:t>
            </a:r>
            <a:r>
              <a:rPr lang="en-US" altLang="zh-CN" sz="1800" dirty="0" err="1" smtClean="0">
                <a:solidFill>
                  <a:srgbClr val="000000"/>
                </a:solidFill>
                <a:latin typeface="+mn-lt"/>
                <a:ea typeface="+mn-ea"/>
                <a:cs typeface="Courier New" panose="02070309020205020404" pitchFamily="49" charset="0"/>
              </a:rPr>
              <a:t>actions.date</a:t>
            </a:r>
            <a:r>
              <a:rPr lang="en-US" altLang="zh-CN" sz="1800" dirty="0" smtClean="0">
                <a:solidFill>
                  <a:srgbClr val="000000"/>
                </a:solidFill>
                <a:latin typeface="+mn-lt"/>
                <a:ea typeface="+mn-ea"/>
                <a:cs typeface="Courier New" panose="02070309020205020404" pitchFamily="49" charset="0"/>
              </a:rPr>
              <a:t> FROM ( </a:t>
            </a:r>
            <a:r>
              <a:rPr lang="en-US" altLang="zh-CN" sz="1800" dirty="0" smtClean="0">
                <a:solidFill>
                  <a:srgbClr val="FF0000"/>
                </a:solidFill>
                <a:latin typeface="+mn-lt"/>
                <a:ea typeface="+mn-ea"/>
                <a:cs typeface="Courier New" panose="02070309020205020404" pitchFamily="49" charset="0"/>
              </a:rPr>
              <a:t>SELECT av.uid AS </a:t>
            </a:r>
            <a:r>
              <a:rPr lang="en-US" altLang="zh-CN" sz="1800" dirty="0" err="1" smtClean="0">
                <a:solidFill>
                  <a:srgbClr val="FF0000"/>
                </a:solidFill>
                <a:latin typeface="+mn-lt"/>
                <a:ea typeface="+mn-ea"/>
                <a:cs typeface="Courier New" panose="02070309020205020404" pitchFamily="49" charset="0"/>
              </a:rPr>
              <a:t>uid,av.date</a:t>
            </a:r>
            <a:r>
              <a:rPr lang="en-US" altLang="zh-CN" sz="1800" dirty="0" smtClean="0">
                <a:solidFill>
                  <a:srgbClr val="FF0000"/>
                </a:solidFill>
                <a:latin typeface="+mn-lt"/>
                <a:ea typeface="+mn-ea"/>
                <a:cs typeface="Courier New" panose="02070309020205020404" pitchFamily="49" charset="0"/>
              </a:rPr>
              <a:t> </a:t>
            </a:r>
          </a:p>
          <a:p>
            <a:pPr marL="342900" lvl="0" indent="-342900" fontAlgn="base">
              <a:lnSpc>
                <a:spcPct val="200000"/>
              </a:lnSpc>
            </a:pPr>
            <a:r>
              <a:rPr lang="en-US" altLang="zh-CN" sz="1800" dirty="0" smtClean="0">
                <a:solidFill>
                  <a:srgbClr val="FF0000"/>
                </a:solidFill>
                <a:latin typeface="+mn-lt"/>
                <a:ea typeface="+mn-ea"/>
                <a:cs typeface="Courier New" panose="02070309020205020404" pitchFamily="49" charset="0"/>
              </a:rPr>
              <a:t>        FROM </a:t>
            </a:r>
            <a:r>
              <a:rPr lang="en-US" altLang="zh-CN" sz="1800" dirty="0" err="1" smtClean="0">
                <a:solidFill>
                  <a:srgbClr val="FF0000"/>
                </a:solidFill>
                <a:latin typeface="+mn-lt"/>
                <a:ea typeface="+mn-ea"/>
                <a:cs typeface="Courier New" panose="02070309020205020404" pitchFamily="49" charset="0"/>
              </a:rPr>
              <a:t>action_video</a:t>
            </a:r>
            <a:r>
              <a:rPr lang="en-US" altLang="zh-CN" sz="1800" dirty="0" smtClean="0">
                <a:solidFill>
                  <a:srgbClr val="FF0000"/>
                </a:solidFill>
                <a:latin typeface="+mn-lt"/>
                <a:ea typeface="+mn-ea"/>
                <a:cs typeface="Courier New" panose="02070309020205020404" pitchFamily="49" charset="0"/>
              </a:rPr>
              <a:t> </a:t>
            </a:r>
            <a:r>
              <a:rPr lang="en-US" altLang="zh-CN" sz="1800" dirty="0" err="1" smtClean="0">
                <a:solidFill>
                  <a:srgbClr val="FF0000"/>
                </a:solidFill>
                <a:latin typeface="+mn-lt"/>
                <a:ea typeface="+mn-ea"/>
                <a:cs typeface="Courier New" panose="02070309020205020404" pitchFamily="49" charset="0"/>
              </a:rPr>
              <a:t>av</a:t>
            </a:r>
            <a:r>
              <a:rPr lang="en-US" altLang="zh-CN" sz="1800" dirty="0" smtClean="0">
                <a:solidFill>
                  <a:srgbClr val="FF0000"/>
                </a:solidFill>
                <a:latin typeface="+mn-lt"/>
                <a:ea typeface="+mn-ea"/>
                <a:cs typeface="Courier New" panose="02070309020205020404" pitchFamily="49" charset="0"/>
              </a:rPr>
              <a:t> WHERE </a:t>
            </a:r>
            <a:r>
              <a:rPr lang="en-US" altLang="zh-CN" sz="1800" dirty="0" err="1" smtClean="0">
                <a:solidFill>
                  <a:srgbClr val="FF0000"/>
                </a:solidFill>
                <a:latin typeface="+mn-lt"/>
                <a:ea typeface="+mn-ea"/>
                <a:cs typeface="Courier New" panose="02070309020205020404" pitchFamily="49" charset="0"/>
              </a:rPr>
              <a:t>av.date</a:t>
            </a:r>
            <a:r>
              <a:rPr lang="en-US" altLang="zh-CN" sz="1800" dirty="0" smtClean="0">
                <a:solidFill>
                  <a:srgbClr val="FF0000"/>
                </a:solidFill>
                <a:latin typeface="+mn-lt"/>
                <a:ea typeface="+mn-ea"/>
                <a:cs typeface="Courier New" panose="02070309020205020404" pitchFamily="49" charset="0"/>
              </a:rPr>
              <a:t> = '2008-06-03'</a:t>
            </a:r>
            <a:r>
              <a:rPr lang="en-US" altLang="zh-CN" sz="1800" dirty="0" smtClean="0">
                <a:solidFill>
                  <a:srgbClr val="000000"/>
                </a:solidFill>
                <a:latin typeface="+mn-lt"/>
                <a:ea typeface="+mn-ea"/>
                <a:cs typeface="Courier New" panose="02070309020205020404" pitchFamily="49" charset="0"/>
              </a:rPr>
              <a:t> UNION ALL </a:t>
            </a:r>
            <a:r>
              <a:rPr lang="en-US" altLang="zh-CN" sz="1800" dirty="0" smtClean="0">
                <a:solidFill>
                  <a:srgbClr val="7030A0"/>
                </a:solidFill>
                <a:latin typeface="+mn-lt"/>
                <a:ea typeface="+mn-ea"/>
                <a:cs typeface="Courier New" panose="02070309020205020404" pitchFamily="49" charset="0"/>
              </a:rPr>
              <a:t>SELECT ac.uid AS </a:t>
            </a:r>
            <a:r>
              <a:rPr lang="en-US" altLang="zh-CN" sz="1800" dirty="0" err="1" smtClean="0">
                <a:solidFill>
                  <a:srgbClr val="7030A0"/>
                </a:solidFill>
                <a:latin typeface="+mn-lt"/>
                <a:ea typeface="+mn-ea"/>
                <a:cs typeface="Courier New" panose="02070309020205020404" pitchFamily="49" charset="0"/>
              </a:rPr>
              <a:t>uid,ac.date</a:t>
            </a:r>
            <a:r>
              <a:rPr lang="en-US" altLang="zh-CN" sz="1800" dirty="0" smtClean="0">
                <a:solidFill>
                  <a:srgbClr val="7030A0"/>
                </a:solidFill>
                <a:latin typeface="+mn-lt"/>
                <a:ea typeface="+mn-ea"/>
                <a:cs typeface="Courier New" panose="02070309020205020404" pitchFamily="49" charset="0"/>
              </a:rPr>
              <a:t> FROM </a:t>
            </a:r>
            <a:r>
              <a:rPr lang="en-US" altLang="zh-CN" sz="1800" dirty="0" err="1" smtClean="0">
                <a:solidFill>
                  <a:srgbClr val="7030A0"/>
                </a:solidFill>
                <a:latin typeface="+mn-lt"/>
                <a:ea typeface="+mn-ea"/>
                <a:cs typeface="Courier New" panose="02070309020205020404" pitchFamily="49" charset="0"/>
              </a:rPr>
              <a:t>action_comment</a:t>
            </a:r>
            <a:r>
              <a:rPr lang="en-US" altLang="zh-CN" sz="1800" dirty="0" smtClean="0">
                <a:solidFill>
                  <a:srgbClr val="7030A0"/>
                </a:solidFill>
                <a:latin typeface="+mn-lt"/>
                <a:ea typeface="+mn-ea"/>
                <a:cs typeface="Courier New" panose="02070309020205020404" pitchFamily="49" charset="0"/>
              </a:rPr>
              <a:t> ac </a:t>
            </a:r>
          </a:p>
          <a:p>
            <a:pPr marL="342900" lvl="0" indent="-342900" fontAlgn="base">
              <a:lnSpc>
                <a:spcPct val="200000"/>
              </a:lnSpc>
            </a:pPr>
            <a:r>
              <a:rPr lang="en-US" altLang="zh-CN" sz="1800" dirty="0" smtClean="0">
                <a:solidFill>
                  <a:srgbClr val="000000"/>
                </a:solidFill>
                <a:latin typeface="+mn-lt"/>
                <a:ea typeface="+mn-ea"/>
                <a:cs typeface="Courier New" panose="02070309020205020404" pitchFamily="49" charset="0"/>
              </a:rPr>
              <a:t> 	) actions JOIN users u ON (u.id = </a:t>
            </a:r>
            <a:r>
              <a:rPr lang="en-US" altLang="zh-CN" sz="1800" dirty="0" err="1" smtClean="0">
                <a:solidFill>
                  <a:srgbClr val="000000"/>
                </a:solidFill>
                <a:latin typeface="+mn-lt"/>
                <a:ea typeface="+mn-ea"/>
                <a:cs typeface="Courier New" panose="02070309020205020404" pitchFamily="49" charset="0"/>
              </a:rPr>
              <a:t>actions.uid</a:t>
            </a:r>
            <a:r>
              <a:rPr lang="en-US" altLang="zh-CN" sz="1800" dirty="0" smtClean="0">
                <a:solidFill>
                  <a:srgbClr val="000000"/>
                </a:solidFill>
                <a:latin typeface="+mn-lt"/>
                <a:ea typeface="+mn-ea"/>
                <a:cs typeface="Courier New" panose="02070309020205020404" pitchFamily="49" charset="0"/>
              </a:rPr>
              <a:t>) Limit 100; </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a:t>
            </a:r>
            <a:r>
              <a:rPr lang="en-US" altLang="zh-CN" dirty="0" smtClean="0"/>
              <a:t>-</a:t>
            </a:r>
            <a:r>
              <a:rPr lang="zh-CN" altLang="en-US" dirty="0" smtClean="0"/>
              <a:t>表连接</a:t>
            </a:r>
            <a:endParaRPr lang="zh-CN" altLang="en-US" dirty="0"/>
          </a:p>
        </p:txBody>
      </p:sp>
      <p:sp>
        <p:nvSpPr>
          <p:cNvPr id="4" name="内容占位符 2"/>
          <p:cNvSpPr txBox="1"/>
          <p:nvPr/>
        </p:nvSpPr>
        <p:spPr>
          <a:xfrm>
            <a:off x="760822" y="1341438"/>
            <a:ext cx="7843428" cy="4572508"/>
          </a:xfrm>
          <a:prstGeom prst="rect">
            <a:avLst/>
          </a:prstGeom>
        </p:spPr>
        <p:txBody>
          <a:bodyPr vert="horz" lIns="91440" tIns="45720" rIns="91440" bIns="45720" rtlCol="0">
            <a:normAutofit lnSpcReduction="10000"/>
          </a:bodyPr>
          <a:lstStyle/>
          <a:p>
            <a:pPr lvl="0" fontAlgn="auto">
              <a:spcBef>
                <a:spcPct val="20000"/>
              </a:spcBef>
              <a:spcAft>
                <a:spcPts val="0"/>
              </a:spcAft>
              <a:defRPr/>
            </a:pPr>
            <a:r>
              <a:rPr lang="zh-CN" altLang="en-US" sz="1800" dirty="0" smtClean="0">
                <a:solidFill>
                  <a:sysClr val="windowText" lastClr="000000"/>
                </a:solidFill>
                <a:latin typeface="宋体" panose="02010600030101010101" pitchFamily="2" charset="-122"/>
                <a:ea typeface="宋体" panose="02010600030101010101" pitchFamily="2" charset="-122"/>
              </a:rPr>
              <a:t>表连接（</a:t>
            </a:r>
            <a:r>
              <a:rPr lang="en-US" altLang="zh-CN" sz="1800" dirty="0" smtClean="0">
                <a:solidFill>
                  <a:sysClr val="windowText" lastClr="000000"/>
                </a:solidFill>
                <a:latin typeface="宋体" panose="02010600030101010101" pitchFamily="2" charset="-122"/>
                <a:ea typeface="宋体" panose="02010600030101010101" pitchFamily="2" charset="-122"/>
              </a:rPr>
              <a:t>Join</a:t>
            </a:r>
            <a:r>
              <a:rPr lang="zh-CN" altLang="en-US" sz="1800" dirty="0" smtClean="0">
                <a:solidFill>
                  <a:sysClr val="windowText" lastClr="000000"/>
                </a:solidFill>
                <a:latin typeface="宋体" panose="02010600030101010101" pitchFamily="2" charset="-122"/>
                <a:ea typeface="宋体" panose="02010600030101010101" pitchFamily="2" charset="-122"/>
              </a:rPr>
              <a:t>）语句将数据库中的两个或多个表组合起来作为查询数据集。常用于两个或者多个表跨表查询的场景。</a:t>
            </a:r>
            <a:endParaRPr lang="en-US" altLang="zh-CN" sz="1800" dirty="0" smtClean="0">
              <a:solidFill>
                <a:sysClr val="windowText" lastClr="000000"/>
              </a:solidFill>
              <a:latin typeface="宋体" panose="02010600030101010101" pitchFamily="2" charset="-122"/>
              <a:ea typeface="宋体" panose="02010600030101010101" pitchFamily="2" charset="-122"/>
            </a:endParaRPr>
          </a:p>
          <a:p>
            <a:pPr marL="342900" marR="0" lvl="0" indent="-342900" algn="l" defTabSz="914400" rtl="0" eaLnBrk="1" fontAlgn="auto" latinLnBrk="0" hangingPunct="1">
              <a:lnSpc>
                <a:spcPct val="100000"/>
              </a:lnSpc>
              <a:spcBef>
                <a:spcPct val="20000"/>
              </a:spcBef>
              <a:spcAft>
                <a:spcPts val="0"/>
              </a:spcAft>
              <a:buClr>
                <a:schemeClr val="bg1">
                  <a:lumMod val="50000"/>
                </a:schemeClr>
              </a:buClr>
              <a:buSzPct val="60000"/>
              <a:buFont typeface="Wingdings" panose="05000000000000000000" pitchFamily="2" charset="2"/>
              <a:buChar char="l"/>
              <a:defRPr/>
            </a:pPr>
            <a:r>
              <a:rPr kumimoji="0" lang="en-US" altLang="zh-CN"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Inner join</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Hive</a:t>
            </a: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只支持等值连接；</a:t>
            </a:r>
            <a:endPar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JOIN </a:t>
            </a: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子句中表的顺序很重要，一般最好将最大的表在最后。</a:t>
            </a:r>
            <a:endPar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endParaRPr>
          </a:p>
          <a:p>
            <a:pPr marL="342900" marR="0" lvl="0" indent="-342900" algn="l" defTabSz="914400" rtl="0" eaLnBrk="1" fontAlgn="auto" latinLnBrk="0" hangingPunct="1">
              <a:lnSpc>
                <a:spcPct val="100000"/>
              </a:lnSpc>
              <a:spcBef>
                <a:spcPct val="20000"/>
              </a:spcBef>
              <a:spcAft>
                <a:spcPts val="0"/>
              </a:spcAft>
              <a:buClr>
                <a:schemeClr val="bg1">
                  <a:lumMod val="50000"/>
                </a:schemeClr>
              </a:buClr>
              <a:buSzPct val="60000"/>
              <a:buFont typeface="Wingdings" panose="05000000000000000000" pitchFamily="2" charset="2"/>
              <a:buChar char="l"/>
              <a:defRPr/>
            </a:pPr>
            <a:r>
              <a:rPr kumimoji="0" lang="en-US" altLang="zh-CN"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Outer join</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外连接可以让你找到连接表中不能匹配的数据行</a:t>
            </a:r>
            <a:r>
              <a:rPr lang="zh-CN" altLang="en-US" sz="1800" dirty="0">
                <a:solidFill>
                  <a:sysClr val="windowText" lastClr="000000"/>
                </a:solidFill>
                <a:latin typeface="宋体" panose="02010600030101010101" pitchFamily="2" charset="-122"/>
                <a:ea typeface="宋体" panose="02010600030101010101" pitchFamily="2" charset="-122"/>
              </a:rPr>
              <a:t>。</a:t>
            </a:r>
            <a:endPar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endParaRPr>
          </a:p>
          <a:p>
            <a:pPr marL="342900" marR="0" lvl="0" indent="-342900" algn="l" defTabSz="914400" rtl="0" eaLnBrk="1" fontAlgn="auto" latinLnBrk="0" hangingPunct="1">
              <a:lnSpc>
                <a:spcPct val="100000"/>
              </a:lnSpc>
              <a:spcBef>
                <a:spcPct val="20000"/>
              </a:spcBef>
              <a:spcAft>
                <a:spcPts val="0"/>
              </a:spcAft>
              <a:buClr>
                <a:schemeClr val="bg1">
                  <a:lumMod val="50000"/>
                </a:schemeClr>
              </a:buClr>
              <a:buSzPct val="60000"/>
              <a:buFont typeface="Wingdings" panose="05000000000000000000" pitchFamily="2" charset="2"/>
              <a:buChar char="l"/>
              <a:defRPr/>
            </a:pPr>
            <a:r>
              <a:rPr kumimoji="0" lang="en-US" altLang="zh-CN"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Semi join</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可以使用</a:t>
            </a:r>
            <a:r>
              <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LEFT SEMI JOIN</a:t>
            </a:r>
            <a:r>
              <a:rPr lang="zh-CN" altLang="en-US" sz="1800" dirty="0" smtClean="0">
                <a:solidFill>
                  <a:sysClr val="windowText" lastClr="000000"/>
                </a:solidFill>
                <a:latin typeface="宋体" panose="02010600030101010101" pitchFamily="2" charset="-122"/>
                <a:ea typeface="宋体" panose="02010600030101010101" pitchFamily="2" charset="-122"/>
              </a:rPr>
              <a:t>替代</a:t>
            </a:r>
            <a:r>
              <a:rPr lang="en-US" altLang="zh-CN" sz="1800" dirty="0" smtClean="0">
                <a:solidFill>
                  <a:sysClr val="windowText" lastClr="000000"/>
                </a:solidFill>
                <a:latin typeface="宋体" panose="02010600030101010101" pitchFamily="2" charset="-122"/>
                <a:ea typeface="宋体" panose="02010600030101010101" pitchFamily="2" charset="-122"/>
              </a:rPr>
              <a:t>in</a:t>
            </a:r>
            <a:r>
              <a:rPr lang="zh-CN" altLang="en-US" sz="1800" dirty="0" smtClean="0">
                <a:solidFill>
                  <a:sysClr val="windowText" lastClr="000000"/>
                </a:solidFill>
                <a:latin typeface="宋体" panose="02010600030101010101" pitchFamily="2" charset="-122"/>
                <a:ea typeface="宋体" panose="02010600030101010101" pitchFamily="2" charset="-122"/>
              </a:rPr>
              <a:t>关键字以达到</a:t>
            </a: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相同效果。</a:t>
            </a:r>
            <a:endPar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endParaRPr>
          </a:p>
          <a:p>
            <a:pPr marL="342900" marR="0" lvl="0" indent="-342900" algn="l" defTabSz="914400" rtl="0" eaLnBrk="1" fontAlgn="auto" latinLnBrk="0" hangingPunct="1">
              <a:lnSpc>
                <a:spcPct val="100000"/>
              </a:lnSpc>
              <a:spcBef>
                <a:spcPct val="20000"/>
              </a:spcBef>
              <a:spcAft>
                <a:spcPts val="0"/>
              </a:spcAft>
              <a:buClr>
                <a:schemeClr val="bg1">
                  <a:lumMod val="50000"/>
                </a:schemeClr>
              </a:buClr>
              <a:buSzPct val="60000"/>
              <a:buFont typeface="Wingdings" panose="05000000000000000000" pitchFamily="2" charset="2"/>
              <a:buChar char="l"/>
              <a:defRPr/>
            </a:pPr>
            <a:r>
              <a:rPr kumimoji="0" lang="en-US" altLang="zh-CN" sz="24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Map join</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该查询</a:t>
            </a:r>
            <a:r>
              <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Job</a:t>
            </a: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没有</a:t>
            </a:r>
            <a:r>
              <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reducer</a:t>
            </a:r>
            <a:r>
              <a:rPr lang="zh-CN" altLang="en-US" sz="1800" dirty="0">
                <a:solidFill>
                  <a:sysClr val="windowText" lastClr="000000"/>
                </a:solidFill>
                <a:latin typeface="宋体" panose="02010600030101010101" pitchFamily="2" charset="-122"/>
                <a:ea typeface="宋体" panose="02010600030101010101" pitchFamily="2" charset="-122"/>
              </a:rPr>
              <a:t>。</a:t>
            </a:r>
            <a:endPar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使用时充分利用</a:t>
            </a:r>
            <a:r>
              <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Bucketed Table</a:t>
            </a: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，需要设置</a:t>
            </a:r>
            <a:r>
              <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hive.optimize.bucketmapjoin</a:t>
            </a: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为</a:t>
            </a:r>
            <a:r>
              <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true</a:t>
            </a:r>
            <a:r>
              <a:rPr kumimoji="0" lang="zh-CN" altLang="en-US"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rPr>
              <a:t>。</a:t>
            </a:r>
            <a:endParaRPr kumimoji="0" lang="en-US" altLang="zh-CN" sz="1800" b="0" i="0" u="none" strike="noStrike" kern="120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nvGrpSpPr>
          <p:cNvPr id="3" name="组合 7"/>
          <p:cNvGrpSpPr/>
          <p:nvPr/>
        </p:nvGrpSpPr>
        <p:grpSpPr>
          <a:xfrm>
            <a:off x="6444010" y="2600908"/>
            <a:ext cx="2160240" cy="1656184"/>
            <a:chOff x="6660232" y="4077072"/>
            <a:chExt cx="2160240" cy="1656184"/>
          </a:xfrm>
        </p:grpSpPr>
        <p:sp>
          <p:nvSpPr>
            <p:cNvPr id="9" name="爆炸形 2 8"/>
            <p:cNvSpPr/>
            <p:nvPr/>
          </p:nvSpPr>
          <p:spPr>
            <a:xfrm>
              <a:off x="6660232" y="4077072"/>
              <a:ext cx="2160240" cy="1656184"/>
            </a:xfrm>
            <a:prstGeom prst="irregularSeal2">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0" name="TextBox 9"/>
            <p:cNvSpPr txBox="1"/>
            <p:nvPr/>
          </p:nvSpPr>
          <p:spPr>
            <a:xfrm>
              <a:off x="7164288" y="4653136"/>
              <a:ext cx="108012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smtClean="0">
                  <a:ln>
                    <a:noFill/>
                  </a:ln>
                  <a:solidFill>
                    <a:srgbClr val="C00000"/>
                  </a:solidFill>
                  <a:effectLst/>
                  <a:uLnTx/>
                  <a:uFillTx/>
                </a:rPr>
                <a:t>慎重使用！</a:t>
              </a:r>
              <a:endParaRPr kumimoji="0" lang="en-US" altLang="zh-CN" sz="1600" b="0" i="0" u="none" strike="noStrike" kern="0" cap="none" spc="0" normalizeH="0" baseline="0" noProof="0" dirty="0" smtClean="0">
                <a:ln>
                  <a:noFill/>
                </a:ln>
                <a:solidFill>
                  <a:srgbClr val="C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C00000"/>
                  </a:solidFill>
                  <a:effectLst/>
                  <a:uLnTx/>
                  <a:uFillTx/>
                </a:rPr>
                <a:t>弄</a:t>
              </a:r>
              <a:r>
                <a:rPr kumimoji="0" lang="zh-CN" altLang="en-US" sz="1600" b="0" i="0" u="none" strike="noStrike" kern="0" cap="none" spc="0" normalizeH="0" baseline="0" noProof="0" dirty="0" smtClean="0">
                  <a:ln>
                    <a:noFill/>
                  </a:ln>
                  <a:solidFill>
                    <a:srgbClr val="C00000"/>
                  </a:solidFill>
                  <a:effectLst/>
                  <a:uLnTx/>
                  <a:uFillTx/>
                </a:rPr>
                <a:t>懂再用</a:t>
              </a:r>
              <a:endParaRPr kumimoji="0" lang="zh-CN" altLang="en-US" sz="1600" b="0" i="0" u="none" strike="noStrike" kern="0" cap="none" spc="0" normalizeH="0" baseline="0" noProof="0" dirty="0">
                <a:ln>
                  <a:noFill/>
                </a:ln>
                <a:solidFill>
                  <a:srgbClr val="C00000"/>
                </a:solidFill>
                <a:effectLst/>
                <a:uLnTx/>
                <a:uFillTx/>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r>
              <a:rPr lang="en-US" altLang="zh-CN" dirty="0" smtClean="0"/>
              <a:t>Hive</a:t>
            </a:r>
            <a:r>
              <a:rPr lang="zh-CN" altLang="en-US" dirty="0" smtClean="0"/>
              <a:t>基本操作</a:t>
            </a:r>
            <a:r>
              <a:rPr lang="en-US" altLang="zh-CN" dirty="0" smtClean="0"/>
              <a:t>-</a:t>
            </a:r>
            <a:r>
              <a:rPr lang="zh-CN" altLang="en-US" dirty="0" smtClean="0"/>
              <a:t>表连接</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76" y="1664804"/>
            <a:ext cx="7713662" cy="372206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4993"/>
            <a:ext cx="9144000" cy="3968013"/>
          </a:xfrm>
          <a:prstGeom prst="rect">
            <a:avLst/>
          </a:prstGeom>
        </p:spPr>
      </p:pic>
      <p:sp>
        <p:nvSpPr>
          <p:cNvPr id="4" name="标题 1"/>
          <p:cNvSpPr>
            <a:spLocks noGrp="1"/>
          </p:cNvSpPr>
          <p:nvPr>
            <p:ph type="title"/>
          </p:nvPr>
        </p:nvSpPr>
        <p:spPr/>
        <p:txBody>
          <a:bodyPr/>
          <a:lstStyle/>
          <a:p>
            <a:r>
              <a:rPr lang="en-US" altLang="zh-CN" dirty="0" smtClean="0"/>
              <a:t>Hive</a:t>
            </a:r>
            <a:r>
              <a:rPr lang="zh-CN" altLang="en-US" dirty="0" smtClean="0"/>
              <a:t>基本操作</a:t>
            </a:r>
            <a:r>
              <a:rPr lang="en-US" altLang="zh-CN" dirty="0" smtClean="0"/>
              <a:t>-</a:t>
            </a:r>
            <a:r>
              <a:rPr lang="zh-CN" altLang="en-US" dirty="0" smtClean="0"/>
              <a:t>表连接</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数据仓库和数据库</a:t>
            </a:r>
            <a:endParaRPr lang="zh-CN" altLang="en-US" dirty="0"/>
          </a:p>
        </p:txBody>
      </p:sp>
      <p:sp>
        <p:nvSpPr>
          <p:cNvPr id="4" name="文本占位符 3"/>
          <p:cNvSpPr>
            <a:spLocks noGrp="1"/>
          </p:cNvSpPr>
          <p:nvPr>
            <p:ph type="body" sz="quarter" idx="10"/>
          </p:nvPr>
        </p:nvSpPr>
        <p:spPr>
          <a:xfrm>
            <a:off x="580708" y="1256347"/>
            <a:ext cx="7920037" cy="4500909"/>
          </a:xfrm>
        </p:spPr>
        <p:txBody>
          <a:bodyPr/>
          <a:lstStyle/>
          <a:p>
            <a:pPr marL="0" indent="0">
              <a:lnSpc>
                <a:spcPct val="150000"/>
              </a:lnSpc>
              <a:buNone/>
            </a:pPr>
            <a:r>
              <a:rPr lang="en-US" altLang="zh-CN" sz="2000" b="1" dirty="0" smtClean="0">
                <a:latin typeface="宋体" panose="02010600030101010101" pitchFamily="2" charset="-122"/>
                <a:ea typeface="宋体" panose="02010600030101010101" pitchFamily="2" charset="-122"/>
              </a:rPr>
              <a:t>1</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设计目的不同：数据库</a:t>
            </a:r>
            <a:r>
              <a:rPr lang="zh-CN" altLang="zh-CN" sz="2000" b="1" dirty="0">
                <a:latin typeface="宋体" panose="02010600030101010101" pitchFamily="2" charset="-122"/>
                <a:ea typeface="宋体" panose="02010600030101010101" pitchFamily="2" charset="-122"/>
              </a:rPr>
              <a:t>是为捕获数据而设计，数据仓库是为分析数据而设计。</a:t>
            </a:r>
          </a:p>
          <a:p>
            <a:pPr marL="0" indent="0">
              <a:lnSpc>
                <a:spcPct val="150000"/>
              </a:lnSpc>
              <a:buNone/>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、面向主题</a:t>
            </a:r>
            <a:r>
              <a:rPr lang="en-US" altLang="zh-CN" sz="2000" b="1" dirty="0">
                <a:latin typeface="宋体" panose="02010600030101010101" pitchFamily="2" charset="-122"/>
                <a:ea typeface="宋体" panose="02010600030101010101" pitchFamily="2" charset="-122"/>
              </a:rPr>
              <a:t>&amp;</a:t>
            </a:r>
            <a:r>
              <a:rPr lang="zh-CN" altLang="en-US" sz="2000" b="1" dirty="0">
                <a:latin typeface="宋体" panose="02010600030101010101" pitchFamily="2" charset="-122"/>
                <a:ea typeface="宋体" panose="02010600030101010101" pitchFamily="2" charset="-122"/>
              </a:rPr>
              <a:t>面向事务</a:t>
            </a:r>
          </a:p>
        </p:txBody>
      </p:sp>
      <p:pic>
        <p:nvPicPr>
          <p:cNvPr id="6" name="图片 5"/>
          <p:cNvPicPr>
            <a:picLocks noChangeAspect="1"/>
          </p:cNvPicPr>
          <p:nvPr/>
        </p:nvPicPr>
        <p:blipFill>
          <a:blip r:embed="rId2"/>
          <a:stretch>
            <a:fillRect/>
          </a:stretch>
        </p:blipFill>
        <p:spPr>
          <a:xfrm>
            <a:off x="612140" y="1459865"/>
            <a:ext cx="4028440" cy="1419225"/>
          </a:xfrm>
          <a:prstGeom prst="rect">
            <a:avLst/>
          </a:prstGeom>
        </p:spPr>
      </p:pic>
      <p:sp>
        <p:nvSpPr>
          <p:cNvPr id="7" name="文本占位符 3"/>
          <p:cNvSpPr>
            <a:spLocks noGrp="1"/>
          </p:cNvSpPr>
          <p:nvPr/>
        </p:nvSpPr>
        <p:spPr>
          <a:xfrm>
            <a:off x="611823" y="2879407"/>
            <a:ext cx="7920037" cy="4500909"/>
          </a:xfrm>
          <a:prstGeom prst="rect">
            <a:avLst/>
          </a:prstGeom>
          <a:noFill/>
          <a:ln w="9525">
            <a:noFill/>
            <a:miter lim="800000"/>
          </a:ln>
        </p:spPr>
        <p:txBody>
          <a:bodyPr vert="horz" wrap="square" lIns="80141" tIns="40071" rIns="80141" bIns="40071" numCol="1" anchor="t" anchorCtr="0" compatLnSpc="1"/>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50000"/>
              </a:lnSpc>
              <a:buNone/>
            </a:pPr>
            <a:r>
              <a:rPr lang="en-US" altLang="zh-CN" sz="1800" dirty="0">
                <a:latin typeface="宋体" panose="02010600030101010101" pitchFamily="2" charset="-122"/>
                <a:cs typeface="Arial" panose="020B0604020202020204" pitchFamily="34" charset="0"/>
                <a:sym typeface="+mn-ea"/>
              </a:rPr>
              <a:t>    </a:t>
            </a:r>
            <a:r>
              <a:rPr lang="zh-CN" altLang="zh-CN" sz="1800" dirty="0">
                <a:latin typeface="宋体" panose="02010600030101010101" pitchFamily="2" charset="-122"/>
                <a:cs typeface="Arial" panose="020B0604020202020204" pitchFamily="34" charset="0"/>
                <a:sym typeface="+mn-ea"/>
              </a:rPr>
              <a:t>我们要买服装道具就去服装市场，要买灯光音响就去电器百货市场，市场的设计就是面向主题。那什么是面向事务呢？我们把需要的东西买过来之后，存在我们自己的库房里面，这个库房就是为舞台剧存取物资准备的</a:t>
            </a:r>
            <a:r>
              <a:rPr lang="zh-CN" altLang="zh-CN" sz="1800" dirty="0" smtClean="0">
                <a:latin typeface="宋体" panose="02010600030101010101" pitchFamily="2" charset="-122"/>
                <a:cs typeface="Arial" panose="020B0604020202020204" pitchFamily="34" charset="0"/>
                <a:sym typeface="+mn-ea"/>
              </a:rPr>
              <a:t>，</a:t>
            </a:r>
            <a:r>
              <a:rPr lang="zh-CN" altLang="en-US" sz="1800" dirty="0" smtClean="0">
                <a:latin typeface="宋体" panose="02010600030101010101" pitchFamily="2" charset="-122"/>
                <a:cs typeface="Arial" panose="020B0604020202020204" pitchFamily="34" charset="0"/>
                <a:sym typeface="+mn-ea"/>
              </a:rPr>
              <a:t>东西按人分放，</a:t>
            </a:r>
            <a:r>
              <a:rPr lang="zh-CN" altLang="zh-CN" sz="1800" dirty="0" smtClean="0">
                <a:latin typeface="宋体" panose="02010600030101010101" pitchFamily="2" charset="-122"/>
                <a:cs typeface="Arial" panose="020B0604020202020204" pitchFamily="34" charset="0"/>
                <a:sym typeface="+mn-ea"/>
              </a:rPr>
              <a:t>那么</a:t>
            </a:r>
            <a:r>
              <a:rPr lang="zh-CN" altLang="zh-CN" sz="1800" dirty="0">
                <a:latin typeface="宋体" panose="02010600030101010101" pitchFamily="2" charset="-122"/>
                <a:cs typeface="Arial" panose="020B0604020202020204" pitchFamily="34" charset="0"/>
                <a:sym typeface="+mn-ea"/>
              </a:rPr>
              <a:t>库房的设计就是面向事务。</a:t>
            </a:r>
          </a:p>
          <a:p>
            <a:pPr marL="0" indent="0">
              <a:lnSpc>
                <a:spcPct val="150000"/>
              </a:lnSpc>
              <a:buNone/>
            </a:pPr>
            <a:r>
              <a:rPr lang="en-US" altLang="zh-CN" sz="1800" dirty="0">
                <a:latin typeface="宋体" panose="02010600030101010101" pitchFamily="2" charset="-122"/>
                <a:cs typeface="Arial" panose="020B0604020202020204" pitchFamily="34" charset="0"/>
                <a:sym typeface="+mn-ea"/>
              </a:rPr>
              <a:t>    </a:t>
            </a:r>
            <a:r>
              <a:rPr lang="zh-CN" altLang="en-US" sz="1800" dirty="0">
                <a:latin typeface="宋体" panose="02010600030101010101" pitchFamily="2" charset="-122"/>
                <a:cs typeface="Arial" panose="020B0604020202020204" pitchFamily="34" charset="0"/>
                <a:sym typeface="+mn-ea"/>
              </a:rPr>
              <a:t>同样的道理，数</a:t>
            </a:r>
            <a:r>
              <a:rPr lang="en-US" altLang="zh-CN" sz="1800" dirty="0">
                <a:latin typeface="宋体" panose="02010600030101010101" pitchFamily="2" charset="-122"/>
                <a:cs typeface="Arial" panose="020B0604020202020204" pitchFamily="34" charset="0"/>
                <a:sym typeface="+mn-ea"/>
              </a:rPr>
              <a:t>据库的表设计往往是针对某一个应用进行设计的</a:t>
            </a:r>
            <a:r>
              <a:rPr lang="zh-CN" altLang="en-US" sz="1800" dirty="0">
                <a:latin typeface="宋体" panose="02010600030101010101" pitchFamily="2" charset="-122"/>
                <a:cs typeface="Arial" panose="020B0604020202020204" pitchFamily="34" charset="0"/>
                <a:sym typeface="+mn-ea"/>
              </a:rPr>
              <a:t>。</a:t>
            </a:r>
            <a:r>
              <a:rPr lang="en-US" altLang="zh-CN" sz="1800" dirty="0">
                <a:latin typeface="宋体" panose="02010600030101010101" pitchFamily="2" charset="-122"/>
                <a:cs typeface="Arial" panose="020B0604020202020204" pitchFamily="34" charset="0"/>
                <a:sym typeface="+mn-ea"/>
              </a:rPr>
              <a:t>但是符合应用</a:t>
            </a:r>
            <a:r>
              <a:rPr lang="zh-CN" altLang="en-US" sz="1800" dirty="0">
                <a:latin typeface="宋体" panose="02010600030101010101" pitchFamily="2" charset="-122"/>
                <a:cs typeface="Arial" panose="020B0604020202020204" pitchFamily="34" charset="0"/>
                <a:sym typeface="+mn-ea"/>
              </a:rPr>
              <a:t>的表未必符合</a:t>
            </a:r>
            <a:r>
              <a:rPr lang="en-US" altLang="zh-CN" sz="1800" dirty="0">
                <a:latin typeface="宋体" panose="02010600030101010101" pitchFamily="2" charset="-122"/>
                <a:cs typeface="Arial" panose="020B0604020202020204" pitchFamily="34" charset="0"/>
                <a:sym typeface="+mn-ea"/>
              </a:rPr>
              <a:t>分析</a:t>
            </a:r>
            <a:r>
              <a:rPr lang="zh-CN" altLang="en-US" sz="1800" dirty="0">
                <a:latin typeface="宋体" panose="02010600030101010101" pitchFamily="2" charset="-122"/>
                <a:cs typeface="Arial" panose="020B0604020202020204" pitchFamily="34" charset="0"/>
                <a:sym typeface="+mn-ea"/>
              </a:rPr>
              <a:t>，所以</a:t>
            </a:r>
            <a:r>
              <a:rPr lang="en-US" altLang="zh-CN" sz="1800" dirty="0">
                <a:latin typeface="宋体" panose="02010600030101010101" pitchFamily="2" charset="-122"/>
                <a:cs typeface="Arial" panose="020B0604020202020204" pitchFamily="34" charset="0"/>
                <a:sym typeface="+mn-ea"/>
              </a:rPr>
              <a:t>就要依照分析需求，分析维度</a:t>
            </a:r>
            <a:r>
              <a:rPr lang="zh-CN" altLang="en-US" sz="1800" dirty="0">
                <a:latin typeface="宋体" panose="02010600030101010101" pitchFamily="2" charset="-122"/>
                <a:cs typeface="Arial" panose="020B0604020202020204" pitchFamily="34" charset="0"/>
                <a:sym typeface="+mn-ea"/>
              </a:rPr>
              <a:t>以及</a:t>
            </a:r>
            <a:r>
              <a:rPr lang="en-US" altLang="zh-CN" sz="1800" dirty="0">
                <a:latin typeface="宋体" panose="02010600030101010101" pitchFamily="2" charset="-122"/>
                <a:cs typeface="Arial" panose="020B0604020202020204" pitchFamily="34" charset="0"/>
                <a:sym typeface="+mn-ea"/>
              </a:rPr>
              <a:t>分析指标重新设计数据</a:t>
            </a:r>
            <a:r>
              <a:rPr lang="zh-CN" altLang="en-US" sz="1800" dirty="0">
                <a:latin typeface="宋体" panose="02010600030101010101" pitchFamily="2" charset="-122"/>
                <a:cs typeface="Arial" panose="020B0604020202020204" pitchFamily="34" charset="0"/>
                <a:sym typeface="+mn-ea"/>
              </a:rPr>
              <a:t>仓</a:t>
            </a:r>
            <a:r>
              <a:rPr lang="en-US" altLang="zh-CN" sz="1800" dirty="0">
                <a:latin typeface="宋体" panose="02010600030101010101" pitchFamily="2" charset="-122"/>
                <a:cs typeface="Arial" panose="020B0604020202020204" pitchFamily="34" charset="0"/>
                <a:sym typeface="+mn-ea"/>
              </a:rPr>
              <a:t>库的表结构。</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1" nodeType="clickEffect">
                                  <p:stCondLst>
                                    <p:cond delay="0"/>
                                  </p:stCondLst>
                                  <p:childTnLst>
                                    <p:anim calcmode="lin" valueType="num">
                                      <p:cBhvr additive="base">
                                        <p:cTn id="17"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p:tgtEl>
                                          <p:spTgt spid="4">
                                            <p:txEl>
                                              <p:pRg st="0" end="0"/>
                                            </p:txEl>
                                          </p:spTgt>
                                        </p:tgtEl>
                                        <p:attrNameLst>
                                          <p:attrName>ppt_y</p:attrName>
                                        </p:attrNameLst>
                                      </p:cBhvr>
                                      <p:tavLst>
                                        <p:tav tm="0">
                                          <p:val>
                                            <p:strVal val="ppt_y"/>
                                          </p:val>
                                        </p:tav>
                                        <p:tav tm="100000">
                                          <p:val>
                                            <p:strVal val="1+ppt_h/2"/>
                                          </p:val>
                                        </p:tav>
                                      </p:tavLst>
                                    </p:anim>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500"/>
                            </p:stCondLst>
                            <p:childTnLst>
                              <p:par>
                                <p:cTn id="21" presetID="2" presetClass="exit" presetSubtype="4" fill="hold" grpId="1" nodeType="afterEffect">
                                  <p:stCondLst>
                                    <p:cond delay="0"/>
                                  </p:stCondLst>
                                  <p:childTnLst>
                                    <p:anim calcmode="lin" valueType="num">
                                      <p:cBhvr additive="base">
                                        <p:cTn id="22"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p:tgtEl>
                                          <p:spTgt spid="4">
                                            <p:txEl>
                                              <p:pRg st="1" end="1"/>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4">
                                            <p:txEl>
                                              <p:pRg st="1" end="1"/>
                                            </p:txEl>
                                          </p:spTgt>
                                        </p:tgtEl>
                                        <p:attrNameLst>
                                          <p:attrName>style.visibility</p:attrName>
                                        </p:attrNameLst>
                                      </p:cBhvr>
                                      <p:to>
                                        <p:strVal val="hidden"/>
                                      </p:to>
                                    </p:set>
                                  </p:childTnLst>
                                </p:cTn>
                              </p:par>
                            </p:childTnLst>
                          </p:cTn>
                        </p:par>
                        <p:par>
                          <p:cTn id="25" fill="hold">
                            <p:stCondLst>
                              <p:cond delay="1000"/>
                            </p:stCondLst>
                            <p:childTnLst>
                              <p:par>
                                <p:cTn id="26" presetID="4" presetClass="entr" presetSubtype="16"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ox(in)">
                                      <p:cBhvr>
                                        <p:cTn id="28" dur="2000"/>
                                        <p:tgtEl>
                                          <p:spTgt spid="6"/>
                                        </p:tgtEl>
                                      </p:cBhvr>
                                    </p:animEffect>
                                  </p:childTnLst>
                                </p:cTn>
                              </p:par>
                            </p:childTnLst>
                          </p:cTn>
                        </p:par>
                        <p:par>
                          <p:cTn id="29" fill="hold">
                            <p:stCondLst>
                              <p:cond delay="3000"/>
                            </p:stCondLst>
                            <p:childTnLst>
                              <p:par>
                                <p:cTn id="30" presetID="8" presetClass="entr" presetSubtype="16"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amond(in)">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uiExpand="1" build="p"/>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169" y="283382"/>
            <a:ext cx="7713662" cy="868363"/>
          </a:xfrm>
        </p:spPr>
        <p:txBody>
          <a:bodyPr/>
          <a:lstStyle/>
          <a:p>
            <a:r>
              <a:rPr lang="en-US" altLang="zh-CN" sz="3200" dirty="0" smtClean="0"/>
              <a:t>Hive</a:t>
            </a:r>
            <a:r>
              <a:rPr lang="zh-CN" altLang="en-US" sz="3200" dirty="0" smtClean="0"/>
              <a:t>基本操作</a:t>
            </a:r>
            <a:r>
              <a:rPr lang="en-US" altLang="zh-CN" sz="3200" dirty="0" smtClean="0"/>
              <a:t>-semi join</a:t>
            </a:r>
            <a:endParaRPr lang="zh-CN" altLang="en-US" sz="3200" dirty="0"/>
          </a:p>
        </p:txBody>
      </p:sp>
      <p:sp>
        <p:nvSpPr>
          <p:cNvPr id="4" name="内容占位符 2"/>
          <p:cNvSpPr txBox="1"/>
          <p:nvPr/>
        </p:nvSpPr>
        <p:spPr>
          <a:xfrm>
            <a:off x="760822" y="1341438"/>
            <a:ext cx="7843428" cy="4572508"/>
          </a:xfrm>
          <a:prstGeom prst="rect">
            <a:avLst/>
          </a:prstGeom>
        </p:spPr>
        <p:txBody>
          <a:bodyPr vert="horz" lIns="91440" tIns="45720" rIns="91440" bIns="45720" rtlCol="0">
            <a:normAutofit/>
          </a:bodyPr>
          <a:lstStyle/>
          <a:p>
            <a:pPr lvl="0" fontAlgn="auto">
              <a:spcBef>
                <a:spcPct val="20000"/>
              </a:spcBef>
              <a:spcAft>
                <a:spcPts val="0"/>
              </a:spcAft>
              <a:defRPr/>
            </a:pPr>
            <a:endParaRPr kumimoji="0" lang="en-US" altLang="zh-CN" sz="1800" b="0" i="0" u="none" strike="noStrike" kern="1200" cap="none" spc="0" normalizeH="0" baseline="0" noProof="0" dirty="0" smtClean="0">
              <a:ln>
                <a:noFill/>
              </a:ln>
              <a:solidFill>
                <a:sysClr val="windowText" lastClr="000000"/>
              </a:solidFill>
              <a:effectLst/>
              <a:uLnTx/>
              <a:uFillTx/>
              <a:latin typeface="+mn-lt"/>
              <a:ea typeface="+mn-ea"/>
            </a:endParaRPr>
          </a:p>
        </p:txBody>
      </p:sp>
      <p:sp>
        <p:nvSpPr>
          <p:cNvPr id="6" name="矩形 5"/>
          <p:cNvSpPr/>
          <p:nvPr/>
        </p:nvSpPr>
        <p:spPr>
          <a:xfrm>
            <a:off x="2286000" y="2113255"/>
            <a:ext cx="4572000" cy="323165"/>
          </a:xfrm>
          <a:prstGeom prst="rect">
            <a:avLst/>
          </a:prstGeom>
        </p:spPr>
        <p:txBody>
          <a:bodyPr>
            <a:spAutoFit/>
          </a:bodyPr>
          <a:lstStyle/>
          <a:p>
            <a:pPr marL="533400">
              <a:lnSpc>
                <a:spcPct val="150000"/>
              </a:lnSpc>
              <a:spcAft>
                <a:spcPts val="0"/>
              </a:spcAft>
            </a:pPr>
            <a:endParaRPr lang="zh-CN" altLang="en-US" dirty="0"/>
          </a:p>
        </p:txBody>
      </p:sp>
      <p:sp>
        <p:nvSpPr>
          <p:cNvPr id="13" name="矩形 12"/>
          <p:cNvSpPr/>
          <p:nvPr/>
        </p:nvSpPr>
        <p:spPr>
          <a:xfrm>
            <a:off x="297620" y="1151745"/>
            <a:ext cx="8099759" cy="4247317"/>
          </a:xfrm>
          <a:prstGeom prst="rect">
            <a:avLst/>
          </a:prstGeom>
        </p:spPr>
        <p:txBody>
          <a:bodyPr wrap="square">
            <a:spAutoFit/>
          </a:bodyPr>
          <a:lstStyle/>
          <a:p>
            <a:pPr marL="533400">
              <a:lnSpc>
                <a:spcPct val="150000"/>
              </a:lnSpc>
              <a:spcAft>
                <a:spcPts val="0"/>
              </a:spcAft>
            </a:pP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测试</a:t>
            </a:r>
            <a:r>
              <a:rPr lang="zh-CN" altLang="zh-CN" sz="1800" kern="100" dirty="0" smtClean="0">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smtClean="0">
                <a:latin typeface="宋体" panose="02010600030101010101" pitchFamily="2" charset="-122"/>
                <a:ea typeface="宋体" panose="02010600030101010101" pitchFamily="2" charset="-122"/>
                <a:cs typeface="Times New Roman" panose="02020603050405020304" pitchFamily="18" charset="0"/>
              </a:rPr>
              <a:t>left </a:t>
            </a: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semi join</a:t>
            </a:r>
            <a:endParaRPr lang="zh-CN" altLang="zh-CN" sz="1800" kern="100" dirty="0">
              <a:latin typeface="宋体" panose="02010600030101010101" pitchFamily="2" charset="-122"/>
              <a:ea typeface="宋体" panose="02010600030101010101" pitchFamily="2" charset="-122"/>
              <a:cs typeface="Times New Roman" panose="02020603050405020304" pitchFamily="18" charset="0"/>
            </a:endParaRPr>
          </a:p>
          <a:p>
            <a:pPr marL="800100">
              <a:lnSpc>
                <a:spcPct val="150000"/>
              </a:lnSpc>
              <a:spcAft>
                <a:spcPts val="0"/>
              </a:spcAft>
            </a:pP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select * from table1 left semi join table2 on(table1.student_no=table2.student_no);</a:t>
            </a:r>
            <a:endParaRPr lang="zh-CN" altLang="zh-CN" sz="1800" kern="100" dirty="0">
              <a:latin typeface="宋体" panose="02010600030101010101" pitchFamily="2" charset="-122"/>
              <a:ea typeface="宋体" panose="02010600030101010101" pitchFamily="2" charset="-122"/>
              <a:cs typeface="Times New Roman" panose="02020603050405020304" pitchFamily="18" charset="0"/>
            </a:endParaRPr>
          </a:p>
          <a:p>
            <a:pPr marL="533400">
              <a:lnSpc>
                <a:spcPct val="150000"/>
              </a:lnSpc>
              <a:spcAft>
                <a:spcPts val="0"/>
              </a:spcAft>
            </a:pP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结果：</a:t>
            </a:r>
          </a:p>
          <a:p>
            <a:pPr marL="800100">
              <a:lnSpc>
                <a:spcPct val="150000"/>
              </a:lnSpc>
              <a:spcAft>
                <a:spcPts val="0"/>
              </a:spcAft>
            </a:pPr>
            <a:r>
              <a:rPr lang="en-US" altLang="zh-CN" sz="1800" b="1" kern="100" dirty="0">
                <a:latin typeface="宋体" panose="02010600030101010101" pitchFamily="2" charset="-122"/>
                <a:ea typeface="宋体" panose="02010600030101010101" pitchFamily="2" charset="-122"/>
                <a:cs typeface="Times New Roman" panose="02020603050405020304" pitchFamily="18" charset="0"/>
              </a:rPr>
              <a:t>1 </a:t>
            </a:r>
            <a:r>
              <a:rPr lang="zh-CN" altLang="en-US" sz="1800" b="1" kern="100" dirty="0">
                <a:latin typeface="宋体" panose="02010600030101010101" pitchFamily="2" charset="-122"/>
                <a:ea typeface="宋体" panose="02010600030101010101" pitchFamily="2" charset="-122"/>
                <a:cs typeface="Times New Roman" panose="02020603050405020304" pitchFamily="18" charset="0"/>
              </a:rPr>
              <a:t>张</a:t>
            </a:r>
            <a:r>
              <a:rPr lang="zh-CN" altLang="en-US" sz="1800" b="1" kern="100" dirty="0" smtClean="0">
                <a:latin typeface="宋体" panose="02010600030101010101" pitchFamily="2" charset="-122"/>
                <a:ea typeface="宋体" panose="02010600030101010101" pitchFamily="2" charset="-122"/>
                <a:cs typeface="Times New Roman" panose="02020603050405020304" pitchFamily="18" charset="0"/>
              </a:rPr>
              <a:t>三 男</a:t>
            </a:r>
            <a:r>
              <a:rPr lang="en-US" altLang="zh-CN" sz="1800" b="1" kern="100" dirty="0">
                <a:latin typeface="宋体" panose="02010600030101010101" pitchFamily="2" charset="-122"/>
                <a:ea typeface="宋体" panose="02010600030101010101" pitchFamily="2" charset="-122"/>
                <a:cs typeface="Times New Roman" panose="02020603050405020304" pitchFamily="18" charset="0"/>
              </a:rPr>
              <a:t/>
            </a:r>
            <a:br>
              <a:rPr lang="en-US" altLang="zh-CN" sz="1800" b="1" kern="100" dirty="0">
                <a:latin typeface="宋体" panose="02010600030101010101" pitchFamily="2" charset="-122"/>
                <a:ea typeface="宋体" panose="02010600030101010101" pitchFamily="2" charset="-122"/>
                <a:cs typeface="Times New Roman" panose="02020603050405020304" pitchFamily="18" charset="0"/>
              </a:rPr>
            </a:br>
            <a:r>
              <a:rPr lang="en-US" altLang="zh-CN" sz="1800" b="1" kern="100" dirty="0">
                <a:latin typeface="宋体" panose="02010600030101010101" pitchFamily="2" charset="-122"/>
                <a:ea typeface="宋体" panose="02010600030101010101" pitchFamily="2" charset="-122"/>
                <a:cs typeface="Times New Roman" panose="02020603050405020304" pitchFamily="18" charset="0"/>
              </a:rPr>
              <a:t>2 </a:t>
            </a:r>
            <a:r>
              <a:rPr lang="zh-CN" altLang="en-US" sz="1800" b="1" kern="100" dirty="0" smtClean="0">
                <a:latin typeface="宋体" panose="02010600030101010101" pitchFamily="2" charset="-122"/>
                <a:ea typeface="宋体" panose="02010600030101010101" pitchFamily="2" charset="-122"/>
                <a:cs typeface="Times New Roman" panose="02020603050405020304" pitchFamily="18" charset="0"/>
              </a:rPr>
              <a:t>李四 女</a:t>
            </a:r>
            <a:r>
              <a:rPr lang="en-US" altLang="zh-CN" sz="1800" b="1" kern="100" dirty="0">
                <a:latin typeface="宋体" panose="02010600030101010101" pitchFamily="2" charset="-122"/>
                <a:ea typeface="宋体" panose="02010600030101010101" pitchFamily="2" charset="-122"/>
                <a:cs typeface="Times New Roman" panose="02020603050405020304" pitchFamily="18" charset="0"/>
              </a:rPr>
              <a:t/>
            </a:r>
            <a:br>
              <a:rPr lang="en-US" altLang="zh-CN" sz="1800" b="1" kern="100" dirty="0">
                <a:latin typeface="宋体" panose="02010600030101010101" pitchFamily="2" charset="-122"/>
                <a:ea typeface="宋体" panose="02010600030101010101" pitchFamily="2" charset="-122"/>
                <a:cs typeface="Times New Roman" panose="02020603050405020304" pitchFamily="18" charset="0"/>
              </a:rPr>
            </a:br>
            <a:r>
              <a:rPr lang="en-US" altLang="zh-CN" sz="1800" b="1" kern="100" dirty="0">
                <a:latin typeface="宋体" panose="02010600030101010101" pitchFamily="2" charset="-122"/>
                <a:ea typeface="宋体" panose="02010600030101010101" pitchFamily="2" charset="-122"/>
                <a:cs typeface="Times New Roman" panose="02020603050405020304" pitchFamily="18" charset="0"/>
              </a:rPr>
              <a:t>3 </a:t>
            </a:r>
            <a:r>
              <a:rPr lang="zh-CN" altLang="en-US" sz="1800" b="1" kern="100" dirty="0" smtClean="0">
                <a:latin typeface="宋体" panose="02010600030101010101" pitchFamily="2" charset="-122"/>
                <a:ea typeface="宋体" panose="02010600030101010101" pitchFamily="2" charset="-122"/>
                <a:cs typeface="Times New Roman" panose="02020603050405020304" pitchFamily="18" charset="0"/>
              </a:rPr>
              <a:t>王五 男</a:t>
            </a:r>
            <a:endParaRPr lang="en-US" altLang="zh-CN" sz="1800" b="1" kern="100" dirty="0" smtClean="0">
              <a:latin typeface="宋体" panose="02010600030101010101" pitchFamily="2" charset="-122"/>
              <a:ea typeface="宋体" panose="02010600030101010101" pitchFamily="2" charset="-122"/>
              <a:cs typeface="Times New Roman" panose="02020603050405020304" pitchFamily="18" charset="0"/>
            </a:endParaRPr>
          </a:p>
          <a:p>
            <a:pPr marL="533400">
              <a:lnSpc>
                <a:spcPct val="150000"/>
              </a:lnSpc>
              <a:spcAft>
                <a:spcPts val="0"/>
              </a:spcAft>
            </a:pPr>
            <a:r>
              <a:rPr lang="zh-CN" altLang="en-US" sz="1800" kern="100" dirty="0" smtClean="0">
                <a:latin typeface="宋体" panose="02010600030101010101" pitchFamily="2" charset="-122"/>
                <a:ea typeface="宋体" panose="02010600030101010101" pitchFamily="2" charset="-122"/>
                <a:cs typeface="Times New Roman" panose="02020603050405020304" pitchFamily="18" charset="0"/>
              </a:rPr>
              <a:t>分析：</a:t>
            </a:r>
            <a:endParaRPr lang="en-US" altLang="zh-CN" sz="1800" kern="100" dirty="0" smtClean="0">
              <a:latin typeface="宋体" panose="02010600030101010101" pitchFamily="2" charset="-122"/>
              <a:ea typeface="宋体" panose="02010600030101010101" pitchFamily="2" charset="-122"/>
              <a:cs typeface="Times New Roman" panose="02020603050405020304" pitchFamily="18" charset="0"/>
            </a:endParaRPr>
          </a:p>
          <a:p>
            <a:pPr marL="533400">
              <a:lnSpc>
                <a:spcPct val="150000"/>
              </a:lnSpc>
              <a:spcAft>
                <a:spcPts val="0"/>
              </a:spcAft>
            </a:pPr>
            <a:r>
              <a:rPr lang="zh-CN" altLang="zh-CN" sz="1800" kern="100" dirty="0" smtClean="0">
                <a:latin typeface="宋体" panose="02010600030101010101" pitchFamily="2" charset="-122"/>
                <a:ea typeface="宋体" panose="02010600030101010101" pitchFamily="2" charset="-122"/>
                <a:cs typeface="Times New Roman" panose="02020603050405020304" pitchFamily="18" charset="0"/>
              </a:rPr>
              <a:t>可以看到，只打印出了左边的表中的列，规律是如果主键在右边表中存在，则打印，否则过滤掉了。</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286" y="304827"/>
            <a:ext cx="7713662" cy="868363"/>
          </a:xfrm>
        </p:spPr>
        <p:txBody>
          <a:bodyPr/>
          <a:lstStyle/>
          <a:p>
            <a:r>
              <a:rPr lang="en-US" altLang="zh-CN" sz="3200" dirty="0" smtClean="0"/>
              <a:t>Hive</a:t>
            </a:r>
            <a:r>
              <a:rPr lang="zh-CN" altLang="en-US" sz="3200" dirty="0" smtClean="0"/>
              <a:t>基本操作</a:t>
            </a:r>
            <a:r>
              <a:rPr lang="en-US" altLang="zh-CN" sz="3200" dirty="0" smtClean="0"/>
              <a:t>-map join</a:t>
            </a:r>
            <a:endParaRPr lang="zh-CN" altLang="en-US" sz="3200" dirty="0"/>
          </a:p>
        </p:txBody>
      </p:sp>
      <p:sp>
        <p:nvSpPr>
          <p:cNvPr id="4" name="内容占位符 2"/>
          <p:cNvSpPr txBox="1"/>
          <p:nvPr/>
        </p:nvSpPr>
        <p:spPr>
          <a:xfrm>
            <a:off x="760822" y="1341438"/>
            <a:ext cx="7843428" cy="4572508"/>
          </a:xfrm>
          <a:prstGeom prst="rect">
            <a:avLst/>
          </a:prstGeom>
        </p:spPr>
        <p:txBody>
          <a:bodyPr vert="horz" lIns="91440" tIns="45720" rIns="91440" bIns="45720" rtlCol="0">
            <a:normAutofit/>
          </a:bodyPr>
          <a:lstStyle/>
          <a:p>
            <a:pPr lvl="0" fontAlgn="auto">
              <a:spcBef>
                <a:spcPct val="20000"/>
              </a:spcBef>
              <a:spcAft>
                <a:spcPts val="0"/>
              </a:spcAft>
              <a:defRPr/>
            </a:pPr>
            <a:endParaRPr kumimoji="0" lang="en-US" altLang="zh-CN" sz="1800" b="0" i="0" u="none" strike="noStrike" kern="1200" cap="none" spc="0" normalizeH="0" baseline="0" noProof="0" dirty="0" smtClean="0">
              <a:ln>
                <a:noFill/>
              </a:ln>
              <a:solidFill>
                <a:sysClr val="windowText" lastClr="000000"/>
              </a:solidFill>
              <a:effectLst/>
              <a:uLnTx/>
              <a:uFillTx/>
              <a:latin typeface="+mn-lt"/>
              <a:ea typeface="+mn-ea"/>
            </a:endParaRPr>
          </a:p>
        </p:txBody>
      </p:sp>
      <p:sp>
        <p:nvSpPr>
          <p:cNvPr id="6" name="矩形 5"/>
          <p:cNvSpPr/>
          <p:nvPr/>
        </p:nvSpPr>
        <p:spPr>
          <a:xfrm>
            <a:off x="2286000" y="2113255"/>
            <a:ext cx="4572000" cy="323165"/>
          </a:xfrm>
          <a:prstGeom prst="rect">
            <a:avLst/>
          </a:prstGeom>
        </p:spPr>
        <p:txBody>
          <a:bodyPr>
            <a:spAutoFit/>
          </a:bodyPr>
          <a:lstStyle/>
          <a:p>
            <a:pPr marL="533400">
              <a:lnSpc>
                <a:spcPct val="150000"/>
              </a:lnSpc>
              <a:spcAft>
                <a:spcPts val="0"/>
              </a:spcAft>
            </a:pPr>
            <a:endParaRPr lang="zh-CN" altLang="en-US" dirty="0"/>
          </a:p>
        </p:txBody>
      </p:sp>
      <p:sp>
        <p:nvSpPr>
          <p:cNvPr id="13" name="矩形 12"/>
          <p:cNvSpPr/>
          <p:nvPr/>
        </p:nvSpPr>
        <p:spPr>
          <a:xfrm>
            <a:off x="650286" y="1173190"/>
            <a:ext cx="7810146" cy="4570482"/>
          </a:xfrm>
          <a:prstGeom prst="rect">
            <a:avLst/>
          </a:prstGeom>
        </p:spPr>
        <p:txBody>
          <a:bodyPr wrap="square">
            <a:spAutoFit/>
          </a:bodyPr>
          <a:lstStyle/>
          <a:p>
            <a:pPr>
              <a:lnSpc>
                <a:spcPct val="150000"/>
              </a:lnSpc>
            </a:pPr>
            <a:r>
              <a:rPr lang="en-US" altLang="zh-CN" sz="1600" b="1" dirty="0" smtClean="0">
                <a:solidFill>
                  <a:srgbClr val="FF0000"/>
                </a:solidFill>
                <a:latin typeface="宋体" panose="02010600030101010101" pitchFamily="2" charset="-122"/>
                <a:ea typeface="宋体" panose="02010600030101010101" pitchFamily="2" charset="-122"/>
              </a:rPr>
              <a:t>select B.num,B.class </a:t>
            </a:r>
            <a:r>
              <a:rPr lang="en-US" altLang="zh-CN" sz="1600" b="1" dirty="0">
                <a:solidFill>
                  <a:srgbClr val="FF0000"/>
                </a:solidFill>
                <a:latin typeface="宋体" panose="02010600030101010101" pitchFamily="2" charset="-122"/>
                <a:ea typeface="宋体" panose="02010600030101010101" pitchFamily="2" charset="-122"/>
              </a:rPr>
              <a:t>from </a:t>
            </a:r>
            <a:r>
              <a:rPr lang="en-US" altLang="zh-CN" sz="1600" b="1" dirty="0" smtClean="0">
                <a:solidFill>
                  <a:srgbClr val="FF0000"/>
                </a:solidFill>
                <a:latin typeface="宋体" panose="02010600030101010101" pitchFamily="2" charset="-122"/>
                <a:ea typeface="宋体" panose="02010600030101010101" pitchFamily="2" charset="-122"/>
              </a:rPr>
              <a:t>A join B </a:t>
            </a:r>
            <a:r>
              <a:rPr lang="en-US" altLang="zh-CN" sz="1600" b="1" dirty="0">
                <a:solidFill>
                  <a:srgbClr val="FF0000"/>
                </a:solidFill>
                <a:latin typeface="宋体" panose="02010600030101010101" pitchFamily="2" charset="-122"/>
                <a:ea typeface="宋体" panose="02010600030101010101" pitchFamily="2" charset="-122"/>
              </a:rPr>
              <a:t>on ( </a:t>
            </a:r>
            <a:r>
              <a:rPr lang="en-US" altLang="zh-CN" sz="1600" b="1" dirty="0" smtClean="0">
                <a:solidFill>
                  <a:srgbClr val="FF0000"/>
                </a:solidFill>
                <a:latin typeface="宋体" panose="02010600030101010101" pitchFamily="2" charset="-122"/>
                <a:ea typeface="宋体" panose="02010600030101010101" pitchFamily="2" charset="-122"/>
              </a:rPr>
              <a:t>A.num = B.num </a:t>
            </a:r>
            <a:r>
              <a:rPr lang="en-US" altLang="zh-CN" sz="1600" b="1" dirty="0">
                <a:solidFill>
                  <a:srgbClr val="FF0000"/>
                </a:solidFill>
                <a:latin typeface="宋体" panose="02010600030101010101" pitchFamily="2" charset="-122"/>
                <a:ea typeface="宋体" panose="02010600030101010101" pitchFamily="2" charset="-122"/>
              </a:rPr>
              <a:t>and </a:t>
            </a:r>
            <a:r>
              <a:rPr lang="en-US" altLang="zh-CN" sz="1600" b="1" dirty="0" smtClean="0">
                <a:solidFill>
                  <a:srgbClr val="FF0000"/>
                </a:solidFill>
                <a:latin typeface="宋体" panose="02010600030101010101" pitchFamily="2" charset="-122"/>
                <a:ea typeface="宋体" panose="02010600030101010101" pitchFamily="2" charset="-122"/>
              </a:rPr>
              <a:t>B.score&gt;= 90)</a:t>
            </a:r>
            <a:r>
              <a:rPr lang="en-US" altLang="zh-CN" sz="1600" dirty="0">
                <a:solidFill>
                  <a:srgbClr val="FF0000"/>
                </a:solidFill>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a:p>
            <a:pPr>
              <a:lnSpc>
                <a:spcPct val="150000"/>
              </a:lnSpc>
            </a:pPr>
            <a:r>
              <a:rPr lang="zh-CN" altLang="en-US" sz="1600" dirty="0" smtClean="0">
                <a:latin typeface="宋体" panose="02010600030101010101" pitchFamily="2" charset="-122"/>
                <a:ea typeface="宋体" panose="02010600030101010101" pitchFamily="2" charset="-122"/>
              </a:rPr>
              <a:t>假设</a:t>
            </a:r>
            <a:r>
              <a:rPr lang="en-US" altLang="zh-CN" sz="1600" dirty="0" smtClean="0">
                <a:latin typeface="宋体" panose="02010600030101010101" pitchFamily="2" charset="-122"/>
                <a:ea typeface="宋体" panose="02010600030101010101" pitchFamily="2" charset="-122"/>
              </a:rPr>
              <a:t>B</a:t>
            </a:r>
            <a:r>
              <a:rPr lang="zh-CN" altLang="zh-CN" sz="1600" dirty="0">
                <a:latin typeface="宋体" panose="02010600030101010101" pitchFamily="2" charset="-122"/>
                <a:ea typeface="宋体" panose="02010600030101010101" pitchFamily="2" charset="-122"/>
              </a:rPr>
              <a:t>表有</a:t>
            </a:r>
            <a:r>
              <a:rPr lang="en-US" altLang="zh-CN" sz="1600" dirty="0">
                <a:latin typeface="宋体" panose="02010600030101010101" pitchFamily="2" charset="-122"/>
                <a:ea typeface="宋体" panose="02010600030101010101" pitchFamily="2" charset="-122"/>
              </a:rPr>
              <a:t>30</a:t>
            </a:r>
            <a:r>
              <a:rPr lang="zh-CN" altLang="zh-CN" sz="1600" dirty="0">
                <a:latin typeface="宋体" panose="02010600030101010101" pitchFamily="2" charset="-122"/>
                <a:ea typeface="宋体" panose="02010600030101010101" pitchFamily="2" charset="-122"/>
              </a:rPr>
              <a:t>亿行</a:t>
            </a:r>
            <a:r>
              <a:rPr lang="zh-CN" altLang="zh-CN" sz="1600" dirty="0" smtClean="0">
                <a:latin typeface="宋体" panose="02010600030101010101" pitchFamily="2" charset="-122"/>
                <a:ea typeface="宋体" panose="02010600030101010101" pitchFamily="2" charset="-122"/>
              </a:rPr>
              <a:t>记录</a:t>
            </a:r>
            <a:r>
              <a:rPr lang="zh-CN" altLang="en-US" sz="1600" dirty="0" smtClean="0">
                <a:latin typeface="宋体" panose="02010600030101010101" pitchFamily="2" charset="-122"/>
                <a:ea typeface="宋体" panose="02010600030101010101" pitchFamily="2" charset="-122"/>
              </a:rPr>
              <a:t>且数据倾斜严重</a:t>
            </a:r>
            <a:r>
              <a:rPr lang="zh-CN" altLang="zh-CN" sz="1600" dirty="0" smtClean="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A</a:t>
            </a:r>
            <a:r>
              <a:rPr lang="zh-CN" altLang="zh-CN" sz="1600" dirty="0">
                <a:latin typeface="宋体" panose="02010600030101010101" pitchFamily="2" charset="-122"/>
                <a:ea typeface="宋体" panose="02010600030101010101" pitchFamily="2" charset="-122"/>
              </a:rPr>
              <a:t>表只有</a:t>
            </a:r>
            <a:r>
              <a:rPr lang="en-US" altLang="zh-CN" sz="1600" dirty="0">
                <a:latin typeface="宋体" panose="02010600030101010101" pitchFamily="2" charset="-122"/>
                <a:ea typeface="宋体" panose="02010600030101010101" pitchFamily="2" charset="-122"/>
              </a:rPr>
              <a:t>100</a:t>
            </a:r>
            <a:r>
              <a:rPr lang="zh-CN" altLang="zh-CN" sz="1600" dirty="0">
                <a:latin typeface="宋体" panose="02010600030101010101" pitchFamily="2" charset="-122"/>
                <a:ea typeface="宋体" panose="02010600030101010101" pitchFamily="2" charset="-122"/>
              </a:rPr>
              <a:t>行</a:t>
            </a:r>
            <a:r>
              <a:rPr lang="zh-CN" altLang="zh-CN" sz="1600" dirty="0" smtClean="0">
                <a:latin typeface="宋体" panose="02010600030101010101" pitchFamily="2" charset="-122"/>
                <a:ea typeface="宋体" panose="02010600030101010101" pitchFamily="2" charset="-122"/>
              </a:rPr>
              <a:t>记录</a:t>
            </a:r>
            <a:r>
              <a:rPr lang="zh-CN" altLang="en-US" sz="1600" dirty="0" smtClean="0">
                <a:latin typeface="宋体" panose="02010600030101010101" pitchFamily="2" charset="-122"/>
                <a:ea typeface="宋体" panose="02010600030101010101" pitchFamily="2" charset="-122"/>
              </a:rPr>
              <a:t>。该语句</a:t>
            </a:r>
            <a:r>
              <a:rPr lang="zh-CN" altLang="zh-CN" sz="1600" dirty="0" smtClean="0">
                <a:latin typeface="宋体" panose="02010600030101010101" pitchFamily="2" charset="-122"/>
                <a:ea typeface="宋体" panose="02010600030101010101" pitchFamily="2" charset="-122"/>
              </a:rPr>
              <a:t>运行特别</a:t>
            </a:r>
            <a:r>
              <a:rPr lang="zh-CN" altLang="en-US" sz="1600" dirty="0" smtClean="0">
                <a:latin typeface="宋体" panose="02010600030101010101" pitchFamily="2" charset="-122"/>
                <a:ea typeface="宋体" panose="02010600030101010101" pitchFamily="2" charset="-122"/>
              </a:rPr>
              <a:t>缓</a:t>
            </a:r>
            <a:r>
              <a:rPr lang="zh-CN" altLang="zh-CN" sz="1600" dirty="0" smtClean="0">
                <a:latin typeface="宋体" panose="02010600030101010101" pitchFamily="2" charset="-122"/>
                <a:ea typeface="宋体" panose="02010600030101010101" pitchFamily="2" charset="-122"/>
              </a:rPr>
              <a:t>慢，</a:t>
            </a:r>
            <a:r>
              <a:rPr lang="en-US" altLang="zh-CN" sz="1600" dirty="0" smtClean="0">
                <a:latin typeface="宋体" panose="02010600030101010101" pitchFamily="2" charset="-122"/>
                <a:ea typeface="宋体" panose="02010600030101010101" pitchFamily="2" charset="-122"/>
              </a:rPr>
              <a:t>reduece</a:t>
            </a:r>
            <a:r>
              <a:rPr lang="zh-CN" altLang="zh-CN" sz="1600" dirty="0" smtClean="0">
                <a:latin typeface="宋体" panose="02010600030101010101" pitchFamily="2" charset="-122"/>
                <a:ea typeface="宋体" panose="02010600030101010101" pitchFamily="2" charset="-122"/>
              </a:rPr>
              <a:t>过程中</a:t>
            </a:r>
            <a:r>
              <a:rPr lang="zh-CN" altLang="en-US" sz="1600" dirty="0" smtClean="0">
                <a:latin typeface="宋体" panose="02010600030101010101" pitchFamily="2" charset="-122"/>
                <a:ea typeface="宋体" panose="02010600030101010101" pitchFamily="2" charset="-122"/>
              </a:rPr>
              <a:t>可能</a:t>
            </a:r>
            <a:r>
              <a:rPr lang="zh-CN" altLang="zh-CN" sz="1600" dirty="0" smtClean="0">
                <a:latin typeface="宋体" panose="02010600030101010101" pitchFamily="2" charset="-122"/>
                <a:ea typeface="宋体" panose="02010600030101010101" pitchFamily="2" charset="-122"/>
              </a:rPr>
              <a:t>遇</a:t>
            </a:r>
            <a:r>
              <a:rPr lang="zh-CN" altLang="zh-CN" sz="1600" dirty="0">
                <a:latin typeface="宋体" panose="02010600030101010101" pitchFamily="2" charset="-122"/>
                <a:ea typeface="宋体" panose="02010600030101010101" pitchFamily="2" charset="-122"/>
              </a:rPr>
              <a:t>有内存</a:t>
            </a:r>
            <a:r>
              <a:rPr lang="zh-CN" altLang="zh-CN" sz="1600" dirty="0" smtClean="0">
                <a:latin typeface="宋体" panose="02010600030101010101" pitchFamily="2" charset="-122"/>
                <a:ea typeface="宋体" panose="02010600030101010101" pitchFamily="2" charset="-122"/>
              </a:rPr>
              <a:t>不够报错</a:t>
            </a:r>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map join</a:t>
            </a:r>
            <a:r>
              <a:rPr lang="zh-CN" altLang="en-US" sz="1600" dirty="0">
                <a:latin typeface="宋体" panose="02010600030101010101" pitchFamily="2" charset="-122"/>
                <a:ea typeface="宋体" panose="02010600030101010101" pitchFamily="2" charset="-122"/>
              </a:rPr>
              <a:t>可以</a:t>
            </a:r>
            <a:r>
              <a:rPr lang="zh-CN" altLang="en-US" sz="1600" dirty="0" smtClean="0">
                <a:latin typeface="宋体" panose="02010600030101010101" pitchFamily="2" charset="-122"/>
                <a:ea typeface="宋体" panose="02010600030101010101" pitchFamily="2" charset="-122"/>
              </a:rPr>
              <a:t>解决问题：</a:t>
            </a:r>
            <a:endParaRPr lang="en-US" altLang="zh-CN" sz="1600" dirty="0" smtClean="0">
              <a:latin typeface="宋体" panose="02010600030101010101" pitchFamily="2" charset="-122"/>
              <a:ea typeface="宋体" panose="02010600030101010101" pitchFamily="2" charset="-122"/>
            </a:endParaRPr>
          </a:p>
          <a:p>
            <a:pPr>
              <a:lnSpc>
                <a:spcPct val="150000"/>
              </a:lnSpc>
            </a:pPr>
            <a:r>
              <a:rPr lang="en-US" altLang="zh-CN" sz="1600" b="1" dirty="0" smtClean="0">
                <a:latin typeface="宋体" panose="02010600030101010101" pitchFamily="2" charset="-122"/>
                <a:ea typeface="宋体" panose="02010600030101010101" pitchFamily="2" charset="-122"/>
              </a:rPr>
              <a:t>map </a:t>
            </a:r>
            <a:r>
              <a:rPr lang="en-US" altLang="zh-CN" sz="1600" b="1" dirty="0">
                <a:latin typeface="宋体" panose="02010600030101010101" pitchFamily="2" charset="-122"/>
                <a:ea typeface="宋体" panose="02010600030101010101" pitchFamily="2" charset="-122"/>
              </a:rPr>
              <a:t>join</a:t>
            </a:r>
            <a:r>
              <a:rPr lang="zh-CN" altLang="zh-CN" sz="1600" b="1" dirty="0" smtClean="0">
                <a:latin typeface="宋体" panose="02010600030101010101" pitchFamily="2" charset="-122"/>
                <a:ea typeface="宋体" panose="02010600030101010101" pitchFamily="2" charset="-122"/>
              </a:rPr>
              <a:t>会</a:t>
            </a:r>
            <a:r>
              <a:rPr lang="zh-CN" altLang="zh-CN" sz="1600" b="1" dirty="0">
                <a:latin typeface="宋体" panose="02010600030101010101" pitchFamily="2" charset="-122"/>
                <a:ea typeface="宋体" panose="02010600030101010101" pitchFamily="2" charset="-122"/>
              </a:rPr>
              <a:t>把小表全部读入内存中，在</a:t>
            </a:r>
            <a:r>
              <a:rPr lang="en-US" altLang="zh-CN" sz="1600" b="1" dirty="0">
                <a:latin typeface="宋体" panose="02010600030101010101" pitchFamily="2" charset="-122"/>
                <a:ea typeface="宋体" panose="02010600030101010101" pitchFamily="2" charset="-122"/>
              </a:rPr>
              <a:t>map</a:t>
            </a:r>
            <a:r>
              <a:rPr lang="zh-CN" altLang="zh-CN" sz="1600" b="1" dirty="0">
                <a:latin typeface="宋体" panose="02010600030101010101" pitchFamily="2" charset="-122"/>
                <a:ea typeface="宋体" panose="02010600030101010101" pitchFamily="2" charset="-122"/>
              </a:rPr>
              <a:t>阶段直接</a:t>
            </a:r>
            <a:r>
              <a:rPr lang="zh-CN" altLang="zh-CN" sz="1600" b="1" dirty="0" smtClean="0">
                <a:latin typeface="宋体" panose="02010600030101010101" pitchFamily="2" charset="-122"/>
                <a:ea typeface="宋体" panose="02010600030101010101" pitchFamily="2" charset="-122"/>
              </a:rPr>
              <a:t>拿</a:t>
            </a:r>
            <a:r>
              <a:rPr lang="zh-CN" altLang="en-US" sz="1600" b="1" dirty="0" smtClean="0">
                <a:latin typeface="宋体" panose="02010600030101010101" pitchFamily="2" charset="-122"/>
                <a:ea typeface="宋体" panose="02010600030101010101" pitchFamily="2" charset="-122"/>
              </a:rPr>
              <a:t>大</a:t>
            </a:r>
            <a:r>
              <a:rPr lang="zh-CN" altLang="zh-CN" sz="1600" b="1" dirty="0" smtClean="0">
                <a:latin typeface="宋体" panose="02010600030101010101" pitchFamily="2" charset="-122"/>
                <a:ea typeface="宋体" panose="02010600030101010101" pitchFamily="2" charset="-122"/>
              </a:rPr>
              <a:t>表</a:t>
            </a:r>
            <a:r>
              <a:rPr lang="zh-CN" altLang="zh-CN" sz="1600" b="1" dirty="0">
                <a:latin typeface="宋体" panose="02010600030101010101" pitchFamily="2" charset="-122"/>
                <a:ea typeface="宋体" panose="02010600030101010101" pitchFamily="2" charset="-122"/>
              </a:rPr>
              <a:t>的数据和内存中表数据做匹配</a:t>
            </a:r>
            <a:r>
              <a:rPr lang="zh-CN" altLang="zh-CN" sz="1600" b="1" dirty="0" smtClean="0">
                <a:latin typeface="宋体" panose="02010600030101010101" pitchFamily="2" charset="-122"/>
                <a:ea typeface="宋体" panose="02010600030101010101" pitchFamily="2" charset="-122"/>
              </a:rPr>
              <a:t>，</a:t>
            </a:r>
            <a:r>
              <a:rPr lang="zh-CN" altLang="en-US" sz="1600" b="1" dirty="0" smtClean="0">
                <a:latin typeface="宋体" panose="02010600030101010101" pitchFamily="2" charset="-122"/>
                <a:ea typeface="宋体" panose="02010600030101010101" pitchFamily="2" charset="-122"/>
              </a:rPr>
              <a:t>进行</a:t>
            </a:r>
            <a:r>
              <a:rPr lang="en-US" altLang="zh-CN" sz="1600" b="1" dirty="0" smtClean="0">
                <a:latin typeface="宋体" panose="02010600030101010101" pitchFamily="2" charset="-122"/>
                <a:ea typeface="宋体" panose="02010600030101010101" pitchFamily="2" charset="-122"/>
              </a:rPr>
              <a:t>join</a:t>
            </a:r>
            <a:r>
              <a:rPr lang="zh-CN" altLang="zh-CN" sz="1600" b="1" dirty="0">
                <a:latin typeface="宋体" panose="02010600030101010101" pitchFamily="2" charset="-122"/>
                <a:ea typeface="宋体" panose="02010600030101010101" pitchFamily="2" charset="-122"/>
              </a:rPr>
              <a:t>操作，</a:t>
            </a:r>
            <a:r>
              <a:rPr lang="zh-CN" altLang="zh-CN" sz="1600" b="1" dirty="0" smtClean="0">
                <a:latin typeface="宋体" panose="02010600030101010101" pitchFamily="2" charset="-122"/>
                <a:ea typeface="宋体" panose="02010600030101010101" pitchFamily="2" charset="-122"/>
              </a:rPr>
              <a:t>省去</a:t>
            </a:r>
            <a:r>
              <a:rPr lang="en-US" altLang="zh-CN" sz="1600" b="1" dirty="0" smtClean="0">
                <a:latin typeface="宋体" panose="02010600030101010101" pitchFamily="2" charset="-122"/>
                <a:ea typeface="宋体" panose="02010600030101010101" pitchFamily="2" charset="-122"/>
              </a:rPr>
              <a:t>reduce</a:t>
            </a:r>
            <a:r>
              <a:rPr lang="zh-CN" altLang="en-US" sz="1600" b="1" dirty="0" smtClean="0">
                <a:latin typeface="宋体" panose="02010600030101010101" pitchFamily="2" charset="-122"/>
                <a:ea typeface="宋体" panose="02010600030101010101" pitchFamily="2" charset="-122"/>
              </a:rPr>
              <a:t>阶段，</a:t>
            </a:r>
            <a:r>
              <a:rPr lang="zh-CN" altLang="zh-CN" sz="1600" b="1" dirty="0" smtClean="0">
                <a:latin typeface="宋体" panose="02010600030101010101" pitchFamily="2" charset="-122"/>
                <a:ea typeface="宋体" panose="02010600030101010101" pitchFamily="2" charset="-122"/>
              </a:rPr>
              <a:t>运行</a:t>
            </a:r>
            <a:r>
              <a:rPr lang="zh-CN" altLang="zh-CN" sz="1600" b="1" dirty="0">
                <a:latin typeface="宋体" panose="02010600030101010101" pitchFamily="2" charset="-122"/>
                <a:ea typeface="宋体" panose="02010600030101010101" pitchFamily="2" charset="-122"/>
              </a:rPr>
              <a:t>的</a:t>
            </a:r>
            <a:r>
              <a:rPr lang="zh-CN" altLang="zh-CN" sz="1600" b="1" dirty="0" smtClean="0">
                <a:latin typeface="宋体" panose="02010600030101010101" pitchFamily="2" charset="-122"/>
                <a:ea typeface="宋体" panose="02010600030101010101" pitchFamily="2" charset="-122"/>
              </a:rPr>
              <a:t>效率高很多</a:t>
            </a:r>
            <a:r>
              <a:rPr lang="zh-CN" altLang="en-US" sz="1600" b="1" dirty="0">
                <a:latin typeface="宋体" panose="02010600030101010101" pitchFamily="2" charset="-122"/>
                <a:ea typeface="宋体" panose="02010600030101010101" pitchFamily="2" charset="-122"/>
              </a:rPr>
              <a:t>。</a:t>
            </a:r>
            <a:endParaRPr lang="zh-CN" altLang="zh-CN" sz="1600" dirty="0">
              <a:latin typeface="宋体" panose="02010600030101010101" pitchFamily="2" charset="-122"/>
              <a:ea typeface="宋体" panose="02010600030101010101" pitchFamily="2" charset="-122"/>
            </a:endParaRPr>
          </a:p>
          <a:p>
            <a:pPr>
              <a:lnSpc>
                <a:spcPct val="150000"/>
              </a:lnSpc>
            </a:pPr>
            <a:r>
              <a:rPr lang="en-US" altLang="zh-CN" sz="1600" dirty="0" smtClean="0">
                <a:latin typeface="宋体" panose="02010600030101010101" pitchFamily="2" charset="-122"/>
                <a:ea typeface="宋体" panose="02010600030101010101" pitchFamily="2" charset="-122"/>
              </a:rPr>
              <a:t>Map join</a:t>
            </a:r>
            <a:r>
              <a:rPr lang="zh-CN" altLang="en-US" sz="1600" dirty="0" smtClean="0">
                <a:latin typeface="宋体" panose="02010600030101010101" pitchFamily="2" charset="-122"/>
                <a:ea typeface="宋体" panose="02010600030101010101" pitchFamily="2" charset="-122"/>
              </a:rPr>
              <a:t>还</a:t>
            </a:r>
            <a:r>
              <a:rPr lang="zh-CN" altLang="zh-CN" sz="1600" dirty="0" smtClean="0">
                <a:latin typeface="宋体" panose="02010600030101010101" pitchFamily="2" charset="-122"/>
                <a:ea typeface="宋体" panose="02010600030101010101" pitchFamily="2" charset="-122"/>
              </a:rPr>
              <a:t>能够进行</a:t>
            </a:r>
            <a:r>
              <a:rPr lang="zh-CN" altLang="zh-CN" sz="1600" dirty="0" smtClean="0">
                <a:solidFill>
                  <a:srgbClr val="FF0000"/>
                </a:solidFill>
                <a:latin typeface="宋体" panose="02010600030101010101" pitchFamily="2" charset="-122"/>
                <a:ea typeface="宋体" panose="02010600030101010101" pitchFamily="2" charset="-122"/>
              </a:rPr>
              <a:t>不等连接</a:t>
            </a:r>
            <a:r>
              <a:rPr lang="zh-CN" altLang="zh-CN" sz="1600" dirty="0" smtClean="0">
                <a:latin typeface="宋体" panose="02010600030101010101" pitchFamily="2" charset="-122"/>
                <a:ea typeface="宋体" panose="02010600030101010101" pitchFamily="2" charset="-122"/>
              </a:rPr>
              <a:t>的</a:t>
            </a:r>
            <a:r>
              <a:rPr lang="en-US" altLang="zh-CN" sz="1600" dirty="0" smtClean="0">
                <a:latin typeface="宋体" panose="02010600030101010101" pitchFamily="2" charset="-122"/>
                <a:ea typeface="宋体" panose="02010600030101010101" pitchFamily="2" charset="-122"/>
              </a:rPr>
              <a:t>join</a:t>
            </a:r>
            <a:r>
              <a:rPr lang="zh-CN" altLang="zh-CN" sz="1600" dirty="0" smtClean="0">
                <a:latin typeface="宋体" panose="02010600030101010101" pitchFamily="2" charset="-122"/>
                <a:ea typeface="宋体" panose="02010600030101010101" pitchFamily="2" charset="-122"/>
              </a:rPr>
              <a:t>操作，如果</a:t>
            </a:r>
            <a:r>
              <a:rPr lang="zh-CN" altLang="zh-CN" sz="1600" dirty="0">
                <a:latin typeface="宋体" panose="02010600030101010101" pitchFamily="2" charset="-122"/>
                <a:ea typeface="宋体" panose="02010600030101010101" pitchFamily="2" charset="-122"/>
              </a:rPr>
              <a:t>将不等条件写在</a:t>
            </a:r>
            <a:r>
              <a:rPr lang="en-US" altLang="zh-CN" sz="1600" dirty="0">
                <a:latin typeface="宋体" panose="02010600030101010101" pitchFamily="2" charset="-122"/>
                <a:ea typeface="宋体" panose="02010600030101010101" pitchFamily="2" charset="-122"/>
              </a:rPr>
              <a:t>where</a:t>
            </a:r>
            <a:r>
              <a:rPr lang="zh-CN" altLang="zh-CN" sz="1600" dirty="0">
                <a:latin typeface="宋体" panose="02010600030101010101" pitchFamily="2" charset="-122"/>
                <a:ea typeface="宋体" panose="02010600030101010101" pitchFamily="2" charset="-122"/>
              </a:rPr>
              <a:t>中，</a:t>
            </a:r>
            <a:r>
              <a:rPr lang="zh-CN" altLang="zh-CN" sz="1600" dirty="0" smtClean="0">
                <a:latin typeface="宋体" panose="02010600030101010101" pitchFamily="2" charset="-122"/>
                <a:ea typeface="宋体" panose="02010600030101010101" pitchFamily="2" charset="-122"/>
              </a:rPr>
              <a:t>那么</a:t>
            </a:r>
            <a:r>
              <a:rPr lang="en-US" altLang="zh-CN" sz="1600" dirty="0" smtClean="0">
                <a:latin typeface="宋体" panose="02010600030101010101" pitchFamily="2" charset="-122"/>
                <a:ea typeface="宋体" panose="02010600030101010101" pitchFamily="2" charset="-122"/>
              </a:rPr>
              <a:t>MR</a:t>
            </a:r>
            <a:r>
              <a:rPr lang="zh-CN" altLang="zh-CN" sz="1600" dirty="0" smtClean="0">
                <a:latin typeface="宋体" panose="02010600030101010101" pitchFamily="2" charset="-122"/>
                <a:ea typeface="宋体" panose="02010600030101010101" pitchFamily="2" charset="-122"/>
              </a:rPr>
              <a:t>过程</a:t>
            </a:r>
            <a:r>
              <a:rPr lang="zh-CN" altLang="zh-CN" sz="1600" dirty="0">
                <a:latin typeface="宋体" panose="02010600030101010101" pitchFamily="2" charset="-122"/>
                <a:ea typeface="宋体" panose="02010600030101010101" pitchFamily="2" charset="-122"/>
              </a:rPr>
              <a:t>中会进行笛卡尔积，运行效率特别低</a:t>
            </a:r>
            <a:r>
              <a:rPr lang="zh-CN" altLang="zh-CN"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map join</a:t>
            </a:r>
            <a:r>
              <a:rPr lang="zh-CN" altLang="en-US" sz="1600" dirty="0">
                <a:latin typeface="宋体" panose="02010600030101010101" pitchFamily="2" charset="-122"/>
                <a:ea typeface="宋体" panose="02010600030101010101" pitchFamily="2" charset="-122"/>
              </a:rPr>
              <a:t>不</a:t>
            </a:r>
            <a:r>
              <a:rPr lang="zh-CN" altLang="en-US" sz="1600" dirty="0" smtClean="0">
                <a:latin typeface="宋体" panose="02010600030101010101" pitchFamily="2" charset="-122"/>
                <a:ea typeface="宋体" panose="02010600030101010101" pitchFamily="2" charset="-122"/>
              </a:rPr>
              <a:t>存在该问题</a:t>
            </a:r>
            <a:r>
              <a:rPr lang="zh-CN" altLang="zh-CN" sz="1600" dirty="0" smtClean="0">
                <a:latin typeface="宋体" panose="02010600030101010101" pitchFamily="2" charset="-122"/>
                <a:ea typeface="宋体" panose="02010600030101010101" pitchFamily="2" charset="-122"/>
              </a:rPr>
              <a:t>。</a:t>
            </a:r>
            <a:endParaRPr lang="zh-CN" altLang="zh-CN" sz="1600" dirty="0">
              <a:latin typeface="宋体" panose="02010600030101010101" pitchFamily="2" charset="-122"/>
              <a:ea typeface="宋体" panose="02010600030101010101" pitchFamily="2" charset="-122"/>
            </a:endParaRPr>
          </a:p>
          <a:p>
            <a:pPr>
              <a:lnSpc>
                <a:spcPct val="150000"/>
              </a:lnSpc>
            </a:pPr>
            <a:r>
              <a:rPr lang="en-US" altLang="zh-CN" sz="1600" b="1" dirty="0" smtClean="0">
                <a:latin typeface="宋体" panose="02010600030101010101" pitchFamily="2" charset="-122"/>
                <a:ea typeface="宋体" panose="02010600030101010101" pitchFamily="2" charset="-122"/>
              </a:rPr>
              <a:t>map join</a:t>
            </a:r>
            <a:r>
              <a:rPr lang="zh-CN" altLang="zh-CN" sz="1600" b="1" dirty="0">
                <a:latin typeface="宋体" panose="02010600030101010101" pitchFamily="2" charset="-122"/>
                <a:ea typeface="宋体" panose="02010600030101010101" pitchFamily="2" charset="-122"/>
              </a:rPr>
              <a:t>的使用场景：</a:t>
            </a:r>
          </a:p>
          <a:p>
            <a:pPr>
              <a:lnSpc>
                <a:spcPct val="150000"/>
              </a:lnSpc>
            </a:pPr>
            <a:r>
              <a:rPr lang="en-US" altLang="zh-CN" sz="1600" dirty="0">
                <a:latin typeface="宋体" panose="02010600030101010101" pitchFamily="2" charset="-122"/>
                <a:ea typeface="宋体" panose="02010600030101010101" pitchFamily="2" charset="-122"/>
              </a:rPr>
              <a:t>1.</a:t>
            </a:r>
            <a:r>
              <a:rPr lang="zh-CN" altLang="zh-CN" sz="1600" dirty="0">
                <a:latin typeface="宋体" panose="02010600030101010101" pitchFamily="2" charset="-122"/>
                <a:ea typeface="宋体" panose="02010600030101010101" pitchFamily="2" charset="-122"/>
              </a:rPr>
              <a:t>关联操作中有一张表非常</a:t>
            </a:r>
            <a:r>
              <a:rPr lang="zh-CN" altLang="zh-CN" sz="1600" dirty="0" smtClean="0">
                <a:latin typeface="宋体" panose="02010600030101010101" pitchFamily="2" charset="-122"/>
                <a:ea typeface="宋体" panose="02010600030101010101" pitchFamily="2" charset="-122"/>
              </a:rPr>
              <a:t>小</a:t>
            </a:r>
            <a:endParaRPr lang="en-US" altLang="zh-CN" sz="1600" dirty="0" smtClean="0">
              <a:latin typeface="宋体" panose="02010600030101010101" pitchFamily="2" charset="-122"/>
              <a:ea typeface="宋体" panose="02010600030101010101" pitchFamily="2" charset="-122"/>
            </a:endParaRPr>
          </a:p>
          <a:p>
            <a:pPr>
              <a:lnSpc>
                <a:spcPct val="150000"/>
              </a:lnSpc>
            </a:pPr>
            <a:r>
              <a:rPr lang="en-US" altLang="zh-CN" sz="1600" dirty="0" smtClean="0">
                <a:latin typeface="宋体" panose="02010600030101010101" pitchFamily="2" charset="-122"/>
                <a:ea typeface="宋体" panose="02010600030101010101" pitchFamily="2" charset="-122"/>
              </a:rPr>
              <a:t>2</a:t>
            </a:r>
            <a:r>
              <a:rPr lang="en-US" altLang="zh-CN" sz="1600" dirty="0">
                <a:latin typeface="宋体" panose="02010600030101010101" pitchFamily="2" charset="-122"/>
                <a:ea typeface="宋体" panose="02010600030101010101" pitchFamily="2" charset="-122"/>
              </a:rPr>
              <a:t>.</a:t>
            </a:r>
            <a:r>
              <a:rPr lang="zh-CN" altLang="zh-CN" sz="1600" dirty="0">
                <a:latin typeface="宋体" panose="02010600030101010101" pitchFamily="2" charset="-122"/>
                <a:ea typeface="宋体" panose="02010600030101010101" pitchFamily="2" charset="-122"/>
              </a:rPr>
              <a:t>不等值的链接操作</a:t>
            </a:r>
            <a:r>
              <a:rPr lang="zh-CN" altLang="en-US" sz="1600" dirty="0">
                <a:latin typeface="宋体" panose="02010600030101010101" pitchFamily="2" charset="-122"/>
                <a:ea typeface="宋体" panose="02010600030101010101" pitchFamily="2" charset="-122"/>
              </a:rPr>
              <a:t>，如“</a:t>
            </a:r>
            <a:r>
              <a:rPr lang="en-US" altLang="zh-CN" sz="1600" dirty="0">
                <a:latin typeface="宋体" panose="02010600030101010101" pitchFamily="2" charset="-122"/>
                <a:ea typeface="宋体" panose="02010600030101010101" pitchFamily="2" charset="-122"/>
              </a:rPr>
              <a:t>&gt;</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&lt;</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&gt;=</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&lt;=</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a:lnSpc>
                <a:spcPct val="150000"/>
              </a:lnSpc>
            </a:pPr>
            <a:r>
              <a:rPr lang="en-US" altLang="zh-CN" sz="1600" b="1" dirty="0">
                <a:solidFill>
                  <a:srgbClr val="FF0000"/>
                </a:solidFill>
                <a:latin typeface="宋体" panose="02010600030101010101" pitchFamily="2" charset="-122"/>
                <a:ea typeface="宋体" panose="02010600030101010101" pitchFamily="2" charset="-122"/>
              </a:rPr>
              <a:t>select </a:t>
            </a:r>
            <a:r>
              <a:rPr lang="en-US" altLang="zh-CN" sz="1600" b="1" dirty="0">
                <a:solidFill>
                  <a:srgbClr val="FF0000"/>
                </a:solidFill>
              </a:rPr>
              <a:t>/*+ </a:t>
            </a:r>
            <a:r>
              <a:rPr lang="en-US" altLang="zh-CN" sz="1600" b="1" dirty="0" smtClean="0">
                <a:solidFill>
                  <a:srgbClr val="FF0000"/>
                </a:solidFill>
              </a:rPr>
              <a:t>MAPJOIN(A) </a:t>
            </a:r>
            <a:r>
              <a:rPr lang="en-US" altLang="zh-CN" sz="1600" b="1" dirty="0">
                <a:solidFill>
                  <a:srgbClr val="FF0000"/>
                </a:solidFill>
              </a:rPr>
              <a:t>*/ </a:t>
            </a:r>
            <a:r>
              <a:rPr lang="en-US" altLang="zh-CN" sz="1600" b="1" dirty="0" smtClean="0">
                <a:solidFill>
                  <a:srgbClr val="FF0000"/>
                </a:solidFill>
                <a:latin typeface="宋体" panose="02010600030101010101" pitchFamily="2" charset="-122"/>
                <a:ea typeface="宋体" panose="02010600030101010101" pitchFamily="2" charset="-122"/>
              </a:rPr>
              <a:t>B.num,B.class </a:t>
            </a:r>
            <a:r>
              <a:rPr lang="en-US" altLang="zh-CN" sz="1600" b="1" dirty="0">
                <a:solidFill>
                  <a:srgbClr val="FF0000"/>
                </a:solidFill>
                <a:latin typeface="宋体" panose="02010600030101010101" pitchFamily="2" charset="-122"/>
                <a:ea typeface="宋体" panose="02010600030101010101" pitchFamily="2" charset="-122"/>
              </a:rPr>
              <a:t>from A join B on ( A.num = B.num and B.score&gt;= 90)</a:t>
            </a:r>
            <a:r>
              <a:rPr lang="en-US" altLang="zh-CN" sz="1600" dirty="0">
                <a:solidFill>
                  <a:srgbClr val="FF0000"/>
                </a:solidFill>
                <a:latin typeface="宋体" panose="02010600030101010101" pitchFamily="2" charset="-122"/>
                <a:ea typeface="宋体" panose="02010600030101010101" pitchFamily="2" charset="-122"/>
              </a:rPr>
              <a:t> </a:t>
            </a:r>
            <a:endParaRPr lang="en-US" altLang="zh-CN" sz="1600" b="1" dirty="0">
              <a:latin typeface="宋体" panose="02010600030101010101" pitchFamily="2" charset="-122"/>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a:t>
            </a:r>
            <a:r>
              <a:rPr lang="zh-CN" altLang="en-US" dirty="0" smtClean="0"/>
              <a:t>函数</a:t>
            </a:r>
            <a:endParaRPr lang="zh-CN" altLang="en-US" dirty="0"/>
          </a:p>
        </p:txBody>
      </p:sp>
      <p:sp>
        <p:nvSpPr>
          <p:cNvPr id="4" name="矩形 3"/>
          <p:cNvSpPr/>
          <p:nvPr/>
        </p:nvSpPr>
        <p:spPr>
          <a:xfrm>
            <a:off x="863588" y="1232756"/>
            <a:ext cx="6912768" cy="3507740"/>
          </a:xfrm>
          <a:prstGeom prst="rect">
            <a:avLst/>
          </a:prstGeom>
        </p:spPr>
        <p:txBody>
          <a:bodyPr wrap="square">
            <a:spAutoFit/>
          </a:bodyPr>
          <a:lstStyle/>
          <a:p>
            <a:pPr marL="342900" marR="0" lvl="0" indent="-342900" defTabSz="914400" eaLnBrk="1" fontAlgn="auto" latinLnBrk="0" hangingPunct="1">
              <a:lnSpc>
                <a:spcPct val="150000"/>
              </a:lnSpc>
              <a:spcBef>
                <a:spcPts val="0"/>
              </a:spcBef>
              <a:spcAft>
                <a:spcPts val="0"/>
              </a:spcAft>
              <a:buClrTx/>
              <a:buSzTx/>
              <a:buFontTx/>
              <a:buNone/>
              <a:defRPr/>
            </a:pPr>
            <a:r>
              <a:rPr lang="en-US" altLang="zh-CN" sz="2000" kern="0" dirty="0" smtClean="0">
                <a:solidFill>
                  <a:srgbClr val="000000"/>
                </a:solidFill>
                <a:latin typeface="+mn-lt"/>
                <a:ea typeface="+mn-ea"/>
              </a:rPr>
              <a:t>Hive</a:t>
            </a:r>
            <a:r>
              <a:rPr lang="zh-CN" altLang="en-US" sz="2000" kern="0" dirty="0" smtClean="0">
                <a:solidFill>
                  <a:srgbClr val="000000"/>
                </a:solidFill>
                <a:latin typeface="+mn-lt"/>
                <a:ea typeface="+mn-ea"/>
              </a:rPr>
              <a:t>内置函数</a:t>
            </a:r>
            <a:r>
              <a:rPr lang="en-US" altLang="zh-CN" sz="2000" kern="0" dirty="0" smtClean="0">
                <a:solidFill>
                  <a:srgbClr val="000000"/>
                </a:solidFill>
                <a:latin typeface="+mn-lt"/>
                <a:ea typeface="+mn-ea"/>
              </a:rPr>
              <a:t>:</a:t>
            </a:r>
            <a:endParaRPr kumimoji="0" lang="en-US" altLang="zh-CN" sz="2000" b="0" i="0" u="none" strike="noStrike" kern="0" cap="none" spc="0" normalizeH="0" baseline="0" noProof="0" dirty="0" smtClean="0">
              <a:ln>
                <a:noFill/>
              </a:ln>
              <a:solidFill>
                <a:srgbClr val="000000"/>
              </a:solidFill>
              <a:effectLst/>
              <a:uLnTx/>
              <a:uFillTx/>
              <a:latin typeface="+mn-lt"/>
              <a:ea typeface="+mn-ea"/>
            </a:endParaRPr>
          </a:p>
          <a:p>
            <a:pPr marL="744220" marR="0" lvl="1" indent="-342900" defTabSz="801370" fontAlgn="base" latinLnBrk="0">
              <a:lnSpc>
                <a:spcPct val="140000"/>
              </a:lnSpc>
              <a:spcBef>
                <a:spcPct val="30000"/>
              </a:spcBef>
              <a:buClr>
                <a:schemeClr val="bg1">
                  <a:lumMod val="50000"/>
                </a:schemeClr>
              </a:buClr>
              <a:buSzPct val="60000"/>
              <a:buFont typeface="Wingdings" panose="05000000000000000000" pitchFamily="2" charset="2"/>
              <a:buChar char="l"/>
              <a:defRPr/>
            </a:pPr>
            <a:r>
              <a:rPr lang="zh-CN" altLang="en-US" sz="2000" dirty="0" smtClean="0">
                <a:latin typeface="+mn-lt"/>
                <a:ea typeface="+mn-ea"/>
              </a:rPr>
              <a:t>数学函数，如</a:t>
            </a:r>
            <a:r>
              <a:rPr lang="en-US" altLang="zh-CN" sz="2000" dirty="0" smtClean="0">
                <a:latin typeface="+mn-lt"/>
                <a:ea typeface="+mn-ea"/>
              </a:rPr>
              <a:t>round(),floor(),abs(),rand()</a:t>
            </a:r>
            <a:r>
              <a:rPr lang="zh-CN" altLang="en-US" sz="2000" dirty="0" smtClean="0">
                <a:latin typeface="+mn-lt"/>
                <a:ea typeface="+mn-ea"/>
              </a:rPr>
              <a:t>等。</a:t>
            </a:r>
            <a:endParaRPr lang="en-US" altLang="zh-CN" sz="2000" dirty="0" smtClean="0">
              <a:latin typeface="+mn-lt"/>
              <a:ea typeface="+mn-ea"/>
            </a:endParaRPr>
          </a:p>
          <a:p>
            <a:pPr marL="744220" marR="0" lvl="1" indent="-342900" defTabSz="801370" fontAlgn="base" latinLnBrk="0">
              <a:lnSpc>
                <a:spcPct val="140000"/>
              </a:lnSpc>
              <a:spcBef>
                <a:spcPct val="30000"/>
              </a:spcBef>
              <a:buClr>
                <a:schemeClr val="bg1">
                  <a:lumMod val="50000"/>
                </a:schemeClr>
              </a:buClr>
              <a:buSzPct val="60000"/>
              <a:buFont typeface="Wingdings" panose="05000000000000000000" pitchFamily="2" charset="2"/>
              <a:buChar char="l"/>
              <a:defRPr/>
            </a:pPr>
            <a:r>
              <a:rPr lang="zh-CN" altLang="en-US" sz="2000" dirty="0" smtClean="0">
                <a:latin typeface="+mn-lt"/>
                <a:ea typeface="+mn-ea"/>
              </a:rPr>
              <a:t>日期函数，如</a:t>
            </a:r>
            <a:r>
              <a:rPr lang="en-US" altLang="zh-CN" sz="2000" dirty="0" smtClean="0">
                <a:latin typeface="+mn-lt"/>
                <a:ea typeface="+mn-ea"/>
              </a:rPr>
              <a:t>to_date(),month(),day()</a:t>
            </a:r>
            <a:r>
              <a:rPr lang="zh-CN" altLang="en-US" sz="2000" dirty="0" smtClean="0">
                <a:latin typeface="+mn-lt"/>
                <a:ea typeface="+mn-ea"/>
              </a:rPr>
              <a:t>等。</a:t>
            </a:r>
            <a:endParaRPr lang="en-US" altLang="zh-CN" sz="2000" dirty="0" smtClean="0">
              <a:latin typeface="+mn-lt"/>
              <a:ea typeface="+mn-ea"/>
            </a:endParaRPr>
          </a:p>
          <a:p>
            <a:pPr marL="744220" lvl="1" indent="-342900" defTabSz="801370" fontAlgn="base">
              <a:lnSpc>
                <a:spcPct val="140000"/>
              </a:lnSpc>
              <a:spcBef>
                <a:spcPct val="30000"/>
              </a:spcBef>
              <a:buClr>
                <a:schemeClr val="bg1">
                  <a:lumMod val="50000"/>
                </a:schemeClr>
              </a:buClr>
              <a:buSzPct val="60000"/>
              <a:buFont typeface="Wingdings" panose="05000000000000000000" pitchFamily="2" charset="2"/>
              <a:buChar char="l"/>
              <a:defRPr/>
            </a:pPr>
            <a:r>
              <a:rPr lang="zh-CN" altLang="en-US" sz="2000" dirty="0" smtClean="0">
                <a:latin typeface="+mn-lt"/>
                <a:ea typeface="+mn-ea"/>
              </a:rPr>
              <a:t>字符串函数，如</a:t>
            </a:r>
            <a:r>
              <a:rPr lang="en-US" altLang="zh-CN" sz="2000" dirty="0" smtClean="0">
                <a:latin typeface="+mn-lt"/>
                <a:ea typeface="+mn-ea"/>
              </a:rPr>
              <a:t>trim(),length(),substr()</a:t>
            </a:r>
            <a:r>
              <a:rPr lang="zh-CN" altLang="en-US" sz="2000" dirty="0" smtClean="0">
                <a:latin typeface="+mn-lt"/>
                <a:ea typeface="+mn-ea"/>
              </a:rPr>
              <a:t>等。</a:t>
            </a:r>
            <a:endParaRPr lang="en-US" altLang="zh-CN" sz="2000" dirty="0" smtClean="0">
              <a:latin typeface="+mn-lt"/>
              <a:ea typeface="+mn-ea"/>
            </a:endParaRPr>
          </a:p>
          <a:p>
            <a:pPr marL="342900" indent="-342900" fontAlgn="auto">
              <a:lnSpc>
                <a:spcPct val="150000"/>
              </a:lnSpc>
              <a:spcBef>
                <a:spcPts val="0"/>
              </a:spcBef>
              <a:spcAft>
                <a:spcPts val="0"/>
              </a:spcAft>
              <a:defRPr/>
            </a:pPr>
            <a:r>
              <a:rPr lang="en-US" altLang="zh-CN" sz="2000" kern="0" dirty="0" smtClean="0">
                <a:solidFill>
                  <a:srgbClr val="000000"/>
                </a:solidFill>
                <a:latin typeface="+mn-lt"/>
                <a:ea typeface="+mn-ea"/>
              </a:rPr>
              <a:t>UDF</a:t>
            </a:r>
            <a:r>
              <a:rPr lang="zh-CN" altLang="en-US" sz="2000" kern="0" dirty="0" smtClean="0">
                <a:solidFill>
                  <a:srgbClr val="000000"/>
                </a:solidFill>
                <a:latin typeface="+mn-lt"/>
              </a:rPr>
              <a:t> （用户自定义函数，一行输入，一行输出）</a:t>
            </a:r>
            <a:endParaRPr lang="en-US" altLang="zh-CN" sz="2000" kern="0" dirty="0" smtClean="0">
              <a:solidFill>
                <a:srgbClr val="000000"/>
              </a:solidFill>
              <a:latin typeface="+mn-lt"/>
              <a:ea typeface="+mn-ea"/>
            </a:endParaRPr>
          </a:p>
          <a:p>
            <a:pPr marL="342900" indent="-342900" fontAlgn="auto">
              <a:lnSpc>
                <a:spcPct val="150000"/>
              </a:lnSpc>
              <a:spcBef>
                <a:spcPts val="0"/>
              </a:spcBef>
              <a:spcAft>
                <a:spcPts val="0"/>
              </a:spcAft>
              <a:defRPr/>
            </a:pPr>
            <a:r>
              <a:rPr lang="en-US" altLang="zh-CN" sz="2000" kern="0" dirty="0" smtClean="0">
                <a:solidFill>
                  <a:srgbClr val="000000"/>
                </a:solidFill>
                <a:latin typeface="+mn-lt"/>
              </a:rPr>
              <a:t>UDAF</a:t>
            </a:r>
            <a:r>
              <a:rPr lang="zh-CN" altLang="en-US" sz="2000" kern="0" dirty="0" smtClean="0">
                <a:solidFill>
                  <a:srgbClr val="000000"/>
                </a:solidFill>
                <a:latin typeface="+mn-lt"/>
              </a:rPr>
              <a:t>（用户自定义聚合函数，多行输入，一行输出）</a:t>
            </a:r>
            <a:endParaRPr lang="en-US" altLang="zh-CN" sz="2000" kern="0" dirty="0" smtClean="0">
              <a:solidFill>
                <a:srgbClr val="000000"/>
              </a:solidFill>
              <a:latin typeface="+mn-lt"/>
            </a:endParaRPr>
          </a:p>
          <a:p>
            <a:pPr marL="342900" indent="-342900" fontAlgn="auto">
              <a:lnSpc>
                <a:spcPct val="150000"/>
              </a:lnSpc>
              <a:spcBef>
                <a:spcPts val="0"/>
              </a:spcBef>
              <a:spcAft>
                <a:spcPts val="0"/>
              </a:spcAft>
              <a:defRPr/>
            </a:pPr>
            <a:r>
              <a:rPr lang="en-US" altLang="zh-CN" sz="2000" kern="0" dirty="0" smtClean="0">
                <a:solidFill>
                  <a:srgbClr val="000000"/>
                </a:solidFill>
                <a:latin typeface="+mn-lt"/>
              </a:rPr>
              <a:t>UDTF</a:t>
            </a:r>
            <a:r>
              <a:rPr lang="zh-CN" altLang="en-US" sz="2000" kern="0" dirty="0" smtClean="0">
                <a:solidFill>
                  <a:srgbClr val="000000"/>
                </a:solidFill>
                <a:latin typeface="+mn-lt"/>
              </a:rPr>
              <a:t>（用户自定义生成表函数，一行输入，多行输出）</a:t>
            </a:r>
            <a:endParaRPr lang="en-US" altLang="zh-CN" sz="2000" kern="0" dirty="0" smtClean="0">
              <a:solidFill>
                <a:srgbClr val="000000"/>
              </a:solidFill>
              <a:latin typeface="+mn-lt"/>
            </a:endParaRPr>
          </a:p>
        </p:txBody>
      </p:sp>
      <p:sp>
        <p:nvSpPr>
          <p:cNvPr id="5" name="矩形 4"/>
          <p:cNvSpPr/>
          <p:nvPr/>
        </p:nvSpPr>
        <p:spPr>
          <a:xfrm>
            <a:off x="863588" y="4941168"/>
            <a:ext cx="7164796" cy="369332"/>
          </a:xfrm>
          <a:prstGeom prst="rect">
            <a:avLst/>
          </a:prstGeom>
        </p:spPr>
        <p:txBody>
          <a:bodyPr wrap="square">
            <a:spAutoFit/>
          </a:bodyPr>
          <a:lstStyle/>
          <a:p>
            <a:r>
              <a:rPr lang="zh-CN" altLang="en-US" sz="1800" dirty="0" smtClean="0">
                <a:latin typeface="+mn-ea"/>
                <a:ea typeface="+mn-ea"/>
              </a:rPr>
              <a:t>注：如果内置函数不能满足用户需求时，</a:t>
            </a:r>
            <a:r>
              <a:rPr lang="en-US" altLang="zh-CN" sz="1800" dirty="0" smtClean="0">
                <a:latin typeface="+mn-ea"/>
                <a:ea typeface="+mn-ea"/>
              </a:rPr>
              <a:t>Hive</a:t>
            </a:r>
            <a:r>
              <a:rPr lang="zh-CN" altLang="en-US" sz="1800" dirty="0" smtClean="0">
                <a:latin typeface="+mn-ea"/>
                <a:ea typeface="+mn-ea"/>
              </a:rPr>
              <a:t>可支持自定义函数。</a:t>
            </a:r>
            <a:endParaRPr lang="zh-CN" altLang="en-US" sz="900" dirty="0">
              <a:latin typeface="微软雅黑" panose="020B0503020204020204" pitchFamily="34" charset="-122"/>
              <a:ea typeface="微软雅黑" panose="020B0503020204020204"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Hive</a:t>
            </a:r>
            <a:r>
              <a:rPr lang="zh-CN" altLang="en-US" dirty="0" smtClean="0"/>
              <a:t>基本操作 </a:t>
            </a:r>
            <a:r>
              <a:rPr lang="en-US" altLang="zh-CN" dirty="0" smtClean="0"/>
              <a:t>– </a:t>
            </a:r>
            <a:r>
              <a:rPr lang="zh-CN" altLang="en-US" dirty="0" smtClean="0"/>
              <a:t>函数使用举例</a:t>
            </a:r>
            <a:endParaRPr lang="zh-CN" altLang="en-US" dirty="0"/>
          </a:p>
        </p:txBody>
      </p:sp>
      <p:sp>
        <p:nvSpPr>
          <p:cNvPr id="3" name="Rectangle 117"/>
          <p:cNvSpPr>
            <a:spLocks noChangeArrowheads="1"/>
          </p:cNvSpPr>
          <p:nvPr/>
        </p:nvSpPr>
        <p:spPr bwMode="auto">
          <a:xfrm>
            <a:off x="684213" y="1607894"/>
            <a:ext cx="7713661" cy="3739485"/>
          </a:xfrm>
          <a:prstGeom prst="rect">
            <a:avLst/>
          </a:prstGeom>
          <a:solidFill>
            <a:schemeClr val="bg1">
              <a:lumMod val="85000"/>
            </a:schemeClr>
          </a:solidFill>
          <a:ln w="12700" algn="ctr">
            <a:noFill/>
            <a:round/>
          </a:ln>
          <a:effectLst/>
        </p:spPr>
        <p:txBody>
          <a:bodyPr wrap="square" lIns="0" tIns="0" rIns="0" bIns="0" anchor="ctr" anchorCtr="1">
            <a:spAutoFit/>
          </a:bodyPr>
          <a:lstStyle/>
          <a:p>
            <a:pPr marL="342900" indent="-342900">
              <a:lnSpc>
                <a:spcPct val="150000"/>
              </a:lnSpc>
            </a:pPr>
            <a:r>
              <a:rPr lang="en-US" altLang="zh-CN" sz="1800" dirty="0" smtClean="0">
                <a:solidFill>
                  <a:srgbClr val="000000"/>
                </a:solidFill>
                <a:latin typeface="+mn-lt"/>
                <a:ea typeface="+mn-ea"/>
                <a:cs typeface="Courier New" panose="02070309020205020404" pitchFamily="49" charset="0"/>
              </a:rPr>
              <a:t>--UDF</a:t>
            </a:r>
            <a:r>
              <a:rPr lang="zh-CN" altLang="en-US" sz="1800" dirty="0" smtClean="0">
                <a:solidFill>
                  <a:srgbClr val="000000"/>
                </a:solidFill>
                <a:latin typeface="+mn-lt"/>
                <a:ea typeface="+mn-ea"/>
                <a:cs typeface="Courier New" panose="02070309020205020404" pitchFamily="49" charset="0"/>
              </a:rPr>
              <a:t>：普通的字段处理函数，如</a:t>
            </a:r>
            <a:r>
              <a:rPr lang="en-US" altLang="zh-CN" sz="1800" dirty="0" smtClean="0">
                <a:solidFill>
                  <a:srgbClr val="000000"/>
                </a:solidFill>
                <a:latin typeface="+mn-lt"/>
                <a:ea typeface="+mn-ea"/>
                <a:cs typeface="Courier New" panose="02070309020205020404" pitchFamily="49" charset="0"/>
              </a:rPr>
              <a:t>trim</a:t>
            </a:r>
          </a:p>
          <a:p>
            <a:pPr>
              <a:lnSpc>
                <a:spcPct val="150000"/>
              </a:lnSpc>
            </a:pPr>
            <a:r>
              <a:rPr lang="en-US" altLang="zh-CN" sz="1800" dirty="0" smtClean="0">
                <a:solidFill>
                  <a:srgbClr val="000000"/>
                </a:solidFill>
                <a:latin typeface="+mn-lt"/>
                <a:ea typeface="+mn-ea"/>
                <a:cs typeface="Courier New" panose="02070309020205020404" pitchFamily="49" charset="0"/>
              </a:rPr>
              <a:t>SELECT trim(a.val), b.val, c.val FROM a JOIN b ON (a.key = b.key1) JOIN c ON (c.key = b.key1);</a:t>
            </a:r>
          </a:p>
          <a:p>
            <a:pPr>
              <a:lnSpc>
                <a:spcPct val="150000"/>
              </a:lnSpc>
            </a:pPr>
            <a:endParaRPr lang="en-US" altLang="zh-CN" sz="1800" dirty="0" smtClean="0">
              <a:solidFill>
                <a:srgbClr val="000000"/>
              </a:solidFill>
              <a:latin typeface="+mn-lt"/>
              <a:ea typeface="+mn-ea"/>
              <a:cs typeface="Courier New" panose="02070309020205020404" pitchFamily="49" charset="0"/>
            </a:endParaRPr>
          </a:p>
          <a:p>
            <a:pPr>
              <a:lnSpc>
                <a:spcPct val="150000"/>
              </a:lnSpc>
            </a:pPr>
            <a:r>
              <a:rPr lang="en-US" altLang="zh-CN" sz="1800" dirty="0" smtClean="0">
                <a:solidFill>
                  <a:srgbClr val="000000"/>
                </a:solidFill>
                <a:latin typeface="+mn-lt"/>
                <a:ea typeface="+mn-ea"/>
                <a:cs typeface="Courier New" panose="02070309020205020404" pitchFamily="49" charset="0"/>
              </a:rPr>
              <a:t>--UDAF: </a:t>
            </a:r>
            <a:r>
              <a:rPr lang="zh-CN" altLang="en-US" sz="1800" dirty="0" smtClean="0">
                <a:solidFill>
                  <a:srgbClr val="000000"/>
                </a:solidFill>
                <a:latin typeface="+mn-lt"/>
                <a:ea typeface="+mn-ea"/>
                <a:cs typeface="Courier New" panose="02070309020205020404" pitchFamily="49" charset="0"/>
              </a:rPr>
              <a:t>聚合函数，如</a:t>
            </a:r>
            <a:r>
              <a:rPr lang="en-US" altLang="zh-CN" sz="1800" dirty="0" smtClean="0">
                <a:solidFill>
                  <a:srgbClr val="000000"/>
                </a:solidFill>
                <a:latin typeface="+mn-lt"/>
                <a:ea typeface="+mn-ea"/>
                <a:cs typeface="Courier New" panose="02070309020205020404" pitchFamily="49" charset="0"/>
              </a:rPr>
              <a:t>sum</a:t>
            </a:r>
            <a:r>
              <a:rPr lang="zh-CN" altLang="en-US" sz="1800" dirty="0" smtClean="0">
                <a:solidFill>
                  <a:srgbClr val="000000"/>
                </a:solidFill>
                <a:latin typeface="+mn-lt"/>
                <a:ea typeface="+mn-ea"/>
                <a:cs typeface="Courier New" panose="02070309020205020404" pitchFamily="49" charset="0"/>
              </a:rPr>
              <a:t>，</a:t>
            </a:r>
            <a:r>
              <a:rPr lang="en-US" altLang="zh-CN" sz="1800" dirty="0" smtClean="0">
                <a:solidFill>
                  <a:srgbClr val="000000"/>
                </a:solidFill>
                <a:latin typeface="+mn-lt"/>
                <a:ea typeface="+mn-ea"/>
                <a:cs typeface="Courier New" panose="02070309020205020404" pitchFamily="49" charset="0"/>
              </a:rPr>
              <a:t>count</a:t>
            </a:r>
            <a:r>
              <a:rPr lang="zh-CN" altLang="en-US" sz="1800" dirty="0" smtClean="0">
                <a:solidFill>
                  <a:srgbClr val="000000"/>
                </a:solidFill>
                <a:latin typeface="+mn-lt"/>
                <a:ea typeface="+mn-ea"/>
                <a:cs typeface="Courier New" panose="02070309020205020404" pitchFamily="49" charset="0"/>
              </a:rPr>
              <a:t>，</a:t>
            </a:r>
            <a:r>
              <a:rPr lang="en-US" altLang="zh-CN" sz="1800" dirty="0" smtClean="0">
                <a:solidFill>
                  <a:srgbClr val="000000"/>
                </a:solidFill>
                <a:latin typeface="+mn-lt"/>
                <a:ea typeface="+mn-ea"/>
                <a:cs typeface="Courier New" panose="02070309020205020404" pitchFamily="49" charset="0"/>
              </a:rPr>
              <a:t>avg</a:t>
            </a:r>
          </a:p>
          <a:p>
            <a:pPr>
              <a:lnSpc>
                <a:spcPct val="150000"/>
              </a:lnSpc>
            </a:pPr>
            <a:r>
              <a:rPr lang="en-US" altLang="zh-CN" sz="1800" dirty="0" smtClean="0">
                <a:solidFill>
                  <a:srgbClr val="000000"/>
                </a:solidFill>
                <a:latin typeface="+mn-lt"/>
                <a:ea typeface="+mn-ea"/>
                <a:cs typeface="Courier New" panose="02070309020205020404" pitchFamily="49" charset="0"/>
              </a:rPr>
              <a:t>SELECT count(1) FROM a;</a:t>
            </a:r>
          </a:p>
          <a:p>
            <a:pPr>
              <a:lnSpc>
                <a:spcPct val="150000"/>
              </a:lnSpc>
            </a:pPr>
            <a:endParaRPr lang="en-US" altLang="zh-CN" sz="1800" dirty="0" smtClean="0">
              <a:solidFill>
                <a:srgbClr val="000000"/>
              </a:solidFill>
              <a:latin typeface="+mn-lt"/>
              <a:ea typeface="+mn-ea"/>
              <a:cs typeface="Courier New" panose="02070309020205020404" pitchFamily="49" charset="0"/>
            </a:endParaRPr>
          </a:p>
          <a:p>
            <a:pPr>
              <a:lnSpc>
                <a:spcPct val="150000"/>
              </a:lnSpc>
            </a:pPr>
            <a:r>
              <a:rPr lang="en-US" altLang="zh-CN" sz="1800" dirty="0" smtClean="0">
                <a:solidFill>
                  <a:srgbClr val="000000"/>
                </a:solidFill>
                <a:latin typeface="+mn-lt"/>
                <a:ea typeface="+mn-ea"/>
                <a:cs typeface="Courier New" panose="02070309020205020404" pitchFamily="49" charset="0"/>
              </a:rPr>
              <a:t>--UDTF: </a:t>
            </a:r>
            <a:r>
              <a:rPr lang="zh-CN" altLang="en-US" sz="1800" dirty="0" smtClean="0">
                <a:solidFill>
                  <a:srgbClr val="000000"/>
                </a:solidFill>
                <a:latin typeface="+mn-lt"/>
                <a:ea typeface="+mn-ea"/>
                <a:cs typeface="Courier New" panose="02070309020205020404" pitchFamily="49" charset="0"/>
              </a:rPr>
              <a:t>分组数据的侧视图，即将数组展开，放在不同的行中。</a:t>
            </a:r>
            <a:endParaRPr lang="en-US" altLang="zh-CN" sz="1800" dirty="0" smtClean="0">
              <a:solidFill>
                <a:srgbClr val="000000"/>
              </a:solidFill>
              <a:latin typeface="+mn-lt"/>
              <a:ea typeface="+mn-ea"/>
              <a:cs typeface="Courier New" panose="02070309020205020404" pitchFamily="49" charset="0"/>
            </a:endParaRPr>
          </a:p>
          <a:p>
            <a:pPr>
              <a:lnSpc>
                <a:spcPct val="150000"/>
              </a:lnSpc>
            </a:pPr>
            <a:r>
              <a:rPr lang="en-US" altLang="zh-CN" sz="1800" dirty="0" smtClean="0">
                <a:solidFill>
                  <a:srgbClr val="000000"/>
                </a:solidFill>
                <a:latin typeface="+mn-lt"/>
                <a:ea typeface="+mn-ea"/>
                <a:cs typeface="Courier New" panose="02070309020205020404" pitchFamily="49" charset="0"/>
              </a:rPr>
              <a:t>SELECT explode(</a:t>
            </a:r>
            <a:r>
              <a:rPr lang="en-US" altLang="zh-CN" sz="1800" dirty="0" err="1" smtClean="0">
                <a:solidFill>
                  <a:srgbClr val="000000"/>
                </a:solidFill>
                <a:latin typeface="+mn-lt"/>
                <a:ea typeface="+mn-ea"/>
                <a:cs typeface="Courier New" panose="02070309020205020404" pitchFamily="49" charset="0"/>
              </a:rPr>
              <a:t>a.arrdata</a:t>
            </a:r>
            <a:r>
              <a:rPr lang="en-US" altLang="zh-CN" sz="1800" dirty="0" smtClean="0">
                <a:solidFill>
                  <a:srgbClr val="000000"/>
                </a:solidFill>
                <a:latin typeface="+mn-lt"/>
                <a:ea typeface="+mn-ea"/>
                <a:cs typeface="Courier New" panose="02070309020205020404" pitchFamily="49" charset="0"/>
              </a:rPr>
              <a:t>) FROM a;</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47564" y="260648"/>
            <a:ext cx="7713662" cy="868363"/>
          </a:xfrm>
        </p:spPr>
        <p:txBody>
          <a:bodyPr/>
          <a:lstStyle/>
          <a:p>
            <a:r>
              <a:rPr lang="en-US" altLang="zh-CN" dirty="0" smtClean="0"/>
              <a:t>Hive</a:t>
            </a:r>
            <a:r>
              <a:rPr lang="zh-CN" altLang="en-US" dirty="0" smtClean="0"/>
              <a:t>常用优化方法</a:t>
            </a:r>
            <a:endParaRPr lang="zh-CN" altLang="en-US" dirty="0"/>
          </a:p>
        </p:txBody>
      </p:sp>
      <p:sp>
        <p:nvSpPr>
          <p:cNvPr id="4" name="矩形 3"/>
          <p:cNvSpPr/>
          <p:nvPr/>
        </p:nvSpPr>
        <p:spPr>
          <a:xfrm>
            <a:off x="286879" y="1129011"/>
            <a:ext cx="8074347" cy="4154984"/>
          </a:xfrm>
          <a:prstGeom prst="rect">
            <a:avLst/>
          </a:prstGeom>
        </p:spPr>
        <p:txBody>
          <a:bodyPr wrap="square">
            <a:spAutoFit/>
          </a:bodyPr>
          <a:lstStyle/>
          <a:p>
            <a:pPr marL="704215" indent="-342900">
              <a:lnSpc>
                <a:spcPct val="150000"/>
              </a:lnSpc>
              <a:spcAft>
                <a:spcPts val="0"/>
              </a:spcAft>
              <a:buFont typeface="Wingdings" panose="05000000000000000000" pitchFamily="2" charset="2"/>
              <a:buChar char="Ø"/>
            </a:pP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join</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连接时的优化</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当三个或多个以上的表进行</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join</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操作时，如果每个</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on</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使用相同的字段连接时只会产生一个</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mapreduce</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a:t>
            </a:r>
          </a:p>
          <a:p>
            <a:pPr marL="704215" indent="-342900">
              <a:lnSpc>
                <a:spcPct val="150000"/>
              </a:lnSpc>
              <a:spcAft>
                <a:spcPts val="0"/>
              </a:spcAft>
              <a:buFont typeface="Wingdings" panose="05000000000000000000" pitchFamily="2" charset="2"/>
              <a:buChar char="Ø"/>
            </a:pP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join</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连接时的优化</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当多个表进行查询时，从左到右表</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按</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从小到大</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排序</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。原因</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hive</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在对每行记录操作时会把其他表先缓存起来，直到扫描最后的表进行计算</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endParaRPr>
          </a:p>
          <a:p>
            <a:pPr marL="704215" indent="-342900">
              <a:lnSpc>
                <a:spcPct val="150000"/>
              </a:lnSpc>
              <a:spcAft>
                <a:spcPts val="0"/>
              </a:spcAft>
              <a:buFont typeface="Wingdings" panose="05000000000000000000" pitchFamily="2" charset="2"/>
              <a:buChar char="Ø"/>
            </a:pP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在</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where</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字句中增加分区过滤器。</a:t>
            </a:r>
          </a:p>
          <a:p>
            <a:pPr marL="704215" indent="-342900">
              <a:lnSpc>
                <a:spcPct val="150000"/>
              </a:lnSpc>
              <a:spcAft>
                <a:spcPts val="0"/>
              </a:spcAft>
              <a:buFont typeface="Wingdings" panose="05000000000000000000" pitchFamily="2" charset="2"/>
              <a:buChar char="Ø"/>
            </a:pP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自动</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map join</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。设置属性</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set hive.auto.covert.join=true; </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配置希望被优化的小表的大小</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 set hive.mapjoin.smalltable.size=2500000; </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写</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入</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$HOME/.hiverc</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文件中</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endParaRPr>
          </a:p>
          <a:p>
            <a:pPr marL="704215" indent="-342900">
              <a:lnSpc>
                <a:spcPct val="150000"/>
              </a:lnSpc>
              <a:spcAft>
                <a:spcPts val="0"/>
              </a:spcAft>
              <a:buFont typeface="Wingdings" panose="05000000000000000000" pitchFamily="2" charset="2"/>
              <a:buChar char="Ø"/>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同一种数据的多种处理</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从一个数据源产生的多个数据聚合，无需每次聚合都需要重新扫描一次。例如</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insert overwrite table student select * from </a:t>
            </a: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employee;</a:t>
            </a:r>
          </a:p>
          <a:p>
            <a:pPr marL="818515" lvl="1">
              <a:lnSpc>
                <a:spcPct val="150000"/>
              </a:lnSpc>
              <a:spcAft>
                <a:spcPts val="0"/>
              </a:spcAft>
            </a:pP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insert </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overwrite table person select * from employee;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可以优化成</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insert overwrite table student select * insert overwrite table person select * from employee </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713662" cy="868363"/>
          </a:xfrm>
        </p:spPr>
        <p:txBody>
          <a:bodyPr/>
          <a:lstStyle/>
          <a:p>
            <a:r>
              <a:rPr lang="en-US" altLang="zh-CN" dirty="0" smtClean="0"/>
              <a:t>Hive</a:t>
            </a:r>
            <a:r>
              <a:rPr lang="zh-CN" altLang="en-US" dirty="0" smtClean="0"/>
              <a:t>常用优化方法</a:t>
            </a:r>
            <a:endParaRPr lang="zh-CN" altLang="en-US" dirty="0"/>
          </a:p>
        </p:txBody>
      </p:sp>
      <p:sp>
        <p:nvSpPr>
          <p:cNvPr id="4" name="矩形 3"/>
          <p:cNvSpPr/>
          <p:nvPr/>
        </p:nvSpPr>
        <p:spPr>
          <a:xfrm>
            <a:off x="250875" y="984995"/>
            <a:ext cx="8208912" cy="4893647"/>
          </a:xfrm>
          <a:prstGeom prst="rect">
            <a:avLst/>
          </a:prstGeom>
        </p:spPr>
        <p:txBody>
          <a:bodyPr wrap="square">
            <a:spAutoFit/>
          </a:bodyPr>
          <a:lstStyle/>
          <a:p>
            <a:pPr marL="647065" indent="-285750">
              <a:lnSpc>
                <a:spcPct val="150000"/>
              </a:lnSpc>
              <a:spcAft>
                <a:spcPts val="0"/>
              </a:spcAft>
              <a:buFont typeface="Wingdings" panose="05000000000000000000" pitchFamily="2" charset="2"/>
              <a:buChar char="Ø"/>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当可以使用</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left semi join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语法时不要使用</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inner join</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，前者效率更高</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818515" lvl="1">
              <a:lnSpc>
                <a:spcPct val="150000"/>
              </a:lnSpc>
              <a:spcAft>
                <a:spcPts val="0"/>
              </a:spcAft>
            </a:pP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原因</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对于左表中指定的一条记录，一旦在右表中找到立即停止扫描。</a:t>
            </a:r>
          </a:p>
          <a:p>
            <a:pPr marL="647065" indent="-285750">
              <a:lnSpc>
                <a:spcPct val="150000"/>
              </a:lnSpc>
              <a:spcAft>
                <a:spcPts val="0"/>
              </a:spcAft>
              <a:buFont typeface="Wingdings" panose="05000000000000000000" pitchFamily="2" charset="2"/>
              <a:buChar char="Ø"/>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limit</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调优</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limit</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语句通常是执行整个语句后返回部分结果</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818515" lvl="1">
              <a:lnSpc>
                <a:spcPct val="150000"/>
              </a:lnSpc>
              <a:spcAft>
                <a:spcPts val="0"/>
              </a:spcAft>
            </a:pP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set </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hive.limit.optimize.enable=true;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647065" indent="-285750">
              <a:lnSpc>
                <a:spcPct val="150000"/>
              </a:lnSpc>
              <a:spcAft>
                <a:spcPts val="0"/>
              </a:spcAft>
              <a:buFont typeface="Wingdings" panose="05000000000000000000" pitchFamily="2" charset="2"/>
              <a:buChar char="Ø"/>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开启并发执行。某个</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job</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任务中可能包含众多的阶段，其中某些阶段没有依赖关系可以并发执行，开启并发执行后</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job</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任务可以更快的完成</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endParaRPr>
          </a:p>
          <a:p>
            <a:pPr marL="818515" lvl="1">
              <a:lnSpc>
                <a:spcPct val="150000"/>
              </a:lnSpc>
              <a:spcAft>
                <a:spcPts val="0"/>
              </a:spcAft>
            </a:pP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设置</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属性</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:set hive.exec.parallel=true;</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647065" indent="-285750">
              <a:lnSpc>
                <a:spcPct val="150000"/>
              </a:lnSpc>
              <a:spcAft>
                <a:spcPts val="0"/>
              </a:spcAft>
              <a:buFont typeface="Wingdings" panose="05000000000000000000" pitchFamily="2" charset="2"/>
              <a:buChar char="Ø"/>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hive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提供的严格模式，禁止</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种情况下的查询模式。</a:t>
            </a:r>
          </a:p>
          <a:p>
            <a:pPr marL="818515" lvl="1">
              <a:lnSpc>
                <a:spcPct val="150000"/>
              </a:lnSpc>
              <a:spcAft>
                <a:spcPts val="0"/>
              </a:spcAft>
            </a:pP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A</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当</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表为分区表时，</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where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字句后没有分区字段和限制时，不允许执行。</a:t>
            </a:r>
          </a:p>
          <a:p>
            <a:pPr marL="818515" lvl="1">
              <a:lnSpc>
                <a:spcPct val="150000"/>
              </a:lnSpc>
              <a:spcAft>
                <a:spcPts val="0"/>
              </a:spcAft>
            </a:pP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B</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使用</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order by</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语句时，必须使用</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limit</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字段，因为</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order by </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只产生</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一个</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reduce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任务。</a:t>
            </a:r>
          </a:p>
          <a:p>
            <a:pPr marL="818515" lvl="1">
              <a:lnSpc>
                <a:spcPct val="150000"/>
              </a:lnSpc>
              <a:spcAft>
                <a:spcPts val="0"/>
              </a:spcAft>
            </a:pP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C</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限制</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笛卡尔积的查询。</a:t>
            </a:r>
            <a:endParaRPr lang="en-US"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647065" indent="-285750">
              <a:lnSpc>
                <a:spcPct val="150000"/>
              </a:lnSpc>
              <a:spcAft>
                <a:spcPts val="0"/>
              </a:spcAft>
              <a:buFont typeface="Wingdings" panose="05000000000000000000" pitchFamily="2" charset="2"/>
              <a:buChar char="Ø"/>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合理的设置</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map</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reduce</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数量。</a:t>
            </a:r>
          </a:p>
          <a:p>
            <a:pPr marL="647065" indent="-285750">
              <a:lnSpc>
                <a:spcPct val="150000"/>
              </a:lnSpc>
              <a:spcAft>
                <a:spcPts val="0"/>
              </a:spcAft>
              <a:buFont typeface="Wingdings" panose="05000000000000000000" pitchFamily="2" charset="2"/>
              <a:buChar char="Ø"/>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jvm</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重用。可在</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hadoop</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的</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mapred-site.xml</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中设置</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jvm</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被重用的次数。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sz="2000" dirty="0" smtClean="0"/>
              <a:t>通过本章的学习，介绍了</a:t>
            </a:r>
            <a:r>
              <a:rPr lang="en-US" altLang="zh-CN" sz="2000" dirty="0"/>
              <a:t>Hive</a:t>
            </a:r>
            <a:r>
              <a:rPr lang="zh-CN" altLang="en-US" sz="2000" dirty="0"/>
              <a:t>应用场景与</a:t>
            </a:r>
            <a:r>
              <a:rPr lang="zh-CN" altLang="en-US" sz="2000" dirty="0" smtClean="0"/>
              <a:t>基本原理，然后介绍了</a:t>
            </a:r>
            <a:r>
              <a:rPr lang="en-US" altLang="zh-CN" sz="2000" dirty="0" smtClean="0"/>
              <a:t>Hive</a:t>
            </a:r>
            <a:r>
              <a:rPr lang="zh-CN" altLang="en-US" sz="2000" dirty="0" smtClean="0"/>
              <a:t>在</a:t>
            </a:r>
            <a:r>
              <a:rPr lang="en-US" altLang="zh-CN" sz="2000" dirty="0" smtClean="0"/>
              <a:t>FusionInsight</a:t>
            </a:r>
            <a:r>
              <a:rPr lang="zh-CN" altLang="en-US" sz="2000" dirty="0" smtClean="0"/>
              <a:t>中的增强特性；接下来介绍常用的</a:t>
            </a:r>
            <a:r>
              <a:rPr lang="en-US" altLang="zh-CN" sz="2000" dirty="0" smtClean="0"/>
              <a:t>Hive </a:t>
            </a:r>
            <a:r>
              <a:rPr lang="en-US" altLang="zh-CN" sz="2000" dirty="0"/>
              <a:t>SQL</a:t>
            </a:r>
            <a:r>
              <a:rPr lang="zh-CN" altLang="en-US" sz="2000" dirty="0" smtClean="0"/>
              <a:t>语句。</a:t>
            </a:r>
            <a:endParaRPr lang="zh-CN" altLang="en-US" sz="2000"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buNone/>
            </a:pPr>
            <a:r>
              <a:rPr lang="zh-CN" altLang="en-US" sz="2000" dirty="0" smtClean="0">
                <a:latin typeface="宋体" panose="02010600030101010101" pitchFamily="2" charset="-122"/>
                <a:ea typeface="宋体" panose="02010600030101010101" pitchFamily="2" charset="-122"/>
              </a:rPr>
              <a:t>以下哪些是</a:t>
            </a:r>
            <a:r>
              <a:rPr lang="en-US" altLang="zh-CN" sz="2000" dirty="0" smtClean="0">
                <a:latin typeface="宋体" panose="02010600030101010101" pitchFamily="2" charset="-122"/>
                <a:ea typeface="宋体" panose="02010600030101010101" pitchFamily="2" charset="-122"/>
              </a:rPr>
              <a:t>Hive</a:t>
            </a:r>
            <a:r>
              <a:rPr lang="zh-CN" altLang="en-US" sz="2000" dirty="0" smtClean="0">
                <a:latin typeface="宋体" panose="02010600030101010101" pitchFamily="2" charset="-122"/>
                <a:ea typeface="宋体" panose="02010600030101010101" pitchFamily="2" charset="-122"/>
              </a:rPr>
              <a:t>适用的场景？（     ）</a:t>
            </a:r>
            <a:endParaRPr lang="en-US" altLang="zh-CN"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实时的在线数据分析</a:t>
            </a:r>
            <a:endParaRPr lang="en-US" altLang="zh-CN"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数据挖掘（用户行为分析，兴趣分区，区域展示）</a:t>
            </a:r>
            <a:endParaRPr lang="en-US" altLang="en-US"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数据汇总（每天</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每周用户点击数，点击排行）</a:t>
            </a:r>
            <a:endParaRPr lang="en-US" altLang="zh-CN"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非实时分析（日志分析，统计分析）</a:t>
            </a:r>
            <a:endParaRPr lang="zh-CN" altLang="en-US" sz="2000" dirty="0">
              <a:latin typeface="宋体" panose="02010600030101010101" pitchFamily="2" charset="-122"/>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27584" y="1448780"/>
            <a:ext cx="7812223" cy="3924300"/>
          </a:xfrm>
        </p:spPr>
        <p:txBody>
          <a:bodyPr/>
          <a:lstStyle/>
          <a:p>
            <a:pPr>
              <a:buNone/>
            </a:pPr>
            <a:r>
              <a:rPr lang="zh-CN" altLang="en-US" sz="2000" dirty="0" smtClean="0">
                <a:latin typeface="宋体" panose="02010600030101010101" pitchFamily="2" charset="-122"/>
                <a:ea typeface="宋体" panose="02010600030101010101" pitchFamily="2" charset="-122"/>
              </a:rPr>
              <a:t>以下哪几项不属于</a:t>
            </a:r>
            <a:r>
              <a:rPr lang="en-US" altLang="zh-CN" sz="2000" dirty="0" smtClean="0">
                <a:latin typeface="宋体" panose="02010600030101010101" pitchFamily="2" charset="-122"/>
                <a:ea typeface="宋体" panose="02010600030101010101" pitchFamily="2" charset="-122"/>
              </a:rPr>
              <a:t>FusionInsight HD</a:t>
            </a:r>
            <a:r>
              <a:rPr lang="zh-CN" altLang="en-US" sz="2000" dirty="0" smtClean="0">
                <a:latin typeface="宋体" panose="02010600030101010101" pitchFamily="2" charset="-122"/>
                <a:ea typeface="宋体" panose="02010600030101010101" pitchFamily="2" charset="-122"/>
              </a:rPr>
              <a:t>中</a:t>
            </a:r>
            <a:r>
              <a:rPr lang="en-US" altLang="zh-CN" sz="2000" dirty="0" smtClean="0">
                <a:latin typeface="宋体" panose="02010600030101010101" pitchFamily="2" charset="-122"/>
                <a:ea typeface="宋体" panose="02010600030101010101" pitchFamily="2" charset="-122"/>
              </a:rPr>
              <a:t>Hive</a:t>
            </a:r>
            <a:r>
              <a:rPr lang="zh-CN" altLang="en-US" sz="2000" dirty="0" smtClean="0">
                <a:latin typeface="宋体" panose="02010600030101010101" pitchFamily="2" charset="-122"/>
                <a:ea typeface="宋体" panose="02010600030101010101" pitchFamily="2" charset="-122"/>
              </a:rPr>
              <a:t>的增强特性？（ ）</a:t>
            </a:r>
            <a:endParaRPr lang="en-US" altLang="zh-CN"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建表时可针对列指定加密算法</a:t>
            </a:r>
            <a:endParaRPr lang="en-US" altLang="zh-CN"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建表示可指定数据存储类型如</a:t>
            </a:r>
            <a:r>
              <a:rPr lang="en-US" altLang="zh-CN" sz="2000" dirty="0" smtClean="0">
                <a:latin typeface="宋体" panose="02010600030101010101" pitchFamily="2" charset="-122"/>
                <a:ea typeface="宋体" panose="02010600030101010101" pitchFamily="2" charset="-122"/>
              </a:rPr>
              <a:t>TextFile</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ORC</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RCFile</a:t>
            </a:r>
            <a:r>
              <a:rPr lang="zh-CN" altLang="en-US" sz="2000" dirty="0" smtClean="0">
                <a:latin typeface="宋体" panose="02010600030101010101" pitchFamily="2" charset="-122"/>
                <a:ea typeface="宋体" panose="02010600030101010101" pitchFamily="2" charset="-122"/>
              </a:rPr>
              <a:t>等，同时也可自定义存储类型</a:t>
            </a:r>
            <a:endParaRPr lang="en-US" altLang="en-US"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创建表时可以指定行分隔符</a:t>
            </a:r>
            <a:endParaRPr lang="en-US" altLang="zh-CN"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创建表时可以指定列分隔符</a:t>
            </a:r>
            <a:endParaRPr lang="zh-CN" altLang="en-US" sz="2000" dirty="0">
              <a:latin typeface="宋体" panose="02010600030101010101" pitchFamily="2" charset="-122"/>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buNone/>
            </a:pPr>
            <a:r>
              <a:rPr lang="zh-CN" altLang="en-US" sz="2000" dirty="0" smtClean="0">
                <a:latin typeface="宋体" panose="02010600030101010101" pitchFamily="2" charset="-122"/>
                <a:ea typeface="宋体" panose="02010600030101010101" pitchFamily="2" charset="-122"/>
              </a:rPr>
              <a:t>以下关于</a:t>
            </a:r>
            <a:r>
              <a:rPr lang="en-US" altLang="zh-CN" sz="2000" dirty="0" smtClean="0">
                <a:latin typeface="宋体" panose="02010600030101010101" pitchFamily="2" charset="-122"/>
                <a:ea typeface="宋体" panose="02010600030101010101" pitchFamily="2" charset="-122"/>
              </a:rPr>
              <a:t>Hive SQL</a:t>
            </a:r>
            <a:r>
              <a:rPr lang="zh-CN" altLang="en-US" sz="2000" dirty="0" smtClean="0">
                <a:latin typeface="宋体" panose="02010600030101010101" pitchFamily="2" charset="-122"/>
                <a:ea typeface="宋体" panose="02010600030101010101" pitchFamily="2" charset="-122"/>
              </a:rPr>
              <a:t>基本操作描述正确的是？（ ）</a:t>
            </a:r>
            <a:endParaRPr lang="en-US" altLang="zh-CN"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创建外部表使用</a:t>
            </a:r>
            <a:r>
              <a:rPr lang="en-US" altLang="zh-CN" sz="2000" dirty="0" smtClean="0">
                <a:latin typeface="宋体" panose="02010600030101010101" pitchFamily="2" charset="-122"/>
                <a:ea typeface="宋体" panose="02010600030101010101" pitchFamily="2" charset="-122"/>
              </a:rPr>
              <a:t>external</a:t>
            </a:r>
            <a:r>
              <a:rPr lang="zh-CN" altLang="en-US" sz="2000" dirty="0" smtClean="0">
                <a:latin typeface="宋体" panose="02010600030101010101" pitchFamily="2" charset="-122"/>
                <a:ea typeface="宋体" panose="02010600030101010101" pitchFamily="2" charset="-122"/>
              </a:rPr>
              <a:t>关键字，创建普通表需要指定</a:t>
            </a:r>
            <a:r>
              <a:rPr lang="en-US" altLang="zh-CN" sz="2000" dirty="0" smtClean="0">
                <a:latin typeface="宋体" panose="02010600030101010101" pitchFamily="2" charset="-122"/>
                <a:ea typeface="宋体" panose="02010600030101010101" pitchFamily="2" charset="-122"/>
              </a:rPr>
              <a:t>internal</a:t>
            </a:r>
            <a:r>
              <a:rPr lang="zh-CN" altLang="en-US" sz="2000" dirty="0" smtClean="0">
                <a:latin typeface="宋体" panose="02010600030101010101" pitchFamily="2" charset="-122"/>
                <a:ea typeface="宋体" panose="02010600030101010101" pitchFamily="2" charset="-122"/>
              </a:rPr>
              <a:t>关键字</a:t>
            </a:r>
            <a:endParaRPr lang="en-US" altLang="zh-CN"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创建外部表必须要指定</a:t>
            </a:r>
            <a:r>
              <a:rPr lang="en-US" altLang="zh-CN" sz="2000" dirty="0" smtClean="0">
                <a:latin typeface="宋体" panose="02010600030101010101" pitchFamily="2" charset="-122"/>
                <a:ea typeface="宋体" panose="02010600030101010101" pitchFamily="2" charset="-122"/>
              </a:rPr>
              <a:t>location</a:t>
            </a:r>
            <a:r>
              <a:rPr lang="zh-CN" altLang="en-US" sz="2000" dirty="0" smtClean="0">
                <a:latin typeface="宋体" panose="02010600030101010101" pitchFamily="2" charset="-122"/>
                <a:ea typeface="宋体" panose="02010600030101010101" pitchFamily="2" charset="-122"/>
              </a:rPr>
              <a:t>信息</a:t>
            </a:r>
            <a:endParaRPr lang="en-US" altLang="en-US"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加载数据到</a:t>
            </a:r>
            <a:r>
              <a:rPr lang="en-US" altLang="zh-CN" sz="2000" dirty="0" smtClean="0">
                <a:latin typeface="宋体" panose="02010600030101010101" pitchFamily="2" charset="-122"/>
                <a:ea typeface="宋体" panose="02010600030101010101" pitchFamily="2" charset="-122"/>
              </a:rPr>
              <a:t>Hive</a:t>
            </a:r>
            <a:r>
              <a:rPr lang="zh-CN" altLang="en-US" sz="2000" dirty="0" smtClean="0">
                <a:latin typeface="宋体" panose="02010600030101010101" pitchFamily="2" charset="-122"/>
                <a:ea typeface="宋体" panose="02010600030101010101" pitchFamily="2" charset="-122"/>
              </a:rPr>
              <a:t>时源数据必须是</a:t>
            </a:r>
            <a:r>
              <a:rPr lang="en-US" altLang="zh-CN" sz="2000" dirty="0" smtClean="0">
                <a:latin typeface="宋体" panose="02010600030101010101" pitchFamily="2" charset="-122"/>
                <a:ea typeface="宋体" panose="02010600030101010101" pitchFamily="2" charset="-122"/>
              </a:rPr>
              <a:t>HDFS</a:t>
            </a:r>
            <a:r>
              <a:rPr lang="zh-CN" altLang="en-US" sz="2000" dirty="0" smtClean="0">
                <a:latin typeface="宋体" panose="02010600030101010101" pitchFamily="2" charset="-122"/>
                <a:ea typeface="宋体" panose="02010600030101010101" pitchFamily="2" charset="-122"/>
              </a:rPr>
              <a:t>的一个路径</a:t>
            </a:r>
            <a:endParaRPr lang="en-US" altLang="zh-CN" sz="2000" dirty="0" smtClean="0">
              <a:latin typeface="宋体" panose="02010600030101010101" pitchFamily="2" charset="-122"/>
              <a:ea typeface="宋体" panose="02010600030101010101" pitchFamily="2" charset="-122"/>
            </a:endParaRPr>
          </a:p>
          <a:p>
            <a:pPr>
              <a:buClrTx/>
              <a:buFont typeface="+mj-lt"/>
              <a:buAutoNum type="alphaUcPeriod"/>
            </a:pPr>
            <a:r>
              <a:rPr lang="zh-CN" altLang="en-US" sz="2000" dirty="0" smtClean="0">
                <a:latin typeface="宋体" panose="02010600030101010101" pitchFamily="2" charset="-122"/>
                <a:ea typeface="宋体" panose="02010600030101010101" pitchFamily="2" charset="-122"/>
              </a:rPr>
              <a:t>分区可以在创建表时指定也可在创建表后通过</a:t>
            </a:r>
            <a:r>
              <a:rPr lang="en-US" altLang="zh-CN" sz="2000" dirty="0" smtClean="0">
                <a:latin typeface="宋体" panose="02010600030101010101" pitchFamily="2" charset="-122"/>
                <a:ea typeface="宋体" panose="02010600030101010101" pitchFamily="2" charset="-122"/>
              </a:rPr>
              <a:t>Alter</a:t>
            </a:r>
            <a:r>
              <a:rPr lang="zh-CN" altLang="en-US" sz="2000" dirty="0" smtClean="0">
                <a:latin typeface="宋体" panose="02010600030101010101" pitchFamily="2" charset="-122"/>
                <a:ea typeface="宋体" panose="02010600030101010101" pitchFamily="2" charset="-122"/>
              </a:rPr>
              <a:t>命令添加分区</a:t>
            </a:r>
            <a:endParaRPr lang="zh-CN" altLang="en-US" sz="2000" dirty="0">
              <a:latin typeface="宋体" panose="02010600030101010101" pitchFamily="2" charset="-122"/>
              <a:ea typeface="宋体"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数据仓库和数据库</a:t>
            </a:r>
            <a:endParaRPr lang="zh-CN" altLang="en-US" dirty="0"/>
          </a:p>
        </p:txBody>
      </p:sp>
      <p:sp>
        <p:nvSpPr>
          <p:cNvPr id="4" name="文本占位符 3"/>
          <p:cNvSpPr>
            <a:spLocks noGrp="1"/>
          </p:cNvSpPr>
          <p:nvPr>
            <p:ph type="body" sz="quarter" idx="10"/>
          </p:nvPr>
        </p:nvSpPr>
        <p:spPr>
          <a:xfrm>
            <a:off x="539552" y="1052736"/>
            <a:ext cx="7920037" cy="4500909"/>
          </a:xfrm>
        </p:spPr>
        <p:txBody>
          <a:bodyPr/>
          <a:lstStyle/>
          <a:p>
            <a:pPr marL="0" indent="0">
              <a:lnSpc>
                <a:spcPct val="150000"/>
              </a:lnSpc>
              <a:buNone/>
            </a:pPr>
            <a:r>
              <a:rPr lang="en-US" altLang="zh-CN" sz="2000" b="1" dirty="0" smtClean="0">
                <a:latin typeface="宋体" panose="02010600030101010101" pitchFamily="2" charset="-122"/>
                <a:ea typeface="宋体" panose="02010600030101010101" pitchFamily="2" charset="-122"/>
              </a:rPr>
              <a:t>1</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设计目的不同：数据库</a:t>
            </a:r>
            <a:r>
              <a:rPr lang="zh-CN" altLang="zh-CN" sz="2000" b="1" dirty="0">
                <a:latin typeface="宋体" panose="02010600030101010101" pitchFamily="2" charset="-122"/>
                <a:ea typeface="宋体" panose="02010600030101010101" pitchFamily="2" charset="-122"/>
              </a:rPr>
              <a:t>是为捕获数据而设计，数据仓库是为分析数据而设计。</a:t>
            </a:r>
          </a:p>
          <a:p>
            <a:pPr marL="0" indent="0">
              <a:lnSpc>
                <a:spcPct val="150000"/>
              </a:lnSpc>
              <a:buNone/>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、面向主题</a:t>
            </a:r>
            <a:r>
              <a:rPr lang="en-US" altLang="zh-CN" sz="2000" b="1" dirty="0">
                <a:latin typeface="宋体" panose="02010600030101010101" pitchFamily="2" charset="-122"/>
                <a:ea typeface="宋体" panose="02010600030101010101" pitchFamily="2" charset="-122"/>
              </a:rPr>
              <a:t>&amp;</a:t>
            </a:r>
            <a:r>
              <a:rPr lang="zh-CN" altLang="en-US" sz="2000" b="1" dirty="0">
                <a:latin typeface="宋体" panose="02010600030101010101" pitchFamily="2" charset="-122"/>
                <a:ea typeface="宋体" panose="02010600030101010101" pitchFamily="2" charset="-122"/>
              </a:rPr>
              <a:t>面向事务</a:t>
            </a:r>
          </a:p>
          <a:p>
            <a:pPr marL="0" indent="0">
              <a:lnSpc>
                <a:spcPct val="150000"/>
              </a:lnSpc>
              <a:buNone/>
            </a:pP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、集成的</a:t>
            </a:r>
          </a:p>
        </p:txBody>
      </p:sp>
      <p:pic>
        <p:nvPicPr>
          <p:cNvPr id="6" name="图片 5"/>
          <p:cNvPicPr>
            <a:picLocks noChangeAspect="1"/>
          </p:cNvPicPr>
          <p:nvPr/>
        </p:nvPicPr>
        <p:blipFill>
          <a:blip r:embed="rId2"/>
          <a:stretch>
            <a:fillRect/>
          </a:stretch>
        </p:blipFill>
        <p:spPr>
          <a:xfrm>
            <a:off x="4499992" y="1628800"/>
            <a:ext cx="4028440" cy="1419225"/>
          </a:xfrm>
          <a:prstGeom prst="rect">
            <a:avLst/>
          </a:prstGeom>
        </p:spPr>
      </p:pic>
      <p:sp>
        <p:nvSpPr>
          <p:cNvPr id="7" name="文本占位符 3"/>
          <p:cNvSpPr>
            <a:spLocks noGrp="1"/>
          </p:cNvSpPr>
          <p:nvPr/>
        </p:nvSpPr>
        <p:spPr>
          <a:xfrm>
            <a:off x="683568" y="3212976"/>
            <a:ext cx="7920037" cy="4500909"/>
          </a:xfrm>
          <a:prstGeom prst="rect">
            <a:avLst/>
          </a:prstGeom>
          <a:noFill/>
          <a:ln w="9525">
            <a:noFill/>
            <a:miter lim="800000"/>
          </a:ln>
        </p:spPr>
        <p:txBody>
          <a:bodyPr vert="horz" wrap="square" lIns="80141" tIns="40071" rIns="80141" bIns="40071" numCol="1" anchor="t" anchorCtr="0" compatLnSpc="1"/>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50000"/>
              </a:lnSpc>
              <a:buNone/>
            </a:pPr>
            <a:r>
              <a:rPr lang="en-US" altLang="zh-CN" sz="1800" dirty="0">
                <a:latin typeface="宋体" panose="02010600030101010101" pitchFamily="2" charset="-122"/>
                <a:cs typeface="Arial" panose="020B0604020202020204" pitchFamily="34" charset="0"/>
                <a:sym typeface="+mn-ea"/>
              </a:rPr>
              <a:t>    </a:t>
            </a:r>
            <a:r>
              <a:rPr lang="zh-CN" altLang="zh-CN" sz="1800" dirty="0">
                <a:latin typeface="宋体" panose="02010600030101010101" pitchFamily="2" charset="-122"/>
                <a:cs typeface="Arial" panose="020B0604020202020204" pitchFamily="34" charset="0"/>
                <a:sym typeface="+mn-ea"/>
              </a:rPr>
              <a:t>我们以借用</a:t>
            </a:r>
            <a:r>
              <a:rPr lang="en-US" altLang="zh-CN" sz="1800" dirty="0">
                <a:latin typeface="宋体" panose="02010600030101010101" pitchFamily="2" charset="-122"/>
                <a:cs typeface="Arial" panose="020B0604020202020204" pitchFamily="34" charset="0"/>
                <a:sym typeface="+mn-ea"/>
              </a:rPr>
              <a:t>“</a:t>
            </a:r>
            <a:r>
              <a:rPr lang="zh-CN" altLang="zh-CN" sz="1800" dirty="0">
                <a:latin typeface="宋体" panose="02010600030101010101" pitchFamily="2" charset="-122"/>
                <a:cs typeface="Arial" panose="020B0604020202020204" pitchFamily="34" charset="0"/>
                <a:sym typeface="+mn-ea"/>
              </a:rPr>
              <a:t>阿里</a:t>
            </a:r>
            <a:r>
              <a:rPr lang="en-US" altLang="zh-CN" sz="1800" dirty="0">
                <a:latin typeface="宋体" panose="02010600030101010101" pitchFamily="2" charset="-122"/>
                <a:cs typeface="Arial" panose="020B0604020202020204" pitchFamily="34" charset="0"/>
                <a:sym typeface="+mn-ea"/>
              </a:rPr>
              <a:t>”</a:t>
            </a:r>
            <a:r>
              <a:rPr lang="zh-CN" altLang="en-US" sz="1800" dirty="0">
                <a:latin typeface="宋体" panose="02010600030101010101" pitchFamily="2" charset="-122"/>
                <a:cs typeface="Arial" panose="020B0604020202020204" pitchFamily="34" charset="0"/>
                <a:sym typeface="+mn-ea"/>
              </a:rPr>
              <a:t>的业务场景</a:t>
            </a:r>
            <a:r>
              <a:rPr lang="zh-CN" altLang="zh-CN" sz="1800" dirty="0">
                <a:latin typeface="宋体" panose="02010600030101010101" pitchFamily="2" charset="-122"/>
                <a:cs typeface="Arial" panose="020B0604020202020204" pitchFamily="34" charset="0"/>
                <a:sym typeface="+mn-ea"/>
              </a:rPr>
              <a:t>为例。阿里的业务类型很多：天猫、淘宝、支付宝、蚂蚁花呗等等。每一个业务都需要单独的数据库存储相应的数据，数据库之间相互独立，并且往往是异构的。</a:t>
            </a:r>
          </a:p>
          <a:p>
            <a:pPr marL="0" indent="0">
              <a:lnSpc>
                <a:spcPct val="150000"/>
              </a:lnSpc>
              <a:buNone/>
            </a:pPr>
            <a:r>
              <a:rPr lang="zh-CN" altLang="zh-CN" sz="1800" dirty="0">
                <a:latin typeface="宋体" panose="02010600030101010101" pitchFamily="2" charset="-122"/>
                <a:cs typeface="Arial" panose="020B0604020202020204" pitchFamily="34" charset="0"/>
                <a:sym typeface="+mn-ea"/>
              </a:rPr>
              <a:t>    当数据量累积到一定程度，我们想要做数据综合分析，比如用户多方画像，则需要使用数据仓库抽取、收集来自不同数据库的数据，对其进行清理归类以及系统的加工整合，消除源数据中的不一致，供具体分析使用。</a:t>
            </a:r>
          </a:p>
          <a:p>
            <a:pPr marL="0" indent="0">
              <a:lnSpc>
                <a:spcPct val="150000"/>
              </a:lnSpc>
              <a:buNone/>
            </a:pPr>
            <a:r>
              <a:rPr lang="zh-CN" altLang="zh-CN" sz="1800" dirty="0">
                <a:latin typeface="宋体" panose="02010600030101010101" pitchFamily="2" charset="-122"/>
                <a:cs typeface="Arial" panose="020B0604020202020204" pitchFamily="34" charset="0"/>
                <a:sym typeface="+mn-ea"/>
              </a:rPr>
              <a:t>    分析的结果又可以存入各自业务对应的数据库中。</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3" dur="500"/>
                                        <p:tgtEl>
                                          <p:spTgt spid="4">
                                            <p:txEl>
                                              <p:pRg st="0" end="0"/>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4">
                                            <p:txEl>
                                              <p:pRg st="0" end="0"/>
                                            </p:txEl>
                                          </p:spTgt>
                                        </p:tgtEl>
                                        <p:attrNameLst>
                                          <p:attrName>style.visibility</p:attrName>
                                        </p:attrNameLst>
                                      </p:cBhvr>
                                      <p:to>
                                        <p:strVal val="hidden"/>
                                      </p:to>
                                    </p:set>
                                  </p:childTnLst>
                                </p:cTn>
                              </p:par>
                            </p:childTnLst>
                          </p:cTn>
                        </p:par>
                        <p:par>
                          <p:cTn id="25" fill="hold">
                            <p:stCondLst>
                              <p:cond delay="500"/>
                            </p:stCondLst>
                            <p:childTnLst>
                              <p:par>
                                <p:cTn id="26" presetID="2" presetClass="exit" presetSubtype="4" fill="hold" grpId="1" nodeType="afterEffect">
                                  <p:stCondLst>
                                    <p:cond delay="0"/>
                                  </p:stCondLst>
                                  <p:childTnLst>
                                    <p:anim calcmode="lin" valueType="num">
                                      <p:cBhvr additive="base">
                                        <p:cTn id="27"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8" dur="500"/>
                                        <p:tgtEl>
                                          <p:spTgt spid="4">
                                            <p:txEl>
                                              <p:pRg st="1" end="1"/>
                                            </p:txEl>
                                          </p:spTgt>
                                        </p:tgtEl>
                                        <p:attrNameLst>
                                          <p:attrName>ppt_y</p:attrName>
                                        </p:attrNameLst>
                                      </p:cBhvr>
                                      <p:tavLst>
                                        <p:tav tm="0">
                                          <p:val>
                                            <p:strVal val="ppt_y"/>
                                          </p:val>
                                        </p:tav>
                                        <p:tav tm="100000">
                                          <p:val>
                                            <p:strVal val="1+ppt_h/2"/>
                                          </p:val>
                                        </p:tav>
                                      </p:tavLst>
                                    </p:anim>
                                    <p:set>
                                      <p:cBhvr>
                                        <p:cTn id="29" dur="1" fill="hold">
                                          <p:stCondLst>
                                            <p:cond delay="499"/>
                                          </p:stCondLst>
                                        </p:cTn>
                                        <p:tgtEl>
                                          <p:spTgt spid="4">
                                            <p:txEl>
                                              <p:pRg st="1" end="1"/>
                                            </p:txEl>
                                          </p:spTgt>
                                        </p:tgtEl>
                                        <p:attrNameLst>
                                          <p:attrName>style.visibility</p:attrName>
                                        </p:attrNameLst>
                                      </p:cBhvr>
                                      <p:to>
                                        <p:strVal val="hidden"/>
                                      </p:to>
                                    </p:set>
                                  </p:childTnLst>
                                </p:cTn>
                              </p:par>
                            </p:childTnLst>
                          </p:cTn>
                        </p:par>
                        <p:par>
                          <p:cTn id="30" fill="hold">
                            <p:stCondLst>
                              <p:cond delay="1000"/>
                            </p:stCondLst>
                            <p:childTnLst>
                              <p:par>
                                <p:cTn id="31" presetID="2" presetClass="exit" presetSubtype="4" fill="hold" grpId="1" nodeType="afterEffect">
                                  <p:stCondLst>
                                    <p:cond delay="0"/>
                                  </p:stCondLst>
                                  <p:childTnLst>
                                    <p:anim calcmode="lin" valueType="num">
                                      <p:cBhvr additive="base">
                                        <p:cTn id="32" dur="5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3" dur="500"/>
                                        <p:tgtEl>
                                          <p:spTgt spid="4">
                                            <p:txEl>
                                              <p:pRg st="2" end="2"/>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4">
                                            <p:txEl>
                                              <p:pRg st="2" end="2"/>
                                            </p:txEl>
                                          </p:spTgt>
                                        </p:tgtEl>
                                        <p:attrNameLst>
                                          <p:attrName>style.visibility</p:attrName>
                                        </p:attrNameLst>
                                      </p:cBhvr>
                                      <p:to>
                                        <p:strVal val="hidden"/>
                                      </p:to>
                                    </p:set>
                                  </p:childTnLst>
                                </p:cTn>
                              </p:par>
                            </p:childTnLst>
                          </p:cTn>
                        </p:par>
                        <p:par>
                          <p:cTn id="35" fill="hold">
                            <p:stCondLst>
                              <p:cond delay="1500"/>
                            </p:stCondLst>
                            <p:childTnLst>
                              <p:par>
                                <p:cTn id="36" presetID="4" presetClass="entr" presetSubtype="16"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ox(in)">
                                      <p:cBhvr>
                                        <p:cTn id="38" dur="2000"/>
                                        <p:tgtEl>
                                          <p:spTgt spid="6"/>
                                        </p:tgtEl>
                                      </p:cBhvr>
                                    </p:animEffect>
                                  </p:childTnLst>
                                </p:cTn>
                              </p:par>
                            </p:childTnLst>
                          </p:cTn>
                        </p:par>
                        <p:par>
                          <p:cTn id="39" fill="hold">
                            <p:stCondLst>
                              <p:cond delay="3500"/>
                            </p:stCondLst>
                            <p:childTnLst>
                              <p:par>
                                <p:cTn id="40" presetID="8" presetClass="entr" presetSubtype="16"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amond(in)">
                                      <p:cBhvr>
                                        <p:cTn id="4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uiExpand="1"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a:prstGeom prst="rect">
            <a:avLst/>
          </a:prstGeom>
        </p:spPr>
        <p:txBody>
          <a:bodyPr/>
          <a:lstStyle/>
          <a:p>
            <a:r>
              <a:rPr lang="zh-CN" altLang="en-US" dirty="0" smtClean="0">
                <a:solidFill>
                  <a:schemeClr val="bg1"/>
                </a:solidFill>
              </a:rPr>
              <a:t>谢谢</a:t>
            </a:r>
            <a:endParaRPr lang="zh-CN" altLang="en-US"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数据仓库和数据库</a:t>
            </a:r>
            <a:endParaRPr lang="zh-CN" altLang="en-US" dirty="0"/>
          </a:p>
        </p:txBody>
      </p:sp>
      <p:sp>
        <p:nvSpPr>
          <p:cNvPr id="4" name="文本占位符 3"/>
          <p:cNvSpPr>
            <a:spLocks noGrp="1"/>
          </p:cNvSpPr>
          <p:nvPr>
            <p:ph type="body" sz="quarter" idx="10"/>
          </p:nvPr>
        </p:nvSpPr>
        <p:spPr>
          <a:xfrm>
            <a:off x="539552" y="2924944"/>
            <a:ext cx="7920037" cy="4500909"/>
          </a:xfrm>
        </p:spPr>
        <p:txBody>
          <a:bodyPr/>
          <a:lstStyle/>
          <a:p>
            <a:pPr marL="0" indent="0">
              <a:lnSpc>
                <a:spcPct val="150000"/>
              </a:lnSpc>
              <a:buNone/>
            </a:pPr>
            <a:r>
              <a:rPr lang="en-US" altLang="zh-CN" sz="2000" b="1" dirty="0" smtClean="0">
                <a:latin typeface="宋体" panose="02010600030101010101" pitchFamily="2" charset="-122"/>
                <a:ea typeface="宋体" panose="02010600030101010101" pitchFamily="2" charset="-122"/>
              </a:rPr>
              <a:t>1</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设计目的不同：数据库</a:t>
            </a:r>
            <a:r>
              <a:rPr lang="zh-CN" altLang="zh-CN" sz="2000" b="1" dirty="0">
                <a:latin typeface="宋体" panose="02010600030101010101" pitchFamily="2" charset="-122"/>
                <a:ea typeface="宋体" panose="02010600030101010101" pitchFamily="2" charset="-122"/>
              </a:rPr>
              <a:t>是为捕获数据而设计，数据仓库是为分析数据而设计。</a:t>
            </a:r>
          </a:p>
          <a:p>
            <a:pPr marL="0" indent="0">
              <a:lnSpc>
                <a:spcPct val="150000"/>
              </a:lnSpc>
              <a:buNone/>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、面向主题</a:t>
            </a:r>
            <a:r>
              <a:rPr lang="en-US" altLang="zh-CN" sz="2000" b="1" dirty="0">
                <a:latin typeface="宋体" panose="02010600030101010101" pitchFamily="2" charset="-122"/>
                <a:ea typeface="宋体" panose="02010600030101010101" pitchFamily="2" charset="-122"/>
              </a:rPr>
              <a:t>&amp;</a:t>
            </a:r>
            <a:r>
              <a:rPr lang="zh-CN" altLang="en-US" sz="2000" b="1" dirty="0">
                <a:latin typeface="宋体" panose="02010600030101010101" pitchFamily="2" charset="-122"/>
                <a:ea typeface="宋体" panose="02010600030101010101" pitchFamily="2" charset="-122"/>
              </a:rPr>
              <a:t>面向事务</a:t>
            </a:r>
          </a:p>
          <a:p>
            <a:pPr marL="0" indent="0">
              <a:lnSpc>
                <a:spcPct val="150000"/>
              </a:lnSpc>
              <a:buNone/>
            </a:pP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、集成的</a:t>
            </a:r>
          </a:p>
          <a:p>
            <a:pPr marL="0" indent="0">
              <a:lnSpc>
                <a:spcPct val="150000"/>
              </a:lnSpc>
              <a:buNone/>
            </a:pP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、相对稳定的</a:t>
            </a:r>
          </a:p>
        </p:txBody>
      </p:sp>
      <p:sp>
        <p:nvSpPr>
          <p:cNvPr id="7" name="文本占位符 3"/>
          <p:cNvSpPr>
            <a:spLocks noGrp="1"/>
          </p:cNvSpPr>
          <p:nvPr/>
        </p:nvSpPr>
        <p:spPr>
          <a:xfrm>
            <a:off x="503548" y="1016732"/>
            <a:ext cx="7920037" cy="4500909"/>
          </a:xfrm>
          <a:prstGeom prst="rect">
            <a:avLst/>
          </a:prstGeom>
          <a:noFill/>
          <a:ln w="9525">
            <a:noFill/>
            <a:miter lim="800000"/>
          </a:ln>
        </p:spPr>
        <p:txBody>
          <a:bodyPr vert="horz" wrap="square" lIns="80141" tIns="40071" rIns="80141" bIns="40071" numCol="1" anchor="t" anchorCtr="0" compatLnSpc="1"/>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50000"/>
              </a:lnSpc>
              <a:buNone/>
            </a:pPr>
            <a:r>
              <a:rPr lang="zh-CN" altLang="zh-CN" sz="1800" dirty="0">
                <a:latin typeface="宋体" panose="02010600030101010101" pitchFamily="2" charset="-122"/>
                <a:cs typeface="Arial" panose="020B0604020202020204" pitchFamily="34" charset="0"/>
                <a:sym typeface="+mn-ea"/>
              </a:rPr>
              <a:t>    操作型数据库中的数据实时更新，数据根据需要及时发生变化。数据仓库的数据主要供企业决策分析之用，所涉及的数据操作主要是数据查询，一旦某个数据进入数据仓库以后，一般情况下将被长期保留，也就是数据仓库中有大量的查询操作，但修改和删除操作很少，通常只需要定期加载刷新。</a:t>
            </a:r>
          </a:p>
        </p:txBody>
      </p:sp>
      <p:pic>
        <p:nvPicPr>
          <p:cNvPr id="80901" name="Picture 5"/>
          <p:cNvPicPr>
            <a:picLocks noChangeAspect="1" noChangeArrowheads="1"/>
          </p:cNvPicPr>
          <p:nvPr/>
        </p:nvPicPr>
        <p:blipFill>
          <a:blip r:embed="rId3">
            <a:lum bright="-36000" contrast="54000"/>
            <a:extLst>
              <a:ext uri="{28A0092B-C50C-407E-A947-70E740481C1C}">
                <a14:useLocalDpi xmlns:a14="http://schemas.microsoft.com/office/drawing/2010/main" val="0"/>
              </a:ext>
            </a:extLst>
          </a:blip>
          <a:srcRect/>
          <a:stretch>
            <a:fillRect/>
          </a:stretch>
        </p:blipFill>
        <p:spPr bwMode="auto">
          <a:xfrm>
            <a:off x="3167844" y="3573016"/>
            <a:ext cx="578247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grpId="1" nodeType="clickEffect">
                                  <p:stCondLst>
                                    <p:cond delay="0"/>
                                  </p:stCondLst>
                                  <p:childTnLst>
                                    <p:anim calcmode="lin" valueType="num">
                                      <p:cBhvr additive="base">
                                        <p:cTn id="27"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p:tgtEl>
                                          <p:spTgt spid="4">
                                            <p:txEl>
                                              <p:pRg st="0" end="0"/>
                                            </p:txEl>
                                          </p:spTgt>
                                        </p:tgtEl>
                                        <p:attrNameLst>
                                          <p:attrName>ppt_y</p:attrName>
                                        </p:attrNameLst>
                                      </p:cBhvr>
                                      <p:tavLst>
                                        <p:tav tm="0">
                                          <p:val>
                                            <p:strVal val="ppt_y"/>
                                          </p:val>
                                        </p:tav>
                                        <p:tav tm="100000">
                                          <p:val>
                                            <p:strVal val="1+ppt_h/2"/>
                                          </p:val>
                                        </p:tav>
                                      </p:tavLst>
                                    </p:anim>
                                    <p:set>
                                      <p:cBhvr>
                                        <p:cTn id="29" dur="1" fill="hold">
                                          <p:stCondLst>
                                            <p:cond delay="499"/>
                                          </p:stCondLst>
                                        </p:cTn>
                                        <p:tgtEl>
                                          <p:spTgt spid="4">
                                            <p:txEl>
                                              <p:pRg st="0" end="0"/>
                                            </p:txEl>
                                          </p:spTgt>
                                        </p:tgtEl>
                                        <p:attrNameLst>
                                          <p:attrName>style.visibility</p:attrName>
                                        </p:attrNameLst>
                                      </p:cBhvr>
                                      <p:to>
                                        <p:strVal val="hidden"/>
                                      </p:to>
                                    </p:set>
                                  </p:childTnLst>
                                </p:cTn>
                              </p:par>
                            </p:childTnLst>
                          </p:cTn>
                        </p:par>
                        <p:par>
                          <p:cTn id="30" fill="hold">
                            <p:stCondLst>
                              <p:cond delay="500"/>
                            </p:stCondLst>
                            <p:childTnLst>
                              <p:par>
                                <p:cTn id="31" presetID="2" presetClass="exit" presetSubtype="4" fill="hold" grpId="1" nodeType="afterEffect">
                                  <p:stCondLst>
                                    <p:cond delay="0"/>
                                  </p:stCondLst>
                                  <p:childTnLst>
                                    <p:anim calcmode="lin" valueType="num">
                                      <p:cBhvr additive="base">
                                        <p:cTn id="32"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3" dur="500"/>
                                        <p:tgtEl>
                                          <p:spTgt spid="4">
                                            <p:txEl>
                                              <p:pRg st="1" end="1"/>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4">
                                            <p:txEl>
                                              <p:pRg st="1" end="1"/>
                                            </p:txEl>
                                          </p:spTgt>
                                        </p:tgtEl>
                                        <p:attrNameLst>
                                          <p:attrName>style.visibility</p:attrName>
                                        </p:attrNameLst>
                                      </p:cBhvr>
                                      <p:to>
                                        <p:strVal val="hidden"/>
                                      </p:to>
                                    </p:set>
                                  </p:childTnLst>
                                </p:cTn>
                              </p:par>
                            </p:childTnLst>
                          </p:cTn>
                        </p:par>
                        <p:par>
                          <p:cTn id="35" fill="hold">
                            <p:stCondLst>
                              <p:cond delay="1000"/>
                            </p:stCondLst>
                            <p:childTnLst>
                              <p:par>
                                <p:cTn id="36" presetID="2" presetClass="exit" presetSubtype="4" fill="hold" grpId="1" nodeType="afterEffect">
                                  <p:stCondLst>
                                    <p:cond delay="0"/>
                                  </p:stCondLst>
                                  <p:childTnLst>
                                    <p:anim calcmode="lin" valueType="num">
                                      <p:cBhvr additive="base">
                                        <p:cTn id="37" dur="5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p:tgtEl>
                                          <p:spTgt spid="4">
                                            <p:txEl>
                                              <p:pRg st="2" end="2"/>
                                            </p:txEl>
                                          </p:spTgt>
                                        </p:tgtEl>
                                        <p:attrNameLst>
                                          <p:attrName>ppt_y</p:attrName>
                                        </p:attrNameLst>
                                      </p:cBhvr>
                                      <p:tavLst>
                                        <p:tav tm="0">
                                          <p:val>
                                            <p:strVal val="ppt_y"/>
                                          </p:val>
                                        </p:tav>
                                        <p:tav tm="100000">
                                          <p:val>
                                            <p:strVal val="1+ppt_h/2"/>
                                          </p:val>
                                        </p:tav>
                                      </p:tavLst>
                                    </p:anim>
                                    <p:set>
                                      <p:cBhvr>
                                        <p:cTn id="39" dur="1" fill="hold">
                                          <p:stCondLst>
                                            <p:cond delay="499"/>
                                          </p:stCondLst>
                                        </p:cTn>
                                        <p:tgtEl>
                                          <p:spTgt spid="4">
                                            <p:txEl>
                                              <p:pRg st="2" end="2"/>
                                            </p:txEl>
                                          </p:spTgt>
                                        </p:tgtEl>
                                        <p:attrNameLst>
                                          <p:attrName>style.visibility</p:attrName>
                                        </p:attrNameLst>
                                      </p:cBhvr>
                                      <p:to>
                                        <p:strVal val="hidden"/>
                                      </p:to>
                                    </p:set>
                                  </p:childTnLst>
                                </p:cTn>
                              </p:par>
                            </p:childTnLst>
                          </p:cTn>
                        </p:par>
                        <p:par>
                          <p:cTn id="40" fill="hold">
                            <p:stCondLst>
                              <p:cond delay="1500"/>
                            </p:stCondLst>
                            <p:childTnLst>
                              <p:par>
                                <p:cTn id="41" presetID="2" presetClass="exit" presetSubtype="4" fill="hold" grpId="1" nodeType="afterEffect">
                                  <p:stCondLst>
                                    <p:cond delay="0"/>
                                  </p:stCondLst>
                                  <p:childTnLst>
                                    <p:anim calcmode="lin" valueType="num">
                                      <p:cBhvr additive="base">
                                        <p:cTn id="42" dur="500"/>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3" dur="500"/>
                                        <p:tgtEl>
                                          <p:spTgt spid="4">
                                            <p:txEl>
                                              <p:pRg st="3" end="3"/>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4">
                                            <p:txEl>
                                              <p:pRg st="3" end="3"/>
                                            </p:txEl>
                                          </p:spTgt>
                                        </p:tgtEl>
                                        <p:attrNameLst>
                                          <p:attrName>style.visibility</p:attrName>
                                        </p:attrNameLst>
                                      </p:cBhvr>
                                      <p:to>
                                        <p:strVal val="hidden"/>
                                      </p:to>
                                    </p:set>
                                  </p:childTnLst>
                                </p:cTn>
                              </p:par>
                            </p:childTnLst>
                          </p:cTn>
                        </p:par>
                        <p:par>
                          <p:cTn id="45" fill="hold">
                            <p:stCondLst>
                              <p:cond delay="2000"/>
                            </p:stCondLst>
                            <p:childTnLst>
                              <p:par>
                                <p:cTn id="46" presetID="8" presetClass="entr" presetSubtype="16"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diamond(in)">
                                      <p:cBhvr>
                                        <p:cTn id="48" dur="2000"/>
                                        <p:tgtEl>
                                          <p:spTgt spid="7"/>
                                        </p:tgtEl>
                                      </p:cBhvr>
                                    </p:animEffect>
                                  </p:childTnLst>
                                </p:cTn>
                              </p:par>
                            </p:childTnLst>
                          </p:cTn>
                        </p:par>
                        <p:par>
                          <p:cTn id="49" fill="hold">
                            <p:stCondLst>
                              <p:cond delay="4000"/>
                            </p:stCondLst>
                            <p:childTnLst>
                              <p:par>
                                <p:cTn id="50" presetID="3" presetClass="entr" presetSubtype="10" fill="hold" nodeType="afterEffect">
                                  <p:stCondLst>
                                    <p:cond delay="0"/>
                                  </p:stCondLst>
                                  <p:childTnLst>
                                    <p:set>
                                      <p:cBhvr>
                                        <p:cTn id="51" dur="1" fill="hold">
                                          <p:stCondLst>
                                            <p:cond delay="0"/>
                                          </p:stCondLst>
                                        </p:cTn>
                                        <p:tgtEl>
                                          <p:spTgt spid="80901"/>
                                        </p:tgtEl>
                                        <p:attrNameLst>
                                          <p:attrName>style.visibility</p:attrName>
                                        </p:attrNameLst>
                                      </p:cBhvr>
                                      <p:to>
                                        <p:strVal val="visible"/>
                                      </p:to>
                                    </p:set>
                                    <p:animEffect transition="in" filter="blinds(horizontal)">
                                      <p:cBhvr>
                                        <p:cTn id="52"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uiExpan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数据仓库和数据库</a:t>
            </a:r>
            <a:endParaRPr lang="zh-CN" altLang="en-US" dirty="0"/>
          </a:p>
        </p:txBody>
      </p:sp>
      <p:sp>
        <p:nvSpPr>
          <p:cNvPr id="4" name="文本占位符 3"/>
          <p:cNvSpPr>
            <a:spLocks noGrp="1"/>
          </p:cNvSpPr>
          <p:nvPr>
            <p:ph type="body" sz="quarter" idx="10"/>
          </p:nvPr>
        </p:nvSpPr>
        <p:spPr>
          <a:xfrm>
            <a:off x="575556" y="1088740"/>
            <a:ext cx="7920037" cy="4500909"/>
          </a:xfrm>
        </p:spPr>
        <p:txBody>
          <a:bodyPr/>
          <a:lstStyle/>
          <a:p>
            <a:pPr marL="0" indent="0">
              <a:lnSpc>
                <a:spcPct val="150000"/>
              </a:lnSpc>
              <a:buNone/>
            </a:pPr>
            <a:r>
              <a:rPr lang="en-US" altLang="zh-CN" sz="2000" b="1" dirty="0" smtClean="0">
                <a:latin typeface="宋体" panose="02010600030101010101" pitchFamily="2" charset="-122"/>
                <a:ea typeface="宋体" panose="02010600030101010101" pitchFamily="2" charset="-122"/>
              </a:rPr>
              <a:t>1</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设计目的不同：数据库</a:t>
            </a:r>
            <a:r>
              <a:rPr lang="zh-CN" altLang="zh-CN" sz="2000" b="1" dirty="0">
                <a:latin typeface="宋体" panose="02010600030101010101" pitchFamily="2" charset="-122"/>
                <a:ea typeface="宋体" panose="02010600030101010101" pitchFamily="2" charset="-122"/>
              </a:rPr>
              <a:t>是为捕获数据而设计，数据仓库是为分析数据而设计。</a:t>
            </a:r>
          </a:p>
          <a:p>
            <a:pPr marL="0" indent="0">
              <a:lnSpc>
                <a:spcPct val="150000"/>
              </a:lnSpc>
              <a:buNone/>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、面向主题</a:t>
            </a:r>
            <a:r>
              <a:rPr lang="en-US" altLang="zh-CN" sz="2000" b="1" dirty="0">
                <a:latin typeface="宋体" panose="02010600030101010101" pitchFamily="2" charset="-122"/>
                <a:ea typeface="宋体" panose="02010600030101010101" pitchFamily="2" charset="-122"/>
              </a:rPr>
              <a:t>&amp;</a:t>
            </a:r>
            <a:r>
              <a:rPr lang="zh-CN" altLang="en-US" sz="2000" b="1" dirty="0">
                <a:latin typeface="宋体" panose="02010600030101010101" pitchFamily="2" charset="-122"/>
                <a:ea typeface="宋体" panose="02010600030101010101" pitchFamily="2" charset="-122"/>
              </a:rPr>
              <a:t>面向事务</a:t>
            </a:r>
          </a:p>
          <a:p>
            <a:pPr marL="0" indent="0">
              <a:lnSpc>
                <a:spcPct val="150000"/>
              </a:lnSpc>
              <a:buNone/>
            </a:pP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、集成的</a:t>
            </a:r>
          </a:p>
          <a:p>
            <a:pPr marL="0" indent="0">
              <a:lnSpc>
                <a:spcPct val="150000"/>
              </a:lnSpc>
              <a:buNone/>
            </a:pP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、相对稳定的</a:t>
            </a:r>
          </a:p>
          <a:p>
            <a:pPr marL="0" indent="0">
              <a:lnSpc>
                <a:spcPct val="150000"/>
              </a:lnSpc>
              <a:buNone/>
            </a:pPr>
            <a:r>
              <a:rPr lang="en-US" altLang="zh-CN" sz="2000" b="1" dirty="0">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、反映历史变化的</a:t>
            </a:r>
          </a:p>
        </p:txBody>
      </p:sp>
      <p:sp>
        <p:nvSpPr>
          <p:cNvPr id="7" name="文本占位符 3"/>
          <p:cNvSpPr>
            <a:spLocks noGrp="1"/>
          </p:cNvSpPr>
          <p:nvPr/>
        </p:nvSpPr>
        <p:spPr>
          <a:xfrm>
            <a:off x="431540" y="4185084"/>
            <a:ext cx="7920037" cy="4500909"/>
          </a:xfrm>
          <a:prstGeom prst="rect">
            <a:avLst/>
          </a:prstGeom>
          <a:noFill/>
          <a:ln w="9525">
            <a:noFill/>
            <a:miter lim="800000"/>
          </a:ln>
        </p:spPr>
        <p:txBody>
          <a:bodyPr vert="horz" wrap="square" lIns="80141" tIns="40071" rIns="80141" bIns="40071" numCol="1" anchor="t" anchorCtr="0" compatLnSpc="1"/>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50000"/>
              </a:lnSpc>
              <a:buNone/>
            </a:pPr>
            <a:r>
              <a:rPr lang="zh-CN" altLang="zh-CN" sz="1800" dirty="0">
                <a:latin typeface="宋体" panose="02010600030101010101" pitchFamily="2" charset="-122"/>
                <a:cs typeface="Arial" panose="020B0604020202020204" pitchFamily="34" charset="0"/>
                <a:sym typeface="+mn-ea"/>
              </a:rPr>
              <a:t>    </a:t>
            </a:r>
            <a:r>
              <a:rPr lang="zh-CN" altLang="en-US" sz="1800" dirty="0">
                <a:sym typeface="+mn-ea"/>
              </a:rPr>
              <a:t>操作型数据库主要关心当前某一个时间段内的数据，而数据仓库中的数据通常包含历史</a:t>
            </a:r>
            <a:r>
              <a:rPr lang="zh-CN" altLang="en-US" sz="1800" dirty="0" smtClean="0">
                <a:sym typeface="+mn-ea"/>
              </a:rPr>
              <a:t>信息，系统记录</a:t>
            </a:r>
            <a:r>
              <a:rPr lang="zh-CN" altLang="en-US" sz="1800" dirty="0">
                <a:sym typeface="+mn-ea"/>
              </a:rPr>
              <a:t>了企业从过去某一时点</a:t>
            </a:r>
            <a:r>
              <a:rPr lang="en-US" altLang="zh-CN" sz="1800" dirty="0">
                <a:sym typeface="+mn-ea"/>
              </a:rPr>
              <a:t>(</a:t>
            </a:r>
            <a:r>
              <a:rPr lang="zh-CN" altLang="en-US" sz="1800" dirty="0">
                <a:sym typeface="+mn-ea"/>
              </a:rPr>
              <a:t>如开始应用数据仓库的时点</a:t>
            </a:r>
            <a:r>
              <a:rPr lang="en-US" altLang="zh-CN" sz="1800" dirty="0">
                <a:sym typeface="+mn-ea"/>
              </a:rPr>
              <a:t>)</a:t>
            </a:r>
            <a:r>
              <a:rPr lang="zh-CN" altLang="en-US" sz="1800" dirty="0">
                <a:sym typeface="+mn-ea"/>
              </a:rPr>
              <a:t>到目前的各个阶段的信息，通过这些信息，可以对企业的发展历程和未来趋势做出定量分析和预测。</a:t>
            </a:r>
            <a:endParaRPr lang="zh-CN" altLang="zh-CN" sz="1800" dirty="0">
              <a:latin typeface="宋体" panose="02010600030101010101" pitchFamily="2" charset="-122"/>
              <a:cs typeface="Arial" panose="020B0604020202020204" pitchFamily="34" charset="0"/>
              <a:sym typeface="+mn-ea"/>
            </a:endParaRPr>
          </a:p>
        </p:txBody>
      </p:sp>
      <p:pic>
        <p:nvPicPr>
          <p:cNvPr id="82949" name="Picture 5"/>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3275856" y="1664804"/>
            <a:ext cx="567563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500"/>
                                        <p:tgtEl>
                                          <p:spTgt spid="4">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4">
                                            <p:txEl>
                                              <p:pRg st="0" end="0"/>
                                            </p:txEl>
                                          </p:spTgt>
                                        </p:tgtEl>
                                      </p:cBhvr>
                                    </p:animEffect>
                                    <p:set>
                                      <p:cBhvr>
                                        <p:cTn id="28" dur="1" fill="hold">
                                          <p:stCondLst>
                                            <p:cond delay="499"/>
                                          </p:stCondLst>
                                        </p:cTn>
                                        <p:tgtEl>
                                          <p:spTgt spid="4">
                                            <p:txEl>
                                              <p:pRg st="0" end="0"/>
                                            </p:txEl>
                                          </p:spTgt>
                                        </p:tgtEl>
                                        <p:attrNameLst>
                                          <p:attrName>style.visibility</p:attrName>
                                        </p:attrNameLst>
                                      </p:cBhvr>
                                      <p:to>
                                        <p:strVal val="hidden"/>
                                      </p:to>
                                    </p:set>
                                  </p:childTnLst>
                                </p:cTn>
                              </p:par>
                            </p:childTnLst>
                          </p:cTn>
                        </p:par>
                        <p:par>
                          <p:cTn id="29" fill="hold">
                            <p:stCondLst>
                              <p:cond delay="500"/>
                            </p:stCondLst>
                            <p:childTnLst>
                              <p:par>
                                <p:cTn id="30" presetID="3" presetClass="exit" presetSubtype="10" fill="hold" grpId="1" nodeType="afterEffect">
                                  <p:stCondLst>
                                    <p:cond delay="0"/>
                                  </p:stCondLst>
                                  <p:childTnLst>
                                    <p:animEffect transition="out" filter="blinds(horizontal)">
                                      <p:cBhvr>
                                        <p:cTn id="31" dur="500"/>
                                        <p:tgtEl>
                                          <p:spTgt spid="4">
                                            <p:txEl>
                                              <p:pRg st="1" end="1"/>
                                            </p:txEl>
                                          </p:spTgt>
                                        </p:tgtEl>
                                      </p:cBhvr>
                                    </p:animEffect>
                                    <p:set>
                                      <p:cBhvr>
                                        <p:cTn id="32" dur="1" fill="hold">
                                          <p:stCondLst>
                                            <p:cond delay="499"/>
                                          </p:stCondLst>
                                        </p:cTn>
                                        <p:tgtEl>
                                          <p:spTgt spid="4">
                                            <p:txEl>
                                              <p:pRg st="1" end="1"/>
                                            </p:txEl>
                                          </p:spTgt>
                                        </p:tgtEl>
                                        <p:attrNameLst>
                                          <p:attrName>style.visibility</p:attrName>
                                        </p:attrNameLst>
                                      </p:cBhvr>
                                      <p:to>
                                        <p:strVal val="hidden"/>
                                      </p:to>
                                    </p:set>
                                  </p:childTnLst>
                                </p:cTn>
                              </p:par>
                            </p:childTnLst>
                          </p:cTn>
                        </p:par>
                        <p:par>
                          <p:cTn id="33" fill="hold">
                            <p:stCondLst>
                              <p:cond delay="1000"/>
                            </p:stCondLst>
                            <p:childTnLst>
                              <p:par>
                                <p:cTn id="34" presetID="3" presetClass="exit" presetSubtype="10" fill="hold" grpId="1" nodeType="afterEffect">
                                  <p:stCondLst>
                                    <p:cond delay="0"/>
                                  </p:stCondLst>
                                  <p:childTnLst>
                                    <p:animEffect transition="out" filter="blinds(horizontal)">
                                      <p:cBhvr>
                                        <p:cTn id="35" dur="500"/>
                                        <p:tgtEl>
                                          <p:spTgt spid="4">
                                            <p:txEl>
                                              <p:pRg st="2" end="2"/>
                                            </p:txEl>
                                          </p:spTgt>
                                        </p:tgtEl>
                                      </p:cBhvr>
                                    </p:animEffect>
                                    <p:set>
                                      <p:cBhvr>
                                        <p:cTn id="36" dur="1" fill="hold">
                                          <p:stCondLst>
                                            <p:cond delay="499"/>
                                          </p:stCondLst>
                                        </p:cTn>
                                        <p:tgtEl>
                                          <p:spTgt spid="4">
                                            <p:txEl>
                                              <p:pRg st="2" end="2"/>
                                            </p:txEl>
                                          </p:spTgt>
                                        </p:tgtEl>
                                        <p:attrNameLst>
                                          <p:attrName>style.visibility</p:attrName>
                                        </p:attrNameLst>
                                      </p:cBhvr>
                                      <p:to>
                                        <p:strVal val="hidden"/>
                                      </p:to>
                                    </p:set>
                                  </p:childTnLst>
                                </p:cTn>
                              </p:par>
                            </p:childTnLst>
                          </p:cTn>
                        </p:par>
                        <p:par>
                          <p:cTn id="37" fill="hold">
                            <p:stCondLst>
                              <p:cond delay="1500"/>
                            </p:stCondLst>
                            <p:childTnLst>
                              <p:par>
                                <p:cTn id="38" presetID="3" presetClass="exit" presetSubtype="10" fill="hold" grpId="1" nodeType="afterEffect">
                                  <p:stCondLst>
                                    <p:cond delay="0"/>
                                  </p:stCondLst>
                                  <p:childTnLst>
                                    <p:animEffect transition="out" filter="blinds(horizontal)">
                                      <p:cBhvr>
                                        <p:cTn id="39" dur="500"/>
                                        <p:tgtEl>
                                          <p:spTgt spid="4">
                                            <p:txEl>
                                              <p:pRg st="3" end="3"/>
                                            </p:txEl>
                                          </p:spTgt>
                                        </p:tgtEl>
                                      </p:cBhvr>
                                    </p:animEffect>
                                    <p:set>
                                      <p:cBhvr>
                                        <p:cTn id="40" dur="1" fill="hold">
                                          <p:stCondLst>
                                            <p:cond delay="499"/>
                                          </p:stCondLst>
                                        </p:cTn>
                                        <p:tgtEl>
                                          <p:spTgt spid="4">
                                            <p:txEl>
                                              <p:pRg st="3" end="3"/>
                                            </p:txEl>
                                          </p:spTgt>
                                        </p:tgtEl>
                                        <p:attrNameLst>
                                          <p:attrName>style.visibility</p:attrName>
                                        </p:attrNameLst>
                                      </p:cBhvr>
                                      <p:to>
                                        <p:strVal val="hidden"/>
                                      </p:to>
                                    </p:set>
                                  </p:childTnLst>
                                </p:cTn>
                              </p:par>
                            </p:childTnLst>
                          </p:cTn>
                        </p:par>
                        <p:par>
                          <p:cTn id="41" fill="hold">
                            <p:stCondLst>
                              <p:cond delay="2000"/>
                            </p:stCondLst>
                            <p:childTnLst>
                              <p:par>
                                <p:cTn id="42" presetID="3" presetClass="exit" presetSubtype="10" fill="hold" grpId="1" nodeType="afterEffect">
                                  <p:stCondLst>
                                    <p:cond delay="0"/>
                                  </p:stCondLst>
                                  <p:childTnLst>
                                    <p:animEffect transition="out" filter="blinds(horizontal)">
                                      <p:cBhvr>
                                        <p:cTn id="43" dur="500"/>
                                        <p:tgtEl>
                                          <p:spTgt spid="4">
                                            <p:txEl>
                                              <p:pRg st="4" end="4"/>
                                            </p:txEl>
                                          </p:spTgt>
                                        </p:tgtEl>
                                      </p:cBhvr>
                                    </p:animEffect>
                                    <p:set>
                                      <p:cBhvr>
                                        <p:cTn id="44" dur="1" fill="hold">
                                          <p:stCondLst>
                                            <p:cond delay="499"/>
                                          </p:stCondLst>
                                        </p:cTn>
                                        <p:tgtEl>
                                          <p:spTgt spid="4">
                                            <p:txEl>
                                              <p:pRg st="4" end="4"/>
                                            </p:txEl>
                                          </p:spTgt>
                                        </p:tgtEl>
                                        <p:attrNameLst>
                                          <p:attrName>style.visibility</p:attrName>
                                        </p:attrNameLst>
                                      </p:cBhvr>
                                      <p:to>
                                        <p:strVal val="hidden"/>
                                      </p:to>
                                    </p:set>
                                  </p:childTnLst>
                                </p:cTn>
                              </p:par>
                            </p:childTnLst>
                          </p:cTn>
                        </p:par>
                        <p:par>
                          <p:cTn id="45" fill="hold">
                            <p:stCondLst>
                              <p:cond delay="2500"/>
                            </p:stCondLst>
                            <p:childTnLst>
                              <p:par>
                                <p:cTn id="46" presetID="8" presetClass="entr" presetSubtype="16"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diamond(in)">
                                      <p:cBhvr>
                                        <p:cTn id="48" dur="2000"/>
                                        <p:tgtEl>
                                          <p:spTgt spid="7"/>
                                        </p:tgtEl>
                                      </p:cBhvr>
                                    </p:animEffect>
                                  </p:childTnLst>
                                </p:cTn>
                              </p:par>
                            </p:childTnLst>
                          </p:cTn>
                        </p:par>
                        <p:par>
                          <p:cTn id="49" fill="hold">
                            <p:stCondLst>
                              <p:cond delay="4500"/>
                            </p:stCondLst>
                            <p:childTnLst>
                              <p:par>
                                <p:cTn id="50" presetID="3" presetClass="entr" presetSubtype="10" fill="hold" nodeType="afterEffect">
                                  <p:stCondLst>
                                    <p:cond delay="0"/>
                                  </p:stCondLst>
                                  <p:childTnLst>
                                    <p:set>
                                      <p:cBhvr>
                                        <p:cTn id="51" dur="1" fill="hold">
                                          <p:stCondLst>
                                            <p:cond delay="0"/>
                                          </p:stCondLst>
                                        </p:cTn>
                                        <p:tgtEl>
                                          <p:spTgt spid="82949"/>
                                        </p:tgtEl>
                                        <p:attrNameLst>
                                          <p:attrName>style.visibility</p:attrName>
                                        </p:attrNameLst>
                                      </p:cBhvr>
                                      <p:to>
                                        <p:strVal val="visible"/>
                                      </p:to>
                                    </p:set>
                                    <p:animEffect transition="in" filter="blinds(horizontal)">
                                      <p:cBhvr>
                                        <p:cTn id="5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uiExpand="1"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05" y="387350"/>
            <a:ext cx="7785735" cy="868680"/>
          </a:xfrm>
        </p:spPr>
        <p:txBody>
          <a:bodyPr/>
          <a:lstStyle/>
          <a:p>
            <a:r>
              <a:rPr lang="zh-CN" altLang="en-US" dirty="0" smtClean="0"/>
              <a:t>数据仓库和数据库</a:t>
            </a:r>
            <a:endParaRPr lang="zh-CN" altLang="en-US" dirty="0"/>
          </a:p>
        </p:txBody>
      </p:sp>
      <p:sp>
        <p:nvSpPr>
          <p:cNvPr id="4" name="文本占位符 3"/>
          <p:cNvSpPr>
            <a:spLocks noGrp="1"/>
          </p:cNvSpPr>
          <p:nvPr>
            <p:ph type="body" sz="quarter" idx="10"/>
          </p:nvPr>
        </p:nvSpPr>
        <p:spPr>
          <a:xfrm>
            <a:off x="611823" y="1340167"/>
            <a:ext cx="7920037" cy="4500909"/>
          </a:xfrm>
        </p:spPr>
        <p:txBody>
          <a:bodyPr/>
          <a:lstStyle/>
          <a:p>
            <a:pPr marL="0" indent="0">
              <a:lnSpc>
                <a:spcPct val="150000"/>
              </a:lnSpc>
              <a:buNone/>
            </a:pPr>
            <a:r>
              <a:rPr lang="zh-CN" altLang="zh-CN" sz="1800" kern="1200" dirty="0">
                <a:latin typeface="宋体" panose="02010600030101010101" pitchFamily="2" charset="-122"/>
                <a:cs typeface="Arial" panose="020B0604020202020204" pitchFamily="34" charset="0"/>
                <a:sym typeface="+mn-ea"/>
              </a:rPr>
              <a:t>综上所述：</a:t>
            </a:r>
          </a:p>
          <a:p>
            <a:pPr marL="0" indent="0">
              <a:lnSpc>
                <a:spcPct val="150000"/>
              </a:lnSpc>
              <a:buNone/>
            </a:pPr>
            <a:r>
              <a:rPr lang="zh-CN" altLang="zh-CN" sz="1800" kern="1200" dirty="0">
                <a:latin typeface="宋体" panose="02010600030101010101" pitchFamily="2" charset="-122"/>
                <a:cs typeface="Arial" panose="020B0604020202020204" pitchFamily="34" charset="0"/>
                <a:sym typeface="+mn-ea"/>
              </a:rPr>
              <a:t>    由于数据库和数据仓库</a:t>
            </a:r>
            <a:r>
              <a:rPr lang="zh-CN" altLang="zh-CN" sz="1800" b="1" kern="1200" dirty="0">
                <a:latin typeface="宋体" panose="02010600030101010101" pitchFamily="2" charset="-122"/>
                <a:cs typeface="Arial" panose="020B0604020202020204" pitchFamily="34" charset="0"/>
                <a:sym typeface="+mn-ea"/>
              </a:rPr>
              <a:t>设计目的</a:t>
            </a:r>
            <a:r>
              <a:rPr lang="zh-CN" altLang="zh-CN" sz="1800" kern="1200" dirty="0">
                <a:latin typeface="宋体" panose="02010600030101010101" pitchFamily="2" charset="-122"/>
                <a:cs typeface="Arial" panose="020B0604020202020204" pitchFamily="34" charset="0"/>
                <a:sym typeface="+mn-ea"/>
              </a:rPr>
              <a:t>完全不一样，两者的</a:t>
            </a:r>
            <a:r>
              <a:rPr lang="zh-CN" altLang="zh-CN" sz="1800" b="1" kern="1200" dirty="0">
                <a:latin typeface="宋体" panose="02010600030101010101" pitchFamily="2" charset="-122"/>
                <a:cs typeface="Arial" panose="020B0604020202020204" pitchFamily="34" charset="0"/>
                <a:sym typeface="+mn-ea"/>
              </a:rPr>
              <a:t>性能</a:t>
            </a:r>
            <a:r>
              <a:rPr lang="zh-CN" altLang="zh-CN" sz="1800" kern="1200" dirty="0">
                <a:latin typeface="宋体" panose="02010600030101010101" pitchFamily="2" charset="-122"/>
                <a:cs typeface="Arial" panose="020B0604020202020204" pitchFamily="34" charset="0"/>
                <a:sym typeface="+mn-ea"/>
              </a:rPr>
              <a:t>有所差异，</a:t>
            </a:r>
            <a:r>
              <a:rPr lang="zh-CN" altLang="zh-CN" sz="1800" b="1" kern="1200" dirty="0">
                <a:latin typeface="宋体" panose="02010600030101010101" pitchFamily="2" charset="-122"/>
                <a:cs typeface="Arial" panose="020B0604020202020204" pitchFamily="34" charset="0"/>
                <a:sym typeface="+mn-ea"/>
              </a:rPr>
              <a:t>用法</a:t>
            </a:r>
            <a:r>
              <a:rPr lang="zh-CN" altLang="zh-CN" sz="1800" kern="1200" dirty="0">
                <a:latin typeface="宋体" panose="02010600030101010101" pitchFamily="2" charset="-122"/>
                <a:cs typeface="Arial" panose="020B0604020202020204" pitchFamily="34" charset="0"/>
                <a:sym typeface="+mn-ea"/>
              </a:rPr>
              <a:t>也是有很大差别的，这一点主要体现在</a:t>
            </a:r>
            <a:r>
              <a:rPr lang="zh-CN" altLang="zh-CN" sz="1800" b="1" kern="1200" dirty="0">
                <a:latin typeface="宋体" panose="02010600030101010101" pitchFamily="2" charset="-122"/>
                <a:cs typeface="Arial" panose="020B0604020202020204" pitchFamily="34" charset="0"/>
                <a:sym typeface="+mn-ea"/>
              </a:rPr>
              <a:t>表的设计</a:t>
            </a:r>
            <a:r>
              <a:rPr lang="zh-CN" altLang="zh-CN" sz="1800" kern="1200" dirty="0">
                <a:latin typeface="宋体" panose="02010600030101010101" pitchFamily="2" charset="-122"/>
                <a:cs typeface="Arial" panose="020B0604020202020204" pitchFamily="34" charset="0"/>
                <a:sym typeface="+mn-ea"/>
              </a:rPr>
              <a:t>和</a:t>
            </a:r>
            <a:r>
              <a:rPr lang="zh-CN" altLang="zh-CN" sz="1800" b="1" kern="1200" dirty="0">
                <a:latin typeface="宋体" panose="02010600030101010101" pitchFamily="2" charset="-122"/>
                <a:cs typeface="Arial" panose="020B0604020202020204" pitchFamily="34" charset="0"/>
                <a:sym typeface="+mn-ea"/>
              </a:rPr>
              <a:t>操作类型</a:t>
            </a:r>
            <a:r>
              <a:rPr lang="zh-CN" altLang="zh-CN" sz="1800" kern="1200" dirty="0">
                <a:latin typeface="宋体" panose="02010600030101010101" pitchFamily="2" charset="-122"/>
                <a:cs typeface="Arial" panose="020B0604020202020204" pitchFamily="34" charset="0"/>
                <a:sym typeface="+mn-ea"/>
              </a:rPr>
              <a:t>上。</a:t>
            </a:r>
          </a:p>
          <a:p>
            <a:pPr marL="0" indent="0">
              <a:lnSpc>
                <a:spcPct val="150000"/>
              </a:lnSpc>
              <a:buNone/>
            </a:pPr>
            <a:r>
              <a:rPr lang="zh-CN" altLang="zh-CN" sz="1800" kern="1200" dirty="0">
                <a:latin typeface="宋体" panose="02010600030101010101" pitchFamily="2" charset="-122"/>
                <a:cs typeface="Arial" panose="020B0604020202020204" pitchFamily="34" charset="0"/>
                <a:sym typeface="+mn-ea"/>
              </a:rPr>
              <a:t>    但是数据库和数据仓库也并不是完全独立的两个东西，数据仓库可以借助于某些数据库来实现，这也是为什么有人说</a:t>
            </a:r>
            <a:r>
              <a:rPr lang="zh-CN" altLang="zh-CN" sz="1800" b="1" kern="1200" dirty="0">
                <a:latin typeface="宋体" panose="02010600030101010101" pitchFamily="2" charset="-122"/>
                <a:cs typeface="Arial" panose="020B0604020202020204" pitchFamily="34" charset="0"/>
                <a:sym typeface="+mn-ea"/>
              </a:rPr>
              <a:t>数据仓库不是一个实体，而是一种方案</a:t>
            </a:r>
            <a:r>
              <a:rPr lang="zh-CN" altLang="zh-CN" sz="1800" kern="1200" dirty="0">
                <a:latin typeface="宋体" panose="02010600030101010101" pitchFamily="2" charset="-122"/>
                <a:cs typeface="Arial" panose="020B0604020202020204" pitchFamily="34" charset="0"/>
                <a:sym typeface="+mn-ea"/>
              </a:rPr>
              <a:t>的主要原因。</a:t>
            </a:r>
            <a:endParaRPr lang="zh-CN" altLang="en-US" sz="2000" b="1" dirty="0">
              <a:latin typeface="宋体" panose="02010600030101010101" pitchFamily="2" charset="-122"/>
              <a:ea typeface="宋体" panose="02010600030101010101" pitchFamily="2" charset="-122"/>
            </a:endParaRPr>
          </a:p>
        </p:txBody>
      </p:sp>
      <p:sp>
        <p:nvSpPr>
          <p:cNvPr id="7" name="文本占位符 3"/>
          <p:cNvSpPr>
            <a:spLocks noGrp="1"/>
          </p:cNvSpPr>
          <p:nvPr/>
        </p:nvSpPr>
        <p:spPr>
          <a:xfrm>
            <a:off x="544513" y="1178877"/>
            <a:ext cx="7920037" cy="4500909"/>
          </a:xfrm>
          <a:prstGeom prst="rect">
            <a:avLst/>
          </a:prstGeom>
          <a:noFill/>
          <a:ln w="9525">
            <a:noFill/>
            <a:miter lim="800000"/>
          </a:ln>
        </p:spPr>
        <p:txBody>
          <a:bodyPr vert="horz" wrap="square" lIns="80141" tIns="40071" rIns="80141" bIns="40071" numCol="1" anchor="t" anchorCtr="0" compatLnSpc="1"/>
          <a:lst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nSpc>
                <a:spcPct val="150000"/>
              </a:lnSpc>
              <a:buNone/>
            </a:pPr>
            <a:endParaRPr lang="zh-CN" altLang="zh-CN" sz="1800" dirty="0">
              <a:latin typeface="宋体" panose="02010600030101010101" pitchFamily="2" charset="-122"/>
              <a:cs typeface="Arial" panose="020B0604020202020204" pitchFamily="34" charset="0"/>
              <a:sym typeface="+mn-ea"/>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noFill/>
          <a:miter lim="800000"/>
        </a:ln>
      </a:spPr>
      <a:bodyPr wrap="none" lIns="99980" tIns="49986" rIns="99980" bIns="49986">
        <a:spAutoFit/>
      </a:bodyPr>
      <a:lstStyle>
        <a:defPPr algn="ctr" defTabSz="1001395" eaLnBrk="0" hangingPunct="0">
          <a:defRPr sz="1400" dirty="0" smtClean="0">
            <a:solidFill>
              <a:srgbClr val="000000"/>
            </a:solidFill>
            <a:latin typeface="+mn-lt"/>
            <a:ea typeface="+mn-ea"/>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5252</Words>
  <Application>Microsoft Macintosh PowerPoint</Application>
  <PresentationFormat>全屏显示(4:3)</PresentationFormat>
  <Paragraphs>725</Paragraphs>
  <Slides>60</Slides>
  <Notes>44</Notes>
  <HiddenSlides>2</HiddenSlides>
  <MMClips>0</MMClips>
  <ScaleCrop>false</ScaleCrop>
  <HeadingPairs>
    <vt:vector size="4" baseType="variant">
      <vt:variant>
        <vt:lpstr>主题</vt:lpstr>
      </vt:variant>
      <vt:variant>
        <vt:i4>2</vt:i4>
      </vt:variant>
      <vt:variant>
        <vt:lpstr>幻灯片标题</vt:lpstr>
      </vt:variant>
      <vt:variant>
        <vt:i4>60</vt:i4>
      </vt:variant>
    </vt:vector>
  </HeadingPairs>
  <TitlesOfParts>
    <vt:vector size="62" baseType="lpstr">
      <vt:lpstr>1#UC&amp;C母版初稿</vt:lpstr>
      <vt:lpstr>default</vt:lpstr>
      <vt:lpstr>Hive总体篇</vt:lpstr>
      <vt:lpstr>PowerPoint 演示文稿</vt:lpstr>
      <vt:lpstr>什么是Hive</vt:lpstr>
      <vt:lpstr>数据仓库和数据库</vt:lpstr>
      <vt:lpstr>数据仓库和数据库</vt:lpstr>
      <vt:lpstr>数据仓库和数据库</vt:lpstr>
      <vt:lpstr>数据仓库和数据库</vt:lpstr>
      <vt:lpstr>数据仓库和数据库</vt:lpstr>
      <vt:lpstr>数据仓库和数据库</vt:lpstr>
      <vt:lpstr>Hive在FusionInsight中的位置</vt:lpstr>
      <vt:lpstr>Hive的设计特点</vt:lpstr>
      <vt:lpstr>Hive的优点和缺点</vt:lpstr>
      <vt:lpstr>Hive的优点和缺点</vt:lpstr>
      <vt:lpstr>Hive的应用场景</vt:lpstr>
      <vt:lpstr>Hive与传统数据仓库比较</vt:lpstr>
      <vt:lpstr>Hive与传统数据仓库比较</vt:lpstr>
      <vt:lpstr>PowerPoint 演示文稿</vt:lpstr>
      <vt:lpstr>Hive的架构</vt:lpstr>
      <vt:lpstr>FusionInsight HD中Hive的架构</vt:lpstr>
      <vt:lpstr>PowerPoint 演示文稿</vt:lpstr>
      <vt:lpstr>PowerPoint 演示文稿</vt:lpstr>
      <vt:lpstr>PowerPoint 演示文稿</vt:lpstr>
      <vt:lpstr>Hive数据存储模型</vt:lpstr>
      <vt:lpstr>Hive数据存储模型 – 分区和分桶</vt:lpstr>
      <vt:lpstr>Hive数据存储模型 – 分区和分桶</vt:lpstr>
      <vt:lpstr>Hive数据存储模型-托管表和外部表</vt:lpstr>
      <vt:lpstr>Hive数据存储模型-托管表和外部表</vt:lpstr>
      <vt:lpstr>Hive权限管理</vt:lpstr>
      <vt:lpstr>Hive增强特性</vt:lpstr>
      <vt:lpstr>Hive增强特性 – Colocation简介</vt:lpstr>
      <vt:lpstr>Hive增强特性 – Colocation使用</vt:lpstr>
      <vt:lpstr>Hive增强特性 – 列加密</vt:lpstr>
      <vt:lpstr>Hive增强特性 – HBase记录批量删除(自研)</vt:lpstr>
      <vt:lpstr>Hive增强特性 – 流控特性</vt:lpstr>
      <vt:lpstr>Hive增强特性 – 指定行分割符</vt:lpstr>
      <vt:lpstr>PowerPoint 演示文稿</vt:lpstr>
      <vt:lpstr>Hive数据类型介绍</vt:lpstr>
      <vt:lpstr>Hive数据类型介绍</vt:lpstr>
      <vt:lpstr>Hive文件存储格式</vt:lpstr>
      <vt:lpstr>Hive SQL介绍</vt:lpstr>
      <vt:lpstr>Hive基本操作 – DDL之创建表</vt:lpstr>
      <vt:lpstr>Hive基本操作 – DDL之创建外部表</vt:lpstr>
      <vt:lpstr>Hive基本操作 – DDL之修改表</vt:lpstr>
      <vt:lpstr>Hive基本操作-DML</vt:lpstr>
      <vt:lpstr>Hive基本操作-DML</vt:lpstr>
      <vt:lpstr>Hive基本操作-查询</vt:lpstr>
      <vt:lpstr>Hive基本操作-表连接</vt:lpstr>
      <vt:lpstr>Hive基本操作-表连接</vt:lpstr>
      <vt:lpstr>Hive基本操作-表连接</vt:lpstr>
      <vt:lpstr>Hive基本操作-semi join</vt:lpstr>
      <vt:lpstr>Hive基本操作-map join</vt:lpstr>
      <vt:lpstr>Hive基本操作 – 函数</vt:lpstr>
      <vt:lpstr>Hive基本操作 – 函数使用举例</vt:lpstr>
      <vt:lpstr>Hive常用优化方法</vt:lpstr>
      <vt:lpstr>Hive常用优化方法</vt:lpstr>
      <vt:lpstr>PowerPoint 演示文稿</vt:lpstr>
      <vt:lpstr>PowerPoint 演示文稿</vt:lpstr>
      <vt:lpstr>PowerPoint 演示文稿</vt:lpstr>
      <vt:lpstr>PowerPoint 演示文稿</vt:lpstr>
      <vt:lpstr>谢谢</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 j k l mac</cp:lastModifiedBy>
  <cp:revision>3198</cp:revision>
  <dcterms:created xsi:type="dcterms:W3CDTF">2003-08-21T06:48:00Z</dcterms:created>
  <dcterms:modified xsi:type="dcterms:W3CDTF">2019-12-11T07:53:28Z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(4)sdSjA5lW9BsxepRyhOOjSBOjQaNUxPcqewp2p3mVWablLT22rgcuJkEtdV/tS0I9aZHlU9MJ
KQvx1qJEcBC+g7FWgr4wnXEdwpi+FUU0qpGs3Km7sbkIW5t1WBjDkGh99VPqIvLF55wz7MD0
xfywDjRvt4hZj47XswHIZT+ZWEApMRyjH1viQdAr3vyyu1eZHlOcBlFkQgiwNocRy08MJL2/
1rfk+iUmdFEr4g3yjI</vt:lpwstr>
  </property>
  <property fmtid="{D5CDD505-2E9C-101B-9397-08002B2CF9AE}" pid="14" name="_new_ms_pID_725431">
    <vt:lpwstr>M12RhA5CW7ReJ8dLMyXerkFHtBYj4i7H8B5e4pCGz9uYYo88AIAY/X
COZiflejnkCM+U9sY4dOWFu9lMy9sIMMzPfzsNg2twZB4iD9yEDNOQHVY0nIQisInCDW0EIx
W97TsuZQ90W2sXBRsECIlWVY/J02Owgmw13jyaSxNkW2LZil50ce+i8PdmnJftVcdIyatiTe
iYfQ6zTuFrYaxnIBEVXezC33IvWlTmZfC29E</vt:lpwstr>
  </property>
  <property fmtid="{D5CDD505-2E9C-101B-9397-08002B2CF9AE}" pid="15" name="_new_ms_pID_725432">
    <vt:lpwstr>zx8ox8Bwntn3ke9OzlIhyeGeSuwyKxBiGAeY
oYthcBOV1Z+XsRBN807HPW73kvdBv7NPHNEsT+49dYWGcZRUlpPZ3wDjnGyUflchKNMcQCTb
2OZFen6C7X/1c7+TQAfBEP9imEw583qJseTx0q9/8POIVavEhWjafgvqiof92bfB660WlAc4
USa3uAZCXNwjUIL6G90iNab4XYJ/AMcx8HVyGUqLqq/+FA79NFnp9D</vt:lpwstr>
  </property>
  <property fmtid="{D5CDD505-2E9C-101B-9397-08002B2CF9AE}" pid="16" name="_new_ms_pID_725433">
    <vt:lpwstr>wtP6n5jzAXgfrnMAlE
Lw9DQC1RDozk2dz9Ximn4JES1Co=</vt:lpwstr>
  </property>
  <property fmtid="{D5CDD505-2E9C-101B-9397-08002B2CF9AE}" pid="17" name="_2015_ms_pID_725343">
    <vt:lpwstr>(2)CNPcdzOT2tddy0Ejr7qDY5sFLYvowAyICYBHuPB10jRwuhswCJL60gxtdXplJIG7YwFTowMY
Vdwu352qII0cJLssN5ZDgBeCUJxWLlG3Eb/uZMkUY/cS7R18A0KFCjE3wIf7C/yTIlmvKJAn
eqnHIfEaV00KyJzGiGIvubb5G9X/BB1yWF1wVfbx5rk058B7ht1BGf3PWUKEmnwDVUVRVSi4
MZ4k0nDfancm63wmHY</vt:lpwstr>
  </property>
  <property fmtid="{D5CDD505-2E9C-101B-9397-08002B2CF9AE}" pid="18" name="_2015_ms_pID_7253431">
    <vt:lpwstr>HcqnzJlDV63a8vgVt3XebLvCkWDnj4kKEoZThaLRlWxW9vng9XNEob
InCG4LRzeRkT3CeIFys/pTZ+UA/NPvsVT5ikfXh59HaQnv5RhSxalOiX4rGbjCcM4ZlZNkzZ
mXrZeWZHS+R5msvMn0IS7MDzn6b8ATdLCqtRstYaOBNXmS5oyT3J3zbUlJ/aMi4Z8IPh9chm
JVjI56LKv+IWFQGu</vt:lpwstr>
  </property>
  <property fmtid="{D5CDD505-2E9C-101B-9397-08002B2CF9AE}" pid="19" name="_2015_ms_pID_7253432">
    <vt:lpwstr>JltAZ2V9zc8TVvmn78O07myP5rmKAxvEhi30
PTznQtpzBhZYp4+as1iGCNDkx0Y0itZyGq7ygTZo2nKnFvEkhsw=</vt:lpwstr>
  </property>
  <property fmtid="{D5CDD505-2E9C-101B-9397-08002B2CF9AE}" pid="20" name="_readonly">
    <vt:lpwstr/>
  </property>
  <property fmtid="{D5CDD505-2E9C-101B-9397-08002B2CF9AE}" pid="21" name="_change">
    <vt:lpwstr/>
  </property>
  <property fmtid="{D5CDD505-2E9C-101B-9397-08002B2CF9AE}" pid="22" name="_full-control">
    <vt:lpwstr/>
  </property>
  <property fmtid="{D5CDD505-2E9C-101B-9397-08002B2CF9AE}" pid="23" name="sflag">
    <vt:lpwstr>1471308553</vt:lpwstr>
  </property>
  <property fmtid="{D5CDD505-2E9C-101B-9397-08002B2CF9AE}" pid="24" name="KSOProductBuildVer">
    <vt:lpwstr>2052-10.1.0.7223</vt:lpwstr>
  </property>
</Properties>
</file>