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gif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高效团队开发工具</a:t>
            </a:r>
          </a:p>
          <a:p>
            <a:pPr/>
            <a:r>
              <a:t>与方法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版本管理</a:t>
            </a:r>
          </a:p>
          <a:p>
            <a:pPr/>
            <a:r>
              <a:t>缺陷管理</a:t>
            </a:r>
          </a:p>
          <a:p>
            <a:pPr/>
            <a:r>
              <a:t>CI(持续集成)</a:t>
            </a:r>
          </a:p>
          <a:p>
            <a:pPr/>
            <a:r>
              <a:t>部署的自动化(持续交付)</a:t>
            </a:r>
          </a:p>
          <a:p>
            <a:pPr/>
            <a:r>
              <a:t>回归测试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版本管理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6052" indent="-416052" defTabSz="531622">
              <a:spcBef>
                <a:spcPts val="3800"/>
              </a:spcBef>
              <a:defRPr sz="3458"/>
            </a:pPr>
            <a:r>
              <a:t>使用分布式版本管理系统的5大原因</a:t>
            </a:r>
          </a:p>
          <a:p>
            <a:pPr marL="416052" indent="-416052" defTabSz="531622">
              <a:spcBef>
                <a:spcPts val="3800"/>
              </a:spcBef>
              <a:defRPr sz="3458"/>
            </a:pPr>
            <a:r>
              <a:t>1.能将代码库完整复制到本地</a:t>
            </a:r>
          </a:p>
          <a:p>
            <a:pPr marL="416052" indent="-416052" defTabSz="531622">
              <a:spcBef>
                <a:spcPts val="3800"/>
              </a:spcBef>
              <a:defRPr sz="3458"/>
            </a:pPr>
            <a:r>
              <a:t>2.运行速度快</a:t>
            </a:r>
          </a:p>
          <a:p>
            <a:pPr marL="416052" indent="-416052" defTabSz="531622">
              <a:spcBef>
                <a:spcPts val="3800"/>
              </a:spcBef>
              <a:defRPr sz="3458"/>
            </a:pPr>
            <a:r>
              <a:t>3.临时作业的提交易于管理</a:t>
            </a:r>
          </a:p>
          <a:p>
            <a:pPr marL="416052" indent="-416052" defTabSz="531622">
              <a:spcBef>
                <a:spcPts val="3800"/>
              </a:spcBef>
              <a:defRPr sz="3458"/>
            </a:pPr>
            <a:r>
              <a:t>4.分支、合并简单方便</a:t>
            </a:r>
          </a:p>
          <a:p>
            <a:pPr marL="416052" indent="-416052" defTabSz="531622">
              <a:spcBef>
                <a:spcPts val="3800"/>
              </a:spcBef>
              <a:defRPr sz="3458"/>
            </a:pPr>
            <a:r>
              <a:t>5.可以不受地点的限制进行协作开发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缺点</a:t>
            </a:r>
          </a:p>
          <a:p>
            <a:pPr/>
            <a:r>
              <a:t>1.系统中没有真正意义上的最新版本</a:t>
            </a:r>
          </a:p>
          <a:p>
            <a:pPr/>
            <a:r>
              <a:t>2.没有真正意义上的版本号</a:t>
            </a:r>
          </a:p>
          <a:p>
            <a:pPr/>
            <a:r>
              <a:t>3.工作流程的配置过于灵活，容易产生混乱</a:t>
            </a:r>
          </a:p>
          <a:p>
            <a:pPr/>
            <a:r>
              <a:t>4思维方式的习惯需要一定的时间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缺陷管理系统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项目进展不顺利的原因</a:t>
            </a:r>
          </a:p>
          <a:p>
            <a:pPr/>
            <a:r>
              <a:t>1.目标错误</a:t>
            </a:r>
          </a:p>
          <a:p>
            <a:pPr/>
            <a:r>
              <a:t>2.估计错误，时间过紧，人员不足</a:t>
            </a:r>
          </a:p>
          <a:p>
            <a:pPr/>
            <a:r>
              <a:t>3没有定义项目的结束</a:t>
            </a:r>
          </a:p>
          <a:p>
            <a:pPr/>
            <a:r>
              <a:t>4成员的积极性不足，进度停滞不前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这些原因有着这些共同特征</a:t>
            </a:r>
          </a:p>
          <a:p>
            <a:pPr/>
            <a:r>
              <a:t>1.项目无法可视化</a:t>
            </a:r>
          </a:p>
          <a:p>
            <a:pPr/>
            <a:r>
              <a:t>2.没有进行任务管理、进度管理和信息共享等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8911" indent="-438911" defTabSz="560831">
              <a:spcBef>
                <a:spcPts val="4000"/>
              </a:spcBef>
              <a:defRPr sz="3648"/>
            </a:pPr>
            <a:r>
              <a:t>导入缺陷管理系统的优点</a:t>
            </a:r>
          </a:p>
          <a:p>
            <a:pPr marL="438911" indent="-438911" defTabSz="560831">
              <a:spcBef>
                <a:spcPts val="4000"/>
              </a:spcBef>
              <a:defRPr sz="3648"/>
            </a:pPr>
            <a:r>
              <a:t>1.具有任务管理所需要的基本功能</a:t>
            </a:r>
          </a:p>
          <a:p>
            <a:pPr marL="438911" indent="-438911" defTabSz="560831">
              <a:spcBef>
                <a:spcPts val="4000"/>
              </a:spcBef>
              <a:defRPr sz="3648"/>
            </a:pPr>
            <a:r>
              <a:t>   “必须要做什么”这样的任务定义</a:t>
            </a:r>
          </a:p>
          <a:p>
            <a:pPr marL="438911" indent="-438911" defTabSz="560831">
              <a:spcBef>
                <a:spcPts val="4000"/>
              </a:spcBef>
              <a:defRPr sz="3648"/>
            </a:pPr>
            <a:r>
              <a:t>   “谁来做”这样的职责分配</a:t>
            </a:r>
          </a:p>
          <a:p>
            <a:pPr marL="438911" indent="-438911" defTabSz="560831">
              <a:spcBef>
                <a:spcPts val="4000"/>
              </a:spcBef>
              <a:defRPr sz="3648"/>
            </a:pPr>
            <a:r>
              <a:t>   “什么时候完成”这样的期限管理</a:t>
            </a:r>
          </a:p>
          <a:p>
            <a:pPr marL="438911" indent="-438911" defTabSz="560831">
              <a:spcBef>
                <a:spcPts val="4000"/>
              </a:spcBef>
              <a:defRPr sz="3648"/>
            </a:pPr>
            <a:r>
              <a:t>   “现在正在处于作业中还是已经完成了”这样的状态管理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2.直观性、检索性较强</a:t>
            </a:r>
          </a:p>
          <a:p>
            <a:pPr/>
            <a:r>
              <a:t>3.能够对信息进行统一管理及共享</a:t>
            </a:r>
          </a:p>
          <a:p>
            <a:pPr/>
            <a:r>
              <a:t>4.能够生成各类报表</a:t>
            </a:r>
          </a:p>
          <a:p>
            <a:pPr/>
            <a:r>
              <a:t>5.能够和其他系统进行关联，具有可扩展性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主要的缺陷管理系统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开源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trac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18682" b="0"/>
          <a:stretch>
            <a:fillRect/>
          </a:stretch>
        </p:blipFill>
        <p:spPr>
          <a:xfrm>
            <a:off x="2161211" y="1829057"/>
            <a:ext cx="8432202" cy="4507986"/>
          </a:xfrm>
          <a:prstGeom prst="rect">
            <a:avLst/>
          </a:prstGeom>
        </p:spPr>
      </p:pic>
      <p:sp>
        <p:nvSpPr>
          <p:cNvPr id="164" name="Shape 164"/>
          <p:cNvSpPr/>
          <p:nvPr>
            <p:ph type="title"/>
          </p:nvPr>
        </p:nvSpPr>
        <p:spPr>
          <a:xfrm>
            <a:off x="3606800" y="464591"/>
            <a:ext cx="5334000" cy="1453109"/>
          </a:xfrm>
          <a:prstGeom prst="rect">
            <a:avLst/>
          </a:prstGeom>
        </p:spPr>
        <p:txBody>
          <a:bodyPr/>
          <a:lstStyle/>
          <a:p>
            <a:pPr/>
            <a:r>
              <a:t>Trac</a:t>
            </a:r>
          </a:p>
        </p:txBody>
      </p:sp>
      <p:sp>
        <p:nvSpPr>
          <p:cNvPr id="165" name="Shape 165"/>
          <p:cNvSpPr/>
          <p:nvPr>
            <p:ph type="body" sz="half" idx="1"/>
          </p:nvPr>
        </p:nvSpPr>
        <p:spPr>
          <a:xfrm>
            <a:off x="838200" y="6588422"/>
            <a:ext cx="11078121" cy="2631778"/>
          </a:xfrm>
          <a:prstGeom prst="rect">
            <a:avLst/>
          </a:prstGeom>
        </p:spPr>
        <p:txBody>
          <a:bodyPr/>
          <a:lstStyle/>
          <a:p>
            <a:pPr/>
            <a:r>
              <a:t>特点：基于Python的缺陷管理系统。上手简单，但是逐渐被Redmine取代。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asted-image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737944" y="2256087"/>
            <a:ext cx="5294712" cy="5121470"/>
          </a:xfrm>
          <a:prstGeom prst="rect">
            <a:avLst/>
          </a:prstGeom>
        </p:spPr>
      </p:pic>
      <p:sp>
        <p:nvSpPr>
          <p:cNvPr id="168" name="Shape 168"/>
          <p:cNvSpPr/>
          <p:nvPr>
            <p:ph type="title"/>
          </p:nvPr>
        </p:nvSpPr>
        <p:spPr>
          <a:xfrm>
            <a:off x="952499" y="762000"/>
            <a:ext cx="5334001" cy="1537792"/>
          </a:xfrm>
          <a:prstGeom prst="rect">
            <a:avLst/>
          </a:prstGeom>
        </p:spPr>
        <p:txBody>
          <a:bodyPr/>
          <a:lstStyle/>
          <a:p>
            <a:pPr/>
            <a:r>
              <a:t>Redmine</a:t>
            </a:r>
          </a:p>
        </p:txBody>
      </p:sp>
      <p:sp>
        <p:nvSpPr>
          <p:cNvPr id="169" name="Shape 169"/>
          <p:cNvSpPr/>
          <p:nvPr>
            <p:ph type="body" sz="half" idx="1"/>
          </p:nvPr>
        </p:nvSpPr>
        <p:spPr>
          <a:xfrm>
            <a:off x="952500" y="2922686"/>
            <a:ext cx="5334000" cy="6081614"/>
          </a:xfrm>
          <a:prstGeom prst="rect">
            <a:avLst/>
          </a:prstGeom>
        </p:spPr>
        <p:txBody>
          <a:bodyPr/>
          <a:lstStyle/>
          <a:p>
            <a:pPr algn="l"/>
            <a:r>
              <a:t>特点：比Trac稍晚的基于Ruby on Rails框架的缺陷管理系统。具备bug管理、代码管理</a:t>
            </a:r>
          </a:p>
          <a:p>
            <a:pPr algn="l"/>
            <a:r>
              <a:t>Wiki等必要的功能，支持插件系统，扩展也比较容易。UI方面要比Trac更为易用、</a:t>
            </a:r>
          </a:p>
          <a:p>
            <a:pPr algn="l"/>
            <a:r>
              <a:t>漂亮，非程序员使用起来也基本上没有障碍。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Bugzilla.gif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388" r="0" b="388"/>
          <a:stretch>
            <a:fillRect/>
          </a:stretch>
        </p:blipFill>
        <p:spPr>
          <a:xfrm>
            <a:off x="2406668" y="1836613"/>
            <a:ext cx="9266156" cy="4767627"/>
          </a:xfrm>
          <a:prstGeom prst="rect">
            <a:avLst/>
          </a:prstGeom>
        </p:spPr>
      </p:pic>
      <p:sp>
        <p:nvSpPr>
          <p:cNvPr id="172" name="Shape 172"/>
          <p:cNvSpPr/>
          <p:nvPr>
            <p:ph type="title"/>
          </p:nvPr>
        </p:nvSpPr>
        <p:spPr>
          <a:xfrm>
            <a:off x="4013200" y="426938"/>
            <a:ext cx="5334000" cy="1325662"/>
          </a:xfrm>
          <a:prstGeom prst="rect">
            <a:avLst/>
          </a:prstGeom>
        </p:spPr>
        <p:txBody>
          <a:bodyPr/>
          <a:lstStyle/>
          <a:p>
            <a:pPr/>
            <a:r>
              <a:t>Bugzilla</a:t>
            </a:r>
          </a:p>
        </p:txBody>
      </p:sp>
      <p:sp>
        <p:nvSpPr>
          <p:cNvPr id="173" name="Shape 173"/>
          <p:cNvSpPr/>
          <p:nvPr>
            <p:ph type="body" sz="half" idx="1"/>
          </p:nvPr>
        </p:nvSpPr>
        <p:spPr>
          <a:xfrm>
            <a:off x="952500" y="6688286"/>
            <a:ext cx="11099800" cy="2316014"/>
          </a:xfrm>
          <a:prstGeom prst="rect">
            <a:avLst/>
          </a:prstGeom>
        </p:spPr>
        <p:txBody>
          <a:bodyPr/>
          <a:lstStyle/>
          <a:p>
            <a:pPr/>
            <a:r>
              <a:t>特点：基于perl的缺陷管理系统。有着数量众多的插件，是一款经得起实际使用的优秀系统。</a:t>
            </a:r>
          </a:p>
          <a:p>
            <a:pPr/>
            <a:r>
              <a:t>但UI较老，习惯了现代Web程序的用户可能用起来比较吃力。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商用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jira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73" t="0" r="1830" b="0"/>
          <a:stretch>
            <a:fillRect/>
          </a:stretch>
        </p:blipFill>
        <p:spPr>
          <a:xfrm>
            <a:off x="3875441" y="759894"/>
            <a:ext cx="8905565" cy="5569897"/>
          </a:xfrm>
          <a:prstGeom prst="rect">
            <a:avLst/>
          </a:prstGeom>
        </p:spPr>
      </p:pic>
      <p:sp>
        <p:nvSpPr>
          <p:cNvPr id="178" name="Shape 178"/>
          <p:cNvSpPr/>
          <p:nvPr>
            <p:ph type="title"/>
          </p:nvPr>
        </p:nvSpPr>
        <p:spPr>
          <a:xfrm>
            <a:off x="355600" y="2322759"/>
            <a:ext cx="2582863" cy="1148657"/>
          </a:xfrm>
          <a:prstGeom prst="rect">
            <a:avLst/>
          </a:prstGeom>
        </p:spPr>
        <p:txBody>
          <a:bodyPr/>
          <a:lstStyle/>
          <a:p>
            <a:pPr/>
            <a:r>
              <a:t>JIRA</a:t>
            </a:r>
          </a:p>
        </p:txBody>
      </p:sp>
      <p:sp>
        <p:nvSpPr>
          <p:cNvPr id="179" name="Shape 179"/>
          <p:cNvSpPr/>
          <p:nvPr>
            <p:ph type="body" sz="half" idx="1"/>
          </p:nvPr>
        </p:nvSpPr>
        <p:spPr>
          <a:xfrm>
            <a:off x="764480" y="6773713"/>
            <a:ext cx="10949683" cy="2687787"/>
          </a:xfrm>
          <a:prstGeom prst="rect">
            <a:avLst/>
          </a:prstGeom>
        </p:spPr>
        <p:txBody>
          <a:bodyPr/>
          <a:lstStyle/>
          <a:p>
            <a:pPr defTabSz="560831">
              <a:defRPr sz="3072"/>
            </a:pPr>
            <a:r>
              <a:t>JIRA是由Atlassian有偿提供的基于java的缺陷管理系统。从bug的管理到需求的管理，JIRA能够以不同的力度管理问题票，</a:t>
            </a:r>
          </a:p>
          <a:p>
            <a:pPr defTabSz="560831">
              <a:defRPr sz="3072"/>
            </a:pPr>
            <a:r>
              <a:t>还可以和版本管理系统进行关联。JIRA拥有大量的插件，能够满足各类需求。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YouTRACK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6196" y="159437"/>
            <a:ext cx="7647850" cy="6002673"/>
          </a:xfrm>
          <a:prstGeom prst="rect">
            <a:avLst/>
          </a:prstGeom>
        </p:spPr>
      </p:pic>
      <p:sp>
        <p:nvSpPr>
          <p:cNvPr id="182" name="Shape 182"/>
          <p:cNvSpPr/>
          <p:nvPr>
            <p:ph type="title"/>
          </p:nvPr>
        </p:nvSpPr>
        <p:spPr>
          <a:xfrm>
            <a:off x="7941964" y="1765200"/>
            <a:ext cx="4618336" cy="1346300"/>
          </a:xfrm>
          <a:prstGeom prst="rect">
            <a:avLst/>
          </a:prstGeom>
        </p:spPr>
        <p:txBody>
          <a:bodyPr/>
          <a:lstStyle/>
          <a:p>
            <a:pPr/>
            <a:r>
              <a:t>YouTRACK</a:t>
            </a:r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1169689" y="7224017"/>
            <a:ext cx="10665422" cy="2072383"/>
          </a:xfrm>
          <a:prstGeom prst="rect">
            <a:avLst/>
          </a:prstGeom>
        </p:spPr>
        <p:txBody>
          <a:bodyPr/>
          <a:lstStyle/>
          <a:p>
            <a:pPr/>
            <a:r>
              <a:t>是以IntelliJ IDEA等IDE出名的JerBrains所提供的基于Java的缺陷管理系统。收费，10人一下免费使用。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Backlog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104"/>
          <a:stretch>
            <a:fillRect/>
          </a:stretch>
        </p:blipFill>
        <p:spPr>
          <a:xfrm>
            <a:off x="6454527" y="1280756"/>
            <a:ext cx="6344146" cy="5002470"/>
          </a:xfrm>
          <a:prstGeom prst="rect">
            <a:avLst/>
          </a:prstGeom>
        </p:spPr>
      </p:pic>
      <p:sp>
        <p:nvSpPr>
          <p:cNvPr id="186" name="Shape 186"/>
          <p:cNvSpPr/>
          <p:nvPr>
            <p:ph type="title"/>
          </p:nvPr>
        </p:nvSpPr>
        <p:spPr>
          <a:xfrm>
            <a:off x="863600" y="1065212"/>
            <a:ext cx="5334000" cy="1487488"/>
          </a:xfrm>
          <a:prstGeom prst="rect">
            <a:avLst/>
          </a:prstGeom>
        </p:spPr>
        <p:txBody>
          <a:bodyPr/>
          <a:lstStyle/>
          <a:p>
            <a:pPr/>
            <a:r>
              <a:t>Backlog</a:t>
            </a:r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特点：由日本的nulab提供的。Backlog能够与bug管理、代码管理相关联，也支持WIKI的信息共享，必要的功能可谓一应俱全。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itHub 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91" r="0" b="91"/>
          <a:stretch>
            <a:fillRect/>
          </a:stretch>
        </p:blipFill>
        <p:spPr>
          <a:xfrm>
            <a:off x="6506735" y="2009824"/>
            <a:ext cx="5757130" cy="5746652"/>
          </a:xfrm>
          <a:prstGeom prst="rect">
            <a:avLst/>
          </a:prstGeom>
        </p:spPr>
      </p:pic>
      <p:sp>
        <p:nvSpPr>
          <p:cNvPr id="190" name="Shape 190"/>
          <p:cNvSpPr/>
          <p:nvPr>
            <p:ph type="title"/>
          </p:nvPr>
        </p:nvSpPr>
        <p:spPr>
          <a:xfrm>
            <a:off x="1600200" y="1452860"/>
            <a:ext cx="3485406" cy="137924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GitHub</a:t>
            </a:r>
          </a:p>
        </p:txBody>
      </p:sp>
      <p:sp>
        <p:nvSpPr>
          <p:cNvPr id="191" name="Shape 191"/>
          <p:cNvSpPr/>
          <p:nvPr>
            <p:ph type="body" sz="quarter" idx="1"/>
          </p:nvPr>
        </p:nvSpPr>
        <p:spPr>
          <a:xfrm>
            <a:off x="774700" y="4508500"/>
            <a:ext cx="5334000" cy="4000500"/>
          </a:xfrm>
          <a:prstGeom prst="rect">
            <a:avLst/>
          </a:prstGeom>
        </p:spPr>
        <p:txBody>
          <a:bodyPr/>
          <a:lstStyle/>
          <a:p>
            <a:pPr/>
            <a:r>
              <a:t>特点：作为缺陷管理系统，GitHub同样具备不俗的功能。检索功能等可能稍微弱了些，但和代码管理的交互做得非常出色，</a:t>
            </a:r>
          </a:p>
          <a:p>
            <a:pPr/>
            <a:r>
              <a:t>还具备Wiki的功能。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团队开发面临的问题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团队内部遇到的问题没有共享</a:t>
            </a:r>
          </a:p>
          <a:p>
            <a:pPr/>
            <a:r>
              <a:t>项目进度无法掌握</a:t>
            </a:r>
          </a:p>
          <a:p>
            <a:pPr/>
            <a:r>
              <a:t>多人编写同一个产品代码造成开发冲突等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如何解决这些问题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rPr baseline="4166">
                <a:latin typeface="Times"/>
                <a:ea typeface="Times"/>
                <a:cs typeface="Times"/>
                <a:sym typeface="Times"/>
              </a:rPr>
              <a:t>●</a:t>
            </a:r>
            <a:r>
              <a:rPr baseline="4166"/>
              <a:t> </a:t>
            </a:r>
            <a:r>
              <a:rPr sz="3000"/>
              <a:t>“谁”“到何时为止”做了“什么事情”、“怎样”才算“完成”等,必须对这样的信息进行管理和共享</a:t>
            </a:r>
          </a:p>
          <a:p>
            <a:pPr marL="0" indent="0">
              <a:spcBef>
                <a:spcPts val="0"/>
              </a:spcBef>
              <a:buSzTx/>
              <a:buNone/>
              <a:defRPr sz="3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rPr baseline="3333">
                <a:latin typeface="Times"/>
                <a:ea typeface="Times"/>
                <a:cs typeface="Times"/>
                <a:sym typeface="Times"/>
              </a:rPr>
              <a:t>●</a:t>
            </a:r>
            <a:r>
              <a:rPr baseline="3333"/>
              <a:t>  </a:t>
            </a:r>
            <a:r>
              <a:t>代码等各类工作成果,必须在团队内部共享</a:t>
            </a:r>
          </a:p>
          <a:p>
            <a:pPr marL="0" indent="0">
              <a:spcBef>
                <a:spcPts val="0"/>
              </a:spcBef>
              <a:buSzTx/>
              <a:buNone/>
              <a:defRPr sz="3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rPr baseline="3333">
                <a:latin typeface="Times"/>
                <a:ea typeface="Times"/>
                <a:cs typeface="Times"/>
                <a:sym typeface="Times"/>
              </a:rPr>
              <a:t>●</a:t>
            </a:r>
            <a:r>
              <a:rPr baseline="3333"/>
              <a:t>  </a:t>
            </a:r>
            <a:r>
              <a:t>管理工作成果的变更,既要防止成果被破坏,又要保证各成员能</a:t>
            </a:r>
          </a:p>
          <a:p>
            <a:pPr marL="0" indent="0">
              <a:spcBef>
                <a:spcPts val="0"/>
              </a:spcBef>
              <a:buSzTx/>
              <a:buNone/>
              <a:defRPr sz="3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够利用成果并行地作业</a:t>
            </a:r>
          </a:p>
          <a:p>
            <a:pPr marL="0" indent="0">
              <a:spcBef>
                <a:spcPts val="0"/>
              </a:spcBef>
              <a:buSzTx/>
              <a:buNone/>
              <a:defRPr sz="3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rPr baseline="3333">
                <a:latin typeface="Times"/>
                <a:ea typeface="Times"/>
                <a:cs typeface="Times"/>
                <a:sym typeface="Times"/>
              </a:rPr>
              <a:t>●</a:t>
            </a:r>
            <a:r>
              <a:rPr baseline="3333"/>
              <a:t>  </a:t>
            </a:r>
            <a:r>
              <a:t>在团队中共享从项目中学到的知识</a:t>
            </a:r>
          </a:p>
          <a:p>
            <a:pPr marL="0" indent="0">
              <a:spcBef>
                <a:spcPts val="0"/>
              </a:spcBef>
              <a:buSzTx/>
              <a:buNone/>
              <a:defRPr sz="3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rPr baseline="3333">
                <a:latin typeface="Times"/>
                <a:ea typeface="Times"/>
                <a:cs typeface="Times"/>
                <a:sym typeface="Times"/>
              </a:rPr>
              <a:t>●</a:t>
            </a:r>
            <a:r>
              <a:rPr baseline="3333"/>
              <a:t>  </a:t>
            </a:r>
            <a:r>
              <a:t>证明团队开发出的软件在任何时候都是可以正常运行的</a:t>
            </a:r>
          </a:p>
          <a:p>
            <a:pPr marL="0" indent="0">
              <a:spcBef>
                <a:spcPts val="0"/>
              </a:spcBef>
              <a:buSzTx/>
              <a:buNone/>
              <a:defRPr sz="3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rPr baseline="3333">
                <a:latin typeface="Times"/>
                <a:ea typeface="Times"/>
                <a:cs typeface="Times"/>
                <a:sym typeface="Times"/>
              </a:rPr>
              <a:t>●</a:t>
            </a:r>
            <a:r>
              <a:rPr baseline="3333"/>
              <a:t>  </a:t>
            </a:r>
            <a:r>
              <a:t>构建任何人都可以正确开发、测试、发布的自动化工作流程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通过我们的日常工作来分析 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问题1：重要的邮件太多，无法确定处理的优先顺序</a:t>
            </a:r>
          </a:p>
          <a:p>
            <a:pPr/>
            <a:r>
              <a:t>问题2：没有能用于验证的环境</a:t>
            </a:r>
          </a:p>
          <a:p>
            <a:pPr/>
            <a:r>
              <a:t>问题3：用别名目录管理分支</a:t>
            </a:r>
          </a:p>
          <a:p>
            <a:pPr/>
            <a:r>
              <a:t>问题4：重新制作数据库比较困难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6908" indent="-406908" defTabSz="519937">
              <a:spcBef>
                <a:spcPts val="3700"/>
              </a:spcBef>
              <a:defRPr sz="3382"/>
            </a:pPr>
            <a:r>
              <a:t>问题5：不运行系统就无法察觉问题</a:t>
            </a:r>
          </a:p>
          <a:p>
            <a:pPr marL="406908" indent="-406908" defTabSz="519937">
              <a:spcBef>
                <a:spcPts val="3700"/>
              </a:spcBef>
              <a:defRPr sz="3382"/>
            </a:pPr>
            <a:r>
              <a:t>问题6：覆盖了其他组员修正的代码</a:t>
            </a:r>
          </a:p>
          <a:p>
            <a:pPr marL="406908" indent="-406908" defTabSz="519937">
              <a:spcBef>
                <a:spcPts val="3700"/>
              </a:spcBef>
              <a:defRPr sz="3382"/>
            </a:pPr>
            <a:r>
              <a:t>问题7：无法自信地进行代码重构</a:t>
            </a:r>
          </a:p>
          <a:p>
            <a:pPr marL="406908" indent="-406908" defTabSz="519937">
              <a:spcBef>
                <a:spcPts val="3700"/>
              </a:spcBef>
              <a:defRPr sz="3382"/>
            </a:pPr>
            <a:r>
              <a:t>问题8：不知道bug的修正日期，也不能追踪退化</a:t>
            </a:r>
          </a:p>
          <a:p>
            <a:pPr marL="406908" indent="-406908" defTabSz="519937">
              <a:spcBef>
                <a:spcPts val="3700"/>
              </a:spcBef>
              <a:defRPr sz="3382"/>
            </a:pPr>
            <a:r>
              <a:t>问题9：没有灵活使用分支和标签</a:t>
            </a:r>
          </a:p>
          <a:p>
            <a:pPr marL="406908" indent="-406908" defTabSz="519937">
              <a:spcBef>
                <a:spcPts val="3700"/>
              </a:spcBef>
              <a:defRPr sz="3382"/>
            </a:pPr>
            <a:r>
              <a:t>问题10：在测试环境、正式环境上无法运行</a:t>
            </a:r>
          </a:p>
          <a:p>
            <a:pPr marL="406908" indent="-406908" defTabSz="519937">
              <a:spcBef>
                <a:spcPts val="3700"/>
              </a:spcBef>
              <a:defRPr sz="3382"/>
            </a:pPr>
            <a:r>
              <a:t>问题11：发布太复杂，以至于需要发布手册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屏幕快照 2016-03-27 下午8.45.48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612900" y="1032686"/>
            <a:ext cx="9779000" cy="5122828"/>
          </a:xfrm>
          <a:prstGeom prst="rect">
            <a:avLst/>
          </a:prstGeom>
        </p:spPr>
      </p:pic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什么是理想的项目</a:t>
            </a:r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1：使用缺陷管理系统对课题等进行统筹管理</a:t>
            </a:r>
          </a:p>
          <a:p>
            <a:pPr/>
            <a:r>
              <a:t>2：尽量使用版本管理系统</a:t>
            </a:r>
          </a:p>
          <a:p>
            <a:pPr/>
            <a:r>
              <a:t>3：准备可以反复验证的CI系统</a:t>
            </a:r>
          </a:p>
          <a:p>
            <a:pPr/>
            <a:r>
              <a:t>4：将环境的影响控制在最小限度，并随时可以发布</a:t>
            </a:r>
          </a:p>
          <a:p>
            <a:pPr/>
            <a:r>
              <a:t>5：保留所有记录以便日后追踪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