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2"/>
  </p:notesMasterIdLst>
  <p:sldIdLst>
    <p:sldId id="261" r:id="rId2"/>
    <p:sldId id="456" r:id="rId3"/>
    <p:sldId id="558" r:id="rId4"/>
    <p:sldId id="659" r:id="rId5"/>
    <p:sldId id="661" r:id="rId6"/>
    <p:sldId id="657" r:id="rId7"/>
    <p:sldId id="658" r:id="rId8"/>
    <p:sldId id="663" r:id="rId9"/>
    <p:sldId id="664" r:id="rId10"/>
    <p:sldId id="665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7" r:id="rId21"/>
    <p:sldId id="676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5" r:id="rId30"/>
    <p:sldId id="686" r:id="rId31"/>
    <p:sldId id="687" r:id="rId32"/>
    <p:sldId id="688" r:id="rId33"/>
    <p:sldId id="689" r:id="rId34"/>
    <p:sldId id="690" r:id="rId35"/>
    <p:sldId id="691" r:id="rId36"/>
    <p:sldId id="692" r:id="rId37"/>
    <p:sldId id="693" r:id="rId38"/>
    <p:sldId id="694" r:id="rId39"/>
    <p:sldId id="695" r:id="rId40"/>
    <p:sldId id="262" r:id="rId41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B3D9FF"/>
    <a:srgbClr val="EBF5FF"/>
    <a:srgbClr val="0070C0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4627" autoAdjust="0"/>
  </p:normalViewPr>
  <p:slideViewPr>
    <p:cSldViewPr snapToGrid="0" snapToObjects="1">
      <p:cViewPr varScale="1">
        <p:scale>
          <a:sx n="154" d="100"/>
          <a:sy n="154" d="100"/>
        </p:scale>
        <p:origin x="6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2021/11/18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11/18/21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eveloper.mozilla.org/zh-CN/docs/Web/HTTP/Headers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HTTP/Status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协议加强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HTTP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HTTP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协议的交互模型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44775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协议采用了 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响应 </a:t>
            </a:r>
            <a:r>
              <a:rPr lang="zh-CN" altLang="en-US" dirty="0">
                <a:solidFill>
                  <a:schemeClr val="tx1"/>
                </a:solidFill>
              </a:rPr>
              <a:t>的交互模型。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14B537-4DA4-4328-BB1A-0D749B303BF2}"/>
              </a:ext>
            </a:extLst>
          </p:cNvPr>
          <p:cNvSpPr/>
          <p:nvPr/>
        </p:nvSpPr>
        <p:spPr>
          <a:xfrm>
            <a:off x="964642" y="2672862"/>
            <a:ext cx="1065125" cy="21905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DBFE71-CC7A-4BF4-912E-763869D28EDD}"/>
              </a:ext>
            </a:extLst>
          </p:cNvPr>
          <p:cNvSpPr/>
          <p:nvPr/>
        </p:nvSpPr>
        <p:spPr>
          <a:xfrm>
            <a:off x="5928527" y="2672861"/>
            <a:ext cx="1065125" cy="21905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337BC-6F08-4ECB-A24B-A6F1606BB598}"/>
              </a:ext>
            </a:extLst>
          </p:cNvPr>
          <p:cNvSpPr txBox="1"/>
          <p:nvPr/>
        </p:nvSpPr>
        <p:spPr>
          <a:xfrm>
            <a:off x="3426488" y="3007239"/>
            <a:ext cx="13284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次交互完成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A4FB453-CA98-43C0-AA6D-9D6C2AE28270}"/>
              </a:ext>
            </a:extLst>
          </p:cNvPr>
          <p:cNvGrpSpPr/>
          <p:nvPr/>
        </p:nvGrpSpPr>
        <p:grpSpPr>
          <a:xfrm>
            <a:off x="2029767" y="2781747"/>
            <a:ext cx="3948996" cy="251112"/>
            <a:chOff x="2029767" y="2781747"/>
            <a:chExt cx="3948996" cy="25111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888E7B3-C52C-44E4-95AB-A01C2065E6B6}"/>
                </a:ext>
              </a:extLst>
            </p:cNvPr>
            <p:cNvCxnSpPr>
              <a:cxnSpLocks/>
            </p:cNvCxnSpPr>
            <p:nvPr/>
          </p:nvCxnSpPr>
          <p:spPr>
            <a:xfrm>
              <a:off x="2029767" y="3032859"/>
              <a:ext cx="38987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788D29E-1D6D-4076-BA07-44DC147EF11C}"/>
                </a:ext>
              </a:extLst>
            </p:cNvPr>
            <p:cNvSpPr txBox="1"/>
            <p:nvPr/>
          </p:nvSpPr>
          <p:spPr>
            <a:xfrm>
              <a:off x="5325626" y="2781747"/>
              <a:ext cx="653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021B3C-D427-4341-8FCF-236D9DC337D6}"/>
              </a:ext>
            </a:extLst>
          </p:cNvPr>
          <p:cNvGrpSpPr/>
          <p:nvPr/>
        </p:nvGrpSpPr>
        <p:grpSpPr>
          <a:xfrm>
            <a:off x="2029767" y="3234941"/>
            <a:ext cx="3898760" cy="264475"/>
            <a:chOff x="2029767" y="3234941"/>
            <a:chExt cx="3898760" cy="264475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F0D2825-BB96-48C2-A1F6-ADFEAE704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769" y="3234941"/>
              <a:ext cx="38987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A52789-79E4-4220-BEB3-877F7C08EAA4}"/>
                </a:ext>
              </a:extLst>
            </p:cNvPr>
            <p:cNvSpPr txBox="1"/>
            <p:nvPr/>
          </p:nvSpPr>
          <p:spPr>
            <a:xfrm>
              <a:off x="2029767" y="3283972"/>
              <a:ext cx="68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3056A5-F538-4BCB-B742-2C5A7C2A0687}"/>
              </a:ext>
            </a:extLst>
          </p:cNvPr>
          <p:cNvSpPr txBox="1"/>
          <p:nvPr/>
        </p:nvSpPr>
        <p:spPr>
          <a:xfrm>
            <a:off x="3426488" y="3627726"/>
            <a:ext cx="1328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次交互完成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A2F8A4-650F-45B8-850E-965A22116888}"/>
              </a:ext>
            </a:extLst>
          </p:cNvPr>
          <p:cNvGrpSpPr/>
          <p:nvPr/>
        </p:nvGrpSpPr>
        <p:grpSpPr>
          <a:xfrm>
            <a:off x="2029763" y="3402234"/>
            <a:ext cx="3948996" cy="251112"/>
            <a:chOff x="2029767" y="2781747"/>
            <a:chExt cx="3948996" cy="25111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2B51E8F-46E2-4521-BFEF-D7586A662CFA}"/>
                </a:ext>
              </a:extLst>
            </p:cNvPr>
            <p:cNvCxnSpPr>
              <a:cxnSpLocks/>
            </p:cNvCxnSpPr>
            <p:nvPr/>
          </p:nvCxnSpPr>
          <p:spPr>
            <a:xfrm>
              <a:off x="2029767" y="3032859"/>
              <a:ext cx="38987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41CD7F-FEE6-4661-9F8A-CA1C6F564F33}"/>
                </a:ext>
              </a:extLst>
            </p:cNvPr>
            <p:cNvSpPr txBox="1"/>
            <p:nvPr/>
          </p:nvSpPr>
          <p:spPr>
            <a:xfrm>
              <a:off x="5325630" y="2781747"/>
              <a:ext cx="653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8484A9-5CBA-4BF4-9A9D-046C9F39B213}"/>
              </a:ext>
            </a:extLst>
          </p:cNvPr>
          <p:cNvGrpSpPr/>
          <p:nvPr/>
        </p:nvGrpSpPr>
        <p:grpSpPr>
          <a:xfrm>
            <a:off x="2029764" y="3855428"/>
            <a:ext cx="3898759" cy="264475"/>
            <a:chOff x="2029768" y="3234941"/>
            <a:chExt cx="3898759" cy="264475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BEF1C47-1D28-4D99-8553-E3F23DCA6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769" y="3234941"/>
              <a:ext cx="38987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3B10FC0-4EB7-45EF-A99E-24D9F4173A0F}"/>
                </a:ext>
              </a:extLst>
            </p:cNvPr>
            <p:cNvSpPr txBox="1"/>
            <p:nvPr/>
          </p:nvSpPr>
          <p:spPr>
            <a:xfrm>
              <a:off x="2029768" y="3283972"/>
              <a:ext cx="68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5BA0786-F497-47F0-B700-DC56D9F1DE84}"/>
              </a:ext>
            </a:extLst>
          </p:cNvPr>
          <p:cNvSpPr txBox="1"/>
          <p:nvPr/>
        </p:nvSpPr>
        <p:spPr>
          <a:xfrm>
            <a:off x="3595775" y="4259093"/>
            <a:ext cx="1065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次交互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99D3D4-BFA4-48B6-B93B-04416384D357}"/>
              </a:ext>
            </a:extLst>
          </p:cNvPr>
          <p:cNvGrpSpPr/>
          <p:nvPr/>
        </p:nvGrpSpPr>
        <p:grpSpPr>
          <a:xfrm>
            <a:off x="2029759" y="4033601"/>
            <a:ext cx="3948996" cy="251112"/>
            <a:chOff x="2029767" y="2781747"/>
            <a:chExt cx="3948996" cy="25111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5AD483-5FC8-4797-B1B9-020759D1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029767" y="3032859"/>
              <a:ext cx="38987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7BB6ED-E48E-46A0-88D2-92B8F6D3D82F}"/>
                </a:ext>
              </a:extLst>
            </p:cNvPr>
            <p:cNvSpPr txBox="1"/>
            <p:nvPr/>
          </p:nvSpPr>
          <p:spPr>
            <a:xfrm>
              <a:off x="5325634" y="2781747"/>
              <a:ext cx="653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D5E6C16-AAA2-433E-8F06-D953090BFB31}"/>
              </a:ext>
            </a:extLst>
          </p:cNvPr>
          <p:cNvGrpSpPr/>
          <p:nvPr/>
        </p:nvGrpSpPr>
        <p:grpSpPr>
          <a:xfrm>
            <a:off x="2029760" y="4486795"/>
            <a:ext cx="3898759" cy="264475"/>
            <a:chOff x="2029768" y="3234941"/>
            <a:chExt cx="3898759" cy="264475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08772BD-32E7-425E-B9EE-F150C10E0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769" y="3234941"/>
              <a:ext cx="38987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FD6F1E7-A9FF-4825-96AE-841C32BE519C}"/>
                </a:ext>
              </a:extLst>
            </p:cNvPr>
            <p:cNvSpPr txBox="1"/>
            <p:nvPr/>
          </p:nvSpPr>
          <p:spPr>
            <a:xfrm>
              <a:off x="2029768" y="3283972"/>
              <a:ext cx="683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9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6" grpId="0"/>
      <p:bldP spid="2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9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135000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协议属于客户端浏览器和服务器之间的通信协议。因此，</a:t>
            </a:r>
            <a:r>
              <a:rPr lang="zh-CN" altLang="en-US" dirty="0">
                <a:solidFill>
                  <a:srgbClr val="047FFD"/>
                </a:solidFill>
              </a:rPr>
              <a:t>客户端发起的请求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客户端发送到服务器的消息</a:t>
            </a:r>
            <a:r>
              <a:rPr lang="zh-CN" altLang="en-US" dirty="0">
                <a:solidFill>
                  <a:schemeClr val="tx1"/>
                </a:solidFill>
              </a:rPr>
              <a:t>，叫做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请求消息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  <a:r>
              <a:rPr lang="zh-CN" altLang="en-US" dirty="0">
                <a:solidFill>
                  <a:schemeClr val="tx1"/>
                </a:solidFill>
              </a:rPr>
              <a:t>又叫做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请求报文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135000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请求消息由</a:t>
            </a:r>
            <a:r>
              <a:rPr lang="zh-CN" altLang="en-US" dirty="0">
                <a:solidFill>
                  <a:srgbClr val="FF0000"/>
                </a:solidFill>
              </a:rPr>
              <a:t>请求行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request line</a:t>
            </a:r>
            <a:r>
              <a:rPr lang="zh-CN" altLang="en-US" dirty="0">
                <a:solidFill>
                  <a:schemeClr val="tx1"/>
                </a:solidFill>
              </a:rPr>
              <a:t>）、</a:t>
            </a:r>
            <a:r>
              <a:rPr lang="zh-CN" altLang="en-US" dirty="0">
                <a:solidFill>
                  <a:srgbClr val="FF0000"/>
                </a:solidFill>
              </a:rPr>
              <a:t>请求头部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en-US" altLang="zh-CN" b="1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空行</a:t>
            </a:r>
            <a:r>
              <a:rPr lang="zh-CN" altLang="en-US" dirty="0">
                <a:solidFill>
                  <a:schemeClr val="tx1"/>
                </a:solidFill>
              </a:rPr>
              <a:t> 和 </a:t>
            </a:r>
            <a:r>
              <a:rPr lang="zh-CN" altLang="en-US" dirty="0">
                <a:solidFill>
                  <a:srgbClr val="FF0000"/>
                </a:solidFill>
              </a:rPr>
              <a:t>请求体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个部分组成。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0509C9-8F62-4592-A726-FA4BA37F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7" y="1818543"/>
            <a:ext cx="5657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57764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请求行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rgbClr val="047FFD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 和 </a:t>
            </a:r>
            <a:r>
              <a:rPr lang="en-US" altLang="zh-CN" dirty="0">
                <a:solidFill>
                  <a:srgbClr val="047FFD"/>
                </a:solidFill>
              </a:rPr>
              <a:t>HTTP </a:t>
            </a:r>
            <a:r>
              <a:rPr lang="zh-CN" altLang="en-US" dirty="0">
                <a:solidFill>
                  <a:srgbClr val="047FFD"/>
                </a:solidFill>
              </a:rPr>
              <a:t>协议版本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个部分组成，他们之间使用空格隔开。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84221-5986-46EF-8A32-DEB0CC0D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9" y="2571750"/>
            <a:ext cx="4466667" cy="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802F70-62E7-43EA-896B-E5365C4D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09" y="3149392"/>
            <a:ext cx="4133333" cy="154285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659F6C5-FB26-4FBC-B413-5B67A2F09053}"/>
              </a:ext>
            </a:extLst>
          </p:cNvPr>
          <p:cNvSpPr/>
          <p:nvPr/>
        </p:nvSpPr>
        <p:spPr>
          <a:xfrm>
            <a:off x="1094738" y="3632591"/>
            <a:ext cx="1658511" cy="2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11047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请求头部</a:t>
            </a:r>
            <a:r>
              <a:rPr lang="zh-CN" altLang="en-US" dirty="0">
                <a:solidFill>
                  <a:schemeClr val="tx1"/>
                </a:solidFill>
              </a:rPr>
              <a:t>用来描述</a:t>
            </a:r>
            <a:r>
              <a:rPr lang="zh-CN" altLang="en-US" dirty="0">
                <a:solidFill>
                  <a:srgbClr val="FF0000"/>
                </a:solidFill>
              </a:rPr>
              <a:t>客户端的基本信息，</a:t>
            </a:r>
            <a:r>
              <a:rPr lang="zh-CN" altLang="en-US" dirty="0">
                <a:solidFill>
                  <a:schemeClr val="tx1"/>
                </a:solidFill>
              </a:rPr>
              <a:t>从而</a:t>
            </a:r>
            <a:r>
              <a:rPr lang="zh-CN" altLang="en-US" dirty="0">
                <a:solidFill>
                  <a:srgbClr val="FF0000"/>
                </a:solidFill>
              </a:rPr>
              <a:t>把客户端相关的信息告知服务器</a:t>
            </a:r>
            <a:r>
              <a:rPr lang="zh-CN" altLang="en-US" dirty="0">
                <a:solidFill>
                  <a:schemeClr val="tx1"/>
                </a:solidFill>
              </a:rPr>
              <a:t>。比如：</a:t>
            </a:r>
            <a:r>
              <a:rPr lang="en-US" altLang="zh-CN" dirty="0">
                <a:solidFill>
                  <a:srgbClr val="047FFD"/>
                </a:solidFill>
              </a:rPr>
              <a:t>User-Agent</a:t>
            </a:r>
            <a:r>
              <a:rPr lang="en-US" altLang="zh-CN" dirty="0"/>
              <a:t> </a:t>
            </a:r>
            <a:r>
              <a:rPr lang="zh-CN" altLang="en-US" dirty="0"/>
              <a:t>用来说明当前是什么类型的浏览器；</a:t>
            </a:r>
            <a:r>
              <a:rPr lang="en-US" altLang="zh-CN" dirty="0">
                <a:solidFill>
                  <a:srgbClr val="047FFD"/>
                </a:solidFill>
              </a:rPr>
              <a:t>Content-Type</a:t>
            </a:r>
            <a:r>
              <a:rPr lang="en-US" altLang="zh-CN" dirty="0"/>
              <a:t> </a:t>
            </a:r>
            <a:r>
              <a:rPr lang="zh-CN" altLang="en-US" dirty="0"/>
              <a:t>用来描述发送到服务器的数据格式；</a:t>
            </a:r>
            <a:r>
              <a:rPr lang="en-US" altLang="zh-CN" dirty="0">
                <a:solidFill>
                  <a:srgbClr val="047FFD"/>
                </a:solidFill>
              </a:rPr>
              <a:t>Accept</a:t>
            </a:r>
            <a:r>
              <a:rPr lang="en-US" altLang="zh-CN" dirty="0"/>
              <a:t> </a:t>
            </a:r>
            <a:r>
              <a:rPr lang="zh-CN" altLang="en-US" dirty="0"/>
              <a:t>用来描述客户端能够接收什么类型的返回内容；</a:t>
            </a:r>
            <a:r>
              <a:rPr lang="en-US" altLang="zh-CN" dirty="0">
                <a:solidFill>
                  <a:srgbClr val="047FFD"/>
                </a:solidFill>
              </a:rPr>
              <a:t>Accept-Language</a:t>
            </a:r>
            <a:r>
              <a:rPr lang="en-US" altLang="zh-CN" dirty="0"/>
              <a:t> </a:t>
            </a:r>
            <a:r>
              <a:rPr lang="zh-CN" altLang="en-US" dirty="0"/>
              <a:t>用来描述客户端期望接收哪种人类语言的文本内容。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请求头部由多行 </a:t>
            </a:r>
            <a:r>
              <a:rPr lang="zh-CN" altLang="en-US" dirty="0">
                <a:solidFill>
                  <a:srgbClr val="047FFD"/>
                </a:solidFill>
              </a:rPr>
              <a:t>键</a:t>
            </a:r>
            <a:r>
              <a:rPr lang="en-US" altLang="zh-CN" dirty="0">
                <a:solidFill>
                  <a:srgbClr val="047FFD"/>
                </a:solidFill>
              </a:rPr>
              <a:t>/</a:t>
            </a:r>
            <a:r>
              <a:rPr lang="zh-CN" altLang="en-US" dirty="0">
                <a:solidFill>
                  <a:srgbClr val="047FFD"/>
                </a:solidFill>
              </a:rPr>
              <a:t>值对 </a:t>
            </a:r>
            <a:r>
              <a:rPr lang="zh-CN" altLang="en-US" dirty="0">
                <a:solidFill>
                  <a:schemeClr val="tx1"/>
                </a:solidFill>
              </a:rPr>
              <a:t>组成，每行的键和值之间用英文的冒号分隔。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C4CA71-B1F2-47DB-B9D8-2333530C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84" y="3383243"/>
            <a:ext cx="4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常见的请求头字段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375351-2AA7-48D0-AD58-32D4F20B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68905"/>
              </p:ext>
            </p:extLst>
          </p:nvPr>
        </p:nvGraphicFramePr>
        <p:xfrm>
          <a:off x="908307" y="2150906"/>
          <a:ext cx="6517622" cy="2861721"/>
        </p:xfrm>
        <a:graphic>
          <a:graphicData uri="http://schemas.openxmlformats.org/drawingml/2006/table">
            <a:tbl>
              <a:tblPr/>
              <a:tblGrid>
                <a:gridCol w="145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566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头部字段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请求的服务器域名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客户端与服务器的连接方式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(close 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keepalive)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用来描述请求体的大小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713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客户端可识别的响应内容类型列表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User-Agent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产生请求的浏览器类型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3376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客户端告诉服务器实际发送的数据类型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2618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Accept-Encoding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客户端可接收的内容压缩编码形式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742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Accept-Language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用户期望获得的自然语言的优先顺序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8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常见的请求头字段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E1E2FB-8466-46F3-BFBC-25DDFC51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74" y="2142275"/>
            <a:ext cx="7309451" cy="20094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D00B9C7-7CE2-4FBF-9370-FFC89A62E60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4340989"/>
            <a:ext cx="7863544" cy="7133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关于更多请求头字段的描述，可以查看 </a:t>
            </a:r>
            <a:r>
              <a:rPr lang="en-US" altLang="zh-CN" dirty="0">
                <a:solidFill>
                  <a:schemeClr val="tx1"/>
                </a:solidFill>
              </a:rPr>
              <a:t>MDN </a:t>
            </a:r>
            <a:r>
              <a:rPr lang="zh-CN" altLang="en-US" dirty="0">
                <a:solidFill>
                  <a:schemeClr val="tx1"/>
                </a:solidFill>
              </a:rPr>
              <a:t>官方文档：</a:t>
            </a:r>
            <a:r>
              <a:rPr lang="en-US" altLang="zh-CN" dirty="0">
                <a:hlinkClick r:id="rId3"/>
              </a:rPr>
              <a:t>https://developer.mozilla.org/zh-CN/docs/Web/HTTP/Headers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最后一个请求头字段的后面是一个</a:t>
            </a:r>
            <a:r>
              <a:rPr lang="zh-CN" altLang="en-US" b="1" dirty="0">
                <a:solidFill>
                  <a:srgbClr val="FF0000"/>
                </a:solidFill>
              </a:rPr>
              <a:t>空行</a:t>
            </a:r>
            <a:r>
              <a:rPr lang="zh-CN" altLang="en-US" dirty="0">
                <a:solidFill>
                  <a:schemeClr val="tx1"/>
                </a:solidFill>
              </a:rPr>
              <a:t>，通知服务器</a:t>
            </a:r>
            <a:r>
              <a:rPr lang="zh-CN" altLang="en-US" dirty="0">
                <a:solidFill>
                  <a:srgbClr val="FF0000"/>
                </a:solidFill>
              </a:rPr>
              <a:t>请求头部至此结束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请求消息中的空行，用来分隔</a:t>
            </a:r>
            <a:r>
              <a:rPr lang="zh-CN" altLang="en-US" dirty="0">
                <a:solidFill>
                  <a:srgbClr val="FF0000"/>
                </a:solidFill>
              </a:rPr>
              <a:t>请求头部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请求体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19C26B-5A38-4862-8E39-6804223D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65" y="2912369"/>
            <a:ext cx="4476190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069724" cy="41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请求体中存放的，是要通过 </a:t>
            </a:r>
            <a:r>
              <a:rPr lang="en-US" altLang="zh-CN" dirty="0">
                <a:solidFill>
                  <a:srgbClr val="FF0000"/>
                </a:solidFill>
              </a:rPr>
              <a:t>POST 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>
                <a:solidFill>
                  <a:schemeClr val="tx1"/>
                </a:solidFill>
              </a:rPr>
              <a:t>提交到服务器的数据。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19C26B-5A38-4862-8E39-6804223D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65" y="2600872"/>
            <a:ext cx="4476190" cy="1123810"/>
          </a:xfrm>
          <a:prstGeom prst="rect">
            <a:avLst/>
          </a:prstGeom>
        </p:spPr>
      </p:pic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9FABA57-B42D-4638-B4DA-801CAEC1B394}"/>
              </a:ext>
            </a:extLst>
          </p:cNvPr>
          <p:cNvSpPr txBox="1">
            <a:spLocks/>
          </p:cNvSpPr>
          <p:nvPr/>
        </p:nvSpPr>
        <p:spPr>
          <a:xfrm>
            <a:off x="848376" y="3873284"/>
            <a:ext cx="7069724" cy="4172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：只有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请求才有请求体，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请求没有请求体！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协议简介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66DC7D-E879-4D71-9695-3B42B230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7" y="2142275"/>
            <a:ext cx="5657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响应消息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9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响应消息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响应消息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dirty="0">
                <a:solidFill>
                  <a:srgbClr val="047FFD"/>
                </a:solidFill>
              </a:rPr>
              <a:t>服务器响应给客户端的消息内容</a:t>
            </a:r>
            <a:r>
              <a:rPr lang="zh-CN" altLang="en-US" dirty="0">
                <a:solidFill>
                  <a:schemeClr val="tx1"/>
                </a:solidFill>
              </a:rPr>
              <a:t>，也叫作响应报文。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响应消息由</a:t>
            </a:r>
            <a:r>
              <a:rPr lang="zh-CN" altLang="en-US" dirty="0">
                <a:solidFill>
                  <a:srgbClr val="FF0000"/>
                </a:solidFill>
              </a:rPr>
              <a:t>状态行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响应头部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空行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FF0000"/>
                </a:solidFill>
              </a:rPr>
              <a:t>响应体</a:t>
            </a:r>
            <a:r>
              <a:rPr lang="zh-CN" altLang="en-US" dirty="0"/>
              <a:t> </a:t>
            </a:r>
            <a:r>
              <a:rPr lang="en-US" altLang="zh-CN" dirty="0"/>
              <a:t>4 </a:t>
            </a:r>
            <a:r>
              <a:rPr lang="zh-CN" altLang="en-US" dirty="0"/>
              <a:t>个部分组成，如下图所示：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4D32AD-D2A1-4574-8738-36DEE5C6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1838614"/>
            <a:ext cx="5708110" cy="2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923869"/>
            <a:ext cx="7069724" cy="57764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状态行</a:t>
            </a:r>
            <a:r>
              <a:rPr lang="zh-CN" altLang="en-US" dirty="0"/>
              <a:t>由 </a:t>
            </a:r>
            <a:r>
              <a:rPr lang="en-US" altLang="zh-CN" dirty="0">
                <a:solidFill>
                  <a:srgbClr val="047FFD"/>
                </a:solidFill>
              </a:rPr>
              <a:t>HTTP </a:t>
            </a:r>
            <a:r>
              <a:rPr lang="zh-CN" altLang="en-US" dirty="0">
                <a:solidFill>
                  <a:srgbClr val="047FFD"/>
                </a:solidFill>
              </a:rPr>
              <a:t>协议版本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状态码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47FFD"/>
                </a:solidFill>
              </a:rPr>
              <a:t>状态码的描述文本 </a:t>
            </a:r>
            <a:r>
              <a:rPr lang="en-US" altLang="zh-CN" dirty="0"/>
              <a:t>3 </a:t>
            </a:r>
            <a:r>
              <a:rPr lang="zh-CN" altLang="en-US" dirty="0"/>
              <a:t>个部分组成，他们之间使用空格隔开</a:t>
            </a:r>
            <a:r>
              <a:rPr lang="en-US" altLang="zh-CN" dirty="0"/>
              <a:t>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状态码描述就是解释状态码是啥意思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5B9C64-994C-40AE-8530-1414F5E9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3" y="2599474"/>
            <a:ext cx="4476190" cy="3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E3C745-1755-4B68-9784-B6C09241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3" y="3105068"/>
            <a:ext cx="3247619" cy="18571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68A45A3-1316-4B7D-AE88-46B733DE2059}"/>
              </a:ext>
            </a:extLst>
          </p:cNvPr>
          <p:cNvSpPr/>
          <p:nvPr/>
        </p:nvSpPr>
        <p:spPr>
          <a:xfrm>
            <a:off x="1094738" y="3300994"/>
            <a:ext cx="1658511" cy="2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57764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响应头部</a:t>
            </a:r>
            <a:r>
              <a:rPr lang="zh-CN" altLang="en-US" dirty="0">
                <a:solidFill>
                  <a:schemeClr val="tx1"/>
                </a:solidFill>
              </a:rPr>
              <a:t>用来描述</a:t>
            </a:r>
            <a:r>
              <a:rPr lang="zh-CN" altLang="en-US" dirty="0">
                <a:solidFill>
                  <a:srgbClr val="FF0000"/>
                </a:solidFill>
              </a:rPr>
              <a:t>服务器的基本信息</a:t>
            </a:r>
            <a:r>
              <a:rPr lang="zh-CN" altLang="en-US" dirty="0">
                <a:solidFill>
                  <a:schemeClr val="tx1"/>
                </a:solidFill>
              </a:rPr>
              <a:t>。响应头部由多行 </a:t>
            </a:r>
            <a:r>
              <a:rPr lang="zh-CN" altLang="en-US" dirty="0">
                <a:solidFill>
                  <a:srgbClr val="047FFD"/>
                </a:solidFill>
              </a:rPr>
              <a:t>键</a:t>
            </a:r>
            <a:r>
              <a:rPr lang="en-US" altLang="zh-CN" dirty="0">
                <a:solidFill>
                  <a:srgbClr val="047FFD"/>
                </a:solidFill>
              </a:rPr>
              <a:t>/</a:t>
            </a:r>
            <a:r>
              <a:rPr lang="zh-CN" altLang="en-US" dirty="0">
                <a:solidFill>
                  <a:srgbClr val="047FFD"/>
                </a:solidFill>
              </a:rPr>
              <a:t>值对 </a:t>
            </a:r>
            <a:r>
              <a:rPr lang="zh-CN" altLang="en-US" dirty="0">
                <a:solidFill>
                  <a:schemeClr val="tx1"/>
                </a:solidFill>
              </a:rPr>
              <a:t>组成，每行的键和值之间用英文的冒号分隔。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7F039A-CB48-4842-A242-0F798C44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84" y="2599474"/>
            <a:ext cx="4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常见的响应头字段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46C8C402-2CF2-424E-99EC-9C1049A9B25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4210361"/>
            <a:ext cx="7863544" cy="7133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关于更多响应头字段的描述，可以查看 </a:t>
            </a:r>
            <a:r>
              <a:rPr lang="en-US" altLang="zh-CN" dirty="0">
                <a:solidFill>
                  <a:schemeClr val="tx1"/>
                </a:solidFill>
              </a:rPr>
              <a:t>MDN </a:t>
            </a:r>
            <a:r>
              <a:rPr lang="zh-CN" altLang="en-US" dirty="0">
                <a:solidFill>
                  <a:schemeClr val="tx1"/>
                </a:solidFill>
              </a:rPr>
              <a:t>官方文档：</a:t>
            </a:r>
            <a:r>
              <a:rPr lang="en-US" altLang="zh-CN" dirty="0">
                <a:hlinkClick r:id="rId2"/>
              </a:rPr>
              <a:t>https://developer.mozilla.org/zh-CN/docs/Web/HTTP/Headers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32B71-D7BF-4E39-A846-854029CE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8" y="2142275"/>
            <a:ext cx="4219048" cy="18857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3441198-75B7-404F-9A48-CE1D3C7C0BA1}"/>
              </a:ext>
            </a:extLst>
          </p:cNvPr>
          <p:cNvSpPr/>
          <p:nvPr/>
        </p:nvSpPr>
        <p:spPr>
          <a:xfrm>
            <a:off x="984738" y="2571750"/>
            <a:ext cx="3044651" cy="1456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8D702DBB-34C2-E54E-98B5-01E15FF52CCF}"/>
              </a:ext>
            </a:extLst>
          </p:cNvPr>
          <p:cNvSpPr txBox="1">
            <a:spLocks/>
          </p:cNvSpPr>
          <p:nvPr/>
        </p:nvSpPr>
        <p:spPr>
          <a:xfrm>
            <a:off x="5303520" y="1336180"/>
            <a:ext cx="3840480" cy="24711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Content-type</a:t>
            </a:r>
            <a:r>
              <a:rPr lang="zh-CN" altLang="en-US" dirty="0">
                <a:solidFill>
                  <a:schemeClr val="tx1"/>
                </a:solidFill>
              </a:rPr>
              <a:t>：响应数据的格式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Content-length</a:t>
            </a:r>
            <a:r>
              <a:rPr lang="zh-CN" altLang="en-US" dirty="0">
                <a:solidFill>
                  <a:schemeClr val="tx1"/>
                </a:solidFill>
              </a:rPr>
              <a:t>：响应数据的长度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Date:</a:t>
            </a:r>
            <a:r>
              <a:rPr lang="zh-CN" altLang="en-US" dirty="0">
                <a:solidFill>
                  <a:schemeClr val="tx1"/>
                </a:solidFill>
              </a:rPr>
              <a:t>响应时间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469B6855-3676-4669-AACF-582742FB59F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在最后一个响应头部字段结束之后，会紧跟一个</a:t>
            </a:r>
            <a:r>
              <a:rPr lang="zh-CN" altLang="en-US" b="1" dirty="0">
                <a:solidFill>
                  <a:srgbClr val="FF0000"/>
                </a:solidFill>
              </a:rPr>
              <a:t>空行</a:t>
            </a:r>
            <a:r>
              <a:rPr lang="zh-CN" altLang="en-US" dirty="0">
                <a:solidFill>
                  <a:schemeClr val="tx1"/>
                </a:solidFill>
              </a:rPr>
              <a:t>，用来通知客户端</a:t>
            </a:r>
            <a:r>
              <a:rPr lang="zh-CN" altLang="en-US" dirty="0">
                <a:solidFill>
                  <a:srgbClr val="FF0000"/>
                </a:solidFill>
              </a:rPr>
              <a:t>响应头部至此结束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响应消息中的空行，用来分隔</a:t>
            </a:r>
            <a:r>
              <a:rPr lang="zh-CN" altLang="en-US" dirty="0">
                <a:solidFill>
                  <a:srgbClr val="FF0000"/>
                </a:solidFill>
              </a:rPr>
              <a:t>响应头部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响应体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3DA63-6435-4A20-B88D-0D328258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36" y="2998799"/>
            <a:ext cx="4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56D920ED-F186-4717-946C-C29A8B0A227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069724" cy="41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响应体中存放的，是服务器响应给客户端的资源内容。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5AF9E9-E4F6-499E-9B85-D602B850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36" y="2609925"/>
            <a:ext cx="4476190" cy="11047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8E17E5-D261-4EDF-B4AB-06E91C7D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36" y="3976388"/>
            <a:ext cx="4019048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002D1F-20A0-4651-BA76-A648A2C9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2076809"/>
            <a:ext cx="5708110" cy="2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什么是通信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131A608-65DF-48D0-8F37-AA4EF30C2F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311851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通信，就是</a:t>
            </a:r>
            <a:r>
              <a:rPr lang="zh-CN" altLang="en-US" b="1" dirty="0">
                <a:solidFill>
                  <a:srgbClr val="FF0000"/>
                </a:solidFill>
              </a:rPr>
              <a:t>信息的传递和交换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通信三要素：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主体 客户端浏览器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内容 传输消息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方式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42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</a:t>
            </a:r>
            <a:r>
              <a:rPr lang="zh-CN" altLang="en-US" dirty="0"/>
              <a:t>请求方法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/>
              <a:t>请求方法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请求方法，属于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协议中的一部分，</a:t>
            </a:r>
            <a:r>
              <a:rPr lang="zh-CN" altLang="en-US" dirty="0"/>
              <a:t>请求方法的作用是：用来表明</a:t>
            </a:r>
            <a:r>
              <a:rPr lang="zh-CN" altLang="en-US" dirty="0">
                <a:solidFill>
                  <a:srgbClr val="FF0000"/>
                </a:solidFill>
              </a:rPr>
              <a:t>要对服务器上的资源执行的操作</a:t>
            </a:r>
            <a:r>
              <a:rPr lang="zh-CN" altLang="en-US" dirty="0"/>
              <a:t>。最常用的请求方法是 </a:t>
            </a:r>
            <a:r>
              <a:rPr lang="en-US" altLang="zh-CN" dirty="0"/>
              <a:t>GET</a:t>
            </a:r>
            <a:r>
              <a:rPr lang="zh-CN" altLang="en-US" dirty="0"/>
              <a:t>（要资源）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POST</a:t>
            </a:r>
            <a:r>
              <a:rPr lang="zh-CN" altLang="en-US" dirty="0"/>
              <a:t>（提交资源）。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</a:t>
            </a:r>
            <a:r>
              <a:rPr lang="zh-CN" altLang="en-US" dirty="0"/>
              <a:t>请求方法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HTTP</a:t>
            </a:r>
            <a:r>
              <a:rPr lang="zh-CN" altLang="en-US" dirty="0"/>
              <a:t>的请求方法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451BA2-8A03-41A0-BBD6-F048D7DC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83528"/>
              </p:ext>
            </p:extLst>
          </p:nvPr>
        </p:nvGraphicFramePr>
        <p:xfrm>
          <a:off x="908306" y="1417381"/>
          <a:ext cx="7381584" cy="3174141"/>
        </p:xfrm>
        <a:graphic>
          <a:graphicData uri="http://schemas.openxmlformats.org/drawingml/2006/table">
            <a:tbl>
              <a:tblPr/>
              <a:tblGrid>
                <a:gridCol w="576811">
                  <a:extLst>
                    <a:ext uri="{9D8B030D-6E8A-4147-A177-3AD203B41FA5}">
                      <a16:colId xmlns:a16="http://schemas.microsoft.com/office/drawing/2014/main" val="1936287865"/>
                    </a:ext>
                  </a:extLst>
                </a:gridCol>
                <a:gridCol w="95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444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发送请求来获得服务器上的资源，请求体中不会包含请求数据，请求数据放在协议头中。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向服务器提交资源（例如提交表单或上传文件）。数据被包含在请求体中提交给服务器。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</a:t>
                      </a: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向服务器提交资源，并使用提交的新资源，替换掉服务器对应的旧资源。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713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请求服务器删除指定的资源。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方法请求一个与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请求的响应相同的响应，但没有响应体。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3376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OPTIONS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服务器支持的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请求方法，允许客户端查看服务器的性能，比如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ajax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跨域时的预检等。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2618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建立一个到由目标资源标识的服务器的隧道。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742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TRACE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沿着到目标资源的路径执行一个消息环回测试，主要用于测试或诊断。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0034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PATCH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是对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方法的补充，用来对已知资源进行局部更新 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5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响应状态代码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295773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响应状态码</a:t>
            </a:r>
            <a:r>
              <a:rPr lang="zh-CN" altLang="en-US" dirty="0"/>
              <a:t>（</a:t>
            </a:r>
            <a:r>
              <a:rPr lang="en-US" altLang="zh-CN" dirty="0"/>
              <a:t>HTTP Status Code</a:t>
            </a:r>
            <a:r>
              <a:rPr lang="zh-CN" altLang="en-US" dirty="0"/>
              <a:t>），也属于 </a:t>
            </a:r>
            <a:r>
              <a:rPr lang="en-US" altLang="zh-CN" dirty="0"/>
              <a:t>HTTP </a:t>
            </a:r>
            <a:r>
              <a:rPr lang="zh-CN" altLang="en-US" dirty="0"/>
              <a:t>协议的一部分，</a:t>
            </a:r>
            <a:r>
              <a:rPr lang="zh-CN" altLang="en-US" dirty="0">
                <a:solidFill>
                  <a:srgbClr val="FF0000"/>
                </a:solidFill>
              </a:rPr>
              <a:t>用来标识响应的状态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响应状态码会随着响应消息一起被发送至客户端浏览器，浏览器根据服务器返回的响应状态码，就能知道这次 </a:t>
            </a:r>
            <a:r>
              <a:rPr lang="en-US" altLang="zh-CN" dirty="0"/>
              <a:t>HTTP </a:t>
            </a:r>
            <a:r>
              <a:rPr lang="zh-CN" altLang="en-US" dirty="0"/>
              <a:t>请求的结果是成功还是失败了。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B71316-C5B2-4C09-9648-329CE1DB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36" y="2359881"/>
            <a:ext cx="3323809" cy="1847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72F361-68CD-4438-AF12-D61F3A10F65B}"/>
              </a:ext>
            </a:extLst>
          </p:cNvPr>
          <p:cNvSpPr/>
          <p:nvPr/>
        </p:nvSpPr>
        <p:spPr>
          <a:xfrm>
            <a:off x="1637882" y="2581798"/>
            <a:ext cx="231112" cy="21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HTTP</a:t>
            </a:r>
            <a:r>
              <a:rPr lang="zh-CN" altLang="en-US" dirty="0"/>
              <a:t>响应状态码的组成及分类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864702" cy="61647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状态码由</a:t>
            </a:r>
            <a:r>
              <a:rPr lang="zh-CN" altLang="en-US" dirty="0">
                <a:solidFill>
                  <a:srgbClr val="FF0000"/>
                </a:solidFill>
              </a:rPr>
              <a:t>三个十进制数字</a:t>
            </a:r>
            <a:r>
              <a:rPr lang="zh-CN" altLang="en-US" dirty="0">
                <a:solidFill>
                  <a:schemeClr val="tx1"/>
                </a:solidFill>
              </a:rPr>
              <a:t>组成，</a:t>
            </a:r>
            <a:r>
              <a:rPr lang="zh-CN" altLang="en-US" dirty="0">
                <a:solidFill>
                  <a:srgbClr val="FF0000"/>
                </a:solidFill>
              </a:rPr>
              <a:t>第一个十进制数字</a:t>
            </a:r>
            <a:r>
              <a:rPr lang="zh-CN" altLang="en-US" dirty="0">
                <a:solidFill>
                  <a:schemeClr val="tx1"/>
                </a:solidFill>
              </a:rPr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状态码的类型</a:t>
            </a:r>
            <a:r>
              <a:rPr lang="zh-CN" altLang="en-US" dirty="0">
                <a:solidFill>
                  <a:schemeClr val="tx1"/>
                </a:solidFill>
              </a:rPr>
              <a:t>，后两个数字用来对状态码进行细分。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状态码共分为 </a:t>
            </a:r>
            <a:r>
              <a:rPr lang="en-US" altLang="zh-CN" dirty="0">
                <a:solidFill>
                  <a:schemeClr val="tx1"/>
                </a:solidFill>
              </a:rPr>
              <a:t>5 </a:t>
            </a:r>
            <a:r>
              <a:rPr lang="zh-CN" altLang="en-US" dirty="0">
                <a:solidFill>
                  <a:schemeClr val="tx1"/>
                </a:solidFill>
              </a:rPr>
              <a:t>种类型：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3DC249-EC54-4041-98FB-7AF488251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14143"/>
              </p:ext>
            </p:extLst>
          </p:nvPr>
        </p:nvGraphicFramePr>
        <p:xfrm>
          <a:off x="908306" y="2060474"/>
          <a:ext cx="6804773" cy="1924461"/>
        </p:xfrm>
        <a:graphic>
          <a:graphicData uri="http://schemas.openxmlformats.org/drawingml/2006/table">
            <a:tbl>
              <a:tblPr/>
              <a:tblGrid>
                <a:gridCol w="95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444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分类描述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信息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，服务器收到请求，需要请求者继续执行操作（实际开发中很少遇到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 类型的状态码）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，操作被成功接收并处理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重定向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，需要进一步的操作以完成请求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713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客户端错误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，请求包含语法错误或无法完成请求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服务器错误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，服务器在处理请求的过程中发生了错误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3376"/>
                  </a:ext>
                </a:extLst>
              </a:tr>
            </a:tbl>
          </a:graphicData>
        </a:graphic>
      </p:graphicFrame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E2D4681-DDF2-4686-A1D9-02A47EF0DAAA}"/>
              </a:ext>
            </a:extLst>
          </p:cNvPr>
          <p:cNvSpPr txBox="1">
            <a:spLocks/>
          </p:cNvSpPr>
          <p:nvPr/>
        </p:nvSpPr>
        <p:spPr>
          <a:xfrm>
            <a:off x="848376" y="4107323"/>
            <a:ext cx="7310885" cy="417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完整的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响应状态码，可以参考 </a:t>
            </a:r>
            <a:r>
              <a:rPr lang="en-US" altLang="zh-CN" dirty="0">
                <a:solidFill>
                  <a:schemeClr val="tx1"/>
                </a:solidFill>
              </a:rPr>
              <a:t>MDN </a:t>
            </a:r>
            <a:r>
              <a:rPr lang="zh-CN" altLang="en-US" dirty="0">
                <a:solidFill>
                  <a:schemeClr val="tx1"/>
                </a:solidFill>
              </a:rPr>
              <a:t>官方文档 </a:t>
            </a:r>
            <a:r>
              <a:rPr lang="en-US" altLang="zh-CN" dirty="0">
                <a:hlinkClick r:id="rId2"/>
              </a:rPr>
              <a:t>https://developer.mozilla.org/zh-CN/docs/Web/HTTP/Status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成功相关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069724" cy="41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范围的状态码，表示服务器已成功接收到请求并进行处理。常见的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** 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36992"/>
              </p:ext>
            </p:extLst>
          </p:nvPr>
        </p:nvGraphicFramePr>
        <p:xfrm>
          <a:off x="908306" y="2552847"/>
          <a:ext cx="6804773" cy="987201"/>
        </p:xfrm>
        <a:graphic>
          <a:graphicData uri="http://schemas.openxmlformats.org/drawingml/2006/table">
            <a:tbl>
              <a:tblPr/>
              <a:tblGrid>
                <a:gridCol w="7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59809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OK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请求成功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。一般用于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已创建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。成功请求并创建了新的资源，通常用于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重定向相关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864703" cy="5415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范围的状态码，表示表示服务器要求客户端重定向，需要客户端进一步的操作以完成资源的请求。常见的 </a:t>
            </a:r>
            <a:r>
              <a:rPr lang="en-US" altLang="zh-CN" dirty="0">
                <a:solidFill>
                  <a:schemeClr val="tx1"/>
                </a:solidFill>
              </a:rPr>
              <a:t>3** </a:t>
            </a:r>
            <a:r>
              <a:rPr lang="zh-CN" altLang="en-US" dirty="0">
                <a:solidFill>
                  <a:schemeClr val="tx1"/>
                </a:solidFill>
              </a:rPr>
              <a:t>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97367"/>
              </p:ext>
            </p:extLst>
          </p:nvPr>
        </p:nvGraphicFramePr>
        <p:xfrm>
          <a:off x="908306" y="2783958"/>
          <a:ext cx="6804773" cy="1779681"/>
        </p:xfrm>
        <a:graphic>
          <a:graphicData uri="http://schemas.openxmlformats.org/drawingml/2006/table">
            <a:tbl>
              <a:tblPr/>
              <a:tblGrid>
                <a:gridCol w="7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59809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Moved Permanently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永久移动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。请求的资源已被永久的移动到新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，返回信息会包括新的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，浏览器会自动定向到新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。今后任何新的请求都应使用新的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代替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Found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临时移动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。与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类似。但资源只是临时被移动。客户端应继续使用原有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Modified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未修改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。所请求的资源未修改，服务器返回此状态码时，不会返回任何资源（响应消息中不包含响应体）。客户端通常会缓存访问过的资源。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1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客户端错误相关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310885" cy="41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范围的状态码，表示客户端的请求有非法内容，从而导致这次请求失败。常见的 </a:t>
            </a:r>
            <a:r>
              <a:rPr lang="en-US" altLang="zh-CN" dirty="0">
                <a:solidFill>
                  <a:schemeClr val="tx1"/>
                </a:solidFill>
              </a:rPr>
              <a:t>4** </a:t>
            </a:r>
            <a:r>
              <a:rPr lang="zh-CN" altLang="en-US" dirty="0">
                <a:solidFill>
                  <a:schemeClr val="tx1"/>
                </a:solidFill>
              </a:rPr>
              <a:t>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2003"/>
              </p:ext>
            </p:extLst>
          </p:nvPr>
        </p:nvGraphicFramePr>
        <p:xfrm>
          <a:off x="908306" y="2552847"/>
          <a:ext cx="6804773" cy="2244501"/>
        </p:xfrm>
        <a:graphic>
          <a:graphicData uri="http://schemas.openxmlformats.org/drawingml/2006/table">
            <a:tbl>
              <a:tblPr/>
              <a:tblGrid>
                <a:gridCol w="7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59809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Bad Request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、语义有误，当前请求无法被服务器理解。除非进行修改，否则客户端不应该重复提交这个请求。</a:t>
                      </a:r>
                    </a:p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、请求参数有误。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401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Unauthorized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当前请求需要用户验证。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403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Forbidden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服务器已经理解请求，但是拒绝执行它。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5916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404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Found</a:t>
                      </a:r>
                      <a:endParaRPr lang="zh-CN" alt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服务器无法根据客户端的请求找到资源（网页）。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962625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408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 Timeout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请求超时。服务器等待客户端发送的请求时间过长，超时。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服务端错误相关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310885" cy="41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范围的状态码，表示服务器未能正常处理客户端的请求而出现意外错误。常见的 </a:t>
            </a:r>
            <a:r>
              <a:rPr lang="en-US" altLang="zh-CN" dirty="0">
                <a:solidFill>
                  <a:schemeClr val="tx1"/>
                </a:solidFill>
              </a:rPr>
              <a:t>5** </a:t>
            </a:r>
            <a:r>
              <a:rPr lang="zh-CN" altLang="en-US" dirty="0">
                <a:solidFill>
                  <a:schemeClr val="tx1"/>
                </a:solidFill>
              </a:rPr>
              <a:t>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7940"/>
              </p:ext>
            </p:extLst>
          </p:nvPr>
        </p:nvGraphicFramePr>
        <p:xfrm>
          <a:off x="908306" y="2552847"/>
          <a:ext cx="6909313" cy="1619661"/>
        </p:xfrm>
        <a:graphic>
          <a:graphicData uri="http://schemas.openxmlformats.org/drawingml/2006/table">
            <a:tbl>
              <a:tblPr/>
              <a:tblGrid>
                <a:gridCol w="75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597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668729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Internal Server Error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服务器内部错误，无法完成请求。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501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Implemented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服务器不支持该请求方法，无法完成请求。只有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请求方法是要求每个服务器必须支持的，其它请求方法在不支持的服务器上会返回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501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503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 Unavailable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由于超载或系统维护，服务器暂时的无法处理客户端的请求。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什么是通信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D08D481-F267-4DB4-8B04-1F7D6042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现实生活中的通信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C77B38FD-3EDE-4319-B439-FEC8F18AF27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988370" cy="246809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zh-CN" altLang="en-US" b="1" dirty="0">
                <a:solidFill>
                  <a:srgbClr val="FF0000"/>
                </a:solidFill>
              </a:rPr>
              <a:t>张三</a:t>
            </a:r>
            <a:r>
              <a:rPr lang="zh-CN" altLang="en-US" dirty="0">
                <a:solidFill>
                  <a:schemeClr val="tx1"/>
                </a:solidFill>
              </a:rPr>
              <a:t>要把自己</a:t>
            </a:r>
            <a:r>
              <a:rPr lang="zh-CN" altLang="en-US" dirty="0">
                <a:solidFill>
                  <a:srgbClr val="047FFD"/>
                </a:solidFill>
              </a:rPr>
              <a:t>考上传智专修学院</a:t>
            </a:r>
            <a:r>
              <a:rPr lang="zh-CN" altLang="en-US" dirty="0">
                <a:solidFill>
                  <a:schemeClr val="tx1"/>
                </a:solidFill>
              </a:rPr>
              <a:t>的好消息</a:t>
            </a:r>
            <a:r>
              <a:rPr lang="zh-CN" altLang="en-US" dirty="0">
                <a:solidFill>
                  <a:srgbClr val="047FFD"/>
                </a:solidFill>
              </a:rPr>
              <a:t>写信</a:t>
            </a:r>
            <a:r>
              <a:rPr lang="zh-CN" altLang="en-US" dirty="0">
                <a:solidFill>
                  <a:schemeClr val="tx1"/>
                </a:solidFill>
              </a:rPr>
              <a:t>告诉自己的好朋友</a:t>
            </a:r>
            <a:r>
              <a:rPr lang="zh-CN" altLang="en-US" b="1" dirty="0">
                <a:solidFill>
                  <a:srgbClr val="FF0000"/>
                </a:solidFill>
              </a:rPr>
              <a:t>李四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主体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张三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李四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考上传智专修学院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写信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什么是通信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D08D481-F267-4DB4-8B04-1F7D6042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互联网中的通信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BE067329-5D7F-4836-B550-02A95E8B9F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988370" cy="247814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dirty="0">
                <a:solidFill>
                  <a:srgbClr val="047FFD"/>
                </a:solidFill>
              </a:rPr>
              <a:t>传智专修学院的简介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dirty="0">
                <a:solidFill>
                  <a:srgbClr val="047FFD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的方式发送给</a:t>
            </a:r>
            <a:r>
              <a:rPr lang="zh-CN" altLang="en-US" dirty="0">
                <a:solidFill>
                  <a:srgbClr val="FF0000"/>
                </a:solidFill>
              </a:rPr>
              <a:t>客户端浏览器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主体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客户端浏览器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传智专修学院的简介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什么是通信协议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131A608-65DF-48D0-8F37-AA4EF30C2F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791999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通信协议</a:t>
            </a:r>
            <a:r>
              <a:rPr lang="zh-CN" altLang="en-US" dirty="0"/>
              <a:t>（</a:t>
            </a:r>
            <a:r>
              <a:rPr lang="en-US" altLang="zh-CN" dirty="0"/>
              <a:t>Communication Protocol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tx1"/>
                </a:solidFill>
              </a:rPr>
              <a:t>是指通信的双方完成通信所</a:t>
            </a:r>
            <a:r>
              <a:rPr lang="zh-CN" altLang="en-US" dirty="0">
                <a:solidFill>
                  <a:srgbClr val="FF0000"/>
                </a:solidFill>
              </a:rPr>
              <a:t>必须遵守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规则和约定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通俗的理解：通信双方</a:t>
            </a:r>
            <a:r>
              <a:rPr lang="zh-CN" altLang="en-US" dirty="0">
                <a:solidFill>
                  <a:srgbClr val="047FFD"/>
                </a:solidFill>
              </a:rPr>
              <a:t>采用约定好的格式</a:t>
            </a:r>
            <a:r>
              <a:rPr lang="zh-CN" altLang="en-US" dirty="0">
                <a:solidFill>
                  <a:schemeClr val="tx1"/>
                </a:solidFill>
              </a:rPr>
              <a:t>来发送和接收消息，这种</a:t>
            </a:r>
            <a:r>
              <a:rPr lang="zh-CN" altLang="en-US" dirty="0">
                <a:solidFill>
                  <a:srgbClr val="FF0000"/>
                </a:solidFill>
              </a:rPr>
              <a:t>事先约定好的通信格式，就叫做通信协议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什么是通信协议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现实生活中的通信协议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592238" cy="37601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张三与李四采用写信的方式进行通信，在填写信封时，写信的双方需要遵守固定的规则。</a:t>
            </a:r>
            <a:r>
              <a:rPr lang="zh-CN" altLang="en-US" dirty="0">
                <a:solidFill>
                  <a:srgbClr val="FF0000"/>
                </a:solidFill>
              </a:rPr>
              <a:t>信封的填写规则</a:t>
            </a:r>
            <a:r>
              <a:rPr lang="zh-CN" altLang="en-US" dirty="0">
                <a:solidFill>
                  <a:schemeClr val="tx1"/>
                </a:solidFill>
              </a:rPr>
              <a:t>就是一种通信协议。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7AA172-5EDF-481F-A1EF-03979A4B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8" y="2500009"/>
            <a:ext cx="4497918" cy="25061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2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什么是通信协议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互联网中的通信协议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617547" cy="36799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客户端与服务器之间要实现</a:t>
            </a:r>
            <a:r>
              <a:rPr lang="zh-CN" altLang="en-US" dirty="0">
                <a:solidFill>
                  <a:srgbClr val="FF0000"/>
                </a:solidFill>
              </a:rPr>
              <a:t>网页内容</a:t>
            </a:r>
            <a:r>
              <a:rPr lang="zh-CN" altLang="en-US" dirty="0">
                <a:solidFill>
                  <a:schemeClr val="tx1"/>
                </a:solidFill>
              </a:rPr>
              <a:t>的传输，则通信的双方必须遵守</a:t>
            </a:r>
            <a:r>
              <a:rPr lang="zh-CN" altLang="en-US" dirty="0">
                <a:solidFill>
                  <a:srgbClr val="FF0000"/>
                </a:solidFill>
              </a:rPr>
              <a:t>网页内容的传输协议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EF5C5431-2889-4983-88F6-8489D009279B}"/>
              </a:ext>
            </a:extLst>
          </p:cNvPr>
          <p:cNvSpPr txBox="1">
            <a:spLocks/>
          </p:cNvSpPr>
          <p:nvPr/>
        </p:nvSpPr>
        <p:spPr>
          <a:xfrm>
            <a:off x="848375" y="2497151"/>
            <a:ext cx="6617549" cy="577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47FFD"/>
                </a:solidFill>
              </a:rPr>
              <a:t>网页内容</a:t>
            </a:r>
            <a:r>
              <a:rPr lang="zh-CN" altLang="en-US" dirty="0">
                <a:solidFill>
                  <a:schemeClr val="tx1"/>
                </a:solidFill>
              </a:rPr>
              <a:t>又叫做</a:t>
            </a:r>
            <a:r>
              <a:rPr lang="zh-CN" altLang="en-US" b="1" dirty="0">
                <a:solidFill>
                  <a:srgbClr val="FF0000"/>
                </a:solidFill>
              </a:rPr>
              <a:t>超文本</a:t>
            </a:r>
            <a:r>
              <a:rPr lang="zh-CN" altLang="en-US" dirty="0">
                <a:solidFill>
                  <a:schemeClr val="tx1"/>
                </a:solidFill>
              </a:rPr>
              <a:t>，因此</a:t>
            </a:r>
            <a:r>
              <a:rPr lang="zh-CN" altLang="en-US" dirty="0">
                <a:solidFill>
                  <a:srgbClr val="047FFD"/>
                </a:solidFill>
              </a:rPr>
              <a:t>网页内容的传输协议</a:t>
            </a:r>
            <a:r>
              <a:rPr lang="zh-CN" altLang="en-US" dirty="0">
                <a:solidFill>
                  <a:schemeClr val="tx1"/>
                </a:solidFill>
              </a:rPr>
              <a:t>又叫做</a:t>
            </a:r>
            <a:r>
              <a:rPr lang="zh-CN" altLang="en-US" b="1" dirty="0">
                <a:solidFill>
                  <a:srgbClr val="FF0000"/>
                </a:solidFill>
              </a:rPr>
              <a:t>超文本传输协议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HyperText Transfer Protocol</a:t>
            </a:r>
            <a:r>
              <a:rPr lang="zh-CN" altLang="en-US" dirty="0">
                <a:solidFill>
                  <a:schemeClr val="tx1"/>
                </a:solidFill>
              </a:rPr>
              <a:t>） ，简称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HTTP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8"/>
            <a:ext cx="7069724" cy="2387711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chemeClr val="tx1"/>
                </a:solidFill>
              </a:rPr>
              <a:t>即超文本传送协议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yper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ext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ransfer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</a:rPr>
              <a:t>rotocol) </a:t>
            </a:r>
            <a:r>
              <a:rPr lang="zh-CN" altLang="en-US" dirty="0">
                <a:solidFill>
                  <a:schemeClr val="tx1"/>
                </a:solidFill>
              </a:rPr>
              <a:t>，它规定了客户端与服务器之间进行网页内容传输时，所必须遵守的传输格式。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r>
              <a:rPr lang="zh-CN" altLang="en-US" dirty="0">
                <a:solidFill>
                  <a:schemeClr val="tx1"/>
                </a:solidFill>
              </a:rPr>
              <a:t>要以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协议要求的格式把数据</a:t>
            </a:r>
            <a:r>
              <a:rPr lang="zh-CN" altLang="en-US" dirty="0">
                <a:solidFill>
                  <a:srgbClr val="FF0000"/>
                </a:solidFill>
              </a:rPr>
              <a:t>提交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要以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协议要求的格式把内容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20417</TotalTime>
  <Words>2475</Words>
  <Application>Microsoft Macintosh PowerPoint</Application>
  <PresentationFormat>全屏显示(16:9)</PresentationFormat>
  <Paragraphs>301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HTTP协议加强</vt:lpstr>
      <vt:lpstr>PowerPoint 演示文稿</vt:lpstr>
      <vt:lpstr>1. HTTP协议简介</vt:lpstr>
      <vt:lpstr>1. HTTP协议简介</vt:lpstr>
      <vt:lpstr>1. HTTP协议简介</vt:lpstr>
      <vt:lpstr>1. HTTP协议简介</vt:lpstr>
      <vt:lpstr>1. HTTP协议简介</vt:lpstr>
      <vt:lpstr>1. HTTP协议简介</vt:lpstr>
      <vt:lpstr>1. HTTP协议简介</vt:lpstr>
      <vt:lpstr>1. HTTP协议简介</vt:lpstr>
      <vt:lpstr>PowerPoint 演示文稿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PowerPoint 演示文稿</vt:lpstr>
      <vt:lpstr>3. HTTP响应消息</vt:lpstr>
      <vt:lpstr>3. HTTP响应消息</vt:lpstr>
      <vt:lpstr>3. HTTP响应消息</vt:lpstr>
      <vt:lpstr>3. HTTP响应消息</vt:lpstr>
      <vt:lpstr>3. HTTP响应消息</vt:lpstr>
      <vt:lpstr>3. HTTP响应消息</vt:lpstr>
      <vt:lpstr>3. HTTP响应消息</vt:lpstr>
      <vt:lpstr>3. HTTP响应消息</vt:lpstr>
      <vt:lpstr>PowerPoint 演示文稿</vt:lpstr>
      <vt:lpstr>4. HTTP请求方法</vt:lpstr>
      <vt:lpstr>4. HTTP请求方法</vt:lpstr>
      <vt:lpstr>PowerPoint 演示文稿</vt:lpstr>
      <vt:lpstr>5. HTTP响应状态码</vt:lpstr>
      <vt:lpstr>5. HTTP响应状态码</vt:lpstr>
      <vt:lpstr>5. HTTP响应状态码</vt:lpstr>
      <vt:lpstr>5. HTTP响应状态码</vt:lpstr>
      <vt:lpstr>5. HTTP响应状态码</vt:lpstr>
      <vt:lpstr>5. HTTP响应状态码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Zhang Yong</cp:lastModifiedBy>
  <cp:revision>5219</cp:revision>
  <dcterms:created xsi:type="dcterms:W3CDTF">2018-10-05T21:01:23Z</dcterms:created>
  <dcterms:modified xsi:type="dcterms:W3CDTF">2021-11-18T02:28:40Z</dcterms:modified>
</cp:coreProperties>
</file>