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5"/>
  </p:notesMasterIdLst>
  <p:sldIdLst>
    <p:sldId id="256" r:id="rId2"/>
    <p:sldId id="257" r:id="rId3"/>
    <p:sldId id="262" r:id="rId4"/>
    <p:sldId id="258" r:id="rId5"/>
    <p:sldId id="264" r:id="rId6"/>
    <p:sldId id="263" r:id="rId7"/>
    <p:sldId id="261" r:id="rId8"/>
    <p:sldId id="259" r:id="rId9"/>
    <p:sldId id="265" r:id="rId10"/>
    <p:sldId id="266" r:id="rId11"/>
    <p:sldId id="269"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55253"/>
    <a:srgbClr val="00E4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57"/>
    <p:restoredTop sz="94648"/>
  </p:normalViewPr>
  <p:slideViewPr>
    <p:cSldViewPr snapToGrid="0" snapToObjects="1">
      <p:cViewPr varScale="1">
        <p:scale>
          <a:sx n="93" d="100"/>
          <a:sy n="93" d="100"/>
        </p:scale>
        <p:origin x="208"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B2A11-0077-2441-B7FA-51B799DA3FB3}" type="datetimeFigureOut">
              <a:rPr lang="en-US" smtClean="0"/>
              <a:t>4/13/17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C36DF-29C3-E04D-B7BA-D2C2DCD45026}" type="slidenum">
              <a:rPr lang="en-US" smtClean="0"/>
              <a:t>‹#›</a:t>
            </a:fld>
            <a:endParaRPr lang="en-US"/>
          </a:p>
        </p:txBody>
      </p:sp>
    </p:spTree>
    <p:extLst>
      <p:ext uri="{BB962C8B-B14F-4D97-AF65-F5344CB8AC3E}">
        <p14:creationId xmlns:p14="http://schemas.microsoft.com/office/powerpoint/2010/main" val="1386765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1C36DF-29C3-E04D-B7BA-D2C2DCD45026}" type="slidenum">
              <a:rPr lang="en-US" smtClean="0"/>
              <a:t>0</a:t>
            </a:fld>
            <a:endParaRPr lang="en-US"/>
          </a:p>
        </p:txBody>
      </p:sp>
    </p:spTree>
    <p:extLst>
      <p:ext uri="{BB962C8B-B14F-4D97-AF65-F5344CB8AC3E}">
        <p14:creationId xmlns:p14="http://schemas.microsoft.com/office/powerpoint/2010/main" val="118446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1C36DF-29C3-E04D-B7BA-D2C2DCD45026}" type="slidenum">
              <a:rPr lang="en-US" smtClean="0"/>
              <a:t>6</a:t>
            </a:fld>
            <a:endParaRPr lang="en-US"/>
          </a:p>
        </p:txBody>
      </p:sp>
    </p:spTree>
    <p:extLst>
      <p:ext uri="{BB962C8B-B14F-4D97-AF65-F5344CB8AC3E}">
        <p14:creationId xmlns:p14="http://schemas.microsoft.com/office/powerpoint/2010/main" val="166862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1C36DF-29C3-E04D-B7BA-D2C2DCD45026}" type="slidenum">
              <a:rPr lang="en-US" smtClean="0"/>
              <a:t>8</a:t>
            </a:fld>
            <a:endParaRPr lang="en-US"/>
          </a:p>
        </p:txBody>
      </p:sp>
    </p:spTree>
    <p:extLst>
      <p:ext uri="{BB962C8B-B14F-4D97-AF65-F5344CB8AC3E}">
        <p14:creationId xmlns:p14="http://schemas.microsoft.com/office/powerpoint/2010/main" val="1432096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8" name="Date Placeholder 7"/>
          <p:cNvSpPr>
            <a:spLocks noGrp="1"/>
          </p:cNvSpPr>
          <p:nvPr>
            <p:ph type="dt" sz="half" idx="10"/>
          </p:nvPr>
        </p:nvSpPr>
        <p:spPr/>
        <p:txBody>
          <a:bodyPr/>
          <a:lstStyle>
            <a:lvl1pPr>
              <a:defRPr sz="1000"/>
            </a:lvl1pPr>
          </a:lstStyle>
          <a:p>
            <a:fld id="{7803BB1F-2538-B843-8745-37E1500E0544}" type="datetime1">
              <a:rPr lang="en-US" smtClean="0"/>
              <a:pPr/>
              <a:t>4/13/17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lvl1pPr>
              <a:defRPr sz="1000"/>
            </a:lvl1pPr>
          </a:lstStyle>
          <a:p>
            <a:fld id="{5D904815-A650-AC43-9A59-48DE102E8BEA}"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9423400" y="136670"/>
            <a:ext cx="2489200" cy="533400"/>
          </a:xfrm>
          <a:prstGeom prst="rect">
            <a:avLst/>
          </a:prstGeom>
        </p:spPr>
      </p:pic>
    </p:spTree>
    <p:extLst>
      <p:ext uri="{BB962C8B-B14F-4D97-AF65-F5344CB8AC3E}">
        <p14:creationId xmlns:p14="http://schemas.microsoft.com/office/powerpoint/2010/main" val="178324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0225" y="543008"/>
            <a:ext cx="11006253" cy="591015"/>
          </a:xfrm>
        </p:spPr>
        <p:txBody>
          <a:bodyPr>
            <a:normAutofit/>
          </a:bodyPr>
          <a:lstStyle>
            <a:lvl1pPr>
              <a:defRPr sz="2800">
                <a:solidFill>
                  <a:schemeClr val="tx1"/>
                </a:solidFill>
              </a:defRPr>
            </a:lvl1pPr>
          </a:lstStyle>
          <a:p>
            <a:endParaRPr lang="en-US" dirty="0"/>
          </a:p>
        </p:txBody>
      </p:sp>
      <p:sp>
        <p:nvSpPr>
          <p:cNvPr id="3" name="Content Placeholder 2"/>
          <p:cNvSpPr>
            <a:spLocks noGrp="1"/>
          </p:cNvSpPr>
          <p:nvPr>
            <p:ph idx="1"/>
          </p:nvPr>
        </p:nvSpPr>
        <p:spPr>
          <a:xfrm>
            <a:off x="680225" y="1307388"/>
            <a:ext cx="11006253" cy="489134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sz="1000"/>
            </a:lvl1pPr>
          </a:lstStyle>
          <a:p>
            <a:fld id="{65C6D569-79DB-C149-B90C-76F654938DFC}" type="datetime1">
              <a:rPr lang="en-US" smtClean="0"/>
              <a:pPr/>
              <a:t>4/13/17</a:t>
            </a:fld>
            <a:endParaRPr lang="en-US" dirty="0"/>
          </a:p>
        </p:txBody>
      </p:sp>
      <p:sp>
        <p:nvSpPr>
          <p:cNvPr id="5" name="Footer Placeholder 4"/>
          <p:cNvSpPr>
            <a:spLocks noGrp="1"/>
          </p:cNvSpPr>
          <p:nvPr>
            <p:ph type="ftr" sz="quarter" idx="11"/>
          </p:nvPr>
        </p:nvSpPr>
        <p:spPr/>
        <p:txBody>
          <a:bodyPr/>
          <a:lstStyle>
            <a:lvl1pPr>
              <a:defRPr sz="1000"/>
            </a:lvl1pPr>
          </a:lstStyle>
          <a:p>
            <a:endParaRPr lang="en-US"/>
          </a:p>
        </p:txBody>
      </p:sp>
      <p:sp>
        <p:nvSpPr>
          <p:cNvPr id="6" name="Slide Number Placeholder 5"/>
          <p:cNvSpPr>
            <a:spLocks noGrp="1"/>
          </p:cNvSpPr>
          <p:nvPr>
            <p:ph type="sldNum" sz="quarter" idx="12"/>
          </p:nvPr>
        </p:nvSpPr>
        <p:spPr/>
        <p:txBody>
          <a:bodyPr/>
          <a:lstStyle>
            <a:lvl1pPr>
              <a:defRPr sz="1000"/>
            </a:lvl1pPr>
          </a:lstStyle>
          <a:p>
            <a:fld id="{D679711A-3917-A748-B2A6-93859E0EC30B}" type="slidenum">
              <a:rPr lang="en-US" smtClean="0"/>
              <a:pPr/>
              <a:t>‹#›</a:t>
            </a:fld>
            <a:endParaRPr lang="en-US" dirty="0"/>
          </a:p>
        </p:txBody>
      </p:sp>
      <p:cxnSp>
        <p:nvCxnSpPr>
          <p:cNvPr id="8" name="Straight Connector 7"/>
          <p:cNvCxnSpPr/>
          <p:nvPr userDrawn="1"/>
        </p:nvCxnSpPr>
        <p:spPr>
          <a:xfrm>
            <a:off x="680225" y="1177161"/>
            <a:ext cx="110062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stretch>
            <a:fillRect/>
          </a:stretch>
        </p:blipFill>
        <p:spPr>
          <a:xfrm>
            <a:off x="9363533" y="146082"/>
            <a:ext cx="2489200" cy="533400"/>
          </a:xfrm>
          <a:prstGeom prst="rect">
            <a:avLst/>
          </a:prstGeom>
        </p:spPr>
      </p:pic>
    </p:spTree>
    <p:extLst>
      <p:ext uri="{BB962C8B-B14F-4D97-AF65-F5344CB8AC3E}">
        <p14:creationId xmlns:p14="http://schemas.microsoft.com/office/powerpoint/2010/main" val="135199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z="1000"/>
            </a:lvl1pPr>
          </a:lstStyle>
          <a:p>
            <a:fld id="{328D9432-EDE5-9A4D-B103-78C8D2FCB80A}" type="datetime1">
              <a:rPr lang="en-US" smtClean="0"/>
              <a:pPr/>
              <a:t>4/13/17</a:t>
            </a:fld>
            <a:endParaRPr lang="en-US" dirty="0"/>
          </a:p>
        </p:txBody>
      </p:sp>
      <p:sp>
        <p:nvSpPr>
          <p:cNvPr id="4" name="Footer Placeholder 3"/>
          <p:cNvSpPr>
            <a:spLocks noGrp="1"/>
          </p:cNvSpPr>
          <p:nvPr>
            <p:ph type="ftr" sz="quarter" idx="11"/>
          </p:nvPr>
        </p:nvSpPr>
        <p:spPr/>
        <p:txBody>
          <a:bodyPr/>
          <a:lstStyle>
            <a:lvl1pPr>
              <a:defRPr sz="1000"/>
            </a:lvl1pPr>
          </a:lstStyle>
          <a:p>
            <a:endParaRPr lang="en-US"/>
          </a:p>
        </p:txBody>
      </p:sp>
      <p:sp>
        <p:nvSpPr>
          <p:cNvPr id="5" name="Slide Number Placeholder 4"/>
          <p:cNvSpPr>
            <a:spLocks noGrp="1"/>
          </p:cNvSpPr>
          <p:nvPr>
            <p:ph type="sldNum" sz="quarter" idx="12"/>
          </p:nvPr>
        </p:nvSpPr>
        <p:spPr/>
        <p:txBody>
          <a:bodyPr/>
          <a:lstStyle>
            <a:lvl1pPr>
              <a:defRPr sz="1000"/>
            </a:lvl1pPr>
          </a:lstStyle>
          <a:p>
            <a:fld id="{5CD6F761-2A55-B548-BDAA-FD9712D4CBD2}" type="slidenum">
              <a:rPr lang="en-US" smtClean="0"/>
              <a:pPr/>
              <a:t>‹#›</a:t>
            </a:fld>
            <a:endParaRPr lang="en-US" dirty="0"/>
          </a:p>
        </p:txBody>
      </p:sp>
    </p:spTree>
    <p:extLst>
      <p:ext uri="{BB962C8B-B14F-4D97-AF65-F5344CB8AC3E}">
        <p14:creationId xmlns:p14="http://schemas.microsoft.com/office/powerpoint/2010/main" val="1654124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432552"/>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F71D5925-E8B6-BF4A-A447-8423B214C1AB}" type="datetime1">
              <a:rPr lang="en-US" smtClean="0"/>
              <a:pPr/>
              <a:t>4/13/17</a:t>
            </a:fld>
            <a:endParaRPr lang="en-US" dirty="0"/>
          </a:p>
        </p:txBody>
      </p:sp>
      <p:sp>
        <p:nvSpPr>
          <p:cNvPr id="5" name="Footer Placeholder 4"/>
          <p:cNvSpPr>
            <a:spLocks noGrp="1"/>
          </p:cNvSpPr>
          <p:nvPr>
            <p:ph type="ftr" sz="quarter" idx="3"/>
          </p:nvPr>
        </p:nvSpPr>
        <p:spPr>
          <a:xfrm>
            <a:off x="4038600" y="6432552"/>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432552"/>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4CC502A-B3D3-2C4D-B128-41A50CBFC28E}" type="slidenum">
              <a:rPr lang="en-US" smtClean="0"/>
              <a:pPr/>
              <a:t>‹#›</a:t>
            </a:fld>
            <a:endParaRPr lang="en-US" dirty="0"/>
          </a:p>
        </p:txBody>
      </p:sp>
    </p:spTree>
    <p:extLst>
      <p:ext uri="{BB962C8B-B14F-4D97-AF65-F5344CB8AC3E}">
        <p14:creationId xmlns:p14="http://schemas.microsoft.com/office/powerpoint/2010/main" val="115469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4063141"/>
            <a:ext cx="2586790" cy="0"/>
          </a:xfrm>
          <a:prstGeom prst="line">
            <a:avLst/>
          </a:prstGeom>
          <a:ln>
            <a:solidFill>
              <a:srgbClr val="76A839"/>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D904815-A650-AC43-9A59-48DE102E8BEA}" type="slidenum">
              <a:rPr lang="en-US" smtClean="0"/>
              <a:pPr/>
              <a:t>0</a:t>
            </a:fld>
            <a:endParaRPr lang="en-US" dirty="0"/>
          </a:p>
        </p:txBody>
      </p:sp>
      <p:sp>
        <p:nvSpPr>
          <p:cNvPr id="7" name="Date Placeholder 6"/>
          <p:cNvSpPr>
            <a:spLocks noGrp="1"/>
          </p:cNvSpPr>
          <p:nvPr>
            <p:ph type="dt" sz="half" idx="10"/>
          </p:nvPr>
        </p:nvSpPr>
        <p:spPr/>
        <p:txBody>
          <a:bodyPr/>
          <a:lstStyle/>
          <a:p>
            <a:fld id="{32B91320-1F22-7F41-983F-812E8440A24B}" type="datetime1">
              <a:rPr lang="en-US" smtClean="0"/>
              <a:t>4/13/17</a:t>
            </a:fld>
            <a:endParaRPr lang="en-US" dirty="0"/>
          </a:p>
        </p:txBody>
      </p:sp>
      <p:pic>
        <p:nvPicPr>
          <p:cNvPr id="8" name="Picture 7"/>
          <p:cNvPicPr>
            <a:picLocks noChangeAspect="1"/>
          </p:cNvPicPr>
          <p:nvPr/>
        </p:nvPicPr>
        <p:blipFill>
          <a:blip r:embed="rId3"/>
          <a:stretch>
            <a:fillRect/>
          </a:stretch>
        </p:blipFill>
        <p:spPr>
          <a:xfrm>
            <a:off x="838199" y="675206"/>
            <a:ext cx="10515599" cy="5825523"/>
          </a:xfrm>
          <a:prstGeom prst="rect">
            <a:avLst/>
          </a:prstGeom>
        </p:spPr>
      </p:pic>
      <p:sp>
        <p:nvSpPr>
          <p:cNvPr id="2" name="Title 1"/>
          <p:cNvSpPr>
            <a:spLocks noGrp="1"/>
          </p:cNvSpPr>
          <p:nvPr>
            <p:ph type="ctrTitle"/>
          </p:nvPr>
        </p:nvSpPr>
        <p:spPr>
          <a:xfrm>
            <a:off x="3990109" y="1821228"/>
            <a:ext cx="7363689" cy="1589725"/>
          </a:xfrm>
        </p:spPr>
        <p:txBody>
          <a:bodyPr anchor="ctr">
            <a:normAutofit/>
          </a:bodyPr>
          <a:lstStyle/>
          <a:p>
            <a:r>
              <a:rPr lang="en-US" altLang="zh-CN" sz="4000" b="1" dirty="0" smtClean="0"/>
              <a:t>Have</a:t>
            </a:r>
            <a:r>
              <a:rPr lang="zh-CN" altLang="en-US" sz="4000" b="1" dirty="0" smtClean="0"/>
              <a:t> </a:t>
            </a:r>
            <a:r>
              <a:rPr lang="en-US" altLang="zh-CN" sz="4000" b="1" dirty="0" smtClean="0"/>
              <a:t>an</a:t>
            </a:r>
            <a:r>
              <a:rPr lang="zh-CN" altLang="en-US" sz="4000" b="1" dirty="0"/>
              <a:t> </a:t>
            </a:r>
            <a:r>
              <a:rPr lang="en-US" altLang="zh-CN" sz="4000" b="1" dirty="0" smtClean="0"/>
              <a:t>Elevated</a:t>
            </a:r>
            <a:r>
              <a:rPr lang="zh-CN" altLang="en-US" sz="4000" b="1" dirty="0" smtClean="0"/>
              <a:t> </a:t>
            </a:r>
            <a:r>
              <a:rPr lang="en-US" altLang="zh-CN" sz="4000" b="1" dirty="0" smtClean="0"/>
              <a:t>View</a:t>
            </a:r>
            <a:r>
              <a:rPr lang="zh-CN" altLang="en-US" sz="4000" b="1" dirty="0" smtClean="0"/>
              <a:t> </a:t>
            </a:r>
            <a:r>
              <a:rPr lang="en-US" altLang="zh-CN" sz="4000" b="1" dirty="0" smtClean="0"/>
              <a:t>for</a:t>
            </a:r>
            <a:r>
              <a:rPr lang="zh-CN" altLang="en-US" sz="4000" b="1" dirty="0" smtClean="0"/>
              <a:t> </a:t>
            </a:r>
            <a:r>
              <a:rPr lang="en-US" altLang="zh-CN" sz="4000" b="1" dirty="0" smtClean="0"/>
              <a:t>Future</a:t>
            </a:r>
            <a:endParaRPr lang="en-US" sz="4000" b="1" dirty="0"/>
          </a:p>
        </p:txBody>
      </p:sp>
      <p:sp>
        <p:nvSpPr>
          <p:cNvPr id="3" name="Subtitle 2"/>
          <p:cNvSpPr>
            <a:spLocks noGrp="1"/>
          </p:cNvSpPr>
          <p:nvPr>
            <p:ph type="subTitle" idx="1"/>
          </p:nvPr>
        </p:nvSpPr>
        <p:spPr>
          <a:xfrm>
            <a:off x="6578960" y="3073510"/>
            <a:ext cx="4587803" cy="480369"/>
          </a:xfrm>
        </p:spPr>
        <p:txBody>
          <a:bodyPr>
            <a:normAutofit/>
          </a:bodyPr>
          <a:lstStyle/>
          <a:p>
            <a:r>
              <a:rPr lang="en-US" altLang="zh-CN" sz="2000" dirty="0" smtClean="0">
                <a:solidFill>
                  <a:schemeClr val="tx2"/>
                </a:solidFill>
              </a:rPr>
              <a:t>How</a:t>
            </a:r>
            <a:r>
              <a:rPr lang="zh-CN" altLang="en-US" sz="2000" dirty="0" smtClean="0">
                <a:solidFill>
                  <a:schemeClr val="tx2"/>
                </a:solidFill>
              </a:rPr>
              <a:t> </a:t>
            </a:r>
            <a:r>
              <a:rPr lang="en-US" altLang="zh-CN" sz="2000" dirty="0" smtClean="0">
                <a:solidFill>
                  <a:schemeClr val="tx2"/>
                </a:solidFill>
              </a:rPr>
              <a:t>our</a:t>
            </a:r>
            <a:r>
              <a:rPr lang="zh-CN" altLang="en-US" sz="2000" dirty="0" smtClean="0">
                <a:solidFill>
                  <a:schemeClr val="tx2"/>
                </a:solidFill>
              </a:rPr>
              <a:t> </a:t>
            </a:r>
            <a:r>
              <a:rPr lang="en-US" altLang="zh-CN" sz="2000" dirty="0" smtClean="0">
                <a:solidFill>
                  <a:schemeClr val="tx2"/>
                </a:solidFill>
              </a:rPr>
              <a:t>data</a:t>
            </a:r>
            <a:r>
              <a:rPr lang="zh-CN" altLang="en-US" sz="2000" dirty="0" smtClean="0">
                <a:solidFill>
                  <a:schemeClr val="tx2"/>
                </a:solidFill>
              </a:rPr>
              <a:t> </a:t>
            </a:r>
            <a:r>
              <a:rPr lang="en-US" altLang="zh-CN" sz="2000" dirty="0" smtClean="0">
                <a:solidFill>
                  <a:schemeClr val="tx2"/>
                </a:solidFill>
              </a:rPr>
              <a:t>insights</a:t>
            </a:r>
            <a:r>
              <a:rPr lang="zh-CN" altLang="en-US" sz="2000" dirty="0" smtClean="0">
                <a:solidFill>
                  <a:schemeClr val="tx2"/>
                </a:solidFill>
              </a:rPr>
              <a:t> </a:t>
            </a:r>
            <a:r>
              <a:rPr lang="en-US" altLang="zh-CN" sz="2000" dirty="0" smtClean="0">
                <a:solidFill>
                  <a:schemeClr val="tx2"/>
                </a:solidFill>
              </a:rPr>
              <a:t>help</a:t>
            </a:r>
            <a:r>
              <a:rPr lang="zh-CN" altLang="en-US" sz="2000" dirty="0" smtClean="0">
                <a:solidFill>
                  <a:schemeClr val="tx2"/>
                </a:solidFill>
              </a:rPr>
              <a:t> </a:t>
            </a:r>
            <a:r>
              <a:rPr lang="en-US" altLang="zh-CN" sz="2000" dirty="0" smtClean="0">
                <a:solidFill>
                  <a:schemeClr val="tx2"/>
                </a:solidFill>
              </a:rPr>
              <a:t>you</a:t>
            </a:r>
            <a:r>
              <a:rPr lang="zh-CN" altLang="en-US" sz="2000" dirty="0" smtClean="0">
                <a:solidFill>
                  <a:schemeClr val="tx2"/>
                </a:solidFill>
              </a:rPr>
              <a:t> </a:t>
            </a:r>
            <a:r>
              <a:rPr lang="en-US" altLang="zh-CN" sz="2000" dirty="0" smtClean="0">
                <a:solidFill>
                  <a:schemeClr val="tx2"/>
                </a:solidFill>
              </a:rPr>
              <a:t>succeed</a:t>
            </a:r>
            <a:endParaRPr lang="en-US" sz="2000" dirty="0">
              <a:solidFill>
                <a:schemeClr val="tx2"/>
              </a:solidFill>
            </a:endParaRPr>
          </a:p>
        </p:txBody>
      </p:sp>
    </p:spTree>
    <p:extLst>
      <p:ext uri="{BB962C8B-B14F-4D97-AF65-F5344CB8AC3E}">
        <p14:creationId xmlns:p14="http://schemas.microsoft.com/office/powerpoint/2010/main" val="379107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NYC Gym membership statistics</a:t>
            </a:r>
            <a:endParaRPr lang="en-US" dirty="0"/>
          </a:p>
        </p:txBody>
      </p:sp>
      <p:pic>
        <p:nvPicPr>
          <p:cNvPr id="4" name="Content Placeholder 3"/>
          <p:cNvPicPr>
            <a:picLocks noGrp="1" noChangeAspect="1"/>
          </p:cNvPicPr>
          <p:nvPr>
            <p:ph idx="1"/>
          </p:nvPr>
        </p:nvPicPr>
        <p:blipFill>
          <a:blip r:embed="rId2"/>
          <a:stretch>
            <a:fillRect/>
          </a:stretch>
        </p:blipFill>
        <p:spPr>
          <a:xfrm>
            <a:off x="680225" y="1326356"/>
            <a:ext cx="10370127" cy="2691295"/>
          </a:xfrm>
          <a:prstGeom prst="rect">
            <a:avLst/>
          </a:prstGeom>
        </p:spPr>
      </p:pic>
      <p:sp>
        <p:nvSpPr>
          <p:cNvPr id="5" name="Slide Number Placeholder 4"/>
          <p:cNvSpPr>
            <a:spLocks noGrp="1"/>
          </p:cNvSpPr>
          <p:nvPr>
            <p:ph type="sldNum" sz="quarter" idx="12"/>
          </p:nvPr>
        </p:nvSpPr>
        <p:spPr/>
        <p:txBody>
          <a:bodyPr/>
          <a:lstStyle/>
          <a:p>
            <a:fld id="{D679711A-3917-A748-B2A6-93859E0EC30B}" type="slidenum">
              <a:rPr lang="en-US" smtClean="0"/>
              <a:pPr/>
              <a:t>9</a:t>
            </a:fld>
            <a:endParaRPr lang="en-US" dirty="0"/>
          </a:p>
        </p:txBody>
      </p:sp>
      <p:sp>
        <p:nvSpPr>
          <p:cNvPr id="8" name="Date Placeholder 7"/>
          <p:cNvSpPr>
            <a:spLocks noGrp="1"/>
          </p:cNvSpPr>
          <p:nvPr>
            <p:ph type="dt" sz="half" idx="10"/>
          </p:nvPr>
        </p:nvSpPr>
        <p:spPr/>
        <p:txBody>
          <a:bodyPr/>
          <a:lstStyle/>
          <a:p>
            <a:fld id="{626D389A-85A3-C64E-B679-C0011BCC3674}" type="datetime1">
              <a:rPr lang="en-US" smtClean="0"/>
              <a:t>4/14/17</a:t>
            </a:fld>
            <a:endParaRPr lang="en-US" dirty="0"/>
          </a:p>
        </p:txBody>
      </p:sp>
      <p:sp>
        <p:nvSpPr>
          <p:cNvPr id="6" name="TextBox 5"/>
          <p:cNvSpPr txBox="1"/>
          <p:nvPr/>
        </p:nvSpPr>
        <p:spPr>
          <a:xfrm>
            <a:off x="777209" y="5786221"/>
            <a:ext cx="10370126" cy="646331"/>
          </a:xfrm>
          <a:prstGeom prst="rect">
            <a:avLst/>
          </a:prstGeom>
          <a:noFill/>
          <a:ln>
            <a:solidFill>
              <a:srgbClr val="FFC000"/>
            </a:solidFill>
          </a:ln>
        </p:spPr>
        <p:txBody>
          <a:bodyPr wrap="square" rtlCol="0">
            <a:spAutoFit/>
          </a:bodyPr>
          <a:lstStyle/>
          <a:p>
            <a:r>
              <a:rPr lang="en-US" sz="1200" b="1" dirty="0"/>
              <a:t>Source: </a:t>
            </a:r>
            <a:endParaRPr lang="en-US" sz="1200" b="1" dirty="0" smtClean="0"/>
          </a:p>
          <a:p>
            <a:r>
              <a:rPr lang="en-US" sz="1200" b="1" dirty="0"/>
              <a:t>1. http://</a:t>
            </a:r>
            <a:r>
              <a:rPr lang="en-US" sz="1200" b="1" dirty="0" err="1"/>
              <a:t>www.statisticbrain.com</a:t>
            </a:r>
            <a:r>
              <a:rPr lang="en-US" sz="1200" b="1" dirty="0"/>
              <a:t>/gym-membership-statistics/</a:t>
            </a:r>
          </a:p>
          <a:p>
            <a:r>
              <a:rPr lang="en-US" sz="1200" b="1" dirty="0" smtClean="0"/>
              <a:t>2. http</a:t>
            </a:r>
            <a:r>
              <a:rPr lang="en-US" sz="1200" b="1" dirty="0"/>
              <a:t>://</a:t>
            </a:r>
            <a:r>
              <a:rPr lang="en-US" sz="1200" b="1" dirty="0" err="1" smtClean="0"/>
              <a:t>www.huffingtonpost.com</a:t>
            </a:r>
            <a:r>
              <a:rPr lang="en-US" sz="1200" b="1" dirty="0" smtClean="0"/>
              <a:t>/2011/09/07/health-club-membership-by-state_n_951442.html?slideshow=</a:t>
            </a:r>
            <a:r>
              <a:rPr lang="en-US" sz="1200" b="1" dirty="0" err="1" smtClean="0"/>
              <a:t>true#gallery</a:t>
            </a:r>
            <a:r>
              <a:rPr lang="en-US" sz="1200" b="1" dirty="0" smtClean="0"/>
              <a:t>/189834/6</a:t>
            </a:r>
            <a:endParaRPr lang="en-US" sz="1200" b="1" dirty="0"/>
          </a:p>
        </p:txBody>
      </p:sp>
      <p:sp>
        <p:nvSpPr>
          <p:cNvPr id="7" name="Rectangle 6"/>
          <p:cNvSpPr/>
          <p:nvPr/>
        </p:nvSpPr>
        <p:spPr>
          <a:xfrm>
            <a:off x="680224" y="4174718"/>
            <a:ext cx="10370127" cy="307777"/>
          </a:xfrm>
          <a:prstGeom prst="rect">
            <a:avLst/>
          </a:prstGeom>
        </p:spPr>
        <p:txBody>
          <a:bodyPr wrap="square">
            <a:spAutoFit/>
          </a:bodyPr>
          <a:lstStyle/>
          <a:p>
            <a:r>
              <a:rPr lang="en-US" sz="1400" b="1" dirty="0" smtClean="0">
                <a:latin typeface="Arial" charset="0"/>
                <a:ea typeface="Arial" charset="0"/>
                <a:cs typeface="Arial" charset="0"/>
              </a:rPr>
              <a:t>New </a:t>
            </a:r>
            <a:r>
              <a:rPr lang="en-US" sz="1400" b="1" dirty="0">
                <a:latin typeface="Arial" charset="0"/>
                <a:ea typeface="Arial" charset="0"/>
                <a:cs typeface="Arial" charset="0"/>
              </a:rPr>
              <a:t>York has a health club participation rate of 19.1 </a:t>
            </a:r>
            <a:r>
              <a:rPr lang="en-US" sz="1400" b="1" dirty="0" smtClean="0">
                <a:latin typeface="Arial" charset="0"/>
                <a:ea typeface="Arial" charset="0"/>
                <a:cs typeface="Arial" charset="0"/>
              </a:rPr>
              <a:t>percent in 2011</a:t>
            </a:r>
            <a:endParaRPr lang="en-US" sz="1400" b="1" i="0" dirty="0">
              <a:effectLst/>
              <a:latin typeface="Arial" charset="0"/>
              <a:ea typeface="Arial" charset="0"/>
              <a:cs typeface="Arial" charset="0"/>
            </a:endParaRPr>
          </a:p>
        </p:txBody>
      </p:sp>
    </p:spTree>
    <p:extLst>
      <p:ext uri="{BB962C8B-B14F-4D97-AF65-F5344CB8AC3E}">
        <p14:creationId xmlns:p14="http://schemas.microsoft.com/office/powerpoint/2010/main" val="442807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Truck Financial references</a:t>
            </a:r>
            <a:endParaRPr lang="en-US" dirty="0"/>
          </a:p>
        </p:txBody>
      </p:sp>
      <p:sp>
        <p:nvSpPr>
          <p:cNvPr id="5" name="Slide Number Placeholder 4"/>
          <p:cNvSpPr>
            <a:spLocks noGrp="1"/>
          </p:cNvSpPr>
          <p:nvPr>
            <p:ph type="sldNum" sz="quarter" idx="12"/>
          </p:nvPr>
        </p:nvSpPr>
        <p:spPr/>
        <p:txBody>
          <a:bodyPr/>
          <a:lstStyle/>
          <a:p>
            <a:fld id="{D679711A-3917-A748-B2A6-93859E0EC30B}" type="slidenum">
              <a:rPr lang="en-US" smtClean="0"/>
              <a:pPr/>
              <a:t>10</a:t>
            </a:fld>
            <a:endParaRPr lang="en-US" dirty="0"/>
          </a:p>
        </p:txBody>
      </p:sp>
      <p:sp>
        <p:nvSpPr>
          <p:cNvPr id="8" name="Date Placeholder 7"/>
          <p:cNvSpPr>
            <a:spLocks noGrp="1"/>
          </p:cNvSpPr>
          <p:nvPr>
            <p:ph type="dt" sz="half" idx="10"/>
          </p:nvPr>
        </p:nvSpPr>
        <p:spPr/>
        <p:txBody>
          <a:bodyPr/>
          <a:lstStyle/>
          <a:p>
            <a:fld id="{626D389A-85A3-C64E-B679-C0011BCC3674}" type="datetime1">
              <a:rPr lang="en-US" smtClean="0"/>
              <a:t>4/14/17</a:t>
            </a:fld>
            <a:endParaRPr lang="en-US" dirty="0"/>
          </a:p>
        </p:txBody>
      </p:sp>
      <p:sp>
        <p:nvSpPr>
          <p:cNvPr id="6" name="TextBox 5"/>
          <p:cNvSpPr txBox="1"/>
          <p:nvPr/>
        </p:nvSpPr>
        <p:spPr>
          <a:xfrm>
            <a:off x="777209" y="5786221"/>
            <a:ext cx="10370126" cy="461665"/>
          </a:xfrm>
          <a:prstGeom prst="rect">
            <a:avLst/>
          </a:prstGeom>
          <a:noFill/>
          <a:ln>
            <a:solidFill>
              <a:srgbClr val="FFC000"/>
            </a:solidFill>
          </a:ln>
        </p:spPr>
        <p:txBody>
          <a:bodyPr wrap="square" rtlCol="0">
            <a:spAutoFit/>
          </a:bodyPr>
          <a:lstStyle/>
          <a:p>
            <a:r>
              <a:rPr lang="en-US" sz="1200" b="1" dirty="0"/>
              <a:t>Source: </a:t>
            </a:r>
            <a:endParaRPr lang="en-US" sz="1200" b="1" dirty="0" smtClean="0"/>
          </a:p>
          <a:p>
            <a:r>
              <a:rPr lang="en-US" sz="1200" b="1" dirty="0"/>
              <a:t>1. https://</a:t>
            </a:r>
            <a:r>
              <a:rPr lang="en-US" sz="1200" b="1" dirty="0" err="1"/>
              <a:t>priceonomics.com</a:t>
            </a:r>
            <a:r>
              <a:rPr lang="en-US" sz="1200" b="1" dirty="0"/>
              <a:t>/post/45352687467/food-truck-economics</a:t>
            </a:r>
          </a:p>
        </p:txBody>
      </p:sp>
      <p:sp>
        <p:nvSpPr>
          <p:cNvPr id="9" name="Rectangle 8"/>
          <p:cNvSpPr/>
          <p:nvPr/>
        </p:nvSpPr>
        <p:spPr>
          <a:xfrm>
            <a:off x="680224" y="1474963"/>
            <a:ext cx="10860611" cy="1477328"/>
          </a:xfrm>
          <a:prstGeom prst="rect">
            <a:avLst/>
          </a:prstGeom>
        </p:spPr>
        <p:txBody>
          <a:bodyPr wrap="square">
            <a:spAutoFit/>
          </a:bodyPr>
          <a:lstStyle/>
          <a:p>
            <a:r>
              <a:rPr lang="en-US" dirty="0" smtClean="0"/>
              <a:t>“ One </a:t>
            </a:r>
            <a:r>
              <a:rPr lang="en-US" dirty="0"/>
              <a:t>truck owner still working his way up to profitability told us that to earn an owner a good salary, a truck would need to bring in upwards of $500,000 of revenue a year. Bobby confirmed this amount, describing $200,000 as an approximate break even point, the equivalent of “just making it into the major leagues.” Half a million per truck is doing quite well and a million dollars of revenue per year around the maximum for a single </a:t>
            </a:r>
            <a:r>
              <a:rPr lang="en-US" dirty="0" smtClean="0"/>
              <a:t>truck” </a:t>
            </a:r>
            <a:r>
              <a:rPr lang="mr-IN" dirty="0" smtClean="0"/>
              <a:t>–</a:t>
            </a:r>
            <a:r>
              <a:rPr lang="en-US" dirty="0" smtClean="0"/>
              <a:t> </a:t>
            </a:r>
            <a:r>
              <a:rPr lang="en-US" dirty="0" err="1" smtClean="0"/>
              <a:t>Priceconomics.com</a:t>
            </a:r>
            <a:endParaRPr lang="en-US" dirty="0"/>
          </a:p>
        </p:txBody>
      </p:sp>
    </p:spTree>
    <p:extLst>
      <p:ext uri="{BB962C8B-B14F-4D97-AF65-F5344CB8AC3E}">
        <p14:creationId xmlns:p14="http://schemas.microsoft.com/office/powerpoint/2010/main" val="128869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Midwood</a:t>
            </a:r>
            <a:r>
              <a:rPr lang="en-US" dirty="0" smtClean="0"/>
              <a:t> neighborhood info and statistics</a:t>
            </a:r>
            <a:endParaRPr lang="en-US" dirty="0"/>
          </a:p>
        </p:txBody>
      </p:sp>
      <p:sp>
        <p:nvSpPr>
          <p:cNvPr id="5" name="Slide Number Placeholder 4"/>
          <p:cNvSpPr>
            <a:spLocks noGrp="1"/>
          </p:cNvSpPr>
          <p:nvPr>
            <p:ph type="sldNum" sz="quarter" idx="12"/>
          </p:nvPr>
        </p:nvSpPr>
        <p:spPr/>
        <p:txBody>
          <a:bodyPr/>
          <a:lstStyle/>
          <a:p>
            <a:fld id="{D679711A-3917-A748-B2A6-93859E0EC30B}" type="slidenum">
              <a:rPr lang="en-US" smtClean="0"/>
              <a:pPr/>
              <a:t>11</a:t>
            </a:fld>
            <a:endParaRPr lang="en-US" dirty="0"/>
          </a:p>
        </p:txBody>
      </p:sp>
      <p:sp>
        <p:nvSpPr>
          <p:cNvPr id="8" name="Date Placeholder 7"/>
          <p:cNvSpPr>
            <a:spLocks noGrp="1"/>
          </p:cNvSpPr>
          <p:nvPr>
            <p:ph type="dt" sz="half" idx="10"/>
          </p:nvPr>
        </p:nvSpPr>
        <p:spPr/>
        <p:txBody>
          <a:bodyPr/>
          <a:lstStyle/>
          <a:p>
            <a:fld id="{626D389A-85A3-C64E-B679-C0011BCC3674}" type="datetime1">
              <a:rPr lang="en-US" smtClean="0"/>
              <a:t>4/14/17</a:t>
            </a:fld>
            <a:endParaRPr lang="en-US" dirty="0"/>
          </a:p>
        </p:txBody>
      </p:sp>
      <p:sp>
        <p:nvSpPr>
          <p:cNvPr id="6" name="TextBox 5"/>
          <p:cNvSpPr txBox="1"/>
          <p:nvPr/>
        </p:nvSpPr>
        <p:spPr>
          <a:xfrm>
            <a:off x="707935" y="6151422"/>
            <a:ext cx="10673575" cy="276999"/>
          </a:xfrm>
          <a:prstGeom prst="rect">
            <a:avLst/>
          </a:prstGeom>
          <a:noFill/>
          <a:ln>
            <a:solidFill>
              <a:srgbClr val="FFC000"/>
            </a:solidFill>
          </a:ln>
        </p:spPr>
        <p:txBody>
          <a:bodyPr wrap="square" rtlCol="0">
            <a:spAutoFit/>
          </a:bodyPr>
          <a:lstStyle/>
          <a:p>
            <a:r>
              <a:rPr lang="en-US" sz="1200" b="1" dirty="0"/>
              <a:t>Source: http://www.point2homes.com/US/Neighborhood/NY/Brooklyn/</a:t>
            </a:r>
            <a:r>
              <a:rPr lang="en-US" sz="1200" b="1" dirty="0" err="1"/>
              <a:t>Midwood-Demographics.html</a:t>
            </a:r>
            <a:endParaRPr lang="en-US" sz="1200" b="1" dirty="0"/>
          </a:p>
        </p:txBody>
      </p:sp>
      <p:pic>
        <p:nvPicPr>
          <p:cNvPr id="9" name="Content Placeholder 8"/>
          <p:cNvPicPr>
            <a:picLocks noGrp="1" noChangeAspect="1"/>
          </p:cNvPicPr>
          <p:nvPr>
            <p:ph idx="1"/>
          </p:nvPr>
        </p:nvPicPr>
        <p:blipFill>
          <a:blip r:embed="rId2"/>
          <a:stretch>
            <a:fillRect/>
          </a:stretch>
        </p:blipFill>
        <p:spPr>
          <a:xfrm>
            <a:off x="680225" y="2391238"/>
            <a:ext cx="6261100" cy="2501900"/>
          </a:xfrm>
          <a:prstGeom prst="rect">
            <a:avLst/>
          </a:prstGeom>
        </p:spPr>
      </p:pic>
      <p:pic>
        <p:nvPicPr>
          <p:cNvPr id="10" name="Picture 9"/>
          <p:cNvPicPr>
            <a:picLocks noChangeAspect="1"/>
          </p:cNvPicPr>
          <p:nvPr/>
        </p:nvPicPr>
        <p:blipFill rotWithShape="1">
          <a:blip r:embed="rId3"/>
          <a:srcRect b="22721"/>
          <a:stretch/>
        </p:blipFill>
        <p:spPr>
          <a:xfrm>
            <a:off x="756425" y="4862857"/>
            <a:ext cx="6108700" cy="1177728"/>
          </a:xfrm>
          <a:prstGeom prst="rect">
            <a:avLst/>
          </a:prstGeom>
        </p:spPr>
      </p:pic>
      <p:pic>
        <p:nvPicPr>
          <p:cNvPr id="11" name="Picture 10"/>
          <p:cNvPicPr>
            <a:picLocks noChangeAspect="1"/>
          </p:cNvPicPr>
          <p:nvPr/>
        </p:nvPicPr>
        <p:blipFill>
          <a:blip r:embed="rId4"/>
          <a:stretch>
            <a:fillRect/>
          </a:stretch>
        </p:blipFill>
        <p:spPr>
          <a:xfrm>
            <a:off x="6941325" y="2739007"/>
            <a:ext cx="4973205" cy="2057147"/>
          </a:xfrm>
          <a:prstGeom prst="rect">
            <a:avLst/>
          </a:prstGeom>
        </p:spPr>
      </p:pic>
      <p:sp>
        <p:nvSpPr>
          <p:cNvPr id="12" name="Rectangle 11"/>
          <p:cNvSpPr/>
          <p:nvPr/>
        </p:nvSpPr>
        <p:spPr>
          <a:xfrm>
            <a:off x="707934" y="1315403"/>
            <a:ext cx="10978543" cy="954107"/>
          </a:xfrm>
          <a:prstGeom prst="rect">
            <a:avLst/>
          </a:prstGeom>
        </p:spPr>
        <p:txBody>
          <a:bodyPr wrap="square">
            <a:spAutoFit/>
          </a:bodyPr>
          <a:lstStyle/>
          <a:p>
            <a:r>
              <a:rPr lang="en-US" sz="1400" dirty="0">
                <a:latin typeface="Arial" charset="0"/>
                <a:ea typeface="Arial" charset="0"/>
                <a:cs typeface="Arial" charset="0"/>
              </a:rPr>
              <a:t>“</a:t>
            </a:r>
            <a:r>
              <a:rPr lang="en-US" sz="1400" b="1" dirty="0" err="1">
                <a:latin typeface="Arial" charset="0"/>
                <a:ea typeface="Arial" charset="0"/>
                <a:cs typeface="Arial" charset="0"/>
              </a:rPr>
              <a:t>Midwood</a:t>
            </a:r>
            <a:r>
              <a:rPr lang="en-US" sz="1400" b="1" dirty="0">
                <a:latin typeface="Arial" charset="0"/>
                <a:ea typeface="Arial" charset="0"/>
                <a:cs typeface="Arial" charset="0"/>
              </a:rPr>
              <a:t> </a:t>
            </a:r>
            <a:r>
              <a:rPr lang="en-US" sz="1400" dirty="0">
                <a:latin typeface="Arial" charset="0"/>
                <a:ea typeface="Arial" charset="0"/>
                <a:cs typeface="Arial" charset="0"/>
              </a:rPr>
              <a:t>is a crazy combination of urban and suburban,” said Menachem </a:t>
            </a:r>
            <a:r>
              <a:rPr lang="en-US" sz="1400" dirty="0" err="1">
                <a:latin typeface="Arial" charset="0"/>
                <a:ea typeface="Arial" charset="0"/>
                <a:cs typeface="Arial" charset="0"/>
              </a:rPr>
              <a:t>Trietel</a:t>
            </a:r>
            <a:r>
              <a:rPr lang="en-US" sz="1400" dirty="0">
                <a:latin typeface="Arial" charset="0"/>
                <a:ea typeface="Arial" charset="0"/>
                <a:cs typeface="Arial" charset="0"/>
              </a:rPr>
              <a:t>, an agent at </a:t>
            </a:r>
            <a:r>
              <a:rPr lang="en-US" sz="1400" dirty="0" err="1">
                <a:latin typeface="Arial" charset="0"/>
                <a:ea typeface="Arial" charset="0"/>
                <a:cs typeface="Arial" charset="0"/>
              </a:rPr>
              <a:t>Weichert</a:t>
            </a:r>
            <a:r>
              <a:rPr lang="en-US" sz="1400" dirty="0">
                <a:latin typeface="Arial" charset="0"/>
                <a:ea typeface="Arial" charset="0"/>
                <a:cs typeface="Arial" charset="0"/>
              </a:rPr>
              <a:t> Realtors. Or as Alvin M. </a:t>
            </a:r>
            <a:r>
              <a:rPr lang="en-US" sz="1400" dirty="0" err="1">
                <a:latin typeface="Arial" charset="0"/>
                <a:ea typeface="Arial" charset="0"/>
                <a:cs typeface="Arial" charset="0"/>
              </a:rPr>
              <a:t>Berk</a:t>
            </a:r>
            <a:r>
              <a:rPr lang="en-US" sz="1400" dirty="0">
                <a:latin typeface="Arial" charset="0"/>
                <a:ea typeface="Arial" charset="0"/>
                <a:cs typeface="Arial" charset="0"/>
              </a:rPr>
              <a:t>, the chairman of Brooklyn Community Board 14, which includes parts of </a:t>
            </a:r>
            <a:r>
              <a:rPr lang="en-US" sz="1400" dirty="0" err="1">
                <a:latin typeface="Arial" charset="0"/>
                <a:ea typeface="Arial" charset="0"/>
                <a:cs typeface="Arial" charset="0"/>
              </a:rPr>
              <a:t>Midwood</a:t>
            </a:r>
            <a:r>
              <a:rPr lang="en-US" sz="1400" dirty="0">
                <a:latin typeface="Arial" charset="0"/>
                <a:ea typeface="Arial" charset="0"/>
                <a:cs typeface="Arial" charset="0"/>
              </a:rPr>
              <a:t>, put it: “</a:t>
            </a:r>
            <a:r>
              <a:rPr lang="en-US" sz="1400" dirty="0" err="1">
                <a:latin typeface="Arial" charset="0"/>
                <a:ea typeface="Arial" charset="0"/>
                <a:cs typeface="Arial" charset="0"/>
              </a:rPr>
              <a:t>Midwood</a:t>
            </a:r>
            <a:r>
              <a:rPr lang="en-US" sz="1400" dirty="0">
                <a:latin typeface="Arial" charset="0"/>
                <a:ea typeface="Arial" charset="0"/>
                <a:cs typeface="Arial" charset="0"/>
              </a:rPr>
              <a:t> is quiet and that’s how we like it</a:t>
            </a:r>
            <a:r>
              <a:rPr lang="en-US" sz="1400" dirty="0" smtClean="0">
                <a:latin typeface="Arial" charset="0"/>
                <a:ea typeface="Arial" charset="0"/>
                <a:cs typeface="Arial" charset="0"/>
              </a:rPr>
              <a:t>.” </a:t>
            </a:r>
            <a:r>
              <a:rPr lang="en-US" sz="1400" dirty="0">
                <a:latin typeface="Arial" charset="0"/>
                <a:ea typeface="Arial" charset="0"/>
                <a:cs typeface="Arial" charset="0"/>
              </a:rPr>
              <a:t>The tree-lined streets of </a:t>
            </a:r>
            <a:r>
              <a:rPr lang="en-US" sz="1400" dirty="0" err="1">
                <a:latin typeface="Arial" charset="0"/>
                <a:ea typeface="Arial" charset="0"/>
                <a:cs typeface="Arial" charset="0"/>
              </a:rPr>
              <a:t>Midwood</a:t>
            </a:r>
            <a:r>
              <a:rPr lang="en-US" sz="1400" dirty="0">
                <a:latin typeface="Arial" charset="0"/>
                <a:ea typeface="Arial" charset="0"/>
                <a:cs typeface="Arial" charset="0"/>
              </a:rPr>
              <a:t>, with many single- and multifamily houses at prices that are relatively inexpensive for </a:t>
            </a:r>
            <a:r>
              <a:rPr lang="en-US" sz="1400" dirty="0" smtClean="0">
                <a:latin typeface="Arial" charset="0"/>
                <a:ea typeface="Arial" charset="0"/>
                <a:cs typeface="Arial" charset="0"/>
              </a:rPr>
              <a:t>Brooklyn, </a:t>
            </a:r>
            <a:r>
              <a:rPr lang="en-US" sz="1400" dirty="0">
                <a:latin typeface="Arial" charset="0"/>
                <a:ea typeface="Arial" charset="0"/>
                <a:cs typeface="Arial" charset="0"/>
              </a:rPr>
              <a:t>naturally attract plenty of </a:t>
            </a:r>
            <a:r>
              <a:rPr lang="en-US" sz="1400" dirty="0" smtClean="0">
                <a:latin typeface="Arial" charset="0"/>
                <a:ea typeface="Arial" charset="0"/>
                <a:cs typeface="Arial" charset="0"/>
              </a:rPr>
              <a:t>families  </a:t>
            </a:r>
            <a:r>
              <a:rPr lang="mr-IN" sz="1400" dirty="0" smtClean="0">
                <a:latin typeface="Arial" charset="0"/>
                <a:ea typeface="Arial" charset="0"/>
                <a:cs typeface="Arial" charset="0"/>
              </a:rPr>
              <a:t>–</a:t>
            </a:r>
            <a:r>
              <a:rPr lang="en-US" sz="1400" dirty="0" smtClean="0">
                <a:latin typeface="Arial" charset="0"/>
                <a:ea typeface="Arial" charset="0"/>
                <a:cs typeface="Arial" charset="0"/>
              </a:rPr>
              <a:t> New York Times</a:t>
            </a:r>
            <a:endParaRPr lang="en-US" sz="1400" dirty="0">
              <a:latin typeface="Arial" charset="0"/>
              <a:ea typeface="Arial" charset="0"/>
              <a:cs typeface="Arial" charset="0"/>
            </a:endParaRPr>
          </a:p>
        </p:txBody>
      </p:sp>
    </p:spTree>
    <p:extLst>
      <p:ext uri="{BB962C8B-B14F-4D97-AF65-F5344CB8AC3E}">
        <p14:creationId xmlns:p14="http://schemas.microsoft.com/office/powerpoint/2010/main" val="85169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Island City neighborhood info and statistics</a:t>
            </a:r>
            <a:endParaRPr lang="en-US" dirty="0"/>
          </a:p>
        </p:txBody>
      </p:sp>
      <p:sp>
        <p:nvSpPr>
          <p:cNvPr id="5" name="Slide Number Placeholder 4"/>
          <p:cNvSpPr>
            <a:spLocks noGrp="1"/>
          </p:cNvSpPr>
          <p:nvPr>
            <p:ph type="sldNum" sz="quarter" idx="12"/>
          </p:nvPr>
        </p:nvSpPr>
        <p:spPr/>
        <p:txBody>
          <a:bodyPr/>
          <a:lstStyle/>
          <a:p>
            <a:fld id="{D679711A-3917-A748-B2A6-93859E0EC30B}" type="slidenum">
              <a:rPr lang="en-US" smtClean="0"/>
              <a:pPr/>
              <a:t>12</a:t>
            </a:fld>
            <a:endParaRPr lang="en-US" dirty="0"/>
          </a:p>
        </p:txBody>
      </p:sp>
      <p:sp>
        <p:nvSpPr>
          <p:cNvPr id="8" name="Date Placeholder 7"/>
          <p:cNvSpPr>
            <a:spLocks noGrp="1"/>
          </p:cNvSpPr>
          <p:nvPr>
            <p:ph type="dt" sz="half" idx="10"/>
          </p:nvPr>
        </p:nvSpPr>
        <p:spPr/>
        <p:txBody>
          <a:bodyPr/>
          <a:lstStyle/>
          <a:p>
            <a:fld id="{626D389A-85A3-C64E-B679-C0011BCC3674}" type="datetime1">
              <a:rPr lang="en-US" smtClean="0"/>
              <a:t>4/14/17</a:t>
            </a:fld>
            <a:endParaRPr lang="en-US" dirty="0"/>
          </a:p>
        </p:txBody>
      </p:sp>
      <p:sp>
        <p:nvSpPr>
          <p:cNvPr id="6" name="TextBox 5"/>
          <p:cNvSpPr txBox="1"/>
          <p:nvPr/>
        </p:nvSpPr>
        <p:spPr>
          <a:xfrm>
            <a:off x="680225" y="6206839"/>
            <a:ext cx="10673575" cy="276999"/>
          </a:xfrm>
          <a:prstGeom prst="rect">
            <a:avLst/>
          </a:prstGeom>
          <a:noFill/>
          <a:ln>
            <a:solidFill>
              <a:srgbClr val="FFC000"/>
            </a:solidFill>
          </a:ln>
        </p:spPr>
        <p:txBody>
          <a:bodyPr wrap="square" rtlCol="0">
            <a:spAutoFit/>
          </a:bodyPr>
          <a:lstStyle/>
          <a:p>
            <a:r>
              <a:rPr lang="en-US" sz="1200" b="1" dirty="0"/>
              <a:t>Source: http://www.point2homes.com/US/Neighborhood/NY/Queens/Long-Island-City-</a:t>
            </a:r>
            <a:r>
              <a:rPr lang="en-US" sz="1200" b="1" dirty="0" err="1"/>
              <a:t>Demographics.html</a:t>
            </a:r>
            <a:endParaRPr lang="en-US" sz="1200" b="1" dirty="0"/>
          </a:p>
        </p:txBody>
      </p:sp>
      <p:pic>
        <p:nvPicPr>
          <p:cNvPr id="4" name="Picture 3"/>
          <p:cNvPicPr>
            <a:picLocks noChangeAspect="1"/>
          </p:cNvPicPr>
          <p:nvPr/>
        </p:nvPicPr>
        <p:blipFill>
          <a:blip r:embed="rId2"/>
          <a:stretch>
            <a:fillRect/>
          </a:stretch>
        </p:blipFill>
        <p:spPr>
          <a:xfrm>
            <a:off x="741215" y="2290031"/>
            <a:ext cx="6023329" cy="2378962"/>
          </a:xfrm>
          <a:prstGeom prst="rect">
            <a:avLst/>
          </a:prstGeom>
        </p:spPr>
      </p:pic>
      <p:pic>
        <p:nvPicPr>
          <p:cNvPr id="7" name="Picture 6"/>
          <p:cNvPicPr>
            <a:picLocks noChangeAspect="1"/>
          </p:cNvPicPr>
          <p:nvPr/>
        </p:nvPicPr>
        <p:blipFill>
          <a:blip r:embed="rId3"/>
          <a:stretch>
            <a:fillRect/>
          </a:stretch>
        </p:blipFill>
        <p:spPr>
          <a:xfrm>
            <a:off x="732044" y="4827458"/>
            <a:ext cx="6032500" cy="1282700"/>
          </a:xfrm>
          <a:prstGeom prst="rect">
            <a:avLst/>
          </a:prstGeom>
        </p:spPr>
      </p:pic>
      <p:pic>
        <p:nvPicPr>
          <p:cNvPr id="12" name="Picture 11"/>
          <p:cNvPicPr>
            <a:picLocks noChangeAspect="1"/>
          </p:cNvPicPr>
          <p:nvPr/>
        </p:nvPicPr>
        <p:blipFill>
          <a:blip r:embed="rId4"/>
          <a:stretch>
            <a:fillRect/>
          </a:stretch>
        </p:blipFill>
        <p:spPr>
          <a:xfrm>
            <a:off x="6786415" y="2596419"/>
            <a:ext cx="5121617" cy="2098667"/>
          </a:xfrm>
          <a:prstGeom prst="rect">
            <a:avLst/>
          </a:prstGeom>
        </p:spPr>
      </p:pic>
      <p:sp>
        <p:nvSpPr>
          <p:cNvPr id="13" name="Rectangle 12"/>
          <p:cNvSpPr/>
          <p:nvPr/>
        </p:nvSpPr>
        <p:spPr>
          <a:xfrm>
            <a:off x="603348" y="1272269"/>
            <a:ext cx="11160005" cy="738664"/>
          </a:xfrm>
          <a:prstGeom prst="rect">
            <a:avLst/>
          </a:prstGeom>
        </p:spPr>
        <p:txBody>
          <a:bodyPr wrap="square">
            <a:spAutoFit/>
          </a:bodyPr>
          <a:lstStyle/>
          <a:p>
            <a:r>
              <a:rPr lang="en-US" sz="1400" b="1" dirty="0">
                <a:solidFill>
                  <a:srgbClr val="222222"/>
                </a:solidFill>
                <a:latin typeface="Arial" charset="0"/>
              </a:rPr>
              <a:t>Long Island City (L.I.C.) </a:t>
            </a:r>
            <a:r>
              <a:rPr lang="en-US" sz="1400" dirty="0">
                <a:solidFill>
                  <a:srgbClr val="222222"/>
                </a:solidFill>
                <a:latin typeface="Arial" charset="0"/>
              </a:rPr>
              <a:t>is the westernmost residential and commercial neighborhood of the New York City borough of Queens. L.I.C. is noted for its rapid and ongoing residential growth and gentrification, its waterfront parks, and its thriving arts community.[1] L.I.C. has among the highest concentration of art galleries, art institutions, and studio space of any neighborhood in New York City</a:t>
            </a:r>
            <a:r>
              <a:rPr lang="en-US" sz="1400" dirty="0" smtClean="0">
                <a:solidFill>
                  <a:srgbClr val="222222"/>
                </a:solidFill>
                <a:latin typeface="Arial" charset="0"/>
              </a:rPr>
              <a:t>. - </a:t>
            </a:r>
            <a:r>
              <a:rPr lang="en-US" sz="1400" dirty="0" err="1" smtClean="0">
                <a:solidFill>
                  <a:srgbClr val="222222"/>
                </a:solidFill>
                <a:latin typeface="Arial" charset="0"/>
              </a:rPr>
              <a:t>Wikipeida</a:t>
            </a:r>
            <a:endParaRPr lang="en-US" sz="1400" dirty="0">
              <a:solidFill>
                <a:srgbClr val="222222"/>
              </a:solidFill>
              <a:latin typeface="Arial" charset="0"/>
            </a:endParaRPr>
          </a:p>
        </p:txBody>
      </p:sp>
    </p:spTree>
    <p:extLst>
      <p:ext uri="{BB962C8B-B14F-4D97-AF65-F5344CB8AC3E}">
        <p14:creationId xmlns:p14="http://schemas.microsoft.com/office/powerpoint/2010/main" val="113633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t>QADG Consulting is an advanced analytics consulting company that uses data science techniques to help businesses find opportunities for growth. Currently, we are focused on foot traffic trends in New York City to identify emerging residential or commercial areas for Fitness and Health Club industry and Food Service industry.</a:t>
            </a:r>
          </a:p>
          <a:p>
            <a:pPr marL="0" marR="0" lvl="0" indent="0" defTabSz="914400" eaLnBrk="1" fontAlgn="auto" latinLnBrk="0" hangingPunct="1">
              <a:lnSpc>
                <a:spcPct val="100000"/>
              </a:lnSpc>
              <a:spcBef>
                <a:spcPts val="0"/>
              </a:spcBef>
              <a:spcAft>
                <a:spcPts val="0"/>
              </a:spcAft>
              <a:buClrTx/>
              <a:buSzTx/>
              <a:buFontTx/>
              <a:buNone/>
              <a:tabLst/>
              <a:defRPr/>
            </a:pPr>
            <a:endParaRPr lang="en-US" sz="1800" dirty="0"/>
          </a:p>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t>Partners:</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t>1. </a:t>
            </a:r>
            <a:r>
              <a:rPr lang="en-US" sz="1800" dirty="0" err="1" smtClean="0"/>
              <a:t>Qingling</a:t>
            </a:r>
            <a:r>
              <a:rPr lang="en-US" sz="1800" dirty="0" smtClean="0"/>
              <a:t> Ni - COO</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t>2. Alexander Hughes  - CMO</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t>3. Doug Goldberg </a:t>
            </a:r>
            <a:r>
              <a:rPr lang="mr-IN" sz="1800" dirty="0" smtClean="0"/>
              <a:t>–</a:t>
            </a:r>
            <a:r>
              <a:rPr lang="en-US" sz="1800" dirty="0" smtClean="0"/>
              <a:t> CEO/CFO</a:t>
            </a:r>
          </a:p>
          <a:p>
            <a:pPr marL="0" marR="0" lvl="0" indent="0" defTabSz="914400" eaLnBrk="1" fontAlgn="auto" latinLnBrk="0" hangingPunct="1">
              <a:lnSpc>
                <a:spcPct val="100000"/>
              </a:lnSpc>
              <a:spcBef>
                <a:spcPts val="0"/>
              </a:spcBef>
              <a:spcAft>
                <a:spcPts val="0"/>
              </a:spcAft>
              <a:buClrTx/>
              <a:buSzTx/>
              <a:buFontTx/>
              <a:buNone/>
              <a:tabLst/>
              <a:defRPr/>
            </a:pPr>
            <a:r>
              <a:rPr lang="en-US" sz="1800" dirty="0" smtClean="0"/>
              <a:t>4. </a:t>
            </a:r>
            <a:r>
              <a:rPr lang="en-US" sz="1800" dirty="0" err="1" smtClean="0"/>
              <a:t>Guo</a:t>
            </a:r>
            <a:r>
              <a:rPr lang="en-US" sz="1800" dirty="0" smtClean="0"/>
              <a:t> Lee </a:t>
            </a:r>
            <a:r>
              <a:rPr lang="mr-IN" sz="1800" dirty="0" smtClean="0"/>
              <a:t>–</a:t>
            </a:r>
            <a:r>
              <a:rPr lang="en-US" sz="1800" dirty="0" smtClean="0"/>
              <a:t> Chief Data Scientist</a:t>
            </a:r>
          </a:p>
        </p:txBody>
      </p:sp>
      <p:sp>
        <p:nvSpPr>
          <p:cNvPr id="5" name="Slide Number Placeholder 4"/>
          <p:cNvSpPr>
            <a:spLocks noGrp="1"/>
          </p:cNvSpPr>
          <p:nvPr>
            <p:ph type="sldNum" sz="quarter" idx="12"/>
          </p:nvPr>
        </p:nvSpPr>
        <p:spPr/>
        <p:txBody>
          <a:bodyPr/>
          <a:lstStyle/>
          <a:p>
            <a:fld id="{D679711A-3917-A748-B2A6-93859E0EC30B}" type="slidenum">
              <a:rPr lang="en-US" smtClean="0"/>
              <a:pPr/>
              <a:t>1</a:t>
            </a:fld>
            <a:endParaRPr lang="en-US" dirty="0"/>
          </a:p>
        </p:txBody>
      </p:sp>
      <p:sp>
        <p:nvSpPr>
          <p:cNvPr id="6" name="Date Placeholder 5"/>
          <p:cNvSpPr>
            <a:spLocks noGrp="1"/>
          </p:cNvSpPr>
          <p:nvPr>
            <p:ph type="dt" sz="half" idx="10"/>
          </p:nvPr>
        </p:nvSpPr>
        <p:spPr/>
        <p:txBody>
          <a:bodyPr/>
          <a:lstStyle/>
          <a:p>
            <a:fld id="{DCBC3513-E9B3-A74E-B682-54AF5EEC2604}" type="datetime1">
              <a:rPr lang="en-US" smtClean="0"/>
              <a:t>4/13/17</a:t>
            </a:fld>
            <a:endParaRPr lang="en-US" dirty="0"/>
          </a:p>
        </p:txBody>
      </p:sp>
    </p:spTree>
    <p:extLst>
      <p:ext uri="{BB962C8B-B14F-4D97-AF65-F5344CB8AC3E}">
        <p14:creationId xmlns:p14="http://schemas.microsoft.com/office/powerpoint/2010/main" val="73047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normAutofit/>
          </a:bodyPr>
          <a:lstStyle/>
          <a:p>
            <a:r>
              <a:rPr lang="en-US" sz="1600" dirty="0">
                <a:latin typeface="Arial" charset="0"/>
                <a:ea typeface="Arial" charset="0"/>
                <a:cs typeface="Arial" charset="0"/>
              </a:rPr>
              <a:t>Based on our research, </a:t>
            </a:r>
            <a:r>
              <a:rPr lang="en-US" sz="1600" dirty="0" smtClean="0">
                <a:latin typeface="Arial" charset="0"/>
                <a:ea typeface="Arial" charset="0"/>
                <a:cs typeface="Arial" charset="0"/>
              </a:rPr>
              <a:t>location is one of the most important factors in the success of Fitness and Health Club business, and the growing Food Truck industry</a:t>
            </a:r>
          </a:p>
          <a:p>
            <a:pPr lvl="0"/>
            <a:r>
              <a:rPr lang="en-US" sz="1600" dirty="0" smtClean="0">
                <a:latin typeface="Arial" charset="0"/>
                <a:ea typeface="Arial" charset="0"/>
                <a:cs typeface="Arial" charset="0"/>
              </a:rPr>
              <a:t>Our analysis showed Long Island City neighborhood </a:t>
            </a:r>
            <a:r>
              <a:rPr lang="en-US" sz="1600" dirty="0">
                <a:latin typeface="Arial" charset="0"/>
                <a:ea typeface="Arial" charset="0"/>
                <a:cs typeface="Arial" charset="0"/>
              </a:rPr>
              <a:t>in </a:t>
            </a:r>
            <a:r>
              <a:rPr lang="en-US" sz="1600" dirty="0" smtClean="0">
                <a:latin typeface="Arial" charset="0"/>
                <a:ea typeface="Arial" charset="0"/>
                <a:cs typeface="Arial" charset="0"/>
              </a:rPr>
              <a:t>Queens (commercial and residential), </a:t>
            </a:r>
            <a:r>
              <a:rPr lang="en-US" sz="1600" dirty="0">
                <a:latin typeface="Arial" charset="0"/>
                <a:ea typeface="Arial" charset="0"/>
                <a:cs typeface="Arial" charset="0"/>
              </a:rPr>
              <a:t>West </a:t>
            </a:r>
            <a:r>
              <a:rPr lang="en-US" sz="1600" dirty="0" err="1">
                <a:latin typeface="Arial" charset="0"/>
                <a:ea typeface="Arial" charset="0"/>
                <a:cs typeface="Arial" charset="0"/>
              </a:rPr>
              <a:t>Midwood</a:t>
            </a:r>
            <a:r>
              <a:rPr lang="en-US" sz="1600" dirty="0">
                <a:latin typeface="Arial" charset="0"/>
                <a:ea typeface="Arial" charset="0"/>
                <a:cs typeface="Arial" charset="0"/>
              </a:rPr>
              <a:t> neighborhood of Brooklyn between the H and J subway </a:t>
            </a:r>
            <a:r>
              <a:rPr lang="en-US" sz="1600" dirty="0" smtClean="0">
                <a:latin typeface="Arial" charset="0"/>
                <a:ea typeface="Arial" charset="0"/>
                <a:cs typeface="Arial" charset="0"/>
              </a:rPr>
              <a:t>lines (residential), and </a:t>
            </a:r>
            <a:r>
              <a:rPr lang="en-US" sz="1600" dirty="0">
                <a:latin typeface="Arial" charset="0"/>
                <a:ea typeface="Arial" charset="0"/>
                <a:cs typeface="Arial" charset="0"/>
              </a:rPr>
              <a:t>Queens between the 111 St and 103-Corona St subway </a:t>
            </a:r>
            <a:r>
              <a:rPr lang="en-US" sz="1600" dirty="0" smtClean="0">
                <a:latin typeface="Arial" charset="0"/>
                <a:ea typeface="Arial" charset="0"/>
                <a:cs typeface="Arial" charset="0"/>
              </a:rPr>
              <a:t>lines (residential) enjoyed average 25-30% of foot traffic increase over the last 2 years</a:t>
            </a:r>
          </a:p>
          <a:p>
            <a:r>
              <a:rPr lang="en-US" sz="1600" dirty="0" smtClean="0">
                <a:latin typeface="Arial" charset="0"/>
                <a:ea typeface="Arial" charset="0"/>
                <a:cs typeface="Arial" charset="0"/>
              </a:rPr>
              <a:t>We recommend </a:t>
            </a:r>
            <a:r>
              <a:rPr lang="en-US" sz="1600" dirty="0">
                <a:latin typeface="Arial" charset="0"/>
                <a:ea typeface="Arial" charset="0"/>
                <a:cs typeface="Arial" charset="0"/>
              </a:rPr>
              <a:t>Athletic Gym of NYC</a:t>
            </a:r>
            <a:r>
              <a:rPr lang="en-US" sz="1600" dirty="0">
                <a:latin typeface="Arial" charset="0"/>
                <a:ea typeface="Arial" charset="0"/>
                <a:cs typeface="Arial" charset="0"/>
              </a:rPr>
              <a:t> </a:t>
            </a:r>
            <a:r>
              <a:rPr lang="en-US" sz="1600" dirty="0" smtClean="0">
                <a:latin typeface="Arial" charset="0"/>
                <a:ea typeface="Arial" charset="0"/>
                <a:cs typeface="Arial" charset="0"/>
              </a:rPr>
              <a:t>consider all 3 neighborhoods, especially West </a:t>
            </a:r>
            <a:r>
              <a:rPr lang="en-US" sz="1600" dirty="0" err="1" smtClean="0">
                <a:latin typeface="Arial" charset="0"/>
                <a:ea typeface="Arial" charset="0"/>
                <a:cs typeface="Arial" charset="0"/>
              </a:rPr>
              <a:t>Midwood</a:t>
            </a:r>
            <a:r>
              <a:rPr lang="en-US" sz="1600" dirty="0" smtClean="0">
                <a:latin typeface="Arial" charset="0"/>
                <a:ea typeface="Arial" charset="0"/>
                <a:cs typeface="Arial" charset="0"/>
              </a:rPr>
              <a:t> and Long Island City due to the demographic favorability. The estimated annual revenue increase by adding one gym for AG NYC is estimated at $400,000 assuming $100 monthly membership, and gaining 20% of market share by being first mover</a:t>
            </a:r>
          </a:p>
          <a:p>
            <a:r>
              <a:rPr lang="en-US" sz="1600" dirty="0" smtClean="0">
                <a:latin typeface="Arial" charset="0"/>
                <a:ea typeface="Arial" charset="0"/>
                <a:cs typeface="Arial" charset="0"/>
              </a:rPr>
              <a:t>We recommend </a:t>
            </a:r>
            <a:r>
              <a:rPr lang="en-US" sz="1600" dirty="0" err="1" smtClean="0">
                <a:latin typeface="Arial" charset="0"/>
                <a:ea typeface="Arial" charset="0"/>
                <a:cs typeface="Arial" charset="0"/>
              </a:rPr>
              <a:t>Electic</a:t>
            </a:r>
            <a:r>
              <a:rPr lang="en-US" sz="1600" dirty="0" smtClean="0">
                <a:latin typeface="Arial" charset="0"/>
                <a:ea typeface="Arial" charset="0"/>
                <a:cs typeface="Arial" charset="0"/>
              </a:rPr>
              <a:t> </a:t>
            </a:r>
            <a:r>
              <a:rPr lang="en-US" sz="1600" dirty="0">
                <a:latin typeface="Arial" charset="0"/>
                <a:ea typeface="Arial" charset="0"/>
                <a:cs typeface="Arial" charset="0"/>
              </a:rPr>
              <a:t>Food Carts focus more on the </a:t>
            </a:r>
            <a:r>
              <a:rPr lang="en-US" sz="1600" dirty="0" smtClean="0">
                <a:latin typeface="Arial" charset="0"/>
                <a:ea typeface="Arial" charset="0"/>
                <a:cs typeface="Arial" charset="0"/>
              </a:rPr>
              <a:t>Long Island City neighborhood because of access to population during business hours. The estimated annual income by adding one truck is $500,000</a:t>
            </a:r>
            <a:endParaRPr lang="en-US" sz="1600" dirty="0" smtClean="0">
              <a:latin typeface="Arial" charset="0"/>
              <a:ea typeface="Arial" charset="0"/>
              <a:cs typeface="Arial" charset="0"/>
            </a:endParaRPr>
          </a:p>
        </p:txBody>
      </p:sp>
      <p:sp>
        <p:nvSpPr>
          <p:cNvPr id="5" name="Slide Number Placeholder 4"/>
          <p:cNvSpPr>
            <a:spLocks noGrp="1"/>
          </p:cNvSpPr>
          <p:nvPr>
            <p:ph type="sldNum" sz="quarter" idx="12"/>
          </p:nvPr>
        </p:nvSpPr>
        <p:spPr/>
        <p:txBody>
          <a:bodyPr/>
          <a:lstStyle/>
          <a:p>
            <a:fld id="{D679711A-3917-A748-B2A6-93859E0EC30B}" type="slidenum">
              <a:rPr lang="en-US" smtClean="0"/>
              <a:pPr/>
              <a:t>2</a:t>
            </a:fld>
            <a:endParaRPr lang="en-US" dirty="0"/>
          </a:p>
        </p:txBody>
      </p:sp>
      <p:sp>
        <p:nvSpPr>
          <p:cNvPr id="6" name="Date Placeholder 5"/>
          <p:cNvSpPr>
            <a:spLocks noGrp="1"/>
          </p:cNvSpPr>
          <p:nvPr>
            <p:ph type="dt" sz="half" idx="10"/>
          </p:nvPr>
        </p:nvSpPr>
        <p:spPr/>
        <p:txBody>
          <a:bodyPr/>
          <a:lstStyle/>
          <a:p>
            <a:fld id="{DCBC3513-E9B3-A74E-B682-54AF5EEC2604}" type="datetime1">
              <a:rPr lang="en-US" smtClean="0"/>
              <a:t>4/14/17</a:t>
            </a:fld>
            <a:endParaRPr lang="en-US" dirty="0"/>
          </a:p>
        </p:txBody>
      </p:sp>
    </p:spTree>
    <p:extLst>
      <p:ext uri="{BB962C8B-B14F-4D97-AF65-F5344CB8AC3E}">
        <p14:creationId xmlns:p14="http://schemas.microsoft.com/office/powerpoint/2010/main" val="167946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Fitness </a:t>
            </a:r>
            <a:r>
              <a:rPr lang="en-US" dirty="0" smtClean="0"/>
              <a:t>and Health Clubs </a:t>
            </a:r>
            <a:r>
              <a:rPr lang="en-US" dirty="0"/>
              <a:t>are a convenience business</a:t>
            </a:r>
            <a:endParaRPr lang="en-US" dirty="0"/>
          </a:p>
        </p:txBody>
      </p:sp>
      <p:sp>
        <p:nvSpPr>
          <p:cNvPr id="14" name="TextBox 13"/>
          <p:cNvSpPr txBox="1"/>
          <p:nvPr/>
        </p:nvSpPr>
        <p:spPr>
          <a:xfrm>
            <a:off x="680225" y="1358795"/>
            <a:ext cx="11006253" cy="2554545"/>
          </a:xfrm>
          <a:prstGeom prst="rect">
            <a:avLst/>
          </a:prstGeom>
          <a:noFill/>
        </p:spPr>
        <p:txBody>
          <a:bodyPr wrap="square" rtlCol="0">
            <a:spAutoFit/>
          </a:bodyPr>
          <a:lstStyle/>
          <a:p>
            <a:pPr marL="285750" indent="-285750">
              <a:buFont typeface="Arial" charset="0"/>
              <a:buChar char="•"/>
            </a:pPr>
            <a:r>
              <a:rPr lang="en-US" sz="1600" dirty="0" smtClean="0">
                <a:latin typeface="Arial" charset="0"/>
                <a:ea typeface="Arial" charset="0"/>
                <a:cs typeface="Arial" charset="0"/>
              </a:rPr>
              <a:t>No. 1 success factor for fitness clubs in New York is easy access to clients</a:t>
            </a: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endParaRPr lang="en-US" sz="1600" dirty="0">
              <a:latin typeface="Arial" charset="0"/>
              <a:ea typeface="Arial" charset="0"/>
              <a:cs typeface="Arial" charset="0"/>
            </a:endParaRP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r>
              <a:rPr lang="en-US" sz="1600" dirty="0">
                <a:latin typeface="Arial" charset="0"/>
                <a:ea typeface="Arial" charset="0"/>
                <a:cs typeface="Arial" charset="0"/>
              </a:rPr>
              <a:t>M</a:t>
            </a:r>
            <a:r>
              <a:rPr lang="en-US" sz="1600" dirty="0" smtClean="0">
                <a:latin typeface="Arial" charset="0"/>
                <a:ea typeface="Arial" charset="0"/>
                <a:cs typeface="Arial" charset="0"/>
              </a:rPr>
              <a:t>embers </a:t>
            </a:r>
            <a:r>
              <a:rPr lang="en-US" sz="1600" dirty="0">
                <a:latin typeface="Arial" charset="0"/>
                <a:ea typeface="Arial" charset="0"/>
                <a:cs typeface="Arial" charset="0"/>
              </a:rPr>
              <a:t>pay $10 to $50 more per month to go to a more conveniently located fitness </a:t>
            </a:r>
            <a:r>
              <a:rPr lang="en-US" sz="1600" dirty="0" smtClean="0">
                <a:latin typeface="Arial" charset="0"/>
                <a:ea typeface="Arial" charset="0"/>
                <a:cs typeface="Arial" charset="0"/>
              </a:rPr>
              <a:t>gym</a:t>
            </a:r>
          </a:p>
          <a:p>
            <a:pPr marL="285750" indent="-285750">
              <a:buFont typeface="Arial" charset="0"/>
              <a:buChar char="•"/>
            </a:pPr>
            <a:endParaRPr lang="en-US" sz="1600" dirty="0">
              <a:latin typeface="Arial" charset="0"/>
              <a:ea typeface="Arial" charset="0"/>
              <a:cs typeface="Arial" charset="0"/>
            </a:endParaRPr>
          </a:p>
        </p:txBody>
      </p:sp>
      <p:sp>
        <p:nvSpPr>
          <p:cNvPr id="18" name="Slide Number Placeholder 17"/>
          <p:cNvSpPr>
            <a:spLocks noGrp="1"/>
          </p:cNvSpPr>
          <p:nvPr>
            <p:ph type="sldNum" sz="quarter" idx="12"/>
          </p:nvPr>
        </p:nvSpPr>
        <p:spPr/>
        <p:txBody>
          <a:bodyPr/>
          <a:lstStyle/>
          <a:p>
            <a:fld id="{D679711A-3917-A748-B2A6-93859E0EC30B}" type="slidenum">
              <a:rPr lang="en-US" smtClean="0"/>
              <a:pPr/>
              <a:t>3</a:t>
            </a:fld>
            <a:endParaRPr lang="en-US" dirty="0"/>
          </a:p>
        </p:txBody>
      </p:sp>
      <p:sp>
        <p:nvSpPr>
          <p:cNvPr id="19" name="Date Placeholder 18"/>
          <p:cNvSpPr>
            <a:spLocks noGrp="1"/>
          </p:cNvSpPr>
          <p:nvPr>
            <p:ph type="dt" sz="half" idx="10"/>
          </p:nvPr>
        </p:nvSpPr>
        <p:spPr/>
        <p:txBody>
          <a:bodyPr/>
          <a:lstStyle/>
          <a:p>
            <a:fld id="{CA8A959C-EAF7-3D40-A64E-E0D8AEDBF168}" type="datetime1">
              <a:rPr lang="en-US" smtClean="0"/>
              <a:t>4/14/17</a:t>
            </a:fld>
            <a:endParaRPr lang="en-US" dirty="0"/>
          </a:p>
        </p:txBody>
      </p:sp>
      <p:pic>
        <p:nvPicPr>
          <p:cNvPr id="3" name="Picture 2"/>
          <p:cNvPicPr>
            <a:picLocks noChangeAspect="1"/>
          </p:cNvPicPr>
          <p:nvPr/>
        </p:nvPicPr>
        <p:blipFill>
          <a:blip r:embed="rId2"/>
          <a:stretch>
            <a:fillRect/>
          </a:stretch>
        </p:blipFill>
        <p:spPr>
          <a:xfrm>
            <a:off x="1047751" y="1722942"/>
            <a:ext cx="9314564" cy="1471519"/>
          </a:xfrm>
          <a:prstGeom prst="rect">
            <a:avLst/>
          </a:prstGeom>
          <a:ln w="28575">
            <a:solidFill>
              <a:srgbClr val="FF0000"/>
            </a:solidFill>
          </a:ln>
        </p:spPr>
      </p:pic>
      <p:sp>
        <p:nvSpPr>
          <p:cNvPr id="8" name="TextBox 7"/>
          <p:cNvSpPr txBox="1"/>
          <p:nvPr/>
        </p:nvSpPr>
        <p:spPr>
          <a:xfrm>
            <a:off x="777209" y="5786221"/>
            <a:ext cx="10370126" cy="646331"/>
          </a:xfrm>
          <a:prstGeom prst="rect">
            <a:avLst/>
          </a:prstGeom>
          <a:noFill/>
          <a:ln>
            <a:solidFill>
              <a:srgbClr val="FFC000"/>
            </a:solidFill>
          </a:ln>
        </p:spPr>
        <p:txBody>
          <a:bodyPr wrap="square" rtlCol="0">
            <a:spAutoFit/>
          </a:bodyPr>
          <a:lstStyle/>
          <a:p>
            <a:r>
              <a:rPr lang="en-US" sz="1200" b="1" dirty="0"/>
              <a:t>Source: </a:t>
            </a:r>
            <a:endParaRPr lang="en-US" sz="1200" b="1" dirty="0" smtClean="0"/>
          </a:p>
          <a:p>
            <a:r>
              <a:rPr lang="en-US" sz="1200" b="1" dirty="0"/>
              <a:t>1. http://</a:t>
            </a:r>
            <a:r>
              <a:rPr lang="en-US" sz="1200" b="1" dirty="0" err="1" smtClean="0"/>
              <a:t>smallbusiness.chron.com</a:t>
            </a:r>
            <a:r>
              <a:rPr lang="en-US" sz="1200" b="1" dirty="0" smtClean="0"/>
              <a:t>/target-market-fitness-gyms-3354.html</a:t>
            </a:r>
            <a:endParaRPr lang="en-US" sz="1200" b="1" dirty="0"/>
          </a:p>
          <a:p>
            <a:r>
              <a:rPr lang="en-US" sz="1200" b="1" dirty="0"/>
              <a:t>2. https://</a:t>
            </a:r>
            <a:r>
              <a:rPr lang="en-US" sz="1200" b="1" dirty="0" err="1" smtClean="0"/>
              <a:t>www.ibisworld.com</a:t>
            </a:r>
            <a:r>
              <a:rPr lang="en-US" sz="1200" b="1" dirty="0" smtClean="0"/>
              <a:t>/industry/gym-health-fitness-clubs-in-new-</a:t>
            </a:r>
            <a:r>
              <a:rPr lang="en-US" sz="1200" b="1" dirty="0" err="1" smtClean="0"/>
              <a:t>york.html</a:t>
            </a:r>
            <a:endParaRPr lang="en-US" sz="1200" b="1" dirty="0"/>
          </a:p>
        </p:txBody>
      </p:sp>
    </p:spTree>
    <p:extLst>
      <p:ext uri="{BB962C8B-B14F-4D97-AF65-F5344CB8AC3E}">
        <p14:creationId xmlns:p14="http://schemas.microsoft.com/office/powerpoint/2010/main" val="655962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with little competition is very important for food truck business</a:t>
            </a:r>
            <a:endParaRPr lang="en-US" dirty="0"/>
          </a:p>
        </p:txBody>
      </p:sp>
      <p:sp>
        <p:nvSpPr>
          <p:cNvPr id="14" name="TextBox 13"/>
          <p:cNvSpPr txBox="1"/>
          <p:nvPr/>
        </p:nvSpPr>
        <p:spPr>
          <a:xfrm>
            <a:off x="680225" y="1354836"/>
            <a:ext cx="11006253" cy="830997"/>
          </a:xfrm>
          <a:prstGeom prst="rect">
            <a:avLst/>
          </a:prstGeom>
          <a:noFill/>
        </p:spPr>
        <p:txBody>
          <a:bodyPr wrap="square" rtlCol="0">
            <a:spAutoFit/>
          </a:bodyPr>
          <a:lstStyle/>
          <a:p>
            <a:pPr marL="285750" indent="-285750">
              <a:buFont typeface="Arial" charset="0"/>
              <a:buChar char="•"/>
            </a:pPr>
            <a:r>
              <a:rPr lang="en-US" sz="1600" dirty="0" smtClean="0">
                <a:latin typeface="Arial" charset="0"/>
                <a:ea typeface="Arial" charset="0"/>
                <a:cs typeface="Arial" charset="0"/>
              </a:rPr>
              <a:t>Identifying areas with increasing foot traffic is key, as the primary driver of success is location</a:t>
            </a:r>
          </a:p>
          <a:p>
            <a:pPr marL="285750" indent="-285750">
              <a:buFont typeface="Arial" charset="0"/>
              <a:buChar char="•"/>
            </a:pPr>
            <a:endParaRPr lang="en-US" sz="1600" dirty="0" smtClean="0">
              <a:latin typeface="Arial" charset="0"/>
              <a:ea typeface="Arial" charset="0"/>
              <a:cs typeface="Arial" charset="0"/>
            </a:endParaRPr>
          </a:p>
          <a:p>
            <a:pPr marL="285750" indent="-285750">
              <a:buFont typeface="Arial" charset="0"/>
              <a:buChar char="•"/>
            </a:pPr>
            <a:r>
              <a:rPr lang="en-US" sz="1600" dirty="0" smtClean="0">
                <a:latin typeface="Arial" charset="0"/>
                <a:ea typeface="Arial" charset="0"/>
                <a:cs typeface="Arial" charset="0"/>
              </a:rPr>
              <a:t>Entering locations that have little competition allows your business to enjoy higher revenue, profit and market share </a:t>
            </a:r>
          </a:p>
        </p:txBody>
      </p:sp>
      <p:sp>
        <p:nvSpPr>
          <p:cNvPr id="18" name="Slide Number Placeholder 17"/>
          <p:cNvSpPr>
            <a:spLocks noGrp="1"/>
          </p:cNvSpPr>
          <p:nvPr>
            <p:ph type="sldNum" sz="quarter" idx="12"/>
          </p:nvPr>
        </p:nvSpPr>
        <p:spPr/>
        <p:txBody>
          <a:bodyPr/>
          <a:lstStyle/>
          <a:p>
            <a:fld id="{D679711A-3917-A748-B2A6-93859E0EC30B}" type="slidenum">
              <a:rPr lang="en-US" smtClean="0"/>
              <a:pPr/>
              <a:t>4</a:t>
            </a:fld>
            <a:endParaRPr lang="en-US" dirty="0"/>
          </a:p>
        </p:txBody>
      </p:sp>
      <p:sp>
        <p:nvSpPr>
          <p:cNvPr id="19" name="Date Placeholder 18"/>
          <p:cNvSpPr>
            <a:spLocks noGrp="1"/>
          </p:cNvSpPr>
          <p:nvPr>
            <p:ph type="dt" sz="half" idx="10"/>
          </p:nvPr>
        </p:nvSpPr>
        <p:spPr/>
        <p:txBody>
          <a:bodyPr/>
          <a:lstStyle/>
          <a:p>
            <a:fld id="{CA8A959C-EAF7-3D40-A64E-E0D8AEDBF168}" type="datetime1">
              <a:rPr lang="en-US" smtClean="0"/>
              <a:t>4/13/17</a:t>
            </a:fld>
            <a:endParaRPr lang="en-US" dirty="0"/>
          </a:p>
        </p:txBody>
      </p:sp>
      <p:sp>
        <p:nvSpPr>
          <p:cNvPr id="6" name="TextBox 5"/>
          <p:cNvSpPr txBox="1"/>
          <p:nvPr/>
        </p:nvSpPr>
        <p:spPr>
          <a:xfrm>
            <a:off x="992226" y="2512021"/>
            <a:ext cx="10562465" cy="3139321"/>
          </a:xfrm>
          <a:prstGeom prst="rect">
            <a:avLst/>
          </a:prstGeom>
          <a:noFill/>
          <a:ln w="31750">
            <a:solidFill>
              <a:srgbClr val="FF0000"/>
            </a:solidFill>
          </a:ln>
        </p:spPr>
        <p:txBody>
          <a:bodyPr wrap="square" rtlCol="0">
            <a:spAutoFit/>
          </a:bodyPr>
          <a:lstStyle/>
          <a:p>
            <a:endParaRPr lang="en-US" dirty="0" smtClean="0"/>
          </a:p>
          <a:p>
            <a:endParaRPr lang="en-US" dirty="0"/>
          </a:p>
          <a:p>
            <a:endParaRPr lang="en-US" dirty="0"/>
          </a:p>
          <a:p>
            <a:endParaRPr lang="en-US" dirty="0" smtClean="0"/>
          </a:p>
          <a:p>
            <a:r>
              <a:rPr lang="en-US" dirty="0" smtClean="0"/>
              <a:t>“</a:t>
            </a:r>
            <a:r>
              <a:rPr lang="en-US" dirty="0">
                <a:solidFill>
                  <a:schemeClr val="bg1">
                    <a:lumMod val="50000"/>
                  </a:schemeClr>
                </a:solidFill>
              </a:rPr>
              <a:t>Because of the food court areas located in almost all the shopping malls, the least revenue is generated by food trucks in nearby areas which consist of 12% of the total revenue. Coming after this, is the industrial and construction work sites where about 15% of the total sales take place. Other locations like event venues produce 18% of the total industry revenue. And </a:t>
            </a:r>
            <a:r>
              <a:rPr lang="en-US" b="1" dirty="0"/>
              <a:t>the highest percentage of revenue is generated from random roadside locations and street corners which make up 55% of the total revenue. Random placements are the most profitable way of achieving more sales</a:t>
            </a:r>
            <a:r>
              <a:rPr lang="en-US" dirty="0"/>
              <a:t>. </a:t>
            </a:r>
            <a:r>
              <a:rPr lang="en-US" dirty="0">
                <a:solidFill>
                  <a:schemeClr val="bg1">
                    <a:lumMod val="50000"/>
                  </a:schemeClr>
                </a:solidFill>
              </a:rPr>
              <a:t>These areas usually include residential or office-majority locations where there aren’t many restaurants nearby, which make food trucks an attraction for that place</a:t>
            </a:r>
            <a:r>
              <a:rPr lang="en-US" dirty="0" smtClean="0">
                <a:solidFill>
                  <a:schemeClr val="bg1">
                    <a:lumMod val="50000"/>
                  </a:schemeClr>
                </a:solidFill>
              </a:rPr>
              <a:t>.”</a:t>
            </a:r>
            <a:endParaRPr lang="en-US" dirty="0">
              <a:solidFill>
                <a:schemeClr val="bg1">
                  <a:lumMod val="50000"/>
                </a:schemeClr>
              </a:solidFill>
            </a:endParaRPr>
          </a:p>
        </p:txBody>
      </p:sp>
      <p:pic>
        <p:nvPicPr>
          <p:cNvPr id="7" name="Picture 6"/>
          <p:cNvPicPr>
            <a:picLocks noChangeAspect="1"/>
          </p:cNvPicPr>
          <p:nvPr/>
        </p:nvPicPr>
        <p:blipFill>
          <a:blip r:embed="rId2"/>
          <a:stretch>
            <a:fillRect/>
          </a:stretch>
        </p:blipFill>
        <p:spPr>
          <a:xfrm>
            <a:off x="3820626" y="2657186"/>
            <a:ext cx="4559300" cy="850900"/>
          </a:xfrm>
          <a:prstGeom prst="rect">
            <a:avLst/>
          </a:prstGeom>
        </p:spPr>
      </p:pic>
    </p:spTree>
    <p:extLst>
      <p:ext uri="{BB962C8B-B14F-4D97-AF65-F5344CB8AC3E}">
        <p14:creationId xmlns:p14="http://schemas.microsoft.com/office/powerpoint/2010/main" val="1154314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Film &amp; Video, Music, Publishing are most popular categories on Kickstarter</a:t>
            </a:r>
            <a:endParaRPr lang="en-US" dirty="0"/>
          </a:p>
        </p:txBody>
      </p:sp>
      <p:sp>
        <p:nvSpPr>
          <p:cNvPr id="14" name="TextBox 13"/>
          <p:cNvSpPr txBox="1"/>
          <p:nvPr/>
        </p:nvSpPr>
        <p:spPr>
          <a:xfrm>
            <a:off x="680225" y="1331086"/>
            <a:ext cx="11006253" cy="307777"/>
          </a:xfrm>
          <a:prstGeom prst="rect">
            <a:avLst/>
          </a:prstGeom>
          <a:noFill/>
        </p:spPr>
        <p:txBody>
          <a:bodyPr wrap="square" rtlCol="0">
            <a:spAutoFit/>
          </a:bodyPr>
          <a:lstStyle/>
          <a:p>
            <a:pPr marL="285750" indent="-285750">
              <a:buFont typeface="Arial" charset="0"/>
              <a:buChar char="•"/>
            </a:pPr>
            <a:r>
              <a:rPr lang="en-US" sz="1400" dirty="0" smtClean="0"/>
              <a:t>Top 3 categories accounted for 63% of the projects on Kickstarter from May 2009 to Aug 2012 </a:t>
            </a:r>
            <a:endParaRPr lang="en-US" sz="1400" dirty="0"/>
          </a:p>
        </p:txBody>
      </p:sp>
      <p:sp>
        <p:nvSpPr>
          <p:cNvPr id="18" name="Slide Number Placeholder 17"/>
          <p:cNvSpPr>
            <a:spLocks noGrp="1"/>
          </p:cNvSpPr>
          <p:nvPr>
            <p:ph type="sldNum" sz="quarter" idx="12"/>
          </p:nvPr>
        </p:nvSpPr>
        <p:spPr/>
        <p:txBody>
          <a:bodyPr/>
          <a:lstStyle/>
          <a:p>
            <a:fld id="{D679711A-3917-A748-B2A6-93859E0EC30B}" type="slidenum">
              <a:rPr lang="en-US" smtClean="0"/>
              <a:pPr/>
              <a:t>5</a:t>
            </a:fld>
            <a:endParaRPr lang="en-US" dirty="0"/>
          </a:p>
        </p:txBody>
      </p:sp>
      <p:sp>
        <p:nvSpPr>
          <p:cNvPr id="19" name="Date Placeholder 18"/>
          <p:cNvSpPr>
            <a:spLocks noGrp="1"/>
          </p:cNvSpPr>
          <p:nvPr>
            <p:ph type="dt" sz="half" idx="10"/>
          </p:nvPr>
        </p:nvSpPr>
        <p:spPr/>
        <p:txBody>
          <a:bodyPr/>
          <a:lstStyle/>
          <a:p>
            <a:fld id="{CA8A959C-EAF7-3D40-A64E-E0D8AEDBF168}" type="datetime1">
              <a:rPr lang="en-US" smtClean="0"/>
              <a:t>4/13/17</a:t>
            </a:fld>
            <a:endParaRPr lang="en-US" dirty="0"/>
          </a:p>
        </p:txBody>
      </p:sp>
    </p:spTree>
    <p:extLst>
      <p:ext uri="{BB962C8B-B14F-4D97-AF65-F5344CB8AC3E}">
        <p14:creationId xmlns:p14="http://schemas.microsoft.com/office/powerpoint/2010/main" val="1712490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Smaller pledges have higher chance of coming alive</a:t>
            </a:r>
            <a:endParaRPr lang="en-US" dirty="0"/>
          </a:p>
        </p:txBody>
      </p:sp>
      <p:sp>
        <p:nvSpPr>
          <p:cNvPr id="14" name="TextBox 13"/>
          <p:cNvSpPr txBox="1"/>
          <p:nvPr/>
        </p:nvSpPr>
        <p:spPr>
          <a:xfrm>
            <a:off x="680225" y="1261636"/>
            <a:ext cx="11006253" cy="523220"/>
          </a:xfrm>
          <a:prstGeom prst="rect">
            <a:avLst/>
          </a:prstGeom>
          <a:noFill/>
        </p:spPr>
        <p:txBody>
          <a:bodyPr wrap="square" rtlCol="0">
            <a:spAutoFit/>
          </a:bodyPr>
          <a:lstStyle/>
          <a:p>
            <a:pPr marL="285750" indent="-285750">
              <a:buFont typeface="Arial" charset="0"/>
              <a:buChar char="•"/>
            </a:pPr>
            <a:r>
              <a:rPr lang="en-US" sz="1400" dirty="0" smtClean="0"/>
              <a:t>Pledges less or equal to $5K had success rate of 62% vs. overall project success rate of 56%</a:t>
            </a:r>
          </a:p>
          <a:p>
            <a:pPr marL="285750" indent="-285750">
              <a:buFont typeface="Arial" charset="0"/>
              <a:buChar char="•"/>
            </a:pPr>
            <a:r>
              <a:rPr lang="en-US" sz="1400" dirty="0" smtClean="0"/>
              <a:t>Successful project’s median pledge amount was 20% lower than the failed ones</a:t>
            </a:r>
            <a:endParaRPr lang="en-US" sz="1400" dirty="0"/>
          </a:p>
        </p:txBody>
      </p:sp>
      <p:sp>
        <p:nvSpPr>
          <p:cNvPr id="9" name="TextBox 8"/>
          <p:cNvSpPr txBox="1"/>
          <p:nvPr/>
        </p:nvSpPr>
        <p:spPr>
          <a:xfrm>
            <a:off x="451413" y="6297795"/>
            <a:ext cx="6858045" cy="246221"/>
          </a:xfrm>
          <a:prstGeom prst="rect">
            <a:avLst/>
          </a:prstGeom>
          <a:noFill/>
        </p:spPr>
        <p:txBody>
          <a:bodyPr wrap="square" rtlCol="0">
            <a:spAutoFit/>
          </a:bodyPr>
          <a:lstStyle/>
          <a:p>
            <a:r>
              <a:rPr lang="en-US" sz="1000" i="1" dirty="0" smtClean="0">
                <a:solidFill>
                  <a:schemeClr val="bg1">
                    <a:lumMod val="50000"/>
                  </a:schemeClr>
                </a:solidFill>
              </a:rPr>
              <a:t>*Note: Data excluded 2012 data due to unconcluded projects, and also exclude projects with pledged amount above $400K</a:t>
            </a:r>
            <a:endParaRPr lang="en-US" sz="1000" i="1" dirty="0">
              <a:solidFill>
                <a:schemeClr val="bg1">
                  <a:lumMod val="50000"/>
                </a:schemeClr>
              </a:solidFill>
            </a:endParaRPr>
          </a:p>
        </p:txBody>
      </p:sp>
      <p:sp>
        <p:nvSpPr>
          <p:cNvPr id="11" name="Slide Number Placeholder 10"/>
          <p:cNvSpPr>
            <a:spLocks noGrp="1"/>
          </p:cNvSpPr>
          <p:nvPr>
            <p:ph type="sldNum" sz="quarter" idx="12"/>
          </p:nvPr>
        </p:nvSpPr>
        <p:spPr/>
        <p:txBody>
          <a:bodyPr/>
          <a:lstStyle/>
          <a:p>
            <a:fld id="{D679711A-3917-A748-B2A6-93859E0EC30B}" type="slidenum">
              <a:rPr lang="en-US" smtClean="0"/>
              <a:pPr/>
              <a:t>6</a:t>
            </a:fld>
            <a:endParaRPr lang="en-US" dirty="0"/>
          </a:p>
        </p:txBody>
      </p:sp>
      <p:sp>
        <p:nvSpPr>
          <p:cNvPr id="12" name="Date Placeholder 11"/>
          <p:cNvSpPr>
            <a:spLocks noGrp="1"/>
          </p:cNvSpPr>
          <p:nvPr>
            <p:ph type="dt" sz="half" idx="10"/>
          </p:nvPr>
        </p:nvSpPr>
        <p:spPr/>
        <p:txBody>
          <a:bodyPr/>
          <a:lstStyle/>
          <a:p>
            <a:fld id="{26F8BD4C-B66B-7C4D-B126-5A4486DF1F93}" type="datetime1">
              <a:rPr lang="en-US" smtClean="0"/>
              <a:t>4/13/17</a:t>
            </a:fld>
            <a:endParaRPr lang="en-US" dirty="0"/>
          </a:p>
        </p:txBody>
      </p:sp>
    </p:spTree>
    <p:extLst>
      <p:ext uri="{BB962C8B-B14F-4D97-AF65-F5344CB8AC3E}">
        <p14:creationId xmlns:p14="http://schemas.microsoft.com/office/powerpoint/2010/main" val="1527205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r>
              <a:rPr lang="en-US" dirty="0" smtClean="0"/>
              <a:t>s and Next Steps</a:t>
            </a:r>
            <a:endParaRPr lang="en-US" dirty="0"/>
          </a:p>
        </p:txBody>
      </p:sp>
      <p:sp>
        <p:nvSpPr>
          <p:cNvPr id="3" name="Content Placeholder 2"/>
          <p:cNvSpPr>
            <a:spLocks noGrp="1"/>
          </p:cNvSpPr>
          <p:nvPr>
            <p:ph idx="1"/>
          </p:nvPr>
        </p:nvSpPr>
        <p:spPr>
          <a:xfrm>
            <a:off x="680225" y="1331138"/>
            <a:ext cx="11006253" cy="4891347"/>
          </a:xfrm>
        </p:spPr>
        <p:txBody>
          <a:bodyPr>
            <a:normAutofit/>
          </a:bodyPr>
          <a:lstStyle/>
          <a:p>
            <a:r>
              <a:rPr lang="en-US" sz="1800" dirty="0" smtClean="0"/>
              <a:t>Based on what we know about your business, we predict by entering the market, your revenue will increase 5%, and enjoy market share increase of 10%</a:t>
            </a:r>
            <a:endParaRPr lang="en-US" sz="1800" dirty="0" smtClean="0"/>
          </a:p>
          <a:p>
            <a:r>
              <a:rPr lang="en-US" sz="1800" dirty="0" smtClean="0"/>
              <a:t>We can narrow down the final location choice by using your company data and detailed demographic analysis</a:t>
            </a:r>
            <a:endParaRPr lang="en-US" sz="1800" dirty="0" smtClean="0"/>
          </a:p>
        </p:txBody>
      </p:sp>
      <p:sp>
        <p:nvSpPr>
          <p:cNvPr id="5" name="Slide Number Placeholder 4"/>
          <p:cNvSpPr>
            <a:spLocks noGrp="1"/>
          </p:cNvSpPr>
          <p:nvPr>
            <p:ph type="sldNum" sz="quarter" idx="12"/>
          </p:nvPr>
        </p:nvSpPr>
        <p:spPr/>
        <p:txBody>
          <a:bodyPr/>
          <a:lstStyle/>
          <a:p>
            <a:fld id="{D679711A-3917-A748-B2A6-93859E0EC30B}" type="slidenum">
              <a:rPr lang="en-US" smtClean="0"/>
              <a:pPr/>
              <a:t>7</a:t>
            </a:fld>
            <a:endParaRPr lang="en-US" dirty="0"/>
          </a:p>
        </p:txBody>
      </p:sp>
      <p:sp>
        <p:nvSpPr>
          <p:cNvPr id="8" name="Date Placeholder 7"/>
          <p:cNvSpPr>
            <a:spLocks noGrp="1"/>
          </p:cNvSpPr>
          <p:nvPr>
            <p:ph type="dt" sz="half" idx="10"/>
          </p:nvPr>
        </p:nvSpPr>
        <p:spPr/>
        <p:txBody>
          <a:bodyPr/>
          <a:lstStyle/>
          <a:p>
            <a:fld id="{626D389A-85A3-C64E-B679-C0011BCC3674}" type="datetime1">
              <a:rPr lang="en-US" smtClean="0"/>
              <a:t>4/13/17</a:t>
            </a:fld>
            <a:endParaRPr lang="en-US" dirty="0"/>
          </a:p>
        </p:txBody>
      </p:sp>
    </p:spTree>
    <p:extLst>
      <p:ext uri="{BB962C8B-B14F-4D97-AF65-F5344CB8AC3E}">
        <p14:creationId xmlns:p14="http://schemas.microsoft.com/office/powerpoint/2010/main" val="12224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904815-A650-AC43-9A59-48DE102E8BEA}" type="slidenum">
              <a:rPr lang="en-US" smtClean="0"/>
              <a:pPr/>
              <a:t>8</a:t>
            </a:fld>
            <a:endParaRPr lang="en-US" dirty="0"/>
          </a:p>
        </p:txBody>
      </p:sp>
      <p:sp>
        <p:nvSpPr>
          <p:cNvPr id="7" name="Date Placeholder 6"/>
          <p:cNvSpPr>
            <a:spLocks noGrp="1"/>
          </p:cNvSpPr>
          <p:nvPr>
            <p:ph type="dt" sz="half" idx="10"/>
          </p:nvPr>
        </p:nvSpPr>
        <p:spPr/>
        <p:txBody>
          <a:bodyPr/>
          <a:lstStyle/>
          <a:p>
            <a:fld id="{32B91320-1F22-7F41-983F-812E8440A24B}" type="datetime1">
              <a:rPr lang="en-US" smtClean="0"/>
              <a:t>4/14/17</a:t>
            </a:fld>
            <a:endParaRPr lang="en-US" dirty="0"/>
          </a:p>
        </p:txBody>
      </p:sp>
      <p:sp>
        <p:nvSpPr>
          <p:cNvPr id="2" name="Title 1"/>
          <p:cNvSpPr>
            <a:spLocks noGrp="1"/>
          </p:cNvSpPr>
          <p:nvPr>
            <p:ph type="ctrTitle"/>
          </p:nvPr>
        </p:nvSpPr>
        <p:spPr>
          <a:xfrm>
            <a:off x="2209800" y="2278647"/>
            <a:ext cx="7363689" cy="1589725"/>
          </a:xfrm>
        </p:spPr>
        <p:txBody>
          <a:bodyPr anchor="ctr">
            <a:normAutofit/>
          </a:bodyPr>
          <a:lstStyle/>
          <a:p>
            <a:r>
              <a:rPr lang="en-US" altLang="zh-CN" sz="4000" b="1" dirty="0" smtClean="0"/>
              <a:t>Appendix</a:t>
            </a:r>
            <a:endParaRPr lang="en-US" sz="4000" b="1" dirty="0"/>
          </a:p>
        </p:txBody>
      </p:sp>
    </p:spTree>
    <p:extLst>
      <p:ext uri="{BB962C8B-B14F-4D97-AF65-F5344CB8AC3E}">
        <p14:creationId xmlns:p14="http://schemas.microsoft.com/office/powerpoint/2010/main" val="1909527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8393</TotalTime>
  <Words>917</Words>
  <Application>Microsoft Macintosh PowerPoint</Application>
  <PresentationFormat>Widescreen</PresentationFormat>
  <Paragraphs>91</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Light</vt:lpstr>
      <vt:lpstr>DengXian</vt:lpstr>
      <vt:lpstr>DengXian Light</vt:lpstr>
      <vt:lpstr>Mangal</vt:lpstr>
      <vt:lpstr>Arial</vt:lpstr>
      <vt:lpstr>Office Theme</vt:lpstr>
      <vt:lpstr>Have an Elevated View for Future</vt:lpstr>
      <vt:lpstr>Introduction</vt:lpstr>
      <vt:lpstr>Executive Summary</vt:lpstr>
      <vt:lpstr>Fitness and Health Clubs are a convenience business</vt:lpstr>
      <vt:lpstr>Location with little competition is very important for food truck business</vt:lpstr>
      <vt:lpstr>Film &amp; Video, Music, Publishing are most popular categories on Kickstarter</vt:lpstr>
      <vt:lpstr>Smaller pledges have higher chance of coming alive</vt:lpstr>
      <vt:lpstr>Conclusions and Next Steps</vt:lpstr>
      <vt:lpstr>Appendix</vt:lpstr>
      <vt:lpstr>NYC Gym membership statistics</vt:lpstr>
      <vt:lpstr>Food Truck Financial references</vt:lpstr>
      <vt:lpstr>Midwood neighborhood info and statistics</vt:lpstr>
      <vt:lpstr>Long Island City neighborhood info and statistics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Run Successful Kickstarter Campaign</dc:title>
  <dc:creator>QINGLING NI</dc:creator>
  <cp:lastModifiedBy>QINGLING NI</cp:lastModifiedBy>
  <cp:revision>69</cp:revision>
  <dcterms:created xsi:type="dcterms:W3CDTF">2017-02-10T06:49:28Z</dcterms:created>
  <dcterms:modified xsi:type="dcterms:W3CDTF">2017-04-14T18:27:55Z</dcterms:modified>
</cp:coreProperties>
</file>