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7" r:id="rId2"/>
    <p:sldId id="258" r:id="rId3"/>
    <p:sldId id="259" r:id="rId4"/>
    <p:sldId id="260" r:id="rId5"/>
    <p:sldId id="261"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5" d="100"/>
          <a:sy n="45" d="100"/>
        </p:scale>
        <p:origin x="-68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33D20F-DF9F-3E4F-AA66-DFC3BBAFB48F}" type="datetimeFigureOut">
              <a:rPr lang="en-US" smtClean="0"/>
              <a:t>4/28/15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56F78-2400-2B48-BC10-4E0098592096}" type="slidenum">
              <a:rPr lang="en-US" smtClean="0"/>
              <a:t>‹#›</a:t>
            </a:fld>
            <a:endParaRPr lang="en-US"/>
          </a:p>
        </p:txBody>
      </p:sp>
    </p:spTree>
    <p:extLst>
      <p:ext uri="{BB962C8B-B14F-4D97-AF65-F5344CB8AC3E}">
        <p14:creationId xmlns:p14="http://schemas.microsoft.com/office/powerpoint/2010/main" val="37710824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Amazon rain forest is very important for global ecosystem and microbial communities play key roles in the nutrient cycling. The goal of this study is to understand the effect of agriculture practice (conversion of forest to pasture) on microbial community. </a:t>
            </a:r>
            <a:endParaRPr lang="en-US" dirty="0"/>
          </a:p>
        </p:txBody>
      </p:sp>
      <p:sp>
        <p:nvSpPr>
          <p:cNvPr id="4" name="Slide Number Placeholder 3"/>
          <p:cNvSpPr>
            <a:spLocks noGrp="1"/>
          </p:cNvSpPr>
          <p:nvPr>
            <p:ph type="sldNum" sz="quarter" idx="10"/>
          </p:nvPr>
        </p:nvSpPr>
        <p:spPr/>
        <p:txBody>
          <a:bodyPr/>
          <a:lstStyle/>
          <a:p>
            <a:fld id="{9A957AED-7D88-AF42-B850-CB19DFC3932C}" type="slidenum">
              <a:rPr lang="en-US" smtClean="0"/>
              <a:t>1</a:t>
            </a:fld>
            <a:endParaRPr lang="en-US"/>
          </a:p>
        </p:txBody>
      </p:sp>
    </p:spTree>
    <p:extLst>
      <p:ext uri="{BB962C8B-B14F-4D97-AF65-F5344CB8AC3E}">
        <p14:creationId xmlns:p14="http://schemas.microsoft.com/office/powerpoint/2010/main" val="1260249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results show that bacterial community composition was significantly altered by the forest-to-pasture conversion.</a:t>
            </a:r>
            <a:endParaRPr lang="en-US" dirty="0"/>
          </a:p>
        </p:txBody>
      </p:sp>
      <p:sp>
        <p:nvSpPr>
          <p:cNvPr id="4" name="Slide Number Placeholder 3"/>
          <p:cNvSpPr>
            <a:spLocks noGrp="1"/>
          </p:cNvSpPr>
          <p:nvPr>
            <p:ph type="sldNum" sz="quarter" idx="10"/>
          </p:nvPr>
        </p:nvSpPr>
        <p:spPr/>
        <p:txBody>
          <a:bodyPr/>
          <a:lstStyle/>
          <a:p>
            <a:fld id="{9A957AED-7D88-AF42-B850-CB19DFC3932C}" type="slidenum">
              <a:rPr lang="en-US" smtClean="0"/>
              <a:t>5</a:t>
            </a:fld>
            <a:endParaRPr lang="en-US"/>
          </a:p>
        </p:txBody>
      </p:sp>
    </p:spTree>
    <p:extLst>
      <p:ext uri="{BB962C8B-B14F-4D97-AF65-F5344CB8AC3E}">
        <p14:creationId xmlns:p14="http://schemas.microsoft.com/office/powerpoint/2010/main" val="516531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A15EC2-341E-CE43-A272-02EE2FED1411}" type="datetimeFigureOut">
              <a:rPr lang="en-US" smtClean="0"/>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BED12-47F8-F84F-9689-996DB9FEA32E}" type="slidenum">
              <a:rPr lang="en-US" smtClean="0"/>
              <a:t>‹#›</a:t>
            </a:fld>
            <a:endParaRPr lang="en-US"/>
          </a:p>
        </p:txBody>
      </p:sp>
    </p:spTree>
    <p:extLst>
      <p:ext uri="{BB962C8B-B14F-4D97-AF65-F5344CB8AC3E}">
        <p14:creationId xmlns:p14="http://schemas.microsoft.com/office/powerpoint/2010/main" val="6157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15EC2-341E-CE43-A272-02EE2FED1411}" type="datetimeFigureOut">
              <a:rPr lang="en-US" smtClean="0"/>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BED12-47F8-F84F-9689-996DB9FEA32E}" type="slidenum">
              <a:rPr lang="en-US" smtClean="0"/>
              <a:t>‹#›</a:t>
            </a:fld>
            <a:endParaRPr lang="en-US"/>
          </a:p>
        </p:txBody>
      </p:sp>
    </p:spTree>
    <p:extLst>
      <p:ext uri="{BB962C8B-B14F-4D97-AF65-F5344CB8AC3E}">
        <p14:creationId xmlns:p14="http://schemas.microsoft.com/office/powerpoint/2010/main" val="3343361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15EC2-341E-CE43-A272-02EE2FED1411}" type="datetimeFigureOut">
              <a:rPr lang="en-US" smtClean="0"/>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BED12-47F8-F84F-9689-996DB9FEA32E}" type="slidenum">
              <a:rPr lang="en-US" smtClean="0"/>
              <a:t>‹#›</a:t>
            </a:fld>
            <a:endParaRPr lang="en-US"/>
          </a:p>
        </p:txBody>
      </p:sp>
    </p:spTree>
    <p:extLst>
      <p:ext uri="{BB962C8B-B14F-4D97-AF65-F5344CB8AC3E}">
        <p14:creationId xmlns:p14="http://schemas.microsoft.com/office/powerpoint/2010/main" val="695613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5600"/>
              <a:t>Title Text</a:t>
            </a:r>
          </a:p>
        </p:txBody>
      </p:sp>
    </p:spTree>
    <p:extLst>
      <p:ext uri="{BB962C8B-B14F-4D97-AF65-F5344CB8AC3E}">
        <p14:creationId xmlns:p14="http://schemas.microsoft.com/office/powerpoint/2010/main" val="3551358518"/>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15EC2-341E-CE43-A272-02EE2FED1411}" type="datetimeFigureOut">
              <a:rPr lang="en-US" smtClean="0"/>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BED12-47F8-F84F-9689-996DB9FEA32E}" type="slidenum">
              <a:rPr lang="en-US" smtClean="0"/>
              <a:t>‹#›</a:t>
            </a:fld>
            <a:endParaRPr lang="en-US"/>
          </a:p>
        </p:txBody>
      </p:sp>
    </p:spTree>
    <p:extLst>
      <p:ext uri="{BB962C8B-B14F-4D97-AF65-F5344CB8AC3E}">
        <p14:creationId xmlns:p14="http://schemas.microsoft.com/office/powerpoint/2010/main" val="3822880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A15EC2-341E-CE43-A272-02EE2FED1411}" type="datetimeFigureOut">
              <a:rPr lang="en-US" smtClean="0"/>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BED12-47F8-F84F-9689-996DB9FEA32E}" type="slidenum">
              <a:rPr lang="en-US" smtClean="0"/>
              <a:t>‹#›</a:t>
            </a:fld>
            <a:endParaRPr lang="en-US"/>
          </a:p>
        </p:txBody>
      </p:sp>
    </p:spTree>
    <p:extLst>
      <p:ext uri="{BB962C8B-B14F-4D97-AF65-F5344CB8AC3E}">
        <p14:creationId xmlns:p14="http://schemas.microsoft.com/office/powerpoint/2010/main" val="4127004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A15EC2-341E-CE43-A272-02EE2FED1411}" type="datetimeFigureOut">
              <a:rPr lang="en-US" smtClean="0"/>
              <a:t>4/28/15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BED12-47F8-F84F-9689-996DB9FEA32E}" type="slidenum">
              <a:rPr lang="en-US" smtClean="0"/>
              <a:t>‹#›</a:t>
            </a:fld>
            <a:endParaRPr lang="en-US"/>
          </a:p>
        </p:txBody>
      </p:sp>
    </p:spTree>
    <p:extLst>
      <p:ext uri="{BB962C8B-B14F-4D97-AF65-F5344CB8AC3E}">
        <p14:creationId xmlns:p14="http://schemas.microsoft.com/office/powerpoint/2010/main" val="2197335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A15EC2-341E-CE43-A272-02EE2FED1411}" type="datetimeFigureOut">
              <a:rPr lang="en-US" smtClean="0"/>
              <a:t>4/28/15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EBED12-47F8-F84F-9689-996DB9FEA32E}" type="slidenum">
              <a:rPr lang="en-US" smtClean="0"/>
              <a:t>‹#›</a:t>
            </a:fld>
            <a:endParaRPr lang="en-US"/>
          </a:p>
        </p:txBody>
      </p:sp>
    </p:spTree>
    <p:extLst>
      <p:ext uri="{BB962C8B-B14F-4D97-AF65-F5344CB8AC3E}">
        <p14:creationId xmlns:p14="http://schemas.microsoft.com/office/powerpoint/2010/main" val="190268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A15EC2-341E-CE43-A272-02EE2FED1411}" type="datetimeFigureOut">
              <a:rPr lang="en-US" smtClean="0"/>
              <a:t>4/28/15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EBED12-47F8-F84F-9689-996DB9FEA32E}" type="slidenum">
              <a:rPr lang="en-US" smtClean="0"/>
              <a:t>‹#›</a:t>
            </a:fld>
            <a:endParaRPr lang="en-US"/>
          </a:p>
        </p:txBody>
      </p:sp>
    </p:spTree>
    <p:extLst>
      <p:ext uri="{BB962C8B-B14F-4D97-AF65-F5344CB8AC3E}">
        <p14:creationId xmlns:p14="http://schemas.microsoft.com/office/powerpoint/2010/main" val="244058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A15EC2-341E-CE43-A272-02EE2FED1411}" type="datetimeFigureOut">
              <a:rPr lang="en-US" smtClean="0"/>
              <a:t>4/28/15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EBED12-47F8-F84F-9689-996DB9FEA32E}" type="slidenum">
              <a:rPr lang="en-US" smtClean="0"/>
              <a:t>‹#›</a:t>
            </a:fld>
            <a:endParaRPr lang="en-US"/>
          </a:p>
        </p:txBody>
      </p:sp>
    </p:spTree>
    <p:extLst>
      <p:ext uri="{BB962C8B-B14F-4D97-AF65-F5344CB8AC3E}">
        <p14:creationId xmlns:p14="http://schemas.microsoft.com/office/powerpoint/2010/main" val="2522425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A15EC2-341E-CE43-A272-02EE2FED1411}" type="datetimeFigureOut">
              <a:rPr lang="en-US" smtClean="0"/>
              <a:t>4/28/15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BED12-47F8-F84F-9689-996DB9FEA32E}" type="slidenum">
              <a:rPr lang="en-US" smtClean="0"/>
              <a:t>‹#›</a:t>
            </a:fld>
            <a:endParaRPr lang="en-US"/>
          </a:p>
        </p:txBody>
      </p:sp>
    </p:spTree>
    <p:extLst>
      <p:ext uri="{BB962C8B-B14F-4D97-AF65-F5344CB8AC3E}">
        <p14:creationId xmlns:p14="http://schemas.microsoft.com/office/powerpoint/2010/main" val="429000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A15EC2-341E-CE43-A272-02EE2FED1411}" type="datetimeFigureOut">
              <a:rPr lang="en-US" smtClean="0"/>
              <a:t>4/28/15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BED12-47F8-F84F-9689-996DB9FEA32E}" type="slidenum">
              <a:rPr lang="en-US" smtClean="0"/>
              <a:t>‹#›</a:t>
            </a:fld>
            <a:endParaRPr lang="en-US"/>
          </a:p>
        </p:txBody>
      </p:sp>
    </p:spTree>
    <p:extLst>
      <p:ext uri="{BB962C8B-B14F-4D97-AF65-F5344CB8AC3E}">
        <p14:creationId xmlns:p14="http://schemas.microsoft.com/office/powerpoint/2010/main" val="8645704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A15EC2-341E-CE43-A272-02EE2FED1411}" type="datetimeFigureOut">
              <a:rPr lang="en-US" smtClean="0"/>
              <a:t>4/28/15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BED12-47F8-F84F-9689-996DB9FEA32E}" type="slidenum">
              <a:rPr lang="en-US" smtClean="0"/>
              <a:t>‹#›</a:t>
            </a:fld>
            <a:endParaRPr lang="en-US"/>
          </a:p>
        </p:txBody>
      </p:sp>
    </p:spTree>
    <p:extLst>
      <p:ext uri="{BB962C8B-B14F-4D97-AF65-F5344CB8AC3E}">
        <p14:creationId xmlns:p14="http://schemas.microsoft.com/office/powerpoint/2010/main" val="2055311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55"/>
          <p:cNvSpPr/>
          <p:nvPr/>
        </p:nvSpPr>
        <p:spPr>
          <a:xfrm>
            <a:off x="806824" y="405929"/>
            <a:ext cx="7620874" cy="384721"/>
          </a:xfrm>
          <a:prstGeom prst="rect">
            <a:avLst/>
          </a:prstGeom>
          <a:solidFill>
            <a:srgbClr val="376092"/>
          </a:solidFill>
          <a:ln w="12700">
            <a:miter lim="400000"/>
          </a:ln>
          <a:extLst>
            <a:ext uri="{C572A759-6A51-4108-AA02-DFA0A04FC94B}">
              <ma14:wrappingTextBoxFlag xmlns:ma14="http://schemas.microsoft.com/office/mac/drawingml/2011/main" val="1"/>
            </a:ext>
          </a:extLst>
        </p:spPr>
        <p:txBody>
          <a:bodyPr wrap="square" lIns="0" tIns="0" rIns="0" bIns="0" anchor="ctr">
            <a:spAutoFit/>
          </a:bodyPr>
          <a:lstStyle/>
          <a:p>
            <a:pPr lvl="0" algn="ctr">
              <a:defRPr sz="1800"/>
            </a:pPr>
            <a:r>
              <a:rPr lang="en-US" sz="2500" dirty="0">
                <a:solidFill>
                  <a:srgbClr val="FFFFFF"/>
                </a:solidFill>
              </a:rPr>
              <a:t>ARMO (Amazon Rain Forest Microbial Observatory) project</a:t>
            </a:r>
            <a:endParaRPr lang="en-US" sz="2500" dirty="0" smtClean="0">
              <a:solidFill>
                <a:srgbClr val="FFFFFF"/>
              </a:solidFill>
            </a:endParaRPr>
          </a:p>
        </p:txBody>
      </p:sp>
      <p:sp>
        <p:nvSpPr>
          <p:cNvPr id="5" name="TextBox 4"/>
          <p:cNvSpPr txBox="1"/>
          <p:nvPr/>
        </p:nvSpPr>
        <p:spPr>
          <a:xfrm>
            <a:off x="7180372" y="2540145"/>
            <a:ext cx="1324852" cy="646331"/>
          </a:xfrm>
          <a:prstGeom prst="rect">
            <a:avLst/>
          </a:prstGeom>
          <a:noFill/>
        </p:spPr>
        <p:txBody>
          <a:bodyPr wrap="none" rtlCol="0">
            <a:spAutoFit/>
          </a:bodyPr>
          <a:lstStyle/>
          <a:p>
            <a:r>
              <a:rPr lang="en-US" dirty="0" smtClean="0">
                <a:solidFill>
                  <a:srgbClr val="0000FF"/>
                </a:solidFill>
              </a:rPr>
              <a:t>Blue</a:t>
            </a:r>
            <a:r>
              <a:rPr lang="en-US" dirty="0" smtClean="0"/>
              <a:t>: Prairie</a:t>
            </a:r>
          </a:p>
          <a:p>
            <a:r>
              <a:rPr lang="en-US" dirty="0" smtClean="0">
                <a:solidFill>
                  <a:srgbClr val="FF0000"/>
                </a:solidFill>
              </a:rPr>
              <a:t>Red</a:t>
            </a:r>
            <a:r>
              <a:rPr lang="en-US" dirty="0" smtClean="0"/>
              <a:t>: Forest</a:t>
            </a:r>
            <a:endParaRPr lang="en-US" dirty="0"/>
          </a:p>
        </p:txBody>
      </p:sp>
      <p:sp>
        <p:nvSpPr>
          <p:cNvPr id="6" name="Rectangle 5"/>
          <p:cNvSpPr/>
          <p:nvPr/>
        </p:nvSpPr>
        <p:spPr>
          <a:xfrm>
            <a:off x="5291390" y="5038209"/>
            <a:ext cx="3531848" cy="1311843"/>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Samples can be separated by different treatments using IGS method.</a:t>
            </a:r>
            <a:endParaRPr lang="en-US" dirty="0"/>
          </a:p>
        </p:txBody>
      </p:sp>
      <p:pic>
        <p:nvPicPr>
          <p:cNvPr id="8" name="Picture 7" descr="jgr.expDesig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193" y="1156547"/>
            <a:ext cx="4502469" cy="2452308"/>
          </a:xfrm>
          <a:prstGeom prst="rect">
            <a:avLst/>
          </a:prstGeom>
        </p:spPr>
      </p:pic>
    </p:spTree>
    <p:extLst>
      <p:ext uri="{BB962C8B-B14F-4D97-AF65-F5344CB8AC3E}">
        <p14:creationId xmlns:p14="http://schemas.microsoft.com/office/powerpoint/2010/main" val="14960329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DFE7218-4B15-ED49-B517-CE12D415F1A0}" type="slidenum">
              <a:rPr lang="en-US" smtClean="0"/>
              <a:t>2</a:t>
            </a:fld>
            <a:endParaRPr lang="en-US"/>
          </a:p>
        </p:txBody>
      </p:sp>
      <p:sp>
        <p:nvSpPr>
          <p:cNvPr id="5" name="TextBox 4"/>
          <p:cNvSpPr txBox="1"/>
          <p:nvPr/>
        </p:nvSpPr>
        <p:spPr>
          <a:xfrm>
            <a:off x="7180372" y="2540145"/>
            <a:ext cx="1324852" cy="646331"/>
          </a:xfrm>
          <a:prstGeom prst="rect">
            <a:avLst/>
          </a:prstGeom>
          <a:noFill/>
        </p:spPr>
        <p:txBody>
          <a:bodyPr wrap="none" rtlCol="0">
            <a:spAutoFit/>
          </a:bodyPr>
          <a:lstStyle/>
          <a:p>
            <a:r>
              <a:rPr lang="en-US" dirty="0" smtClean="0">
                <a:solidFill>
                  <a:srgbClr val="0000FF"/>
                </a:solidFill>
              </a:rPr>
              <a:t>Blue</a:t>
            </a:r>
            <a:r>
              <a:rPr lang="en-US" dirty="0" smtClean="0"/>
              <a:t>: Prairie</a:t>
            </a:r>
          </a:p>
          <a:p>
            <a:r>
              <a:rPr lang="en-US" dirty="0" smtClean="0">
                <a:solidFill>
                  <a:srgbClr val="FF0000"/>
                </a:solidFill>
              </a:rPr>
              <a:t>Red</a:t>
            </a:r>
            <a:r>
              <a:rPr lang="en-US" dirty="0" smtClean="0"/>
              <a:t>: Forest</a:t>
            </a:r>
            <a:endParaRPr lang="en-US" dirty="0"/>
          </a:p>
        </p:txBody>
      </p:sp>
      <p:sp>
        <p:nvSpPr>
          <p:cNvPr id="6" name="Rectangle 5"/>
          <p:cNvSpPr/>
          <p:nvPr/>
        </p:nvSpPr>
        <p:spPr>
          <a:xfrm>
            <a:off x="551658" y="498669"/>
            <a:ext cx="8048024" cy="645426"/>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Samples can be separated by different treatments using IGS method.</a:t>
            </a:r>
            <a:endParaRPr lang="en-US" dirty="0"/>
          </a:p>
        </p:txBody>
      </p:sp>
      <p:pic>
        <p:nvPicPr>
          <p:cNvPr id="9" name="Content Placeholder 8" descr="Screen Shot 2015-04-28 at 4.38.38 PM.png"/>
          <p:cNvPicPr>
            <a:picLocks noGrp="1" noChangeAspect="1"/>
          </p:cNvPicPr>
          <p:nvPr>
            <p:ph idx="1"/>
          </p:nvPr>
        </p:nvPicPr>
        <p:blipFill>
          <a:blip r:embed="rId2">
            <a:extLst>
              <a:ext uri="{28A0092B-C50C-407E-A947-70E740481C1C}">
                <a14:useLocalDpi xmlns:a14="http://schemas.microsoft.com/office/drawing/2010/main" val="0"/>
              </a:ext>
            </a:extLst>
          </a:blip>
          <a:srcRect l="-33698" r="-33698"/>
          <a:stretch>
            <a:fillRect/>
          </a:stretch>
        </p:blipFill>
        <p:spPr>
          <a:xfrm>
            <a:off x="0" y="1600201"/>
            <a:ext cx="6723172" cy="3697486"/>
          </a:xfrm>
        </p:spPr>
      </p:pic>
    </p:spTree>
    <p:extLst>
      <p:ext uri="{BB962C8B-B14F-4D97-AF65-F5344CB8AC3E}">
        <p14:creationId xmlns:p14="http://schemas.microsoft.com/office/powerpoint/2010/main" val="19314012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new_cluster.pdf"/>
          <p:cNvPicPr>
            <a:picLocks noGrp="1" noChangeAspect="1"/>
          </p:cNvPicPr>
          <p:nvPr>
            <p:ph idx="1"/>
          </p:nvPr>
        </p:nvPicPr>
        <p:blipFill>
          <a:blip r:embed="rId2">
            <a:extLst>
              <a:ext uri="{28A0092B-C50C-407E-A947-70E740481C1C}">
                <a14:useLocalDpi xmlns:a14="http://schemas.microsoft.com/office/drawing/2010/main" val="0"/>
              </a:ext>
            </a:extLst>
          </a:blip>
          <a:srcRect l="-25240" r="-25240"/>
          <a:stretch>
            <a:fillRect/>
          </a:stretch>
        </p:blipFill>
        <p:spPr>
          <a:xfrm>
            <a:off x="-287964" y="1830387"/>
            <a:ext cx="8229600" cy="4525963"/>
          </a:xfrm>
        </p:spPr>
      </p:pic>
      <p:sp>
        <p:nvSpPr>
          <p:cNvPr id="4" name="Slide Number Placeholder 3"/>
          <p:cNvSpPr>
            <a:spLocks noGrp="1"/>
          </p:cNvSpPr>
          <p:nvPr>
            <p:ph type="sldNum" sz="quarter" idx="12"/>
          </p:nvPr>
        </p:nvSpPr>
        <p:spPr/>
        <p:txBody>
          <a:bodyPr/>
          <a:lstStyle/>
          <a:p>
            <a:fld id="{0DFE7218-4B15-ED49-B517-CE12D415F1A0}" type="slidenum">
              <a:rPr lang="en-US" smtClean="0"/>
              <a:t>3</a:t>
            </a:fld>
            <a:endParaRPr lang="en-US"/>
          </a:p>
        </p:txBody>
      </p:sp>
      <p:sp>
        <p:nvSpPr>
          <p:cNvPr id="7" name="Rectangle 6"/>
          <p:cNvSpPr/>
          <p:nvPr/>
        </p:nvSpPr>
        <p:spPr>
          <a:xfrm>
            <a:off x="551658" y="498669"/>
            <a:ext cx="8048024" cy="645426"/>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Samples can be clustered  by different treatments and distances using IGS method.</a:t>
            </a:r>
            <a:endParaRPr lang="en-US" dirty="0"/>
          </a:p>
        </p:txBody>
      </p:sp>
      <p:pic>
        <p:nvPicPr>
          <p:cNvPr id="8" name="Picture 7" descr="jgr.expDesig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099" y="1181576"/>
            <a:ext cx="2434901" cy="1326190"/>
          </a:xfrm>
          <a:prstGeom prst="rect">
            <a:avLst/>
          </a:prstGeom>
        </p:spPr>
      </p:pic>
      <p:sp>
        <p:nvSpPr>
          <p:cNvPr id="9" name="TextBox 8"/>
          <p:cNvSpPr txBox="1"/>
          <p:nvPr/>
        </p:nvSpPr>
        <p:spPr>
          <a:xfrm>
            <a:off x="4922280" y="3352346"/>
            <a:ext cx="955069" cy="369332"/>
          </a:xfrm>
          <a:prstGeom prst="rect">
            <a:avLst/>
          </a:prstGeom>
          <a:solidFill>
            <a:srgbClr val="3366FF"/>
          </a:solidFill>
        </p:spPr>
        <p:txBody>
          <a:bodyPr wrap="square" rtlCol="0">
            <a:spAutoFit/>
          </a:bodyPr>
          <a:lstStyle/>
          <a:p>
            <a:r>
              <a:rPr lang="en-US" dirty="0" smtClean="0">
                <a:solidFill>
                  <a:srgbClr val="FFFFFF"/>
                </a:solidFill>
              </a:rPr>
              <a:t>100m</a:t>
            </a:r>
            <a:endParaRPr lang="en-US" dirty="0">
              <a:solidFill>
                <a:srgbClr val="FFFFFF"/>
              </a:solidFill>
            </a:endParaRPr>
          </a:p>
        </p:txBody>
      </p:sp>
      <p:sp>
        <p:nvSpPr>
          <p:cNvPr id="10" name="TextBox 9"/>
          <p:cNvSpPr txBox="1"/>
          <p:nvPr/>
        </p:nvSpPr>
        <p:spPr>
          <a:xfrm>
            <a:off x="4922280" y="2323100"/>
            <a:ext cx="955070" cy="369332"/>
          </a:xfrm>
          <a:prstGeom prst="rect">
            <a:avLst/>
          </a:prstGeom>
          <a:solidFill>
            <a:srgbClr val="3366FF"/>
          </a:solidFill>
        </p:spPr>
        <p:txBody>
          <a:bodyPr wrap="square" rtlCol="0">
            <a:spAutoFit/>
          </a:bodyPr>
          <a:lstStyle/>
          <a:p>
            <a:r>
              <a:rPr lang="en-US" dirty="0" smtClean="0">
                <a:solidFill>
                  <a:srgbClr val="FFFFFF"/>
                </a:solidFill>
              </a:rPr>
              <a:t>0.01m</a:t>
            </a:r>
            <a:endParaRPr lang="en-US" dirty="0">
              <a:solidFill>
                <a:srgbClr val="FFFFFF"/>
              </a:solidFill>
            </a:endParaRPr>
          </a:p>
        </p:txBody>
      </p:sp>
      <p:sp>
        <p:nvSpPr>
          <p:cNvPr id="11" name="TextBox 10"/>
          <p:cNvSpPr txBox="1"/>
          <p:nvPr/>
        </p:nvSpPr>
        <p:spPr>
          <a:xfrm>
            <a:off x="4922280" y="2832984"/>
            <a:ext cx="955069" cy="369332"/>
          </a:xfrm>
          <a:prstGeom prst="rect">
            <a:avLst/>
          </a:prstGeom>
          <a:solidFill>
            <a:srgbClr val="3366FF"/>
          </a:solidFill>
        </p:spPr>
        <p:txBody>
          <a:bodyPr wrap="square" rtlCol="0">
            <a:spAutoFit/>
          </a:bodyPr>
          <a:lstStyle/>
          <a:p>
            <a:r>
              <a:rPr lang="en-US" dirty="0" smtClean="0">
                <a:solidFill>
                  <a:srgbClr val="FFFFFF"/>
                </a:solidFill>
              </a:rPr>
              <a:t>10m</a:t>
            </a:r>
            <a:endParaRPr lang="en-US" dirty="0">
              <a:solidFill>
                <a:srgbClr val="FFFFFF"/>
              </a:solidFill>
            </a:endParaRPr>
          </a:p>
        </p:txBody>
      </p:sp>
      <p:sp>
        <p:nvSpPr>
          <p:cNvPr id="12" name="TextBox 11"/>
          <p:cNvSpPr txBox="1"/>
          <p:nvPr/>
        </p:nvSpPr>
        <p:spPr>
          <a:xfrm>
            <a:off x="4922280" y="1830387"/>
            <a:ext cx="955069" cy="369332"/>
          </a:xfrm>
          <a:prstGeom prst="rect">
            <a:avLst/>
          </a:prstGeom>
          <a:solidFill>
            <a:srgbClr val="3366FF"/>
          </a:solidFill>
        </p:spPr>
        <p:txBody>
          <a:bodyPr wrap="square" rtlCol="0">
            <a:spAutoFit/>
          </a:bodyPr>
          <a:lstStyle/>
          <a:p>
            <a:r>
              <a:rPr lang="en-US" dirty="0" smtClean="0">
                <a:solidFill>
                  <a:srgbClr val="FFFFFF"/>
                </a:solidFill>
              </a:rPr>
              <a:t>0.1m</a:t>
            </a:r>
            <a:endParaRPr lang="en-US" dirty="0">
              <a:solidFill>
                <a:srgbClr val="FFFFFF"/>
              </a:solidFill>
            </a:endParaRPr>
          </a:p>
        </p:txBody>
      </p:sp>
      <p:sp>
        <p:nvSpPr>
          <p:cNvPr id="13" name="TextBox 12"/>
          <p:cNvSpPr txBox="1"/>
          <p:nvPr/>
        </p:nvSpPr>
        <p:spPr>
          <a:xfrm>
            <a:off x="4922280" y="3819634"/>
            <a:ext cx="955069" cy="369332"/>
          </a:xfrm>
          <a:prstGeom prst="rect">
            <a:avLst/>
          </a:prstGeom>
          <a:solidFill>
            <a:srgbClr val="FF0000"/>
          </a:solidFill>
        </p:spPr>
        <p:txBody>
          <a:bodyPr wrap="square" rtlCol="0">
            <a:spAutoFit/>
          </a:bodyPr>
          <a:lstStyle/>
          <a:p>
            <a:r>
              <a:rPr lang="en-US" dirty="0" smtClean="0">
                <a:solidFill>
                  <a:srgbClr val="FFFFFF"/>
                </a:solidFill>
              </a:rPr>
              <a:t>0.1m</a:t>
            </a:r>
            <a:endParaRPr lang="en-US" dirty="0">
              <a:solidFill>
                <a:srgbClr val="FFFFFF"/>
              </a:solidFill>
            </a:endParaRPr>
          </a:p>
        </p:txBody>
      </p:sp>
      <p:sp>
        <p:nvSpPr>
          <p:cNvPr id="14" name="TextBox 13"/>
          <p:cNvSpPr txBox="1"/>
          <p:nvPr/>
        </p:nvSpPr>
        <p:spPr>
          <a:xfrm>
            <a:off x="4922280" y="4302463"/>
            <a:ext cx="955069" cy="369332"/>
          </a:xfrm>
          <a:prstGeom prst="rect">
            <a:avLst/>
          </a:prstGeom>
          <a:solidFill>
            <a:srgbClr val="FF0000"/>
          </a:solidFill>
        </p:spPr>
        <p:txBody>
          <a:bodyPr wrap="square" rtlCol="0">
            <a:spAutoFit/>
          </a:bodyPr>
          <a:lstStyle/>
          <a:p>
            <a:r>
              <a:rPr lang="en-US" dirty="0" smtClean="0">
                <a:solidFill>
                  <a:srgbClr val="FFFFFF"/>
                </a:solidFill>
              </a:rPr>
              <a:t>0.01m</a:t>
            </a:r>
            <a:endParaRPr lang="en-US" dirty="0">
              <a:solidFill>
                <a:srgbClr val="FFFFFF"/>
              </a:solidFill>
            </a:endParaRPr>
          </a:p>
        </p:txBody>
      </p:sp>
      <p:sp>
        <p:nvSpPr>
          <p:cNvPr id="15" name="TextBox 14"/>
          <p:cNvSpPr txBox="1"/>
          <p:nvPr/>
        </p:nvSpPr>
        <p:spPr>
          <a:xfrm>
            <a:off x="4922280" y="4816779"/>
            <a:ext cx="955069" cy="369332"/>
          </a:xfrm>
          <a:prstGeom prst="rect">
            <a:avLst/>
          </a:prstGeom>
          <a:solidFill>
            <a:srgbClr val="FF0000"/>
          </a:solidFill>
        </p:spPr>
        <p:txBody>
          <a:bodyPr wrap="square" rtlCol="0">
            <a:spAutoFit/>
          </a:bodyPr>
          <a:lstStyle/>
          <a:p>
            <a:r>
              <a:rPr lang="en-US" dirty="0" smtClean="0">
                <a:solidFill>
                  <a:srgbClr val="FFFFFF"/>
                </a:solidFill>
              </a:rPr>
              <a:t>1m</a:t>
            </a:r>
            <a:endParaRPr lang="en-US" dirty="0">
              <a:solidFill>
                <a:srgbClr val="FFFFFF"/>
              </a:solidFill>
            </a:endParaRPr>
          </a:p>
        </p:txBody>
      </p:sp>
      <p:sp>
        <p:nvSpPr>
          <p:cNvPr id="16" name="TextBox 15"/>
          <p:cNvSpPr txBox="1"/>
          <p:nvPr/>
        </p:nvSpPr>
        <p:spPr>
          <a:xfrm>
            <a:off x="4922280" y="5310104"/>
            <a:ext cx="955069" cy="646331"/>
          </a:xfrm>
          <a:prstGeom prst="rect">
            <a:avLst/>
          </a:prstGeom>
          <a:solidFill>
            <a:srgbClr val="FF0000"/>
          </a:solidFill>
        </p:spPr>
        <p:txBody>
          <a:bodyPr wrap="square" rtlCol="0">
            <a:spAutoFit/>
          </a:bodyPr>
          <a:lstStyle/>
          <a:p>
            <a:r>
              <a:rPr lang="en-US" dirty="0" smtClean="0">
                <a:solidFill>
                  <a:srgbClr val="FFFFFF"/>
                </a:solidFill>
              </a:rPr>
              <a:t>10m</a:t>
            </a:r>
          </a:p>
          <a:p>
            <a:endParaRPr lang="en-US" dirty="0">
              <a:solidFill>
                <a:srgbClr val="FFFFFF"/>
              </a:solidFill>
            </a:endParaRPr>
          </a:p>
        </p:txBody>
      </p:sp>
    </p:spTree>
    <p:extLst>
      <p:ext uri="{BB962C8B-B14F-4D97-AF65-F5344CB8AC3E}">
        <p14:creationId xmlns:p14="http://schemas.microsoft.com/office/powerpoint/2010/main" val="1494286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ental_subsample.pdf"/>
          <p:cNvPicPr>
            <a:picLocks noGrp="1" noChangeAspect="1"/>
          </p:cNvPicPr>
          <p:nvPr>
            <p:ph idx="1"/>
          </p:nvPr>
        </p:nvPicPr>
        <p:blipFill>
          <a:blip r:embed="rId2">
            <a:extLst>
              <a:ext uri="{28A0092B-C50C-407E-A947-70E740481C1C}">
                <a14:useLocalDpi xmlns:a14="http://schemas.microsoft.com/office/drawing/2010/main" val="0"/>
              </a:ext>
            </a:extLst>
          </a:blip>
          <a:srcRect l="-22732" r="-22732"/>
          <a:stretch>
            <a:fillRect/>
          </a:stretch>
        </p:blipFill>
        <p:spPr>
          <a:xfrm>
            <a:off x="-875700" y="1146296"/>
            <a:ext cx="6423132" cy="3532475"/>
          </a:xfrm>
        </p:spPr>
      </p:pic>
      <p:sp>
        <p:nvSpPr>
          <p:cNvPr id="4" name="Slide Number Placeholder 3"/>
          <p:cNvSpPr>
            <a:spLocks noGrp="1"/>
          </p:cNvSpPr>
          <p:nvPr>
            <p:ph type="sldNum" sz="quarter" idx="12"/>
          </p:nvPr>
        </p:nvSpPr>
        <p:spPr/>
        <p:txBody>
          <a:bodyPr/>
          <a:lstStyle/>
          <a:p>
            <a:fld id="{0DFE7218-4B15-ED49-B517-CE12D415F1A0}" type="slidenum">
              <a:rPr lang="en-US" smtClean="0"/>
              <a:t>4</a:t>
            </a:fld>
            <a:endParaRPr lang="en-US"/>
          </a:p>
        </p:txBody>
      </p:sp>
      <p:sp>
        <p:nvSpPr>
          <p:cNvPr id="7" name="Rectangle 6"/>
          <p:cNvSpPr/>
          <p:nvPr/>
        </p:nvSpPr>
        <p:spPr>
          <a:xfrm>
            <a:off x="4293573" y="4678771"/>
            <a:ext cx="4393227" cy="150905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Using subsamples can get decent result of beta diversity.</a:t>
            </a:r>
            <a:endParaRPr lang="en-US" sz="3200" dirty="0"/>
          </a:p>
        </p:txBody>
      </p:sp>
      <p:pic>
        <p:nvPicPr>
          <p:cNvPr id="8" name="Picture 7" descr="Screen Shot 2015-04-28 at 4.38.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446" y="524050"/>
            <a:ext cx="3684705" cy="3393964"/>
          </a:xfrm>
          <a:prstGeom prst="rect">
            <a:avLst/>
          </a:prstGeom>
        </p:spPr>
      </p:pic>
    </p:spTree>
    <p:extLst>
      <p:ext uri="{BB962C8B-B14F-4D97-AF65-F5344CB8AC3E}">
        <p14:creationId xmlns:p14="http://schemas.microsoft.com/office/powerpoint/2010/main" val="1172990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IGS_ARMO_alph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025144"/>
            <a:ext cx="8219883" cy="4139021"/>
          </a:xfrm>
          <a:prstGeom prst="rect">
            <a:avLst/>
          </a:prstGeom>
        </p:spPr>
      </p:pic>
      <p:sp>
        <p:nvSpPr>
          <p:cNvPr id="4" name="Rectangle 3"/>
          <p:cNvSpPr/>
          <p:nvPr/>
        </p:nvSpPr>
        <p:spPr>
          <a:xfrm>
            <a:off x="4987027" y="5134221"/>
            <a:ext cx="3531848" cy="1311843"/>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Alpha diversity analysis shows samples from prairie area have higher richness than forest area.</a:t>
            </a:r>
            <a:endParaRPr lang="en-US" dirty="0"/>
          </a:p>
        </p:txBody>
      </p:sp>
    </p:spTree>
    <p:extLst>
      <p:ext uri="{BB962C8B-B14F-4D97-AF65-F5344CB8AC3E}">
        <p14:creationId xmlns:p14="http://schemas.microsoft.com/office/powerpoint/2010/main" val="18822596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157</Words>
  <Application>Microsoft Macintosh PowerPoint</Application>
  <PresentationFormat>On-screen Show (4:3)</PresentationFormat>
  <Paragraphs>25</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Michigan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Qingpeng Zhang</dc:creator>
  <cp:lastModifiedBy>Qingpeng Zhang</cp:lastModifiedBy>
  <cp:revision>1</cp:revision>
  <dcterms:created xsi:type="dcterms:W3CDTF">2015-04-28T20:40:04Z</dcterms:created>
  <dcterms:modified xsi:type="dcterms:W3CDTF">2015-04-28T20:41:26Z</dcterms:modified>
</cp:coreProperties>
</file>