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3" r:id="rId4"/>
    <p:sldId id="260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80" r:id="rId16"/>
    <p:sldId id="284" r:id="rId17"/>
    <p:sldId id="275" r:id="rId18"/>
    <p:sldId id="276" r:id="rId19"/>
    <p:sldId id="277" r:id="rId20"/>
    <p:sldId id="278" r:id="rId21"/>
    <p:sldId id="279" r:id="rId22"/>
    <p:sldId id="282" r:id="rId23"/>
    <p:sldId id="281" r:id="rId24"/>
    <p:sldId id="283" r:id="rId25"/>
    <p:sldId id="285" r:id="rId26"/>
    <p:sldId id="286" r:id="rId27"/>
    <p:sldId id="287" r:id="rId28"/>
    <p:sldId id="288" r:id="rId29"/>
    <p:sldId id="290" r:id="rId30"/>
    <p:sldId id="289" r:id="rId31"/>
    <p:sldId id="291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6F2A-649D-4B83-95F5-49973C6A7FB0}" type="datetimeFigureOut">
              <a:rPr lang="zh-CN" altLang="en-US" smtClean="0"/>
              <a:t>2016/5/15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3882-435A-43B0-B4C6-548D1B5FE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37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6F2A-649D-4B83-95F5-49973C6A7FB0}" type="datetimeFigureOut">
              <a:rPr lang="zh-CN" altLang="en-US" smtClean="0"/>
              <a:t>2016/5/15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3882-435A-43B0-B4C6-548D1B5FE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25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6F2A-649D-4B83-95F5-49973C6A7FB0}" type="datetimeFigureOut">
              <a:rPr lang="zh-CN" altLang="en-US" smtClean="0"/>
              <a:t>2016/5/15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3882-435A-43B0-B4C6-548D1B5FE0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9757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6F2A-649D-4B83-95F5-49973C6A7FB0}" type="datetimeFigureOut">
              <a:rPr lang="zh-CN" altLang="en-US" smtClean="0"/>
              <a:t>2016/5/15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3882-435A-43B0-B4C6-548D1B5FE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718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6F2A-649D-4B83-95F5-49973C6A7FB0}" type="datetimeFigureOut">
              <a:rPr lang="zh-CN" altLang="en-US" smtClean="0"/>
              <a:t>2016/5/15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3882-435A-43B0-B4C6-548D1B5FE0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9507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6F2A-649D-4B83-95F5-49973C6A7FB0}" type="datetimeFigureOut">
              <a:rPr lang="zh-CN" altLang="en-US" smtClean="0"/>
              <a:t>2016/5/15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3882-435A-43B0-B4C6-548D1B5FE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383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6F2A-649D-4B83-95F5-49973C6A7FB0}" type="datetimeFigureOut">
              <a:rPr lang="zh-CN" altLang="en-US" smtClean="0"/>
              <a:t>2016/5/15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3882-435A-43B0-B4C6-548D1B5FE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48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6F2A-649D-4B83-95F5-49973C6A7FB0}" type="datetimeFigureOut">
              <a:rPr lang="zh-CN" altLang="en-US" smtClean="0"/>
              <a:t>2016/5/15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3882-435A-43B0-B4C6-548D1B5FE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6F2A-649D-4B83-95F5-49973C6A7FB0}" type="datetimeFigureOut">
              <a:rPr lang="zh-CN" altLang="en-US" smtClean="0"/>
              <a:t>2016/5/15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3882-435A-43B0-B4C6-548D1B5FE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07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6F2A-649D-4B83-95F5-49973C6A7FB0}" type="datetimeFigureOut">
              <a:rPr lang="zh-CN" altLang="en-US" smtClean="0"/>
              <a:t>2016/5/15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3882-435A-43B0-B4C6-548D1B5FE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67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6F2A-649D-4B83-95F5-49973C6A7FB0}" type="datetimeFigureOut">
              <a:rPr lang="zh-CN" altLang="en-US" smtClean="0"/>
              <a:t>2016/5/15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3882-435A-43B0-B4C6-548D1B5FE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34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6F2A-649D-4B83-95F5-49973C6A7FB0}" type="datetimeFigureOut">
              <a:rPr lang="zh-CN" altLang="en-US" smtClean="0"/>
              <a:t>2016/5/15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3882-435A-43B0-B4C6-548D1B5FE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7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6F2A-649D-4B83-95F5-49973C6A7FB0}" type="datetimeFigureOut">
              <a:rPr lang="zh-CN" altLang="en-US" smtClean="0"/>
              <a:t>2016/5/15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3882-435A-43B0-B4C6-548D1B5FE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69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6F2A-649D-4B83-95F5-49973C6A7FB0}" type="datetimeFigureOut">
              <a:rPr lang="zh-CN" altLang="en-US" smtClean="0"/>
              <a:t>2016/5/15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3882-435A-43B0-B4C6-548D1B5FE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87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6F2A-649D-4B83-95F5-49973C6A7FB0}" type="datetimeFigureOut">
              <a:rPr lang="zh-CN" altLang="en-US" smtClean="0"/>
              <a:t>2016/5/15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3882-435A-43B0-B4C6-548D1B5FE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93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6F2A-649D-4B83-95F5-49973C6A7FB0}" type="datetimeFigureOut">
              <a:rPr lang="zh-CN" altLang="en-US" smtClean="0"/>
              <a:t>2016/5/15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3882-435A-43B0-B4C6-548D1B5FE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66F2A-649D-4B83-95F5-49973C6A7FB0}" type="datetimeFigureOut">
              <a:rPr lang="zh-CN" altLang="en-US" smtClean="0"/>
              <a:t>2016/5/15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0B3882-435A-43B0-B4C6-548D1B5FE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047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2470" y="3977441"/>
            <a:ext cx="8756049" cy="1646302"/>
          </a:xfrm>
        </p:spPr>
        <p:txBody>
          <a:bodyPr/>
          <a:lstStyle/>
          <a:p>
            <a:pPr algn="ctr"/>
            <a:r>
              <a:rPr lang="zh-CN" altLang="en-US" dirty="0"/>
              <a:t>北京理工大</a:t>
            </a:r>
            <a:r>
              <a:rPr lang="zh-CN" altLang="en-US" dirty="0" smtClean="0"/>
              <a:t>学第</a:t>
            </a:r>
            <a:r>
              <a:rPr lang="zh-CN" altLang="en-US" dirty="0"/>
              <a:t>十一</a:t>
            </a:r>
            <a:r>
              <a:rPr lang="zh-CN" altLang="en-US" dirty="0" smtClean="0"/>
              <a:t>届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“</a:t>
            </a:r>
            <a:r>
              <a:rPr lang="zh-CN" altLang="en-US" dirty="0"/>
              <a:t>连山管控</a:t>
            </a:r>
            <a:r>
              <a:rPr lang="zh-CN" altLang="en-US" dirty="0" smtClean="0"/>
              <a:t>”程</a:t>
            </a:r>
            <a:r>
              <a:rPr lang="zh-CN" altLang="en-US" dirty="0"/>
              <a:t>序设计大</a:t>
            </a:r>
            <a:r>
              <a:rPr lang="zh-CN" altLang="en-US" dirty="0" smtClean="0"/>
              <a:t>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简</a:t>
            </a:r>
            <a:r>
              <a:rPr lang="zh-CN" altLang="en-US" dirty="0"/>
              <a:t>要题解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157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马尔科夫过程</a:t>
            </a:r>
            <a:r>
              <a:rPr lang="zh-CN" altLang="en-US" dirty="0"/>
              <a:t>（深紫）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994845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动态规</a:t>
            </a:r>
            <a:r>
              <a:rPr lang="zh-CN" altLang="en-US" sz="2800" dirty="0" smtClean="0"/>
              <a:t>划+筛素数</a:t>
            </a:r>
            <a:endParaRPr lang="en-US" altLang="zh-CN" sz="2800" dirty="0" smtClean="0"/>
          </a:p>
          <a:p>
            <a:r>
              <a:rPr lang="zh-CN" altLang="en-US" sz="2800" dirty="0" smtClean="0"/>
              <a:t>画出状态转移图</a:t>
            </a:r>
            <a:endParaRPr lang="en-US" altLang="zh-CN" sz="2800" dirty="0" smtClean="0"/>
          </a:p>
          <a:p>
            <a:r>
              <a:rPr lang="zh-CN" altLang="en-US" sz="2800" dirty="0" smtClean="0"/>
              <a:t>假如</a:t>
            </a:r>
            <a:r>
              <a:rPr lang="en-US" altLang="zh-CN" sz="2800" dirty="0" smtClean="0"/>
              <a:t>N=6</a:t>
            </a:r>
            <a:r>
              <a:rPr lang="zh-CN" altLang="en-US" sz="2800" dirty="0" smtClean="0"/>
              <a:t>，图如下，圆圈内数字表示目前的整数，线上的数字表示转移概率：</a:t>
            </a:r>
            <a:endParaRPr lang="en-US" altLang="zh-CN" sz="2800" dirty="0" smtClean="0"/>
          </a:p>
          <a:p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168" y="4249130"/>
            <a:ext cx="4812771" cy="209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马尔科夫过程</a:t>
            </a:r>
            <a:r>
              <a:rPr lang="zh-CN" altLang="en-US" dirty="0"/>
              <a:t>（深紫）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94845"/>
                <a:ext cx="8596668" cy="388077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800" dirty="0"/>
                  <a:t>列出状态转移方程</a:t>
                </a:r>
                <a:endParaRPr lang="en-US" altLang="zh-CN" sz="2800" dirty="0"/>
              </a:p>
              <a:p>
                <a:r>
                  <a:rPr lang="zh-CN" altLang="en-US" sz="2800" dirty="0"/>
                  <a:t>假如</a:t>
                </a:r>
                <a:r>
                  <a:rPr lang="en-US" altLang="zh-CN" sz="2800" dirty="0"/>
                  <a:t>N=6</a:t>
                </a:r>
                <a:r>
                  <a:rPr lang="zh-CN" altLang="en-US" sz="28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zh-CN" sz="2800" dirty="0"/>
              </a:p>
              <a:p>
                <a:r>
                  <a:rPr lang="zh-CN" altLang="en-US" sz="2800" dirty="0"/>
                  <a:t>列出更一般的公式，然后递推或者记忆化搜索即</a:t>
                </a:r>
                <a:r>
                  <a:rPr lang="zh-CN" altLang="en-US" sz="2800" dirty="0" smtClean="0"/>
                  <a:t>可，复杂度</a:t>
                </a:r>
                <a:r>
                  <a:rPr lang="en-US" altLang="zh-CN" sz="2800" dirty="0" smtClean="0"/>
                  <a:t>O(nlogn)</a:t>
                </a:r>
                <a:endParaRPr lang="zh-CN" altLang="en-US" sz="28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94845"/>
                <a:ext cx="8596668" cy="3880773"/>
              </a:xfrm>
              <a:blipFill rotWithShape="0">
                <a:blip r:embed="rId2"/>
                <a:stretch>
                  <a:fillRect l="-851" t="-1413" r="-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22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M </a:t>
            </a:r>
            <a:r>
              <a:rPr lang="en-US" altLang="zh-CN" dirty="0"/>
              <a:t>% (M + 1) = ???</a:t>
            </a:r>
            <a:r>
              <a:rPr lang="zh-CN" altLang="en-US" dirty="0"/>
              <a:t>（中黄）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994845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m</a:t>
            </a:r>
            <a:r>
              <a:rPr lang="en-US" altLang="zh-CN" sz="2800" baseline="30000" dirty="0"/>
              <a:t>2k</a:t>
            </a:r>
            <a:r>
              <a:rPr lang="en-US" altLang="zh-CN" sz="2800" dirty="0"/>
              <a:t> mod (m + 1) = 1</a:t>
            </a:r>
            <a:r>
              <a:rPr lang="zh-CN" altLang="zh-CN" sz="2800" dirty="0"/>
              <a:t>，</a:t>
            </a:r>
            <a:r>
              <a:rPr lang="en-US" altLang="zh-CN" sz="2800" dirty="0"/>
              <a:t>m</a:t>
            </a:r>
            <a:r>
              <a:rPr lang="en-US" altLang="zh-CN" sz="2800" baseline="30000" dirty="0"/>
              <a:t>2k+1</a:t>
            </a:r>
            <a:r>
              <a:rPr lang="en-US" altLang="zh-CN" sz="2800" dirty="0"/>
              <a:t> mod (m + 1) = -</a:t>
            </a:r>
            <a:r>
              <a:rPr lang="en-US" altLang="zh-CN" sz="2800" dirty="0" smtClean="0"/>
              <a:t>1</a:t>
            </a:r>
            <a:endParaRPr lang="en-US" altLang="zh-CN" sz="2800" dirty="0"/>
          </a:p>
          <a:p>
            <a:r>
              <a:rPr lang="zh-CN" altLang="zh-CN" sz="3600" dirty="0" smtClean="0"/>
              <a:t>所</a:t>
            </a:r>
            <a:r>
              <a:rPr lang="zh-CN" altLang="zh-CN" sz="3600" dirty="0"/>
              <a:t>以题目转化为将</a:t>
            </a:r>
            <a:r>
              <a:rPr lang="en-US" altLang="zh-CN" sz="3600" dirty="0"/>
              <a:t>n</a:t>
            </a:r>
            <a:r>
              <a:rPr lang="zh-CN" altLang="zh-CN" sz="3600" dirty="0"/>
              <a:t>个数字进行分类，一类的权值是</a:t>
            </a:r>
            <a:r>
              <a:rPr lang="en-US" altLang="zh-CN" sz="3600" dirty="0"/>
              <a:t>1</a:t>
            </a:r>
            <a:r>
              <a:rPr lang="zh-CN" altLang="zh-CN" sz="3600" dirty="0"/>
              <a:t>，一类是</a:t>
            </a:r>
            <a:r>
              <a:rPr lang="en-US" altLang="zh-CN" sz="3600" dirty="0"/>
              <a:t>-1</a:t>
            </a:r>
            <a:r>
              <a:rPr lang="zh-CN" altLang="zh-CN" sz="3600" dirty="0"/>
              <a:t>，两类数的个数分别为</a:t>
            </a:r>
            <a:r>
              <a:rPr lang="en-US" altLang="zh-CN" sz="3600" dirty="0"/>
              <a:t>n – n/2</a:t>
            </a:r>
            <a:r>
              <a:rPr lang="zh-CN" altLang="zh-CN" sz="3600" dirty="0"/>
              <a:t>和</a:t>
            </a:r>
            <a:r>
              <a:rPr lang="en-US" altLang="zh-CN" sz="3600" dirty="0" smtClean="0"/>
              <a:t>n/2</a:t>
            </a:r>
            <a:r>
              <a:rPr lang="zh-CN" altLang="en-US" sz="3600" dirty="0" smtClean="0"/>
              <a:t>，</a:t>
            </a:r>
            <a:r>
              <a:rPr lang="zh-CN" altLang="zh-CN" sz="3600" dirty="0" smtClean="0"/>
              <a:t>最</a:t>
            </a:r>
            <a:r>
              <a:rPr lang="zh-CN" altLang="zh-CN" sz="3600" dirty="0"/>
              <a:t>终加权的和对</a:t>
            </a:r>
            <a:r>
              <a:rPr lang="en-US" altLang="zh-CN" sz="3600" dirty="0"/>
              <a:t>m+1</a:t>
            </a:r>
            <a:r>
              <a:rPr lang="zh-CN" altLang="zh-CN" sz="3600" dirty="0"/>
              <a:t>取模的结果为</a:t>
            </a:r>
            <a:r>
              <a:rPr lang="en-US" altLang="zh-CN" sz="3600" dirty="0"/>
              <a:t>0</a:t>
            </a:r>
            <a:r>
              <a:rPr lang="zh-CN" altLang="zh-CN" sz="3600" dirty="0"/>
              <a:t>的方法有多少种。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0561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M </a:t>
            </a:r>
            <a:r>
              <a:rPr lang="en-US" altLang="zh-CN" dirty="0"/>
              <a:t>% (M + 1) = ???</a:t>
            </a:r>
            <a:r>
              <a:rPr lang="zh-CN" altLang="en-US" dirty="0"/>
              <a:t>（中黄）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994845"/>
            <a:ext cx="8596668" cy="3880773"/>
          </a:xfrm>
        </p:spPr>
        <p:txBody>
          <a:bodyPr>
            <a:normAutofit fontScale="92500"/>
          </a:bodyPr>
          <a:lstStyle/>
          <a:p>
            <a:r>
              <a:rPr lang="zh-CN" altLang="zh-CN" sz="3200" dirty="0"/>
              <a:t>考</a:t>
            </a:r>
            <a:r>
              <a:rPr lang="zh-CN" altLang="zh-CN" sz="3200" dirty="0" smtClean="0"/>
              <a:t>虑</a:t>
            </a:r>
            <a:r>
              <a:rPr lang="zh-CN" altLang="en-US" sz="3200" dirty="0"/>
              <a:t>动态规</a:t>
            </a:r>
            <a:r>
              <a:rPr lang="zh-CN" altLang="en-US" sz="3200" dirty="0" smtClean="0"/>
              <a:t>划</a:t>
            </a:r>
            <a:endParaRPr lang="en-US" altLang="zh-CN" sz="3200" dirty="0"/>
          </a:p>
          <a:p>
            <a:r>
              <a:rPr lang="zh-CN" altLang="zh-CN" sz="3200" dirty="0" smtClean="0"/>
              <a:t>令</a:t>
            </a:r>
            <a:r>
              <a:rPr lang="en-US" altLang="zh-CN" sz="3200" dirty="0"/>
              <a:t>dp[i][j][k]</a:t>
            </a:r>
            <a:r>
              <a:rPr lang="zh-CN" altLang="zh-CN" sz="3200" dirty="0"/>
              <a:t>表示前</a:t>
            </a:r>
            <a:r>
              <a:rPr lang="en-US" altLang="zh-CN" sz="3200" dirty="0"/>
              <a:t>i</a:t>
            </a:r>
            <a:r>
              <a:rPr lang="zh-CN" altLang="zh-CN" sz="3200" dirty="0"/>
              <a:t>个数，第一类有</a:t>
            </a:r>
            <a:r>
              <a:rPr lang="en-US" altLang="zh-CN" sz="3200" dirty="0"/>
              <a:t>j</a:t>
            </a:r>
            <a:r>
              <a:rPr lang="zh-CN" altLang="zh-CN" sz="3200" dirty="0"/>
              <a:t>个，加权和模</a:t>
            </a:r>
            <a:r>
              <a:rPr lang="en-US" altLang="zh-CN" sz="3200" dirty="0"/>
              <a:t>m+1</a:t>
            </a:r>
            <a:r>
              <a:rPr lang="zh-CN" altLang="zh-CN" sz="3200" dirty="0"/>
              <a:t>的结果为</a:t>
            </a:r>
            <a:r>
              <a:rPr lang="en-US" altLang="zh-CN" sz="3200" dirty="0"/>
              <a:t>k</a:t>
            </a:r>
            <a:r>
              <a:rPr lang="zh-CN" altLang="zh-CN" sz="3200" dirty="0"/>
              <a:t>的方法</a:t>
            </a:r>
            <a:r>
              <a:rPr lang="zh-CN" altLang="zh-CN" sz="3200" dirty="0" smtClean="0"/>
              <a:t>数</a:t>
            </a:r>
            <a:r>
              <a:rPr lang="zh-CN" altLang="en-US" sz="3200" dirty="0" smtClean="0"/>
              <a:t>、</a:t>
            </a:r>
            <a:endParaRPr lang="en-US" altLang="zh-CN" sz="3200" dirty="0" smtClean="0"/>
          </a:p>
          <a:p>
            <a:r>
              <a:rPr lang="zh-CN" altLang="zh-CN" sz="3200" dirty="0" smtClean="0"/>
              <a:t>则</a:t>
            </a:r>
            <a:r>
              <a:rPr lang="en-US" altLang="zh-CN" sz="3200" dirty="0"/>
              <a:t>dp[i][j][k]</a:t>
            </a:r>
            <a:r>
              <a:rPr lang="zh-CN" altLang="zh-CN" sz="3200" dirty="0"/>
              <a:t>可以转移</a:t>
            </a:r>
            <a:r>
              <a:rPr lang="zh-CN" altLang="zh-CN" sz="3200" dirty="0" smtClean="0"/>
              <a:t>到</a:t>
            </a:r>
            <a:r>
              <a:rPr lang="en-US" altLang="zh-CN" sz="3200" dirty="0" smtClean="0"/>
              <a:t>dp[i+1</a:t>
            </a:r>
            <a:r>
              <a:rPr lang="en-US" altLang="zh-CN" sz="3200" dirty="0"/>
              <a:t>][j+1][(k + a[i+1])%(m+1)]</a:t>
            </a:r>
            <a:r>
              <a:rPr lang="zh-CN" altLang="zh-CN" sz="3200" dirty="0"/>
              <a:t>和</a:t>
            </a:r>
            <a:r>
              <a:rPr lang="en-US" altLang="zh-CN" sz="3200" dirty="0"/>
              <a:t>dp[i+1][j][(k – a[i+1])%(m+1)]</a:t>
            </a:r>
            <a:r>
              <a:rPr lang="zh-CN" altLang="zh-CN" sz="3200" dirty="0" smtClean="0"/>
              <a:t>，</a:t>
            </a:r>
            <a:endParaRPr lang="en-US" altLang="zh-CN" sz="3200" dirty="0" smtClean="0"/>
          </a:p>
          <a:p>
            <a:r>
              <a:rPr lang="zh-CN" altLang="zh-CN" sz="3200" dirty="0" smtClean="0"/>
              <a:t>最</a:t>
            </a:r>
            <a:r>
              <a:rPr lang="zh-CN" altLang="zh-CN" sz="3200" dirty="0"/>
              <a:t>终的结果为</a:t>
            </a:r>
            <a:r>
              <a:rPr lang="en-US" altLang="zh-CN" sz="3200" dirty="0"/>
              <a:t>dp[n][n/2][0] * (n – n/2)! * (n/2)!</a:t>
            </a:r>
            <a:r>
              <a:rPr lang="zh-CN" altLang="zh-CN" sz="3200" dirty="0"/>
              <a:t>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6649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四叠半神话大系（橘黄</a:t>
            </a:r>
            <a:r>
              <a:rPr lang="zh-CN" altLang="en-US" dirty="0" smtClean="0"/>
              <a:t>）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94845"/>
                <a:ext cx="8596668" cy="388077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800" dirty="0"/>
                  <a:t>题目背景来自</a:t>
                </a:r>
                <a:r>
                  <a:rPr lang="zh-CN" altLang="en-US" sz="2800" dirty="0">
                    <a:latin typeface="+mn-ea"/>
                  </a:rPr>
                  <a:t>森见登美彦小说</a:t>
                </a:r>
                <a:r>
                  <a:rPr lang="en-US" altLang="zh-CN" sz="2800" dirty="0">
                    <a:latin typeface="+mn-ea"/>
                  </a:rPr>
                  <a:t>《</a:t>
                </a:r>
                <a:r>
                  <a:rPr lang="zh-CN" altLang="en-US" sz="2800" dirty="0">
                    <a:latin typeface="+mn-ea"/>
                  </a:rPr>
                  <a:t>四畳半神话大系</a:t>
                </a:r>
                <a:r>
                  <a:rPr lang="en-US" altLang="zh-CN" sz="2800" dirty="0">
                    <a:latin typeface="+mn-ea"/>
                  </a:rPr>
                  <a:t>》</a:t>
                </a:r>
                <a:endParaRPr lang="zh-CN" altLang="en-US" sz="2800" dirty="0">
                  <a:latin typeface="+mn-ea"/>
                </a:endParaRPr>
              </a:p>
              <a:p>
                <a:r>
                  <a:rPr lang="zh-CN" altLang="en-US" sz="3200" dirty="0" smtClean="0">
                    <a:latin typeface="+mn-ea"/>
                  </a:rPr>
                  <a:t>题目大意：</a:t>
                </a:r>
                <a:r>
                  <a:rPr lang="zh-CN" altLang="en-US" sz="3200" dirty="0">
                    <a:latin typeface="+mn-ea"/>
                  </a:rPr>
                  <a:t>一</a:t>
                </a:r>
                <a:r>
                  <a:rPr lang="zh-CN" altLang="en-US" sz="3200" dirty="0" smtClean="0">
                    <a:latin typeface="+mn-ea"/>
                  </a:rPr>
                  <a:t>棵有根树</a:t>
                </a:r>
                <a:r>
                  <a:rPr lang="zh-CN" altLang="en-US" sz="3200" dirty="0">
                    <a:latin typeface="+mn-ea"/>
                  </a:rPr>
                  <a:t>，每个节点都有一个权值</a:t>
                </a:r>
                <a:r>
                  <a:rPr lang="zh-CN" altLang="en-US" sz="3200" dirty="0" smtClean="0">
                    <a:latin typeface="+mn-ea"/>
                  </a:rPr>
                  <a:t>。</a:t>
                </a:r>
                <a:endParaRPr lang="en-US" altLang="zh-CN" sz="3200" dirty="0">
                  <a:latin typeface="+mn-ea"/>
                </a:endParaRPr>
              </a:p>
              <a:p>
                <a:r>
                  <a:rPr lang="zh-CN" altLang="en-US" sz="3200" dirty="0">
                    <a:latin typeface="+mn-ea"/>
                  </a:rPr>
                  <a:t>现在有若干个询问，对于每个询问</a:t>
                </a:r>
                <a14:m>
                  <m:oMath xmlns:m="http://schemas.openxmlformats.org/officeDocument/2006/math"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dirty="0">
                    <a:latin typeface="+mn-ea"/>
                  </a:rPr>
                  <a:t>，我们要求与第</a:t>
                </a:r>
                <a14:m>
                  <m:oMath xmlns:m="http://schemas.openxmlformats.org/officeDocument/2006/math"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3200" dirty="0">
                    <a:latin typeface="+mn-ea"/>
                  </a:rPr>
                  <a:t>号节点具有相同深度且拥有相同的第</a:t>
                </a:r>
                <a14:m>
                  <m:oMath xmlns:m="http://schemas.openxmlformats.org/officeDocument/2006/math"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3200" dirty="0">
                    <a:latin typeface="+mn-ea"/>
                  </a:rPr>
                  <a:t>级祖先的所有节点中，权值的最大值。</a:t>
                </a:r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94845"/>
                <a:ext cx="8596668" cy="3880773"/>
              </a:xfrm>
              <a:blipFill rotWithShape="0">
                <a:blip r:embed="rId2"/>
                <a:stretch>
                  <a:fillRect l="-1064" t="-2355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851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四叠半神话大系（橘黄</a:t>
            </a:r>
            <a:r>
              <a:rPr lang="zh-CN" altLang="en-US" dirty="0" smtClean="0"/>
              <a:t>）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94845"/>
                <a:ext cx="8596668" cy="3880773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400" dirty="0">
                    <a:latin typeface="+mn-ea"/>
                  </a:rPr>
                  <a:t>对于第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>
                    <a:latin typeface="+mn-ea"/>
                  </a:rPr>
                  <a:t>级祖先，可以用倍增法在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func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+mn-ea"/>
                  </a:rPr>
                  <a:t>的复杂度求得</a:t>
                </a:r>
                <a:r>
                  <a:rPr lang="zh-CN" altLang="en-US" sz="2400" dirty="0" smtClean="0">
                    <a:latin typeface="+mn-ea"/>
                  </a:rPr>
                  <a:t>。</a:t>
                </a:r>
                <a:endParaRPr lang="en-US" altLang="zh-CN" sz="2400" dirty="0">
                  <a:latin typeface="+mn-ea"/>
                </a:endParaRPr>
              </a:p>
              <a:p>
                <a:r>
                  <a:rPr lang="zh-CN" altLang="en-US" sz="2400" dirty="0">
                    <a:latin typeface="+mn-ea"/>
                  </a:rPr>
                  <a:t>具有相同深度的节点，且具有某个公共祖先，那么它们的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𝐵𝐹𝑆</m:t>
                    </m:r>
                  </m:oMath>
                </a14:m>
                <a:r>
                  <a:rPr lang="zh-CN" altLang="en-US" sz="2400" dirty="0">
                    <a:latin typeface="+mn-ea"/>
                  </a:rPr>
                  <a:t>序是连续的。如果获得了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𝐵𝐹𝑆</m:t>
                    </m:r>
                  </m:oMath>
                </a14:m>
                <a:r>
                  <a:rPr lang="zh-CN" altLang="en-US" sz="2400" dirty="0">
                    <a:latin typeface="+mn-ea"/>
                  </a:rPr>
                  <a:t>序的区间，就可以用线段</a:t>
                </a:r>
                <a:r>
                  <a:rPr lang="zh-CN" altLang="en-US" sz="2400" dirty="0" smtClean="0">
                    <a:latin typeface="+mn-ea"/>
                  </a:rPr>
                  <a:t>树或树状数组</a:t>
                </a:r>
                <a:r>
                  <a:rPr lang="en-US" altLang="zh-CN" sz="2400" dirty="0" smtClean="0">
                    <a:latin typeface="+mn-ea"/>
                  </a:rPr>
                  <a:t>ST</a:t>
                </a:r>
                <a:r>
                  <a:rPr lang="zh-CN" altLang="en-US" sz="2400" dirty="0" smtClean="0">
                    <a:latin typeface="+mn-ea"/>
                  </a:rPr>
                  <a:t>表之类的轻</a:t>
                </a:r>
                <a:r>
                  <a:rPr lang="zh-CN" altLang="en-US" sz="2400" dirty="0">
                    <a:latin typeface="+mn-ea"/>
                  </a:rPr>
                  <a:t>易地完成查询</a:t>
                </a:r>
                <a:r>
                  <a:rPr lang="zh-CN" altLang="en-US" sz="2400" dirty="0" smtClean="0">
                    <a:latin typeface="+mn-ea"/>
                  </a:rPr>
                  <a:t>。</a:t>
                </a:r>
                <a:endParaRPr lang="en-US" altLang="zh-CN" sz="2400" dirty="0">
                  <a:latin typeface="+mn-ea"/>
                </a:endParaRPr>
              </a:p>
              <a:p>
                <a:r>
                  <a:rPr lang="zh-CN" altLang="en-US" sz="2400" dirty="0">
                    <a:latin typeface="+mn-ea"/>
                  </a:rPr>
                  <a:t>我们把同一层的所有节点都按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𝐵𝐹𝑆</m:t>
                    </m:r>
                  </m:oMath>
                </a14:m>
                <a:r>
                  <a:rPr lang="zh-CN" altLang="en-US" sz="2400" dirty="0">
                    <a:latin typeface="+mn-ea"/>
                  </a:rPr>
                  <a:t>序进行排序，然后用二分法求得询问对应的区间的左端点和右端点。二分的复杂度是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func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+mn-ea"/>
                  </a:rPr>
                  <a:t>，每次需要判断其祖先是否和询问节点的祖先相同，这一步的复杂度也是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func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+mn-ea"/>
                  </a:rPr>
                  <a:t>，因此每个询问的复杂度为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+mn-ea"/>
                  </a:rPr>
                  <a:t>总的复杂度为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𝑄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dirty="0">
                  <a:latin typeface="+mn-ea"/>
                </a:endParaRPr>
              </a:p>
              <a:p>
                <a:r>
                  <a:rPr lang="zh-CN" altLang="en-US" sz="2400" dirty="0" smtClean="0">
                    <a:latin typeface="+mn-ea"/>
                  </a:rPr>
                  <a:t>当然，也有离线</a:t>
                </a:r>
                <a:r>
                  <a:rPr lang="en-US" altLang="zh-CN" sz="2400" dirty="0" smtClean="0">
                    <a:latin typeface="+mn-ea"/>
                  </a:rPr>
                  <a:t>+DFS</a:t>
                </a:r>
                <a:r>
                  <a:rPr lang="zh-CN" altLang="en-US" sz="2400" dirty="0" smtClean="0">
                    <a:latin typeface="+mn-ea"/>
                  </a:rPr>
                  <a:t>序</a:t>
                </a:r>
                <a:r>
                  <a:rPr lang="en-US" altLang="zh-CN" sz="2400" dirty="0" smtClean="0">
                    <a:latin typeface="+mn-ea"/>
                  </a:rPr>
                  <a:t>+</a:t>
                </a:r>
                <a:r>
                  <a:rPr lang="zh-CN" altLang="en-US" sz="2400" dirty="0" smtClean="0">
                    <a:latin typeface="+mn-ea"/>
                  </a:rPr>
                  <a:t>线段树的做法。是</a:t>
                </a:r>
                <a:r>
                  <a:rPr lang="en-US" altLang="zh-CN" sz="2400" dirty="0" smtClean="0">
                    <a:latin typeface="+mn-ea"/>
                  </a:rPr>
                  <a:t>O(nlogn)</a:t>
                </a:r>
                <a:r>
                  <a:rPr lang="zh-CN" altLang="en-US" sz="2400" dirty="0" smtClean="0">
                    <a:latin typeface="+mn-ea"/>
                  </a:rPr>
                  <a:t>的。</a:t>
                </a:r>
                <a:endParaRPr lang="en-US" altLang="zh-CN" sz="2400" dirty="0" smtClean="0">
                  <a:latin typeface="+mn-ea"/>
                </a:endParaRPr>
              </a:p>
              <a:p>
                <a:r>
                  <a:rPr lang="zh-CN" altLang="en-US" sz="2400" dirty="0" smtClean="0">
                    <a:latin typeface="+mn-ea"/>
                  </a:rPr>
                  <a:t>用</a:t>
                </a:r>
                <a:r>
                  <a:rPr lang="zh-CN" altLang="en-US" sz="2400" dirty="0">
                    <a:latin typeface="+mn-ea"/>
                  </a:rPr>
                  <a:t>倍增法求第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层</m:t>
                    </m:r>
                  </m:oMath>
                </a14:m>
                <a:r>
                  <a:rPr lang="zh-CN" altLang="en-US" sz="2400" dirty="0">
                    <a:latin typeface="+mn-ea"/>
                  </a:rPr>
                  <a:t>后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𝐵𝐹𝑆</m:t>
                    </m:r>
                  </m:oMath>
                </a14:m>
                <a:r>
                  <a:rPr lang="zh-CN" altLang="en-US" sz="2400" dirty="0">
                    <a:latin typeface="+mn-ea"/>
                  </a:rPr>
                  <a:t>序最小或最大的孩子是错误的。</a:t>
                </a:r>
                <a:endParaRPr lang="en-US" altLang="zh-CN" sz="2400" dirty="0">
                  <a:latin typeface="+mn-ea"/>
                </a:endParaRPr>
              </a:p>
              <a:p>
                <a:endParaRPr lang="en-US" altLang="zh-CN" sz="24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24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94845"/>
                <a:ext cx="8596668" cy="3880773"/>
              </a:xfrm>
              <a:blipFill rotWithShape="0">
                <a:blip r:embed="rId2"/>
                <a:stretch>
                  <a:fillRect l="-567" t="-1256" r="-4681" b="-238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46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alpha</a:t>
            </a:r>
            <a:r>
              <a:rPr lang="zh-CN" altLang="en-US" dirty="0"/>
              <a:t>喵（青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77334" y="1930400"/>
            <a:ext cx="8596668" cy="4458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大模</a:t>
            </a:r>
            <a:r>
              <a:rPr lang="zh-CN" altLang="en-US" sz="2800" dirty="0" smtClean="0"/>
              <a:t>拟</a:t>
            </a:r>
            <a:endParaRPr lang="en-US" altLang="zh-CN" sz="2800" dirty="0" smtClean="0"/>
          </a:p>
          <a:p>
            <a:r>
              <a:rPr lang="zh-CN" altLang="en-US" sz="2800" dirty="0" smtClean="0"/>
              <a:t>注</a:t>
            </a:r>
            <a:r>
              <a:rPr lang="zh-CN" altLang="en-US" sz="2800" dirty="0"/>
              <a:t>意各种细节就好了。数据不是很多，可能有没有考察到的细节。模拟出</a:t>
            </a:r>
            <a:r>
              <a:rPr lang="zh-CN" altLang="en-US" sz="2800" dirty="0" smtClean="0"/>
              <a:t>行棋的规则，还要注意到各种禁点。</a:t>
            </a:r>
            <a:endParaRPr lang="en-US" altLang="zh-CN" sz="2800" dirty="0" smtClean="0"/>
          </a:p>
          <a:p>
            <a:r>
              <a:rPr lang="zh-CN" altLang="en-US" sz="2800" dirty="0" smtClean="0"/>
              <a:t>由于限制了我方半场的棋子，所以只要有一步走完后没有造成将军，就会输棋，所以对于每个局面，可行的步数实际上是非常小的。</a:t>
            </a:r>
            <a:endParaRPr lang="en-US" altLang="zh-CN" sz="2800" dirty="0" smtClean="0"/>
          </a:p>
          <a:p>
            <a:r>
              <a:rPr lang="zh-CN" altLang="en-US" sz="2800" dirty="0" smtClean="0"/>
              <a:t>深度</a:t>
            </a:r>
            <a:r>
              <a:rPr lang="en-US" altLang="zh-CN" sz="2800" dirty="0" smtClean="0"/>
              <a:t>&lt;=9</a:t>
            </a:r>
            <a:r>
              <a:rPr lang="zh-CN" altLang="en-US" sz="2800" dirty="0" smtClean="0"/>
              <a:t>（第十步是电脑行棋），所以采用搜索就可以</a:t>
            </a:r>
            <a:r>
              <a:rPr lang="en-US" altLang="zh-CN" sz="2800" dirty="0" smtClean="0"/>
              <a:t>AC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2850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Mission: Impossible</a:t>
            </a:r>
            <a:r>
              <a:rPr lang="zh-CN" altLang="en-US" dirty="0"/>
              <a:t>（亮黄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994845"/>
            <a:ext cx="8596668" cy="3880773"/>
          </a:xfrm>
        </p:spPr>
        <p:txBody>
          <a:bodyPr>
            <a:normAutofit/>
          </a:bodyPr>
          <a:lstStyle/>
          <a:p>
            <a:endParaRPr lang="zh-CN" altLang="zh-CN" sz="3200" dirty="0"/>
          </a:p>
          <a:p>
            <a:endParaRPr lang="zh-CN" altLang="en-US" sz="24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29734" y="2147245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 smtClean="0"/>
              <a:t>题意描述：</a:t>
            </a:r>
            <a:endParaRPr lang="en-US" altLang="zh-CN" sz="3600" dirty="0" smtClean="0"/>
          </a:p>
          <a:p>
            <a:r>
              <a:rPr lang="en-US" altLang="zh-CN" sz="3600" dirty="0"/>
              <a:t>	</a:t>
            </a:r>
            <a:r>
              <a:rPr lang="zh-CN" altLang="en-US" sz="3600" dirty="0"/>
              <a:t>输入一段由</a:t>
            </a:r>
            <a:r>
              <a:rPr lang="en-US" altLang="zh-CN" sz="3600" dirty="0"/>
              <a:t>n</a:t>
            </a:r>
            <a:r>
              <a:rPr lang="zh-CN" altLang="en-US" sz="3600" dirty="0"/>
              <a:t>个字符组成的文字，每个字符出错的概率为</a:t>
            </a:r>
            <a:r>
              <a:rPr lang="en-US" altLang="zh-CN" sz="3600" dirty="0"/>
              <a:t>P%</a:t>
            </a:r>
            <a:r>
              <a:rPr lang="zh-CN" altLang="en-US" sz="3600" dirty="0"/>
              <a:t>，可以花费</a:t>
            </a:r>
            <a:r>
              <a:rPr lang="en-US" altLang="zh-CN" sz="3600" dirty="0"/>
              <a:t>t</a:t>
            </a:r>
            <a:r>
              <a:rPr lang="zh-CN" altLang="en-US" sz="3600" dirty="0"/>
              <a:t>的时间检查前面输入的文字有没有错，如果有错就需要按退格键从后往前删除直到没有错误字符为止，然后再重新输入。输入一个字符和删除一个字符的耗费时间都为</a:t>
            </a:r>
            <a:r>
              <a:rPr lang="en-US" altLang="zh-CN" sz="3600" dirty="0"/>
              <a:t>1</a:t>
            </a:r>
            <a:r>
              <a:rPr lang="zh-CN" altLang="en-US" sz="3600" dirty="0"/>
              <a:t>，求最优方案使得期望时间最短。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8861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Mission: Impossible</a:t>
            </a:r>
            <a:r>
              <a:rPr lang="zh-CN" altLang="en-US" dirty="0"/>
              <a:t>（亮黄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 txBox="1">
                <a:spLocks/>
              </p:cNvSpPr>
              <p:nvPr/>
            </p:nvSpPr>
            <p:spPr>
              <a:xfrm>
                <a:off x="829734" y="2147245"/>
                <a:ext cx="8596668" cy="38807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3600" dirty="0" smtClean="0"/>
                  <a:t>解法：</a:t>
                </a:r>
                <a:endParaRPr lang="en-US" altLang="zh-CN" sz="3600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3600" dirty="0"/>
                  <a:t>设</a:t>
                </a:r>
                <a14:m>
                  <m:oMath xmlns:m="http://schemas.openxmlformats.org/officeDocument/2006/math">
                    <m:r>
                      <a:rPr lang="zh-CN" altLang="en-US" sz="3600" i="1" dirty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endParaRPr lang="en-US" altLang="zh-CN" sz="3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36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3600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3600" dirty="0"/>
                  <a:t>在当前已经成功输入了</a:t>
                </a:r>
                <a:r>
                  <a:rPr lang="en-US" altLang="zh-CN" sz="3600" dirty="0" err="1"/>
                  <a:t>i</a:t>
                </a:r>
                <a:r>
                  <a:rPr lang="zh-CN" altLang="en-US" sz="3600" dirty="0"/>
                  <a:t>个字符的情况下，完成输入的期望时间。</a:t>
                </a:r>
                <a:endParaRPr lang="en-US" altLang="zh-CN" sz="36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3600" dirty="0"/>
                  <a:t>	p = P </a:t>
                </a:r>
                <a:r>
                  <a:rPr lang="zh-CN" altLang="en-US" sz="3600" dirty="0"/>
                  <a:t>* </a:t>
                </a:r>
                <a:r>
                  <a:rPr lang="en-US" altLang="zh-CN" sz="3600" dirty="0"/>
                  <a:t>0.01; </a:t>
                </a:r>
                <a:r>
                  <a:rPr lang="zh-CN" altLang="en-US" sz="3600" dirty="0"/>
                  <a:t>代表字符出错概率</a:t>
                </a:r>
                <a:endParaRPr lang="en-US" altLang="zh-CN" sz="36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3600" dirty="0"/>
                  <a:t>	q = 1 – p; </a:t>
                </a:r>
                <a:r>
                  <a:rPr lang="zh-CN" altLang="en-US" sz="3600" dirty="0"/>
                  <a:t>代表字符正确概率</a:t>
                </a:r>
                <a:endParaRPr lang="en-US" altLang="zh-CN" sz="36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734" y="2147245"/>
                <a:ext cx="8596668" cy="3880773"/>
              </a:xfrm>
              <a:prstGeom prst="rect">
                <a:avLst/>
              </a:prstGeom>
              <a:blipFill rotWithShape="0">
                <a:blip r:embed="rId2"/>
                <a:stretch>
                  <a:fillRect l="-851" t="-32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71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Mission: Impossible</a:t>
            </a:r>
            <a:r>
              <a:rPr lang="zh-CN" altLang="en-US" dirty="0"/>
              <a:t>（亮黄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 txBox="1">
                <a:spLocks/>
              </p:cNvSpPr>
              <p:nvPr/>
            </p:nvSpPr>
            <p:spPr>
              <a:xfrm>
                <a:off x="677334" y="2038063"/>
                <a:ext cx="8596668" cy="44582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32500" lnSpcReduction="2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7400" dirty="0">
                    <a:latin typeface="Cambria Math" panose="02040503050406030204" pitchFamily="18" charset="0"/>
                  </a:rPr>
                  <a:t>如果成功输入</a:t>
                </a:r>
                <a:r>
                  <a:rPr lang="en-US" altLang="zh-CN" sz="7400" dirty="0" err="1">
                    <a:latin typeface="Cambria Math" panose="02040503050406030204" pitchFamily="18" charset="0"/>
                  </a:rPr>
                  <a:t>i</a:t>
                </a:r>
                <a:r>
                  <a:rPr lang="zh-CN" altLang="en-US" sz="7400" dirty="0">
                    <a:latin typeface="Cambria Math" panose="02040503050406030204" pitchFamily="18" charset="0"/>
                  </a:rPr>
                  <a:t>个字符后，选择连续输入</a:t>
                </a:r>
                <a:r>
                  <a:rPr lang="en-US" altLang="zh-CN" sz="7400" dirty="0">
                    <a:latin typeface="Cambria Math" panose="02040503050406030204" pitchFamily="18" charset="0"/>
                  </a:rPr>
                  <a:t>k</a:t>
                </a:r>
                <a:r>
                  <a:rPr lang="zh-CN" altLang="en-US" sz="7400" dirty="0">
                    <a:latin typeface="Cambria Math" panose="02040503050406030204" pitchFamily="18" charset="0"/>
                  </a:rPr>
                  <a:t>个字符再检查，那么会有下面的式子成立：</a:t>
                </a:r>
                <a:endParaRPr lang="en-US" altLang="zh-CN" sz="74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7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7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7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7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7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7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7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7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7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7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7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7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7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7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7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7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7400" i="1">
                        <a:latin typeface="Cambria Math" panose="02040503050406030204" pitchFamily="18" charset="0"/>
                      </a:rPr>
                      <m:t>𝑞𝑝</m:t>
                    </m:r>
                    <m:d>
                      <m:dPr>
                        <m:ctrlPr>
                          <a:rPr lang="en-US" altLang="zh-CN" sz="7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7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7400" i="1">
                            <a:latin typeface="Cambria Math" panose="02040503050406030204" pitchFamily="18" charset="0"/>
                          </a:rPr>
                          <m:t>−1+</m:t>
                        </m:r>
                        <m:sSub>
                          <m:sSubPr>
                            <m:ctrlPr>
                              <a:rPr lang="en-US" altLang="zh-CN" sz="7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7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7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7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sz="74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altLang="zh-CN" sz="7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7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7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sz="7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7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7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7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7400" i="1">
                            <a:latin typeface="Cambria Math" panose="02040503050406030204" pitchFamily="18" charset="0"/>
                          </a:rPr>
                          <m:t>−2+</m:t>
                        </m:r>
                        <m:sSub>
                          <m:sSubPr>
                            <m:ctrlPr>
                              <a:rPr lang="en-US" altLang="zh-CN" sz="7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7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7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74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e>
                    </m:d>
                    <m:r>
                      <a:rPr lang="en-US" altLang="zh-CN" sz="7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7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p>
                      <m:sSupPr>
                        <m:ctrlPr>
                          <a:rPr lang="en-US" altLang="zh-CN" sz="7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7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sz="7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7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7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7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7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altLang="zh-CN" sz="7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7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7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7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7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7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7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7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7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7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sz="7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b>
                      <m:sSubPr>
                        <m:ctrlPr>
                          <a:rPr lang="en-US" altLang="zh-CN" sz="7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7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7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7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7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74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7400" dirty="0">
                    <a:latin typeface="Cambria Math" panose="02040503050406030204" pitchFamily="18" charset="0"/>
                  </a:rPr>
                  <a:t>枚举</a:t>
                </a:r>
                <a14:m>
                  <m:oMath xmlns:m="http://schemas.openxmlformats.org/officeDocument/2006/math">
                    <m:r>
                      <a:rPr lang="en-US" altLang="zh-CN" sz="740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7400" dirty="0">
                    <a:latin typeface="Cambria Math" panose="02040503050406030204" pitchFamily="18" charset="0"/>
                  </a:rPr>
                  <a:t>的取值使得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7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74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7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7400" dirty="0">
                    <a:latin typeface="Cambria Math" panose="02040503050406030204" pitchFamily="18" charset="0"/>
                  </a:rPr>
                  <a:t>最大，得到的即为最优策略下的期望值。此时问题可以</a:t>
                </a:r>
                <a14:m>
                  <m:oMath xmlns:m="http://schemas.openxmlformats.org/officeDocument/2006/math">
                    <m:r>
                      <a:rPr lang="en-US" altLang="zh-CN" sz="740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74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7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74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740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740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7400">
                        <a:latin typeface="Cambria Math" panose="02040503050406030204" pitchFamily="18" charset="0"/>
                      </a:rPr>
                      <m:t>实现</m:t>
                    </m:r>
                  </m:oMath>
                </a14:m>
                <a:r>
                  <a:rPr lang="zh-CN" altLang="en-US" sz="7400" dirty="0">
                    <a:latin typeface="Cambria Math" panose="02040503050406030204" pitchFamily="18" charset="0"/>
                  </a:rPr>
                  <a:t>。</a:t>
                </a:r>
                <a:endParaRPr lang="en-US" altLang="zh-CN" sz="7400" dirty="0">
                  <a:latin typeface="Cambria Math" panose="02040503050406030204" pitchFamily="18" charset="0"/>
                </a:endParaRPr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2038063"/>
                <a:ext cx="8596668" cy="4458271"/>
              </a:xfrm>
              <a:prstGeom prst="rect">
                <a:avLst/>
              </a:prstGeom>
              <a:blipFill rotWithShape="0">
                <a:blip r:embed="rId2"/>
                <a:stretch>
                  <a:fillRect l="-567" r="-4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193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Brightest Immaculate Teresa</a:t>
            </a:r>
            <a:r>
              <a:rPr lang="zh-CN" altLang="en-US" dirty="0"/>
              <a:t>（红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很容</a:t>
            </a:r>
            <a:r>
              <a:rPr lang="zh-CN" altLang="en-US" sz="3200" dirty="0" smtClean="0"/>
              <a:t>易可以想到</a:t>
            </a:r>
            <a:r>
              <a:rPr lang="en-US" altLang="zh-CN" sz="3200" dirty="0" smtClean="0"/>
              <a:t>X</a:t>
            </a:r>
            <a:r>
              <a:rPr lang="zh-CN" altLang="en-US" sz="3200" dirty="0" smtClean="0"/>
              <a:t>坐标和</a:t>
            </a:r>
            <a:r>
              <a:rPr lang="en-US" altLang="zh-CN" sz="3200" dirty="0" smtClean="0"/>
              <a:t>Y</a:t>
            </a:r>
            <a:r>
              <a:rPr lang="zh-CN" altLang="en-US" sz="3200" dirty="0" smtClean="0"/>
              <a:t>坐标是相互独立的。</a:t>
            </a:r>
            <a:endParaRPr lang="en-US" altLang="zh-CN" sz="3200" dirty="0" smtClean="0"/>
          </a:p>
          <a:p>
            <a:r>
              <a:rPr lang="zh-CN" altLang="en-US" sz="3200" dirty="0" smtClean="0"/>
              <a:t>只考虑一维，中位数与其他</a:t>
            </a:r>
            <a:r>
              <a:rPr lang="en-US" altLang="zh-CN" sz="3200" dirty="0" smtClean="0"/>
              <a:t>n</a:t>
            </a:r>
            <a:r>
              <a:rPr lang="zh-CN" altLang="en-US" sz="3200" dirty="0" smtClean="0"/>
              <a:t>个数差的绝对值之和最小，</a:t>
            </a:r>
            <a:r>
              <a:rPr lang="en-US" altLang="zh-CN" sz="3200" dirty="0" smtClean="0"/>
              <a:t>n</a:t>
            </a:r>
            <a:r>
              <a:rPr lang="zh-CN" altLang="en-US" sz="3200" dirty="0" smtClean="0"/>
              <a:t>是奇数的情况下，只有中位数才取到最小。</a:t>
            </a:r>
            <a:endParaRPr lang="en-US" altLang="zh-CN" sz="3200" dirty="0" smtClean="0"/>
          </a:p>
          <a:p>
            <a:r>
              <a:rPr lang="zh-CN" altLang="en-US" sz="3200" dirty="0" smtClean="0"/>
              <a:t>数据量只有</a:t>
            </a:r>
            <a:r>
              <a:rPr lang="en-US" altLang="zh-CN" sz="3200" dirty="0" smtClean="0"/>
              <a:t>1000</a:t>
            </a:r>
            <a:r>
              <a:rPr lang="zh-CN" altLang="en-US" sz="3200" dirty="0" smtClean="0"/>
              <a:t>，那么只需要简单地分别排序取中位数即可。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9725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Mission: Impossible</a:t>
            </a:r>
            <a:r>
              <a:rPr lang="zh-CN" altLang="en-US" dirty="0"/>
              <a:t>（亮黄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 txBox="1">
                <a:spLocks/>
              </p:cNvSpPr>
              <p:nvPr/>
            </p:nvSpPr>
            <p:spPr>
              <a:xfrm>
                <a:off x="677334" y="1930400"/>
                <a:ext cx="8596668" cy="44582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25000" lnSpcReduction="2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8000" dirty="0">
                    <a:latin typeface="Cambria Math" panose="02040503050406030204" pitchFamily="18" charset="0"/>
                  </a:rPr>
                  <a:t>观察连续输入</a:t>
                </a:r>
                <a:r>
                  <a:rPr lang="en-US" altLang="zh-CN" sz="8000" dirty="0">
                    <a:latin typeface="Cambria Math" panose="02040503050406030204" pitchFamily="18" charset="0"/>
                  </a:rPr>
                  <a:t>k</a:t>
                </a:r>
                <a:r>
                  <a:rPr lang="zh-CN" altLang="en-US" sz="8000" dirty="0">
                    <a:latin typeface="Cambria Math" panose="02040503050406030204" pitchFamily="18" charset="0"/>
                  </a:rPr>
                  <a:t>个字符和</a:t>
                </a:r>
                <a:r>
                  <a:rPr lang="en-US" altLang="zh-CN" sz="8000" dirty="0">
                    <a:latin typeface="Cambria Math" panose="02040503050406030204" pitchFamily="18" charset="0"/>
                  </a:rPr>
                  <a:t>k+1</a:t>
                </a:r>
                <a:r>
                  <a:rPr lang="zh-CN" altLang="en-US" sz="8000" dirty="0">
                    <a:latin typeface="Cambria Math" panose="02040503050406030204" pitchFamily="18" charset="0"/>
                  </a:rPr>
                  <a:t>个字符时的公式</a:t>
                </a:r>
                <a:endParaRPr lang="en-US" altLang="zh-CN" sz="80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8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8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8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8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8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8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8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8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8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8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8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8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8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8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8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8000" i="1">
                        <a:latin typeface="Cambria Math" panose="02040503050406030204" pitchFamily="18" charset="0"/>
                      </a:rPr>
                      <m:t>𝑞𝑝</m:t>
                    </m:r>
                    <m:d>
                      <m:dPr>
                        <m:ctrlPr>
                          <a:rPr lang="en-US" altLang="zh-CN" sz="8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8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8000" i="1">
                            <a:latin typeface="Cambria Math" panose="02040503050406030204" pitchFamily="18" charset="0"/>
                          </a:rPr>
                          <m:t>−1+</m:t>
                        </m:r>
                        <m:sSub>
                          <m:sSubPr>
                            <m:ctrlPr>
                              <a:rPr lang="en-US" altLang="zh-CN" sz="8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8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8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sz="80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altLang="zh-CN" sz="8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8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8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sz="8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8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8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8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8000" i="1">
                            <a:latin typeface="Cambria Math" panose="02040503050406030204" pitchFamily="18" charset="0"/>
                          </a:rPr>
                          <m:t>−2+</m:t>
                        </m:r>
                        <m:sSub>
                          <m:sSubPr>
                            <m:ctrlPr>
                              <a:rPr lang="en-US" altLang="zh-CN" sz="8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8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80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e>
                    </m:d>
                    <m:r>
                      <a:rPr lang="en-US" altLang="zh-CN" sz="8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p>
                      <m:sSupPr>
                        <m:ctrlPr>
                          <a:rPr lang="en-US" altLang="zh-CN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altLang="zh-CN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b>
                      <m:sSubPr>
                        <m:ctrlPr>
                          <a:rPr lang="en-US" altLang="zh-CN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80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8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8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8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8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8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8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8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8000" i="1">
                        <a:latin typeface="Cambria Math" panose="02040503050406030204" pitchFamily="18" charset="0"/>
                      </a:rPr>
                      <m:t>+1+</m:t>
                    </m:r>
                    <m:r>
                      <a:rPr lang="en-US" altLang="zh-CN" sz="8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8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8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8000" i="1">
                            <a:latin typeface="Cambria Math" panose="02040503050406030204" pitchFamily="18" charset="0"/>
                          </a:rPr>
                          <m:t>+1+</m:t>
                        </m:r>
                        <m:sSub>
                          <m:sSubPr>
                            <m:ctrlPr>
                              <a:rPr lang="en-US" altLang="zh-CN" sz="8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8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8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8000" i="1">
                        <a:latin typeface="Cambria Math" panose="02040503050406030204" pitchFamily="18" charset="0"/>
                      </a:rPr>
                      <m:t>𝑞𝑝</m:t>
                    </m:r>
                    <m:d>
                      <m:dPr>
                        <m:ctrlPr>
                          <a:rPr lang="en-US" altLang="zh-CN" sz="8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8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8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8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8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8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sz="80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altLang="zh-CN" sz="8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8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8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sz="8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8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8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8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8000" i="1">
                            <a:latin typeface="Cambria Math" panose="02040503050406030204" pitchFamily="18" charset="0"/>
                          </a:rPr>
                          <m:t>−1+</m:t>
                        </m:r>
                        <m:sSub>
                          <m:sSubPr>
                            <m:ctrlPr>
                              <a:rPr lang="en-US" altLang="zh-CN" sz="8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8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80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e>
                    </m:d>
                    <m:r>
                      <a:rPr lang="en-US" altLang="zh-CN" sz="8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p>
                      <m:sSupPr>
                        <m:ctrlPr>
                          <a:rPr lang="en-US" altLang="zh-CN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altLang="zh-CN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sSub>
                      <m:sSubPr>
                        <m:ctrlPr>
                          <a:rPr lang="en-US" altLang="zh-CN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sz="80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8000" dirty="0">
                    <a:ea typeface="Cambria Math" panose="02040503050406030204" pitchFamily="18" charset="0"/>
                  </a:rPr>
                  <a:t>变化量</a:t>
                </a:r>
                <a14:m>
                  <m:oMath xmlns:m="http://schemas.openxmlformats.org/officeDocument/2006/math">
                    <m:r>
                      <a:rPr lang="zh-CN" alt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</m:t>
                    </m:r>
                    <m:r>
                      <a:rPr lang="en-US" altLang="zh-CN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𝑞𝑝</m:t>
                    </m:r>
                    <m:r>
                      <a:rPr lang="en-US" altLang="zh-CN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</m:t>
                    </m:r>
                    <m:sSup>
                      <m:sSupPr>
                        <m:ctrlPr>
                          <a:rPr lang="en-US" altLang="zh-CN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sSub>
                      <m:sSubPr>
                        <m:ctrlPr>
                          <a:rPr lang="en-US" altLang="zh-CN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8000" dirty="0">
                    <a:ea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sSub>
                      <m:sSubPr>
                        <m:ctrlPr>
                          <a:rPr lang="en-US" altLang="zh-CN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8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80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8000" dirty="0">
                    <a:ea typeface="Cambria Math" panose="02040503050406030204" pitchFamily="18" charset="0"/>
                  </a:rPr>
                  <a:t>通过维护这个变化量可以使枚举</a:t>
                </a:r>
                <a14:m>
                  <m:oMath xmlns:m="http://schemas.openxmlformats.org/officeDocument/2006/math">
                    <m:r>
                      <a:rPr lang="en-US" altLang="zh-CN" sz="8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8000" dirty="0">
                    <a:ea typeface="Cambria Math" panose="02040503050406030204" pitchFamily="18" charset="0"/>
                  </a:rPr>
                  <a:t>时方程转移的代价从</a:t>
                </a:r>
                <a14:m>
                  <m:oMath xmlns:m="http://schemas.openxmlformats.org/officeDocument/2006/math">
                    <m:r>
                      <a:rPr lang="en-US" altLang="zh-CN" sz="800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80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800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sz="800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8000" i="1">
                        <a:latin typeface="Cambria Math" panose="02040503050406030204" pitchFamily="18" charset="0"/>
                      </a:rPr>
                      <m:t>降为</m:t>
                    </m:r>
                    <m:r>
                      <a:rPr lang="en-US" altLang="zh-CN" sz="800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8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80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800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8000" i="1">
                        <a:latin typeface="Cambria Math" panose="02040503050406030204" pitchFamily="18" charset="0"/>
                      </a:rPr>
                      <m:t>，整个</m:t>
                    </m:r>
                  </m:oMath>
                </a14:m>
                <a:r>
                  <a:rPr lang="zh-CN" altLang="en-US" sz="8000" dirty="0">
                    <a:ea typeface="Cambria Math" panose="02040503050406030204" pitchFamily="18" charset="0"/>
                  </a:rPr>
                  <a:t>复杂度变为</a:t>
                </a:r>
                <a14:m>
                  <m:oMath xmlns:m="http://schemas.openxmlformats.org/officeDocument/2006/math">
                    <m:r>
                      <a:rPr lang="en-US" altLang="zh-CN" sz="800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80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8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80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8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800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8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8000" dirty="0">
                  <a:ea typeface="Cambria Math" panose="02040503050406030204" pitchFamily="18" charset="0"/>
                </a:endParaRPr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1930400"/>
                <a:ext cx="8596668" cy="4458271"/>
              </a:xfrm>
              <a:prstGeom prst="rect">
                <a:avLst/>
              </a:prstGeom>
              <a:blipFill rotWithShape="0">
                <a:blip r:embed="rId2"/>
                <a:stretch>
                  <a:fillRect l="-2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93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Mission: Impossible</a:t>
            </a:r>
            <a:r>
              <a:rPr lang="zh-CN" altLang="en-US" dirty="0"/>
              <a:t>（亮黄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 txBox="1">
                <a:spLocks/>
              </p:cNvSpPr>
              <p:nvPr/>
            </p:nvSpPr>
            <p:spPr>
              <a:xfrm>
                <a:off x="677334" y="1930400"/>
                <a:ext cx="8596668" cy="44582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32500" lnSpcReduction="2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8000" dirty="0">
                    <a:latin typeface="+mn-ea"/>
                  </a:rPr>
                  <a:t>对于</a:t>
                </a:r>
                <a:r>
                  <a:rPr lang="en-US" altLang="zh-CN" sz="8000" dirty="0">
                    <a:latin typeface="+mn-ea"/>
                  </a:rPr>
                  <a:t>n &lt;= 3000</a:t>
                </a:r>
                <a:r>
                  <a:rPr lang="zh-CN" altLang="en-US" sz="8000" dirty="0">
                    <a:latin typeface="+mn-ea"/>
                  </a:rPr>
                  <a:t>的数据规模，</a:t>
                </a:r>
                <a:r>
                  <a:rPr lang="en-US" altLang="zh-CN" sz="80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800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80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8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80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8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8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8000" dirty="0">
                    <a:latin typeface="+mn-ea"/>
                  </a:rPr>
                  <a:t>的算法已经能够通过。</a:t>
                </a:r>
                <a:endParaRPr lang="en-US" altLang="zh-CN" sz="8000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8000" dirty="0">
                    <a:latin typeface="+mn-ea"/>
                  </a:rPr>
                  <a:t>但这个题目实际上还可以进一步的优化，这里不再详细介绍。主要是基于从题目中得到的两个比较直观的性质：</a:t>
                </a:r>
                <a:endParaRPr lang="en-US" altLang="zh-CN" sz="8000" dirty="0">
                  <a:latin typeface="+mn-ea"/>
                </a:endParaRPr>
              </a:p>
              <a:p>
                <a:pPr marL="514350" indent="-514350">
                  <a:lnSpc>
                    <a:spcPct val="150000"/>
                  </a:lnSpc>
                  <a:buAutoNum type="arabicPeriod"/>
                </a:pPr>
                <a:r>
                  <a:rPr lang="zh-CN" altLang="en-US" sz="8000" dirty="0">
                    <a:latin typeface="+mn-ea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8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8000" i="1">
                        <a:latin typeface="Cambria Math" panose="02040503050406030204" pitchFamily="18" charset="0"/>
                      </a:rPr>
                      <m:t>&lt;=20</m:t>
                    </m:r>
                  </m:oMath>
                </a14:m>
                <a:r>
                  <a:rPr lang="zh-CN" altLang="en-US" sz="8000" dirty="0">
                    <a:latin typeface="+mn-ea"/>
                  </a:rPr>
                  <a:t>，所以最优选择下的</a:t>
                </a:r>
                <a:r>
                  <a:rPr lang="en-US" altLang="zh-CN" sz="8000" dirty="0">
                    <a:latin typeface="+mn-ea"/>
                  </a:rPr>
                  <a:t>k</a:t>
                </a:r>
                <a:r>
                  <a:rPr lang="zh-CN" altLang="en-US" sz="8000" dirty="0">
                    <a:latin typeface="+mn-ea"/>
                  </a:rPr>
                  <a:t>不会很大。</a:t>
                </a:r>
                <a:endParaRPr lang="en-US" altLang="zh-CN" sz="8000" dirty="0">
                  <a:latin typeface="+mn-ea"/>
                </a:endParaRPr>
              </a:p>
              <a:p>
                <a:pPr marL="514350" indent="-514350">
                  <a:lnSpc>
                    <a:spcPct val="150000"/>
                  </a:lnSpc>
                  <a:buAutoNum type="arabicPeriod"/>
                </a:pPr>
                <a:r>
                  <a:rPr lang="zh-CN" altLang="en-US" sz="8000" dirty="0">
                    <a:latin typeface="+mn-ea"/>
                  </a:rPr>
                  <a:t>随着</a:t>
                </a:r>
                <a14:m>
                  <m:oMath xmlns:m="http://schemas.openxmlformats.org/officeDocument/2006/math">
                    <m:r>
                      <a:rPr lang="en-US" altLang="zh-CN" sz="8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8000" i="1">
                        <a:latin typeface="Cambria Math" panose="02040503050406030204" pitchFamily="18" charset="0"/>
                      </a:rPr>
                      <m:t>增大</m:t>
                    </m:r>
                  </m:oMath>
                </a14:m>
                <a:r>
                  <a:rPr lang="zh-CN" altLang="en-US" sz="8000" dirty="0">
                    <a:latin typeface="+mn-ea"/>
                  </a:rPr>
                  <a:t>，</a:t>
                </a:r>
                <a:r>
                  <a:rPr lang="en-US" altLang="zh-CN" sz="8000" dirty="0">
                    <a:latin typeface="+mn-ea"/>
                  </a:rPr>
                  <a:t>k</a:t>
                </a:r>
                <a:r>
                  <a:rPr lang="zh-CN" altLang="en-US" sz="8000" dirty="0">
                    <a:latin typeface="+mn-ea"/>
                  </a:rPr>
                  <a:t>会趋于一个固定值。</a:t>
                </a:r>
                <a:endParaRPr lang="en-US" altLang="zh-CN" sz="8000" dirty="0">
                  <a:latin typeface="+mn-ea"/>
                </a:endParaRPr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1930400"/>
                <a:ext cx="8596668" cy="4458271"/>
              </a:xfrm>
              <a:prstGeom prst="rect">
                <a:avLst/>
              </a:prstGeom>
              <a:blipFill rotWithShape="0">
                <a:blip r:embed="rId2"/>
                <a:stretch>
                  <a:fillRect l="-709" r="-3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96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</a:t>
            </a:r>
            <a:r>
              <a:rPr lang="zh-CN" altLang="en-US" dirty="0"/>
              <a:t>维宇宙的战争（浅玫瑰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/>
              <p:cNvSpPr txBox="1">
                <a:spLocks/>
              </p:cNvSpPr>
              <p:nvPr/>
            </p:nvSpPr>
            <p:spPr>
              <a:xfrm>
                <a:off x="677334" y="1930400"/>
                <a:ext cx="8596668" cy="44582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zh-CN" sz="3000" dirty="0" smtClean="0"/>
                  <a:t>题目要求给定</a:t>
                </a:r>
                <a:r>
                  <a:rPr lang="en-US" altLang="zh-CN" sz="3000" dirty="0"/>
                  <a:t>n</a:t>
                </a:r>
                <a:r>
                  <a:rPr lang="zh-CN" altLang="zh-CN" sz="3000" dirty="0"/>
                  <a:t>个元素，比某一个排列小的排列有多少个。由</a:t>
                </a:r>
                <a:r>
                  <a:rPr lang="en-US" altLang="zh-CN" sz="3000" dirty="0"/>
                  <a:t>n</a:t>
                </a:r>
                <a:r>
                  <a:rPr lang="zh-CN" altLang="zh-CN" sz="3000" dirty="0"/>
                  <a:t>个</a:t>
                </a:r>
                <a:r>
                  <a:rPr lang="en-US" altLang="zh-CN" sz="3000" dirty="0"/>
                  <a:t>m</a:t>
                </a:r>
                <a:r>
                  <a:rPr lang="zh-CN" altLang="zh-CN" sz="3000" dirty="0"/>
                  <a:t>种数字组成排列数量为：</a:t>
                </a:r>
              </a:p>
              <a:p>
                <a:pPr marL="0" indent="0">
                  <a:buNone/>
                </a:pPr>
                <a:r>
                  <a:rPr lang="en-US" altLang="zh-CN" sz="3900" dirty="0" smtClean="0"/>
                  <a:t>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9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9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b>
                          <m:sSubPr>
                            <m:ctrlPr>
                              <a:rPr lang="zh-CN" altLang="zh-CN" sz="3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9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39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3900" i="1">
                            <a:latin typeface="Cambria Math" panose="02040503050406030204" pitchFamily="18" charset="0"/>
                          </a:rPr>
                          <m:t>!</m:t>
                        </m:r>
                        <m:sSub>
                          <m:sSubPr>
                            <m:ctrlPr>
                              <a:rPr lang="zh-CN" altLang="zh-CN" sz="3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9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3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3900" i="1">
                            <a:latin typeface="Cambria Math" panose="02040503050406030204" pitchFamily="18" charset="0"/>
                          </a:rPr>
                          <m:t>!…</m:t>
                        </m:r>
                        <m:sSub>
                          <m:sSubPr>
                            <m:ctrlPr>
                              <a:rPr lang="zh-CN" altLang="zh-CN" sz="3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9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39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39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zh-CN" altLang="zh-CN" sz="3000" dirty="0"/>
              </a:p>
              <a:p>
                <a:r>
                  <a:rPr lang="zh-CN" altLang="zh-CN" sz="3000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3000" dirty="0"/>
                  <a:t>代表第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00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zh-CN" altLang="zh-CN" sz="3000" dirty="0"/>
                  <a:t>小的元素出现的个数，考虑排列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0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sz="3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0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zh-CN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sz="3000" dirty="0"/>
                  <a:t>，比排列</a:t>
                </a:r>
                <a:r>
                  <a:rPr lang="en-US" altLang="zh-CN" sz="3000" dirty="0"/>
                  <a:t>P</a:t>
                </a:r>
                <a:r>
                  <a:rPr lang="zh-CN" altLang="zh-CN" sz="3000" dirty="0"/>
                  <a:t>小的排列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00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 sz="3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0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zh-CN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sz="3000" dirty="0"/>
                  <a:t>满足两种情况：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zh-CN" altLang="en-US" sz="3000" i="1" dirty="0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sz="30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sz="3000" i="1" dirty="0">
                        <a:latin typeface="Cambria Math" panose="02040503050406030204" pitchFamily="18" charset="0"/>
                      </a:rPr>
                      <m:t>）</m:t>
                    </m:r>
                    <m:sSub>
                      <m:sSubPr>
                        <m:ctrlPr>
                          <a:rPr lang="zh-CN" altLang="zh-CN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zh-CN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&lt; </m:t>
                        </m:r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3000" dirty="0"/>
                  <a:t>，则剩下的元素可以任意排列</a:t>
                </a:r>
              </a:p>
              <a:p>
                <a:pPr lvl="0"/>
                <a:r>
                  <a:rPr lang="zh-CN" altLang="en-US" sz="3000" dirty="0" smtClean="0"/>
                  <a:t>（</a:t>
                </a:r>
                <a14:m>
                  <m:oMath xmlns:m="http://schemas.openxmlformats.org/officeDocument/2006/math">
                    <m:r>
                      <a:rPr lang="en-US" altLang="zh-CN" sz="30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sz="3000" i="1">
                        <a:latin typeface="Cambria Math" panose="02040503050406030204" pitchFamily="18" charset="0"/>
                      </a:rPr>
                      <m:t>）</m:t>
                    </m:r>
                    <m:sSub>
                      <m:sSubPr>
                        <m:ctrlPr>
                          <a:rPr lang="zh-CN" altLang="zh-CN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zh-CN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3000" dirty="0"/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3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30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zh-CN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sz="3000" dirty="0"/>
                  <a:t>小于</a:t>
                </a:r>
                <a14:m>
                  <m:oMath xmlns:m="http://schemas.openxmlformats.org/officeDocument/2006/math">
                    <m:r>
                      <a:rPr lang="zh-CN" altLang="zh-CN" sz="300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zh-CN" altLang="zh-CN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0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‘</m:t>
                        </m:r>
                      </m:sup>
                    </m:sSup>
                    <m:r>
                      <a:rPr lang="en-US" altLang="zh-CN" sz="3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30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zh-CN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3000" dirty="0" smtClean="0"/>
              </a:p>
              <a:p>
                <a:r>
                  <a:rPr lang="zh-CN" altLang="zh-CN" sz="3000" dirty="0"/>
                  <a:t>第二种情况可以递归处理</a:t>
                </a:r>
                <a:r>
                  <a:rPr lang="zh-CN" altLang="zh-CN" sz="3000" dirty="0" smtClean="0"/>
                  <a:t>。</a:t>
                </a:r>
                <a:endParaRPr lang="zh-CN" altLang="zh-CN" sz="3000" dirty="0"/>
              </a:p>
              <a:p>
                <a:endParaRPr lang="zh-CN" altLang="en-US" sz="2400" dirty="0"/>
              </a:p>
            </p:txBody>
          </p:sp>
        </mc:Choice>
        <mc:Fallback>
          <p:sp>
            <p:nvSpPr>
              <p:cNvPr id="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1930400"/>
                <a:ext cx="8596668" cy="4458271"/>
              </a:xfrm>
              <a:prstGeom prst="rect">
                <a:avLst/>
              </a:prstGeom>
              <a:blipFill rotWithShape="0">
                <a:blip r:embed="rId2"/>
                <a:stretch>
                  <a:fillRect l="-709" t="-2599" b="-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15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</a:t>
            </a:r>
            <a:r>
              <a:rPr lang="zh-CN" altLang="en-US" dirty="0"/>
              <a:t>维宇宙的战争（浅玫瑰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/>
              <p:cNvSpPr txBox="1">
                <a:spLocks/>
              </p:cNvSpPr>
              <p:nvPr/>
            </p:nvSpPr>
            <p:spPr>
              <a:xfrm>
                <a:off x="677334" y="1930400"/>
                <a:ext cx="8596668" cy="44582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zh-CN" sz="2800" dirty="0"/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800" dirty="0"/>
                  <a:t>是地</a:t>
                </a:r>
                <a:r>
                  <a:rPr lang="en-US" altLang="zh-CN" sz="2800" dirty="0"/>
                  <a:t>k</a:t>
                </a:r>
                <a:r>
                  <a:rPr lang="zh-CN" altLang="zh-CN" sz="2800" dirty="0"/>
                  <a:t>小的数，那么第一类的排列的个数</a:t>
                </a:r>
                <a:r>
                  <a:rPr lang="en-US" altLang="zh-CN" sz="2800" dirty="0"/>
                  <a:t>N</a:t>
                </a:r>
                <a:r>
                  <a:rPr lang="zh-CN" altLang="zh-CN" sz="2800" dirty="0"/>
                  <a:t>为：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sz="35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35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5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5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35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zh-CN" altLang="zh-CN" sz="35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5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sz="350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sz="35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500">
                                <a:latin typeface="Cambria Math" panose="02040503050406030204" pitchFamily="18" charset="0"/>
                              </a:rPr>
                              <m:t>1)!</m:t>
                            </m:r>
                          </m:num>
                          <m:den>
                            <m:sSub>
                              <m:sSubPr>
                                <m:ctrlPr>
                                  <a:rPr lang="zh-CN" altLang="zh-CN" sz="3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5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35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3500" i="1">
                                <a:latin typeface="Cambria Math" panose="02040503050406030204" pitchFamily="18" charset="0"/>
                              </a:rPr>
                              <m:t>!</m:t>
                            </m:r>
                            <m:sSub>
                              <m:sSubPr>
                                <m:ctrlPr>
                                  <a:rPr lang="zh-CN" altLang="zh-CN" sz="3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5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3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3500" i="1">
                                <a:latin typeface="Cambria Math" panose="02040503050406030204" pitchFamily="18" charset="0"/>
                              </a:rPr>
                              <m:t>!…</m:t>
                            </m:r>
                            <m:d>
                              <m:dPr>
                                <m:ctrlPr>
                                  <a:rPr lang="zh-CN" altLang="zh-CN" sz="35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3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5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35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35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sz="3500" i="1">
                                <a:latin typeface="Cambria Math" panose="02040503050406030204" pitchFamily="18" charset="0"/>
                              </a:rPr>
                              <m:t>!…</m:t>
                            </m:r>
                            <m:sSub>
                              <m:sSubPr>
                                <m:ctrlPr>
                                  <a:rPr lang="zh-CN" altLang="zh-CN" sz="3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5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35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sz="3500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  <m:r>
                      <a:rPr lang="en-US" altLang="zh-CN" sz="35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35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35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5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5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35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zh-CN" altLang="zh-CN" sz="35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5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sz="350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sz="35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500">
                                <a:latin typeface="Cambria Math" panose="02040503050406030204" pitchFamily="18" charset="0"/>
                              </a:rPr>
                              <m:t>1)!</m:t>
                            </m:r>
                          </m:num>
                          <m:den>
                            <m:sSub>
                              <m:sSubPr>
                                <m:ctrlPr>
                                  <a:rPr lang="zh-CN" altLang="zh-CN" sz="3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5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35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3500" i="1">
                                <a:latin typeface="Cambria Math" panose="02040503050406030204" pitchFamily="18" charset="0"/>
                              </a:rPr>
                              <m:t>!</m:t>
                            </m:r>
                            <m:sSub>
                              <m:sSubPr>
                                <m:ctrlPr>
                                  <a:rPr lang="zh-CN" altLang="zh-CN" sz="3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5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3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3500" i="1">
                                <a:latin typeface="Cambria Math" panose="02040503050406030204" pitchFamily="18" charset="0"/>
                              </a:rPr>
                              <m:t>!…</m:t>
                            </m:r>
                            <m:sSub>
                              <m:sSubPr>
                                <m:ctrlPr>
                                  <a:rPr lang="zh-CN" altLang="zh-CN" sz="3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5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35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3500" i="1">
                                <a:latin typeface="Cambria Math" panose="02040503050406030204" pitchFamily="18" charset="0"/>
                              </a:rPr>
                              <m:t>!…</m:t>
                            </m:r>
                            <m:sSub>
                              <m:sSubPr>
                                <m:ctrlPr>
                                  <a:rPr lang="zh-CN" altLang="zh-CN" sz="3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5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35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sz="3500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r>
                          <a:rPr lang="en-US" altLang="zh-CN" sz="35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zh-CN" altLang="zh-CN" sz="3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5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35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35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3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5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35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35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500">
                            <a:latin typeface="Cambria Math" panose="02040503050406030204" pitchFamily="18" charset="0"/>
                          </a:rPr>
                          <m:t>1)!</m:t>
                        </m:r>
                      </m:num>
                      <m:den>
                        <m:sSub>
                          <m:sSubPr>
                            <m:ctrlPr>
                              <a:rPr lang="zh-CN" altLang="zh-CN" sz="3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5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35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3500" i="1">
                            <a:latin typeface="Cambria Math" panose="02040503050406030204" pitchFamily="18" charset="0"/>
                          </a:rPr>
                          <m:t>!</m:t>
                        </m:r>
                        <m:sSub>
                          <m:sSubPr>
                            <m:ctrlPr>
                              <a:rPr lang="zh-CN" altLang="zh-CN" sz="3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5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3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3500" i="1">
                            <a:latin typeface="Cambria Math" panose="02040503050406030204" pitchFamily="18" charset="0"/>
                          </a:rPr>
                          <m:t>!…</m:t>
                        </m:r>
                        <m:sSub>
                          <m:sSubPr>
                            <m:ctrlPr>
                              <a:rPr lang="zh-CN" altLang="zh-CN" sz="3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5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35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sz="35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sz="3500" i="1">
                        <a:latin typeface="Cambria Math" panose="02040503050406030204" pitchFamily="18" charset="0"/>
                      </a:rPr>
                      <m:t>∗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35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35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5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5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35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zh-CN" altLang="zh-CN" sz="3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5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35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zh-CN" altLang="zh-CN" sz="2800" dirty="0"/>
              </a:p>
              <a:p>
                <a:r>
                  <a:rPr lang="zh-CN" altLang="zh-CN" sz="2800" dirty="0"/>
                  <a:t>所以只需要维护常量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1)!</m:t>
                        </m:r>
                      </m:num>
                      <m:den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!</m:t>
                        </m:r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!…</m:t>
                        </m:r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zh-CN" altLang="zh-CN" sz="2800" dirty="0"/>
                  <a:t>以及前缀和就可以求得答案，递归计算时，常量直接除以</a:t>
                </a:r>
                <a:r>
                  <a:rPr lang="en-US" altLang="zh-CN" sz="2800" dirty="0"/>
                  <a:t>(n-1)</a:t>
                </a:r>
                <a:r>
                  <a:rPr lang="zh-CN" altLang="zh-CN" sz="2800" dirty="0"/>
                  <a:t>并且乘上</a:t>
                </a:r>
                <a:r>
                  <a:rPr lang="en-US" altLang="zh-CN" sz="2800" dirty="0"/>
                  <a:t>a</a:t>
                </a:r>
                <a:r>
                  <a:rPr lang="en-US" altLang="zh-CN" sz="2800" baseline="-25000" dirty="0"/>
                  <a:t>k</a:t>
                </a:r>
                <a:r>
                  <a:rPr lang="zh-CN" altLang="zh-CN" sz="2800" dirty="0"/>
                  <a:t>即可，前缀和而已使用树状数组或者线段树维护。</a:t>
                </a:r>
              </a:p>
            </p:txBody>
          </p:sp>
        </mc:Choice>
        <mc:Fallback>
          <p:sp>
            <p:nvSpPr>
              <p:cNvPr id="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1930400"/>
                <a:ext cx="8596668" cy="4458271"/>
              </a:xfrm>
              <a:prstGeom prst="rect">
                <a:avLst/>
              </a:prstGeom>
              <a:blipFill rotWithShape="0">
                <a:blip r:embed="rId2"/>
                <a:stretch>
                  <a:fillRect l="-4326" t="-2736" r="-5674" b="-2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99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</a:t>
            </a:r>
            <a:r>
              <a:rPr lang="zh-CN" altLang="en-US" dirty="0"/>
              <a:t>维宇宙的战争（浅玫瑰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/>
              <p:cNvSpPr txBox="1">
                <a:spLocks/>
              </p:cNvSpPr>
              <p:nvPr/>
            </p:nvSpPr>
            <p:spPr>
              <a:xfrm>
                <a:off x="677334" y="1930400"/>
                <a:ext cx="8596668" cy="44582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zh-CN" sz="2800" dirty="0"/>
                  <a:t>考虑</a:t>
                </a:r>
                <a:r>
                  <a:rPr lang="en-US" altLang="zh-CN" sz="2800" dirty="0"/>
                  <a:t>Mod M</a:t>
                </a:r>
                <a:r>
                  <a:rPr lang="zh-CN" altLang="zh-CN" sz="2800" dirty="0"/>
                  <a:t>，将</a:t>
                </a:r>
                <a:r>
                  <a:rPr lang="en-US" altLang="zh-CN" sz="2800" dirty="0"/>
                  <a:t>M</a:t>
                </a:r>
                <a:r>
                  <a:rPr lang="zh-CN" altLang="zh-CN" sz="2800" dirty="0"/>
                  <a:t>质因数分解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… 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p>
                    </m:sSup>
                  </m:oMath>
                </a14:m>
                <a:r>
                  <a:rPr lang="zh-CN" altLang="zh-CN" sz="2800" dirty="0"/>
                  <a:t>，单独计算答案在模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r>
                  <a:rPr lang="zh-CN" altLang="zh-CN" sz="2800" dirty="0"/>
                  <a:t>的结果然后利用中国剩余定理得到最终答案。由于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800" dirty="0"/>
                  <a:t>不是素数，计算除法时可能除数不存在逆元，需要将一个数</a:t>
                </a:r>
                <a:r>
                  <a:rPr lang="en-US" altLang="zh-CN" sz="2800" dirty="0"/>
                  <a:t>x</a:t>
                </a:r>
                <a:r>
                  <a:rPr lang="zh-CN" altLang="zh-CN" sz="2800" dirty="0"/>
                  <a:t>用一个二元组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800" dirty="0"/>
                  <a:t>表示代表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zh-CN" altLang="zh-CN" sz="2800" dirty="0"/>
                  <a:t>，其中</a:t>
                </a:r>
                <a:r>
                  <a:rPr lang="en-US" altLang="zh-CN" sz="2800" dirty="0"/>
                  <a:t>a</a:t>
                </a:r>
                <a:r>
                  <a:rPr lang="zh-CN" altLang="zh-CN" sz="28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800" dirty="0"/>
                  <a:t>的</a:t>
                </a:r>
                <a:r>
                  <a:rPr lang="en-US" altLang="zh-CN" sz="2800" dirty="0"/>
                  <a:t>GCD</a:t>
                </a:r>
                <a:r>
                  <a:rPr lang="zh-CN" altLang="zh-CN" sz="2800" dirty="0"/>
                  <a:t>为</a:t>
                </a:r>
                <a:r>
                  <a:rPr lang="en-US" altLang="zh-CN" sz="2800" dirty="0"/>
                  <a:t>1</a:t>
                </a:r>
                <a:r>
                  <a:rPr lang="zh-CN" altLang="zh-CN" sz="2800" dirty="0"/>
                  <a:t>，这时有：</a:t>
                </a:r>
              </a:p>
              <a:p>
                <a:r>
                  <a:rPr lang="en-US" altLang="zh-CN" sz="2800" dirty="0"/>
                  <a:t>(a, b)*(c, d) = (a * c, b + d)</a:t>
                </a:r>
                <a:r>
                  <a:rPr lang="zh-CN" altLang="zh-CN" sz="2800" dirty="0"/>
                  <a:t>并且</a:t>
                </a:r>
                <a:r>
                  <a:rPr lang="en-US" altLang="zh-CN" sz="2800" dirty="0"/>
                  <a:t>(a, b)/(c, d) = (a * c</a:t>
                </a:r>
                <a:r>
                  <a:rPr lang="en-US" altLang="zh-CN" sz="2800" baseline="30000" dirty="0"/>
                  <a:t>-1</a:t>
                </a:r>
                <a:r>
                  <a:rPr lang="en-US" altLang="zh-CN" sz="2800" dirty="0"/>
                  <a:t>, b - d)</a:t>
                </a:r>
                <a:r>
                  <a:rPr lang="zh-CN" altLang="zh-CN" sz="2800" dirty="0"/>
                  <a:t>，运算过程中的乘除法按照此种运算法则来做，最后转换为整数再统一做加法操作。</a:t>
                </a:r>
              </a:p>
              <a:p>
                <a:r>
                  <a:rPr lang="zh-CN" altLang="zh-CN" sz="2800" dirty="0"/>
                  <a:t>注意，在求逆元的过程中只能用扩展欧几里得算法，快速幂会出错，因为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800" dirty="0"/>
                  <a:t>不一定是素数。</a:t>
                </a:r>
              </a:p>
            </p:txBody>
          </p:sp>
        </mc:Choice>
        <mc:Fallback>
          <p:sp>
            <p:nvSpPr>
              <p:cNvPr id="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1930400"/>
                <a:ext cx="8596668" cy="4458271"/>
              </a:xfrm>
              <a:prstGeom prst="rect">
                <a:avLst/>
              </a:prstGeom>
              <a:blipFill rotWithShape="0">
                <a:blip r:embed="rId2"/>
                <a:stretch>
                  <a:fillRect l="-709" t="-1505" r="-638" b="-9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96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自由之翼（浅绿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77334" y="1930400"/>
            <a:ext cx="8596668" cy="4458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/>
              <a:t>YXM</a:t>
            </a:r>
            <a:r>
              <a:rPr lang="zh-CN" altLang="en-US" sz="2800" dirty="0" smtClean="0"/>
              <a:t>学长力作。</a:t>
            </a:r>
            <a:endParaRPr lang="en-US" altLang="zh-CN" sz="2800" dirty="0" smtClean="0"/>
          </a:p>
          <a:p>
            <a:r>
              <a:rPr lang="zh-CN" altLang="zh-CN" sz="2800" dirty="0"/>
              <a:t>本题实际上是问对于所有</a:t>
            </a:r>
            <a:r>
              <a:rPr lang="en-US" altLang="zh-CN" sz="2800" dirty="0"/>
              <a:t> N</a:t>
            </a:r>
            <a:r>
              <a:rPr lang="zh-CN" altLang="zh-CN" sz="2800" dirty="0"/>
              <a:t>＋</a:t>
            </a:r>
            <a:r>
              <a:rPr lang="en-US" altLang="zh-CN" sz="2800" dirty="0"/>
              <a:t>1 </a:t>
            </a:r>
            <a:r>
              <a:rPr lang="zh-CN" altLang="zh-CN" sz="2800" dirty="0"/>
              <a:t>个点无标号的有序有根树，与根相连的边权为</a:t>
            </a:r>
            <a:r>
              <a:rPr lang="en-US" altLang="zh-CN" sz="2800" dirty="0"/>
              <a:t> A</a:t>
            </a:r>
            <a:r>
              <a:rPr lang="zh-CN" altLang="zh-CN" sz="2800" dirty="0"/>
              <a:t>，其它边权为</a:t>
            </a:r>
            <a:r>
              <a:rPr lang="en-US" altLang="zh-CN" sz="2800" dirty="0"/>
              <a:t>B</a:t>
            </a:r>
            <a:r>
              <a:rPr lang="zh-CN" altLang="zh-CN" sz="2800" dirty="0"/>
              <a:t>，求所有不同的树的所有边权之和。本题可以分为两部分求解。</a:t>
            </a:r>
          </a:p>
          <a:p>
            <a:endParaRPr lang="en-US" altLang="zh-CN" sz="2800" dirty="0" smtClean="0"/>
          </a:p>
          <a:p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92362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自由之翼（浅绿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 txBox="1">
                <a:spLocks/>
              </p:cNvSpPr>
              <p:nvPr/>
            </p:nvSpPr>
            <p:spPr>
              <a:xfrm>
                <a:off x="677334" y="1930400"/>
                <a:ext cx="8596668" cy="44582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>
                  <a:buNone/>
                </a:pPr>
                <a:r>
                  <a:rPr lang="en-US" altLang="zh-CN" sz="2800" dirty="0" smtClean="0"/>
                  <a:t>1. </a:t>
                </a:r>
                <a:r>
                  <a:rPr lang="zh-CN" altLang="zh-CN" sz="2800" dirty="0" smtClean="0"/>
                  <a:t>首</a:t>
                </a:r>
                <a:r>
                  <a:rPr lang="zh-CN" altLang="zh-CN" sz="2800" dirty="0"/>
                  <a:t>先假设所有的边权都是</a:t>
                </a:r>
                <a:r>
                  <a:rPr lang="en-US" altLang="zh-CN" sz="2800" dirty="0"/>
                  <a:t>B</a:t>
                </a:r>
                <a:r>
                  <a:rPr lang="zh-CN" altLang="zh-CN" sz="2800" dirty="0"/>
                  <a:t>，那么显然每棵树的权值之和为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zh-CN" sz="2800" dirty="0"/>
                  <a:t>，那么只需求出包含</a:t>
                </a:r>
                <a:r>
                  <a:rPr lang="en-US" altLang="zh-CN" sz="2800" dirty="0"/>
                  <a:t> N+1 </a:t>
                </a:r>
                <a:r>
                  <a:rPr lang="zh-CN" altLang="zh-CN" sz="2800" dirty="0"/>
                  <a:t>个点的有序有根树有多少个即可。由于每棵树都可以通过左儿子右兄弟等价转换为一棵二叉树，因此答案即为</a:t>
                </a:r>
                <a:r>
                  <a:rPr lang="en-US" altLang="zh-CN" sz="2800" dirty="0"/>
                  <a:t>N</a:t>
                </a:r>
                <a:r>
                  <a:rPr lang="zh-CN" altLang="zh-CN" sz="2800" dirty="0"/>
                  <a:t>个点的二叉树的个数，也就是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𝐶𝑎𝑡𝑎𝑙𝑎𝑛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  <m:sup/>
                    </m:sSup>
                  </m:oMath>
                </a14:m>
                <a:r>
                  <a:rPr lang="zh-CN" altLang="zh-CN" sz="2800" dirty="0"/>
                  <a:t>。因此如果所有边权均为</a:t>
                </a:r>
                <a:r>
                  <a:rPr lang="en-US" altLang="zh-CN" sz="2800" dirty="0"/>
                  <a:t>B</a:t>
                </a:r>
                <a:r>
                  <a:rPr lang="zh-CN" altLang="zh-CN" sz="2800" dirty="0"/>
                  <a:t>，那么答案为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zh-CN" sz="2800" i="1">
                        <a:latin typeface="Cambria Math" panose="02040503050406030204" pitchFamily="18" charset="0"/>
                      </a:rPr>
                      <m:t>＊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𝐶𝑎𝑡𝑎𝑙𝑎𝑛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800" dirty="0"/>
                  <a:t>。</a:t>
                </a:r>
                <a:endParaRPr lang="zh-CN" altLang="zh-CN" sz="2800" u="none" strike="noStrike" dirty="0">
                  <a:effectLst/>
                </a:endParaRPr>
              </a:p>
              <a:p>
                <a:endParaRPr lang="en-US" altLang="zh-CN" sz="2800" dirty="0" smtClean="0"/>
              </a:p>
              <a:p>
                <a:endParaRPr lang="zh-CN" altLang="zh-CN" sz="2800" dirty="0"/>
              </a:p>
            </p:txBody>
          </p:sp>
        </mc:Choice>
        <mc:Fallback xmlns="">
          <p:sp>
            <p:nvSpPr>
              <p:cNvPr id="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1930400"/>
                <a:ext cx="8596668" cy="4458271"/>
              </a:xfrm>
              <a:prstGeom prst="rect">
                <a:avLst/>
              </a:prstGeom>
              <a:blipFill rotWithShape="0">
                <a:blip r:embed="rId2"/>
                <a:stretch>
                  <a:fillRect l="-1418" t="-1778" r="-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826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自由之翼（浅绿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 txBox="1">
                <a:spLocks/>
              </p:cNvSpPr>
              <p:nvPr/>
            </p:nvSpPr>
            <p:spPr>
              <a:xfrm>
                <a:off x="677333" y="1930400"/>
                <a:ext cx="11059741" cy="44582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>
                  <a:buNone/>
                </a:pPr>
                <a:r>
                  <a:rPr lang="en-US" altLang="zh-CN" sz="2800" dirty="0" smtClean="0"/>
                  <a:t>2. </a:t>
                </a:r>
                <a:r>
                  <a:rPr lang="zh-CN" altLang="zh-CN" sz="2800" dirty="0" smtClean="0"/>
                  <a:t>对于每一条与根相连的边，我们需要在</a:t>
                </a:r>
                <a:r>
                  <a:rPr lang="en-US" altLang="zh-CN" sz="2800" dirty="0"/>
                  <a:t>1</a:t>
                </a:r>
                <a:r>
                  <a:rPr lang="zh-CN" altLang="zh-CN" sz="2800" dirty="0"/>
                  <a:t>的基础上补充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800" dirty="0"/>
                  <a:t>的权值即可得到答案。现在的问题是求出</a:t>
                </a:r>
                <a:r>
                  <a:rPr lang="en-US" altLang="zh-CN" sz="2800" dirty="0"/>
                  <a:t> N+1 </a:t>
                </a:r>
                <a:r>
                  <a:rPr lang="zh-CN" altLang="zh-CN" sz="2800" dirty="0"/>
                  <a:t>个点的有序有根树中所有的根的度数之和是多少。求解这个问题可以使用母函数，方法如下。</a:t>
                </a:r>
                <a:endParaRPr lang="zh-CN" altLang="zh-CN" sz="2800" u="none" strike="noStrike" dirty="0">
                  <a:effectLst/>
                </a:endParaRPr>
              </a:p>
              <a:p>
                <a:r>
                  <a:rPr lang="zh-CN" altLang="zh-CN" sz="2800" dirty="0"/>
                  <a:t>令</a:t>
                </a:r>
                <a:r>
                  <a:rPr lang="en-US" altLang="zh-CN" sz="2800" dirty="0"/>
                  <a:t>N</a:t>
                </a:r>
                <a:r>
                  <a:rPr lang="zh-CN" altLang="zh-CN" sz="2800" dirty="0"/>
                  <a:t>个点有序有根树个数的母函数为</a:t>
                </a:r>
              </a:p>
              <a:p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𝑆𝐸𝑄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)) =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/(1−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))                            (1)</m:t>
                    </m:r>
                  </m:oMath>
                </a14:m>
                <a:endParaRPr lang="zh-CN" altLang="zh-CN" sz="2800" dirty="0"/>
              </a:p>
              <a:p>
                <a:r>
                  <a:rPr lang="zh-CN" altLang="zh-CN" sz="2800" dirty="0"/>
                  <a:t>令</a:t>
                </a:r>
                <a:r>
                  <a:rPr lang="en-US" altLang="zh-CN" sz="2800" dirty="0"/>
                  <a:t>N</a:t>
                </a:r>
                <a:r>
                  <a:rPr lang="zh-CN" altLang="zh-CN" sz="2800" dirty="0"/>
                  <a:t>个点根度数为</a:t>
                </a:r>
                <a:r>
                  <a:rPr lang="en-US" altLang="zh-CN" sz="2800" dirty="0"/>
                  <a:t>D</a:t>
                </a:r>
                <a:r>
                  <a:rPr lang="zh-CN" altLang="zh-CN" sz="2800" dirty="0"/>
                  <a:t>的有序有根树个数母函数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𝑆𝐸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))=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/(1−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/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))       (2)</m:t>
                    </m:r>
                  </m:oMath>
                </a14:m>
                <a:endParaRPr lang="zh-CN" altLang="zh-CN" sz="2800" dirty="0"/>
              </a:p>
              <a:p>
                <a:pPr marL="0" indent="0">
                  <a:buNone/>
                </a:pPr>
                <a:endParaRPr lang="en-US" altLang="zh-CN" sz="2800" dirty="0" smtClean="0"/>
              </a:p>
              <a:p>
                <a:endParaRPr lang="zh-CN" altLang="zh-CN" sz="2800" dirty="0"/>
              </a:p>
            </p:txBody>
          </p:sp>
        </mc:Choice>
        <mc:Fallback xmlns="">
          <p:sp>
            <p:nvSpPr>
              <p:cNvPr id="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3" y="1930400"/>
                <a:ext cx="11059741" cy="4458271"/>
              </a:xfrm>
              <a:prstGeom prst="rect">
                <a:avLst/>
              </a:prstGeom>
              <a:blipFill rotWithShape="0">
                <a:blip r:embed="rId2"/>
                <a:stretch>
                  <a:fillRect l="-1103" t="-1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62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自由之翼（浅绿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 txBox="1">
                <a:spLocks/>
              </p:cNvSpPr>
              <p:nvPr/>
            </p:nvSpPr>
            <p:spPr>
              <a:xfrm>
                <a:off x="677333" y="1930400"/>
                <a:ext cx="8596669" cy="44582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zh-CN" sz="2800" dirty="0" smtClean="0"/>
                  <a:t>将</a:t>
                </a:r>
                <a:r>
                  <a:rPr lang="en-US" altLang="zh-CN" sz="2800" dirty="0"/>
                  <a:t>(2)</a:t>
                </a:r>
                <a:r>
                  <a:rPr lang="zh-CN" altLang="zh-CN" sz="2800" dirty="0"/>
                  <a:t>式对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zh-CN" sz="2800" dirty="0"/>
                  <a:t>求偏导可得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𝑧𝐺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)/(1−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𝑢𝐺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(3) </m:t>
                    </m:r>
                  </m:oMath>
                </a14:m>
                <a:endParaRPr lang="zh-CN" altLang="zh-CN" sz="2800" dirty="0"/>
              </a:p>
              <a:p>
                <a:r>
                  <a:rPr lang="zh-CN" altLang="zh-CN" sz="2800" dirty="0"/>
                  <a:t>由母函数定义可知，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800" dirty="0"/>
                  <a:t>在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zh-CN" sz="2800" dirty="0"/>
                  <a:t>处的函数即为</a:t>
                </a:r>
                <a:r>
                  <a:rPr lang="en-US" altLang="zh-CN" sz="2800" dirty="0"/>
                  <a:t>N</a:t>
                </a:r>
                <a:r>
                  <a:rPr lang="zh-CN" altLang="zh-CN" sz="2800" dirty="0"/>
                  <a:t>个点的有序有根树根度数之和的母函数，即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,1)=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𝑧𝐺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)/(1−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(4)</m:t>
                    </m:r>
                  </m:oMath>
                </a14:m>
                <a:endParaRPr lang="en-US" altLang="zh-CN" sz="2800" dirty="0" smtClean="0"/>
              </a:p>
              <a:p>
                <a:r>
                  <a:rPr lang="zh-CN" altLang="zh-CN" sz="2800" dirty="0"/>
                  <a:t>将</a:t>
                </a:r>
                <a:r>
                  <a:rPr lang="en-US" altLang="zh-CN" sz="2800" dirty="0"/>
                  <a:t>(1)</a:t>
                </a:r>
                <a:r>
                  <a:rPr lang="zh-CN" altLang="zh-CN" sz="2800" dirty="0"/>
                  <a:t>式代入</a:t>
                </a:r>
                <a:r>
                  <a:rPr lang="en-US" altLang="zh-CN" sz="2800" dirty="0"/>
                  <a:t>(4)</a:t>
                </a:r>
                <a:r>
                  <a:rPr lang="zh-CN" altLang="zh-CN" sz="2800" dirty="0"/>
                  <a:t>式可得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,1)=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)−1              (5)</m:t>
                    </m:r>
                  </m:oMath>
                </a14:m>
                <a:endParaRPr lang="zh-CN" altLang="zh-CN" sz="2800" dirty="0"/>
              </a:p>
              <a:p>
                <a:endParaRPr lang="zh-CN" altLang="zh-CN" sz="2800" dirty="0"/>
              </a:p>
            </p:txBody>
          </p:sp>
        </mc:Choice>
        <mc:Fallback xmlns="">
          <p:sp>
            <p:nvSpPr>
              <p:cNvPr id="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3" y="1930400"/>
                <a:ext cx="8596669" cy="4458271"/>
              </a:xfrm>
              <a:prstGeom prst="rect">
                <a:avLst/>
              </a:prstGeom>
              <a:blipFill rotWithShape="0">
                <a:blip r:embed="rId2"/>
                <a:stretch>
                  <a:fillRect l="-851" t="-1778" r="-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72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自由之翼（浅绿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 txBox="1">
                <a:spLocks/>
              </p:cNvSpPr>
              <p:nvPr/>
            </p:nvSpPr>
            <p:spPr>
              <a:xfrm>
                <a:off x="677333" y="1930400"/>
                <a:ext cx="9203646" cy="44582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zh-CN" sz="2800" dirty="0" smtClean="0"/>
                  <a:t>由</a:t>
                </a:r>
                <a:r>
                  <a:rPr lang="en-US" altLang="zh-CN" sz="2800" dirty="0"/>
                  <a:t>(5)</a:t>
                </a:r>
                <a:r>
                  <a:rPr lang="zh-CN" altLang="zh-CN" sz="2800" dirty="0"/>
                  <a:t>式可得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]</m:t>
                    </m:r>
                    <m:sSubSup>
                      <m:sSub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,1)=[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)−[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)−[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=0]         (6)</m:t>
                    </m:r>
                  </m:oMath>
                </a14:m>
                <a:endParaRPr lang="zh-CN" altLang="zh-CN" sz="2800" dirty="0"/>
              </a:p>
              <a:p>
                <a:r>
                  <a:rPr lang="zh-CN" altLang="zh-CN" sz="2800" dirty="0"/>
                  <a:t>由第</a:t>
                </a:r>
                <a:r>
                  <a:rPr lang="en-US" altLang="zh-CN" sz="2800" dirty="0"/>
                  <a:t>1</a:t>
                </a:r>
                <a:r>
                  <a:rPr lang="zh-CN" altLang="zh-CN" sz="2800" dirty="0"/>
                  <a:t>步我们已知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zh-CN" altLang="zh-CN" sz="2800" i="1">
                            <a:latin typeface="Cambria Math" panose="02040503050406030204" pitchFamily="18" charset="0"/>
                          </a:rPr>
                          <m:t>＋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𝐶𝑎𝑡𝑎𝑙𝑎𝑛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  <m:sup/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                      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(7)</m:t>
                    </m:r>
                  </m:oMath>
                </a14:m>
                <a:endParaRPr lang="zh-CN" altLang="zh-CN" sz="2800" dirty="0"/>
              </a:p>
              <a:p>
                <a:r>
                  <a:rPr lang="zh-CN" altLang="zh-CN" sz="2800" dirty="0"/>
                  <a:t>我们最终可以得到所有</a:t>
                </a:r>
                <a:r>
                  <a:rPr lang="en-US" altLang="zh-CN" sz="2800" dirty="0"/>
                  <a:t> N+1 </a:t>
                </a:r>
                <a:r>
                  <a:rPr lang="zh-CN" altLang="zh-CN" sz="2800" dirty="0"/>
                  <a:t>个点的有序有根树的所有根度数之和为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𝐶𝑎𝑡𝑎𝑙𝑎𝑛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+1)−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𝐶𝑎𝑡𝑎𝑙𝑎𝑛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zh-CN" altLang="zh-CN" sz="2800" dirty="0"/>
              </a:p>
            </p:txBody>
          </p:sp>
        </mc:Choice>
        <mc:Fallback xmlns="">
          <p:sp>
            <p:nvSpPr>
              <p:cNvPr id="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3" y="1930400"/>
                <a:ext cx="9203646" cy="4458271"/>
              </a:xfrm>
              <a:prstGeom prst="rect">
                <a:avLst/>
              </a:prstGeom>
              <a:blipFill rotWithShape="0">
                <a:blip r:embed="rId2"/>
                <a:stretch>
                  <a:fillRect l="-795" t="-1778" r="-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3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特殊的棋子（深绿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由于数据特别小，可以做</a:t>
            </a:r>
            <a:r>
              <a:rPr lang="en-US" altLang="zh-CN" sz="3200" dirty="0" smtClean="0"/>
              <a:t>n</a:t>
            </a:r>
            <a:r>
              <a:rPr lang="zh-CN" altLang="en-US" sz="3200" dirty="0" smtClean="0"/>
              <a:t>次全图的遍历，每次根据一个点更新其周围的</a:t>
            </a:r>
            <a:r>
              <a:rPr lang="en-US" altLang="zh-CN" sz="3200" dirty="0" smtClean="0"/>
              <a:t>12</a:t>
            </a:r>
            <a:r>
              <a:rPr lang="zh-CN" altLang="en-US" sz="3200" dirty="0" smtClean="0"/>
              <a:t>个点的距离，时间复杂度为</a:t>
            </a:r>
            <a:r>
              <a:rPr lang="en-US" altLang="zh-CN" sz="3200" dirty="0" smtClean="0"/>
              <a:t>O(n^3)</a:t>
            </a:r>
          </a:p>
          <a:p>
            <a:r>
              <a:rPr lang="zh-CN" altLang="en-US" sz="3200" dirty="0" smtClean="0"/>
              <a:t>也可以用广度优先搜索（</a:t>
            </a:r>
            <a:r>
              <a:rPr lang="en-US" altLang="zh-CN" sz="3200" dirty="0" smtClean="0"/>
              <a:t>bfs</a:t>
            </a:r>
            <a:r>
              <a:rPr lang="zh-CN" altLang="en-US" sz="3200" dirty="0" smtClean="0"/>
              <a:t>），考虑好边界的情况，不要内存越界即可，时间复杂度</a:t>
            </a:r>
            <a:r>
              <a:rPr lang="en-US" altLang="zh-CN" sz="3200" dirty="0" smtClean="0"/>
              <a:t>O(n^2)</a:t>
            </a:r>
            <a:endParaRPr lang="zh-CN" altLang="en-US" sz="3200" dirty="0" smtClean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9013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自由之翼（浅绿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 txBox="1">
                <a:spLocks/>
              </p:cNvSpPr>
              <p:nvPr/>
            </p:nvSpPr>
            <p:spPr>
              <a:xfrm>
                <a:off x="677333" y="1930400"/>
                <a:ext cx="9203646" cy="44582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zh-CN" sz="2800" dirty="0"/>
                  <a:t>因此第</a:t>
                </a:r>
                <a:r>
                  <a:rPr lang="en-US" altLang="zh-CN" sz="2800" dirty="0"/>
                  <a:t>2</a:t>
                </a:r>
                <a:r>
                  <a:rPr lang="zh-CN" altLang="zh-CN" sz="2800" dirty="0"/>
                  <a:t>步答案即为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)∗(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𝐶𝑎𝑡𝑎𝑙𝑎𝑛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+1)−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𝐶𝑎𝑡𝑎𝑙𝑎𝑛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zh-CN" sz="2800" dirty="0"/>
              </a:p>
              <a:p>
                <a:r>
                  <a:rPr lang="zh-CN" altLang="zh-CN" sz="2800" dirty="0"/>
                  <a:t>综合上述步骤可知本题最终答案为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zh-CN" sz="2800" i="1">
                        <a:latin typeface="Cambria Math" panose="02040503050406030204" pitchFamily="18" charset="0"/>
                      </a:rPr>
                      <m:t>＊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𝐶𝑎𝑡𝑎𝑙𝑎𝑛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zh-CN" sz="2800" i="1">
                        <a:latin typeface="Cambria Math" panose="02040503050406030204" pitchFamily="18" charset="0"/>
                      </a:rPr>
                      <m:t>＋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)∗(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𝐶𝑎𝑡𝑎𝑙𝑎𝑛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+1)−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𝐶𝑎𝑡𝑎𝑙𝑎𝑛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zh-CN" sz="2800" dirty="0"/>
              </a:p>
              <a:p>
                <a:r>
                  <a:rPr lang="zh-CN" altLang="zh-CN" sz="2800" dirty="0"/>
                  <a:t>由于</a:t>
                </a:r>
                <a:r>
                  <a:rPr lang="en-US" altLang="zh-CN" sz="2800" dirty="0"/>
                  <a:t> P </a:t>
                </a:r>
                <a:r>
                  <a:rPr lang="zh-CN" altLang="zh-CN" sz="2800" dirty="0"/>
                  <a:t>不是很大且为素数，卡特兰数中的组合数可以有</a:t>
                </a:r>
                <a:r>
                  <a:rPr lang="en-US" altLang="zh-CN" sz="2800" dirty="0"/>
                  <a:t> Lucas </a:t>
                </a:r>
                <a:r>
                  <a:rPr lang="zh-CN" altLang="zh-CN" sz="2800" dirty="0"/>
                  <a:t>定理求出，最终复杂度为</a:t>
                </a:r>
                <a:r>
                  <a:rPr lang="en-US" altLang="zh-CN" sz="2800" dirty="0"/>
                  <a:t>O(P)</a:t>
                </a:r>
                <a:r>
                  <a:rPr lang="zh-CN" altLang="zh-CN" sz="2800" dirty="0"/>
                  <a:t>。</a:t>
                </a:r>
              </a:p>
            </p:txBody>
          </p:sp>
        </mc:Choice>
        <mc:Fallback xmlns="">
          <p:sp>
            <p:nvSpPr>
              <p:cNvPr id="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3" y="1930400"/>
                <a:ext cx="9203646" cy="4458271"/>
              </a:xfrm>
              <a:prstGeom prst="rect">
                <a:avLst/>
              </a:prstGeom>
              <a:blipFill rotWithShape="0">
                <a:blip r:embed="rId2"/>
                <a:stretch>
                  <a:fillRect l="-795" t="-1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50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9220" y="2329218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dirty="0"/>
              <a:t>简要题</a:t>
            </a:r>
            <a:r>
              <a:rPr lang="zh-CN" altLang="en-US" sz="8000" dirty="0" smtClean="0"/>
              <a:t>解到此结束</a:t>
            </a:r>
            <a:r>
              <a:rPr lang="en-US" altLang="zh-CN" sz="8000" dirty="0" smtClean="0"/>
              <a:t/>
            </a:r>
            <a:br>
              <a:rPr lang="en-US" altLang="zh-CN" sz="8000" dirty="0" smtClean="0"/>
            </a:br>
            <a:r>
              <a:rPr lang="zh-CN" altLang="en-US" sz="8000" dirty="0"/>
              <a:t>谢谢大</a:t>
            </a:r>
            <a:r>
              <a:rPr lang="zh-CN" altLang="en-US" sz="8000" dirty="0" smtClean="0"/>
              <a:t>家</a:t>
            </a:r>
            <a:r>
              <a:rPr lang="en-US" altLang="zh-CN" sz="8000" dirty="0" smtClean="0"/>
              <a:t>~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420414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数学系杀手（深蓝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纯高数题</a:t>
            </a:r>
            <a:endParaRPr lang="en-US" altLang="zh-CN" sz="3200" dirty="0" smtClean="0"/>
          </a:p>
          <a:p>
            <a:r>
              <a:rPr lang="zh-CN" altLang="en-US" sz="3200" dirty="0"/>
              <a:t>由</a:t>
            </a:r>
            <a:r>
              <a:rPr lang="zh-CN" altLang="en-US" sz="3200" dirty="0" smtClean="0"/>
              <a:t>于对称性与轮换对称性的存在</a:t>
            </a:r>
            <a:endParaRPr lang="en-US" altLang="zh-CN" sz="3200" dirty="0" smtClean="0"/>
          </a:p>
          <a:p>
            <a:r>
              <a:rPr lang="zh-CN" altLang="en-US" sz="3200" dirty="0"/>
              <a:t>式</a:t>
            </a:r>
            <a:r>
              <a:rPr lang="zh-CN" altLang="en-US" sz="3200" dirty="0" smtClean="0"/>
              <a:t>子的结果为：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3000" dirty="0"/>
              <a:t>	</a:t>
            </a:r>
            <a:r>
              <a:rPr lang="en-US" altLang="zh-CN" sz="3000" dirty="0" smtClean="0"/>
              <a:t>	[c+</a:t>
            </a:r>
            <a:r>
              <a:rPr lang="zh-CN" altLang="en-US" sz="3000" dirty="0" smtClean="0"/>
              <a:t>（</a:t>
            </a:r>
            <a:r>
              <a:rPr lang="en-US" altLang="zh-CN" sz="3000" dirty="0" smtClean="0"/>
              <a:t>d+e</a:t>
            </a:r>
            <a:r>
              <a:rPr lang="zh-CN" altLang="en-US" sz="3000" dirty="0" smtClean="0"/>
              <a:t>）</a:t>
            </a:r>
            <a:r>
              <a:rPr lang="en-US" altLang="zh-CN" sz="3000" dirty="0"/>
              <a:t>/</a:t>
            </a:r>
            <a:r>
              <a:rPr lang="en-US" altLang="zh-CN" sz="3000" dirty="0" smtClean="0"/>
              <a:t>2] * π * R^2</a:t>
            </a:r>
          </a:p>
        </p:txBody>
      </p:sp>
    </p:spTree>
    <p:extLst>
      <p:ext uri="{BB962C8B-B14F-4D97-AF65-F5344CB8AC3E}">
        <p14:creationId xmlns:p14="http://schemas.microsoft.com/office/powerpoint/2010/main" val="251319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吃糖果是永恒不变的话题（黑）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3200" dirty="0" smtClean="0"/>
              <a:t>博弈题</a:t>
            </a:r>
            <a:endParaRPr lang="en-US" altLang="zh-CN" sz="3200" dirty="0"/>
          </a:p>
          <a:p>
            <a:r>
              <a:rPr lang="en-US" altLang="zh-CN" sz="3200" dirty="0" smtClean="0"/>
              <a:t>1.</a:t>
            </a:r>
            <a:r>
              <a:rPr lang="zh-CN" altLang="en-US" sz="3200" dirty="0" smtClean="0"/>
              <a:t>可以考虑动态规划来解决</a:t>
            </a:r>
            <a:endParaRPr lang="en-US" altLang="zh-CN" sz="3200" dirty="0" smtClean="0"/>
          </a:p>
          <a:p>
            <a:pPr lvl="1"/>
            <a:r>
              <a:rPr lang="zh-CN" altLang="en-US" sz="3000" dirty="0" smtClean="0"/>
              <a:t>设</a:t>
            </a:r>
            <a:r>
              <a:rPr lang="en-US" altLang="zh-CN" sz="3000" dirty="0" smtClean="0"/>
              <a:t>bool dp[n][2]</a:t>
            </a:r>
            <a:r>
              <a:rPr lang="zh-CN" altLang="en-US" sz="3000" dirty="0" smtClean="0"/>
              <a:t>，</a:t>
            </a:r>
            <a:r>
              <a:rPr lang="en-US" altLang="zh-CN" sz="3000" dirty="0" smtClean="0"/>
              <a:t>dp[i][0]</a:t>
            </a:r>
            <a:r>
              <a:rPr lang="zh-CN" altLang="en-US" sz="3000" dirty="0" smtClean="0"/>
              <a:t>为真代表</a:t>
            </a:r>
            <a:r>
              <a:rPr lang="en-US" altLang="zh-CN" sz="3000" dirty="0" smtClean="0"/>
              <a:t>i</a:t>
            </a:r>
            <a:r>
              <a:rPr lang="zh-CN" altLang="en-US" sz="3000" dirty="0" smtClean="0"/>
              <a:t>个糖果先手一定能拿到偶数个，</a:t>
            </a:r>
            <a:r>
              <a:rPr lang="en-US" altLang="zh-CN" sz="3000" dirty="0" smtClean="0"/>
              <a:t>dp[i][1]</a:t>
            </a:r>
            <a:r>
              <a:rPr lang="zh-CN" altLang="en-US" sz="3000" dirty="0" smtClean="0"/>
              <a:t>为真代表</a:t>
            </a:r>
            <a:r>
              <a:rPr lang="en-US" altLang="zh-CN" sz="3000" dirty="0" smtClean="0"/>
              <a:t>i</a:t>
            </a:r>
            <a:r>
              <a:rPr lang="zh-CN" altLang="en-US" sz="3000" dirty="0" smtClean="0"/>
              <a:t>个糖果先手一定能拿到奇数个，</a:t>
            </a:r>
            <a:r>
              <a:rPr lang="en-US" altLang="zh-CN" sz="3000" dirty="0" smtClean="0"/>
              <a:t>O(1)</a:t>
            </a:r>
            <a:r>
              <a:rPr lang="zh-CN" altLang="en-US" sz="3000" dirty="0" smtClean="0"/>
              <a:t>转移即可。</a:t>
            </a:r>
            <a:endParaRPr lang="en-US" altLang="zh-CN" sz="3000" dirty="0" smtClean="0"/>
          </a:p>
          <a:p>
            <a:r>
              <a:rPr lang="en-US" altLang="zh-CN" sz="3200" dirty="0" smtClean="0"/>
              <a:t>2.</a:t>
            </a:r>
            <a:r>
              <a:rPr lang="zh-CN" altLang="en-US" sz="3200" dirty="0" smtClean="0"/>
              <a:t>有规律</a:t>
            </a:r>
            <a:endParaRPr lang="en-US" altLang="zh-CN" sz="3200" dirty="0" smtClean="0"/>
          </a:p>
          <a:p>
            <a:pPr lvl="1"/>
            <a:r>
              <a:rPr lang="zh-CN" altLang="en-US" sz="3000" dirty="0" smtClean="0"/>
              <a:t>可以发现，当且仅当</a:t>
            </a:r>
            <a:r>
              <a:rPr lang="en-US" altLang="zh-CN" sz="3000" dirty="0" smtClean="0"/>
              <a:t>n=8k+5</a:t>
            </a:r>
            <a:r>
              <a:rPr lang="zh-CN" altLang="en-US" sz="3000" dirty="0" smtClean="0"/>
              <a:t>时先手失败</a:t>
            </a:r>
            <a:endParaRPr lang="en-US" altLang="zh-CN" sz="3000" dirty="0" smtClean="0"/>
          </a:p>
        </p:txBody>
      </p:sp>
    </p:spTree>
    <p:extLst>
      <p:ext uri="{BB962C8B-B14F-4D97-AF65-F5344CB8AC3E}">
        <p14:creationId xmlns:p14="http://schemas.microsoft.com/office/powerpoint/2010/main" val="215093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搞个大矩阵（白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作为全场唯一的一道膜蛤题，肩负重任。</a:t>
            </a:r>
          </a:p>
          <a:p>
            <a:r>
              <a:rPr lang="zh-CN" altLang="en-US" sz="3200" dirty="0"/>
              <a:t>这道题朴素的想法是做一个</a:t>
            </a:r>
            <a:r>
              <a:rPr lang="en-US" altLang="zh-CN" sz="3200" dirty="0"/>
              <a:t>o(n^3)</a:t>
            </a:r>
            <a:r>
              <a:rPr lang="zh-CN" altLang="en-US" sz="3200" dirty="0"/>
              <a:t>的</a:t>
            </a:r>
            <a:r>
              <a:rPr lang="en-US" altLang="zh-CN" sz="3200" dirty="0"/>
              <a:t>dp</a:t>
            </a:r>
            <a:r>
              <a:rPr lang="zh-CN" altLang="en-US" sz="3200" dirty="0"/>
              <a:t>状态，</a:t>
            </a:r>
            <a:r>
              <a:rPr lang="en-US" altLang="zh-CN" sz="3200" dirty="0"/>
              <a:t>dp[i][j][k]</a:t>
            </a:r>
            <a:r>
              <a:rPr lang="zh-CN" altLang="en-US" sz="3200" dirty="0"/>
              <a:t>代表在从入口走到矩阵</a:t>
            </a:r>
            <a:r>
              <a:rPr lang="en-US" altLang="zh-CN" sz="3200" dirty="0"/>
              <a:t>[i][j]</a:t>
            </a:r>
            <a:r>
              <a:rPr lang="zh-CN" altLang="en-US" sz="3200" dirty="0"/>
              <a:t>这个位置，身上带着</a:t>
            </a:r>
            <a:r>
              <a:rPr lang="en-US" altLang="zh-CN" sz="3200" dirty="0"/>
              <a:t>k</a:t>
            </a:r>
            <a:r>
              <a:rPr lang="zh-CN" altLang="en-US" sz="3200" dirty="0"/>
              <a:t>的果子是否可以达到。由于数据量较大，这么做会超时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2119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搞个大矩阵（白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可以用</a:t>
            </a:r>
            <a:r>
              <a:rPr lang="en-US" altLang="zh-CN" sz="3200" dirty="0"/>
              <a:t>bitset+</a:t>
            </a:r>
            <a:r>
              <a:rPr lang="zh-CN" altLang="en-US" sz="3200" dirty="0"/>
              <a:t>位运算优化，每一位的</a:t>
            </a:r>
            <a:r>
              <a:rPr lang="en-US" altLang="zh-CN" sz="3200" dirty="0"/>
              <a:t>0/1</a:t>
            </a:r>
            <a:r>
              <a:rPr lang="zh-CN" altLang="en-US" sz="3200" dirty="0"/>
              <a:t>表示是否可达，优化后时间复杂度变为原来的</a:t>
            </a:r>
            <a:r>
              <a:rPr lang="en-US" altLang="zh-CN" sz="3200" dirty="0"/>
              <a:t>1/32</a:t>
            </a:r>
            <a:r>
              <a:rPr lang="zh-CN" altLang="en-US" sz="3200" dirty="0"/>
              <a:t>。</a:t>
            </a:r>
          </a:p>
          <a:p>
            <a:r>
              <a:rPr lang="zh-CN" altLang="en-US" sz="3200" dirty="0"/>
              <a:t>本来并没有想卡大家的空间复杂度，但无奈测评机只能开到</a:t>
            </a:r>
            <a:r>
              <a:rPr lang="en-US" altLang="zh-CN" sz="3200" dirty="0"/>
              <a:t>150M</a:t>
            </a:r>
            <a:r>
              <a:rPr lang="zh-CN" altLang="en-US" sz="3200" dirty="0"/>
              <a:t>的空间，所以要采用滚动数组来降低空间花费。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5350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环形变换（浅粉）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sz="3200" dirty="0"/>
                  <a:t>如果把每次操作之后的格子内的值用向量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3200" dirty="0"/>
                  <a:t>表示，不难发现可以使用矩阵与向量的相乘来进行每一步的推导</a:t>
                </a:r>
                <a:endParaRPr lang="en-US" altLang="zh-CN" sz="3200" dirty="0"/>
              </a:p>
              <a:p>
                <a:r>
                  <a:rPr lang="zh-CN" altLang="en-US" sz="3200" dirty="0"/>
                  <a:t>由于每一次的系数矩阵（设为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3200" dirty="0"/>
                  <a:t>）都是相同的，于是可以推出公式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32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3200" dirty="0"/>
              </a:p>
              <a:p>
                <a:r>
                  <a:rPr lang="zh-CN" altLang="en-US" sz="3200" dirty="0"/>
                  <a:t>矩阵乘法的时间复杂度是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dirty="0"/>
                  <a:t>，这样使用快速幂整个算法可以达到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3200" i="1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US" altLang="zh-CN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dirty="0"/>
                  <a:t>，但是这是不够的</a:t>
                </a:r>
                <a:endParaRPr lang="en-US" altLang="zh-CN" sz="3200" dirty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64" t="-3140" r="-6525" b="-48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689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环形变换（浅粉）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0"/>
                <a:ext cx="8596668" cy="3880773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400" dirty="0" smtClean="0"/>
                  <a:t>分析矩阵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400" dirty="0"/>
                  <a:t>时，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mr>
                      <m:m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mr>
                    </m:m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发现这个矩阵的第一行可以构造出整个矩阵</a:t>
                </a:r>
                <a:endParaRPr lang="en-US" altLang="zh-CN" sz="2400" dirty="0"/>
              </a:p>
              <a:p>
                <a:r>
                  <a:rPr lang="zh-CN" altLang="en-US" sz="2400" dirty="0"/>
                  <a:t>进一步发现，满足这种性质的矩阵相乘的结果还满足这种性质</a:t>
                </a:r>
                <a:endParaRPr lang="en-US" altLang="zh-CN" sz="2400" dirty="0"/>
              </a:p>
              <a:p>
                <a:r>
                  <a:rPr lang="zh-CN" altLang="en-US" sz="2400" dirty="0"/>
                  <a:t>于是矩阵化简之后，可以用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的时间维护矩阵相乘，总时间为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0"/>
                <a:ext cx="8596668" cy="3880773"/>
              </a:xfrm>
              <a:blipFill rotWithShape="0">
                <a:blip r:embed="rId2"/>
                <a:stretch>
                  <a:fillRect l="-567" b="-14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043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</TotalTime>
  <Words>1903</Words>
  <Application>Microsoft Office PowerPoint</Application>
  <PresentationFormat>宽屏</PresentationFormat>
  <Paragraphs>139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方正姚体</vt:lpstr>
      <vt:lpstr>华文新魏</vt:lpstr>
      <vt:lpstr>微软雅黑 Light</vt:lpstr>
      <vt:lpstr>Arial</vt:lpstr>
      <vt:lpstr>Cambria Math</vt:lpstr>
      <vt:lpstr>Trebuchet MS</vt:lpstr>
      <vt:lpstr>Wingdings 3</vt:lpstr>
      <vt:lpstr>平面</vt:lpstr>
      <vt:lpstr>北京理工大学第十一届 “连山管控”程序设计大赛 简要题解 </vt:lpstr>
      <vt:lpstr>Brightest Immaculate Teresa（红）</vt:lpstr>
      <vt:lpstr>特殊的棋子（深绿）</vt:lpstr>
      <vt:lpstr>数学系杀手（深蓝）</vt:lpstr>
      <vt:lpstr>吃糖果是永恒不变的话题（黑）</vt:lpstr>
      <vt:lpstr>搞个大矩阵（白）</vt:lpstr>
      <vt:lpstr>搞个大矩阵（白）</vt:lpstr>
      <vt:lpstr>环形变换（浅粉）</vt:lpstr>
      <vt:lpstr>环形变换（浅粉）</vt:lpstr>
      <vt:lpstr>马尔科夫过程（深紫） </vt:lpstr>
      <vt:lpstr>马尔科夫过程（深紫） </vt:lpstr>
      <vt:lpstr>M % (M + 1) = ???（中黄）  </vt:lpstr>
      <vt:lpstr>M % (M + 1) = ???（中黄）  </vt:lpstr>
      <vt:lpstr>四叠半神话大系（橘黄） </vt:lpstr>
      <vt:lpstr>四叠半神话大系（橘黄） </vt:lpstr>
      <vt:lpstr>alpha喵（青）</vt:lpstr>
      <vt:lpstr>Mission: Impossible（亮黄）</vt:lpstr>
      <vt:lpstr>Mission: Impossible（亮黄）</vt:lpstr>
      <vt:lpstr>Mission: Impossible（亮黄）</vt:lpstr>
      <vt:lpstr>Mission: Impossible（亮黄）</vt:lpstr>
      <vt:lpstr>Mission: Impossible（亮黄）</vt:lpstr>
      <vt:lpstr>N维宇宙的战争（浅玫瑰）</vt:lpstr>
      <vt:lpstr>N维宇宙的战争（浅玫瑰）</vt:lpstr>
      <vt:lpstr>N维宇宙的战争（浅玫瑰）</vt:lpstr>
      <vt:lpstr>自由之翼（浅绿）</vt:lpstr>
      <vt:lpstr>自由之翼（浅绿）</vt:lpstr>
      <vt:lpstr>自由之翼（浅绿）</vt:lpstr>
      <vt:lpstr>自由之翼（浅绿）</vt:lpstr>
      <vt:lpstr>自由之翼（浅绿）</vt:lpstr>
      <vt:lpstr>自由之翼（浅绿）</vt:lpstr>
      <vt:lpstr>简要题解到此结束 谢谢大家~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北京理工大学第十一届 “连山管控” 程序设计大赛简要题解 </dc:title>
  <dc:creator>黄轩成</dc:creator>
  <cp:lastModifiedBy>黄轩成</cp:lastModifiedBy>
  <cp:revision>17</cp:revision>
  <dcterms:created xsi:type="dcterms:W3CDTF">2016-05-14T13:10:16Z</dcterms:created>
  <dcterms:modified xsi:type="dcterms:W3CDTF">2016-05-15T15:26:01Z</dcterms:modified>
</cp:coreProperties>
</file>