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78" r:id="rId3"/>
    <p:sldId id="258" r:id="rId4"/>
    <p:sldId id="277" r:id="rId5"/>
    <p:sldId id="299" r:id="rId6"/>
    <p:sldId id="261" r:id="rId7"/>
    <p:sldId id="262" r:id="rId8"/>
    <p:sldId id="264" r:id="rId9"/>
    <p:sldId id="265" r:id="rId10"/>
    <p:sldId id="266" r:id="rId11"/>
    <p:sldId id="269" r:id="rId12"/>
    <p:sldId id="270" r:id="rId13"/>
    <p:sldId id="272" r:id="rId14"/>
    <p:sldId id="273" r:id="rId15"/>
    <p:sldId id="274" r:id="rId16"/>
    <p:sldId id="275" r:id="rId17"/>
  </p:sldIdLst>
  <p:sldSz cx="9144000" cy="5143500" type="screen16x9"/>
  <p:notesSz cx="6858000" cy="9144000"/>
  <p:embeddedFontLst>
    <p:embeddedFont>
      <p:font typeface="Montserrat" panose="02010600030101010101" charset="0"/>
      <p:regular r:id="rId19"/>
    </p:embeddedFont>
    <p:embeddedFont>
      <p:font typeface="Montserrat ExtraBold" panose="02010600030101010101" charset="0"/>
      <p:italic r:id="rId20"/>
    </p:embeddedFont>
    <p:embeddedFont>
      <p:font typeface="Montserrat SemiBold" panose="02010600030101010101"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p:cViewPr varScale="1">
        <p:scale>
          <a:sx n="89" d="100"/>
          <a:sy n="89" d="100"/>
        </p:scale>
        <p:origin x="56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6bf0f6ab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46bf0f6ab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6bf0f6ab7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46bf0f6ab7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6bf0f6ab7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46bf0f6ab7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6bf0f6a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46bf0f6ab7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OKRs serve as inputs will not directly impact appraisal scores, but serves as a guideline to review for your performance review, directly impacting 3 of the 5 competencies, namely</a:t>
            </a:r>
          </a:p>
          <a:p>
            <a:pPr marL="457200" lvl="0" indent="-228600" algn="l" rtl="0">
              <a:lnSpc>
                <a:spcPct val="100000"/>
              </a:lnSpc>
              <a:spcBef>
                <a:spcPts val="0"/>
              </a:spcBef>
              <a:spcAft>
                <a:spcPts val="0"/>
              </a:spcAft>
              <a:buSzPts val="1100"/>
              <a:buNone/>
            </a:pPr>
            <a:endParaRPr sz="11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Expertise / Core Skills - </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Does the employee have the requisite skills and knowledge in order to perform their core responsibilities? Ignoring factors such as carelessness or attitude, do they know how to do what they are supposed to do?</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Execution</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 Is the employee able to execute their core responsibilities reliably? Are they able to do so accurately and with minimal mistakes and/or issues, within the deadline assigned to them?</a:t>
            </a: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Initiative </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employee’s ability to identify and undertake tasks not assigned to them. Are they able to proactively find work to do? Are they able to identify potential shortcomings in the company’s architecture and infrastructure and suggest solutions or improvements?</a:t>
            </a:r>
          </a:p>
          <a:p>
            <a:pPr marL="457200" marR="0" lvl="0" indent="-298450" algn="l" rtl="0">
              <a:lnSpc>
                <a:spcPct val="100000"/>
              </a:lnSpc>
              <a:spcBef>
                <a:spcPts val="0"/>
              </a:spcBef>
              <a:spcAft>
                <a:spcPts val="0"/>
              </a:spcAft>
              <a:buClr>
                <a:srgbClr val="000000"/>
              </a:buClr>
              <a:buSzPts val="1100"/>
              <a:buFont typeface="Arial" panose="020B0604020202020204"/>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Professionalism</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 Is the employee self-aware and self-motivated? Are they aware of their own shortcomings, and if not, do they readily accept managerial feedback highlighting such shortcomings? Are they keen to improve their own skills competencies, and able to respect the corporate hierarchy regardless of personal opinion or prejudice?</a:t>
            </a:r>
          </a:p>
          <a:p>
            <a:pPr marL="457200" marR="0" lvl="0" indent="-298450" algn="l" rtl="0">
              <a:lnSpc>
                <a:spcPct val="100000"/>
              </a:lnSpc>
              <a:spcBef>
                <a:spcPts val="0"/>
              </a:spcBef>
              <a:spcAft>
                <a:spcPts val="0"/>
              </a:spcAft>
              <a:buClr>
                <a:srgbClr val="000000"/>
              </a:buClr>
              <a:buSzPts val="1100"/>
              <a:buFont typeface="Arial" panose="020B0604020202020204"/>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Collaboration / Integration - </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Is the employee able to cooperate and collaborate with their colleagues? Are they able to work alongside their colleagues productively? Are they able to adjust to the different working styles of various colleagues and still achieve goals?</a:t>
            </a:r>
          </a:p>
          <a:p>
            <a:pPr marL="457200" marR="0" lvl="0" indent="-22860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6bf0f6ab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46bf0f6ab7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58d6a0f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58d6a0f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6bf0f6ab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46bf0f6ab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6bf0f6ab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46bf0f6ab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bf0f6ab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46bf0f6ab7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Font typeface="Montserrat SemiBold" panose="00000500000000000000"/>
              <a:buNone/>
              <a:defRPr>
                <a:latin typeface="Montserrat SemiBold" panose="00000500000000000000"/>
                <a:ea typeface="Montserrat SemiBold" panose="00000500000000000000"/>
                <a:cs typeface="Montserrat SemiBold" panose="00000500000000000000"/>
                <a:sym typeface="Montserrat SemiBold" panose="0000050000000000000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273925"/>
            <a:ext cx="8520600" cy="32949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1pPr>
            <a:lvl2pPr marL="914400" lvl="1"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2pPr>
            <a:lvl3pPr marL="1371600" lvl="2"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3pPr>
            <a:lvl4pPr marL="1828800" lvl="3"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4pPr>
            <a:lvl5pPr marL="2286000" lvl="4"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5pPr>
            <a:lvl6pPr marL="2743200" lvl="5"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6pPr>
            <a:lvl7pPr marL="3200400" lvl="6"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7pPr>
            <a:lvl8pPr marL="3657600" lvl="7" indent="-317500" algn="l">
              <a:lnSpc>
                <a:spcPct val="115000"/>
              </a:lnSpc>
              <a:spcBef>
                <a:spcPts val="1600"/>
              </a:spcBef>
              <a:spcAft>
                <a:spcPts val="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8pPr>
            <a:lvl9pPr marL="4114800" lvl="8" indent="-317500" algn="l">
              <a:lnSpc>
                <a:spcPct val="115000"/>
              </a:lnSpc>
              <a:spcBef>
                <a:spcPts val="1600"/>
              </a:spcBef>
              <a:spcAft>
                <a:spcPts val="1600"/>
              </a:spcAft>
              <a:buSzPts val="1400"/>
              <a:buFont typeface="Montserrat" panose="00000500000000000000"/>
              <a:buChar char="■"/>
              <a:defRPr>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17" name="Google Shape;17;p3"/>
          <p:cNvSpPr/>
          <p:nvPr/>
        </p:nvSpPr>
        <p:spPr>
          <a:xfrm>
            <a:off x="16200" y="635500"/>
            <a:ext cx="9144000" cy="310200"/>
          </a:xfrm>
          <a:prstGeom prst="rect">
            <a:avLst/>
          </a:prstGeom>
          <a:solidFill>
            <a:srgbClr val="FFCB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3"/>
          <p:cNvSpPr/>
          <p:nvPr/>
        </p:nvSpPr>
        <p:spPr>
          <a:xfrm>
            <a:off x="-7350" y="0"/>
            <a:ext cx="66300" cy="5165700"/>
          </a:xfrm>
          <a:prstGeom prst="rect">
            <a:avLst/>
          </a:prstGeom>
          <a:solidFill>
            <a:srgbClr val="FFCB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 name="Google Shape;19;p3"/>
          <p:cNvPicPr preferRelativeResize="0"/>
          <p:nvPr/>
        </p:nvPicPr>
        <p:blipFill rotWithShape="1">
          <a:blip r:embed="rId2"/>
          <a:srcRect/>
          <a:stretch>
            <a:fillRect/>
          </a:stretch>
        </p:blipFill>
        <p:spPr>
          <a:xfrm>
            <a:off x="60293" y="4685267"/>
            <a:ext cx="480275" cy="480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B05"/>
        </a:solidFill>
        <a:effectLst/>
      </p:bgPr>
    </p:bg>
    <p:spTree>
      <p:nvGrpSpPr>
        <p:cNvPr id="1" name="Shape 56"/>
        <p:cNvGrpSpPr/>
        <p:nvPr/>
      </p:nvGrpSpPr>
      <p:grpSpPr>
        <a:xfrm>
          <a:off x="0" y="0"/>
          <a:ext cx="0" cy="0"/>
          <a:chOff x="0" y="0"/>
          <a:chExt cx="0" cy="0"/>
        </a:xfrm>
      </p:grpSpPr>
      <p:pic>
        <p:nvPicPr>
          <p:cNvPr id="58" name="Google Shape;58;p13"/>
          <p:cNvPicPr preferRelativeResize="0"/>
          <p:nvPr/>
        </p:nvPicPr>
        <p:blipFill rotWithShape="1">
          <a:blip r:embed="rId4"/>
          <a:srcRect/>
          <a:stretch>
            <a:fillRect/>
          </a:stretch>
        </p:blipFill>
        <p:spPr>
          <a:xfrm>
            <a:off x="275590" y="139700"/>
            <a:ext cx="2047240" cy="2047240"/>
          </a:xfrm>
          <a:prstGeom prst="rect">
            <a:avLst/>
          </a:prstGeom>
          <a:noFill/>
          <a:ln>
            <a:noFill/>
          </a:ln>
        </p:spPr>
      </p:pic>
      <p:sp>
        <p:nvSpPr>
          <p:cNvPr id="59" name="Google Shape;59;p13"/>
          <p:cNvSpPr txBox="1">
            <a:spLocks noGrp="1"/>
          </p:cNvSpPr>
          <p:nvPr>
            <p:ph type="ctrTitle"/>
          </p:nvPr>
        </p:nvSpPr>
        <p:spPr>
          <a:xfrm>
            <a:off x="2263140" y="1946910"/>
            <a:ext cx="6197292" cy="28663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altLang="zh-CN"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 </a:t>
            </a:r>
            <a:r>
              <a:rPr lang="zh-CN" altLang="en-US"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基于</a:t>
            </a:r>
            <a:r>
              <a:rPr lang="en-US" altLang="zh-CN"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NodeJS</a:t>
            </a:r>
            <a:r>
              <a:rPr lang="zh-CN" altLang="en-US"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的登陆功能</a:t>
            </a:r>
            <a:br>
              <a:rPr lang="en-US" altLang="zh-CN"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US" altLang="zh-CN"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US" altLang="zh-CN" sz="4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                   </a:t>
            </a:r>
            <a:r>
              <a:rPr lang="en-US" altLang="zh-CN" sz="2000"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Caroline</a:t>
            </a:r>
            <a:endParaRPr lang="en-US" altLang="zh-CN" sz="2000"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zh-CN" dirty="0"/>
              <a:t>Nodejs</a:t>
            </a:r>
            <a:r>
              <a:rPr lang="zh-CN" altLang="en-US" dirty="0"/>
              <a:t>缺点</a:t>
            </a:r>
            <a:endParaRPr lang="en-US" dirty="0"/>
          </a:p>
        </p:txBody>
      </p:sp>
      <p:sp>
        <p:nvSpPr>
          <p:cNvPr id="140" name="Google Shape;140;p23"/>
          <p:cNvSpPr txBox="1">
            <a:spLocks noGrp="1"/>
          </p:cNvSpPr>
          <p:nvPr>
            <p:ph type="body" idx="1"/>
          </p:nvPr>
        </p:nvSpPr>
        <p:spPr>
          <a:xfrm>
            <a:off x="98340" y="1075560"/>
            <a:ext cx="8520600" cy="3944462"/>
          </a:xfrm>
          <a:prstGeom prst="rect">
            <a:avLst/>
          </a:prstGeom>
          <a:noFill/>
          <a:ln>
            <a:noFill/>
          </a:ln>
        </p:spPr>
        <p:txBody>
          <a:bodyPr spcFirstLastPara="1" wrap="square" lIns="91425" tIns="91425" rIns="91425" bIns="91425" anchor="t" anchorCtr="0">
            <a:noAutofit/>
          </a:bodyPr>
          <a:lstStyle/>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不适合</a:t>
            </a:r>
            <a:r>
              <a:rPr lang="en-US" altLang="zh-CN" dirty="0">
                <a:ln/>
                <a:solidFill>
                  <a:schemeClr val="tx1"/>
                </a:solidFill>
                <a:effectLst>
                  <a:outerShdw blurRad="38100" dist="19050" dir="2700000" algn="tl" rotWithShape="0">
                    <a:schemeClr val="dk1">
                      <a:alpha val="40000"/>
                    </a:schemeClr>
                  </a:outerShdw>
                </a:effectLst>
              </a:rPr>
              <a:t>CPU</a:t>
            </a:r>
            <a:r>
              <a:rPr lang="zh-CN" altLang="en-US" dirty="0">
                <a:ln/>
                <a:solidFill>
                  <a:schemeClr val="tx1"/>
                </a:solidFill>
                <a:effectLst>
                  <a:outerShdw blurRad="38100" dist="19050" dir="2700000" algn="tl" rotWithShape="0">
                    <a:schemeClr val="dk1">
                      <a:alpha val="40000"/>
                    </a:schemeClr>
                  </a:outerShdw>
                </a:effectLst>
              </a:rPr>
              <a:t>密集型应用；</a:t>
            </a:r>
            <a:r>
              <a:rPr lang="en-US" altLang="zh-CN" dirty="0">
                <a:ln/>
                <a:solidFill>
                  <a:schemeClr val="tx1"/>
                </a:solidFill>
                <a:effectLst>
                  <a:outerShdw blurRad="38100" dist="19050" dir="2700000" algn="tl" rotWithShape="0">
                    <a:schemeClr val="dk1">
                      <a:alpha val="40000"/>
                    </a:schemeClr>
                  </a:outerShdw>
                </a:effectLst>
              </a:rPr>
              <a:t>CPU</a:t>
            </a:r>
            <a:r>
              <a:rPr lang="zh-CN" altLang="en-US" dirty="0">
                <a:ln/>
                <a:solidFill>
                  <a:schemeClr val="tx1"/>
                </a:solidFill>
                <a:effectLst>
                  <a:outerShdw blurRad="38100" dist="19050" dir="2700000" algn="tl" rotWithShape="0">
                    <a:schemeClr val="dk1">
                      <a:alpha val="40000"/>
                    </a:schemeClr>
                  </a:outerShdw>
                </a:effectLst>
              </a:rPr>
              <a:t>密集型应用给</a:t>
            </a:r>
            <a:r>
              <a:rPr lang="en-US" altLang="zh-CN" dirty="0">
                <a:ln/>
                <a:solidFill>
                  <a:schemeClr val="tx1"/>
                </a:solidFill>
                <a:effectLst>
                  <a:outerShdw blurRad="38100" dist="19050" dir="2700000" algn="tl" rotWithShape="0">
                    <a:schemeClr val="dk1">
                      <a:alpha val="40000"/>
                    </a:schemeClr>
                  </a:outerShdw>
                </a:effectLst>
              </a:rPr>
              <a:t>Node</a:t>
            </a:r>
            <a:r>
              <a:rPr lang="zh-CN" altLang="en-US" dirty="0">
                <a:ln/>
                <a:solidFill>
                  <a:schemeClr val="tx1"/>
                </a:solidFill>
                <a:effectLst>
                  <a:outerShdw blurRad="38100" dist="19050" dir="2700000" algn="tl" rotWithShape="0">
                    <a:schemeClr val="dk1">
                      <a:alpha val="40000"/>
                    </a:schemeClr>
                  </a:outerShdw>
                </a:effectLst>
              </a:rPr>
              <a:t>带来的挑战主要是：由于</a:t>
            </a:r>
            <a:r>
              <a:rPr lang="en-US" altLang="zh-CN" dirty="0">
                <a:ln/>
                <a:solidFill>
                  <a:schemeClr val="tx1"/>
                </a:solidFill>
                <a:effectLst>
                  <a:outerShdw blurRad="38100" dist="19050" dir="2700000" algn="tl" rotWithShape="0">
                    <a:schemeClr val="dk1">
                      <a:alpha val="40000"/>
                    </a:schemeClr>
                  </a:outerShdw>
                </a:effectLst>
              </a:rPr>
              <a:t>JavaScript</a:t>
            </a:r>
            <a:r>
              <a:rPr lang="zh-CN" altLang="en-US" dirty="0">
                <a:ln/>
                <a:solidFill>
                  <a:schemeClr val="tx1"/>
                </a:solidFill>
                <a:effectLst>
                  <a:outerShdw blurRad="38100" dist="19050" dir="2700000" algn="tl" rotWithShape="0">
                    <a:schemeClr val="dk1">
                      <a:alpha val="40000"/>
                    </a:schemeClr>
                  </a:outerShdw>
                </a:effectLst>
              </a:rPr>
              <a:t>单线程的原因，如果有长时间运行的计算（比如大循环），将会导致</a:t>
            </a:r>
            <a:r>
              <a:rPr lang="en-US" altLang="zh-CN" dirty="0">
                <a:ln/>
                <a:solidFill>
                  <a:schemeClr val="tx1"/>
                </a:solidFill>
                <a:effectLst>
                  <a:outerShdw blurRad="38100" dist="19050" dir="2700000" algn="tl" rotWithShape="0">
                    <a:schemeClr val="dk1">
                      <a:alpha val="40000"/>
                    </a:schemeClr>
                  </a:outerShdw>
                </a:effectLst>
              </a:rPr>
              <a:t>CPU</a:t>
            </a:r>
            <a:r>
              <a:rPr lang="zh-CN" altLang="en-US" dirty="0">
                <a:ln/>
                <a:solidFill>
                  <a:schemeClr val="tx1"/>
                </a:solidFill>
                <a:effectLst>
                  <a:outerShdw blurRad="38100" dist="19050" dir="2700000" algn="tl" rotWithShape="0">
                    <a:schemeClr val="dk1">
                      <a:alpha val="40000"/>
                    </a:schemeClr>
                  </a:outerShdw>
                </a:effectLst>
              </a:rPr>
              <a:t>时间片不能释放，使得后续</a:t>
            </a:r>
            <a:r>
              <a:rPr lang="en-US" altLang="zh-CN" dirty="0">
                <a:ln/>
                <a:solidFill>
                  <a:schemeClr val="tx1"/>
                </a:solidFill>
                <a:effectLst>
                  <a:outerShdw blurRad="38100" dist="19050" dir="2700000" algn="tl" rotWithShape="0">
                    <a:schemeClr val="dk1">
                      <a:alpha val="40000"/>
                    </a:schemeClr>
                  </a:outerShdw>
                </a:effectLst>
              </a:rPr>
              <a:t>I/O</a:t>
            </a:r>
            <a:r>
              <a:rPr lang="zh-CN" altLang="en-US" dirty="0">
                <a:ln/>
                <a:solidFill>
                  <a:schemeClr val="tx1"/>
                </a:solidFill>
                <a:effectLst>
                  <a:outerShdw blurRad="38100" dist="19050" dir="2700000" algn="tl" rotWithShape="0">
                    <a:schemeClr val="dk1">
                      <a:alpha val="40000"/>
                    </a:schemeClr>
                  </a:outerShdw>
                </a:effectLst>
              </a:rPr>
              <a:t>无法发起；</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解决方案：分解大型运算任务为多个小任务，使得运算能够适时释放，不阻塞     </a:t>
            </a:r>
            <a:r>
              <a:rPr lang="en-US" altLang="zh-CN" dirty="0">
                <a:ln/>
                <a:solidFill>
                  <a:schemeClr val="tx1"/>
                </a:solidFill>
                <a:effectLst>
                  <a:outerShdw blurRad="38100" dist="19050" dir="2700000" algn="tl" rotWithShape="0">
                    <a:schemeClr val="dk1">
                      <a:alpha val="40000"/>
                    </a:schemeClr>
                  </a:outerShdw>
                </a:effectLst>
              </a:rPr>
              <a:t>I/O</a:t>
            </a:r>
            <a:r>
              <a:rPr lang="zh-CN" altLang="en-US" dirty="0">
                <a:ln/>
                <a:solidFill>
                  <a:schemeClr val="tx1"/>
                </a:solidFill>
                <a:effectLst>
                  <a:outerShdw blurRad="38100" dist="19050" dir="2700000" algn="tl" rotWithShape="0">
                    <a:schemeClr val="dk1">
                      <a:alpha val="40000"/>
                    </a:schemeClr>
                  </a:outerShdw>
                </a:effectLst>
              </a:rPr>
              <a:t>调用的发起；</a:t>
            </a:r>
            <a:endParaRPr lang="en-US" altLang="zh-CN"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只支持单核</a:t>
            </a:r>
            <a:r>
              <a:rPr lang="en-US" altLang="zh-CN" dirty="0">
                <a:ln/>
                <a:solidFill>
                  <a:schemeClr val="tx1"/>
                </a:solidFill>
                <a:effectLst>
                  <a:outerShdw blurRad="38100" dist="19050" dir="2700000" algn="tl" rotWithShape="0">
                    <a:schemeClr val="dk1">
                      <a:alpha val="40000"/>
                    </a:schemeClr>
                  </a:outerShdw>
                </a:effectLst>
              </a:rPr>
              <a:t>CPU</a:t>
            </a:r>
            <a:r>
              <a:rPr lang="zh-CN" altLang="en-US" dirty="0">
                <a:ln/>
                <a:solidFill>
                  <a:schemeClr val="tx1"/>
                </a:solidFill>
                <a:effectLst>
                  <a:outerShdw blurRad="38100" dist="19050" dir="2700000" algn="tl" rotWithShape="0">
                    <a:schemeClr val="dk1">
                      <a:alpha val="40000"/>
                    </a:schemeClr>
                  </a:outerShdw>
                </a:effectLst>
              </a:rPr>
              <a:t>，不能充分利用</a:t>
            </a:r>
            <a:r>
              <a:rPr lang="en-US" altLang="zh-CN" dirty="0">
                <a:ln/>
                <a:solidFill>
                  <a:schemeClr val="tx1"/>
                </a:solidFill>
                <a:effectLst>
                  <a:outerShdw blurRad="38100" dist="19050" dir="2700000" algn="tl" rotWithShape="0">
                    <a:schemeClr val="dk1">
                      <a:alpha val="40000"/>
                    </a:schemeClr>
                  </a:outerShdw>
                </a:effectLst>
              </a:rPr>
              <a:t>CPU</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可靠性低，一旦代码某个环节崩溃，整个系统都崩溃</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原因：单进程，单线程</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解决方案：（</a:t>
            </a:r>
            <a:r>
              <a:rPr lang="en-US" altLang="zh-CN" dirty="0">
                <a:ln/>
                <a:solidFill>
                  <a:schemeClr val="tx1"/>
                </a:solidFill>
                <a:effectLst>
                  <a:outerShdw blurRad="38100" dist="19050" dir="2700000" algn="tl" rotWithShape="0">
                    <a:schemeClr val="dk1">
                      <a:alpha val="40000"/>
                    </a:schemeClr>
                  </a:outerShdw>
                </a:effectLst>
              </a:rPr>
              <a:t>1</a:t>
            </a:r>
            <a:r>
              <a:rPr lang="zh-CN" altLang="en-US" dirty="0">
                <a:ln/>
                <a:solidFill>
                  <a:schemeClr val="tx1"/>
                </a:solidFill>
                <a:effectLst>
                  <a:outerShdw blurRad="38100" dist="19050" dir="2700000" algn="tl" rotWithShape="0">
                    <a:schemeClr val="dk1">
                      <a:alpha val="40000"/>
                    </a:schemeClr>
                  </a:outerShdw>
                </a:effectLst>
              </a:rPr>
              <a:t>）</a:t>
            </a:r>
            <a:r>
              <a:rPr lang="en-US" altLang="zh-CN" dirty="0" err="1">
                <a:ln/>
                <a:solidFill>
                  <a:schemeClr val="tx1"/>
                </a:solidFill>
                <a:effectLst>
                  <a:outerShdw blurRad="38100" dist="19050" dir="2700000" algn="tl" rotWithShape="0">
                    <a:schemeClr val="dk1">
                      <a:alpha val="40000"/>
                    </a:schemeClr>
                  </a:outerShdw>
                </a:effectLst>
              </a:rPr>
              <a:t>Nnigx</a:t>
            </a:r>
            <a:r>
              <a:rPr lang="zh-CN" altLang="en-US" dirty="0">
                <a:ln/>
                <a:solidFill>
                  <a:schemeClr val="tx1"/>
                </a:solidFill>
                <a:effectLst>
                  <a:outerShdw blurRad="38100" dist="19050" dir="2700000" algn="tl" rotWithShape="0">
                    <a:schemeClr val="dk1">
                      <a:alpha val="40000"/>
                    </a:schemeClr>
                  </a:outerShdw>
                </a:effectLst>
              </a:rPr>
              <a:t>反向代理，负载均衡，开多个进程，绑定多个端口；</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a:t>
            </a:r>
            <a:r>
              <a:rPr lang="en-US" altLang="zh-CN" dirty="0">
                <a:ln/>
                <a:solidFill>
                  <a:schemeClr val="tx1"/>
                </a:solidFill>
                <a:effectLst>
                  <a:outerShdw blurRad="38100" dist="19050" dir="2700000" algn="tl" rotWithShape="0">
                    <a:schemeClr val="dk1">
                      <a:alpha val="40000"/>
                    </a:schemeClr>
                  </a:outerShdw>
                </a:effectLst>
              </a:rPr>
              <a:t>2</a:t>
            </a:r>
            <a:r>
              <a:rPr lang="zh-CN" altLang="en-US" dirty="0">
                <a:ln/>
                <a:solidFill>
                  <a:schemeClr val="tx1"/>
                </a:solidFill>
                <a:effectLst>
                  <a:outerShdw blurRad="38100" dist="19050" dir="2700000" algn="tl" rotWithShape="0">
                    <a:schemeClr val="dk1">
                      <a:alpha val="40000"/>
                    </a:schemeClr>
                  </a:outerShdw>
                </a:effectLst>
              </a:rPr>
              <a:t>）开多个进程监听同一个端口，使用</a:t>
            </a:r>
            <a:r>
              <a:rPr lang="en-US" altLang="zh-CN" dirty="0">
                <a:ln/>
                <a:solidFill>
                  <a:schemeClr val="tx1"/>
                </a:solidFill>
                <a:effectLst>
                  <a:outerShdw blurRad="38100" dist="19050" dir="2700000" algn="tl" rotWithShape="0">
                    <a:schemeClr val="dk1">
                      <a:alpha val="40000"/>
                    </a:schemeClr>
                  </a:outerShdw>
                </a:effectLst>
              </a:rPr>
              <a:t>cluster</a:t>
            </a:r>
            <a:r>
              <a:rPr lang="zh-CN" altLang="en-US" dirty="0">
                <a:ln/>
                <a:solidFill>
                  <a:schemeClr val="tx1"/>
                </a:solidFill>
                <a:effectLst>
                  <a:outerShdw blurRad="38100" dist="19050" dir="2700000" algn="tl" rotWithShape="0">
                    <a:schemeClr val="dk1">
                      <a:alpha val="40000"/>
                    </a:schemeClr>
                  </a:outerShdw>
                </a:effectLst>
              </a:rPr>
              <a:t>模块；</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开源组件库质量参差不齐，更新快，向下不兼容</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Debug</a:t>
            </a:r>
            <a:r>
              <a:rPr lang="zh-CN" altLang="en-US" dirty="0">
                <a:ln/>
                <a:solidFill>
                  <a:schemeClr val="tx1"/>
                </a:solidFill>
                <a:effectLst>
                  <a:outerShdw blurRad="38100" dist="19050" dir="2700000" algn="tl" rotWithShape="0">
                    <a:schemeClr val="dk1">
                      <a:alpha val="40000"/>
                    </a:schemeClr>
                  </a:outerShdw>
                </a:effectLst>
              </a:rPr>
              <a:t>不方便，错误没有</a:t>
            </a:r>
            <a:r>
              <a:rPr lang="en-US" altLang="zh-CN" dirty="0">
                <a:ln/>
                <a:solidFill>
                  <a:schemeClr val="tx1"/>
                </a:solidFill>
                <a:effectLst>
                  <a:outerShdw blurRad="38100" dist="19050" dir="2700000" algn="tl" rotWithShape="0">
                    <a:schemeClr val="dk1">
                      <a:alpha val="40000"/>
                    </a:schemeClr>
                  </a:outerShdw>
                </a:effectLst>
              </a:rPr>
              <a:t>stack trace</a:t>
            </a:r>
          </a:p>
          <a:p>
            <a:pPr marL="457200" lvl="0" indent="-228600" algn="l" rtl="0">
              <a:lnSpc>
                <a:spcPct val="115000"/>
              </a:lnSpc>
              <a:spcBef>
                <a:spcPts val="0"/>
              </a:spcBef>
              <a:spcAft>
                <a:spcPts val="0"/>
              </a:spcAft>
              <a:buSzPts val="1800"/>
              <a:buFont typeface="Montserrat" panose="00000500000000000000"/>
              <a:buNone/>
            </a:pPr>
            <a:endParaRPr dirty="0"/>
          </a:p>
        </p:txBody>
      </p:sp>
      <p:sp>
        <p:nvSpPr>
          <p:cNvPr id="141" name="Google Shape;14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172050" y="55815"/>
            <a:ext cx="8898600" cy="572700"/>
          </a:xfrm>
          <a:prstGeom prst="rect">
            <a:avLst/>
          </a:prstGeom>
          <a:noFill/>
          <a:ln>
            <a:noFill/>
          </a:ln>
        </p:spPr>
        <p:txBody>
          <a:bodyPr spcFirstLastPara="1" wrap="square" lIns="91425" tIns="91425" rIns="91425" bIns="91425" anchor="t" anchorCtr="0">
            <a:noAutofit/>
          </a:bodyPr>
          <a:lstStyle/>
          <a:p>
            <a:pPr lvl="0"/>
            <a:r>
              <a:rPr lang="zh-CN" altLang="en-US" b="1" dirty="0"/>
              <a:t>适合</a:t>
            </a:r>
            <a:r>
              <a:rPr lang="en-US" altLang="zh-CN" b="1" dirty="0"/>
              <a:t>NodeJS</a:t>
            </a:r>
            <a:r>
              <a:rPr lang="zh-CN" altLang="en-US" b="1" dirty="0"/>
              <a:t>的场景</a:t>
            </a:r>
            <a:endParaRPr lang="en-US" dirty="0"/>
          </a:p>
        </p:txBody>
      </p:sp>
      <p:sp>
        <p:nvSpPr>
          <p:cNvPr id="159" name="Google Shape;159;p26"/>
          <p:cNvSpPr txBox="1">
            <a:spLocks noGrp="1"/>
          </p:cNvSpPr>
          <p:nvPr>
            <p:ph type="body" idx="1"/>
          </p:nvPr>
        </p:nvSpPr>
        <p:spPr>
          <a:xfrm>
            <a:off x="311700" y="1273925"/>
            <a:ext cx="8520600" cy="3294900"/>
          </a:xfrm>
          <a:prstGeom prst="rect">
            <a:avLst/>
          </a:prstGeom>
          <a:noFill/>
          <a:ln>
            <a:noFill/>
          </a:ln>
        </p:spPr>
        <p:txBody>
          <a:bodyPr spcFirstLastPara="1" wrap="square" lIns="91425" tIns="91425" rIns="91425" bIns="91425" anchor="t" anchorCtr="0">
            <a:noAutofit/>
          </a:bodyPr>
          <a:lstStyle/>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RESTful API</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这是</a:t>
            </a:r>
            <a:r>
              <a:rPr lang="en-US" altLang="zh-CN" dirty="0">
                <a:ln/>
                <a:solidFill>
                  <a:schemeClr val="tx1"/>
                </a:solidFill>
                <a:effectLst>
                  <a:outerShdw blurRad="38100" dist="19050" dir="2700000" algn="tl" rotWithShape="0">
                    <a:schemeClr val="dk1">
                      <a:alpha val="40000"/>
                    </a:schemeClr>
                  </a:outerShdw>
                </a:effectLst>
              </a:rPr>
              <a:t>NodeJS</a:t>
            </a:r>
            <a:r>
              <a:rPr lang="zh-CN" altLang="en-US" dirty="0">
                <a:ln/>
                <a:solidFill>
                  <a:schemeClr val="tx1"/>
                </a:solidFill>
                <a:effectLst>
                  <a:outerShdw blurRad="38100" dist="19050" dir="2700000" algn="tl" rotWithShape="0">
                    <a:schemeClr val="dk1">
                      <a:alpha val="40000"/>
                    </a:schemeClr>
                  </a:outerShdw>
                </a:effectLst>
              </a:rPr>
              <a:t>最理想的应用场景，可以处理数万条连接，本身没有太多的逻辑，只需要请求</a:t>
            </a:r>
            <a:r>
              <a:rPr lang="en-US" altLang="zh-CN" dirty="0">
                <a:ln/>
                <a:solidFill>
                  <a:schemeClr val="tx1"/>
                </a:solidFill>
                <a:effectLst>
                  <a:outerShdw blurRad="38100" dist="19050" dir="2700000" algn="tl" rotWithShape="0">
                    <a:schemeClr val="dk1">
                      <a:alpha val="40000"/>
                    </a:schemeClr>
                  </a:outerShdw>
                </a:effectLst>
              </a:rPr>
              <a:t>API</a:t>
            </a:r>
            <a:r>
              <a:rPr lang="zh-CN" altLang="en-US" dirty="0">
                <a:ln/>
                <a:solidFill>
                  <a:schemeClr val="tx1"/>
                </a:solidFill>
                <a:effectLst>
                  <a:outerShdw blurRad="38100" dist="19050" dir="2700000" algn="tl" rotWithShape="0">
                    <a:schemeClr val="dk1">
                      <a:alpha val="40000"/>
                    </a:schemeClr>
                  </a:outerShdw>
                </a:effectLst>
              </a:rPr>
              <a:t>，组织数据进行返回即可。它本质上只是从某个数据库中查找一些值并将它们组成一个响应。由于响应是少量文本，入站请求也是少量的文本，因此流量不高，一台机器甚至也可以处理最繁忙的公司的</a:t>
            </a:r>
            <a:r>
              <a:rPr lang="en-US" altLang="zh-CN" dirty="0">
                <a:ln/>
                <a:solidFill>
                  <a:schemeClr val="tx1"/>
                </a:solidFill>
                <a:effectLst>
                  <a:outerShdw blurRad="38100" dist="19050" dir="2700000" algn="tl" rotWithShape="0">
                    <a:schemeClr val="dk1">
                      <a:alpha val="40000"/>
                    </a:schemeClr>
                  </a:outerShdw>
                </a:effectLst>
              </a:rPr>
              <a:t>API</a:t>
            </a:r>
            <a:r>
              <a:rPr lang="zh-CN" altLang="en-US" dirty="0">
                <a:ln/>
                <a:solidFill>
                  <a:schemeClr val="tx1"/>
                </a:solidFill>
                <a:effectLst>
                  <a:outerShdw blurRad="38100" dist="19050" dir="2700000" algn="tl" rotWithShape="0">
                    <a:schemeClr val="dk1">
                      <a:alpha val="40000"/>
                    </a:schemeClr>
                  </a:outerShdw>
                </a:effectLst>
              </a:rPr>
              <a:t>需求。</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大量</a:t>
            </a:r>
            <a:r>
              <a:rPr lang="en-US" altLang="zh-CN" dirty="0">
                <a:ln/>
                <a:solidFill>
                  <a:schemeClr val="tx1"/>
                </a:solidFill>
                <a:effectLst>
                  <a:outerShdw blurRad="38100" dist="19050" dir="2700000" algn="tl" rotWithShape="0">
                    <a:schemeClr val="dk1">
                      <a:alpha val="40000"/>
                    </a:schemeClr>
                  </a:outerShdw>
                </a:effectLst>
              </a:rPr>
              <a:t>Ajax</a:t>
            </a:r>
            <a:r>
              <a:rPr lang="zh-CN" altLang="en-US" dirty="0">
                <a:ln/>
                <a:solidFill>
                  <a:schemeClr val="tx1"/>
                </a:solidFill>
                <a:effectLst>
                  <a:outerShdw blurRad="38100" dist="19050" dir="2700000" algn="tl" rotWithShape="0">
                    <a:schemeClr val="dk1">
                      <a:alpha val="40000"/>
                    </a:schemeClr>
                  </a:outerShdw>
                </a:effectLst>
              </a:rPr>
              <a:t>请求的应用</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例如个性化应用，每个用户看到的页面都不一样，缓存失效，需要在页面加载的时候发起</a:t>
            </a:r>
            <a:r>
              <a:rPr lang="en-US" altLang="zh-CN" dirty="0">
                <a:ln/>
                <a:solidFill>
                  <a:schemeClr val="tx1"/>
                </a:solidFill>
                <a:effectLst>
                  <a:outerShdw blurRad="38100" dist="19050" dir="2700000" algn="tl" rotWithShape="0">
                    <a:schemeClr val="dk1">
                      <a:alpha val="40000"/>
                    </a:schemeClr>
                  </a:outerShdw>
                </a:effectLst>
              </a:rPr>
              <a:t>Ajax</a:t>
            </a:r>
            <a:r>
              <a:rPr lang="zh-CN" altLang="en-US" dirty="0">
                <a:ln/>
                <a:solidFill>
                  <a:schemeClr val="tx1"/>
                </a:solidFill>
                <a:effectLst>
                  <a:outerShdw blurRad="38100" dist="19050" dir="2700000" algn="tl" rotWithShape="0">
                    <a:schemeClr val="dk1">
                      <a:alpha val="40000"/>
                    </a:schemeClr>
                  </a:outerShdw>
                </a:effectLst>
              </a:rPr>
              <a:t>请求，</a:t>
            </a:r>
            <a:r>
              <a:rPr lang="en-US" altLang="zh-CN" dirty="0">
                <a:ln/>
                <a:solidFill>
                  <a:schemeClr val="tx1"/>
                </a:solidFill>
                <a:effectLst>
                  <a:outerShdw blurRad="38100" dist="19050" dir="2700000" algn="tl" rotWithShape="0">
                    <a:schemeClr val="dk1">
                      <a:alpha val="40000"/>
                    </a:schemeClr>
                  </a:outerShdw>
                </a:effectLst>
              </a:rPr>
              <a:t>NodeJS</a:t>
            </a:r>
            <a:r>
              <a:rPr lang="zh-CN" altLang="en-US" dirty="0">
                <a:ln/>
                <a:solidFill>
                  <a:schemeClr val="tx1"/>
                </a:solidFill>
                <a:effectLst>
                  <a:outerShdw blurRad="38100" dist="19050" dir="2700000" algn="tl" rotWithShape="0">
                    <a:schemeClr val="dk1">
                      <a:alpha val="40000"/>
                    </a:schemeClr>
                  </a:outerShdw>
                </a:effectLst>
              </a:rPr>
              <a:t>能响应大量的并发请求。　</a:t>
            </a:r>
            <a:endParaRPr lang="zh-CN" altLang="en-US" sz="1400" dirty="0">
              <a:solidFill>
                <a:srgbClr val="222222"/>
              </a:solidFill>
            </a:endParaRPr>
          </a:p>
          <a:p>
            <a:pPr marL="0" lvl="0" indent="0" algn="l" rtl="0">
              <a:lnSpc>
                <a:spcPct val="115000"/>
              </a:lnSpc>
              <a:spcBef>
                <a:spcPts val="1600"/>
              </a:spcBef>
              <a:spcAft>
                <a:spcPts val="1600"/>
              </a:spcAft>
              <a:buSzPts val="1800"/>
              <a:buNone/>
            </a:pPr>
            <a:endParaRPr sz="1400" dirty="0"/>
          </a:p>
        </p:txBody>
      </p:sp>
      <p:sp>
        <p:nvSpPr>
          <p:cNvPr id="160" name="Google Shape;16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lang="en-US"/>
          </a:p>
        </p:txBody>
      </p:sp>
      <p:sp>
        <p:nvSpPr>
          <p:cNvPr id="167" name="Google Shape;167;p27"/>
          <p:cNvSpPr txBox="1">
            <a:spLocks noGrp="1"/>
          </p:cNvSpPr>
          <p:nvPr>
            <p:ph type="body" idx="1"/>
          </p:nvPr>
        </p:nvSpPr>
        <p:spPr>
          <a:xfrm>
            <a:off x="311700" y="1281545"/>
            <a:ext cx="8520600" cy="3294900"/>
          </a:xfrm>
          <a:prstGeom prst="rect">
            <a:avLst/>
          </a:prstGeom>
          <a:noFill/>
          <a:ln>
            <a:noFill/>
          </a:ln>
        </p:spPr>
        <p:txBody>
          <a:bodyPr spcFirstLastPara="1" wrap="square" lIns="91425" tIns="91425" rIns="91425" bIns="91425" anchor="t" anchorCtr="0">
            <a:noAutofit/>
          </a:bodyPr>
          <a:lstStyle/>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统一</a:t>
            </a:r>
            <a:r>
              <a:rPr lang="en-US" altLang="zh-CN" dirty="0">
                <a:ln/>
                <a:solidFill>
                  <a:schemeClr val="tx1"/>
                </a:solidFill>
                <a:effectLst>
                  <a:outerShdw blurRad="38100" dist="19050" dir="2700000" algn="tl" rotWithShape="0">
                    <a:schemeClr val="dk1">
                      <a:alpha val="40000"/>
                    </a:schemeClr>
                  </a:outerShdw>
                </a:effectLst>
              </a:rPr>
              <a:t>Web</a:t>
            </a:r>
            <a:r>
              <a:rPr lang="zh-CN" altLang="en-US" dirty="0">
                <a:ln/>
                <a:solidFill>
                  <a:schemeClr val="tx1"/>
                </a:solidFill>
                <a:effectLst>
                  <a:outerShdw blurRad="38100" dist="19050" dir="2700000" algn="tl" rotWithShape="0">
                    <a:schemeClr val="dk1">
                      <a:alpha val="40000"/>
                    </a:schemeClr>
                  </a:outerShdw>
                </a:effectLst>
              </a:rPr>
              <a:t>应用的</a:t>
            </a:r>
            <a:r>
              <a:rPr lang="en-US" altLang="zh-CN" dirty="0">
                <a:ln/>
                <a:solidFill>
                  <a:schemeClr val="tx1"/>
                </a:solidFill>
                <a:effectLst>
                  <a:outerShdw blurRad="38100" dist="19050" dir="2700000" algn="tl" rotWithShape="0">
                    <a:schemeClr val="dk1">
                      <a:alpha val="40000"/>
                    </a:schemeClr>
                  </a:outerShdw>
                </a:effectLst>
              </a:rPr>
              <a:t>UI</a:t>
            </a:r>
            <a:r>
              <a:rPr lang="zh-CN" altLang="en-US" dirty="0">
                <a:ln/>
                <a:solidFill>
                  <a:schemeClr val="tx1"/>
                </a:solidFill>
                <a:effectLst>
                  <a:outerShdw blurRad="38100" dist="19050" dir="2700000" algn="tl" rotWithShape="0">
                    <a:schemeClr val="dk1">
                      <a:alpha val="40000"/>
                    </a:schemeClr>
                  </a:outerShdw>
                </a:effectLst>
              </a:rPr>
              <a:t>层</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目前</a:t>
            </a:r>
            <a:r>
              <a:rPr lang="en-US" altLang="zh-CN" dirty="0">
                <a:ln/>
                <a:solidFill>
                  <a:schemeClr val="tx1"/>
                </a:solidFill>
                <a:effectLst>
                  <a:outerShdw blurRad="38100" dist="19050" dir="2700000" algn="tl" rotWithShape="0">
                    <a:schemeClr val="dk1">
                      <a:alpha val="40000"/>
                    </a:schemeClr>
                  </a:outerShdw>
                </a:effectLst>
              </a:rPr>
              <a:t>MVC</a:t>
            </a:r>
            <a:r>
              <a:rPr lang="zh-CN" altLang="en-US" dirty="0">
                <a:ln/>
                <a:solidFill>
                  <a:schemeClr val="tx1"/>
                </a:solidFill>
                <a:effectLst>
                  <a:outerShdw blurRad="38100" dist="19050" dir="2700000" algn="tl" rotWithShape="0">
                    <a:schemeClr val="dk1">
                      <a:alpha val="40000"/>
                    </a:schemeClr>
                  </a:outerShdw>
                </a:effectLst>
              </a:rPr>
              <a:t>的架构，在某种意义上来说，</a:t>
            </a:r>
            <a:r>
              <a:rPr lang="en-US" altLang="zh-CN" dirty="0">
                <a:ln/>
                <a:solidFill>
                  <a:schemeClr val="tx1"/>
                </a:solidFill>
                <a:effectLst>
                  <a:outerShdw blurRad="38100" dist="19050" dir="2700000" algn="tl" rotWithShape="0">
                    <a:schemeClr val="dk1">
                      <a:alpha val="40000"/>
                    </a:schemeClr>
                  </a:outerShdw>
                </a:effectLst>
              </a:rPr>
              <a:t>Web</a:t>
            </a:r>
            <a:r>
              <a:rPr lang="zh-CN" altLang="en-US" dirty="0">
                <a:ln/>
                <a:solidFill>
                  <a:schemeClr val="tx1"/>
                </a:solidFill>
                <a:effectLst>
                  <a:outerShdw blurRad="38100" dist="19050" dir="2700000" algn="tl" rotWithShape="0">
                    <a:schemeClr val="dk1">
                      <a:alpha val="40000"/>
                    </a:schemeClr>
                  </a:outerShdw>
                </a:effectLst>
              </a:rPr>
              <a:t>开发有两个</a:t>
            </a:r>
            <a:r>
              <a:rPr lang="en-US" altLang="zh-CN" dirty="0">
                <a:ln/>
                <a:solidFill>
                  <a:schemeClr val="tx1"/>
                </a:solidFill>
                <a:effectLst>
                  <a:outerShdw blurRad="38100" dist="19050" dir="2700000" algn="tl" rotWithShape="0">
                    <a:schemeClr val="dk1">
                      <a:alpha val="40000"/>
                    </a:schemeClr>
                  </a:outerShdw>
                </a:effectLst>
              </a:rPr>
              <a:t>UI</a:t>
            </a:r>
            <a:r>
              <a:rPr lang="zh-CN" altLang="en-US" dirty="0">
                <a:ln/>
                <a:solidFill>
                  <a:schemeClr val="tx1"/>
                </a:solidFill>
                <a:effectLst>
                  <a:outerShdw blurRad="38100" dist="19050" dir="2700000" algn="tl" rotWithShape="0">
                    <a:schemeClr val="dk1">
                      <a:alpha val="40000"/>
                    </a:schemeClr>
                  </a:outerShdw>
                </a:effectLst>
              </a:rPr>
              <a:t>层，一个是在浏览器里面我们最终看到的，另一个在</a:t>
            </a:r>
            <a:r>
              <a:rPr lang="en-US" altLang="zh-CN" dirty="0">
                <a:ln/>
                <a:solidFill>
                  <a:schemeClr val="tx1"/>
                </a:solidFill>
                <a:effectLst>
                  <a:outerShdw blurRad="38100" dist="19050" dir="2700000" algn="tl" rotWithShape="0">
                    <a:schemeClr val="dk1">
                      <a:alpha val="40000"/>
                    </a:schemeClr>
                  </a:outerShdw>
                </a:effectLst>
              </a:rPr>
              <a:t>server</a:t>
            </a:r>
            <a:r>
              <a:rPr lang="zh-CN" altLang="en-US" dirty="0">
                <a:ln/>
                <a:solidFill>
                  <a:schemeClr val="tx1"/>
                </a:solidFill>
                <a:effectLst>
                  <a:outerShdw blurRad="38100" dist="19050" dir="2700000" algn="tl" rotWithShape="0">
                    <a:schemeClr val="dk1">
                      <a:alpha val="40000"/>
                    </a:schemeClr>
                  </a:outerShdw>
                </a:effectLst>
              </a:rPr>
              <a:t>端，负责生成和拼接页面。  </a:t>
            </a:r>
          </a:p>
          <a:p>
            <a:pPr marL="114300" indent="0">
              <a:buNone/>
            </a:pPr>
            <a:r>
              <a:rPr lang="zh-CN" altLang="en-US" dirty="0">
                <a:ln/>
                <a:solidFill>
                  <a:schemeClr val="tx1"/>
                </a:solidFill>
                <a:effectLst>
                  <a:outerShdw blurRad="38100" dist="19050" dir="2700000" algn="tl" rotWithShape="0">
                    <a:schemeClr val="dk1">
                      <a:alpha val="40000"/>
                    </a:schemeClr>
                  </a:outerShdw>
                </a:effectLst>
              </a:rPr>
              <a:t>    不讨论这种架构是好是坏，但是有另外一种实践，面向服务的架构，更好的做前后端的依赖分离。如果所有的关键业务逻辑都封装成</a:t>
            </a:r>
            <a:r>
              <a:rPr lang="en-US" altLang="zh-CN" dirty="0">
                <a:ln/>
                <a:solidFill>
                  <a:schemeClr val="tx1"/>
                </a:solidFill>
                <a:effectLst>
                  <a:outerShdw blurRad="38100" dist="19050" dir="2700000" algn="tl" rotWithShape="0">
                    <a:schemeClr val="dk1">
                      <a:alpha val="40000"/>
                    </a:schemeClr>
                  </a:outerShdw>
                </a:effectLst>
              </a:rPr>
              <a:t>REST</a:t>
            </a:r>
            <a:r>
              <a:rPr lang="zh-CN" altLang="en-US" dirty="0">
                <a:ln/>
                <a:solidFill>
                  <a:schemeClr val="tx1"/>
                </a:solidFill>
                <a:effectLst>
                  <a:outerShdw blurRad="38100" dist="19050" dir="2700000" algn="tl" rotWithShape="0">
                    <a:schemeClr val="dk1">
                      <a:alpha val="40000"/>
                    </a:schemeClr>
                  </a:outerShdw>
                </a:effectLst>
              </a:rPr>
              <a:t>调用，就意味着在上层只需要考虑如何用这些</a:t>
            </a:r>
            <a:r>
              <a:rPr lang="en-US" altLang="zh-CN" dirty="0">
                <a:ln/>
                <a:solidFill>
                  <a:schemeClr val="tx1"/>
                </a:solidFill>
                <a:effectLst>
                  <a:outerShdw blurRad="38100" dist="19050" dir="2700000" algn="tl" rotWithShape="0">
                    <a:schemeClr val="dk1">
                      <a:alpha val="40000"/>
                    </a:schemeClr>
                  </a:outerShdw>
                </a:effectLst>
              </a:rPr>
              <a:t>REST</a:t>
            </a:r>
            <a:r>
              <a:rPr lang="zh-CN" altLang="en-US" dirty="0">
                <a:ln/>
                <a:solidFill>
                  <a:schemeClr val="tx1"/>
                </a:solidFill>
                <a:effectLst>
                  <a:outerShdw blurRad="38100" dist="19050" dir="2700000" algn="tl" rotWithShape="0">
                    <a:schemeClr val="dk1">
                      <a:alpha val="40000"/>
                    </a:schemeClr>
                  </a:outerShdw>
                </a:effectLst>
              </a:rPr>
              <a:t>接口构建具体的应用。那些后端程序员们根本不操心具体数据是如何从一个页面传递到另一个页面的，他们也不用管用户数据更新是通过</a:t>
            </a:r>
            <a:r>
              <a:rPr lang="en-US" altLang="zh-CN" dirty="0">
                <a:ln/>
                <a:solidFill>
                  <a:schemeClr val="tx1"/>
                </a:solidFill>
                <a:effectLst>
                  <a:outerShdw blurRad="38100" dist="19050" dir="2700000" algn="tl" rotWithShape="0">
                    <a:schemeClr val="dk1">
                      <a:alpha val="40000"/>
                    </a:schemeClr>
                  </a:outerShdw>
                </a:effectLst>
              </a:rPr>
              <a:t>Ajax</a:t>
            </a:r>
            <a:r>
              <a:rPr lang="zh-CN" altLang="en-US" dirty="0">
                <a:ln/>
                <a:solidFill>
                  <a:schemeClr val="tx1"/>
                </a:solidFill>
                <a:effectLst>
                  <a:outerShdw blurRad="38100" dist="19050" dir="2700000" algn="tl" rotWithShape="0">
                    <a:schemeClr val="dk1">
                      <a:alpha val="40000"/>
                    </a:schemeClr>
                  </a:outerShdw>
                </a:effectLst>
              </a:rPr>
              <a:t>异步获取的还是通过刷新页面。</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zh-CN" altLang="en-US" dirty="0">
                <a:ln/>
                <a:solidFill>
                  <a:schemeClr val="accent4"/>
                </a:solidFill>
                <a:effectLst>
                  <a:outerShdw blurRad="38100" dist="19050" dir="2700000" algn="tl" rotWithShape="0">
                    <a:schemeClr val="dk1">
                      <a:alpha val="40000"/>
                    </a:schemeClr>
                  </a:outerShdw>
                </a:effectLst>
              </a:rPr>
              <a:t>总而言之，</a:t>
            </a:r>
            <a:r>
              <a:rPr lang="en-US" altLang="zh-CN" dirty="0">
                <a:ln/>
                <a:solidFill>
                  <a:schemeClr val="accent4"/>
                </a:solidFill>
                <a:effectLst>
                  <a:outerShdw blurRad="38100" dist="19050" dir="2700000" algn="tl" rotWithShape="0">
                    <a:schemeClr val="dk1">
                      <a:alpha val="40000"/>
                    </a:schemeClr>
                  </a:outerShdw>
                </a:effectLst>
              </a:rPr>
              <a:t>NodeJS</a:t>
            </a:r>
            <a:r>
              <a:rPr lang="zh-CN" altLang="en-US" dirty="0">
                <a:ln/>
                <a:solidFill>
                  <a:schemeClr val="accent4"/>
                </a:solidFill>
                <a:effectLst>
                  <a:outerShdw blurRad="38100" dist="19050" dir="2700000" algn="tl" rotWithShape="0">
                    <a:schemeClr val="dk1">
                      <a:alpha val="40000"/>
                    </a:schemeClr>
                  </a:outerShdw>
                </a:effectLst>
              </a:rPr>
              <a:t>适合运用在高并发、</a:t>
            </a:r>
            <a:r>
              <a:rPr lang="en-US" altLang="zh-CN" dirty="0">
                <a:ln/>
                <a:solidFill>
                  <a:schemeClr val="accent4"/>
                </a:solidFill>
                <a:effectLst>
                  <a:outerShdw blurRad="38100" dist="19050" dir="2700000" algn="tl" rotWithShape="0">
                    <a:schemeClr val="dk1">
                      <a:alpha val="40000"/>
                    </a:schemeClr>
                  </a:outerShdw>
                </a:effectLst>
              </a:rPr>
              <a:t>I/O</a:t>
            </a:r>
            <a:r>
              <a:rPr lang="zh-CN" altLang="en-US" dirty="0">
                <a:ln/>
                <a:solidFill>
                  <a:schemeClr val="accent4"/>
                </a:solidFill>
                <a:effectLst>
                  <a:outerShdw blurRad="38100" dist="19050" dir="2700000" algn="tl" rotWithShape="0">
                    <a:schemeClr val="dk1">
                      <a:alpha val="40000"/>
                    </a:schemeClr>
                  </a:outerShdw>
                </a:effectLst>
              </a:rPr>
              <a:t>密集、少量业务逻辑的场景</a:t>
            </a:r>
          </a:p>
          <a:p>
            <a:pPr marL="114300" indent="0">
              <a:buNone/>
            </a:pPr>
            <a:endParaRPr lang="zh-CN" altLang="en-US" dirty="0">
              <a:ln/>
              <a:solidFill>
                <a:schemeClr val="tx1"/>
              </a:solidFill>
              <a:effectLst>
                <a:outerShdw blurRad="38100" dist="19050" dir="2700000" algn="tl" rotWithShape="0">
                  <a:schemeClr val="dk1">
                    <a:alpha val="40000"/>
                  </a:schemeClr>
                </a:outerShdw>
              </a:effectLst>
            </a:endParaRPr>
          </a:p>
          <a:p>
            <a:pPr marL="0" lvl="0" indent="0" algn="l" rtl="0">
              <a:lnSpc>
                <a:spcPct val="115000"/>
              </a:lnSpc>
              <a:spcBef>
                <a:spcPts val="0"/>
              </a:spcBef>
              <a:spcAft>
                <a:spcPts val="0"/>
              </a:spcAft>
              <a:buClr>
                <a:schemeClr val="dk1"/>
              </a:buClr>
              <a:buSzPts val="1100"/>
              <a:buFont typeface="Arial" panose="020B0604020202020204"/>
              <a:buNone/>
            </a:pPr>
            <a:endParaRPr sz="1400" dirty="0"/>
          </a:p>
        </p:txBody>
      </p:sp>
      <p:sp>
        <p:nvSpPr>
          <p:cNvPr id="168" name="Google Shape;16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99"/>
        <p:cNvGrpSpPr/>
        <p:nvPr/>
      </p:nvGrpSpPr>
      <p:grpSpPr>
        <a:xfrm>
          <a:off x="0" y="0"/>
          <a:ext cx="0" cy="0"/>
          <a:chOff x="0" y="0"/>
          <a:chExt cx="0" cy="0"/>
        </a:xfrm>
      </p:grpSpPr>
      <p:sp>
        <p:nvSpPr>
          <p:cNvPr id="200" name="Google Shape;200;p32"/>
          <p:cNvSpPr txBox="1">
            <a:spLocks noGrp="1"/>
          </p:cNvSpPr>
          <p:nvPr>
            <p:ph type="ctrTitle"/>
          </p:nvPr>
        </p:nvSpPr>
        <p:spPr>
          <a:xfrm>
            <a:off x="3227705" y="2171065"/>
            <a:ext cx="2672715" cy="8020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800">
                <a:latin typeface="Montserrat ExtraBold" panose="00000500000000000000"/>
                <a:ea typeface="Montserrat ExtraBold" panose="00000500000000000000"/>
                <a:cs typeface="Montserrat ExtraBold" panose="00000500000000000000"/>
                <a:sym typeface="Montserrat ExtraBold" panose="00000500000000000000"/>
              </a:rPr>
              <a:t>Thanks</a:t>
            </a:r>
            <a:endParaRPr sz="4800">
              <a:latin typeface="Montserrat ExtraBold" panose="00000500000000000000"/>
              <a:ea typeface="Montserrat ExtraBold" panose="00000500000000000000"/>
              <a:cs typeface="Montserrat ExtraBold" panose="00000500000000000000"/>
              <a:sym typeface="Montserrat ExtraBold"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endParaRPr lang="en-US" altLang="zh-CN" dirty="0"/>
          </a:p>
        </p:txBody>
      </p:sp>
      <p:sp>
        <p:nvSpPr>
          <p:cNvPr id="3" name="文本占位符 2"/>
          <p:cNvSpPr>
            <a:spLocks noGrp="1"/>
          </p:cNvSpPr>
          <p:nvPr>
            <p:ph type="body" idx="1"/>
          </p:nvPr>
        </p:nvSpPr>
        <p:spPr/>
        <p:txBody>
          <a:bodyPr>
            <a:scene3d>
              <a:camera prst="orthographicFront"/>
              <a:lightRig rig="threePt" dir="t"/>
            </a:scene3d>
          </a:bodyPr>
          <a:lstStyle/>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介绍</a:t>
            </a:r>
            <a:r>
              <a:rPr lang="en-US" altLang="zh-CN" dirty="0" err="1">
                <a:ln/>
                <a:solidFill>
                  <a:schemeClr val="tx1"/>
                </a:solidFill>
                <a:effectLst>
                  <a:outerShdw blurRad="38100" dist="19050" dir="2700000" algn="tl" rotWithShape="0">
                    <a:schemeClr val="dk1">
                      <a:alpha val="40000"/>
                    </a:schemeClr>
                  </a:outerShdw>
                </a:effectLst>
              </a:rPr>
              <a:t>nodejs</a:t>
            </a:r>
            <a:endParaRPr lang="zh-CN" altLang="en-US"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构建一个</a:t>
            </a:r>
            <a:r>
              <a:rPr lang="en-US" altLang="zh-CN" dirty="0" err="1">
                <a:ln/>
                <a:solidFill>
                  <a:schemeClr val="tx1"/>
                </a:solidFill>
                <a:effectLst>
                  <a:outerShdw blurRad="38100" dist="19050" dir="2700000" algn="tl" rotWithShape="0">
                    <a:schemeClr val="dk1">
                      <a:alpha val="40000"/>
                    </a:schemeClr>
                  </a:outerShdw>
                </a:effectLst>
              </a:rPr>
              <a:t>nodejs</a:t>
            </a:r>
            <a:r>
              <a:rPr lang="en-US" altLang="zh-CN" dirty="0">
                <a:ln/>
                <a:solidFill>
                  <a:schemeClr val="tx1"/>
                </a:solidFill>
                <a:effectLst>
                  <a:outerShdw blurRad="38100" dist="19050" dir="2700000" algn="tl" rotWithShape="0">
                    <a:schemeClr val="dk1">
                      <a:alpha val="40000"/>
                    </a:schemeClr>
                  </a:outerShdw>
                </a:effectLst>
              </a:rPr>
              <a:t> </a:t>
            </a:r>
            <a:r>
              <a:rPr lang="zh-CN" altLang="en-US" dirty="0">
                <a:ln/>
                <a:solidFill>
                  <a:schemeClr val="tx1"/>
                </a:solidFill>
                <a:effectLst>
                  <a:outerShdw blurRad="38100" dist="19050" dir="2700000" algn="tl" rotWithShape="0">
                    <a:schemeClr val="dk1">
                      <a:alpha val="40000"/>
                    </a:schemeClr>
                  </a:outerShdw>
                </a:effectLst>
              </a:rPr>
              <a:t>项目</a:t>
            </a:r>
            <a:endParaRPr lang="en-US" altLang="zh-CN"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实现登陆功能</a:t>
            </a:r>
            <a:endParaRPr lang="en-US" altLang="zh-CN"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US" altLang="zh-CN" dirty="0" err="1">
                <a:ln/>
                <a:solidFill>
                  <a:schemeClr val="tx1"/>
                </a:solidFill>
                <a:effectLst>
                  <a:outerShdw blurRad="38100" dist="19050" dir="2700000" algn="tl" rotWithShape="0">
                    <a:schemeClr val="dk1">
                      <a:alpha val="40000"/>
                    </a:schemeClr>
                  </a:outerShdw>
                </a:effectLst>
              </a:rPr>
              <a:t>Tocken</a:t>
            </a:r>
            <a:r>
              <a:rPr lang="zh-CN" altLang="en-US" dirty="0">
                <a:ln/>
                <a:solidFill>
                  <a:schemeClr val="tx1"/>
                </a:solidFill>
                <a:effectLst>
                  <a:outerShdw blurRad="38100" dist="19050" dir="2700000" algn="tl" rotWithShape="0">
                    <a:schemeClr val="dk1">
                      <a:alpha val="40000"/>
                    </a:schemeClr>
                  </a:outerShdw>
                </a:effectLst>
              </a:rPr>
              <a:t>校验</a:t>
            </a:r>
            <a:endParaRPr lang="en-US" altLang="zh-CN"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完整性校验</a:t>
            </a:r>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lvl="0"/>
            <a:r>
              <a:rPr lang="en-US" dirty="0"/>
              <a:t>NodeJS </a:t>
            </a:r>
            <a:r>
              <a:rPr lang="zh-CN" altLang="en-US" dirty="0"/>
              <a:t>特点</a:t>
            </a:r>
            <a:endParaRPr dirty="0"/>
          </a:p>
        </p:txBody>
      </p:sp>
      <p:sp>
        <p:nvSpPr>
          <p:cNvPr id="88" name="Google Shape;88;p15"/>
          <p:cNvSpPr txBox="1">
            <a:spLocks noGrp="1"/>
          </p:cNvSpPr>
          <p:nvPr>
            <p:ph type="body" idx="1"/>
          </p:nvPr>
        </p:nvSpPr>
        <p:spPr>
          <a:xfrm>
            <a:off x="311700" y="1273925"/>
            <a:ext cx="8520600" cy="3783000"/>
          </a:xfrm>
          <a:prstGeom prst="rect">
            <a:avLst/>
          </a:prstGeom>
          <a:noFill/>
          <a:ln>
            <a:noFill/>
          </a:ln>
        </p:spPr>
        <p:txBody>
          <a:bodyPr spcFirstLastPara="1" wrap="square" lIns="91425" tIns="91425" rIns="91425" bIns="91425" anchor="t" anchorCtr="0">
            <a:noAutofit/>
          </a:bodyPr>
          <a:lstStyle/>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1. </a:t>
            </a:r>
            <a:r>
              <a:rPr lang="zh-CN" altLang="en-US" dirty="0">
                <a:ln/>
                <a:solidFill>
                  <a:schemeClr val="tx1"/>
                </a:solidFill>
                <a:effectLst>
                  <a:outerShdw blurRad="38100" dist="19050" dir="2700000" algn="tl" rotWithShape="0">
                    <a:schemeClr val="dk1">
                      <a:alpha val="40000"/>
                    </a:schemeClr>
                  </a:outerShdw>
                </a:effectLst>
              </a:rPr>
              <a:t>它是一个</a:t>
            </a:r>
            <a:r>
              <a:rPr lang="en-US" altLang="zh-CN" dirty="0" err="1">
                <a:ln/>
                <a:solidFill>
                  <a:schemeClr val="tx1"/>
                </a:solidFill>
                <a:effectLst>
                  <a:outerShdw blurRad="38100" dist="19050" dir="2700000" algn="tl" rotWithShape="0">
                    <a:schemeClr val="dk1">
                      <a:alpha val="40000"/>
                    </a:schemeClr>
                  </a:outerShdw>
                </a:effectLst>
              </a:rPr>
              <a:t>Javascript</a:t>
            </a:r>
            <a:r>
              <a:rPr lang="zh-CN" altLang="en-US" dirty="0">
                <a:ln/>
                <a:solidFill>
                  <a:schemeClr val="tx1"/>
                </a:solidFill>
                <a:effectLst>
                  <a:outerShdw blurRad="38100" dist="19050" dir="2700000" algn="tl" rotWithShape="0">
                    <a:schemeClr val="dk1">
                      <a:alpha val="40000"/>
                    </a:schemeClr>
                  </a:outerShdw>
                </a:effectLst>
              </a:rPr>
              <a:t>运行环境</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2. </a:t>
            </a:r>
            <a:r>
              <a:rPr lang="zh-CN" altLang="en-US" dirty="0">
                <a:ln/>
                <a:solidFill>
                  <a:schemeClr val="tx1"/>
                </a:solidFill>
                <a:effectLst>
                  <a:outerShdw blurRad="38100" dist="19050" dir="2700000" algn="tl" rotWithShape="0">
                    <a:schemeClr val="dk1">
                      <a:alpha val="40000"/>
                    </a:schemeClr>
                  </a:outerShdw>
                </a:effectLst>
              </a:rPr>
              <a:t>依赖于</a:t>
            </a:r>
            <a:r>
              <a:rPr lang="en-US" altLang="zh-CN" dirty="0">
                <a:ln/>
                <a:solidFill>
                  <a:schemeClr val="tx1"/>
                </a:solidFill>
                <a:effectLst>
                  <a:outerShdw blurRad="38100" dist="19050" dir="2700000" algn="tl" rotWithShape="0">
                    <a:schemeClr val="dk1">
                      <a:alpha val="40000"/>
                    </a:schemeClr>
                  </a:outerShdw>
                </a:effectLst>
              </a:rPr>
              <a:t>Chrome V8</a:t>
            </a:r>
            <a:r>
              <a:rPr lang="zh-CN" altLang="en-US" dirty="0">
                <a:ln/>
                <a:solidFill>
                  <a:schemeClr val="tx1"/>
                </a:solidFill>
                <a:effectLst>
                  <a:outerShdw blurRad="38100" dist="19050" dir="2700000" algn="tl" rotWithShape="0">
                    <a:schemeClr val="dk1">
                      <a:alpha val="40000"/>
                    </a:schemeClr>
                  </a:outerShdw>
                </a:effectLst>
              </a:rPr>
              <a:t>引擎进行代码解释</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3. </a:t>
            </a:r>
            <a:r>
              <a:rPr lang="zh-CN" altLang="en-US" dirty="0">
                <a:ln/>
                <a:solidFill>
                  <a:schemeClr val="tx1"/>
                </a:solidFill>
                <a:effectLst>
                  <a:outerShdw blurRad="38100" dist="19050" dir="2700000" algn="tl" rotWithShape="0">
                    <a:schemeClr val="dk1">
                      <a:alpha val="40000"/>
                    </a:schemeClr>
                  </a:outerShdw>
                </a:effectLst>
              </a:rPr>
              <a:t>事件驱动</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4. </a:t>
            </a:r>
            <a:r>
              <a:rPr lang="zh-CN" altLang="en-US" dirty="0">
                <a:ln/>
                <a:solidFill>
                  <a:schemeClr val="tx1"/>
                </a:solidFill>
                <a:effectLst>
                  <a:outerShdw blurRad="38100" dist="19050" dir="2700000" algn="tl" rotWithShape="0">
                    <a:schemeClr val="dk1">
                      <a:alpha val="40000"/>
                    </a:schemeClr>
                  </a:outerShdw>
                </a:effectLst>
              </a:rPr>
              <a:t>非阻塞</a:t>
            </a:r>
            <a:r>
              <a:rPr lang="en-US" altLang="zh-CN" dirty="0">
                <a:ln/>
                <a:solidFill>
                  <a:schemeClr val="tx1"/>
                </a:solidFill>
                <a:effectLst>
                  <a:outerShdw blurRad="38100" dist="19050" dir="2700000" algn="tl" rotWithShape="0">
                    <a:schemeClr val="dk1">
                      <a:alpha val="40000"/>
                    </a:schemeClr>
                  </a:outerShdw>
                </a:effectLst>
              </a:rPr>
              <a:t>I/O</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5. </a:t>
            </a:r>
            <a:r>
              <a:rPr lang="zh-CN" altLang="en-US" dirty="0">
                <a:ln/>
                <a:solidFill>
                  <a:schemeClr val="tx1"/>
                </a:solidFill>
                <a:effectLst>
                  <a:outerShdw blurRad="38100" dist="19050" dir="2700000" algn="tl" rotWithShape="0">
                    <a:schemeClr val="dk1">
                      <a:alpha val="40000"/>
                    </a:schemeClr>
                  </a:outerShdw>
                </a:effectLst>
              </a:rPr>
              <a:t>轻量、可伸缩，适于实时数据交互应用</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6. </a:t>
            </a:r>
            <a:r>
              <a:rPr lang="zh-CN" altLang="en-US" dirty="0">
                <a:ln/>
                <a:solidFill>
                  <a:schemeClr val="tx1"/>
                </a:solidFill>
                <a:effectLst>
                  <a:outerShdw blurRad="38100" dist="19050" dir="2700000" algn="tl" rotWithShape="0">
                    <a:schemeClr val="dk1">
                      <a:alpha val="40000"/>
                    </a:schemeClr>
                  </a:outerShdw>
                </a:effectLst>
              </a:rPr>
              <a:t>单进程，单线程</a:t>
            </a:r>
          </a:p>
          <a:p>
            <a:pPr marL="114300" lvl="0" indent="0">
              <a:buNone/>
            </a:pPr>
            <a:endParaRPr lang="en-US" altLang="zh-CN" dirty="0"/>
          </a:p>
          <a:p>
            <a:pPr marL="114300" lvl="0" indent="0">
              <a:buNone/>
            </a:pPr>
            <a:endParaRPr lang="en-US" altLang="zh-CN" dirty="0"/>
          </a:p>
          <a:p>
            <a:pPr marL="114300" lvl="0" indent="0">
              <a:buNone/>
            </a:pPr>
            <a:endParaRPr dirty="0"/>
          </a:p>
          <a:p>
            <a:pPr lvl="0"/>
            <a:endParaRPr dirty="0"/>
          </a:p>
          <a:p>
            <a:pPr lvl="0"/>
            <a:endParaRPr dirty="0"/>
          </a:p>
        </p:txBody>
      </p:sp>
      <p:sp>
        <p:nvSpPr>
          <p:cNvPr id="89" name="Google Shape;8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050" y="62800"/>
            <a:ext cx="8898600" cy="572700"/>
          </a:xfrm>
        </p:spPr>
        <p:txBody>
          <a:bodyPr/>
          <a:lstStyle/>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Nodejs</a:t>
            </a:r>
            <a:r>
              <a:rPr lang="zh-CN" altLang="en-US" dirty="0">
                <a:ln/>
                <a:solidFill>
                  <a:schemeClr val="tx1"/>
                </a:solidFill>
                <a:effectLst>
                  <a:outerShdw blurRad="38100" dist="19050" dir="2700000" algn="tl" rotWithShape="0">
                    <a:schemeClr val="dk1">
                      <a:alpha val="40000"/>
                    </a:schemeClr>
                  </a:outerShdw>
                </a:effectLst>
              </a:rPr>
              <a:t>优点</a:t>
            </a:r>
          </a:p>
        </p:txBody>
      </p:sp>
      <p:sp>
        <p:nvSpPr>
          <p:cNvPr id="3" name="文本占位符 2"/>
          <p:cNvSpPr>
            <a:spLocks noGrp="1"/>
          </p:cNvSpPr>
          <p:nvPr>
            <p:ph type="body" idx="1"/>
          </p:nvPr>
        </p:nvSpPr>
        <p:spPr>
          <a:xfrm>
            <a:off x="346710" y="1261110"/>
            <a:ext cx="8384540" cy="3477260"/>
          </a:xfrm>
        </p:spPr>
        <p:txBody>
          <a:bodyPr>
            <a:scene3d>
              <a:camera prst="orthographicFront"/>
              <a:lightRig rig="threePt" dir="t"/>
            </a:scene3d>
          </a:bodyPr>
          <a:lstStyle/>
          <a:p>
            <a:pPr marL="114300" indent="0">
              <a:buNone/>
            </a:pPr>
            <a:r>
              <a:rPr lang="en-US" altLang="zh-CN" dirty="0">
                <a:ln/>
                <a:solidFill>
                  <a:schemeClr val="tx1"/>
                </a:solidFill>
                <a:effectLst>
                  <a:outerShdw blurRad="38100" dist="19050" dir="2700000" algn="tl" rotWithShape="0">
                    <a:schemeClr val="dk1">
                      <a:alpha val="40000"/>
                    </a:schemeClr>
                  </a:outerShdw>
                </a:effectLst>
              </a:rPr>
              <a:t>NodeJS </a:t>
            </a:r>
            <a:r>
              <a:rPr lang="zh-CN" altLang="en-US" dirty="0">
                <a:ln/>
                <a:solidFill>
                  <a:schemeClr val="tx1"/>
                </a:solidFill>
                <a:effectLst>
                  <a:outerShdw blurRad="38100" dist="19050" dir="2700000" algn="tl" rotWithShape="0">
                    <a:schemeClr val="dk1">
                      <a:alpha val="40000"/>
                    </a:schemeClr>
                  </a:outerShdw>
                </a:effectLst>
              </a:rPr>
              <a:t>作为中间层的全</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zh-CN" altLang="en-US" dirty="0">
                <a:ln/>
                <a:solidFill>
                  <a:schemeClr val="tx1"/>
                </a:solidFill>
                <a:effectLst>
                  <a:outerShdw blurRad="38100" dist="19050" dir="2700000" algn="tl" rotWithShape="0">
                    <a:schemeClr val="dk1">
                      <a:alpha val="40000"/>
                    </a:schemeClr>
                  </a:outerShdw>
                </a:effectLst>
              </a:rPr>
              <a:t>栈开发方案</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endParaRPr lang="en-US" altLang="zh-CN" b="1" dirty="0"/>
          </a:p>
          <a:p>
            <a:pPr marL="114300" indent="0">
              <a:buNone/>
            </a:pPr>
            <a:r>
              <a:rPr lang="zh-CN" altLang="en-US" dirty="0">
                <a:ln/>
                <a:solidFill>
                  <a:schemeClr val="tx1"/>
                </a:solidFill>
                <a:effectLst>
                  <a:outerShdw blurRad="38100" dist="19050" dir="2700000" algn="tl" rotWithShape="0">
                    <a:schemeClr val="dk1">
                      <a:alpha val="40000"/>
                    </a:schemeClr>
                  </a:outerShdw>
                </a:effectLst>
              </a:rPr>
              <a:t>有了</a:t>
            </a:r>
            <a:r>
              <a:rPr lang="en-US" altLang="zh-CN" dirty="0">
                <a:ln/>
                <a:solidFill>
                  <a:schemeClr val="tx1"/>
                </a:solidFill>
                <a:effectLst>
                  <a:outerShdw blurRad="38100" dist="19050" dir="2700000" algn="tl" rotWithShape="0">
                    <a:schemeClr val="dk1">
                      <a:alpha val="40000"/>
                    </a:schemeClr>
                  </a:outerShdw>
                </a:effectLst>
              </a:rPr>
              <a:t>NodeJS</a:t>
            </a:r>
            <a:r>
              <a:rPr lang="zh-CN" altLang="en-US" dirty="0">
                <a:ln/>
                <a:solidFill>
                  <a:schemeClr val="tx1"/>
                </a:solidFill>
                <a:effectLst>
                  <a:outerShdw blurRad="38100" dist="19050" dir="2700000" algn="tl" rotWithShape="0">
                    <a:schemeClr val="dk1">
                      <a:alpha val="40000"/>
                    </a:schemeClr>
                  </a:outerShdw>
                </a:effectLst>
              </a:rPr>
              <a:t>之后，前端</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zh-CN" altLang="en-US" dirty="0">
                <a:ln/>
                <a:solidFill>
                  <a:schemeClr val="tx1"/>
                </a:solidFill>
                <a:effectLst>
                  <a:outerShdw blurRad="38100" dist="19050" dir="2700000" algn="tl" rotWithShape="0">
                    <a:schemeClr val="dk1">
                      <a:alpha val="40000"/>
                    </a:schemeClr>
                  </a:outerShdw>
                </a:effectLst>
              </a:rPr>
              <a:t>可以更加专注于视图层，</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zh-CN" altLang="en-US" dirty="0">
                <a:ln/>
                <a:solidFill>
                  <a:schemeClr val="tx1"/>
                </a:solidFill>
                <a:effectLst>
                  <a:outerShdw blurRad="38100" dist="19050" dir="2700000" algn="tl" rotWithShape="0">
                    <a:schemeClr val="dk1">
                      <a:alpha val="40000"/>
                    </a:schemeClr>
                  </a:outerShdw>
                </a:effectLst>
              </a:rPr>
              <a:t>而让更多的数据逻辑放在</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en-US" altLang="zh-CN" dirty="0">
                <a:ln/>
                <a:solidFill>
                  <a:schemeClr val="tx1"/>
                </a:solidFill>
                <a:effectLst>
                  <a:outerShdw blurRad="38100" dist="19050" dir="2700000" algn="tl" rotWithShape="0">
                    <a:schemeClr val="dk1">
                      <a:alpha val="40000"/>
                    </a:schemeClr>
                  </a:outerShdw>
                </a:effectLst>
              </a:rPr>
              <a:t>Node</a:t>
            </a:r>
            <a:r>
              <a:rPr lang="zh-CN" altLang="en-US" dirty="0">
                <a:ln/>
                <a:solidFill>
                  <a:schemeClr val="tx1"/>
                </a:solidFill>
                <a:effectLst>
                  <a:outerShdw blurRad="38100" dist="19050" dir="2700000" algn="tl" rotWithShape="0">
                    <a:schemeClr val="dk1">
                      <a:alpha val="40000"/>
                    </a:schemeClr>
                  </a:outerShdw>
                </a:effectLst>
              </a:rPr>
              <a:t>层处理。</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r>
              <a:rPr lang="zh-CN" altLang="en-US" dirty="0">
                <a:ln/>
                <a:solidFill>
                  <a:schemeClr val="tx1"/>
                </a:solidFill>
                <a:effectLst>
                  <a:outerShdw blurRad="38100" dist="19050" dir="2700000" algn="tl" rotWithShape="0">
                    <a:schemeClr val="dk1">
                      <a:alpha val="40000"/>
                    </a:schemeClr>
                  </a:outerShdw>
                </a:effectLst>
              </a:rPr>
              <a:t>解决</a:t>
            </a:r>
            <a:r>
              <a:rPr lang="en-US" altLang="zh-CN" dirty="0">
                <a:ln/>
                <a:solidFill>
                  <a:schemeClr val="tx1"/>
                </a:solidFill>
                <a:effectLst>
                  <a:outerShdw blurRad="38100" dist="19050" dir="2700000" algn="tl" rotWithShape="0">
                    <a:schemeClr val="dk1">
                      <a:alpha val="40000"/>
                    </a:schemeClr>
                  </a:outerShdw>
                </a:effectLst>
              </a:rPr>
              <a:t>SEO,</a:t>
            </a:r>
            <a:r>
              <a:rPr lang="zh-CN" altLang="en-US" dirty="0">
                <a:ln/>
                <a:solidFill>
                  <a:schemeClr val="tx1"/>
                </a:solidFill>
                <a:effectLst>
                  <a:outerShdw blurRad="38100" dist="19050" dir="2700000" algn="tl" rotWithShape="0">
                    <a:schemeClr val="dk1">
                      <a:alpha val="40000"/>
                    </a:schemeClr>
                  </a:outerShdw>
                </a:effectLst>
              </a:rPr>
              <a:t>首屏渲染</a:t>
            </a:r>
            <a:r>
              <a:rPr lang="en-US" altLang="zh-CN" dirty="0">
                <a:ln/>
                <a:solidFill>
                  <a:schemeClr val="tx1"/>
                </a:solidFill>
                <a:effectLst>
                  <a:outerShdw blurRad="38100" dist="19050" dir="2700000" algn="tl" rotWithShape="0">
                    <a:schemeClr val="dk1">
                      <a:alpha val="40000"/>
                    </a:schemeClr>
                  </a:outerShdw>
                </a:effectLst>
              </a:rPr>
              <a:t>,</a:t>
            </a:r>
            <a:r>
              <a:rPr lang="zh-CN" altLang="en-US" dirty="0">
                <a:ln/>
                <a:solidFill>
                  <a:schemeClr val="tx1"/>
                </a:solidFill>
                <a:effectLst>
                  <a:outerShdw blurRad="38100" dist="19050" dir="2700000" algn="tl" rotWithShape="0">
                    <a:schemeClr val="dk1">
                      <a:alpha val="40000"/>
                    </a:schemeClr>
                  </a:outerShdw>
                </a:effectLst>
              </a:rPr>
              <a:t>前后端分离</a:t>
            </a:r>
          </a:p>
          <a:p>
            <a:pPr marL="114300" indent="0">
              <a:buNone/>
            </a:pPr>
            <a:endParaRPr lang="zh-CN" altLang="en-US" dirty="0">
              <a:ln/>
              <a:solidFill>
                <a:schemeClr val="tx1"/>
              </a:solidFill>
              <a:effectLst>
                <a:outerShdw blurRad="38100" dist="19050" dir="2700000" algn="tl" rotWithShape="0">
                  <a:schemeClr val="dk1">
                    <a:alpha val="40000"/>
                  </a:schemeClr>
                </a:outerShdw>
              </a:effectLst>
            </a:endParaRPr>
          </a:p>
          <a:p>
            <a:pPr marL="114300" indent="0">
              <a:buNone/>
            </a:pP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pic>
        <p:nvPicPr>
          <p:cNvPr id="8" name="图片 7">
            <a:extLst>
              <a:ext uri="{FF2B5EF4-FFF2-40B4-BE49-F238E27FC236}">
                <a16:creationId xmlns:a16="http://schemas.microsoft.com/office/drawing/2014/main" id="{910011FE-BA55-4316-A7BC-09ACB304A120}"/>
              </a:ext>
            </a:extLst>
          </p:cNvPr>
          <p:cNvPicPr>
            <a:picLocks noChangeAspect="1"/>
          </p:cNvPicPr>
          <p:nvPr/>
        </p:nvPicPr>
        <p:blipFill>
          <a:blip r:embed="rId2"/>
          <a:stretch>
            <a:fillRect/>
          </a:stretch>
        </p:blipFill>
        <p:spPr>
          <a:xfrm>
            <a:off x="4180974" y="0"/>
            <a:ext cx="4963026"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创建</a:t>
            </a:r>
            <a:r>
              <a:rPr lang="en-US" altLang="zh-CN" dirty="0" err="1"/>
              <a:t>nodejs</a:t>
            </a:r>
            <a:r>
              <a:rPr lang="zh-CN" altLang="en-US" dirty="0"/>
              <a:t>项目</a:t>
            </a:r>
          </a:p>
        </p:txBody>
      </p:sp>
      <p:sp>
        <p:nvSpPr>
          <p:cNvPr id="4" name="文本占位符 3"/>
          <p:cNvSpPr>
            <a:spLocks noGrp="1"/>
          </p:cNvSpPr>
          <p:nvPr>
            <p:ph type="body" idx="1"/>
          </p:nvPr>
        </p:nvSpPr>
        <p:spPr/>
        <p:txBody>
          <a:bodyPr/>
          <a:lstStyle/>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a test node project</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创建 </a:t>
            </a:r>
            <a:r>
              <a:rPr lang="en-US" altLang="zh-CN" dirty="0">
                <a:ln/>
                <a:solidFill>
                  <a:schemeClr val="tx1"/>
                </a:solidFill>
                <a:effectLst>
                  <a:outerShdw blurRad="38100" dist="19050" dir="2700000" algn="tl" rotWithShape="0">
                    <a:schemeClr val="dk1">
                      <a:alpha val="40000"/>
                    </a:schemeClr>
                  </a:outerShdw>
                </a:effectLst>
              </a:rPr>
              <a:t>express -e </a:t>
            </a:r>
            <a:r>
              <a:rPr lang="en-US" altLang="zh-CN" dirty="0" err="1">
                <a:ln/>
                <a:solidFill>
                  <a:schemeClr val="tx1"/>
                </a:solidFill>
                <a:effectLst>
                  <a:outerShdw blurRad="38100" dist="19050" dir="2700000" algn="tl" rotWithShape="0">
                    <a:schemeClr val="dk1">
                      <a:alpha val="40000"/>
                    </a:schemeClr>
                  </a:outerShdw>
                </a:effectLst>
              </a:rPr>
              <a:t>ejs</a:t>
            </a:r>
            <a:r>
              <a:rPr lang="en-US" altLang="zh-CN" dirty="0">
                <a:ln/>
                <a:solidFill>
                  <a:schemeClr val="tx1"/>
                </a:solidFill>
                <a:effectLst>
                  <a:outerShdw blurRad="38100" dist="19050" dir="2700000" algn="tl" rotWithShape="0">
                    <a:schemeClr val="dk1">
                      <a:alpha val="40000"/>
                    </a:schemeClr>
                  </a:outerShdw>
                </a:effectLst>
              </a:rPr>
              <a:t> </a:t>
            </a:r>
            <a:r>
              <a:rPr lang="en-US" altLang="zh-CN" dirty="0" err="1">
                <a:ln/>
                <a:solidFill>
                  <a:schemeClr val="tx1"/>
                </a:solidFill>
                <a:effectLst>
                  <a:outerShdw blurRad="38100" dist="19050" dir="2700000" algn="tl" rotWithShape="0">
                    <a:schemeClr val="dk1">
                      <a:alpha val="40000"/>
                    </a:schemeClr>
                  </a:outerShdw>
                </a:effectLst>
              </a:rPr>
              <a:t>myblog</a:t>
            </a:r>
            <a:r>
              <a:rPr lang="en-US" altLang="zh-CN" dirty="0">
                <a:ln/>
                <a:solidFill>
                  <a:schemeClr val="tx1"/>
                </a:solidFill>
                <a:effectLst>
                  <a:outerShdw blurRad="38100" dist="19050" dir="2700000" algn="tl" rotWithShape="0">
                    <a:schemeClr val="dk1">
                      <a:alpha val="40000"/>
                    </a:schemeClr>
                  </a:outerShdw>
                </a:effectLst>
              </a:rPr>
              <a:t>(</a:t>
            </a:r>
            <a:r>
              <a:rPr lang="zh-CN" altLang="en-US" dirty="0">
                <a:ln/>
                <a:solidFill>
                  <a:schemeClr val="tx1"/>
                </a:solidFill>
                <a:effectLst>
                  <a:outerShdw blurRad="38100" dist="19050" dir="2700000" algn="tl" rotWithShape="0">
                    <a:schemeClr val="dk1">
                      <a:alpha val="40000"/>
                    </a:schemeClr>
                  </a:outerShdw>
                </a:effectLst>
              </a:rPr>
              <a:t>使用</a:t>
            </a:r>
            <a:r>
              <a:rPr lang="en-US" altLang="zh-CN" dirty="0" err="1">
                <a:ln/>
                <a:solidFill>
                  <a:schemeClr val="tx1"/>
                </a:solidFill>
                <a:effectLst>
                  <a:outerShdw blurRad="38100" dist="19050" dir="2700000" algn="tl" rotWithShape="0">
                    <a:schemeClr val="dk1">
                      <a:alpha val="40000"/>
                    </a:schemeClr>
                  </a:outerShdw>
                </a:effectLst>
              </a:rPr>
              <a:t>ejs</a:t>
            </a:r>
            <a:r>
              <a:rPr lang="en-US" altLang="zh-CN" dirty="0">
                <a:ln/>
                <a:solidFill>
                  <a:schemeClr val="tx1"/>
                </a:solidFill>
                <a:effectLst>
                  <a:outerShdw blurRad="38100" dist="19050" dir="2700000" algn="tl" rotWithShape="0">
                    <a:schemeClr val="dk1">
                      <a:alpha val="40000"/>
                    </a:schemeClr>
                  </a:outerShdw>
                </a:effectLst>
              </a:rPr>
              <a:t> </a:t>
            </a:r>
            <a:r>
              <a:rPr lang="zh-CN" altLang="en-US" dirty="0">
                <a:ln/>
                <a:solidFill>
                  <a:schemeClr val="tx1"/>
                </a:solidFill>
                <a:effectLst>
                  <a:outerShdw blurRad="38100" dist="19050" dir="2700000" algn="tl" rotWithShape="0">
                    <a:schemeClr val="dk1">
                      <a:alpha val="40000"/>
                    </a:schemeClr>
                  </a:outerShdw>
                </a:effectLst>
              </a:rPr>
              <a:t>模板</a:t>
            </a:r>
            <a:r>
              <a:rPr lang="en-US" altLang="zh-CN" dirty="0">
                <a:ln/>
                <a:solidFill>
                  <a:schemeClr val="tx1"/>
                </a:solidFill>
                <a:effectLst>
                  <a:outerShdw blurRad="38100" dist="19050" dir="2700000" algn="tl" rotWithShape="0">
                    <a:schemeClr val="dk1">
                      <a:alpha val="40000"/>
                    </a:schemeClr>
                  </a:outerShdw>
                </a:effectLst>
              </a:rPr>
              <a:t>)</a:t>
            </a:r>
          </a:p>
          <a:p>
            <a:pPr>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express --</a:t>
            </a:r>
            <a:r>
              <a:rPr lang="en-US" altLang="zh-CN" dirty="0" err="1">
                <a:ln/>
                <a:solidFill>
                  <a:schemeClr val="tx1"/>
                </a:solidFill>
                <a:effectLst>
                  <a:outerShdw blurRad="38100" dist="19050" dir="2700000" algn="tl" rotWithShape="0">
                    <a:schemeClr val="dk1">
                      <a:alpha val="40000"/>
                    </a:schemeClr>
                  </a:outerShdw>
                </a:effectLst>
              </a:rPr>
              <a:t>css</a:t>
            </a:r>
            <a:r>
              <a:rPr lang="en-US" altLang="zh-CN" dirty="0">
                <a:ln/>
                <a:solidFill>
                  <a:schemeClr val="tx1"/>
                </a:solidFill>
                <a:effectLst>
                  <a:outerShdw blurRad="38100" dist="19050" dir="2700000" algn="tl" rotWithShape="0">
                    <a:schemeClr val="dk1">
                      <a:alpha val="40000"/>
                    </a:schemeClr>
                  </a:outerShdw>
                </a:effectLst>
              </a:rPr>
              <a:t>=sass node2</a:t>
            </a:r>
            <a:r>
              <a:rPr lang="zh-CN" altLang="en-US" dirty="0">
                <a:ln/>
                <a:solidFill>
                  <a:schemeClr val="tx1"/>
                </a:solidFill>
                <a:effectLst>
                  <a:outerShdw blurRad="38100" dist="19050" dir="2700000" algn="tl" rotWithShape="0">
                    <a:schemeClr val="dk1">
                      <a:alpha val="40000"/>
                    </a:schemeClr>
                  </a:outerShdw>
                </a:effectLst>
              </a:rPr>
              <a:t>（使用</a:t>
            </a:r>
            <a:r>
              <a:rPr lang="en-US" altLang="zh-CN" dirty="0">
                <a:ln/>
                <a:solidFill>
                  <a:schemeClr val="tx1"/>
                </a:solidFill>
                <a:effectLst>
                  <a:outerShdw blurRad="38100" dist="19050" dir="2700000" algn="tl" rotWithShape="0">
                    <a:schemeClr val="dk1">
                      <a:alpha val="40000"/>
                    </a:schemeClr>
                  </a:outerShdw>
                </a:effectLst>
              </a:rPr>
              <a:t>sass </a:t>
            </a:r>
            <a:r>
              <a:rPr lang="zh-CN" altLang="en-US" dirty="0">
                <a:ln/>
                <a:solidFill>
                  <a:schemeClr val="tx1"/>
                </a:solidFill>
                <a:effectLst>
                  <a:outerShdw blurRad="38100" dist="19050" dir="2700000" algn="tl" rotWithShape="0">
                    <a:schemeClr val="dk1">
                      <a:alpha val="40000"/>
                    </a:schemeClr>
                  </a:outerShdw>
                </a:effectLst>
              </a:rPr>
              <a:t>样式）</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运行</a:t>
            </a:r>
          </a:p>
          <a:p>
            <a:pPr>
              <a:buFont typeface="Wingdings" panose="05000000000000000000" charset="0"/>
              <a:buChar char="Ø"/>
            </a:pPr>
            <a:r>
              <a:rPr lang="en-US" altLang="zh-CN" dirty="0" err="1">
                <a:ln/>
                <a:solidFill>
                  <a:schemeClr val="tx1"/>
                </a:solidFill>
                <a:effectLst>
                  <a:outerShdw blurRad="38100" dist="19050" dir="2700000" algn="tl" rotWithShape="0">
                    <a:schemeClr val="dk1">
                      <a:alpha val="40000"/>
                    </a:schemeClr>
                  </a:outerShdw>
                </a:effectLst>
              </a:rPr>
              <a:t>npm</a:t>
            </a:r>
            <a:r>
              <a:rPr lang="en-US" altLang="zh-CN" dirty="0">
                <a:ln/>
                <a:solidFill>
                  <a:schemeClr val="tx1"/>
                </a:solidFill>
                <a:effectLst>
                  <a:outerShdw blurRad="38100" dist="19050" dir="2700000" algn="tl" rotWithShape="0">
                    <a:schemeClr val="dk1">
                      <a:alpha val="40000"/>
                    </a:schemeClr>
                  </a:outerShdw>
                </a:effectLst>
              </a:rPr>
              <a:t> install</a:t>
            </a:r>
          </a:p>
          <a:p>
            <a:pPr>
              <a:buFont typeface="Wingdings" panose="05000000000000000000" charset="0"/>
              <a:buChar char="Ø"/>
            </a:pPr>
            <a:r>
              <a:rPr lang="en-US" altLang="zh-CN" dirty="0" err="1">
                <a:ln/>
                <a:solidFill>
                  <a:schemeClr val="tx1"/>
                </a:solidFill>
                <a:effectLst>
                  <a:outerShdw blurRad="38100" dist="19050" dir="2700000" algn="tl" rotWithShape="0">
                    <a:schemeClr val="dk1">
                      <a:alpha val="40000"/>
                    </a:schemeClr>
                  </a:outerShdw>
                </a:effectLst>
              </a:rPr>
              <a:t>npm</a:t>
            </a:r>
            <a:r>
              <a:rPr lang="en-US" altLang="zh-CN" dirty="0">
                <a:ln/>
                <a:solidFill>
                  <a:schemeClr val="tx1"/>
                </a:solidFill>
                <a:effectLst>
                  <a:outerShdw blurRad="38100" dist="19050" dir="2700000" algn="tl" rotWithShape="0">
                    <a:schemeClr val="dk1">
                      <a:alpha val="40000"/>
                    </a:schemeClr>
                  </a:outerShdw>
                </a:effectLst>
              </a:rPr>
              <a:t> start</a:t>
            </a:r>
          </a:p>
          <a:p>
            <a:pPr>
              <a:buFont typeface="Wingdings" panose="05000000000000000000" charset="0"/>
              <a:buChar char="Ø"/>
            </a:pPr>
            <a:r>
              <a:rPr lang="zh-CN" altLang="en-US" dirty="0">
                <a:ln/>
                <a:solidFill>
                  <a:schemeClr val="tx1"/>
                </a:solidFill>
                <a:effectLst>
                  <a:outerShdw blurRad="38100" dist="19050" dir="2700000" algn="tl" rotWithShape="0">
                    <a:schemeClr val="dk1">
                      <a:alpha val="40000"/>
                    </a:schemeClr>
                  </a:outerShdw>
                </a:effectLst>
              </a:rPr>
              <a:t>访问 </a:t>
            </a:r>
            <a:r>
              <a:rPr lang="en-US" altLang="zh-CN" dirty="0">
                <a:ln/>
                <a:solidFill>
                  <a:schemeClr val="tx1"/>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http://localhost:3000/</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endParaRPr lang="zh-CN" altLang="en-US" dirty="0">
              <a:ln/>
              <a:solidFill>
                <a:schemeClr val="tx1"/>
              </a:solidFill>
              <a:effectLst>
                <a:outerShdw blurRad="38100" dist="19050" dir="2700000" algn="tl" rotWithShape="0">
                  <a:schemeClr val="dk1">
                    <a:alpha val="40000"/>
                  </a:schemeClr>
                </a:outerShdw>
              </a:effectLst>
            </a:endParaRPr>
          </a:p>
        </p:txBody>
      </p:sp>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pic>
        <p:nvPicPr>
          <p:cNvPr id="6" name="图片 5">
            <a:extLst>
              <a:ext uri="{FF2B5EF4-FFF2-40B4-BE49-F238E27FC236}">
                <a16:creationId xmlns:a16="http://schemas.microsoft.com/office/drawing/2014/main" id="{66EA629F-559D-4CA5-BADE-A03F43524993}"/>
              </a:ext>
            </a:extLst>
          </p:cNvPr>
          <p:cNvPicPr>
            <a:picLocks noChangeAspect="1"/>
          </p:cNvPicPr>
          <p:nvPr/>
        </p:nvPicPr>
        <p:blipFill>
          <a:blip r:embed="rId3"/>
          <a:stretch>
            <a:fillRect/>
          </a:stretch>
        </p:blipFill>
        <p:spPr>
          <a:xfrm>
            <a:off x="4374825" y="2344953"/>
            <a:ext cx="4695825" cy="2762250"/>
          </a:xfrm>
          <a:prstGeom prst="rect">
            <a:avLst/>
          </a:prstGeom>
          <a:ln>
            <a:solidFill>
              <a:srgbClr val="FFC000"/>
            </a:solidFill>
          </a:ln>
          <a:effectLst>
            <a:glow rad="139700">
              <a:schemeClr val="accent1">
                <a:satMod val="175000"/>
                <a:alpha val="40000"/>
              </a:schemeClr>
            </a:glo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Montserrat SemiBold" panose="00000500000000000000"/>
              <a:buNone/>
            </a:pPr>
            <a:r>
              <a:rPr lang="en-US" altLang="zh-CN" dirty="0" err="1"/>
              <a:t>Tocken</a:t>
            </a:r>
            <a:r>
              <a:rPr lang="en-US" altLang="zh-CN" dirty="0"/>
              <a:t> </a:t>
            </a:r>
            <a:r>
              <a:rPr lang="zh-CN" altLang="en-US" dirty="0"/>
              <a:t>认证</a:t>
            </a:r>
            <a:endParaRPr lang="en-US" dirty="0"/>
          </a:p>
        </p:txBody>
      </p:sp>
      <p:sp>
        <p:nvSpPr>
          <p:cNvPr id="107" name="Google Shape;107;p18"/>
          <p:cNvSpPr txBox="1">
            <a:spLocks noGrp="1"/>
          </p:cNvSpPr>
          <p:nvPr>
            <p:ph type="body" idx="1"/>
          </p:nvPr>
        </p:nvSpPr>
        <p:spPr>
          <a:xfrm>
            <a:off x="311700" y="1273925"/>
            <a:ext cx="8520600" cy="3294900"/>
          </a:xfrm>
          <a:prstGeom prst="rect">
            <a:avLst/>
          </a:prstGeom>
          <a:noFill/>
          <a:ln>
            <a:noFill/>
          </a:ln>
        </p:spPr>
        <p:txBody>
          <a:bodyPr spcFirstLastPara="1" wrap="square" lIns="91425" tIns="91425" rIns="91425" bIns="91425" anchor="t" anchorCtr="0">
            <a:noAutofit/>
          </a:bodyPr>
          <a:lstStyle/>
          <a:p>
            <a:pPr lvl="0"/>
            <a:endParaRPr dirty="0"/>
          </a:p>
        </p:txBody>
      </p:sp>
      <p:sp>
        <p:nvSpPr>
          <p:cNvPr id="108" name="Google Shape;10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lang="en-US"/>
          </a:p>
        </p:txBody>
      </p:sp>
      <p:pic>
        <p:nvPicPr>
          <p:cNvPr id="3" name="图片 2">
            <a:extLst>
              <a:ext uri="{FF2B5EF4-FFF2-40B4-BE49-F238E27FC236}">
                <a16:creationId xmlns:a16="http://schemas.microsoft.com/office/drawing/2014/main" id="{715D5175-12A3-42EC-94D3-B236AF6A7FDE}"/>
              </a:ext>
            </a:extLst>
          </p:cNvPr>
          <p:cNvPicPr>
            <a:picLocks noChangeAspect="1"/>
          </p:cNvPicPr>
          <p:nvPr/>
        </p:nvPicPr>
        <p:blipFill>
          <a:blip r:embed="rId3"/>
          <a:stretch>
            <a:fillRect/>
          </a:stretch>
        </p:blipFill>
        <p:spPr>
          <a:xfrm>
            <a:off x="0" y="687752"/>
            <a:ext cx="9144000" cy="44672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172050" y="62800"/>
            <a:ext cx="88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Node </a:t>
            </a:r>
            <a:r>
              <a:rPr lang="zh-CN" altLang="en-US" dirty="0"/>
              <a:t>验证</a:t>
            </a:r>
            <a:r>
              <a:rPr lang="en-US" dirty="0"/>
              <a:t>	</a:t>
            </a:r>
            <a:endParaRPr dirty="0"/>
          </a:p>
        </p:txBody>
      </p:sp>
      <p:sp>
        <p:nvSpPr>
          <p:cNvPr id="114" name="Google Shape;114;p19"/>
          <p:cNvSpPr txBox="1">
            <a:spLocks noGrp="1"/>
          </p:cNvSpPr>
          <p:nvPr>
            <p:ph type="body" idx="1"/>
          </p:nvPr>
        </p:nvSpPr>
        <p:spPr>
          <a:xfrm>
            <a:off x="179512" y="699542"/>
            <a:ext cx="8520600" cy="4443958"/>
          </a:xfrm>
          <a:prstGeom prst="rect">
            <a:avLst/>
          </a:prstGeom>
        </p:spPr>
        <p:txBody>
          <a:bodyPr spcFirstLastPara="1" wrap="square" lIns="91425" tIns="91425" rIns="91425" bIns="91425" anchor="t" anchorCtr="0">
            <a:noAutofit/>
          </a:bodyPr>
          <a:lstStyle/>
          <a:p>
            <a:pPr lvl="0" indent="-317500">
              <a:lnSpc>
                <a:spcPct val="166000"/>
              </a:lnSpc>
              <a:buClr>
                <a:srgbClr val="736F6C"/>
              </a:buClr>
              <a:buSzPts val="1400"/>
            </a:pPr>
            <a:endParaRPr sz="1400" dirty="0">
              <a:solidFill>
                <a:srgbClr val="676D70"/>
              </a:solidFill>
            </a:endParaRPr>
          </a:p>
        </p:txBody>
      </p:sp>
      <p:sp>
        <p:nvSpPr>
          <p:cNvPr id="115" name="Google Shape;11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US"/>
              <a:t>7</a:t>
            </a:fld>
            <a:endParaRPr lang="en-US"/>
          </a:p>
        </p:txBody>
      </p:sp>
      <p:pic>
        <p:nvPicPr>
          <p:cNvPr id="3" name="图片 2">
            <a:extLst>
              <a:ext uri="{FF2B5EF4-FFF2-40B4-BE49-F238E27FC236}">
                <a16:creationId xmlns:a16="http://schemas.microsoft.com/office/drawing/2014/main" id="{B798277B-0D3F-4781-A035-89B6D18D6A33}"/>
              </a:ext>
            </a:extLst>
          </p:cNvPr>
          <p:cNvPicPr>
            <a:picLocks noChangeAspect="1"/>
          </p:cNvPicPr>
          <p:nvPr/>
        </p:nvPicPr>
        <p:blipFill>
          <a:blip r:embed="rId3"/>
          <a:stretch>
            <a:fillRect/>
          </a:stretch>
        </p:blipFill>
        <p:spPr>
          <a:xfrm>
            <a:off x="1528" y="699542"/>
            <a:ext cx="9144000" cy="5061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Montserrat SemiBold" panose="00000500000000000000"/>
              <a:buNone/>
            </a:pPr>
            <a:r>
              <a:rPr lang="zh-CN" altLang="en-US" dirty="0"/>
              <a:t>接口返回数据后获取</a:t>
            </a:r>
            <a:r>
              <a:rPr lang="en-US" altLang="zh-CN" dirty="0" err="1"/>
              <a:t>tocken</a:t>
            </a:r>
            <a:endParaRPr dirty="0"/>
          </a:p>
        </p:txBody>
      </p:sp>
      <p:sp>
        <p:nvSpPr>
          <p:cNvPr id="126" name="Google Shape;12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lang="en-US"/>
          </a:p>
        </p:txBody>
      </p:sp>
      <p:pic>
        <p:nvPicPr>
          <p:cNvPr id="3" name="图片 2">
            <a:extLst>
              <a:ext uri="{FF2B5EF4-FFF2-40B4-BE49-F238E27FC236}">
                <a16:creationId xmlns:a16="http://schemas.microsoft.com/office/drawing/2014/main" id="{65B4C8F4-C1C5-4C84-8C52-077C38D37F32}"/>
              </a:ext>
            </a:extLst>
          </p:cNvPr>
          <p:cNvPicPr>
            <a:picLocks noChangeAspect="1"/>
          </p:cNvPicPr>
          <p:nvPr/>
        </p:nvPicPr>
        <p:blipFill>
          <a:blip r:embed="rId3"/>
          <a:stretch>
            <a:fillRect/>
          </a:stretch>
        </p:blipFill>
        <p:spPr>
          <a:xfrm>
            <a:off x="0" y="730186"/>
            <a:ext cx="9144000" cy="44133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172050" y="62800"/>
            <a:ext cx="8898600" cy="572700"/>
          </a:xfrm>
          <a:prstGeom prst="rect">
            <a:avLst/>
          </a:prstGeom>
          <a:noFill/>
          <a:ln>
            <a:noFill/>
          </a:ln>
        </p:spPr>
        <p:txBody>
          <a:bodyPr spcFirstLastPara="1" wrap="square" lIns="91425" tIns="91425" rIns="91425" bIns="91425" anchor="t" anchorCtr="0">
            <a:noAutofit/>
          </a:bodyPr>
          <a:lstStyle/>
          <a:p>
            <a:pPr lvl="0"/>
            <a:r>
              <a:rPr lang="zh-CN" altLang="en-US" sz="1800" dirty="0">
                <a:ln/>
                <a:solidFill>
                  <a:schemeClr val="tx1"/>
                </a:solidFill>
                <a:effectLst>
                  <a:outerShdw blurRad="38100" dist="19050" dir="2700000" algn="tl" rotWithShape="0">
                    <a:schemeClr val="dk1">
                      <a:alpha val="40000"/>
                    </a:schemeClr>
                  </a:outerShdw>
                </a:effectLst>
                <a:latin typeface="Montserrat" panose="00000500000000000000"/>
                <a:sym typeface="Montserrat" panose="00000500000000000000"/>
              </a:rPr>
              <a:t>加密方法</a:t>
            </a:r>
            <a:endParaRPr sz="1800" dirty="0">
              <a:ln/>
              <a:solidFill>
                <a:schemeClr val="tx1"/>
              </a:solidFill>
              <a:effectLst>
                <a:outerShdw blurRad="38100" dist="19050" dir="2700000" algn="tl" rotWithShape="0">
                  <a:schemeClr val="dk1">
                    <a:alpha val="40000"/>
                  </a:schemeClr>
                </a:outerShdw>
              </a:effectLst>
              <a:latin typeface="Montserrat" panose="00000500000000000000"/>
              <a:sym typeface="Montserrat" panose="00000500000000000000"/>
            </a:endParaRPr>
          </a:p>
        </p:txBody>
      </p:sp>
      <p:sp>
        <p:nvSpPr>
          <p:cNvPr id="133" name="Google Shape;133;p22"/>
          <p:cNvSpPr txBox="1">
            <a:spLocks noGrp="1"/>
          </p:cNvSpPr>
          <p:nvPr>
            <p:ph type="body" idx="1"/>
          </p:nvPr>
        </p:nvSpPr>
        <p:spPr>
          <a:xfrm>
            <a:off x="311700" y="1083424"/>
            <a:ext cx="8520600" cy="3864589"/>
          </a:xfrm>
          <a:prstGeom prst="rect">
            <a:avLst/>
          </a:prstGeom>
          <a:noFill/>
          <a:ln>
            <a:noFill/>
          </a:ln>
        </p:spPr>
        <p:txBody>
          <a:bodyPr spcFirstLastPara="1" wrap="square" lIns="91425" tIns="91425" rIns="91425" bIns="91425" anchor="t" anchorCtr="0">
            <a:noAutofit/>
          </a:bodyPr>
          <a:lstStyle/>
          <a:p>
            <a:pPr lvl="0">
              <a:buFont typeface="Wingdings" panose="05000000000000000000" charset="0"/>
              <a:buChar char="Ø"/>
            </a:pPr>
            <a:r>
              <a:rPr lang="en-US" altLang="zh-CN" dirty="0">
                <a:ln/>
                <a:solidFill>
                  <a:schemeClr val="tx1"/>
                </a:solidFill>
                <a:effectLst>
                  <a:outerShdw blurRad="38100" dist="19050" dir="2700000" algn="tl" rotWithShape="0">
                    <a:schemeClr val="dk1">
                      <a:alpha val="40000"/>
                    </a:schemeClr>
                  </a:outerShdw>
                </a:effectLst>
              </a:rPr>
              <a:t>crypto</a:t>
            </a:r>
            <a:r>
              <a:rPr lang="zh-CN" altLang="en-US" dirty="0">
                <a:ln/>
                <a:solidFill>
                  <a:schemeClr val="tx1"/>
                </a:solidFill>
                <a:effectLst>
                  <a:outerShdw blurRad="38100" dist="19050" dir="2700000" algn="tl" rotWithShape="0">
                    <a:schemeClr val="dk1">
                      <a:alpha val="40000"/>
                    </a:schemeClr>
                  </a:outerShdw>
                </a:effectLst>
              </a:rPr>
              <a:t>模块的目的是为了提供通用的加密和哈希算法。用纯</a:t>
            </a:r>
            <a:r>
              <a:rPr lang="en-US" altLang="zh-CN" dirty="0">
                <a:ln/>
                <a:solidFill>
                  <a:schemeClr val="tx1"/>
                </a:solidFill>
                <a:effectLst>
                  <a:outerShdw blurRad="38100" dist="19050" dir="2700000" algn="tl" rotWithShape="0">
                    <a:schemeClr val="dk1">
                      <a:alpha val="40000"/>
                    </a:schemeClr>
                  </a:outerShdw>
                </a:effectLst>
              </a:rPr>
              <a:t>JavaScript</a:t>
            </a:r>
            <a:r>
              <a:rPr lang="zh-CN" altLang="en-US" dirty="0">
                <a:ln/>
                <a:solidFill>
                  <a:schemeClr val="tx1"/>
                </a:solidFill>
                <a:effectLst>
                  <a:outerShdw blurRad="38100" dist="19050" dir="2700000" algn="tl" rotWithShape="0">
                    <a:schemeClr val="dk1">
                      <a:alpha val="40000"/>
                    </a:schemeClr>
                  </a:outerShdw>
                </a:effectLst>
              </a:rPr>
              <a:t>代码实现这些功能不是不可能，但速度会非常慢。</a:t>
            </a:r>
            <a:r>
              <a:rPr lang="en-US" altLang="zh-CN" dirty="0">
                <a:ln/>
                <a:solidFill>
                  <a:schemeClr val="tx1"/>
                </a:solidFill>
                <a:effectLst>
                  <a:outerShdw blurRad="38100" dist="19050" dir="2700000" algn="tl" rotWithShape="0">
                    <a:schemeClr val="dk1">
                      <a:alpha val="40000"/>
                    </a:schemeClr>
                  </a:outerShdw>
                </a:effectLst>
              </a:rPr>
              <a:t>Nodejs</a:t>
            </a:r>
            <a:r>
              <a:rPr lang="zh-CN" altLang="en-US" dirty="0">
                <a:ln/>
                <a:solidFill>
                  <a:schemeClr val="tx1"/>
                </a:solidFill>
                <a:effectLst>
                  <a:outerShdw blurRad="38100" dist="19050" dir="2700000" algn="tl" rotWithShape="0">
                    <a:schemeClr val="dk1">
                      <a:alpha val="40000"/>
                    </a:schemeClr>
                  </a:outerShdw>
                </a:effectLst>
              </a:rPr>
              <a:t>用</a:t>
            </a:r>
            <a:r>
              <a:rPr lang="en-US" altLang="zh-CN" dirty="0">
                <a:ln/>
                <a:solidFill>
                  <a:schemeClr val="tx1"/>
                </a:solidFill>
                <a:effectLst>
                  <a:outerShdw blurRad="38100" dist="19050" dir="2700000" algn="tl" rotWithShape="0">
                    <a:schemeClr val="dk1">
                      <a:alpha val="40000"/>
                    </a:schemeClr>
                  </a:outerShdw>
                </a:effectLst>
              </a:rPr>
              <a:t>C/C++</a:t>
            </a:r>
            <a:r>
              <a:rPr lang="zh-CN" altLang="en-US" dirty="0">
                <a:ln/>
                <a:solidFill>
                  <a:schemeClr val="tx1"/>
                </a:solidFill>
                <a:effectLst>
                  <a:outerShdw blurRad="38100" dist="19050" dir="2700000" algn="tl" rotWithShape="0">
                    <a:schemeClr val="dk1">
                      <a:alpha val="40000"/>
                    </a:schemeClr>
                  </a:outerShdw>
                </a:effectLst>
              </a:rPr>
              <a:t>实现这些算法后，通过</a:t>
            </a:r>
            <a:r>
              <a:rPr lang="en-US" altLang="zh-CN" dirty="0" err="1">
                <a:ln/>
                <a:solidFill>
                  <a:schemeClr val="tx1"/>
                </a:solidFill>
                <a:effectLst>
                  <a:outerShdw blurRad="38100" dist="19050" dir="2700000" algn="tl" rotWithShape="0">
                    <a:schemeClr val="dk1">
                      <a:alpha val="40000"/>
                    </a:schemeClr>
                  </a:outerShdw>
                </a:effectLst>
              </a:rPr>
              <a:t>cypto</a:t>
            </a:r>
            <a:r>
              <a:rPr lang="zh-CN" altLang="en-US" dirty="0">
                <a:ln/>
                <a:solidFill>
                  <a:schemeClr val="tx1"/>
                </a:solidFill>
                <a:effectLst>
                  <a:outerShdw blurRad="38100" dist="19050" dir="2700000" algn="tl" rotWithShape="0">
                    <a:schemeClr val="dk1">
                      <a:alpha val="40000"/>
                    </a:schemeClr>
                  </a:outerShdw>
                </a:effectLst>
              </a:rPr>
              <a:t>这个模块暴露为</a:t>
            </a:r>
            <a:r>
              <a:rPr lang="en-US" altLang="zh-CN" dirty="0">
                <a:ln/>
                <a:solidFill>
                  <a:schemeClr val="tx1"/>
                </a:solidFill>
                <a:effectLst>
                  <a:outerShdw blurRad="38100" dist="19050" dir="2700000" algn="tl" rotWithShape="0">
                    <a:schemeClr val="dk1">
                      <a:alpha val="40000"/>
                    </a:schemeClr>
                  </a:outerShdw>
                </a:effectLst>
              </a:rPr>
              <a:t>JavaScript</a:t>
            </a:r>
            <a:r>
              <a:rPr lang="zh-CN" altLang="en-US" dirty="0">
                <a:ln/>
                <a:solidFill>
                  <a:schemeClr val="tx1"/>
                </a:solidFill>
                <a:effectLst>
                  <a:outerShdw blurRad="38100" dist="19050" dir="2700000" algn="tl" rotWithShape="0">
                    <a:schemeClr val="dk1">
                      <a:alpha val="40000"/>
                    </a:schemeClr>
                  </a:outerShdw>
                </a:effectLst>
              </a:rPr>
              <a:t>接口，这样用起来方便，运行速度也快。</a:t>
            </a:r>
            <a:endParaRPr lang="en-US" altLang="zh-CN" dirty="0">
              <a:ln/>
              <a:solidFill>
                <a:schemeClr val="tx1"/>
              </a:solidFill>
              <a:effectLst>
                <a:outerShdw blurRad="38100" dist="19050" dir="2700000" algn="tl" rotWithShape="0">
                  <a:schemeClr val="dk1">
                    <a:alpha val="40000"/>
                  </a:schemeClr>
                </a:outerShdw>
              </a:effectLst>
            </a:endParaRPr>
          </a:p>
          <a:p>
            <a:pPr marL="114300" indent="0">
              <a:buNone/>
            </a:pPr>
            <a:endParaRPr lang="en-US" altLang="zh-CN" dirty="0">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US" altLang="zh-CN" dirty="0" err="1">
                <a:ln/>
                <a:solidFill>
                  <a:schemeClr val="tx1"/>
                </a:solidFill>
                <a:effectLst>
                  <a:outerShdw blurRad="38100" dist="19050" dir="2700000" algn="tl" rotWithShape="0">
                    <a:schemeClr val="dk1">
                      <a:alpha val="40000"/>
                    </a:schemeClr>
                  </a:outerShdw>
                </a:effectLst>
              </a:rPr>
              <a:t>Hmac</a:t>
            </a:r>
            <a:r>
              <a:rPr lang="zh-CN" altLang="en-US" dirty="0">
                <a:ln/>
                <a:solidFill>
                  <a:schemeClr val="tx1"/>
                </a:solidFill>
                <a:effectLst>
                  <a:outerShdw blurRad="38100" dist="19050" dir="2700000" algn="tl" rotWithShape="0">
                    <a:schemeClr val="dk1">
                      <a:alpha val="40000"/>
                    </a:schemeClr>
                  </a:outerShdw>
                </a:effectLst>
              </a:rPr>
              <a:t>算法也是一种哈希算法，它可以利用</a:t>
            </a:r>
            <a:r>
              <a:rPr lang="en-US" altLang="zh-CN" dirty="0">
                <a:ln/>
                <a:solidFill>
                  <a:schemeClr val="tx1"/>
                </a:solidFill>
                <a:effectLst>
                  <a:outerShdw blurRad="38100" dist="19050" dir="2700000" algn="tl" rotWithShape="0">
                    <a:schemeClr val="dk1">
                      <a:alpha val="40000"/>
                    </a:schemeClr>
                  </a:outerShdw>
                </a:effectLst>
              </a:rPr>
              <a:t>MD5</a:t>
            </a:r>
            <a:r>
              <a:rPr lang="zh-CN" altLang="en-US" dirty="0">
                <a:ln/>
                <a:solidFill>
                  <a:schemeClr val="tx1"/>
                </a:solidFill>
                <a:effectLst>
                  <a:outerShdw blurRad="38100" dist="19050" dir="2700000" algn="tl" rotWithShape="0">
                    <a:schemeClr val="dk1">
                      <a:alpha val="40000"/>
                    </a:schemeClr>
                  </a:outerShdw>
                </a:effectLst>
              </a:rPr>
              <a:t>或</a:t>
            </a:r>
            <a:r>
              <a:rPr lang="en-US" altLang="zh-CN" dirty="0">
                <a:ln/>
                <a:solidFill>
                  <a:schemeClr val="tx1"/>
                </a:solidFill>
                <a:effectLst>
                  <a:outerShdw blurRad="38100" dist="19050" dir="2700000" algn="tl" rotWithShape="0">
                    <a:schemeClr val="dk1">
                      <a:alpha val="40000"/>
                    </a:schemeClr>
                  </a:outerShdw>
                </a:effectLst>
              </a:rPr>
              <a:t>SHA1</a:t>
            </a:r>
            <a:r>
              <a:rPr lang="zh-CN" altLang="en-US" dirty="0">
                <a:ln/>
                <a:solidFill>
                  <a:schemeClr val="tx1"/>
                </a:solidFill>
                <a:effectLst>
                  <a:outerShdw blurRad="38100" dist="19050" dir="2700000" algn="tl" rotWithShape="0">
                    <a:schemeClr val="dk1">
                      <a:alpha val="40000"/>
                    </a:schemeClr>
                  </a:outerShdw>
                </a:effectLst>
              </a:rPr>
              <a:t>等哈希算法。不同的是，</a:t>
            </a:r>
            <a:r>
              <a:rPr lang="en-US" altLang="zh-CN" dirty="0" err="1">
                <a:ln/>
                <a:solidFill>
                  <a:schemeClr val="tx1"/>
                </a:solidFill>
                <a:effectLst>
                  <a:outerShdw blurRad="38100" dist="19050" dir="2700000" algn="tl" rotWithShape="0">
                    <a:schemeClr val="dk1">
                      <a:alpha val="40000"/>
                    </a:schemeClr>
                  </a:outerShdw>
                </a:effectLst>
              </a:rPr>
              <a:t>Hmac</a:t>
            </a:r>
            <a:r>
              <a:rPr lang="zh-CN" altLang="en-US" dirty="0">
                <a:ln/>
                <a:solidFill>
                  <a:schemeClr val="tx1"/>
                </a:solidFill>
                <a:effectLst>
                  <a:outerShdw blurRad="38100" dist="19050" dir="2700000" algn="tl" rotWithShape="0">
                    <a:schemeClr val="dk1">
                      <a:alpha val="40000"/>
                    </a:schemeClr>
                  </a:outerShdw>
                </a:effectLst>
              </a:rPr>
              <a:t>还需要一个密钥，只要密钥发生了变化，那么同样的输入数据也会得到不同的签名，因此，可以把</a:t>
            </a:r>
            <a:r>
              <a:rPr lang="en-US" altLang="zh-CN" dirty="0" err="1">
                <a:ln/>
                <a:solidFill>
                  <a:schemeClr val="tx1"/>
                </a:solidFill>
                <a:effectLst>
                  <a:outerShdw blurRad="38100" dist="19050" dir="2700000" algn="tl" rotWithShape="0">
                    <a:schemeClr val="dk1">
                      <a:alpha val="40000"/>
                    </a:schemeClr>
                  </a:outerShdw>
                </a:effectLst>
              </a:rPr>
              <a:t>Hmac</a:t>
            </a:r>
            <a:r>
              <a:rPr lang="zh-CN" altLang="en-US" dirty="0">
                <a:ln/>
                <a:solidFill>
                  <a:schemeClr val="tx1"/>
                </a:solidFill>
                <a:effectLst>
                  <a:outerShdw blurRad="38100" dist="19050" dir="2700000" algn="tl" rotWithShape="0">
                    <a:schemeClr val="dk1">
                      <a:alpha val="40000"/>
                    </a:schemeClr>
                  </a:outerShdw>
                </a:effectLst>
              </a:rPr>
              <a:t>理解为用随机数“增强”的哈希算法</a:t>
            </a:r>
            <a:r>
              <a:rPr lang="zh-CN" altLang="en-US" dirty="0"/>
              <a:t>。</a:t>
            </a:r>
          </a:p>
          <a:p>
            <a:pPr lvl="0" indent="-228600">
              <a:buNone/>
            </a:pPr>
            <a:endParaRPr dirty="0"/>
          </a:p>
        </p:txBody>
      </p:sp>
      <p:sp>
        <p:nvSpPr>
          <p:cNvPr id="134" name="Google Shape;1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804</Words>
  <Application>Microsoft Office PowerPoint</Application>
  <PresentationFormat>全屏显示(16:9)</PresentationFormat>
  <Paragraphs>80</Paragraphs>
  <Slides>16</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Arial</vt:lpstr>
      <vt:lpstr>Montserrat SemiBold</vt:lpstr>
      <vt:lpstr>Montserrat</vt:lpstr>
      <vt:lpstr>Montserrat ExtraBold</vt:lpstr>
      <vt:lpstr>Wingdings</vt:lpstr>
      <vt:lpstr>Simple Light</vt:lpstr>
      <vt:lpstr> 基于NodeJS的登陆功能                     Caroline</vt:lpstr>
      <vt:lpstr>简介</vt:lpstr>
      <vt:lpstr>NodeJS 特点</vt:lpstr>
      <vt:lpstr>Nodejs优点</vt:lpstr>
      <vt:lpstr>创建nodejs项目</vt:lpstr>
      <vt:lpstr>Tocken 认证</vt:lpstr>
      <vt:lpstr>Node 验证 </vt:lpstr>
      <vt:lpstr>接口返回数据后获取tocken</vt:lpstr>
      <vt:lpstr>加密方法</vt:lpstr>
      <vt:lpstr>Nodejs缺点</vt:lpstr>
      <vt:lpstr>适合NodeJS的场景</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Management (PM)</dc:title>
  <dc:creator>qq</dc:creator>
  <cp:lastModifiedBy>1280066414@qq.com</cp:lastModifiedBy>
  <cp:revision>31</cp:revision>
  <dcterms:created xsi:type="dcterms:W3CDTF">2019-07-09T16:42:00Z</dcterms:created>
  <dcterms:modified xsi:type="dcterms:W3CDTF">2019-07-31T02:55:48Z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