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1"/>
  </p:notesMasterIdLst>
  <p:sldIdLst>
    <p:sldId id="256" r:id="rId2"/>
    <p:sldId id="257" r:id="rId3"/>
    <p:sldId id="273" r:id="rId4"/>
    <p:sldId id="274" r:id="rId5"/>
    <p:sldId id="258" r:id="rId6"/>
    <p:sldId id="275" r:id="rId7"/>
    <p:sldId id="259" r:id="rId8"/>
    <p:sldId id="276" r:id="rId9"/>
    <p:sldId id="278" r:id="rId10"/>
    <p:sldId id="280" r:id="rId11"/>
    <p:sldId id="262" r:id="rId12"/>
    <p:sldId id="281" r:id="rId13"/>
    <p:sldId id="285" r:id="rId14"/>
    <p:sldId id="286" r:id="rId15"/>
    <p:sldId id="284" r:id="rId16"/>
    <p:sldId id="263" r:id="rId17"/>
    <p:sldId id="279" r:id="rId18"/>
    <p:sldId id="293" r:id="rId19"/>
    <p:sldId id="294" r:id="rId20"/>
    <p:sldId id="295" r:id="rId21"/>
    <p:sldId id="296" r:id="rId22"/>
    <p:sldId id="297" r:id="rId23"/>
    <p:sldId id="292" r:id="rId24"/>
    <p:sldId id="266" r:id="rId25"/>
    <p:sldId id="271" r:id="rId26"/>
    <p:sldId id="272" r:id="rId27"/>
    <p:sldId id="299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12" autoAdjust="0"/>
  </p:normalViewPr>
  <p:slideViewPr>
    <p:cSldViewPr snapToGrid="0" snapToObjects="1">
      <p:cViewPr varScale="1">
        <p:scale>
          <a:sx n="85" d="100"/>
          <a:sy n="85" d="100"/>
        </p:scale>
        <p:origin x="-1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1827-D3E6-2949-A961-199A3275C501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92F87-8383-D342-8426-3B431A0F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interest of</a:t>
            </a:r>
            <a:r>
              <a:rPr lang="en-US" baseline="0" dirty="0" smtClean="0"/>
              <a:t> time </a:t>
            </a:r>
          </a:p>
          <a:p>
            <a:r>
              <a:rPr lang="en-US" baseline="0" dirty="0" smtClean="0"/>
              <a:t>I will skip all the derivation and proof details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Should emphasize that studying the graph / network robustness should really consider dynamics that’s going on in the network system</a:t>
            </a:r>
          </a:p>
          <a:p>
            <a:r>
              <a:rPr lang="en-US" dirty="0" smtClean="0"/>
              <a:t>Instead of focusing on the static</a:t>
            </a:r>
            <a:r>
              <a:rPr lang="en-US" baseline="0" dirty="0" smtClean="0"/>
              <a:t> inter connections of the nodes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particular, we measure this</a:t>
            </a:r>
            <a:r>
              <a:rPr lang="en-US" baseline="0" dirty="0" smtClean="0"/>
              <a:t> amplification using system H2 norm.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H2 norm has 2 interpretations, and we will explain how each of them is related to the notion of “amplification”.</a:t>
            </a:r>
          </a:p>
          <a:p>
            <a:r>
              <a:rPr lang="en-US" baseline="0" dirty="0" smtClean="0"/>
              <a:t>First, when the input noise w is a white stationary random process, x state will also be a random process, and H2 norm equals the ratio between the output state variance and the variance of the white input noise </a:t>
            </a:r>
          </a:p>
          <a:p>
            <a:r>
              <a:rPr lang="en-US" baseline="0" dirty="0" smtClean="0"/>
              <a:t>So in this way, H2 norm captures the variance amplification in the average sense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Secondly, when the input noise is any signal that has finite L2 norm, in other words, finite energy</a:t>
            </a:r>
          </a:p>
          <a:p>
            <a:r>
              <a:rPr lang="en-US" baseline="0" dirty="0" smtClean="0"/>
              <a:t>H2 norm equals the maximum amplitude of the state fluctuation, that is the L infinity norm of the output sequence</a:t>
            </a:r>
          </a:p>
          <a:p>
            <a:r>
              <a:rPr lang="en-US" baseline="0" dirty="0" smtClean="0"/>
              <a:t>In this way, H2 norm can also capture the the worst case amplitude amplification.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how do</a:t>
            </a:r>
            <a:r>
              <a:rPr lang="en-US" baseline="0" dirty="0" smtClean="0"/>
              <a:t> we compute the H2 norm?</a:t>
            </a:r>
          </a:p>
          <a:p>
            <a:r>
              <a:rPr lang="en-US" baseline="0" dirty="0" smtClean="0"/>
              <a:t>We can compute it using the first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particular,</a:t>
            </a:r>
            <a:r>
              <a:rPr lang="en-US" baseline="0" dirty="0" smtClean="0"/>
              <a:t> we shall look at two cases</a:t>
            </a:r>
          </a:p>
          <a:p>
            <a:r>
              <a:rPr lang="en-US" baseline="0" dirty="0" smtClean="0"/>
              <a:t>Come from the same source and are perfectly correlated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make use of</a:t>
            </a:r>
            <a:r>
              <a:rPr lang="en-US" baseline="0" dirty="0" smtClean="0"/>
              <a:t> the first interpretation to compute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to add the definition of H2 norm</a:t>
            </a:r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dyn</a:t>
            </a:r>
            <a:r>
              <a:rPr lang="en-US" baseline="0" dirty="0" smtClean="0"/>
              <a:t> sys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naturally, we have the volatility definition based on H2 norm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variance</a:t>
            </a:r>
            <a:r>
              <a:rPr lang="en-US" baseline="0" dirty="0" smtClean="0"/>
              <a:t> intuition here</a:t>
            </a:r>
          </a:p>
          <a:p>
            <a:r>
              <a:rPr lang="en-US" baseline="0" dirty="0" smtClean="0"/>
              <a:t> 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: how much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local shocks get amplified into state fluctuation of all the nodes in the network</a:t>
            </a:r>
          </a:p>
          <a:p>
            <a:r>
              <a:rPr lang="en-US" baseline="0" dirty="0" smtClean="0"/>
              <a:t>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_k: how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 affect a particular node in the network</a:t>
            </a:r>
          </a:p>
          <a:p>
            <a:r>
              <a:rPr lang="en-US" baseline="0" dirty="0" smtClean="0"/>
              <a:t>also, it (happen) equals to the contribution to the global volatility of that particular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explain,</a:t>
            </a:r>
          </a:p>
          <a:p>
            <a:r>
              <a:rPr lang="en-US" baseline="0" dirty="0" smtClean="0"/>
              <a:t>What we want to capture with the measure of link criticality, most effective volatility reduction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</a:t>
            </a:r>
          </a:p>
          <a:p>
            <a:r>
              <a:rPr lang="en-US" baseline="0" dirty="0" smtClean="0"/>
              <a:t>Input: white noise can be uncorrelated / correlated across different nodes.</a:t>
            </a:r>
          </a:p>
          <a:p>
            <a:r>
              <a:rPr lang="en-US" baseline="0" dirty="0" smtClean="0"/>
              <a:t>Output: state fluctuation at each node, also random processes</a:t>
            </a:r>
          </a:p>
          <a:p>
            <a:r>
              <a:rPr lang="en-US" baseline="0" dirty="0" smtClean="0"/>
              <a:t>Want to measure: the network amplification from noise to state fluctuation, how it depends on network connection, and position of nodes in the network.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on the intuition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Eigenvalues Lambda smaller, the less stable the system, the higher the volatility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Connection with lambda 2, consensus dynamics, graph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Compared to I.I.D shock, aggregate shock how different eigenvalues and their eigenvectors are aligned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Edges that connecting two nodes which have high absolute weight on the less stable eigenvalues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construct two networks that have different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Two interpretations for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 shock, all others receive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shock, my state fluctuation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only I have a local shock, the network volatility induced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on the intuition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Eigenvalues Lambda smaller, the less stable the system, the higher the volatility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Compared to I.I.D shock, aggregate shock how different eigenvalues and their eigenvectors are aligned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Edges that connecting two nodes which have high absolute weight on the less stable eigenvalues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construct two networks that have different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Two interpretations for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 shock, all others receive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shock, my state fluctuation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only I have a local shock, the network volatility induced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Mention that for non-symmetric A, we have lower and upper bounds of similar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5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to</a:t>
            </a:r>
            <a:r>
              <a:rPr lang="en-US" baseline="0" dirty="0" smtClean="0"/>
              <a:t> care about how the volatility measures depend 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It guides the network design problem.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 this mapping between the linear dynamics of the network system, and the graph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Laplacian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we are able to study the relationship between the graph degree based properties and our volatility measures.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Natural interpretation of A by algebraic graph properties, edges have positive weight, and connected gives that lambda_2 &gt;0, lambda_1 = 0, we project onto the orthogonal subspace, but omit the technical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Interprete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approximation results,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impliacations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Mension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laplacian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based consensus can capture the system dynamics in our motivational examples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660066"/>
                </a:solidFill>
              </a:rPr>
              <a:t>Viid</a:t>
            </a:r>
            <a:endParaRPr lang="en-US" sz="2000" dirty="0" smtClean="0">
              <a:solidFill>
                <a:srgbClr val="660066"/>
              </a:solidFill>
            </a:endParaRPr>
          </a:p>
          <a:p>
            <a:r>
              <a:rPr lang="en-US" sz="2000" dirty="0" smtClean="0">
                <a:solidFill>
                  <a:srgbClr val="660066"/>
                </a:solidFill>
              </a:rPr>
              <a:t>Connectivity  (\lambda_2)</a:t>
            </a:r>
          </a:p>
          <a:p>
            <a:r>
              <a:rPr lang="en-US" sz="2000" dirty="0" smtClean="0">
                <a:solidFill>
                  <a:srgbClr val="660066"/>
                </a:solidFill>
              </a:rPr>
              <a:t>Modularity </a:t>
            </a:r>
          </a:p>
          <a:p>
            <a:r>
              <a:rPr lang="en-US" sz="2000" dirty="0" smtClean="0">
                <a:solidFill>
                  <a:srgbClr val="660066"/>
                </a:solidFill>
              </a:rPr>
              <a:t>Degree distribution</a:t>
            </a:r>
          </a:p>
          <a:p>
            <a:r>
              <a:rPr lang="en-US" sz="2000" dirty="0" smtClean="0">
                <a:solidFill>
                  <a:srgbClr val="660066"/>
                </a:solidFill>
              </a:rPr>
              <a:t>Mean degree</a:t>
            </a:r>
          </a:p>
          <a:p>
            <a:endParaRPr lang="en-US" sz="2000" dirty="0" smtClean="0">
              <a:solidFill>
                <a:srgbClr val="660066"/>
              </a:solidFill>
            </a:endParaRPr>
          </a:p>
          <a:p>
            <a:r>
              <a:rPr lang="en-US" sz="2000" dirty="0" smtClean="0">
                <a:solidFill>
                  <a:srgbClr val="660066"/>
                </a:solidFill>
              </a:rPr>
              <a:t>Edge criticality</a:t>
            </a:r>
          </a:p>
          <a:p>
            <a:r>
              <a:rPr lang="en-US" sz="2000" dirty="0" smtClean="0">
                <a:solidFill>
                  <a:srgbClr val="660066"/>
                </a:solidFill>
              </a:rPr>
              <a:t>The nodes they are connecting</a:t>
            </a:r>
          </a:p>
          <a:p>
            <a:r>
              <a:rPr lang="en-US" sz="2000" dirty="0" smtClean="0">
                <a:solidFill>
                  <a:srgbClr val="660066"/>
                </a:solidFill>
              </a:rPr>
              <a:t>Edge </a:t>
            </a:r>
            <a:r>
              <a:rPr lang="en-US" sz="2000" dirty="0" err="1" smtClean="0">
                <a:solidFill>
                  <a:srgbClr val="660066"/>
                </a:solidFill>
              </a:rPr>
              <a:t>betweenness</a:t>
            </a:r>
            <a:endParaRPr lang="en-US" sz="2000" dirty="0" smtClean="0">
              <a:solidFill>
                <a:srgbClr val="66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9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Connectivity-- For ring and chain, average</a:t>
            </a:r>
            <a:r>
              <a:rPr lang="en-US" baseline="0" dirty="0" smtClean="0"/>
              <a:t> per node </a:t>
            </a:r>
            <a:r>
              <a:rPr lang="en-US" baseline="0" dirty="0" err="1" smtClean="0"/>
              <a:t>vol</a:t>
            </a:r>
            <a:r>
              <a:rPr lang="en-US" baseline="0" dirty="0" smtClean="0"/>
              <a:t>, blows up to infinity, while for star and 2-clique, converges to 1 and ½ </a:t>
            </a:r>
          </a:p>
          <a:p>
            <a:r>
              <a:rPr lang="en-US" baseline="0" dirty="0" smtClean="0"/>
              <a:t>Non-monotonic to degree of the node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Critical edge: intuitively increases the “graph connectivity” the most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 that there is no conflict with the approximation result, we have that it is not monotonic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People’s opinion</a:t>
            </a:r>
            <a:r>
              <a:rPr lang="en-US" baseline="0" dirty="0" smtClean="0"/>
              <a:t> try to converge, but suffer from noise, noise can be personal bias, or comes from the different information </a:t>
            </a:r>
            <a:r>
              <a:rPr lang="en-US" baseline="0" dirty="0" err="1" smtClean="0"/>
              <a:t>acess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Should survey those people whose opinions are less biased,</a:t>
            </a:r>
            <a:r>
              <a:rPr lang="en-US" baseline="0" dirty="0" smtClean="0"/>
              <a:t> and less sensitive to the noise in the environment,</a:t>
            </a:r>
          </a:p>
          <a:p>
            <a:r>
              <a:rPr lang="en-US" baseline="0" dirty="0" smtClean="0"/>
              <a:t>This survey result will be closer to the true population average, with a smaller estimator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2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Connectivity-- For ring and chain, average</a:t>
            </a:r>
            <a:r>
              <a:rPr lang="en-US" baseline="0" dirty="0" smtClean="0"/>
              <a:t> per node </a:t>
            </a:r>
            <a:r>
              <a:rPr lang="en-US" baseline="0" dirty="0" err="1" smtClean="0"/>
              <a:t>vol</a:t>
            </a:r>
            <a:r>
              <a:rPr lang="en-US" baseline="0" dirty="0" smtClean="0"/>
              <a:t>, blows up to infinity, while for star and 2-clique, converges to 1 and ½ </a:t>
            </a:r>
          </a:p>
          <a:p>
            <a:r>
              <a:rPr lang="en-US" baseline="0" dirty="0" smtClean="0"/>
              <a:t>Non-monotonic to degree of the node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Critical edge: intuitively increases the “graph connectivity” the most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 that there is no conflict with the approximation result, we have that it is not monotonic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3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Connectivity-- For ring and chain, average</a:t>
            </a:r>
            <a:r>
              <a:rPr lang="en-US" baseline="0" dirty="0" smtClean="0"/>
              <a:t> per node </a:t>
            </a:r>
            <a:r>
              <a:rPr lang="en-US" baseline="0" dirty="0" err="1" smtClean="0"/>
              <a:t>vol</a:t>
            </a:r>
            <a:r>
              <a:rPr lang="en-US" baseline="0" dirty="0" smtClean="0"/>
              <a:t>, blows up to infinity, while for star and 2-clique, converges to 1 and ½ </a:t>
            </a:r>
          </a:p>
          <a:p>
            <a:r>
              <a:rPr lang="en-US" baseline="0" dirty="0" smtClean="0"/>
              <a:t>Non-monotonic to degree of the node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Critical edge: intuitively increases the “graph connectivity” the most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 that there is no conflict with the approximation result, we have that it is not monotonic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One comment is that, the per-node volatility will increase to infinity, because they are too loosely connected</a:t>
            </a:r>
          </a:p>
          <a:p>
            <a:r>
              <a:rPr lang="en-US" baseline="0" dirty="0" smtClean="0"/>
              <a:t>The other comment is that,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3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variance</a:t>
            </a:r>
            <a:r>
              <a:rPr lang="en-US" baseline="0" dirty="0" smtClean="0"/>
              <a:t> intuition here</a:t>
            </a:r>
          </a:p>
          <a:p>
            <a:r>
              <a:rPr lang="en-US" baseline="0" dirty="0" smtClean="0"/>
              <a:t> 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: how much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local shocks get amplified into state fluctuation of all the nodes in the network</a:t>
            </a:r>
          </a:p>
          <a:p>
            <a:r>
              <a:rPr lang="en-US" baseline="0" dirty="0" smtClean="0"/>
              <a:t>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_k: how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 affect a particular node in the network</a:t>
            </a:r>
          </a:p>
          <a:p>
            <a:r>
              <a:rPr lang="en-US" baseline="0" dirty="0" smtClean="0"/>
              <a:t>also, it (happen) equals to the contribution to the global volatility of that particular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still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see, how it depends on the graph properties, at least for certain classes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explain,</a:t>
            </a:r>
          </a:p>
          <a:p>
            <a:r>
              <a:rPr lang="en-US" baseline="0" dirty="0" smtClean="0"/>
              <a:t>What we want to capture with the measure of link criticality, most effective volatility reduction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</a:t>
            </a:r>
          </a:p>
          <a:p>
            <a:r>
              <a:rPr lang="en-US" baseline="0" dirty="0" smtClean="0"/>
              <a:t>Input: white noise can be uncorrelated / correlated across different nodes.</a:t>
            </a:r>
          </a:p>
          <a:p>
            <a:r>
              <a:rPr lang="en-US" baseline="0" dirty="0" smtClean="0"/>
              <a:t>Output: state fluctuation at each node, also random processes</a:t>
            </a:r>
          </a:p>
          <a:p>
            <a:r>
              <a:rPr lang="en-US" baseline="0" dirty="0" smtClean="0"/>
              <a:t>Want to measure: the network amplification from noise to state fluctuation, how it depends on network connection, and position of nodes in the network.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4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to</a:t>
            </a:r>
            <a:r>
              <a:rPr lang="en-US" baseline="0" dirty="0" smtClean="0"/>
              <a:t> care about how the volatility measures depend 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It guides the network design problem.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Need to comment on why we focus on consensus dynamics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Interprete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approximation results,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impliacations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Mension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laplacian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based consensus can capture the system dynamics in our motivational 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9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reasonably accurate approximations, but we also notice that it’s not monotonic relationship, </a:t>
            </a:r>
          </a:p>
          <a:p>
            <a:r>
              <a:rPr lang="en-US" baseline="0" dirty="0" smtClean="0"/>
              <a:t>and the vertical spread highly depends on the type of random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2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 criticality</a:t>
            </a:r>
            <a:r>
              <a:rPr lang="en-US" baseline="0" dirty="0" smtClean="0"/>
              <a:t> and edge </a:t>
            </a:r>
            <a:r>
              <a:rPr lang="en-US" baseline="0" dirty="0" err="1" smtClean="0"/>
              <a:t>betweeness</a:t>
            </a:r>
            <a:r>
              <a:rPr lang="en-US" baseline="0" dirty="0" smtClean="0"/>
              <a:t>, defined using shortest path.</a:t>
            </a:r>
          </a:p>
          <a:p>
            <a:r>
              <a:rPr lang="en-US" baseline="0" dirty="0" smtClean="0"/>
              <a:t>In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variance</a:t>
            </a:r>
            <a:r>
              <a:rPr lang="en-US" baseline="0" dirty="0" smtClean="0"/>
              <a:t> intuition here</a:t>
            </a:r>
          </a:p>
          <a:p>
            <a:r>
              <a:rPr lang="en-US" baseline="0" dirty="0" smtClean="0"/>
              <a:t> 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: how much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local shocks get amplified into state fluctuation of all the nodes in the network</a:t>
            </a:r>
          </a:p>
          <a:p>
            <a:r>
              <a:rPr lang="en-US" baseline="0" dirty="0" smtClean="0"/>
              <a:t>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_k: how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 affect a particular node in the network</a:t>
            </a:r>
          </a:p>
          <a:p>
            <a:r>
              <a:rPr lang="en-US" baseline="0" dirty="0" smtClean="0"/>
              <a:t>also, it (happen) equals to the contribution to the global volatility of that particular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explain,</a:t>
            </a:r>
          </a:p>
          <a:p>
            <a:r>
              <a:rPr lang="en-US" baseline="0" dirty="0" smtClean="0"/>
              <a:t>What we want to capture with the measure of link criticality, most effective volatility reduction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</a:t>
            </a:r>
          </a:p>
          <a:p>
            <a:r>
              <a:rPr lang="en-US" baseline="0" dirty="0" smtClean="0"/>
              <a:t>Input: white noise can be uncorrelated / correlated across different nodes.</a:t>
            </a:r>
          </a:p>
          <a:p>
            <a:r>
              <a:rPr lang="en-US" baseline="0" dirty="0" smtClean="0"/>
              <a:t>Output: state fluctuation at each node, also random processes</a:t>
            </a:r>
          </a:p>
          <a:p>
            <a:r>
              <a:rPr lang="en-US" baseline="0" dirty="0" smtClean="0"/>
              <a:t>Want to measure: the network amplification from noise to state fluctuation, how it depends on network connection, and position of nodes in the network.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4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Centrality 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People’s opinion</a:t>
            </a:r>
            <a:r>
              <a:rPr lang="en-US" baseline="0" dirty="0" smtClean="0"/>
              <a:t> try to converge, but suffer from noise, noise can be personal bias, or comes from the different information </a:t>
            </a:r>
            <a:r>
              <a:rPr lang="en-US" baseline="0" dirty="0" err="1" smtClean="0"/>
              <a:t>acess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Should survey those people whose opinions are less biased,</a:t>
            </a:r>
            <a:r>
              <a:rPr lang="en-US" baseline="0" dirty="0" smtClean="0"/>
              <a:t> and less sensitive to the noise in the environment,</a:t>
            </a:r>
          </a:p>
          <a:p>
            <a:r>
              <a:rPr lang="en-US" baseline="0" dirty="0" smtClean="0"/>
              <a:t>This survey result will be closer to the true population average, with a smaller estimator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People’s opinion</a:t>
            </a:r>
            <a:r>
              <a:rPr lang="en-US" baseline="0" dirty="0" smtClean="0"/>
              <a:t> try to converge, but suffer from noise, noise can be personal bias, or comes from the different information </a:t>
            </a:r>
            <a:r>
              <a:rPr lang="en-US" baseline="0" dirty="0" err="1" smtClean="0"/>
              <a:t>acess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different news,</a:t>
            </a:r>
            <a:r>
              <a:rPr lang="en-US" baseline="0" dirty="0" smtClean="0"/>
              <a:t> see </a:t>
            </a:r>
            <a:r>
              <a:rPr lang="en-US" baseline="0" smtClean="0"/>
              <a:t>different advertisements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Should survey those people whose opinions are less biased,</a:t>
            </a:r>
            <a:r>
              <a:rPr lang="en-US" baseline="0" dirty="0" smtClean="0"/>
              <a:t> and less sensitive to the noise in the environment,</a:t>
            </a:r>
          </a:p>
          <a:p>
            <a:r>
              <a:rPr lang="en-US" baseline="0" dirty="0" smtClean="0"/>
              <a:t>This survey result will be closer to the true population average, with a smaller estimator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Idiosynchratic</a:t>
            </a:r>
            <a:r>
              <a:rPr lang="en-US" dirty="0" smtClean="0"/>
              <a:t> shocks in</a:t>
            </a:r>
            <a:r>
              <a:rPr lang="en-US" baseline="0" dirty="0" smtClean="0"/>
              <a:t> each sector</a:t>
            </a:r>
          </a:p>
          <a:p>
            <a:r>
              <a:rPr lang="en-US" baseline="0" dirty="0" smtClean="0"/>
              <a:t>Affect each other through production cost and input output network structure.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want to identify the sectors which local shock have the most </a:t>
            </a:r>
            <a:r>
              <a:rPr lang="en-US" baseline="0" dirty="0" err="1" smtClean="0"/>
              <a:t>siginificant</a:t>
            </a:r>
            <a:r>
              <a:rPr lang="en-US" baseline="0" dirty="0" smtClean="0"/>
              <a:t> impact to the entire network.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Idiosynchratic</a:t>
            </a:r>
            <a:r>
              <a:rPr lang="en-US" dirty="0" smtClean="0"/>
              <a:t> shocks in</a:t>
            </a:r>
            <a:r>
              <a:rPr lang="en-US" baseline="0" dirty="0" smtClean="0"/>
              <a:t> each sector</a:t>
            </a:r>
          </a:p>
          <a:p>
            <a:r>
              <a:rPr lang="en-US" baseline="0" dirty="0" smtClean="0"/>
              <a:t>Affect each other through production cost and input output network structure.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want to identify the sectors which local shock have the most </a:t>
            </a:r>
            <a:r>
              <a:rPr lang="en-US" baseline="0" dirty="0" err="1" smtClean="0"/>
              <a:t>siginificant</a:t>
            </a:r>
            <a:r>
              <a:rPr lang="en-US" baseline="0" dirty="0" smtClean="0"/>
              <a:t> impact to the entire network.</a:t>
            </a:r>
          </a:p>
          <a:p>
            <a:endParaRPr lang="en-US" baseline="0" dirty="0" smtClean="0"/>
          </a:p>
          <a:p>
            <a:r>
              <a:rPr lang="en-US" dirty="0" smtClean="0"/>
              <a:t>Factor productivity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Engineers</a:t>
            </a:r>
            <a:r>
              <a:rPr lang="en-US" baseline="0" dirty="0" smtClean="0"/>
              <a:t> are interested in the network design problems</a:t>
            </a:r>
          </a:p>
          <a:p>
            <a:r>
              <a:rPr lang="en-US" baseline="0" dirty="0" smtClean="0"/>
              <a:t>With limited resources, which communication link to improve, in the most efficient way </a:t>
            </a:r>
            <a:r>
              <a:rPr lang="en-US" baseline="0" dirty="0" smtClean="0">
                <a:sym typeface="Wingdings"/>
              </a:rPr>
              <a:t> volatility reduction the most.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State: the up to date estimation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Critical, in the sense that improving the quality of this link, will lead to a significant reduction of variance of the measurement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have in common</a:t>
            </a:r>
            <a:r>
              <a:rPr lang="en-US" baseline="0" dirty="0" smtClean="0"/>
              <a:t> for the three motivational examples, is that </a:t>
            </a:r>
          </a:p>
          <a:p>
            <a:r>
              <a:rPr lang="en-US" baseline="0" dirty="0" smtClean="0"/>
              <a:t>Receive noise from the environment, and noise affect the nodes state </a:t>
            </a:r>
            <a:r>
              <a:rPr lang="en-US" baseline="0" dirty="0" err="1" smtClean="0"/>
              <a:t>evoluation</a:t>
            </a:r>
            <a:r>
              <a:rPr lang="en-US" baseline="0" dirty="0" smtClean="0"/>
              <a:t>, propagate through out the network via node interaction </a:t>
            </a:r>
          </a:p>
          <a:p>
            <a:r>
              <a:rPr lang="en-US" baseline="0" dirty="0" smtClean="0"/>
              <a:t>We want to measure the volatility, in the sense that we want to quantify how the network structure can amplify and </a:t>
            </a:r>
            <a:r>
              <a:rPr lang="en-US" baseline="0" dirty="0" err="1" smtClean="0"/>
              <a:t>propargate</a:t>
            </a:r>
            <a:r>
              <a:rPr lang="en-US" baseline="0" dirty="0" smtClean="0"/>
              <a:t> the noise input to the state fluctuation of the nodes in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Critical, in the sense that, improving these links a little bit will lead to a large amount of reduction of the network volatility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Critical in terms of determining the network volatility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rest of the presentation, I will present our initial analysis which attempt to address these four questions.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 about the variance</a:t>
            </a:r>
            <a:r>
              <a:rPr lang="en-US" baseline="0" dirty="0" smtClean="0"/>
              <a:t> intuition here</a:t>
            </a:r>
          </a:p>
          <a:p>
            <a:r>
              <a:rPr lang="en-US" baseline="0" dirty="0" smtClean="0"/>
              <a:t> 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: how much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local shocks get amplified into state fluctuation of all the nodes in the network</a:t>
            </a:r>
          </a:p>
          <a:p>
            <a:r>
              <a:rPr lang="en-US" baseline="0" dirty="0" smtClean="0"/>
              <a:t>v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_k: how the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 affect a particular node in the network</a:t>
            </a:r>
          </a:p>
          <a:p>
            <a:r>
              <a:rPr lang="en-US" baseline="0" dirty="0" smtClean="0"/>
              <a:t>also, it (happen) equals to the contribution to the global volatility of that particular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explain,</a:t>
            </a:r>
          </a:p>
          <a:p>
            <a:r>
              <a:rPr lang="en-US" baseline="0" dirty="0" smtClean="0"/>
              <a:t>What we want to capture with the measure of link criticality, most effective volatility reduction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</a:t>
            </a:r>
          </a:p>
          <a:p>
            <a:r>
              <a:rPr lang="en-US" baseline="0" dirty="0" smtClean="0"/>
              <a:t>Input: white noise can be uncorrelated / correlated across different nodes.</a:t>
            </a:r>
          </a:p>
          <a:p>
            <a:r>
              <a:rPr lang="en-US" baseline="0" dirty="0" smtClean="0"/>
              <a:t>Output: state fluctuation at each node, also random processes</a:t>
            </a:r>
          </a:p>
          <a:p>
            <a:r>
              <a:rPr lang="en-US" baseline="0" dirty="0" smtClean="0"/>
              <a:t>Want to measure: the network amplification from noise to state fluctuation, how it depends on network connection, and position of nodes in the network.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with a simple</a:t>
            </a:r>
            <a:r>
              <a:rPr lang="en-US" baseline="0" dirty="0" smtClean="0"/>
              <a:t> set up</a:t>
            </a:r>
          </a:p>
          <a:p>
            <a:r>
              <a:rPr lang="en-US" baseline="0" dirty="0" smtClean="0"/>
              <a:t>We consider a network of n nodes, and denote </a:t>
            </a:r>
          </a:p>
          <a:p>
            <a:r>
              <a:rPr lang="en-US" baseline="0" dirty="0" smtClean="0"/>
              <a:t>We denote the state of a node k by small </a:t>
            </a:r>
            <a:r>
              <a:rPr lang="en-US" baseline="0" dirty="0" err="1" smtClean="0"/>
              <a:t>x_k</a:t>
            </a:r>
            <a:r>
              <a:rPr lang="en-US" baseline="0" dirty="0" smtClean="0"/>
              <a:t>, and putting the state of all nodes in a vector x(t)</a:t>
            </a:r>
          </a:p>
          <a:p>
            <a:r>
              <a:rPr lang="en-US" baseline="0" dirty="0" smtClean="0"/>
              <a:t>Then we study the first order linear dynamics of the state variables, here, the state evolution of node k is affected by his noise input </a:t>
            </a:r>
            <a:r>
              <a:rPr lang="en-US" baseline="0" dirty="0" err="1" smtClean="0"/>
              <a:t>w_k</a:t>
            </a:r>
            <a:r>
              <a:rPr lang="en-US" baseline="0" dirty="0" smtClean="0"/>
              <a:t>(t), which is a random process, as well as affected through his </a:t>
            </a:r>
            <a:r>
              <a:rPr lang="en-US" baseline="0" dirty="0" err="1" smtClean="0"/>
              <a:t>interation</a:t>
            </a:r>
            <a:r>
              <a:rPr lang="en-US" baseline="0" dirty="0" smtClean="0"/>
              <a:t> with other nodes, which interaction is described by the matrix A</a:t>
            </a:r>
          </a:p>
          <a:p>
            <a:r>
              <a:rPr lang="en-US" baseline="0" dirty="0" smtClean="0"/>
              <a:t>And the volatility we are interested in is the </a:t>
            </a:r>
            <a:r>
              <a:rPr lang="en-US" baseline="0" dirty="0" err="1" smtClean="0"/>
              <a:t>amplifcation</a:t>
            </a:r>
            <a:r>
              <a:rPr lang="en-US" baseline="0" dirty="0" smtClean="0"/>
              <a:t> from the noise random process input to the state fluctuation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acknowledge the limitations of the first order linear model,</a:t>
            </a:r>
          </a:p>
          <a:p>
            <a:r>
              <a:rPr lang="en-US" baseline="0" dirty="0" smtClean="0"/>
              <a:t>Sheds light on analysis </a:t>
            </a:r>
          </a:p>
          <a:p>
            <a:r>
              <a:rPr lang="en-US" baseline="0" dirty="0" smtClean="0"/>
              <a:t>Also, even for complicated non-linear network system, it is meaningful to analyze the </a:t>
            </a:r>
            <a:r>
              <a:rPr lang="fr-FR" baseline="0" dirty="0" err="1" smtClean="0"/>
              <a:t>deviation</a:t>
            </a:r>
            <a:r>
              <a:rPr lang="fr-FR" baseline="0" dirty="0" smtClean="0"/>
              <a:t> of</a:t>
            </a:r>
            <a:r>
              <a:rPr lang="en-US" baseline="0" dirty="0" smtClean="0"/>
              <a:t> its</a:t>
            </a:r>
            <a:r>
              <a:rPr lang="fr-FR" baseline="0" dirty="0" smtClean="0"/>
              <a:t> state </a:t>
            </a:r>
            <a:r>
              <a:rPr lang="fr-FR" baseline="0" dirty="0" err="1" smtClean="0"/>
              <a:t>trajectory</a:t>
            </a:r>
            <a:r>
              <a:rPr lang="en-US" baseline="0" dirty="0" smtClean="0"/>
              <a:t> under some small perturbations, and approximate the dynamics under small perturbation by the first order linear time invariant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Contrast, say we are not considering the cascading dynamics (transient ) we are stationary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92F87-8383-D342-8426-3B431A0F80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9,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9,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9,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cap="none" dirty="0"/>
              <a:t>D</a:t>
            </a:r>
            <a:r>
              <a:rPr lang="en-US" sz="7200" cap="none" dirty="0" smtClean="0"/>
              <a:t>ynamic Network</a:t>
            </a:r>
            <a:br>
              <a:rPr lang="en-US" sz="7200" cap="none" dirty="0" smtClean="0"/>
            </a:br>
            <a:r>
              <a:rPr lang="en-US" sz="7200" cap="none" dirty="0" smtClean="0"/>
              <a:t>Volatility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 smtClean="0">
                <a:latin typeface="+mn-lt"/>
              </a:rPr>
              <a:t>Qingqing Huang (MIT)</a:t>
            </a:r>
          </a:p>
          <a:p>
            <a:r>
              <a:rPr lang="en-US" cap="none" dirty="0" smtClean="0">
                <a:latin typeface="+mn-lt"/>
              </a:rPr>
              <a:t>collaborated with Ye Yuan (Cambridge University)</a:t>
            </a:r>
          </a:p>
          <a:p>
            <a:r>
              <a:rPr lang="en-US" cap="none" dirty="0" smtClean="0">
                <a:latin typeface="+mn-lt"/>
              </a:rPr>
              <a:t>Jorge </a:t>
            </a:r>
            <a:r>
              <a:rPr lang="en-US" cap="none" dirty="0" err="1" smtClean="0">
                <a:latin typeface="+mn-lt"/>
              </a:rPr>
              <a:t>Gonçalves</a:t>
            </a:r>
            <a:r>
              <a:rPr lang="en-US" cap="none" dirty="0" smtClean="0">
                <a:latin typeface="+mn-lt"/>
              </a:rPr>
              <a:t> (Cambridge University) </a:t>
            </a:r>
            <a:r>
              <a:rPr lang="en-US" cap="none" dirty="0" err="1" smtClean="0">
                <a:latin typeface="+mn-lt"/>
              </a:rPr>
              <a:t>Munther</a:t>
            </a:r>
            <a:r>
              <a:rPr lang="en-US" cap="none" dirty="0" smtClean="0">
                <a:latin typeface="+mn-lt"/>
              </a:rPr>
              <a:t> </a:t>
            </a:r>
            <a:r>
              <a:rPr lang="en-US" cap="none" dirty="0" err="1" smtClean="0">
                <a:latin typeface="+mn-lt"/>
              </a:rPr>
              <a:t>Dahleh</a:t>
            </a:r>
            <a:r>
              <a:rPr lang="en-US" cap="none" dirty="0" smtClean="0">
                <a:latin typeface="+mn-lt"/>
              </a:rPr>
              <a:t> (MIT)</a:t>
            </a:r>
            <a:endParaRPr lang="en-US" cap="none" dirty="0">
              <a:latin typeface="+mn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275748" y="1285546"/>
            <a:ext cx="3294143" cy="2747409"/>
            <a:chOff x="5014283" y="838006"/>
            <a:chExt cx="3918760" cy="3238292"/>
          </a:xfrm>
        </p:grpSpPr>
        <p:sp>
          <p:nvSpPr>
            <p:cNvPr id="4" name="Oval 3"/>
            <p:cNvSpPr/>
            <p:nvPr/>
          </p:nvSpPr>
          <p:spPr>
            <a:xfrm>
              <a:off x="6018970" y="1629272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253947" y="1138389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45127" y="206231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6" idx="2"/>
              <a:endCxn id="4" idx="5"/>
            </p:cNvCxnSpPr>
            <p:nvPr/>
          </p:nvCxnSpPr>
          <p:spPr>
            <a:xfrm flipH="1" flipV="1">
              <a:off x="6344174" y="1954476"/>
              <a:ext cx="600953" cy="298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0"/>
              <a:endCxn id="5" idx="4"/>
            </p:cNvCxnSpPr>
            <p:nvPr/>
          </p:nvCxnSpPr>
          <p:spPr>
            <a:xfrm flipV="1">
              <a:off x="7135627" y="1519389"/>
              <a:ext cx="308820" cy="5429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2"/>
              <a:endCxn id="4" idx="6"/>
            </p:cNvCxnSpPr>
            <p:nvPr/>
          </p:nvCxnSpPr>
          <p:spPr>
            <a:xfrm flipH="1">
              <a:off x="6399970" y="1328889"/>
              <a:ext cx="853977" cy="4908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552043" y="302725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645619" y="2703791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11" idx="5"/>
              <a:endCxn id="10" idx="1"/>
            </p:cNvCxnSpPr>
            <p:nvPr/>
          </p:nvCxnSpPr>
          <p:spPr>
            <a:xfrm>
              <a:off x="7970823" y="3028995"/>
              <a:ext cx="637016" cy="540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11" idx="2"/>
            </p:cNvCxnSpPr>
            <p:nvPr/>
          </p:nvCxnSpPr>
          <p:spPr>
            <a:xfrm>
              <a:off x="7270331" y="2387522"/>
              <a:ext cx="375288" cy="5067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014283" y="2536406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479904" y="369529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153674" y="3083054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7" name="Straight Connector 16"/>
            <p:cNvCxnSpPr>
              <a:stCxn id="6" idx="3"/>
              <a:endCxn id="16" idx="6"/>
            </p:cNvCxnSpPr>
            <p:nvPr/>
          </p:nvCxnSpPr>
          <p:spPr>
            <a:xfrm flipH="1">
              <a:off x="6534674" y="2387522"/>
              <a:ext cx="466249" cy="886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6"/>
              <a:endCxn id="16" idx="1"/>
            </p:cNvCxnSpPr>
            <p:nvPr/>
          </p:nvCxnSpPr>
          <p:spPr>
            <a:xfrm>
              <a:off x="5395283" y="2726906"/>
              <a:ext cx="814187" cy="4119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7"/>
              <a:endCxn id="16" idx="3"/>
            </p:cNvCxnSpPr>
            <p:nvPr/>
          </p:nvCxnSpPr>
          <p:spPr>
            <a:xfrm flipV="1">
              <a:off x="5805108" y="3408258"/>
              <a:ext cx="404362" cy="3428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0"/>
            </p:cNvCxnSpPr>
            <p:nvPr/>
          </p:nvCxnSpPr>
          <p:spPr>
            <a:xfrm>
              <a:off x="6209470" y="1328889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417696" y="838006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066971" y="1779096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194718" y="2202051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327542" y="2768364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58155" y="3408258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820791" y="2426523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747635" y="2747681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Subtitle 2"/>
          <p:cNvSpPr txBox="1">
            <a:spLocks/>
          </p:cNvSpPr>
          <p:nvPr/>
        </p:nvSpPr>
        <p:spPr>
          <a:xfrm>
            <a:off x="456095" y="583229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smtClean="0">
                <a:solidFill>
                  <a:srgbClr val="526DB0"/>
                </a:solidFill>
                <a:latin typeface="+mn-lt"/>
              </a:rPr>
              <a:t>Informs October 9, 2014</a:t>
            </a:r>
            <a:endParaRPr lang="en-US" cap="none" dirty="0">
              <a:solidFill>
                <a:srgbClr val="526DB0"/>
              </a:solidFill>
              <a:latin typeface="+mn-lt"/>
            </a:endParaRPr>
          </a:p>
        </p:txBody>
      </p:sp>
      <p:sp>
        <p:nvSpPr>
          <p:cNvPr id="39" name="Process 38"/>
          <p:cNvSpPr/>
          <p:nvPr/>
        </p:nvSpPr>
        <p:spPr>
          <a:xfrm>
            <a:off x="373656" y="642011"/>
            <a:ext cx="8329908" cy="3984061"/>
          </a:xfrm>
          <a:prstGeom prst="flowChart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040678" y="2006541"/>
            <a:ext cx="7352317" cy="496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Measure volatility using H2 norm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Variance amplification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Threshold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13" name="Content Placeholder 4" descr="Screen Shot 2013-10-04 at 1.04.3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341"/>
          <a:stretch/>
        </p:blipFill>
        <p:spPr>
          <a:xfrm>
            <a:off x="908755" y="1524318"/>
            <a:ext cx="7092244" cy="719667"/>
          </a:xfrm>
          <a:prstGeom prst="rect">
            <a:avLst/>
          </a:prstGeom>
        </p:spPr>
      </p:pic>
      <p:pic>
        <p:nvPicPr>
          <p:cNvPr id="20" name="Picture 19" descr="Screen Shot 2013-10-06 at 12.30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64" y="3274589"/>
            <a:ext cx="2984500" cy="419100"/>
          </a:xfrm>
          <a:prstGeom prst="rect">
            <a:avLst/>
          </a:prstGeom>
        </p:spPr>
      </p:pic>
      <p:pic>
        <p:nvPicPr>
          <p:cNvPr id="21" name="Picture 20" descr="Screen Shot 2013-10-06 at 12.31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64" y="4296292"/>
            <a:ext cx="3327400" cy="3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90525" y="959687"/>
            <a:ext cx="229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 A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40678" y="2448602"/>
            <a:ext cx="7352317" cy="44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How to compute H2 norm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13" name="Content Placeholder 4" descr="Screen Shot 2013-10-04 at 1.04.3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341"/>
          <a:stretch/>
        </p:blipFill>
        <p:spPr>
          <a:xfrm>
            <a:off x="908755" y="1524318"/>
            <a:ext cx="7092244" cy="719667"/>
          </a:xfrm>
          <a:prstGeom prst="rect">
            <a:avLst/>
          </a:prstGeom>
        </p:spPr>
      </p:pic>
      <p:pic>
        <p:nvPicPr>
          <p:cNvPr id="35" name="Picture 34" descr="Screen Shot 2013-10-04 at 1.09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34" y="3517276"/>
            <a:ext cx="4356984" cy="549910"/>
          </a:xfrm>
          <a:prstGeom prst="rect">
            <a:avLst/>
          </a:prstGeom>
        </p:spPr>
      </p:pic>
      <p:pic>
        <p:nvPicPr>
          <p:cNvPr id="36" name="Picture 35" descr="Screen Shot 2013-10-04 at 1.10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53" y="2848746"/>
            <a:ext cx="4502871" cy="63420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677570" y="4300789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State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covariance matrix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V="1">
            <a:off x="2757353" y="4009695"/>
            <a:ext cx="503771" cy="291094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96319" y="4321272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         Noise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covariance matrix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5269286" y="4030178"/>
            <a:ext cx="506816" cy="291094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525" y="959687"/>
            <a:ext cx="229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 A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9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8" name="Picture 7" descr="Screen Shot 2013-10-04 at 1.1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53" y="2848746"/>
            <a:ext cx="4502871" cy="634207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40678" y="2448602"/>
            <a:ext cx="7352317" cy="44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How to compute H2 norm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13" name="Content Placeholder 4" descr="Screen Shot 2013-10-04 at 1.04.3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341"/>
          <a:stretch/>
        </p:blipFill>
        <p:spPr>
          <a:xfrm>
            <a:off x="908755" y="1524318"/>
            <a:ext cx="7092244" cy="719667"/>
          </a:xfrm>
          <a:prstGeom prst="rect">
            <a:avLst/>
          </a:prstGeom>
        </p:spPr>
      </p:pic>
      <p:pic>
        <p:nvPicPr>
          <p:cNvPr id="18" name="Picture 17" descr="Screen Shot 2013-10-06 at 9.16.4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54" y="5027844"/>
            <a:ext cx="2387832" cy="1780020"/>
          </a:xfrm>
          <a:prstGeom prst="rect">
            <a:avLst/>
          </a:prstGeom>
        </p:spPr>
      </p:pic>
      <p:pic>
        <p:nvPicPr>
          <p:cNvPr id="19" name="Picture 18" descr="Screen Shot 2013-10-06 at 9.16.3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74" y="5027843"/>
            <a:ext cx="2141813" cy="1837907"/>
          </a:xfrm>
          <a:prstGeom prst="rect">
            <a:avLst/>
          </a:prstGeom>
        </p:spPr>
      </p:pic>
      <p:sp>
        <p:nvSpPr>
          <p:cNvPr id="22" name="Process 21"/>
          <p:cNvSpPr/>
          <p:nvPr/>
        </p:nvSpPr>
        <p:spPr>
          <a:xfrm>
            <a:off x="763432" y="5380015"/>
            <a:ext cx="7973054" cy="146940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635" y="5044107"/>
            <a:ext cx="2339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 I.I.D </a:t>
            </a:r>
            <a:r>
              <a:rPr lang="en-US" b="1" dirty="0" smtClean="0">
                <a:solidFill>
                  <a:schemeClr val="accent3"/>
                </a:solidFill>
              </a:rPr>
              <a:t>noise: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1940" y="5033815"/>
            <a:ext cx="227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Aggregate noise:</a:t>
            </a:r>
          </a:p>
          <a:p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0525" y="959687"/>
            <a:ext cx="229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 A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2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7" name="Picture 6" descr="Screen Shot 2013-10-04 at 1.0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34" y="3517276"/>
            <a:ext cx="4356984" cy="549910"/>
          </a:xfrm>
          <a:prstGeom prst="rect">
            <a:avLst/>
          </a:prstGeom>
        </p:spPr>
      </p:pic>
      <p:pic>
        <p:nvPicPr>
          <p:cNvPr id="8" name="Picture 7" descr="Screen Shot 2013-10-04 at 1.10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53" y="2848746"/>
            <a:ext cx="4502871" cy="634207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40678" y="2448602"/>
            <a:ext cx="7352317" cy="44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How to compute H2 norm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13" name="Content Placeholder 4" descr="Screen Shot 2013-10-04 at 1.04.38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341"/>
          <a:stretch/>
        </p:blipFill>
        <p:spPr>
          <a:xfrm>
            <a:off x="908755" y="1524318"/>
            <a:ext cx="7092244" cy="7196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77570" y="4300789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State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covariance matrix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757353" y="4009695"/>
            <a:ext cx="503771" cy="291094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96319" y="4321272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26DB0"/>
                </a:solidFill>
              </a:rPr>
              <a:t>         Noise</a:t>
            </a:r>
          </a:p>
          <a:p>
            <a:r>
              <a:rPr lang="en-US" b="1" dirty="0" smtClean="0">
                <a:solidFill>
                  <a:srgbClr val="526DB0"/>
                </a:solidFill>
              </a:rPr>
              <a:t>covariance matrix</a:t>
            </a:r>
            <a:endParaRPr lang="en-US" b="1" dirty="0">
              <a:solidFill>
                <a:srgbClr val="526DB0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5269286" y="4030178"/>
            <a:ext cx="506816" cy="291094"/>
          </a:xfrm>
          <a:prstGeom prst="straightConnector1">
            <a:avLst/>
          </a:prstGeom>
          <a:ln>
            <a:solidFill>
              <a:srgbClr val="526DB0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Picture 17" descr="Screen Shot 2013-10-06 at 9.16.44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54" y="5027844"/>
            <a:ext cx="2387832" cy="1780020"/>
          </a:xfrm>
          <a:prstGeom prst="rect">
            <a:avLst/>
          </a:prstGeom>
        </p:spPr>
      </p:pic>
      <p:pic>
        <p:nvPicPr>
          <p:cNvPr id="19" name="Picture 18" descr="Screen Shot 2013-10-06 at 9.16.31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74" y="5027843"/>
            <a:ext cx="2141813" cy="1837907"/>
          </a:xfrm>
          <a:prstGeom prst="rect">
            <a:avLst/>
          </a:prstGeom>
        </p:spPr>
      </p:pic>
      <p:sp>
        <p:nvSpPr>
          <p:cNvPr id="17" name="Process 16"/>
          <p:cNvSpPr/>
          <p:nvPr/>
        </p:nvSpPr>
        <p:spPr>
          <a:xfrm>
            <a:off x="763432" y="5380015"/>
            <a:ext cx="7973054" cy="146940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61940" y="5033815"/>
            <a:ext cx="227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Aggregate noise:</a:t>
            </a:r>
          </a:p>
          <a:p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635" y="5044107"/>
            <a:ext cx="2339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 I.I.D </a:t>
            </a:r>
            <a:r>
              <a:rPr lang="en-US" b="1" dirty="0" smtClean="0">
                <a:solidFill>
                  <a:schemeClr val="accent3"/>
                </a:solidFill>
              </a:rPr>
              <a:t>noise: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0525" y="959687"/>
            <a:ext cx="229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 A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4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7" name="Picture 6" descr="Screen Shot 2013-10-04 at 1.0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34" y="3517276"/>
            <a:ext cx="4356984" cy="549910"/>
          </a:xfrm>
          <a:prstGeom prst="rect">
            <a:avLst/>
          </a:prstGeom>
        </p:spPr>
      </p:pic>
      <p:pic>
        <p:nvPicPr>
          <p:cNvPr id="8" name="Picture 7" descr="Screen Shot 2013-10-04 at 1.10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53" y="2848746"/>
            <a:ext cx="4502871" cy="634207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40678" y="2448602"/>
            <a:ext cx="7352317" cy="44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How to compute H2 norm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13" name="Content Placeholder 4" descr="Screen Shot 2013-10-04 at 1.04.38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341"/>
          <a:stretch/>
        </p:blipFill>
        <p:spPr>
          <a:xfrm>
            <a:off x="908755" y="1524318"/>
            <a:ext cx="7092244" cy="7196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77570" y="4300789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State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covariance matrix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757353" y="4009695"/>
            <a:ext cx="503771" cy="291094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96319" y="4321272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26DB0"/>
                </a:solidFill>
              </a:rPr>
              <a:t>         Noise</a:t>
            </a:r>
          </a:p>
          <a:p>
            <a:r>
              <a:rPr lang="en-US" b="1" dirty="0" smtClean="0">
                <a:solidFill>
                  <a:srgbClr val="526DB0"/>
                </a:solidFill>
              </a:rPr>
              <a:t>covariance matrix</a:t>
            </a:r>
            <a:endParaRPr lang="en-US" b="1" dirty="0">
              <a:solidFill>
                <a:srgbClr val="526DB0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5269286" y="4030178"/>
            <a:ext cx="506816" cy="291094"/>
          </a:xfrm>
          <a:prstGeom prst="straightConnector1">
            <a:avLst/>
          </a:prstGeom>
          <a:ln>
            <a:solidFill>
              <a:srgbClr val="526DB0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 descr="Screen Shot 2013-10-06 at 9.16.44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54" y="5027844"/>
            <a:ext cx="2387832" cy="1780020"/>
          </a:xfrm>
          <a:prstGeom prst="rect">
            <a:avLst/>
          </a:prstGeom>
        </p:spPr>
      </p:pic>
      <p:pic>
        <p:nvPicPr>
          <p:cNvPr id="34" name="Picture 33" descr="Screen Shot 2013-10-06 at 9.16.31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74" y="5027843"/>
            <a:ext cx="2141813" cy="18379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0635" y="5044107"/>
            <a:ext cx="233989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 I.I.D </a:t>
            </a:r>
            <a:r>
              <a:rPr lang="en-US" b="1" dirty="0" smtClean="0">
                <a:solidFill>
                  <a:schemeClr val="accent3"/>
                </a:solidFill>
              </a:rPr>
              <a:t>noise: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rgbClr val="D1282E"/>
                </a:solidFill>
              </a:rPr>
              <a:t>Nodal Volatility</a:t>
            </a:r>
          </a:p>
          <a:p>
            <a:endParaRPr lang="en-US" dirty="0">
              <a:solidFill>
                <a:srgbClr val="D1282E"/>
              </a:solidFill>
            </a:endParaRPr>
          </a:p>
          <a:p>
            <a:r>
              <a:rPr lang="en-US" dirty="0" smtClean="0">
                <a:solidFill>
                  <a:srgbClr val="D1282E"/>
                </a:solidFill>
              </a:rPr>
              <a:t>Network Volatility</a:t>
            </a:r>
          </a:p>
          <a:p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61940" y="5033815"/>
            <a:ext cx="2273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Aggregate noise:</a:t>
            </a: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Nodal </a:t>
            </a:r>
            <a:r>
              <a:rPr lang="en-US" dirty="0">
                <a:solidFill>
                  <a:schemeClr val="tx2"/>
                </a:solidFill>
              </a:rPr>
              <a:t>Volatility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Network Volatility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525" y="959687"/>
            <a:ext cx="229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 A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0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72" y="1855380"/>
            <a:ext cx="8200516" cy="47897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How to measure volatility?</a:t>
            </a: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D1282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9172" y="3242126"/>
            <a:ext cx="71736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New </a:t>
            </a:r>
            <a:r>
              <a:rPr lang="en-US" sz="2000" dirty="0" smtClean="0">
                <a:solidFill>
                  <a:schemeClr val="accent3"/>
                </a:solidFill>
              </a:rPr>
              <a:t>volatility measures 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A </a:t>
            </a:r>
            <a:r>
              <a:rPr lang="en-US" sz="2000" dirty="0">
                <a:solidFill>
                  <a:schemeClr val="accent3"/>
                </a:solidFill>
              </a:rPr>
              <a:t>new measure for link criticality </a:t>
            </a:r>
          </a:p>
          <a:p>
            <a:endParaRPr lang="en-US" sz="2000" dirty="0" smtClean="0">
              <a:solidFill>
                <a:schemeClr val="accent3"/>
              </a:solidFill>
            </a:endParaRPr>
          </a:p>
        </p:txBody>
      </p:sp>
      <p:pic>
        <p:nvPicPr>
          <p:cNvPr id="6" name="Picture 5" descr="Screen Shot 2013-10-04 at 4.2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62" y="3242126"/>
            <a:ext cx="571500" cy="419100"/>
          </a:xfrm>
          <a:prstGeom prst="rect">
            <a:avLst/>
          </a:prstGeom>
        </p:spPr>
      </p:pic>
      <p:pic>
        <p:nvPicPr>
          <p:cNvPr id="7" name="Picture 6" descr="Screen Shot 2013-10-04 at 4.27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01" y="3234834"/>
            <a:ext cx="508000" cy="406400"/>
          </a:xfrm>
          <a:prstGeom prst="rect">
            <a:avLst/>
          </a:prstGeom>
        </p:spPr>
      </p:pic>
      <p:pic>
        <p:nvPicPr>
          <p:cNvPr id="8" name="Picture 7" descr="Screen Shot 2013-10-04 at 4.27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01" y="3249262"/>
            <a:ext cx="673100" cy="431800"/>
          </a:xfrm>
          <a:prstGeom prst="rect">
            <a:avLst/>
          </a:prstGeom>
        </p:spPr>
      </p:pic>
      <p:pic>
        <p:nvPicPr>
          <p:cNvPr id="9" name="Picture 8" descr="Screen Shot 2013-10-04 at 4.27.3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63" y="3260706"/>
            <a:ext cx="571500" cy="406400"/>
          </a:xfrm>
          <a:prstGeom prst="rect">
            <a:avLst/>
          </a:prstGeom>
        </p:spPr>
      </p:pic>
      <p:pic>
        <p:nvPicPr>
          <p:cNvPr id="11" name="Picture 10" descr="Screen Shot 2013-10-04 at 4.28.5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55" y="4055726"/>
            <a:ext cx="762000" cy="584200"/>
          </a:xfrm>
          <a:prstGeom prst="rect">
            <a:avLst/>
          </a:prstGeom>
        </p:spPr>
      </p:pic>
      <p:sp>
        <p:nvSpPr>
          <p:cNvPr id="12" name="Process 11"/>
          <p:cNvSpPr/>
          <p:nvPr/>
        </p:nvSpPr>
        <p:spPr>
          <a:xfrm>
            <a:off x="373656" y="1226931"/>
            <a:ext cx="8329908" cy="3984061"/>
          </a:xfrm>
          <a:prstGeom prst="flowChart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487"/>
            <a:ext cx="4439369" cy="1205651"/>
          </a:xfrm>
        </p:spPr>
        <p:txBody>
          <a:bodyPr>
            <a:normAutofit/>
          </a:bodyPr>
          <a:lstStyle/>
          <a:p>
            <a:r>
              <a:rPr lang="en-US" dirty="0" smtClean="0"/>
              <a:t>Spectral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00" y="1752600"/>
            <a:ext cx="3818467" cy="4373563"/>
          </a:xfrm>
        </p:spPr>
        <p:txBody>
          <a:bodyPr/>
          <a:lstStyle/>
          <a:p>
            <a:r>
              <a:rPr lang="en-US" dirty="0" smtClean="0"/>
              <a:t>                         I.I.D noise</a:t>
            </a:r>
            <a:endParaRPr lang="en-US" dirty="0"/>
          </a:p>
          <a:p>
            <a:r>
              <a:rPr lang="en-US" dirty="0" smtClean="0"/>
              <a:t>Nodal</a:t>
            </a:r>
          </a:p>
          <a:p>
            <a:r>
              <a:rPr lang="en-US" dirty="0" smtClean="0"/>
              <a:t>volatility</a:t>
            </a:r>
          </a:p>
          <a:p>
            <a:endParaRPr lang="en-US" dirty="0"/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volatility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28067" y="1752600"/>
            <a:ext cx="3818467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Aggregate noise</a:t>
            </a:r>
            <a:endParaRPr lang="en-US" dirty="0"/>
          </a:p>
        </p:txBody>
      </p:sp>
      <p:pic>
        <p:nvPicPr>
          <p:cNvPr id="37" name="Picture 36" descr="Screen Shot 2013-10-04 at 1.16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69" y="2482850"/>
            <a:ext cx="3805520" cy="1689816"/>
          </a:xfrm>
          <a:prstGeom prst="rect">
            <a:avLst/>
          </a:prstGeom>
        </p:spPr>
      </p:pic>
      <p:pic>
        <p:nvPicPr>
          <p:cNvPr id="39" name="Picture 38" descr="Screen Shot 2013-10-06 at 11.50.3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05" y="774861"/>
            <a:ext cx="1612900" cy="419100"/>
          </a:xfrm>
          <a:prstGeom prst="rect">
            <a:avLst/>
          </a:prstGeom>
        </p:spPr>
      </p:pic>
      <p:pic>
        <p:nvPicPr>
          <p:cNvPr id="42" name="Picture 41" descr="Screen Shot 2013-10-06 at 11.11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08" y="2454936"/>
            <a:ext cx="2397293" cy="1728520"/>
          </a:xfrm>
          <a:prstGeom prst="rect">
            <a:avLst/>
          </a:prstGeom>
        </p:spPr>
      </p:pic>
      <p:pic>
        <p:nvPicPr>
          <p:cNvPr id="43" name="Picture 42" descr="Screen Shot 2013-10-08 at 10.53.0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18" y="4246222"/>
            <a:ext cx="1409700" cy="4191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356409" y="383607"/>
            <a:ext cx="22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Stable, symmetric A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5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28067" y="1752600"/>
            <a:ext cx="3818467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Aggregate noise</a:t>
            </a:r>
            <a:endParaRPr lang="en-US" dirty="0"/>
          </a:p>
        </p:txBody>
      </p:sp>
      <p:pic>
        <p:nvPicPr>
          <p:cNvPr id="6" name="Picture 5" descr="Screen Shot 2013-10-04 at 1.16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69" y="2482850"/>
            <a:ext cx="3805520" cy="1689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871" y="5091386"/>
            <a:ext cx="1915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Link </a:t>
            </a:r>
            <a:r>
              <a:rPr lang="en-US" sz="2000" b="1" dirty="0" smtClean="0"/>
              <a:t>criticality</a:t>
            </a:r>
            <a:endParaRPr lang="en-US" sz="2000" b="1" dirty="0" smtClean="0"/>
          </a:p>
          <a:p>
            <a:r>
              <a:rPr lang="en-US" sz="2000" b="1" dirty="0" smtClean="0"/>
              <a:t>of</a:t>
            </a:r>
            <a:r>
              <a:rPr lang="en-US" sz="2000" b="1" dirty="0" smtClean="0"/>
              <a:t> </a:t>
            </a:r>
            <a:endParaRPr lang="en-US" sz="2000" b="1" dirty="0" smtClean="0"/>
          </a:p>
        </p:txBody>
      </p:sp>
      <p:pic>
        <p:nvPicPr>
          <p:cNvPr id="10" name="Picture 9" descr="Screen Shot 2013-10-06 at 9.51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49" y="5093480"/>
            <a:ext cx="2971800" cy="876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6409" y="383607"/>
            <a:ext cx="22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Stable, symmetric A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pic>
        <p:nvPicPr>
          <p:cNvPr id="14" name="Picture 13" descr="Screen Shot 2013-10-06 at 11.50.3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05" y="774861"/>
            <a:ext cx="1612900" cy="419100"/>
          </a:xfrm>
          <a:prstGeom prst="rect">
            <a:avLst/>
          </a:prstGeom>
        </p:spPr>
      </p:pic>
      <p:pic>
        <p:nvPicPr>
          <p:cNvPr id="15" name="Picture 14" descr="Screen Shot 2013-10-06 at 11.52.5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5" y="5462887"/>
            <a:ext cx="698500" cy="3937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69000" y="1752600"/>
            <a:ext cx="3818467" cy="4373563"/>
          </a:xfrm>
        </p:spPr>
        <p:txBody>
          <a:bodyPr/>
          <a:lstStyle/>
          <a:p>
            <a:r>
              <a:rPr lang="en-US" dirty="0" smtClean="0"/>
              <a:t>                         I.I.D noise</a:t>
            </a:r>
            <a:endParaRPr lang="en-US" dirty="0"/>
          </a:p>
          <a:p>
            <a:r>
              <a:rPr lang="en-US" dirty="0" smtClean="0"/>
              <a:t>Nodal</a:t>
            </a:r>
          </a:p>
          <a:p>
            <a:r>
              <a:rPr lang="en-US" dirty="0" smtClean="0"/>
              <a:t>volatility</a:t>
            </a:r>
          </a:p>
          <a:p>
            <a:endParaRPr lang="en-US" dirty="0"/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volatility</a:t>
            </a:r>
          </a:p>
        </p:txBody>
      </p:sp>
      <p:pic>
        <p:nvPicPr>
          <p:cNvPr id="19" name="Picture 18" descr="Screen Shot 2013-10-06 at 11.11.35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08" y="2454936"/>
            <a:ext cx="2397293" cy="172852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311487"/>
            <a:ext cx="4439369" cy="1205651"/>
          </a:xfrm>
        </p:spPr>
        <p:txBody>
          <a:bodyPr>
            <a:normAutofit/>
          </a:bodyPr>
          <a:lstStyle/>
          <a:p>
            <a:r>
              <a:rPr lang="en-US" dirty="0" smtClean="0"/>
              <a:t>Spectral properties</a:t>
            </a:r>
            <a:endParaRPr lang="en-US" dirty="0"/>
          </a:p>
        </p:txBody>
      </p:sp>
      <p:pic>
        <p:nvPicPr>
          <p:cNvPr id="23" name="Picture 22" descr="Screen Shot 2013-10-08 at 10.53.08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18" y="4246222"/>
            <a:ext cx="1409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         properties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839"/>
            <a:ext cx="7620000" cy="483725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If the linear dynamics is first-order </a:t>
            </a:r>
            <a:r>
              <a:rPr lang="en-US" dirty="0" smtClean="0"/>
              <a:t>noisy consensus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3-10-04 at 1.3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75" y="2209515"/>
            <a:ext cx="2105506" cy="4356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4094" y="3172727"/>
            <a:ext cx="2032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Network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Linear Dynamics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3100151" y="2645137"/>
            <a:ext cx="567497" cy="52759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34773" y="3171735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Graph 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Laplacian</a:t>
            </a:r>
            <a:r>
              <a:rPr lang="en-US" b="1" dirty="0" smtClean="0">
                <a:solidFill>
                  <a:schemeClr val="tx2"/>
                </a:solidFill>
              </a:rPr>
              <a:t> Matrix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51703" y="2645138"/>
            <a:ext cx="717250" cy="527589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754383" y="4022372"/>
            <a:ext cx="3294143" cy="2747409"/>
            <a:chOff x="5014283" y="838006"/>
            <a:chExt cx="3918760" cy="3238292"/>
          </a:xfrm>
        </p:grpSpPr>
        <p:sp>
          <p:nvSpPr>
            <p:cNvPr id="46" name="Oval 45"/>
            <p:cNvSpPr/>
            <p:nvPr/>
          </p:nvSpPr>
          <p:spPr>
            <a:xfrm>
              <a:off x="6018970" y="1629272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253947" y="1138389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945127" y="206231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9" name="Straight Connector 48"/>
            <p:cNvCxnSpPr>
              <a:stCxn id="48" idx="2"/>
              <a:endCxn id="46" idx="5"/>
            </p:cNvCxnSpPr>
            <p:nvPr/>
          </p:nvCxnSpPr>
          <p:spPr>
            <a:xfrm flipH="1" flipV="1">
              <a:off x="6344174" y="1954476"/>
              <a:ext cx="600953" cy="298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0"/>
              <a:endCxn id="47" idx="4"/>
            </p:cNvCxnSpPr>
            <p:nvPr/>
          </p:nvCxnSpPr>
          <p:spPr>
            <a:xfrm flipV="1">
              <a:off x="7135627" y="1519389"/>
              <a:ext cx="308820" cy="5429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2"/>
              <a:endCxn id="46" idx="6"/>
            </p:cNvCxnSpPr>
            <p:nvPr/>
          </p:nvCxnSpPr>
          <p:spPr>
            <a:xfrm flipH="1">
              <a:off x="6399970" y="1328889"/>
              <a:ext cx="853977" cy="4908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552043" y="302725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7645619" y="2703791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53" idx="5"/>
              <a:endCxn id="52" idx="1"/>
            </p:cNvCxnSpPr>
            <p:nvPr/>
          </p:nvCxnSpPr>
          <p:spPr>
            <a:xfrm>
              <a:off x="7970823" y="3028995"/>
              <a:ext cx="637016" cy="540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5"/>
              <a:endCxn id="53" idx="2"/>
            </p:cNvCxnSpPr>
            <p:nvPr/>
          </p:nvCxnSpPr>
          <p:spPr>
            <a:xfrm>
              <a:off x="7270331" y="2387522"/>
              <a:ext cx="375288" cy="5067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014283" y="2536406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5479904" y="369529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6153674" y="3083054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59" name="Straight Connector 58"/>
            <p:cNvCxnSpPr>
              <a:stCxn id="48" idx="3"/>
              <a:endCxn id="58" idx="6"/>
            </p:cNvCxnSpPr>
            <p:nvPr/>
          </p:nvCxnSpPr>
          <p:spPr>
            <a:xfrm flipH="1">
              <a:off x="6534674" y="2387522"/>
              <a:ext cx="466249" cy="886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6" idx="6"/>
              <a:endCxn id="58" idx="1"/>
            </p:cNvCxnSpPr>
            <p:nvPr/>
          </p:nvCxnSpPr>
          <p:spPr>
            <a:xfrm>
              <a:off x="5395283" y="2726906"/>
              <a:ext cx="814187" cy="4119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7"/>
              <a:endCxn id="58" idx="3"/>
            </p:cNvCxnSpPr>
            <p:nvPr/>
          </p:nvCxnSpPr>
          <p:spPr>
            <a:xfrm flipV="1">
              <a:off x="5805108" y="3408258"/>
              <a:ext cx="404362" cy="3428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6" idx="0"/>
            </p:cNvCxnSpPr>
            <p:nvPr/>
          </p:nvCxnSpPr>
          <p:spPr>
            <a:xfrm>
              <a:off x="6209470" y="1328889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417696" y="838006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066971" y="1779096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194718" y="2202051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327542" y="2768364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658155" y="3408258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820791" y="2426523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8747635" y="2747681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4" name="Content Placeholder 4" descr="Screen Shot 2013-10-04 at 1.04.3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341"/>
          <a:stretch/>
        </p:blipFill>
        <p:spPr>
          <a:xfrm>
            <a:off x="2577147" y="1817383"/>
            <a:ext cx="4453390" cy="4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9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graphs</a:t>
            </a:r>
            <a:endParaRPr lang="en-US" dirty="0"/>
          </a:p>
        </p:txBody>
      </p:sp>
      <p:pic>
        <p:nvPicPr>
          <p:cNvPr id="20" name="Picture 19" descr="Screen Shot 2013-10-06 at 11.57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70" y="1834679"/>
            <a:ext cx="2717060" cy="1420685"/>
          </a:xfrm>
          <a:prstGeom prst="rect">
            <a:avLst/>
          </a:prstGeom>
        </p:spPr>
      </p:pic>
      <p:pic>
        <p:nvPicPr>
          <p:cNvPr id="22" name="Picture 21" descr="Screen Shot 2013-10-06 at 11.57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11" y="1554045"/>
            <a:ext cx="1861175" cy="1878733"/>
          </a:xfrm>
          <a:prstGeom prst="rect">
            <a:avLst/>
          </a:prstGeom>
        </p:spPr>
      </p:pic>
      <p:pic>
        <p:nvPicPr>
          <p:cNvPr id="23" name="Picture 22" descr="Screen Shot 2013-10-06 at 11.58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1" y="4251520"/>
            <a:ext cx="1681717" cy="1971668"/>
          </a:xfrm>
          <a:prstGeom prst="rect">
            <a:avLst/>
          </a:prstGeom>
        </p:spPr>
      </p:pic>
      <p:pic>
        <p:nvPicPr>
          <p:cNvPr id="24" name="Picture 23" descr="Screen Shot 2013-10-06 at 11.59.4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07" y="4039829"/>
            <a:ext cx="3704345" cy="19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958852"/>
          </a:xfrm>
        </p:spPr>
        <p:txBody>
          <a:bodyPr/>
          <a:lstStyle/>
          <a:p>
            <a:r>
              <a:rPr lang="en-US" sz="2400" dirty="0" smtClean="0">
                <a:solidFill>
                  <a:srgbClr val="526DB0"/>
                </a:solidFill>
              </a:rPr>
              <a:t>Opinion network</a:t>
            </a:r>
          </a:p>
        </p:txBody>
      </p:sp>
      <p:sp>
        <p:nvSpPr>
          <p:cNvPr id="4" name="Oval 3"/>
          <p:cNvSpPr/>
          <p:nvPr/>
        </p:nvSpPr>
        <p:spPr>
          <a:xfrm>
            <a:off x="3715327" y="3908147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0304" y="3417264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641484" y="434119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2"/>
            <a:endCxn id="4" idx="5"/>
          </p:cNvCxnSpPr>
          <p:nvPr/>
        </p:nvCxnSpPr>
        <p:spPr>
          <a:xfrm flipH="1" flipV="1">
            <a:off x="4040531" y="4233351"/>
            <a:ext cx="600953" cy="2983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5" idx="4"/>
          </p:cNvCxnSpPr>
          <p:nvPr/>
        </p:nvCxnSpPr>
        <p:spPr>
          <a:xfrm flipV="1">
            <a:off x="4831984" y="3798264"/>
            <a:ext cx="308820" cy="542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" idx="6"/>
          </p:cNvCxnSpPr>
          <p:nvPr/>
        </p:nvCxnSpPr>
        <p:spPr>
          <a:xfrm flipH="1">
            <a:off x="4096327" y="3607764"/>
            <a:ext cx="853977" cy="490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530613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41976" y="498266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5"/>
            <a:endCxn id="10" idx="1"/>
          </p:cNvCxnSpPr>
          <p:nvPr/>
        </p:nvCxnSpPr>
        <p:spPr>
          <a:xfrm>
            <a:off x="5667180" y="5307870"/>
            <a:ext cx="637016" cy="54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11" idx="2"/>
          </p:cNvCxnSpPr>
          <p:nvPr/>
        </p:nvCxnSpPr>
        <p:spPr>
          <a:xfrm>
            <a:off x="4966688" y="4666397"/>
            <a:ext cx="375288" cy="506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0640" y="4815281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76261" y="597417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3850031" y="536192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Connector 16"/>
          <p:cNvCxnSpPr>
            <a:stCxn id="6" idx="3"/>
            <a:endCxn id="16" idx="6"/>
          </p:cNvCxnSpPr>
          <p:nvPr/>
        </p:nvCxnSpPr>
        <p:spPr>
          <a:xfrm flipH="1">
            <a:off x="4231031" y="4666397"/>
            <a:ext cx="466249" cy="886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16" idx="1"/>
          </p:cNvCxnSpPr>
          <p:nvPr/>
        </p:nvCxnSpPr>
        <p:spPr>
          <a:xfrm>
            <a:off x="3091640" y="5005781"/>
            <a:ext cx="814187" cy="411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6" idx="3"/>
          </p:cNvCxnSpPr>
          <p:nvPr/>
        </p:nvCxnSpPr>
        <p:spPr>
          <a:xfrm flipV="1">
            <a:off x="3501465" y="5687133"/>
            <a:ext cx="404362" cy="342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83" y="1788932"/>
            <a:ext cx="2188737" cy="2009332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304196" y="3963238"/>
            <a:ext cx="195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 people like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8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graphs</a:t>
            </a:r>
            <a:endParaRPr lang="en-US" dirty="0"/>
          </a:p>
        </p:txBody>
      </p:sp>
      <p:pic>
        <p:nvPicPr>
          <p:cNvPr id="20" name="Picture 19" descr="Screen Shot 2013-10-06 at 11.57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70" y="1834679"/>
            <a:ext cx="2717060" cy="1420685"/>
          </a:xfrm>
          <a:prstGeom prst="rect">
            <a:avLst/>
          </a:prstGeom>
        </p:spPr>
      </p:pic>
      <p:pic>
        <p:nvPicPr>
          <p:cNvPr id="22" name="Picture 21" descr="Screen Shot 2013-10-06 at 11.57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11" y="1554045"/>
            <a:ext cx="1861175" cy="1878733"/>
          </a:xfrm>
          <a:prstGeom prst="rect">
            <a:avLst/>
          </a:prstGeom>
        </p:spPr>
      </p:pic>
      <p:pic>
        <p:nvPicPr>
          <p:cNvPr id="23" name="Picture 22" descr="Screen Shot 2013-10-06 at 11.58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1" y="4251520"/>
            <a:ext cx="1681717" cy="1971668"/>
          </a:xfrm>
          <a:prstGeom prst="rect">
            <a:avLst/>
          </a:prstGeom>
        </p:spPr>
      </p:pic>
      <p:pic>
        <p:nvPicPr>
          <p:cNvPr id="24" name="Picture 23" descr="Screen Shot 2013-10-06 at 11.59.4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07" y="4039829"/>
            <a:ext cx="3704345" cy="1971668"/>
          </a:xfrm>
          <a:prstGeom prst="rect">
            <a:avLst/>
          </a:prstGeom>
        </p:spPr>
      </p:pic>
      <p:pic>
        <p:nvPicPr>
          <p:cNvPr id="25" name="Picture 24" descr="Screen Shot 2013-10-04 at 1.41.3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56" y="3474650"/>
            <a:ext cx="2041361" cy="518846"/>
          </a:xfrm>
          <a:prstGeom prst="rect">
            <a:avLst/>
          </a:prstGeom>
        </p:spPr>
      </p:pic>
      <p:pic>
        <p:nvPicPr>
          <p:cNvPr id="26" name="Picture 25" descr="Screen Shot 2013-10-04 at 1.41.4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88" y="3374337"/>
            <a:ext cx="1950185" cy="533541"/>
          </a:xfrm>
          <a:prstGeom prst="rect">
            <a:avLst/>
          </a:prstGeom>
        </p:spPr>
      </p:pic>
      <p:pic>
        <p:nvPicPr>
          <p:cNvPr id="27" name="Picture 26" descr="Screen Shot 2013-10-04 at 1.42.15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11" y="6223188"/>
            <a:ext cx="1343875" cy="399530"/>
          </a:xfrm>
          <a:prstGeom prst="rect">
            <a:avLst/>
          </a:prstGeom>
        </p:spPr>
      </p:pic>
      <p:pic>
        <p:nvPicPr>
          <p:cNvPr id="28" name="Picture 27" descr="Screen Shot 2013-10-04 at 1.42.34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54" y="6182022"/>
            <a:ext cx="2332451" cy="472522"/>
          </a:xfrm>
          <a:prstGeom prst="rect">
            <a:avLst/>
          </a:prstGeom>
        </p:spPr>
      </p:pic>
      <p:pic>
        <p:nvPicPr>
          <p:cNvPr id="11" name="Picture 10" descr="Screen Shot 2013-10-04 at 4.27.07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4" y="3505490"/>
            <a:ext cx="571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graphs</a:t>
            </a:r>
            <a:endParaRPr lang="en-US" dirty="0"/>
          </a:p>
        </p:txBody>
      </p:sp>
      <p:pic>
        <p:nvPicPr>
          <p:cNvPr id="20" name="Picture 19" descr="Screen Shot 2013-10-06 at 11.57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70" y="1834679"/>
            <a:ext cx="2717060" cy="1420685"/>
          </a:xfrm>
          <a:prstGeom prst="rect">
            <a:avLst/>
          </a:prstGeom>
        </p:spPr>
      </p:pic>
      <p:pic>
        <p:nvPicPr>
          <p:cNvPr id="22" name="Picture 21" descr="Screen Shot 2013-10-06 at 11.57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11" y="1554045"/>
            <a:ext cx="1861175" cy="1878733"/>
          </a:xfrm>
          <a:prstGeom prst="rect">
            <a:avLst/>
          </a:prstGeom>
        </p:spPr>
      </p:pic>
      <p:pic>
        <p:nvPicPr>
          <p:cNvPr id="23" name="Picture 22" descr="Screen Shot 2013-10-06 at 11.58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1" y="4251520"/>
            <a:ext cx="1681717" cy="1971668"/>
          </a:xfrm>
          <a:prstGeom prst="rect">
            <a:avLst/>
          </a:prstGeom>
        </p:spPr>
      </p:pic>
      <p:pic>
        <p:nvPicPr>
          <p:cNvPr id="24" name="Picture 23" descr="Screen Shot 2013-10-06 at 11.59.4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07" y="4039829"/>
            <a:ext cx="3704345" cy="1971668"/>
          </a:xfrm>
          <a:prstGeom prst="rect">
            <a:avLst/>
          </a:prstGeom>
        </p:spPr>
      </p:pic>
      <p:pic>
        <p:nvPicPr>
          <p:cNvPr id="27" name="Picture 26" descr="Screen Shot 2013-10-04 at 1.42.15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11" y="6223188"/>
            <a:ext cx="1343875" cy="399530"/>
          </a:xfrm>
          <a:prstGeom prst="rect">
            <a:avLst/>
          </a:prstGeom>
        </p:spPr>
      </p:pic>
      <p:pic>
        <p:nvPicPr>
          <p:cNvPr id="28" name="Picture 27" descr="Screen Shot 2013-10-04 at 1.42.3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54" y="6182022"/>
            <a:ext cx="2332451" cy="47252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654211" y="2116938"/>
            <a:ext cx="991751" cy="5115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5115524" y="1922884"/>
            <a:ext cx="2169688" cy="423389"/>
          </a:xfrm>
          <a:custGeom>
            <a:avLst/>
            <a:gdLst>
              <a:gd name="connsiteX0" fmla="*/ 0 w 2169688"/>
              <a:gd name="connsiteY0" fmla="*/ 423418 h 441059"/>
              <a:gd name="connsiteX1" fmla="*/ 846708 w 2169688"/>
              <a:gd name="connsiteY1" fmla="*/ 30 h 441059"/>
              <a:gd name="connsiteX2" fmla="*/ 2169688 w 2169688"/>
              <a:gd name="connsiteY2" fmla="*/ 441059 h 44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688" h="441059">
                <a:moveTo>
                  <a:pt x="0" y="423418"/>
                </a:moveTo>
                <a:cubicBezTo>
                  <a:pt x="242546" y="210254"/>
                  <a:pt x="485093" y="-2910"/>
                  <a:pt x="846708" y="30"/>
                </a:cubicBezTo>
                <a:cubicBezTo>
                  <a:pt x="1208323" y="2970"/>
                  <a:pt x="1922732" y="364614"/>
                  <a:pt x="2169688" y="441059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58136" y="4074855"/>
            <a:ext cx="1287701" cy="564769"/>
          </a:xfrm>
          <a:custGeom>
            <a:avLst/>
            <a:gdLst>
              <a:gd name="connsiteX0" fmla="*/ 0 w 1287701"/>
              <a:gd name="connsiteY0" fmla="*/ 564769 h 564769"/>
              <a:gd name="connsiteX1" fmla="*/ 599751 w 1287701"/>
              <a:gd name="connsiteY1" fmla="*/ 252 h 564769"/>
              <a:gd name="connsiteX2" fmla="*/ 1287701 w 1287701"/>
              <a:gd name="connsiteY2" fmla="*/ 494205 h 56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01" h="564769">
                <a:moveTo>
                  <a:pt x="0" y="564769"/>
                </a:moveTo>
                <a:cubicBezTo>
                  <a:pt x="192567" y="288391"/>
                  <a:pt x="385134" y="12013"/>
                  <a:pt x="599751" y="252"/>
                </a:cubicBezTo>
                <a:cubicBezTo>
                  <a:pt x="814368" y="-11509"/>
                  <a:pt x="1167163" y="391298"/>
                  <a:pt x="1287701" y="494205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397760" y="4180954"/>
            <a:ext cx="1922732" cy="17641"/>
          </a:xfrm>
          <a:custGeom>
            <a:avLst/>
            <a:gdLst>
              <a:gd name="connsiteX0" fmla="*/ 0 w 1922732"/>
              <a:gd name="connsiteY0" fmla="*/ 0 h 17641"/>
              <a:gd name="connsiteX1" fmla="*/ 1922732 w 1922732"/>
              <a:gd name="connsiteY1" fmla="*/ 17641 h 1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2732" h="17641">
                <a:moveTo>
                  <a:pt x="0" y="0"/>
                </a:moveTo>
                <a:lnTo>
                  <a:pt x="1922732" y="17641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3-10-04 at 1.41.30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56" y="3474650"/>
            <a:ext cx="2041361" cy="518846"/>
          </a:xfrm>
          <a:prstGeom prst="rect">
            <a:avLst/>
          </a:prstGeom>
        </p:spPr>
      </p:pic>
      <p:pic>
        <p:nvPicPr>
          <p:cNvPr id="16" name="Picture 15" descr="Screen Shot 2013-10-04 at 1.41.49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88" y="3374337"/>
            <a:ext cx="1950185" cy="533541"/>
          </a:xfrm>
          <a:prstGeom prst="rect">
            <a:avLst/>
          </a:prstGeom>
        </p:spPr>
      </p:pic>
      <p:pic>
        <p:nvPicPr>
          <p:cNvPr id="17" name="Picture 16" descr="Screen Shot 2013-10-04 at 4.27.07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5" y="3405217"/>
            <a:ext cx="728644" cy="534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01325" y="1801255"/>
            <a:ext cx="15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Critical links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7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94" y="1275962"/>
            <a:ext cx="6928207" cy="4560274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</a:t>
            </a:r>
            <a:r>
              <a:rPr lang="en-US" altLang="zh-CN" dirty="0" smtClean="0">
                <a:solidFill>
                  <a:srgbClr val="D1282E"/>
                </a:solidFill>
              </a:rPr>
              <a:t>types of </a:t>
            </a:r>
            <a:r>
              <a:rPr lang="en-US" dirty="0" smtClean="0">
                <a:solidFill>
                  <a:srgbClr val="D1282E"/>
                </a:solidFill>
              </a:rPr>
              <a:t>networks </a:t>
            </a:r>
            <a:r>
              <a:rPr lang="en-US" dirty="0">
                <a:solidFill>
                  <a:srgbClr val="D1282E"/>
                </a:solidFill>
              </a:rPr>
              <a:t>are </a:t>
            </a:r>
            <a:r>
              <a:rPr lang="en-US" dirty="0" smtClean="0">
                <a:solidFill>
                  <a:srgbClr val="D1282E"/>
                </a:solidFill>
              </a:rPr>
              <a:t>more volatile? </a:t>
            </a:r>
          </a:p>
          <a:p>
            <a:endParaRPr lang="en-US" dirty="0" smtClean="0">
              <a:solidFill>
                <a:srgbClr val="D1282E"/>
              </a:solidFill>
            </a:endParaRPr>
          </a:p>
          <a:p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nodes are more robust?</a:t>
            </a:r>
          </a:p>
          <a:p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</a:t>
            </a:r>
            <a:r>
              <a:rPr lang="en-US" dirty="0">
                <a:solidFill>
                  <a:srgbClr val="D1282E"/>
                </a:solidFill>
              </a:rPr>
              <a:t>links are </a:t>
            </a:r>
            <a:r>
              <a:rPr lang="en-US" dirty="0" smtClean="0">
                <a:solidFill>
                  <a:srgbClr val="D1282E"/>
                </a:solidFill>
              </a:rPr>
              <a:t>critical?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7287" y="821401"/>
            <a:ext cx="71736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chemeClr val="accent3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For </a:t>
            </a:r>
            <a:r>
              <a:rPr lang="en-US" sz="2000" dirty="0">
                <a:solidFill>
                  <a:srgbClr val="000000"/>
                </a:solidFill>
              </a:rPr>
              <a:t>network </a:t>
            </a:r>
            <a:r>
              <a:rPr lang="en-US" sz="2000" dirty="0" smtClean="0">
                <a:solidFill>
                  <a:srgbClr val="000000"/>
                </a:solidFill>
              </a:rPr>
              <a:t>system with first order linear dynamics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A has small stability margin 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≠ degree, criticality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 smtClean="0">
                <a:solidFill>
                  <a:schemeClr val="accent3"/>
                </a:solidFill>
              </a:rPr>
              <a:t> 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≠ </a:t>
            </a:r>
            <a:r>
              <a:rPr lang="en-US" sz="2000" dirty="0" err="1" smtClean="0">
                <a:solidFill>
                  <a:schemeClr val="accent3"/>
                </a:solidFill>
              </a:rPr>
              <a:t>betweenness</a:t>
            </a:r>
            <a:r>
              <a:rPr lang="en-US" sz="2000" dirty="0" smtClean="0">
                <a:solidFill>
                  <a:schemeClr val="accent3"/>
                </a:solidFill>
              </a:rPr>
              <a:t>  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12" name="Picture 11" descr="Screen Shot 2013-10-06 at 9.51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65" y="4951767"/>
            <a:ext cx="2556036" cy="753703"/>
          </a:xfrm>
          <a:prstGeom prst="rect">
            <a:avLst/>
          </a:prstGeom>
        </p:spPr>
      </p:pic>
      <p:pic>
        <p:nvPicPr>
          <p:cNvPr id="13" name="Picture 12" descr="Screen Shot 2013-10-07 at 11.05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18" y="2308561"/>
            <a:ext cx="2198800" cy="696452"/>
          </a:xfrm>
          <a:prstGeom prst="rect">
            <a:avLst/>
          </a:prstGeom>
        </p:spPr>
      </p:pic>
      <p:pic>
        <p:nvPicPr>
          <p:cNvPr id="14" name="Picture 13" descr="Screen Shot 2013-10-07 at 11.05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82" y="3476708"/>
            <a:ext cx="2097782" cy="758353"/>
          </a:xfrm>
          <a:prstGeom prst="rect">
            <a:avLst/>
          </a:prstGeom>
        </p:spPr>
      </p:pic>
      <p:sp>
        <p:nvSpPr>
          <p:cNvPr id="7" name="Process 6"/>
          <p:cNvSpPr/>
          <p:nvPr/>
        </p:nvSpPr>
        <p:spPr>
          <a:xfrm>
            <a:off x="373656" y="642011"/>
            <a:ext cx="8329908" cy="5457703"/>
          </a:xfrm>
          <a:prstGeom prst="flowChart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         properties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3725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If the linear dynamics is first-order consensus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Degree </a:t>
            </a:r>
            <a:r>
              <a:rPr lang="en-US" dirty="0"/>
              <a:t>based </a:t>
            </a:r>
            <a:r>
              <a:rPr lang="en-US" dirty="0" smtClean="0"/>
              <a:t>approximations of volatility measures</a:t>
            </a:r>
            <a:endParaRPr lang="en-US" dirty="0"/>
          </a:p>
        </p:txBody>
      </p:sp>
      <p:pic>
        <p:nvPicPr>
          <p:cNvPr id="4" name="Picture 3" descr="Screen Shot 2013-10-04 at 1.3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75" y="2237429"/>
            <a:ext cx="2105506" cy="435622"/>
          </a:xfrm>
          <a:prstGeom prst="rect">
            <a:avLst/>
          </a:prstGeom>
        </p:spPr>
      </p:pic>
      <p:pic>
        <p:nvPicPr>
          <p:cNvPr id="5" name="Picture 4" descr="Screen Shot 2013-10-04 at 1.32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68" y="4140669"/>
            <a:ext cx="5449140" cy="877008"/>
          </a:xfrm>
          <a:prstGeom prst="rect">
            <a:avLst/>
          </a:prstGeom>
        </p:spPr>
      </p:pic>
      <p:pic>
        <p:nvPicPr>
          <p:cNvPr id="8" name="Picture 7" descr="Screen Shot 2013-10-04 at 1.33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68" y="5490402"/>
            <a:ext cx="3289300" cy="736600"/>
          </a:xfrm>
          <a:prstGeom prst="rect">
            <a:avLst/>
          </a:prstGeom>
        </p:spPr>
      </p:pic>
      <p:pic>
        <p:nvPicPr>
          <p:cNvPr id="9" name="Picture 8" descr="Screen Shot 2013-10-04 at 1.34.2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68" y="5588542"/>
            <a:ext cx="2247900" cy="609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4094" y="2963372"/>
            <a:ext cx="2032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Network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Linear Dynamics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3100151" y="2672278"/>
            <a:ext cx="567497" cy="291094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66114" y="2988515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        Graph 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Laplacian</a:t>
            </a:r>
            <a:r>
              <a:rPr lang="en-US" b="1" dirty="0" smtClean="0">
                <a:solidFill>
                  <a:schemeClr val="tx2"/>
                </a:solidFill>
              </a:rPr>
              <a:t> Matrix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4920594" y="2673051"/>
            <a:ext cx="848359" cy="315464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4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  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VS  1/ (mean degree)</a:t>
            </a:r>
            <a:endParaRPr lang="en-US" dirty="0"/>
          </a:p>
        </p:txBody>
      </p:sp>
      <p:pic>
        <p:nvPicPr>
          <p:cNvPr id="8" name="Picture 7" descr="Screen Shot 2013-10-04 at 1.4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0" y="2310846"/>
            <a:ext cx="5753100" cy="433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66040" y="3552921"/>
            <a:ext cx="2597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VS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Mean degree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Graph modularity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Degree distribution</a:t>
            </a:r>
          </a:p>
          <a:p>
            <a:r>
              <a:rPr lang="en-US" dirty="0" smtClean="0"/>
              <a:t>    (power law)</a:t>
            </a:r>
            <a:endParaRPr lang="en-US" dirty="0"/>
          </a:p>
        </p:txBody>
      </p:sp>
      <p:pic>
        <p:nvPicPr>
          <p:cNvPr id="11" name="Picture 10" descr="Screen Shot 2013-10-04 at 4.2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54" y="1739101"/>
            <a:ext cx="571500" cy="419100"/>
          </a:xfrm>
          <a:prstGeom prst="rect">
            <a:avLst/>
          </a:prstGeom>
        </p:spPr>
      </p:pic>
      <p:pic>
        <p:nvPicPr>
          <p:cNvPr id="15" name="Picture 14" descr="Screen Shot 2013-10-04 at 4.2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98" y="3499998"/>
            <a:ext cx="571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  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2800" y="1911369"/>
            <a:ext cx="2992718" cy="49550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VS  </a:t>
            </a:r>
            <a:endParaRPr lang="en-US" dirty="0"/>
          </a:p>
        </p:txBody>
      </p:sp>
      <p:pic>
        <p:nvPicPr>
          <p:cNvPr id="3" name="Picture 2" descr="Screen Shot 2013-10-04 at 1.51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69887"/>
            <a:ext cx="4359598" cy="3556276"/>
          </a:xfrm>
          <a:prstGeom prst="rect">
            <a:avLst/>
          </a:prstGeom>
        </p:spPr>
      </p:pic>
      <p:pic>
        <p:nvPicPr>
          <p:cNvPr id="4" name="Picture 3" descr="Screen Shot 2013-10-04 at 1.57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98" y="2569887"/>
            <a:ext cx="4482701" cy="3556276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155518" y="1910409"/>
            <a:ext cx="5590705" cy="49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              VS </a:t>
            </a:r>
            <a:endParaRPr lang="en-US" dirty="0"/>
          </a:p>
        </p:txBody>
      </p:sp>
      <p:pic>
        <p:nvPicPr>
          <p:cNvPr id="10" name="Picture 9" descr="Screen Shot 2013-10-04 at 4.27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00" y="1786546"/>
            <a:ext cx="686080" cy="548864"/>
          </a:xfrm>
          <a:prstGeom prst="rect">
            <a:avLst/>
          </a:prstGeom>
        </p:spPr>
      </p:pic>
      <p:pic>
        <p:nvPicPr>
          <p:cNvPr id="13" name="Picture 12" descr="Screen Shot 2013-10-04 at 4.28.5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86" y="1713821"/>
            <a:ext cx="1074533" cy="823809"/>
          </a:xfrm>
          <a:prstGeom prst="rect">
            <a:avLst/>
          </a:prstGeom>
        </p:spPr>
      </p:pic>
      <p:pic>
        <p:nvPicPr>
          <p:cNvPr id="5" name="Picture 4" descr="Screen Shot 2013-10-06 at 10.25.50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53" y="1655710"/>
            <a:ext cx="1498600" cy="901700"/>
          </a:xfrm>
          <a:prstGeom prst="rect">
            <a:avLst/>
          </a:prstGeom>
        </p:spPr>
      </p:pic>
      <p:pic>
        <p:nvPicPr>
          <p:cNvPr id="14" name="Picture 13" descr="Screen Shot 2013-10-06 at 10.26.2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19" y="1786546"/>
            <a:ext cx="558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4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  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VS </a:t>
            </a:r>
            <a:r>
              <a:rPr lang="en-US" dirty="0" err="1" smtClean="0"/>
              <a:t>betweenness</a:t>
            </a:r>
            <a:endParaRPr lang="en-US" dirty="0"/>
          </a:p>
        </p:txBody>
      </p:sp>
      <p:pic>
        <p:nvPicPr>
          <p:cNvPr id="4" name="Picture 3" descr="Screen Shot 2013-10-04 at 2.0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56" y="2265264"/>
            <a:ext cx="5897307" cy="4592735"/>
          </a:xfrm>
          <a:prstGeom prst="rect">
            <a:avLst/>
          </a:prstGeom>
        </p:spPr>
      </p:pic>
      <p:pic>
        <p:nvPicPr>
          <p:cNvPr id="7" name="Picture 6" descr="Screen Shot 2013-10-04 at 4.28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92" y="1524318"/>
            <a:ext cx="1074533" cy="8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000" y="1108842"/>
            <a:ext cx="6020378" cy="456027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</a:t>
            </a:r>
            <a:r>
              <a:rPr lang="en-US" altLang="zh-CN" dirty="0" smtClean="0">
                <a:solidFill>
                  <a:srgbClr val="D1282E"/>
                </a:solidFill>
              </a:rPr>
              <a:t>types of </a:t>
            </a:r>
            <a:r>
              <a:rPr lang="en-US" dirty="0" smtClean="0">
                <a:solidFill>
                  <a:srgbClr val="D1282E"/>
                </a:solidFill>
              </a:rPr>
              <a:t>networks </a:t>
            </a:r>
            <a:r>
              <a:rPr lang="en-US" dirty="0">
                <a:solidFill>
                  <a:srgbClr val="D1282E"/>
                </a:solidFill>
              </a:rPr>
              <a:t>are </a:t>
            </a:r>
            <a:r>
              <a:rPr lang="en-US" dirty="0" smtClean="0">
                <a:solidFill>
                  <a:srgbClr val="D1282E"/>
                </a:solidFill>
              </a:rPr>
              <a:t>more volatile? </a:t>
            </a:r>
          </a:p>
          <a:p>
            <a:endParaRPr lang="en-US" dirty="0" smtClean="0">
              <a:solidFill>
                <a:srgbClr val="D1282E"/>
              </a:solidFill>
            </a:endParaRPr>
          </a:p>
          <a:p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nodes are more robust?</a:t>
            </a:r>
          </a:p>
          <a:p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</a:t>
            </a:r>
            <a:r>
              <a:rPr lang="en-US" dirty="0">
                <a:solidFill>
                  <a:srgbClr val="D1282E"/>
                </a:solidFill>
              </a:rPr>
              <a:t>links are </a:t>
            </a:r>
            <a:r>
              <a:rPr lang="en-US" dirty="0" smtClean="0">
                <a:solidFill>
                  <a:srgbClr val="D1282E"/>
                </a:solidFill>
              </a:rPr>
              <a:t>critical?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5393" y="917101"/>
            <a:ext cx="71736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first order consensus dynamics</a:t>
            </a:r>
          </a:p>
          <a:p>
            <a:endParaRPr lang="en-US" sz="2000" dirty="0" smtClean="0"/>
          </a:p>
          <a:p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≈ Heterogeneous </a:t>
            </a:r>
            <a:r>
              <a:rPr lang="en-US" sz="2000" dirty="0">
                <a:solidFill>
                  <a:schemeClr val="accent3"/>
                </a:solidFill>
              </a:rPr>
              <a:t>degree distribution, </a:t>
            </a:r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≈ high </a:t>
            </a:r>
            <a:r>
              <a:rPr lang="en-US" sz="2000" dirty="0">
                <a:solidFill>
                  <a:schemeClr val="accent3"/>
                </a:solidFill>
              </a:rPr>
              <a:t>modularity, </a:t>
            </a:r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≈ loosely </a:t>
            </a:r>
            <a:r>
              <a:rPr lang="en-US" sz="2000" dirty="0">
                <a:solidFill>
                  <a:schemeClr val="accent3"/>
                </a:solidFill>
              </a:rPr>
              <a:t>connecte</a:t>
            </a:r>
            <a:r>
              <a:rPr lang="en-US" altLang="zh-CN" sz="2000" dirty="0">
                <a:solidFill>
                  <a:schemeClr val="accent3"/>
                </a:solidFill>
              </a:rPr>
              <a:t>d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≈ Hubs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 smtClean="0">
                <a:solidFill>
                  <a:schemeClr val="accent3"/>
                </a:solidFill>
              </a:rPr>
              <a:t>  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≈ Information centrality,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≈ </a:t>
            </a:r>
            <a:r>
              <a:rPr lang="en-US" sz="2000" dirty="0" err="1" smtClean="0">
                <a:solidFill>
                  <a:schemeClr val="accent3"/>
                </a:solidFill>
              </a:rPr>
              <a:t>betweenness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373656" y="642011"/>
            <a:ext cx="8329908" cy="5641530"/>
          </a:xfrm>
          <a:prstGeom prst="flowChart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717" y="-139018"/>
            <a:ext cx="5791200" cy="1371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587" y="1528908"/>
            <a:ext cx="6881856" cy="443380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Graph based “centrality measures” do not lead to meaningful implications for real dynamics over networks.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should examine the real dynamics to measure network robustness / volatility, link criticality.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For linear dynamics over networks, </a:t>
            </a:r>
            <a:r>
              <a:rPr lang="en-US" dirty="0">
                <a:solidFill>
                  <a:schemeClr val="accent3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propose volatility measures which can offer guidance </a:t>
            </a:r>
            <a:r>
              <a:rPr lang="en-US" dirty="0">
                <a:solidFill>
                  <a:schemeClr val="accent3"/>
                </a:solidFill>
              </a:rPr>
              <a:t>to network </a:t>
            </a:r>
            <a:r>
              <a:rPr lang="en-US" dirty="0" smtClean="0">
                <a:solidFill>
                  <a:schemeClr val="accent3"/>
                </a:solidFill>
              </a:rPr>
              <a:t>design.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For consensus dynamics, we establish the relations between the proposed measures and other graph based properties.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0-06 at 9.42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49" y="1682484"/>
            <a:ext cx="3949700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28787" y="3842890"/>
            <a:ext cx="3318830" cy="906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958852"/>
          </a:xfrm>
        </p:spPr>
        <p:txBody>
          <a:bodyPr/>
          <a:lstStyle/>
          <a:p>
            <a:r>
              <a:rPr lang="en-US" sz="2400" dirty="0" smtClean="0">
                <a:solidFill>
                  <a:srgbClr val="526DB0"/>
                </a:solidFill>
              </a:rPr>
              <a:t>Opinion network</a:t>
            </a:r>
          </a:p>
        </p:txBody>
      </p:sp>
      <p:sp>
        <p:nvSpPr>
          <p:cNvPr id="4" name="Oval 3"/>
          <p:cNvSpPr/>
          <p:nvPr/>
        </p:nvSpPr>
        <p:spPr>
          <a:xfrm>
            <a:off x="3715327" y="3908147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0304" y="3417264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641484" y="434119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2"/>
            <a:endCxn id="4" idx="5"/>
          </p:cNvCxnSpPr>
          <p:nvPr/>
        </p:nvCxnSpPr>
        <p:spPr>
          <a:xfrm flipH="1" flipV="1">
            <a:off x="4040531" y="4233351"/>
            <a:ext cx="600953" cy="2983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5" idx="4"/>
          </p:cNvCxnSpPr>
          <p:nvPr/>
        </p:nvCxnSpPr>
        <p:spPr>
          <a:xfrm flipV="1">
            <a:off x="4831984" y="3798264"/>
            <a:ext cx="308820" cy="542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" idx="6"/>
          </p:cNvCxnSpPr>
          <p:nvPr/>
        </p:nvCxnSpPr>
        <p:spPr>
          <a:xfrm flipH="1">
            <a:off x="4096327" y="3607764"/>
            <a:ext cx="853977" cy="490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530613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41976" y="498266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5"/>
            <a:endCxn id="10" idx="1"/>
          </p:cNvCxnSpPr>
          <p:nvPr/>
        </p:nvCxnSpPr>
        <p:spPr>
          <a:xfrm>
            <a:off x="5667180" y="5307870"/>
            <a:ext cx="637016" cy="54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11" idx="2"/>
          </p:cNvCxnSpPr>
          <p:nvPr/>
        </p:nvCxnSpPr>
        <p:spPr>
          <a:xfrm>
            <a:off x="4966688" y="4666397"/>
            <a:ext cx="375288" cy="506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0640" y="4815281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76261" y="597417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3850031" y="536192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Connector 16"/>
          <p:cNvCxnSpPr>
            <a:stCxn id="6" idx="3"/>
            <a:endCxn id="16" idx="6"/>
          </p:cNvCxnSpPr>
          <p:nvPr/>
        </p:nvCxnSpPr>
        <p:spPr>
          <a:xfrm flipH="1">
            <a:off x="4231031" y="4666397"/>
            <a:ext cx="466249" cy="886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16" idx="1"/>
          </p:cNvCxnSpPr>
          <p:nvPr/>
        </p:nvCxnSpPr>
        <p:spPr>
          <a:xfrm>
            <a:off x="3091640" y="5005781"/>
            <a:ext cx="814187" cy="411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6" idx="3"/>
          </p:cNvCxnSpPr>
          <p:nvPr/>
        </p:nvCxnSpPr>
        <p:spPr>
          <a:xfrm flipV="1">
            <a:off x="3501465" y="5687133"/>
            <a:ext cx="404362" cy="342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83" y="1788932"/>
            <a:ext cx="2188737" cy="2009332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304196" y="3963238"/>
            <a:ext cx="195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 people like it?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096327" y="3417264"/>
            <a:ext cx="667001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231563" y="3844240"/>
            <a:ext cx="667001" cy="381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4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958852"/>
          </a:xfrm>
        </p:spPr>
        <p:txBody>
          <a:bodyPr/>
          <a:lstStyle/>
          <a:p>
            <a:r>
              <a:rPr lang="en-US" sz="2400" dirty="0" smtClean="0">
                <a:solidFill>
                  <a:srgbClr val="526DB0"/>
                </a:solidFill>
              </a:rPr>
              <a:t>Opinion network</a:t>
            </a:r>
          </a:p>
          <a:p>
            <a:r>
              <a:rPr lang="en-US" dirty="0" smtClean="0"/>
              <a:t>Which consumers to survey?</a:t>
            </a:r>
          </a:p>
        </p:txBody>
      </p:sp>
      <p:sp>
        <p:nvSpPr>
          <p:cNvPr id="4" name="Oval 3"/>
          <p:cNvSpPr/>
          <p:nvPr/>
        </p:nvSpPr>
        <p:spPr>
          <a:xfrm>
            <a:off x="3715327" y="3908147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0304" y="3417264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641484" y="434119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2"/>
            <a:endCxn id="4" idx="5"/>
          </p:cNvCxnSpPr>
          <p:nvPr/>
        </p:nvCxnSpPr>
        <p:spPr>
          <a:xfrm flipH="1" flipV="1">
            <a:off x="4040531" y="4233351"/>
            <a:ext cx="600953" cy="2983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5" idx="4"/>
          </p:cNvCxnSpPr>
          <p:nvPr/>
        </p:nvCxnSpPr>
        <p:spPr>
          <a:xfrm flipV="1">
            <a:off x="4831984" y="3798264"/>
            <a:ext cx="308820" cy="542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" idx="6"/>
          </p:cNvCxnSpPr>
          <p:nvPr/>
        </p:nvCxnSpPr>
        <p:spPr>
          <a:xfrm flipH="1">
            <a:off x="4096327" y="3607764"/>
            <a:ext cx="853977" cy="490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530613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41976" y="498266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5"/>
            <a:endCxn id="10" idx="1"/>
          </p:cNvCxnSpPr>
          <p:nvPr/>
        </p:nvCxnSpPr>
        <p:spPr>
          <a:xfrm>
            <a:off x="5667180" y="5307870"/>
            <a:ext cx="637016" cy="54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11" idx="2"/>
          </p:cNvCxnSpPr>
          <p:nvPr/>
        </p:nvCxnSpPr>
        <p:spPr>
          <a:xfrm>
            <a:off x="4966688" y="4666397"/>
            <a:ext cx="375288" cy="506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0640" y="4815281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76261" y="597417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3850031" y="536192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Connector 16"/>
          <p:cNvCxnSpPr>
            <a:stCxn id="6" idx="3"/>
            <a:endCxn id="16" idx="6"/>
          </p:cNvCxnSpPr>
          <p:nvPr/>
        </p:nvCxnSpPr>
        <p:spPr>
          <a:xfrm flipH="1">
            <a:off x="4231031" y="4666397"/>
            <a:ext cx="466249" cy="886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16" idx="1"/>
          </p:cNvCxnSpPr>
          <p:nvPr/>
        </p:nvCxnSpPr>
        <p:spPr>
          <a:xfrm>
            <a:off x="3091640" y="5005781"/>
            <a:ext cx="814187" cy="411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6" idx="3"/>
          </p:cNvCxnSpPr>
          <p:nvPr/>
        </p:nvCxnSpPr>
        <p:spPr>
          <a:xfrm flipV="1">
            <a:off x="3501465" y="5687133"/>
            <a:ext cx="404362" cy="342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" idx="0"/>
          </p:cNvCxnSpPr>
          <p:nvPr/>
        </p:nvCxnSpPr>
        <p:spPr>
          <a:xfrm>
            <a:off x="3905827" y="3607764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14053" y="311688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63328" y="405797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891075" y="4480926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023899" y="5047239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354512" y="5687133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17148" y="4705398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43992" y="5026556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83" y="1788932"/>
            <a:ext cx="2188737" cy="2009332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304196" y="3963238"/>
            <a:ext cx="195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 people like it?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096327" y="3417264"/>
            <a:ext cx="667001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231563" y="3844240"/>
            <a:ext cx="667001" cy="381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4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creen Shot 2013-10-04 at 3.51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88" y="3496073"/>
            <a:ext cx="2814185" cy="1035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15327" y="3908147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50304" y="3417264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641484" y="434119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  <a:endCxn id="8" idx="5"/>
          </p:cNvCxnSpPr>
          <p:nvPr/>
        </p:nvCxnSpPr>
        <p:spPr>
          <a:xfrm flipH="1" flipV="1">
            <a:off x="4040531" y="4233351"/>
            <a:ext cx="600953" cy="2983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9" idx="4"/>
          </p:cNvCxnSpPr>
          <p:nvPr/>
        </p:nvCxnSpPr>
        <p:spPr>
          <a:xfrm flipV="1">
            <a:off x="4831984" y="3798264"/>
            <a:ext cx="308820" cy="542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8" idx="6"/>
          </p:cNvCxnSpPr>
          <p:nvPr/>
        </p:nvCxnSpPr>
        <p:spPr>
          <a:xfrm flipH="1">
            <a:off x="4096327" y="3607764"/>
            <a:ext cx="853977" cy="490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248400" y="530613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41976" y="498266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5"/>
            <a:endCxn id="14" idx="1"/>
          </p:cNvCxnSpPr>
          <p:nvPr/>
        </p:nvCxnSpPr>
        <p:spPr>
          <a:xfrm>
            <a:off x="5667180" y="5307870"/>
            <a:ext cx="637016" cy="54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5" idx="2"/>
          </p:cNvCxnSpPr>
          <p:nvPr/>
        </p:nvCxnSpPr>
        <p:spPr>
          <a:xfrm>
            <a:off x="4966688" y="4666397"/>
            <a:ext cx="375288" cy="506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10640" y="4815281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76261" y="597417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3850031" y="536192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1" name="Straight Connector 20"/>
          <p:cNvCxnSpPr>
            <a:stCxn id="10" idx="3"/>
            <a:endCxn id="20" idx="6"/>
          </p:cNvCxnSpPr>
          <p:nvPr/>
        </p:nvCxnSpPr>
        <p:spPr>
          <a:xfrm flipH="1">
            <a:off x="4231031" y="4666397"/>
            <a:ext cx="466249" cy="886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6"/>
            <a:endCxn id="20" idx="1"/>
          </p:cNvCxnSpPr>
          <p:nvPr/>
        </p:nvCxnSpPr>
        <p:spPr>
          <a:xfrm>
            <a:off x="3091640" y="5005781"/>
            <a:ext cx="814187" cy="411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7"/>
            <a:endCxn id="20" idx="3"/>
          </p:cNvCxnSpPr>
          <p:nvPr/>
        </p:nvCxnSpPr>
        <p:spPr>
          <a:xfrm flipV="1">
            <a:off x="3501465" y="5687133"/>
            <a:ext cx="404362" cy="342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3905827" y="3607764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14053" y="311688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63328" y="405797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91075" y="4480926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23899" y="5047239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54512" y="5687133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17148" y="4705398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43993" y="4233351"/>
            <a:ext cx="352861" cy="1093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3"/>
                </a:solidFill>
              </a:rPr>
              <a:t>Economic input-output network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85346" y="3232598"/>
            <a:ext cx="280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Cobb-Douglas production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96327" y="3417264"/>
            <a:ext cx="667001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31563" y="3844240"/>
            <a:ext cx="667001" cy="381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3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creen Shot 2013-10-04 at 3.51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88" y="3496073"/>
            <a:ext cx="2814185" cy="1035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15327" y="3908147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50304" y="3417264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641484" y="434119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  <a:endCxn id="8" idx="5"/>
          </p:cNvCxnSpPr>
          <p:nvPr/>
        </p:nvCxnSpPr>
        <p:spPr>
          <a:xfrm flipH="1" flipV="1">
            <a:off x="4040531" y="4233351"/>
            <a:ext cx="600953" cy="2983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9" idx="4"/>
          </p:cNvCxnSpPr>
          <p:nvPr/>
        </p:nvCxnSpPr>
        <p:spPr>
          <a:xfrm flipV="1">
            <a:off x="4831984" y="3798264"/>
            <a:ext cx="308820" cy="542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8" idx="6"/>
          </p:cNvCxnSpPr>
          <p:nvPr/>
        </p:nvCxnSpPr>
        <p:spPr>
          <a:xfrm flipH="1">
            <a:off x="4096327" y="3607764"/>
            <a:ext cx="853977" cy="490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248400" y="530613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41976" y="498266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5"/>
            <a:endCxn id="14" idx="1"/>
          </p:cNvCxnSpPr>
          <p:nvPr/>
        </p:nvCxnSpPr>
        <p:spPr>
          <a:xfrm>
            <a:off x="5667180" y="5307870"/>
            <a:ext cx="637016" cy="54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5" idx="2"/>
          </p:cNvCxnSpPr>
          <p:nvPr/>
        </p:nvCxnSpPr>
        <p:spPr>
          <a:xfrm>
            <a:off x="4966688" y="4666397"/>
            <a:ext cx="375288" cy="506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10640" y="4815281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76261" y="597417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3850031" y="536192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1" name="Straight Connector 20"/>
          <p:cNvCxnSpPr>
            <a:stCxn id="10" idx="3"/>
            <a:endCxn id="20" idx="6"/>
          </p:cNvCxnSpPr>
          <p:nvPr/>
        </p:nvCxnSpPr>
        <p:spPr>
          <a:xfrm flipH="1">
            <a:off x="4231031" y="4666397"/>
            <a:ext cx="466249" cy="886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6"/>
            <a:endCxn id="20" idx="1"/>
          </p:cNvCxnSpPr>
          <p:nvPr/>
        </p:nvCxnSpPr>
        <p:spPr>
          <a:xfrm>
            <a:off x="3091640" y="5005781"/>
            <a:ext cx="814187" cy="411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7"/>
            <a:endCxn id="20" idx="3"/>
          </p:cNvCxnSpPr>
          <p:nvPr/>
        </p:nvCxnSpPr>
        <p:spPr>
          <a:xfrm flipV="1">
            <a:off x="3501465" y="5687133"/>
            <a:ext cx="404362" cy="342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3905827" y="3607764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14053" y="311688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63328" y="405797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91075" y="4480926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23899" y="5047239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54512" y="5687133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17148" y="4705398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43993" y="4233351"/>
            <a:ext cx="352861" cy="10935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3"/>
                </a:solidFill>
              </a:rPr>
              <a:t>Economic input-output network</a:t>
            </a:r>
          </a:p>
          <a:p>
            <a:r>
              <a:rPr lang="en-US" dirty="0" smtClean="0"/>
              <a:t>Which sectors are more volatile?</a:t>
            </a:r>
          </a:p>
          <a:p>
            <a:r>
              <a:rPr lang="en-US" dirty="0" smtClean="0"/>
              <a:t>Which sectors amplify local shocks the most?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85346" y="3232598"/>
            <a:ext cx="280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Cobb-Douglas production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96327" y="3417264"/>
            <a:ext cx="667001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31563" y="3844240"/>
            <a:ext cx="667001" cy="381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9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526DB0"/>
                </a:solidFill>
              </a:rPr>
              <a:t>Noisy sensor fusion</a:t>
            </a:r>
          </a:p>
          <a:p>
            <a:r>
              <a:rPr lang="en-US" dirty="0" smtClean="0"/>
              <a:t>Which nodes to measure?</a:t>
            </a:r>
          </a:p>
          <a:p>
            <a:r>
              <a:rPr lang="en-US" dirty="0" smtClean="0"/>
              <a:t>Which communication links are critical?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5327" y="3908147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0304" y="3417264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641484" y="434119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2"/>
            <a:endCxn id="4" idx="5"/>
          </p:cNvCxnSpPr>
          <p:nvPr/>
        </p:nvCxnSpPr>
        <p:spPr>
          <a:xfrm flipH="1" flipV="1">
            <a:off x="4040531" y="4233351"/>
            <a:ext cx="600953" cy="2983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5" idx="4"/>
          </p:cNvCxnSpPr>
          <p:nvPr/>
        </p:nvCxnSpPr>
        <p:spPr>
          <a:xfrm flipV="1">
            <a:off x="4831984" y="3798264"/>
            <a:ext cx="308820" cy="542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" idx="6"/>
          </p:cNvCxnSpPr>
          <p:nvPr/>
        </p:nvCxnSpPr>
        <p:spPr>
          <a:xfrm flipH="1">
            <a:off x="4096327" y="3607764"/>
            <a:ext cx="853977" cy="490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530613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41976" y="498266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5"/>
            <a:endCxn id="10" idx="1"/>
          </p:cNvCxnSpPr>
          <p:nvPr/>
        </p:nvCxnSpPr>
        <p:spPr>
          <a:xfrm>
            <a:off x="5667180" y="5307870"/>
            <a:ext cx="637016" cy="54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11" idx="2"/>
          </p:cNvCxnSpPr>
          <p:nvPr/>
        </p:nvCxnSpPr>
        <p:spPr>
          <a:xfrm>
            <a:off x="4966688" y="4666397"/>
            <a:ext cx="375288" cy="506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0640" y="4815281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76261" y="5974173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3850031" y="536192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Connector 16"/>
          <p:cNvCxnSpPr>
            <a:stCxn id="6" idx="3"/>
            <a:endCxn id="16" idx="6"/>
          </p:cNvCxnSpPr>
          <p:nvPr/>
        </p:nvCxnSpPr>
        <p:spPr>
          <a:xfrm flipH="1">
            <a:off x="4231031" y="4666397"/>
            <a:ext cx="466249" cy="886032"/>
          </a:xfrm>
          <a:prstGeom prst="line">
            <a:avLst/>
          </a:prstGeom>
          <a:ln w="38100" cmpd="sng">
            <a:solidFill>
              <a:schemeClr val="tx2">
                <a:lumMod val="75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16" idx="1"/>
          </p:cNvCxnSpPr>
          <p:nvPr/>
        </p:nvCxnSpPr>
        <p:spPr>
          <a:xfrm>
            <a:off x="3091640" y="5005781"/>
            <a:ext cx="814187" cy="411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6" idx="3"/>
          </p:cNvCxnSpPr>
          <p:nvPr/>
        </p:nvCxnSpPr>
        <p:spPr>
          <a:xfrm flipV="1">
            <a:off x="3501465" y="5687133"/>
            <a:ext cx="404362" cy="342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0"/>
          </p:cNvCxnSpPr>
          <p:nvPr/>
        </p:nvCxnSpPr>
        <p:spPr>
          <a:xfrm>
            <a:off x="3905827" y="3607764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14053" y="311688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63328" y="4057971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1075" y="4480926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23899" y="5047239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54512" y="5687133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17148" y="4705398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43992" y="5026556"/>
            <a:ext cx="0" cy="30038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" name="Picture 29" descr="Screen Shot 2013-10-04 at 4.11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10174"/>
            <a:ext cx="1951638" cy="425812"/>
          </a:xfrm>
          <a:prstGeom prst="rect">
            <a:avLst/>
          </a:prstGeom>
        </p:spPr>
      </p:pic>
      <p:pic>
        <p:nvPicPr>
          <p:cNvPr id="31" name="Picture 30" descr="Screen Shot 2013-10-04 at 4.1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93" y="4153788"/>
            <a:ext cx="1798137" cy="488814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096327" y="3417264"/>
            <a:ext cx="667001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31563" y="3844240"/>
            <a:ext cx="667001" cy="381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46" y="2148909"/>
            <a:ext cx="8200516" cy="335128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How to measure volatility?</a:t>
            </a: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</a:t>
            </a:r>
            <a:r>
              <a:rPr lang="en-US" dirty="0">
                <a:solidFill>
                  <a:srgbClr val="D1282E"/>
                </a:solidFill>
              </a:rPr>
              <a:t>networks are </a:t>
            </a:r>
            <a:r>
              <a:rPr lang="en-US" dirty="0" smtClean="0">
                <a:solidFill>
                  <a:srgbClr val="D1282E"/>
                </a:solidFill>
              </a:rPr>
              <a:t>more volatile? </a:t>
            </a:r>
          </a:p>
          <a:p>
            <a:endParaRPr lang="en-US" dirty="0" smtClean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nodes are more robust?</a:t>
            </a:r>
          </a:p>
          <a:p>
            <a:endParaRPr lang="en-US" dirty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Which </a:t>
            </a:r>
            <a:r>
              <a:rPr lang="en-US" dirty="0">
                <a:solidFill>
                  <a:srgbClr val="D1282E"/>
                </a:solidFill>
              </a:rPr>
              <a:t>links are critical</a:t>
            </a:r>
            <a:r>
              <a:rPr lang="en-US" dirty="0" smtClean="0">
                <a:solidFill>
                  <a:srgbClr val="D1282E"/>
                </a:solidFill>
              </a:rPr>
              <a:t>?</a:t>
            </a:r>
          </a:p>
          <a:p>
            <a:endParaRPr lang="en-US" dirty="0">
              <a:solidFill>
                <a:srgbClr val="D1282E"/>
              </a:solidFill>
            </a:endParaRP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183287" y="2232342"/>
            <a:ext cx="3294143" cy="2747409"/>
            <a:chOff x="5014283" y="838006"/>
            <a:chExt cx="3918760" cy="3238292"/>
          </a:xfrm>
        </p:grpSpPr>
        <p:sp>
          <p:nvSpPr>
            <p:cNvPr id="42" name="Oval 41"/>
            <p:cNvSpPr/>
            <p:nvPr/>
          </p:nvSpPr>
          <p:spPr>
            <a:xfrm>
              <a:off x="6018970" y="1629272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253947" y="1138389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945127" y="206231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4" idx="2"/>
              <a:endCxn id="42" idx="5"/>
            </p:cNvCxnSpPr>
            <p:nvPr/>
          </p:nvCxnSpPr>
          <p:spPr>
            <a:xfrm flipH="1" flipV="1">
              <a:off x="6344174" y="1954476"/>
              <a:ext cx="600953" cy="298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0"/>
              <a:endCxn id="43" idx="4"/>
            </p:cNvCxnSpPr>
            <p:nvPr/>
          </p:nvCxnSpPr>
          <p:spPr>
            <a:xfrm flipV="1">
              <a:off x="7135627" y="1519389"/>
              <a:ext cx="308820" cy="5429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2"/>
              <a:endCxn id="42" idx="6"/>
            </p:cNvCxnSpPr>
            <p:nvPr/>
          </p:nvCxnSpPr>
          <p:spPr>
            <a:xfrm flipH="1">
              <a:off x="6399970" y="1328889"/>
              <a:ext cx="853977" cy="4908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8552043" y="302725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645619" y="2703791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9" idx="5"/>
              <a:endCxn id="48" idx="1"/>
            </p:cNvCxnSpPr>
            <p:nvPr/>
          </p:nvCxnSpPr>
          <p:spPr>
            <a:xfrm>
              <a:off x="7970823" y="3028995"/>
              <a:ext cx="637016" cy="540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4" idx="5"/>
              <a:endCxn id="49" idx="2"/>
            </p:cNvCxnSpPr>
            <p:nvPr/>
          </p:nvCxnSpPr>
          <p:spPr>
            <a:xfrm>
              <a:off x="7270331" y="2387522"/>
              <a:ext cx="375288" cy="5067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014283" y="2536406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479904" y="3695298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153674" y="3083054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55" name="Straight Connector 54"/>
            <p:cNvCxnSpPr>
              <a:stCxn id="44" idx="3"/>
              <a:endCxn id="54" idx="6"/>
            </p:cNvCxnSpPr>
            <p:nvPr/>
          </p:nvCxnSpPr>
          <p:spPr>
            <a:xfrm flipH="1">
              <a:off x="6534674" y="2387522"/>
              <a:ext cx="466249" cy="886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6"/>
              <a:endCxn id="54" idx="1"/>
            </p:cNvCxnSpPr>
            <p:nvPr/>
          </p:nvCxnSpPr>
          <p:spPr>
            <a:xfrm>
              <a:off x="5395283" y="2726906"/>
              <a:ext cx="814187" cy="4119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7"/>
              <a:endCxn id="54" idx="3"/>
            </p:cNvCxnSpPr>
            <p:nvPr/>
          </p:nvCxnSpPr>
          <p:spPr>
            <a:xfrm flipV="1">
              <a:off x="5805108" y="3408258"/>
              <a:ext cx="404362" cy="3428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42" idx="0"/>
            </p:cNvCxnSpPr>
            <p:nvPr/>
          </p:nvCxnSpPr>
          <p:spPr>
            <a:xfrm>
              <a:off x="6209470" y="1328889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417696" y="838006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066971" y="1779096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194718" y="2202051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327542" y="2768364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658155" y="3408258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820791" y="2426523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8747635" y="2747681"/>
              <a:ext cx="0" cy="30038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7" name="Process 66"/>
          <p:cNvSpPr/>
          <p:nvPr/>
        </p:nvSpPr>
        <p:spPr>
          <a:xfrm>
            <a:off x="334181" y="1728291"/>
            <a:ext cx="8393700" cy="3984061"/>
          </a:xfrm>
          <a:prstGeom prst="flowChart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5" name="Content Placeholder 4" descr="Screen Shot 2013-10-04 at 1.04.3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341"/>
          <a:stretch/>
        </p:blipFill>
        <p:spPr>
          <a:xfrm>
            <a:off x="908755" y="1524318"/>
            <a:ext cx="7092244" cy="719667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588331" y="5867933"/>
            <a:ext cx="3965756" cy="5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sym typeface="Wingdings"/>
              </a:rPr>
              <a:t>State fluctuation 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  </a:t>
            </a:r>
            <a:r>
              <a:rPr lang="en-US" dirty="0" smtClean="0">
                <a:solidFill>
                  <a:srgbClr val="526DB0"/>
                </a:solidFill>
              </a:rPr>
              <a:t>Noise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 descr="Screen Shot 2013-10-05 at 11.58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2532929"/>
            <a:ext cx="7658100" cy="152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371" y="4650655"/>
            <a:ext cx="159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</a:t>
            </a:r>
          </a:p>
          <a:p>
            <a:pPr algn="ctr"/>
            <a:r>
              <a:rPr lang="en-US" dirty="0">
                <a:sym typeface="Wingdings"/>
              </a:rPr>
              <a:t>(</a:t>
            </a:r>
            <a:r>
              <a:rPr lang="en-US" dirty="0" smtClean="0">
                <a:sym typeface="Wingdings"/>
              </a:rPr>
              <a:t>random process)</a:t>
            </a:r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82172" y="4633494"/>
            <a:ext cx="139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61903" y="4170145"/>
            <a:ext cx="0" cy="446188"/>
          </a:xfrm>
          <a:prstGeom prst="straightConnector1">
            <a:avLst/>
          </a:prstGeom>
          <a:ln>
            <a:solidFill>
              <a:srgbClr val="D1282E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61903" y="4170145"/>
            <a:ext cx="4686497" cy="446188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62787" y="4202418"/>
            <a:ext cx="0" cy="4461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45389" y="4187306"/>
            <a:ext cx="0" cy="446188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7379" y="4633494"/>
            <a:ext cx="159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Noise</a:t>
            </a:r>
          </a:p>
          <a:p>
            <a:pPr algn="ctr"/>
            <a:r>
              <a:rPr lang="en-US" dirty="0">
                <a:sym typeface="Wingdings"/>
              </a:rPr>
              <a:t>(</a:t>
            </a:r>
            <a:r>
              <a:rPr lang="en-US" dirty="0" smtClean="0">
                <a:sym typeface="Wingdings"/>
              </a:rPr>
              <a:t>random process)</a:t>
            </a:r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90525" y="959687"/>
            <a:ext cx="229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Stable A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2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7721</TotalTime>
  <Words>2768</Words>
  <Application>Microsoft Macintosh PowerPoint</Application>
  <PresentationFormat>On-screen Show (4:3)</PresentationFormat>
  <Paragraphs>515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Dynamic Network Volatility</vt:lpstr>
      <vt:lpstr>Motivation</vt:lpstr>
      <vt:lpstr>Motivation</vt:lpstr>
      <vt:lpstr>Motivation</vt:lpstr>
      <vt:lpstr>motivation</vt:lpstr>
      <vt:lpstr>motivation</vt:lpstr>
      <vt:lpstr>motivation</vt:lpstr>
      <vt:lpstr>Questions</vt:lpstr>
      <vt:lpstr>setup</vt:lpstr>
      <vt:lpstr>setup</vt:lpstr>
      <vt:lpstr>setup</vt:lpstr>
      <vt:lpstr>setup</vt:lpstr>
      <vt:lpstr>setup</vt:lpstr>
      <vt:lpstr>setup</vt:lpstr>
      <vt:lpstr>PowerPoint Presentation</vt:lpstr>
      <vt:lpstr>Spectral properties</vt:lpstr>
      <vt:lpstr>Spectral properties</vt:lpstr>
      <vt:lpstr>Graph-based          properties I</vt:lpstr>
      <vt:lpstr>Fundamental graphs</vt:lpstr>
      <vt:lpstr>Fundamental graphs</vt:lpstr>
      <vt:lpstr>Fundamental graphs</vt:lpstr>
      <vt:lpstr>PowerPoint Presentation</vt:lpstr>
      <vt:lpstr>Graph-based          properties II</vt:lpstr>
      <vt:lpstr>Random    networks</vt:lpstr>
      <vt:lpstr>Random    networks</vt:lpstr>
      <vt:lpstr>Random    networks</vt:lpstr>
      <vt:lpstr>PowerPoint Presentation</vt:lpstr>
      <vt:lpstr>conclusion</vt:lpstr>
      <vt:lpstr>PowerPoint Presentation</vt:lpstr>
    </vt:vector>
  </TitlesOfParts>
  <Company>MIT LIDS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volatility</dc:title>
  <dc:creator>Qingqing Huang</dc:creator>
  <cp:lastModifiedBy>Qingqing Huang</cp:lastModifiedBy>
  <cp:revision>259</cp:revision>
  <dcterms:created xsi:type="dcterms:W3CDTF">2013-10-03T15:44:45Z</dcterms:created>
  <dcterms:modified xsi:type="dcterms:W3CDTF">2013-10-09T20:27:55Z</dcterms:modified>
</cp:coreProperties>
</file>