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5" r:id="rId3"/>
    <p:sldId id="517" r:id="rId4"/>
    <p:sldId id="518" r:id="rId5"/>
    <p:sldId id="519" r:id="rId6"/>
    <p:sldId id="496" r:id="rId7"/>
    <p:sldId id="521" r:id="rId8"/>
    <p:sldId id="497" r:id="rId9"/>
    <p:sldId id="523" r:id="rId10"/>
    <p:sldId id="513" r:id="rId11"/>
    <p:sldId id="525" r:id="rId12"/>
    <p:sldId id="526" r:id="rId13"/>
    <p:sldId id="527" r:id="rId14"/>
    <p:sldId id="498" r:id="rId15"/>
    <p:sldId id="529" r:id="rId16"/>
    <p:sldId id="499" r:id="rId17"/>
    <p:sldId id="531" r:id="rId18"/>
    <p:sldId id="532" r:id="rId19"/>
    <p:sldId id="533" r:id="rId20"/>
    <p:sldId id="501" r:id="rId21"/>
    <p:sldId id="535" r:id="rId22"/>
    <p:sldId id="536" r:id="rId23"/>
    <p:sldId id="537" r:id="rId24"/>
    <p:sldId id="511" r:id="rId25"/>
    <p:sldId id="539" r:id="rId26"/>
    <p:sldId id="540" r:id="rId27"/>
    <p:sldId id="541" r:id="rId28"/>
    <p:sldId id="512" r:id="rId29"/>
    <p:sldId id="543" r:id="rId30"/>
    <p:sldId id="544" r:id="rId31"/>
    <p:sldId id="502" r:id="rId32"/>
    <p:sldId id="546" r:id="rId33"/>
    <p:sldId id="547" r:id="rId34"/>
    <p:sldId id="507" r:id="rId35"/>
    <p:sldId id="549" r:id="rId36"/>
    <p:sldId id="550" r:id="rId37"/>
    <p:sldId id="515" r:id="rId38"/>
    <p:sldId id="552" r:id="rId39"/>
    <p:sldId id="553" r:id="rId40"/>
    <p:sldId id="508" r:id="rId41"/>
    <p:sldId id="509" r:id="rId42"/>
  </p:sldIdLst>
  <p:sldSz cx="13004800" cy="9753600"/>
  <p:notesSz cx="6858000" cy="9144000"/>
  <p:defaultTextStyle>
    <a:lvl1pPr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1pPr>
    <a:lvl2pPr indent="228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2pPr>
    <a:lvl3pPr indent="457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3pPr>
    <a:lvl4pPr indent="685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4pPr>
    <a:lvl5pPr indent="9144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5pPr>
    <a:lvl6pPr indent="11430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6pPr>
    <a:lvl7pPr indent="1371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7pPr>
    <a:lvl8pPr indent="1600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8pPr>
    <a:lvl9pPr indent="1828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F13"/>
    <a:srgbClr val="21A2FE"/>
    <a:srgbClr val="008080"/>
    <a:srgbClr val="5DD5FF"/>
    <a:srgbClr val="43CEFF"/>
    <a:srgbClr val="66CCFF"/>
    <a:srgbClr val="6666FF"/>
    <a:srgbClr val="0000FF"/>
    <a:srgbClr val="80FF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9" autoAdjust="0"/>
    <p:restoredTop sz="93728" autoAdjust="0"/>
  </p:normalViewPr>
  <p:slideViewPr>
    <p:cSldViewPr snapToGrid="0" snapToObjects="1">
      <p:cViewPr varScale="1">
        <p:scale>
          <a:sx n="61" d="100"/>
          <a:sy n="61" d="100"/>
        </p:scale>
        <p:origin x="1152" y="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3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9009-2371-2C4A-908B-0B68C35CB574}" type="datetimeFigureOut">
              <a:rPr kumimoji="1" lang="zh-CN" altLang="en-US" smtClean="0"/>
              <a:t>2015/1/29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B5891-8247-CD48-9C99-9C71722BB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2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9867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650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192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3781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02960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4115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14099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774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Assumption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loss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function,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smoothness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Assumption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loss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function,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smoothness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38089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Assumption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loss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function,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smoothness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8733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Assumption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loss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function,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smoothness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2601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748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54378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57574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3413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8501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4798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18661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52121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15517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67998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60102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299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76644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3784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2513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6982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25129" y="3365370"/>
            <a:ext cx="12354541" cy="1574930"/>
          </a:xfrm>
          <a:prstGeom prst="rect">
            <a:avLst/>
          </a:prstGeom>
          <a:solidFill>
            <a:srgbClr val="51A7F9"/>
          </a:solidFill>
        </p:spPr>
        <p:txBody>
          <a:bodyPr anchor="b"/>
          <a:lstStyle>
            <a:lvl1pPr algn="ct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16193" y="4933950"/>
            <a:ext cx="12372414" cy="777784"/>
          </a:xfrm>
          <a:prstGeom prst="rect">
            <a:avLst/>
          </a:prstGeom>
          <a:solidFill>
            <a:srgbClr val="52A9FF">
              <a:alpha val="48000"/>
            </a:srgbClr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C82506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577615" cy="779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9109405" y="9261592"/>
            <a:ext cx="4178333" cy="52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spcBef>
                <a:spcPts val="1000"/>
              </a:spcBef>
              <a:defRPr sz="2500" b="1">
                <a:solidFill>
                  <a:srgbClr val="AE1916"/>
                </a:solidFill>
                <a:latin typeface="BauerBodni BT Roman"/>
                <a:ea typeface="BauerBodni BT Roman"/>
                <a:cs typeface="BauerBodni BT Roman"/>
                <a:sym typeface="BauerBodni BT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AE1916"/>
                </a:solidFill>
              </a:rPr>
              <a:t>Carnegie Mellon University</a:t>
            </a:r>
          </a:p>
        </p:txBody>
      </p:sp>
      <p:pic>
        <p:nvPicPr>
          <p:cNvPr id="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" y="9217739"/>
            <a:ext cx="3126969" cy="43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-86742" y="248055"/>
            <a:ext cx="367663" cy="77166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51A7F9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1pPr>
      <a:lvl2pPr indent="228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2pPr>
      <a:lvl3pPr indent="457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3pPr>
      <a:lvl4pPr indent="685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4pPr>
      <a:lvl5pPr indent="9144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5pPr>
      <a:lvl6pPr indent="11430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6pPr>
      <a:lvl7pPr indent="1371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7pPr>
      <a:lvl8pPr indent="1600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8pPr>
      <a:lvl9pPr indent="1828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9pPr>
    </p:titleStyle>
    <p:bodyStyle>
      <a:lvl1pPr marL="571500" indent="-444500" defTabSz="584200">
        <a:spcBef>
          <a:spcPts val="1000"/>
        </a:spcBef>
        <a:buClr>
          <a:srgbClr val="53585F"/>
        </a:buClr>
        <a:buSzPct val="60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1pPr>
      <a:lvl2pPr marL="1037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2pPr>
      <a:lvl3pPr marL="1481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3pPr>
      <a:lvl4pPr marL="1926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4pPr>
      <a:lvl5pPr marL="2370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5pPr>
      <a:lvl6pPr marL="2815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6pPr>
      <a:lvl7pPr marL="3259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7pPr>
      <a:lvl8pPr marL="3704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8pPr>
      <a:lvl9pPr marL="4148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38.emf"/><Relationship Id="rId5" Type="http://schemas.openxmlformats.org/officeDocument/2006/relationships/image" Target="../media/image33.emf"/><Relationship Id="rId10" Type="http://schemas.openxmlformats.org/officeDocument/2006/relationships/image" Target="../media/image37.emf"/><Relationship Id="rId4" Type="http://schemas.openxmlformats.org/officeDocument/2006/relationships/image" Target="../media/image32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33.emf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9.emf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299430"/>
            <a:ext cx="13004800" cy="1363739"/>
          </a:xfrm>
        </p:spPr>
        <p:txBody>
          <a:bodyPr>
            <a:noAutofit/>
          </a:bodyPr>
          <a:lstStyle/>
          <a:p>
            <a:r>
              <a:rPr kumimoji="1" lang="en-US" altLang="zh-CN" sz="5400" dirty="0" smtClean="0">
                <a:latin typeface="Titillium       "/>
                <a:cs typeface="Titillium       "/>
              </a:rPr>
              <a:t>Nonnegative</a:t>
            </a:r>
            <a:r>
              <a:rPr kumimoji="1" lang="zh-CN" altLang="en-US" sz="5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5400" dirty="0" smtClean="0">
                <a:latin typeface="Titillium       "/>
                <a:cs typeface="Titillium       "/>
              </a:rPr>
              <a:t>matrix/tensor</a:t>
            </a:r>
            <a:r>
              <a:rPr kumimoji="1" lang="zh-CN" altLang="en-US" sz="5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5400" dirty="0" smtClean="0">
                <a:latin typeface="Titillium       "/>
                <a:cs typeface="Titillium       "/>
              </a:rPr>
              <a:t>decomposition</a:t>
            </a:r>
            <a:br>
              <a:rPr kumimoji="1" lang="en-US" altLang="zh-CN" sz="5400" dirty="0" smtClean="0">
                <a:latin typeface="Titillium       "/>
                <a:cs typeface="Titillium       "/>
              </a:rPr>
            </a:br>
            <a:r>
              <a:rPr kumimoji="1" lang="zh-CN" altLang="zh-CN" sz="2000" dirty="0">
                <a:latin typeface="Titillium       "/>
                <a:cs typeface="Titillium       "/>
              </a:rPr>
              <a:t> </a:t>
            </a:r>
            <a:endParaRPr kumimoji="1" lang="zh-CN" altLang="en-US" sz="5400" dirty="0">
              <a:latin typeface="Titillium       "/>
              <a:cs typeface="Titillium       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0" y="3071225"/>
            <a:ext cx="13004800" cy="1228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000" b="1">
                <a:latin typeface="Titillium Semibold"/>
                <a:ea typeface="Titillium Semibold"/>
                <a:cs typeface="Titillium Semibold"/>
                <a:sym typeface="Titillium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5400" b="1" dirty="0" smtClean="0">
                <a:solidFill>
                  <a:srgbClr val="FFFFFF"/>
                </a:solidFill>
              </a:rPr>
              <a:t>Greedy</a:t>
            </a:r>
            <a:r>
              <a:rPr lang="zh-CN" altLang="en-US" sz="54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5400" b="1" dirty="0" smtClean="0">
                <a:solidFill>
                  <a:srgbClr val="FFFFFF"/>
                </a:solidFill>
              </a:rPr>
              <a:t>algorithm</a:t>
            </a:r>
            <a:r>
              <a:rPr lang="zh-CN" altLang="en-US" sz="54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5400" b="1" dirty="0" smtClean="0">
                <a:solidFill>
                  <a:srgbClr val="FFFFFF"/>
                </a:solidFill>
              </a:rPr>
              <a:t>for large scale</a:t>
            </a:r>
            <a:endParaRPr sz="5400" b="1" dirty="0">
              <a:solidFill>
                <a:srgbClr val="FFFFFF"/>
              </a:solidFill>
            </a:endParaRPr>
          </a:p>
        </p:txBody>
      </p:sp>
      <p:sp>
        <p:nvSpPr>
          <p:cNvPr id="6" name="Shape 21"/>
          <p:cNvSpPr/>
          <p:nvPr/>
        </p:nvSpPr>
        <p:spPr>
          <a:xfrm>
            <a:off x="5823573" y="8958968"/>
            <a:ext cx="8361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Joint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work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with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Tong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Zhang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aidu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7" name="Shape 21"/>
          <p:cNvSpPr/>
          <p:nvPr/>
        </p:nvSpPr>
        <p:spPr>
          <a:xfrm>
            <a:off x="3784181" y="5638236"/>
            <a:ext cx="54746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LIDS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student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conference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2015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Qingqing Huang</a:t>
            </a:r>
            <a:endParaRPr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…..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982"/>
            <a:ext cx="13004800" cy="39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267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…..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982"/>
            <a:ext cx="13004800" cy="3978480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105840" y="4106779"/>
            <a:ext cx="12785187" cy="571562"/>
          </a:xfrm>
          <a:prstGeom prst="rect">
            <a:avLst/>
          </a:prstGeom>
          <a:noFill/>
          <a:ln w="28575" cap="flat" cmpd="sng">
            <a:solidFill>
              <a:srgbClr val="AC0F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922674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…..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982"/>
            <a:ext cx="13004800" cy="3978480"/>
          </a:xfrm>
          <a:prstGeom prst="rect">
            <a:avLst/>
          </a:prstGeom>
        </p:spPr>
      </p:pic>
      <p:sp>
        <p:nvSpPr>
          <p:cNvPr id="6" name="矩形 9" descr=" 10"/>
          <p:cNvSpPr/>
          <p:nvPr/>
        </p:nvSpPr>
        <p:spPr>
          <a:xfrm>
            <a:off x="105840" y="4720082"/>
            <a:ext cx="12768243" cy="841256"/>
          </a:xfrm>
          <a:prstGeom prst="rect">
            <a:avLst/>
          </a:prstGeom>
          <a:noFill/>
          <a:ln w="28575" cap="flat" cmpd="sng">
            <a:solidFill>
              <a:srgbClr val="AC0F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256154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…..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982"/>
            <a:ext cx="13004800" cy="3978480"/>
          </a:xfrm>
          <a:prstGeom prst="rect">
            <a:avLst/>
          </a:prstGeom>
        </p:spPr>
      </p:pic>
      <p:sp>
        <p:nvSpPr>
          <p:cNvPr id="7" name="矩形 10" descr=" 11"/>
          <p:cNvSpPr/>
          <p:nvPr/>
        </p:nvSpPr>
        <p:spPr>
          <a:xfrm>
            <a:off x="101005" y="5596092"/>
            <a:ext cx="12768243" cy="1087477"/>
          </a:xfrm>
          <a:prstGeom prst="rect">
            <a:avLst/>
          </a:prstGeom>
          <a:noFill/>
          <a:ln w="28575" cap="flat" cmpd="sng">
            <a:solidFill>
              <a:srgbClr val="AC0F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643372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Observation: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weighted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sum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of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rank-one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matrices</a:t>
            </a:r>
            <a:r>
              <a:rPr lang="zh-CN" altLang="en-US" sz="3200" dirty="0" smtClean="0">
                <a:solidFill>
                  <a:schemeClr val="tx1"/>
                </a:solidFill>
              </a:rPr>
              <a:t>/</a:t>
            </a:r>
            <a:r>
              <a:rPr lang="en-US" altLang="zh-CN" sz="3200" dirty="0" smtClean="0">
                <a:solidFill>
                  <a:schemeClr val="tx1"/>
                </a:solidFill>
              </a:rPr>
              <a:t>tensors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supported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over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the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sphere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in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the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positive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orthant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chemeClr val="tx1"/>
                </a:solidFill>
              </a:rPr>
              <a:t>      </a:t>
            </a:r>
            <a:r>
              <a:rPr lang="en-US" altLang="zh-CN" sz="3200" smtClean="0">
                <a:solidFill>
                  <a:schemeClr val="tx1"/>
                </a:solidFill>
              </a:rPr>
              <a:t>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chemeClr val="tx1"/>
                </a:solidFill>
              </a:rPr>
              <a:t>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</a:t>
            </a:r>
            <a:r>
              <a:rPr lang="en-US" altLang="zh-CN" sz="3200" smtClean="0">
                <a:solidFill>
                  <a:schemeClr val="tx1"/>
                </a:solidFill>
              </a:rPr>
              <a:t/>
            </a:r>
            <a:br>
              <a:rPr lang="en-US" altLang="zh-CN" sz="3200" smtClean="0">
                <a:solidFill>
                  <a:schemeClr val="tx1"/>
                </a:solidFill>
              </a:rPr>
            </a:br>
            <a:r>
              <a:rPr lang="en-US" altLang="zh-CN" sz="3200" smtClean="0">
                <a:solidFill>
                  <a:schemeClr val="tx1"/>
                </a:solidFill>
              </a:rPr>
              <a:t>      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      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8" y="3647336"/>
            <a:ext cx="6235700" cy="2324100"/>
          </a:xfrm>
          <a:prstGeom prst="rect">
            <a:avLst/>
          </a:prstGeom>
        </p:spPr>
      </p:pic>
      <p:pic>
        <p:nvPicPr>
          <p:cNvPr id="6" name="图片 5" descr="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68" y="3859026"/>
            <a:ext cx="3314700" cy="495300"/>
          </a:xfrm>
          <a:prstGeom prst="rect">
            <a:avLst/>
          </a:prstGeom>
        </p:spPr>
      </p:pic>
      <p:pic>
        <p:nvPicPr>
          <p:cNvPr id="11" name="图片 10" descr="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5046" r="12936" b="5968"/>
          <a:stretch/>
        </p:blipFill>
        <p:spPr>
          <a:xfrm>
            <a:off x="8460026" y="5666191"/>
            <a:ext cx="4240491" cy="4049090"/>
          </a:xfrm>
          <a:prstGeom prst="rect">
            <a:avLst/>
          </a:prstGeom>
        </p:spPr>
      </p:pic>
      <p:pic>
        <p:nvPicPr>
          <p:cNvPr id="12" name="图片 11" descr="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68" y="4587186"/>
            <a:ext cx="3962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758346"/>
            <a:ext cx="12099664" cy="74775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Observation: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weighted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sum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of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rank-one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matrices</a:t>
            </a:r>
            <a:r>
              <a:rPr lang="zh-CN" altLang="en-US" sz="3200" dirty="0" smtClean="0">
                <a:solidFill>
                  <a:schemeClr val="tx1"/>
                </a:solidFill>
              </a:rPr>
              <a:t>/</a:t>
            </a:r>
            <a:r>
              <a:rPr lang="en-US" altLang="zh-CN" sz="3200" dirty="0" smtClean="0">
                <a:solidFill>
                  <a:schemeClr val="tx1"/>
                </a:solidFill>
              </a:rPr>
              <a:t>tensors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supported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over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the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sphere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in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the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positive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orthant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err="1" smtClean="0">
                <a:solidFill>
                  <a:schemeClr val="tx1"/>
                </a:solidFill>
                <a:latin typeface="Myriad Pro" panose="020B0503030403020204" pitchFamily="34" charset="0"/>
              </a:rPr>
              <a:t>Eckart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-Young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fails…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but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can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we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still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find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one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time?</a:t>
            </a:r>
            <a:endParaRPr lang="en-US" sz="3200" dirty="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Greedy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feature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selection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(Frank-Wolfe)</a:t>
            </a:r>
            <a:b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incremental,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greedy,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first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order</a:t>
            </a:r>
            <a:r>
              <a:rPr lang="zh-CN" altLang="en-US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method</a:t>
            </a: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8" y="3647336"/>
            <a:ext cx="6235700" cy="2324100"/>
          </a:xfrm>
          <a:prstGeom prst="rect">
            <a:avLst/>
          </a:prstGeom>
        </p:spPr>
      </p:pic>
      <p:pic>
        <p:nvPicPr>
          <p:cNvPr id="6" name="图片 5" descr="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68" y="3859026"/>
            <a:ext cx="3314700" cy="495300"/>
          </a:xfrm>
          <a:prstGeom prst="rect">
            <a:avLst/>
          </a:prstGeom>
        </p:spPr>
      </p:pic>
      <p:pic>
        <p:nvPicPr>
          <p:cNvPr id="12" name="图片 11" descr="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68" y="4587186"/>
            <a:ext cx="3962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529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Incremental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871914"/>
            <a:ext cx="12791208" cy="8571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t-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round: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start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(t-1)</a:t>
            </a:r>
            <a:r>
              <a:rPr lang="zh-CN" altLang="en-US" sz="32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find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NMF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2800" smtClean="0">
                <a:solidFill>
                  <a:schemeClr val="tx1"/>
                </a:solidFill>
              </a:rPr>
              <a:t>        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      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    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zh-CN" altLang="en-US" sz="1800" smtClean="0">
                <a:solidFill>
                  <a:schemeClr val="tx1"/>
                </a:solidFill>
              </a:rPr>
              <a:t>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    </a:t>
            </a:r>
            <a:r>
              <a:rPr lang="zh-CN" altLang="en-US" sz="3600" smtClean="0">
                <a:solidFill>
                  <a:schemeClr val="tx1"/>
                </a:solidFill>
              </a:rPr>
              <a:t>  </a:t>
            </a: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</a:t>
            </a:r>
            <a:r>
              <a:rPr lang="zh-CN" altLang="en-US" sz="3600" smtClean="0">
                <a:solidFill>
                  <a:schemeClr val="tx1"/>
                </a:solidFill>
              </a:rPr>
              <a:t>          </a:t>
            </a:r>
            <a:r>
              <a:rPr lang="en-US" altLang="zh-CN" sz="3600" smtClean="0">
                <a:solidFill>
                  <a:schemeClr val="tx1"/>
                </a:solidFill>
              </a:rPr>
              <a:t>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chemeClr val="tx1"/>
              </a:solidFill>
            </a:endParaRPr>
          </a:p>
        </p:txBody>
      </p:sp>
      <p:pic>
        <p:nvPicPr>
          <p:cNvPr id="2" name="图片 1" descr="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43" y="1379970"/>
            <a:ext cx="7061200" cy="1066800"/>
          </a:xfrm>
          <a:prstGeom prst="rect">
            <a:avLst/>
          </a:prstGeom>
        </p:spPr>
      </p:pic>
      <p:pic>
        <p:nvPicPr>
          <p:cNvPr id="3" name="图片 2" descr="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42" y="2794303"/>
            <a:ext cx="2755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Incremental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871914"/>
            <a:ext cx="12791208" cy="8571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t-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round: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start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(t-1)</a:t>
            </a:r>
            <a:r>
              <a:rPr lang="zh-CN" altLang="en-US" sz="32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find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NMF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1.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Greedy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feature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selection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Maximizing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decreasing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rate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loss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function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at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zh-CN" altLang="en-US" sz="1800" smtClean="0">
                <a:solidFill>
                  <a:schemeClr val="tx1"/>
                </a:solidFill>
                <a:latin typeface="Myriad Pro" panose="020B0503030403020204" pitchFamily="34" charset="0"/>
              </a:rPr>
              <a:t>  </a:t>
            </a:r>
            <a:endParaRPr lang="en-US" altLang="zh-CN" sz="20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    </a:t>
            </a:r>
            <a:r>
              <a:rPr lang="zh-CN" altLang="en-US" sz="3600" smtClean="0">
                <a:solidFill>
                  <a:schemeClr val="tx1"/>
                </a:solidFill>
              </a:rPr>
              <a:t>  </a:t>
            </a: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</a:t>
            </a:r>
            <a:r>
              <a:rPr lang="zh-CN" altLang="en-US" sz="3600" smtClean="0">
                <a:solidFill>
                  <a:schemeClr val="tx1"/>
                </a:solidFill>
              </a:rPr>
              <a:t>          </a:t>
            </a:r>
            <a:r>
              <a:rPr lang="en-US" altLang="zh-CN" sz="3600" smtClean="0">
                <a:solidFill>
                  <a:schemeClr val="tx1"/>
                </a:solidFill>
              </a:rPr>
              <a:t>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chemeClr val="tx1"/>
              </a:solidFill>
            </a:endParaRPr>
          </a:p>
        </p:txBody>
      </p:sp>
      <p:pic>
        <p:nvPicPr>
          <p:cNvPr id="2" name="图片 1" descr="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43" y="1379970"/>
            <a:ext cx="7061200" cy="1066800"/>
          </a:xfrm>
          <a:prstGeom prst="rect">
            <a:avLst/>
          </a:prstGeom>
        </p:spPr>
      </p:pic>
      <p:pic>
        <p:nvPicPr>
          <p:cNvPr id="3" name="图片 2" descr="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42" y="2794303"/>
            <a:ext cx="2755900" cy="444500"/>
          </a:xfrm>
          <a:prstGeom prst="rect">
            <a:avLst/>
          </a:prstGeom>
        </p:spPr>
      </p:pic>
      <p:pic>
        <p:nvPicPr>
          <p:cNvPr id="6" name="图片 5" descr=" 6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48" y="4314280"/>
            <a:ext cx="7848600" cy="812800"/>
          </a:xfrm>
          <a:prstGeom prst="rect">
            <a:avLst/>
          </a:prstGeom>
        </p:spPr>
      </p:pic>
      <p:pic>
        <p:nvPicPr>
          <p:cNvPr id="7" name="图片 6" descr="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82" y="5237019"/>
            <a:ext cx="723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2202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Incremental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871914"/>
            <a:ext cx="12791208" cy="8571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t-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round: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start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(t-1)</a:t>
            </a:r>
            <a:r>
              <a:rPr lang="zh-CN" altLang="en-US" sz="32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find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NMF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1.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Greedy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feature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selection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Maximizing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decreasing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rate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loss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function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at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zh-CN" altLang="en-US" sz="1800" smtClean="0">
                <a:solidFill>
                  <a:schemeClr val="tx1"/>
                </a:solidFill>
                <a:latin typeface="Myriad Pro" panose="020B0503030403020204" pitchFamily="34" charset="0"/>
              </a:rPr>
              <a:t>  </a:t>
            </a:r>
            <a:endParaRPr lang="en-US" altLang="zh-CN" sz="20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2.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Weight update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(not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        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)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endParaRPr lang="en-US" altLang="zh-CN" sz="36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chemeClr val="tx1"/>
              </a:solidFill>
            </a:endParaRPr>
          </a:p>
        </p:txBody>
      </p:sp>
      <p:pic>
        <p:nvPicPr>
          <p:cNvPr id="2" name="图片 1" descr="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43" y="1379970"/>
            <a:ext cx="7061200" cy="1066800"/>
          </a:xfrm>
          <a:prstGeom prst="rect">
            <a:avLst/>
          </a:prstGeom>
        </p:spPr>
      </p:pic>
      <p:pic>
        <p:nvPicPr>
          <p:cNvPr id="3" name="图片 2" descr="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42" y="2794303"/>
            <a:ext cx="2755900" cy="444500"/>
          </a:xfrm>
          <a:prstGeom prst="rect">
            <a:avLst/>
          </a:prstGeom>
        </p:spPr>
      </p:pic>
      <p:pic>
        <p:nvPicPr>
          <p:cNvPr id="6" name="图片 5" descr=" 6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48" y="4314280"/>
            <a:ext cx="7848600" cy="812800"/>
          </a:xfrm>
          <a:prstGeom prst="rect">
            <a:avLst/>
          </a:prstGeom>
        </p:spPr>
      </p:pic>
      <p:pic>
        <p:nvPicPr>
          <p:cNvPr id="7" name="图片 6" descr="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82" y="5237019"/>
            <a:ext cx="723900" cy="444500"/>
          </a:xfrm>
          <a:prstGeom prst="rect">
            <a:avLst/>
          </a:prstGeom>
        </p:spPr>
      </p:pic>
      <p:pic>
        <p:nvPicPr>
          <p:cNvPr id="10" name="图片 10" descr=" 11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7835032"/>
            <a:ext cx="5105400" cy="723900"/>
          </a:xfrm>
          <a:prstGeom prst="rect">
            <a:avLst/>
          </a:prstGeom>
        </p:spPr>
      </p:pic>
      <p:pic>
        <p:nvPicPr>
          <p:cNvPr id="11" name="图片 11" descr="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48" y="7822276"/>
            <a:ext cx="3175000" cy="330200"/>
          </a:xfrm>
          <a:prstGeom prst="rect">
            <a:avLst/>
          </a:prstGeom>
        </p:spPr>
      </p:pic>
      <p:pic>
        <p:nvPicPr>
          <p:cNvPr id="9" name="图片 13" descr="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6901081"/>
            <a:ext cx="5334000" cy="482600"/>
          </a:xfrm>
          <a:prstGeom prst="rect">
            <a:avLst/>
          </a:prstGeom>
        </p:spPr>
      </p:pic>
      <p:pic>
        <p:nvPicPr>
          <p:cNvPr id="8" name="图片 14" descr="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02" y="6192356"/>
            <a:ext cx="584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9128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Incremental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871914"/>
            <a:ext cx="12791208" cy="8571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t-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round: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start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(t-1)</a:t>
            </a:r>
            <a:r>
              <a:rPr lang="zh-CN" altLang="en-US" sz="32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find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NMF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1.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Greedy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feature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selection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Maximizing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decreasing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rate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loss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function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at</a:t>
            </a:r>
            <a:r>
              <a:rPr lang="zh-CN" altLang="en-US" sz="28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zh-CN" altLang="en-US" sz="1800" smtClean="0">
                <a:solidFill>
                  <a:schemeClr val="tx1"/>
                </a:solidFill>
                <a:latin typeface="Myriad Pro" panose="020B0503030403020204" pitchFamily="34" charset="0"/>
              </a:rPr>
              <a:t>  </a:t>
            </a:r>
            <a:endParaRPr lang="en-US" altLang="zh-CN" sz="20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2.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Weight update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(not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        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)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endParaRPr lang="en-US" altLang="zh-CN" sz="36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chemeClr val="tx1"/>
              </a:solidFill>
            </a:endParaRPr>
          </a:p>
        </p:txBody>
      </p:sp>
      <p:pic>
        <p:nvPicPr>
          <p:cNvPr id="2" name="图片 1" descr="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43" y="1379970"/>
            <a:ext cx="7061200" cy="1066800"/>
          </a:xfrm>
          <a:prstGeom prst="rect">
            <a:avLst/>
          </a:prstGeom>
        </p:spPr>
      </p:pic>
      <p:pic>
        <p:nvPicPr>
          <p:cNvPr id="3" name="图片 2" descr="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42" y="2794303"/>
            <a:ext cx="2755900" cy="444500"/>
          </a:xfrm>
          <a:prstGeom prst="rect">
            <a:avLst/>
          </a:prstGeom>
        </p:spPr>
      </p:pic>
      <p:pic>
        <p:nvPicPr>
          <p:cNvPr id="6" name="图片 5" descr=" 6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48" y="4314280"/>
            <a:ext cx="7848600" cy="812800"/>
          </a:xfrm>
          <a:prstGeom prst="rect">
            <a:avLst/>
          </a:prstGeom>
        </p:spPr>
      </p:pic>
      <p:pic>
        <p:nvPicPr>
          <p:cNvPr id="7" name="图片 6" descr="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82" y="5237019"/>
            <a:ext cx="723900" cy="444500"/>
          </a:xfrm>
          <a:prstGeom prst="rect">
            <a:avLst/>
          </a:prstGeom>
        </p:spPr>
      </p:pic>
      <p:pic>
        <p:nvPicPr>
          <p:cNvPr id="10" name="图片 10" descr=" 11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7835032"/>
            <a:ext cx="5105400" cy="723900"/>
          </a:xfrm>
          <a:prstGeom prst="rect">
            <a:avLst/>
          </a:prstGeom>
        </p:spPr>
      </p:pic>
      <p:pic>
        <p:nvPicPr>
          <p:cNvPr id="11" name="图片 11" descr="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48" y="7822276"/>
            <a:ext cx="3175000" cy="330200"/>
          </a:xfrm>
          <a:prstGeom prst="rect">
            <a:avLst/>
          </a:prstGeom>
        </p:spPr>
      </p:pic>
      <p:pic>
        <p:nvPicPr>
          <p:cNvPr id="12" name="图片 12" descr="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8783378"/>
            <a:ext cx="1663700" cy="444500"/>
          </a:xfrm>
          <a:prstGeom prst="rect">
            <a:avLst/>
          </a:prstGeom>
        </p:spPr>
      </p:pic>
      <p:pic>
        <p:nvPicPr>
          <p:cNvPr id="9" name="图片 13" descr="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6901081"/>
            <a:ext cx="5334000" cy="482600"/>
          </a:xfrm>
          <a:prstGeom prst="rect">
            <a:avLst/>
          </a:prstGeom>
        </p:spPr>
      </p:pic>
      <p:pic>
        <p:nvPicPr>
          <p:cNvPr id="8" name="图片 14" descr="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02" y="6192356"/>
            <a:ext cx="584200" cy="330200"/>
          </a:xfrm>
          <a:prstGeom prst="rect">
            <a:avLst/>
          </a:prstGeom>
        </p:spPr>
      </p:pic>
      <p:pic>
        <p:nvPicPr>
          <p:cNvPr id="13" name="图片 15" descr="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63" y="8783378"/>
            <a:ext cx="1600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690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b="1" dirty="0" smtClean="0">
                <a:solidFill>
                  <a:srgbClr val="21A2FE"/>
                </a:solidFill>
              </a:rPr>
              <a:t>matrix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80190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Problem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      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        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3" y="2010655"/>
            <a:ext cx="11747500" cy="444500"/>
          </a:xfrm>
          <a:prstGeom prst="rect">
            <a:avLst/>
          </a:prstGeom>
        </p:spPr>
      </p:pic>
      <p:grpSp>
        <p:nvGrpSpPr>
          <p:cNvPr id="13" name="组 12" descr=" 13"/>
          <p:cNvGrpSpPr/>
          <p:nvPr/>
        </p:nvGrpSpPr>
        <p:grpSpPr>
          <a:xfrm>
            <a:off x="4885253" y="5637833"/>
            <a:ext cx="7514894" cy="2376301"/>
            <a:chOff x="2108628" y="1324591"/>
            <a:chExt cx="7514894" cy="2376301"/>
          </a:xfrm>
        </p:grpSpPr>
        <p:sp>
          <p:nvSpPr>
            <p:cNvPr id="14" name="Shape 109"/>
            <p:cNvSpPr/>
            <p:nvPr/>
          </p:nvSpPr>
          <p:spPr>
            <a:xfrm>
              <a:off x="2692573" y="1660718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6388644" y="1660718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8105638" y="1654927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378" y="2527801"/>
              <a:ext cx="330200" cy="342900"/>
            </a:xfrm>
            <a:prstGeom prst="rect">
              <a:avLst/>
            </a:prstGeom>
          </p:spPr>
        </p:pic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3986" y="1896498"/>
              <a:ext cx="241300" cy="241300"/>
            </a:xfrm>
            <a:prstGeom prst="rect">
              <a:avLst/>
            </a:prstGeom>
          </p:spPr>
        </p:pic>
        <p:pic>
          <p:nvPicPr>
            <p:cNvPr id="19" name="图片 1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0" y="2522141"/>
              <a:ext cx="330200" cy="330200"/>
            </a:xfrm>
            <a:prstGeom prst="rect">
              <a:avLst/>
            </a:prstGeom>
          </p:spPr>
        </p:pic>
        <p:pic>
          <p:nvPicPr>
            <p:cNvPr id="20" name="图片 1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23" y="2576484"/>
              <a:ext cx="317500" cy="203200"/>
            </a:xfrm>
            <a:prstGeom prst="rect">
              <a:avLst/>
            </a:prstGeom>
          </p:spPr>
        </p:pic>
        <p:pic>
          <p:nvPicPr>
            <p:cNvPr id="21" name="图片 2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852" y="1807598"/>
              <a:ext cx="342900" cy="330200"/>
            </a:xfrm>
            <a:prstGeom prst="rect">
              <a:avLst/>
            </a:prstGeom>
          </p:spPr>
        </p:pic>
        <p:pic>
          <p:nvPicPr>
            <p:cNvPr id="22" name="图片 2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628" y="2697111"/>
              <a:ext cx="330200" cy="177800"/>
            </a:xfrm>
            <a:prstGeom prst="rect">
              <a:avLst/>
            </a:prstGeom>
          </p:spPr>
        </p:pic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78" y="1324591"/>
              <a:ext cx="228600" cy="1778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152" y="1324591"/>
              <a:ext cx="177800" cy="1778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904" y="1959998"/>
              <a:ext cx="177800" cy="1778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889" y="2692901"/>
              <a:ext cx="330200" cy="1778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708" y="1324591"/>
              <a:ext cx="228600" cy="1778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8" y="2382441"/>
              <a:ext cx="342900" cy="4699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74" y="2651987"/>
              <a:ext cx="317500" cy="114300"/>
            </a:xfrm>
            <a:prstGeom prst="rect">
              <a:avLst/>
            </a:prstGeom>
          </p:spPr>
        </p:pic>
      </p:grpSp>
      <p:pic>
        <p:nvPicPr>
          <p:cNvPr id="32" name="图片 31" descr="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3" y="2878656"/>
            <a:ext cx="4762500" cy="533400"/>
          </a:xfrm>
          <a:prstGeom prst="rect">
            <a:avLst/>
          </a:prstGeom>
        </p:spPr>
      </p:pic>
      <p:sp>
        <p:nvSpPr>
          <p:cNvPr id="2" name="矩形 1" descr=" 2"/>
          <p:cNvSpPr/>
          <p:nvPr/>
        </p:nvSpPr>
        <p:spPr>
          <a:xfrm>
            <a:off x="213592" y="2663790"/>
            <a:ext cx="4297809" cy="106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CCFF"/>
                </a:solidFill>
              </a:rPr>
              <a:t>Non-convex, NP-hard</a:t>
            </a:r>
            <a:endParaRPr lang="en-US" altLang="zh-CN" sz="3200" dirty="0">
              <a:solidFill>
                <a:srgbClr val="66CCFF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3555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Guarantee</a:t>
            </a:r>
            <a:r>
              <a:rPr lang="zh-CN" altLang="en-US" dirty="0">
                <a:solidFill>
                  <a:srgbClr val="21A2FE"/>
                </a:solidFill>
              </a:rPr>
              <a:t> 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050290"/>
            <a:ext cx="12791208" cy="8373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                           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13" name="图片 12" descr="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04" y="431631"/>
            <a:ext cx="458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Guarantee</a:t>
            </a:r>
            <a:r>
              <a:rPr lang="zh-CN" altLang="en-US" dirty="0">
                <a:solidFill>
                  <a:srgbClr val="21A2FE"/>
                </a:solidFill>
              </a:rPr>
              <a:t> 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050290"/>
            <a:ext cx="12791208" cy="8373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One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round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improvement</a:t>
            </a: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                           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5" name="图片 5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2415415"/>
            <a:ext cx="7353300" cy="800100"/>
          </a:xfrm>
          <a:prstGeom prst="rect">
            <a:avLst/>
          </a:prstGeom>
        </p:spPr>
      </p:pic>
      <p:pic>
        <p:nvPicPr>
          <p:cNvPr id="13" name="图片 12" descr="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04" y="431631"/>
            <a:ext cx="458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370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Guarantee</a:t>
            </a:r>
            <a:r>
              <a:rPr lang="zh-CN" altLang="en-US" dirty="0">
                <a:solidFill>
                  <a:srgbClr val="21A2FE"/>
                </a:solidFill>
              </a:rPr>
              <a:t> 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050290"/>
            <a:ext cx="12791208" cy="8373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One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round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improvement</a:t>
            </a: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After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t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rounds</a:t>
            </a: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                           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5" name="图片 5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2415415"/>
            <a:ext cx="7353300" cy="800100"/>
          </a:xfrm>
          <a:prstGeom prst="rect">
            <a:avLst/>
          </a:prstGeom>
        </p:spPr>
      </p:pic>
      <p:pic>
        <p:nvPicPr>
          <p:cNvPr id="6" name="图片 7" descr="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4134820"/>
            <a:ext cx="2273300" cy="520700"/>
          </a:xfrm>
          <a:prstGeom prst="rect">
            <a:avLst/>
          </a:prstGeom>
        </p:spPr>
      </p:pic>
      <p:pic>
        <p:nvPicPr>
          <p:cNvPr id="7" name="图片 10" descr="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4960477"/>
            <a:ext cx="8953500" cy="596900"/>
          </a:xfrm>
          <a:prstGeom prst="rect">
            <a:avLst/>
          </a:prstGeom>
        </p:spPr>
      </p:pic>
      <p:pic>
        <p:nvPicPr>
          <p:cNvPr id="13" name="图片 12" descr="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04" y="431631"/>
            <a:ext cx="458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1530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Guarantee</a:t>
            </a:r>
            <a:r>
              <a:rPr lang="zh-CN" altLang="en-US" dirty="0">
                <a:solidFill>
                  <a:srgbClr val="21A2FE"/>
                </a:solidFill>
              </a:rPr>
              <a:t> 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428669"/>
            <a:ext cx="12791208" cy="8373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One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round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improvement</a:t>
            </a: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After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t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rounds</a:t>
            </a: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So far,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break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the original problem into a sequence of “simpler” problems: </a:t>
            </a: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	Can we solve the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“simpler”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problems efficiently?</a:t>
            </a: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5" name="图片 5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2415415"/>
            <a:ext cx="7353300" cy="800100"/>
          </a:xfrm>
          <a:prstGeom prst="rect">
            <a:avLst/>
          </a:prstGeom>
        </p:spPr>
      </p:pic>
      <p:pic>
        <p:nvPicPr>
          <p:cNvPr id="6" name="图片 7" descr="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4134820"/>
            <a:ext cx="2273300" cy="520700"/>
          </a:xfrm>
          <a:prstGeom prst="rect">
            <a:avLst/>
          </a:prstGeom>
        </p:spPr>
      </p:pic>
      <p:pic>
        <p:nvPicPr>
          <p:cNvPr id="8" name="图片 11" descr="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85" y="7202282"/>
            <a:ext cx="7848600" cy="812800"/>
          </a:xfrm>
          <a:prstGeom prst="rect">
            <a:avLst/>
          </a:prstGeom>
        </p:spPr>
      </p:pic>
      <p:pic>
        <p:nvPicPr>
          <p:cNvPr id="7" name="图片 10" descr="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4960477"/>
            <a:ext cx="8953500" cy="596900"/>
          </a:xfrm>
          <a:prstGeom prst="rect">
            <a:avLst/>
          </a:prstGeom>
        </p:spPr>
      </p:pic>
      <p:pic>
        <p:nvPicPr>
          <p:cNvPr id="13" name="图片 12" descr="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04" y="431631"/>
            <a:ext cx="458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789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 one problem (matrix)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281455"/>
            <a:ext cx="12099664" cy="78415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dirty="0" smtClean="0">
                <a:solidFill>
                  <a:schemeClr val="tx1"/>
                </a:solidFill>
              </a:rPr>
              <a:t>Greedy feature selection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step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0" y="1376051"/>
            <a:ext cx="4927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9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 one problem (matrix)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281455"/>
            <a:ext cx="12099664" cy="78415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dirty="0" smtClean="0">
                <a:solidFill>
                  <a:schemeClr val="tx1"/>
                </a:solidFill>
              </a:rPr>
              <a:t>Greedy feature selection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step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quadratic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program</a:t>
            </a:r>
            <a:endParaRPr lang="en-US" sz="30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0" y="1376051"/>
            <a:ext cx="4927600" cy="1270000"/>
          </a:xfrm>
          <a:prstGeom prst="rect">
            <a:avLst/>
          </a:prstGeom>
        </p:spPr>
      </p:pic>
      <p:pic>
        <p:nvPicPr>
          <p:cNvPr id="5" name="图片 4" descr="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46" y="3323458"/>
            <a:ext cx="4940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8964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 descr=" 7"/>
          <p:cNvSpPr/>
          <p:nvPr/>
        </p:nvSpPr>
        <p:spPr>
          <a:xfrm>
            <a:off x="6464036" y="4043096"/>
            <a:ext cx="2108813" cy="65659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solidFill>
                  <a:srgbClr val="AC0F13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 one problem (matrix)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281455"/>
            <a:ext cx="12099664" cy="78415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dirty="0" smtClean="0">
                <a:solidFill>
                  <a:schemeClr val="tx1"/>
                </a:solidFill>
              </a:rPr>
              <a:t>Greedy feature selection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step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quadratic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program</a:t>
            </a:r>
            <a:endParaRPr lang="en-US" sz="30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0" y="1376051"/>
            <a:ext cx="4927600" cy="1270000"/>
          </a:xfrm>
          <a:prstGeom prst="rect">
            <a:avLst/>
          </a:prstGeom>
        </p:spPr>
      </p:pic>
      <p:pic>
        <p:nvPicPr>
          <p:cNvPr id="5" name="图片 4" descr="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46" y="3323458"/>
            <a:ext cx="4940300" cy="2438400"/>
          </a:xfrm>
          <a:prstGeom prst="rect">
            <a:avLst/>
          </a:prstGeom>
        </p:spPr>
      </p:pic>
      <p:pic>
        <p:nvPicPr>
          <p:cNvPr id="7" name="图片 5" descr="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2" y="6098801"/>
            <a:ext cx="5397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980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 descr=" 7"/>
          <p:cNvSpPr/>
          <p:nvPr/>
        </p:nvSpPr>
        <p:spPr>
          <a:xfrm>
            <a:off x="6464036" y="4043096"/>
            <a:ext cx="2108813" cy="65659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solidFill>
                  <a:srgbClr val="AC0F13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 one problem (matrix)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281455"/>
            <a:ext cx="12099664" cy="78415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dirty="0" smtClean="0">
                <a:solidFill>
                  <a:schemeClr val="tx1"/>
                </a:solidFill>
              </a:rPr>
              <a:t>Greedy feature selection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step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quadratic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program</a:t>
            </a:r>
            <a:endParaRPr lang="en-US" sz="300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What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if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solution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is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not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rank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one?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Rank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reduction,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other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form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enforce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rank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constraint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Asymmetric </a:t>
            </a:r>
            <a:r>
              <a:rPr lang="en-US" altLang="zh-CN" sz="3000" dirty="0" smtClean="0">
                <a:solidFill>
                  <a:schemeClr val="tx1"/>
                </a:solidFill>
              </a:rPr>
              <a:t>case can be reduced to symmetric case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0" y="1376051"/>
            <a:ext cx="4927600" cy="1270000"/>
          </a:xfrm>
          <a:prstGeom prst="rect">
            <a:avLst/>
          </a:prstGeom>
        </p:spPr>
      </p:pic>
      <p:pic>
        <p:nvPicPr>
          <p:cNvPr id="5" name="图片 4" descr="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46" y="3323458"/>
            <a:ext cx="4940300" cy="2438400"/>
          </a:xfrm>
          <a:prstGeom prst="rect">
            <a:avLst/>
          </a:prstGeom>
        </p:spPr>
      </p:pic>
      <p:pic>
        <p:nvPicPr>
          <p:cNvPr id="7" name="图片 5" descr="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2" y="6098801"/>
            <a:ext cx="5397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1567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914251"/>
            <a:ext cx="12099664" cy="89928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Greedy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feature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selection step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G</a:t>
            </a:r>
            <a:r>
              <a:rPr lang="en-US" altLang="zh-CN" sz="3000" dirty="0" smtClean="0">
                <a:solidFill>
                  <a:schemeClr val="tx1"/>
                </a:solidFill>
              </a:rPr>
              <a:t>eneral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polynomial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optimization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over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(multi)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spheres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                     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one problem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(tensor)</a:t>
            </a:r>
            <a:endParaRPr sz="5000" dirty="0">
              <a:solidFill>
                <a:srgbClr val="21A2FE"/>
              </a:solidFill>
            </a:endParaRPr>
          </a:p>
        </p:txBody>
      </p:sp>
      <p:pic>
        <p:nvPicPr>
          <p:cNvPr id="10" name="图片 9" descr="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76" y="1296501"/>
            <a:ext cx="3733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0548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914251"/>
            <a:ext cx="12099664" cy="89928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Greedy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feature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selection step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G</a:t>
            </a:r>
            <a:r>
              <a:rPr lang="en-US" altLang="zh-CN" sz="3000" dirty="0" smtClean="0">
                <a:solidFill>
                  <a:schemeClr val="tx1"/>
                </a:solidFill>
              </a:rPr>
              <a:t>eneral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polynomial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optimization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over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(multi)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spheres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Reduce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QP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(auxiliary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variables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monomials)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r>
              <a:rPr lang="zh-CN" altLang="en-US" sz="3000" smtClean="0">
                <a:solidFill>
                  <a:schemeClr val="tx1"/>
                </a:solidFill>
              </a:rPr>
              <a:t>                       </a:t>
            </a:r>
            <a:r>
              <a:rPr lang="en-US" altLang="zh-CN" sz="3000" smtClean="0">
                <a:solidFill>
                  <a:schemeClr val="tx1"/>
                </a:solidFill>
              </a:rPr>
              <a:t> 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one problem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(tensor)</a:t>
            </a:r>
            <a:endParaRPr sz="5000" dirty="0">
              <a:solidFill>
                <a:srgbClr val="21A2FE"/>
              </a:solidFill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06" y="3615696"/>
            <a:ext cx="8559800" cy="685800"/>
          </a:xfrm>
          <a:prstGeom prst="rect">
            <a:avLst/>
          </a:prstGeom>
        </p:spPr>
      </p:pic>
      <p:pic>
        <p:nvPicPr>
          <p:cNvPr id="10" name="图片 9" descr="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76" y="1296501"/>
            <a:ext cx="3733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33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b="1" dirty="0" smtClean="0">
                <a:solidFill>
                  <a:srgbClr val="21A2FE"/>
                </a:solidFill>
              </a:rPr>
              <a:t>matrix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80190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Problem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      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        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 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3" y="2010655"/>
            <a:ext cx="11747500" cy="444500"/>
          </a:xfrm>
          <a:prstGeom prst="rect">
            <a:avLst/>
          </a:prstGeom>
        </p:spPr>
      </p:pic>
      <p:grpSp>
        <p:nvGrpSpPr>
          <p:cNvPr id="13" name="组 12" descr=" 13"/>
          <p:cNvGrpSpPr/>
          <p:nvPr/>
        </p:nvGrpSpPr>
        <p:grpSpPr>
          <a:xfrm>
            <a:off x="4885253" y="5637833"/>
            <a:ext cx="7514894" cy="2376301"/>
            <a:chOff x="2108628" y="1324591"/>
            <a:chExt cx="7514894" cy="2376301"/>
          </a:xfrm>
        </p:grpSpPr>
        <p:sp>
          <p:nvSpPr>
            <p:cNvPr id="14" name="Shape 109"/>
            <p:cNvSpPr/>
            <p:nvPr/>
          </p:nvSpPr>
          <p:spPr>
            <a:xfrm>
              <a:off x="2692573" y="1660718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6388644" y="1660718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8105638" y="1654927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378" y="2527801"/>
              <a:ext cx="330200" cy="342900"/>
            </a:xfrm>
            <a:prstGeom prst="rect">
              <a:avLst/>
            </a:prstGeom>
          </p:spPr>
        </p:pic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3986" y="1896498"/>
              <a:ext cx="241300" cy="241300"/>
            </a:xfrm>
            <a:prstGeom prst="rect">
              <a:avLst/>
            </a:prstGeom>
          </p:spPr>
        </p:pic>
        <p:pic>
          <p:nvPicPr>
            <p:cNvPr id="19" name="图片 1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0" y="2522141"/>
              <a:ext cx="330200" cy="330200"/>
            </a:xfrm>
            <a:prstGeom prst="rect">
              <a:avLst/>
            </a:prstGeom>
          </p:spPr>
        </p:pic>
        <p:pic>
          <p:nvPicPr>
            <p:cNvPr id="20" name="图片 1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23" y="2576484"/>
              <a:ext cx="317500" cy="203200"/>
            </a:xfrm>
            <a:prstGeom prst="rect">
              <a:avLst/>
            </a:prstGeom>
          </p:spPr>
        </p:pic>
        <p:pic>
          <p:nvPicPr>
            <p:cNvPr id="21" name="图片 2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852" y="1807598"/>
              <a:ext cx="342900" cy="330200"/>
            </a:xfrm>
            <a:prstGeom prst="rect">
              <a:avLst/>
            </a:prstGeom>
          </p:spPr>
        </p:pic>
        <p:pic>
          <p:nvPicPr>
            <p:cNvPr id="22" name="图片 2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628" y="2697111"/>
              <a:ext cx="330200" cy="177800"/>
            </a:xfrm>
            <a:prstGeom prst="rect">
              <a:avLst/>
            </a:prstGeom>
          </p:spPr>
        </p:pic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78" y="1324591"/>
              <a:ext cx="228600" cy="1778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152" y="1324591"/>
              <a:ext cx="177800" cy="1778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904" y="1959998"/>
              <a:ext cx="177800" cy="1778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889" y="2692901"/>
              <a:ext cx="330200" cy="1778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708" y="1324591"/>
              <a:ext cx="228600" cy="1778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8" y="2382441"/>
              <a:ext cx="342900" cy="4699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74" y="2651987"/>
              <a:ext cx="317500" cy="114300"/>
            </a:xfrm>
            <a:prstGeom prst="rect">
              <a:avLst/>
            </a:prstGeom>
          </p:spPr>
        </p:pic>
      </p:grpSp>
      <p:pic>
        <p:nvPicPr>
          <p:cNvPr id="32" name="图片 31" descr="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3" y="2878656"/>
            <a:ext cx="4762500" cy="533400"/>
          </a:xfrm>
          <a:prstGeom prst="rect">
            <a:avLst/>
          </a:prstGeom>
        </p:spPr>
      </p:pic>
      <p:pic>
        <p:nvPicPr>
          <p:cNvPr id="33" name="图片 54" descr=" 55"/>
          <p:cNvPicPr>
            <a:picLocks noChangeAspect="1"/>
          </p:cNvPicPr>
          <p:nvPr/>
        </p:nvPicPr>
        <p:blipFill>
          <a:blip r:embed="rId1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7" y="2878656"/>
            <a:ext cx="2171700" cy="965200"/>
          </a:xfrm>
          <a:prstGeom prst="rect">
            <a:avLst/>
          </a:prstGeom>
        </p:spPr>
      </p:pic>
      <p:sp>
        <p:nvSpPr>
          <p:cNvPr id="2" name="矩形 1" descr=" 2"/>
          <p:cNvSpPr/>
          <p:nvPr/>
        </p:nvSpPr>
        <p:spPr>
          <a:xfrm>
            <a:off x="213592" y="2663790"/>
            <a:ext cx="4297809" cy="106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CCFF"/>
                </a:solidFill>
              </a:rPr>
              <a:t>Non-convex, NP-hard</a:t>
            </a:r>
            <a:endParaRPr lang="en-US" altLang="zh-CN" sz="3200" dirty="0">
              <a:solidFill>
                <a:srgbClr val="66CCFF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Rectangle 33" descr=" 54"/>
          <p:cNvSpPr/>
          <p:nvPr/>
        </p:nvSpPr>
        <p:spPr>
          <a:xfrm>
            <a:off x="9038305" y="3935635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Regularization for sparsity…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2434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914251"/>
            <a:ext cx="12099664" cy="89928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Greedy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feature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selection step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G</a:t>
            </a:r>
            <a:r>
              <a:rPr lang="en-US" altLang="zh-CN" sz="3000" dirty="0" smtClean="0">
                <a:solidFill>
                  <a:schemeClr val="tx1"/>
                </a:solidFill>
              </a:rPr>
              <a:t>eneral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polynomial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optimization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over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(multi)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spheres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Reduce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QP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(auxiliary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variables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monomials)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Adopt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                     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monomials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degree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d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one problem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(tensor)</a:t>
            </a:r>
            <a:endParaRPr sz="5000" dirty="0">
              <a:solidFill>
                <a:srgbClr val="21A2FE"/>
              </a:solidFill>
            </a:endParaRPr>
          </a:p>
        </p:txBody>
      </p:sp>
      <p:pic>
        <p:nvPicPr>
          <p:cNvPr id="6" name="图片 7" descr="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2" y="4542878"/>
            <a:ext cx="1384300" cy="355600"/>
          </a:xfrm>
          <a:prstGeom prst="rect">
            <a:avLst/>
          </a:prstGeom>
        </p:spPr>
      </p:pic>
      <p:pic>
        <p:nvPicPr>
          <p:cNvPr id="7" name="图片 8" descr="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70" y="8433558"/>
            <a:ext cx="6184900" cy="355600"/>
          </a:xfrm>
          <a:prstGeom prst="rect">
            <a:avLst/>
          </a:prstGeom>
        </p:spPr>
      </p:pic>
      <p:pic>
        <p:nvPicPr>
          <p:cNvPr id="5" name="图片 4" descr="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06" y="3615696"/>
            <a:ext cx="8559800" cy="685800"/>
          </a:xfrm>
          <a:prstGeom prst="rect">
            <a:avLst/>
          </a:prstGeom>
        </p:spPr>
      </p:pic>
      <p:sp>
        <p:nvSpPr>
          <p:cNvPr id="9" name="矩形 10" descr=" 11"/>
          <p:cNvSpPr/>
          <p:nvPr/>
        </p:nvSpPr>
        <p:spPr>
          <a:xfrm>
            <a:off x="5172788" y="6202334"/>
            <a:ext cx="2108813" cy="65659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solidFill>
                  <a:srgbClr val="AC0F13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 descr="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76" y="1296501"/>
            <a:ext cx="3733800" cy="889000"/>
          </a:xfrm>
          <a:prstGeom prst="rect">
            <a:avLst/>
          </a:prstGeom>
        </p:spPr>
      </p:pic>
      <p:pic>
        <p:nvPicPr>
          <p:cNvPr id="8" name="图片 11" descr="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32" y="5317815"/>
            <a:ext cx="9359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755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Summary before numerical examples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1" y="725946"/>
            <a:ext cx="13155567" cy="7722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Two step sequential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algorithm 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Heuristic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post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processing: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prune least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important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features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Use it in complementary to alternating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optimization</a:t>
            </a:r>
            <a:r>
              <a:rPr lang="en-US" sz="3200" dirty="0" smtClean="0">
                <a:solidFill>
                  <a:schemeClr val="tx1"/>
                </a:solidFill>
              </a:rPr>
              <a:t> methods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      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    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       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  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                        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       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Summary before numerical examples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0" y="1041266"/>
            <a:ext cx="13155568" cy="7722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Two step sequential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algorithm 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Heuristic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post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processing: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prune least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important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features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Use it in complementary to alternating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optimization</a:t>
            </a:r>
            <a:r>
              <a:rPr lang="en-US" sz="3200" dirty="0" smtClean="0">
                <a:solidFill>
                  <a:schemeClr val="tx1"/>
                </a:solidFill>
              </a:rPr>
              <a:t> methods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Message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Tradeoff computation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with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guaranteed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accuracy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class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“Hard” ML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problems, non-convex due to latent structure</a:t>
            </a:r>
            <a:b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</a:b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look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efficient algorithm --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more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assumptions,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or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approximate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solution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Open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problems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Understand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relaxation, variations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enforce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rank constraint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Large scale SDP numerical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Proof for guarantee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Greedy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+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ALS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4" name="图片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460"/>
            <a:ext cx="13004800" cy="39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369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Summary before numerical examples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0" y="1041266"/>
            <a:ext cx="13155568" cy="7722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Two step sequential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algorithm 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Heuristic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post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processing: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prune least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important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features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Use it in complementary to alternating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optimization</a:t>
            </a:r>
            <a:r>
              <a:rPr lang="en-US" sz="3200" dirty="0" smtClean="0">
                <a:solidFill>
                  <a:schemeClr val="tx1"/>
                </a:solidFill>
              </a:rPr>
              <a:t> methods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Message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Tradeoff computation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with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guaranteed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accuracy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class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“Hard” ML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problems, non-convex due to latent structure</a:t>
            </a:r>
            <a:b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</a:b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look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efficient algorithm --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more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assumptions,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or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approximate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solution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Open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problems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Understand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SDP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relaxation, variations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relaxation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enforce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rank constraint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Large scale SDP numerical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Proof for guarantee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Greedy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+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ALS</a:t>
            </a:r>
            <a:r>
              <a:rPr lang="zh-CN" altLang="en-US" sz="32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9003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65415" y="1168280"/>
            <a:ext cx="12791209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Symmetric matrix, n = 60 </a:t>
            </a: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rgbClr val="AC0F13"/>
                </a:solidFill>
              </a:rPr>
              <a:t>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 </a:t>
            </a:r>
            <a:endParaRPr lang="en-US" sz="3000" dirty="0" smtClean="0">
              <a:solidFill>
                <a:srgbClr val="AC0F13"/>
              </a:solidFill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rgbClr val="AC0F13"/>
                </a:solidFill>
              </a:rPr>
              <a:t> 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  </a:t>
            </a:r>
            <a:endParaRPr lang="en-US" altLang="zh-CN" sz="3000" dirty="0" smtClean="0">
              <a:solidFill>
                <a:srgbClr val="AC0F13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8" y="1486114"/>
            <a:ext cx="179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65415" y="1168280"/>
            <a:ext cx="12791209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Symmetric matrix, n = 60 </a:t>
            </a:r>
          </a:p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Use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sequential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algorithm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initial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point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alternating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improvement</a:t>
            </a:r>
            <a:endParaRPr lang="en-US" sz="3000" smtClean="0">
              <a:solidFill>
                <a:srgbClr val="AC0F13"/>
              </a:solidFill>
              <a:latin typeface="Myriad Pro" panose="020B0503030403020204" pitchFamily="34" charset="0"/>
            </a:endParaRPr>
          </a:p>
          <a:p>
            <a:pPr lvl="1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rgbClr val="AC0F13"/>
                </a:solidFill>
              </a:rPr>
              <a:t> 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  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            </a:t>
            </a:r>
            <a:endParaRPr lang="en-US" altLang="zh-CN" sz="3000" dirty="0" smtClean="0">
              <a:solidFill>
                <a:srgbClr val="AC0F13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5" name="图片 2" descr="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" y="3769004"/>
            <a:ext cx="6477000" cy="4876800"/>
          </a:xfrm>
          <a:prstGeom prst="rect">
            <a:avLst/>
          </a:prstGeom>
        </p:spPr>
      </p:pic>
      <p:sp>
        <p:nvSpPr>
          <p:cNvPr id="6" name="文本框 8" descr=" 9"/>
          <p:cNvSpPr txBox="1"/>
          <p:nvPr/>
        </p:nvSpPr>
        <p:spPr>
          <a:xfrm>
            <a:off x="899483" y="8546556"/>
            <a:ext cx="5141456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time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  <p:pic>
        <p:nvPicPr>
          <p:cNvPr id="7" name="图片 6" descr="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8" y="1486114"/>
            <a:ext cx="179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471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65415" y="1168280"/>
            <a:ext cx="12791209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Symmetric matrix, n = 60 </a:t>
            </a:r>
          </a:p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Use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sequential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algorithm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for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initial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point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of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alternating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improvement</a:t>
            </a:r>
            <a:endParaRPr lang="en-US" sz="3000" smtClean="0">
              <a:solidFill>
                <a:srgbClr val="AC0F13"/>
              </a:solidFill>
              <a:latin typeface="Myriad Pro" panose="020B0503030403020204" pitchFamily="34" charset="0"/>
            </a:endParaRPr>
          </a:p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Sequential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algorithm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is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exact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if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matrix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is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orthogonally</a:t>
            </a:r>
            <a:r>
              <a:rPr lang="zh-CN" altLang="en-US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  <a:latin typeface="Myriad Pro" panose="020B0503030403020204" pitchFamily="34" charset="0"/>
              </a:rPr>
              <a:t>decomposable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5" name="图片 2" descr="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" y="3769004"/>
            <a:ext cx="6477000" cy="4876800"/>
          </a:xfrm>
          <a:prstGeom prst="rect">
            <a:avLst/>
          </a:prstGeom>
        </p:spPr>
      </p:pic>
      <p:pic>
        <p:nvPicPr>
          <p:cNvPr id="8" name="图片 3" descr="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769004"/>
            <a:ext cx="6477000" cy="4876800"/>
          </a:xfrm>
          <a:prstGeom prst="rect">
            <a:avLst/>
          </a:prstGeom>
        </p:spPr>
      </p:pic>
      <p:sp>
        <p:nvSpPr>
          <p:cNvPr id="6" name="文本框 8" descr=" 9"/>
          <p:cNvSpPr txBox="1"/>
          <p:nvPr/>
        </p:nvSpPr>
        <p:spPr>
          <a:xfrm>
            <a:off x="899483" y="8546556"/>
            <a:ext cx="5141456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time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  <p:pic>
        <p:nvPicPr>
          <p:cNvPr id="7" name="图片 6" descr="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8" y="1486114"/>
            <a:ext cx="179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73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Asymmetric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matrix</a:t>
            </a:r>
            <a:r>
              <a:rPr lang="zh-CN" altLang="en-US" sz="3600" dirty="0" smtClean="0">
                <a:solidFill>
                  <a:schemeClr val="tx1"/>
                </a:solidFill>
              </a:rPr>
              <a:t>, </a:t>
            </a:r>
            <a:r>
              <a:rPr lang="en-US" altLang="zh-CN" sz="3600" dirty="0" smtClean="0">
                <a:solidFill>
                  <a:schemeClr val="tx1"/>
                </a:solidFill>
              </a:rPr>
              <a:t>n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30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61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Asymmetric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matrix</a:t>
            </a:r>
            <a:r>
              <a:rPr lang="zh-CN" altLang="en-US" sz="3600" dirty="0" smtClean="0">
                <a:solidFill>
                  <a:schemeClr val="tx1"/>
                </a:solidFill>
              </a:rPr>
              <a:t>, </a:t>
            </a:r>
            <a:r>
              <a:rPr lang="en-US" altLang="zh-CN" sz="3600" dirty="0" smtClean="0">
                <a:solidFill>
                  <a:schemeClr val="tx1"/>
                </a:solidFill>
              </a:rPr>
              <a:t>n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30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" y="2832672"/>
            <a:ext cx="6477000" cy="4876800"/>
          </a:xfrm>
          <a:prstGeom prst="rect">
            <a:avLst/>
          </a:prstGeom>
        </p:spPr>
      </p:pic>
      <p:sp>
        <p:nvSpPr>
          <p:cNvPr id="5" name="文本框 2" descr=" 3"/>
          <p:cNvSpPr txBox="1"/>
          <p:nvPr/>
        </p:nvSpPr>
        <p:spPr>
          <a:xfrm>
            <a:off x="899483" y="8144345"/>
            <a:ext cx="5141456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47615465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Asymmetric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matrix</a:t>
            </a:r>
            <a:r>
              <a:rPr lang="zh-CN" altLang="en-US" sz="3600" dirty="0" smtClean="0">
                <a:solidFill>
                  <a:schemeClr val="tx1"/>
                </a:solidFill>
              </a:rPr>
              <a:t>, </a:t>
            </a:r>
            <a:r>
              <a:rPr lang="en-US" altLang="zh-CN" sz="3600" dirty="0" smtClean="0">
                <a:solidFill>
                  <a:schemeClr val="tx1"/>
                </a:solidFill>
              </a:rPr>
              <a:t>n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30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" y="2832672"/>
            <a:ext cx="6477000" cy="4876800"/>
          </a:xfrm>
          <a:prstGeom prst="rect">
            <a:avLst/>
          </a:prstGeom>
        </p:spPr>
      </p:pic>
      <p:pic>
        <p:nvPicPr>
          <p:cNvPr id="6" name="图片 1" descr="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19" y="2811503"/>
            <a:ext cx="6477000" cy="4876800"/>
          </a:xfrm>
          <a:prstGeom prst="rect">
            <a:avLst/>
          </a:prstGeom>
        </p:spPr>
      </p:pic>
      <p:sp>
        <p:nvSpPr>
          <p:cNvPr id="5" name="文本框 2" descr=" 3"/>
          <p:cNvSpPr txBox="1"/>
          <p:nvPr/>
        </p:nvSpPr>
        <p:spPr>
          <a:xfrm>
            <a:off x="899483" y="8144345"/>
            <a:ext cx="5141456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875448" y="8148562"/>
            <a:ext cx="6081148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  <a:r>
              <a:rPr lang="zh-CN" altLang="en-US" sz="2800" dirty="0" smtClean="0">
                <a:solidFill>
                  <a:srgbClr val="C82506"/>
                </a:solidFill>
              </a:rPr>
              <a:t>+ </a:t>
            </a:r>
            <a:r>
              <a:rPr lang="en-US" altLang="zh-CN" sz="2800" dirty="0" smtClean="0">
                <a:solidFill>
                  <a:srgbClr val="C82506"/>
                </a:solidFill>
              </a:rPr>
              <a:t>ALS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174647632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b="1" dirty="0" smtClean="0">
                <a:solidFill>
                  <a:srgbClr val="21A2FE"/>
                </a:solidFill>
              </a:rPr>
              <a:t>matrix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80190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Problem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Applications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(why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not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PCA, Eckart-Young)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Image compression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Sound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source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separation	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Spectral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clustering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Topic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model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learning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Hidden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markov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model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learning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3" y="2010655"/>
            <a:ext cx="11747500" cy="444500"/>
          </a:xfrm>
          <a:prstGeom prst="rect">
            <a:avLst/>
          </a:prstGeom>
        </p:spPr>
      </p:pic>
      <p:grpSp>
        <p:nvGrpSpPr>
          <p:cNvPr id="13" name="组 12" descr=" 13"/>
          <p:cNvGrpSpPr/>
          <p:nvPr/>
        </p:nvGrpSpPr>
        <p:grpSpPr>
          <a:xfrm>
            <a:off x="4885253" y="5637833"/>
            <a:ext cx="7514894" cy="2376301"/>
            <a:chOff x="2108628" y="1324591"/>
            <a:chExt cx="7514894" cy="2376301"/>
          </a:xfrm>
        </p:grpSpPr>
        <p:sp>
          <p:nvSpPr>
            <p:cNvPr id="14" name="Shape 109"/>
            <p:cNvSpPr/>
            <p:nvPr/>
          </p:nvSpPr>
          <p:spPr>
            <a:xfrm>
              <a:off x="2692573" y="1660718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6388644" y="1660718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8105638" y="1654927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378" y="2527801"/>
              <a:ext cx="330200" cy="342900"/>
            </a:xfrm>
            <a:prstGeom prst="rect">
              <a:avLst/>
            </a:prstGeom>
          </p:spPr>
        </p:pic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3986" y="1896498"/>
              <a:ext cx="241300" cy="241300"/>
            </a:xfrm>
            <a:prstGeom prst="rect">
              <a:avLst/>
            </a:prstGeom>
          </p:spPr>
        </p:pic>
        <p:pic>
          <p:nvPicPr>
            <p:cNvPr id="19" name="图片 1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0" y="2522141"/>
              <a:ext cx="330200" cy="330200"/>
            </a:xfrm>
            <a:prstGeom prst="rect">
              <a:avLst/>
            </a:prstGeom>
          </p:spPr>
        </p:pic>
        <p:pic>
          <p:nvPicPr>
            <p:cNvPr id="20" name="图片 1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23" y="2576484"/>
              <a:ext cx="317500" cy="203200"/>
            </a:xfrm>
            <a:prstGeom prst="rect">
              <a:avLst/>
            </a:prstGeom>
          </p:spPr>
        </p:pic>
        <p:pic>
          <p:nvPicPr>
            <p:cNvPr id="21" name="图片 2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852" y="1807598"/>
              <a:ext cx="342900" cy="330200"/>
            </a:xfrm>
            <a:prstGeom prst="rect">
              <a:avLst/>
            </a:prstGeom>
          </p:spPr>
        </p:pic>
        <p:pic>
          <p:nvPicPr>
            <p:cNvPr id="22" name="图片 2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628" y="2697111"/>
              <a:ext cx="330200" cy="177800"/>
            </a:xfrm>
            <a:prstGeom prst="rect">
              <a:avLst/>
            </a:prstGeom>
          </p:spPr>
        </p:pic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78" y="1324591"/>
              <a:ext cx="228600" cy="1778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152" y="1324591"/>
              <a:ext cx="177800" cy="1778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904" y="1959998"/>
              <a:ext cx="177800" cy="1778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889" y="2692901"/>
              <a:ext cx="330200" cy="1778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708" y="1324591"/>
              <a:ext cx="228600" cy="1778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8" y="2382441"/>
              <a:ext cx="342900" cy="4699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74" y="2651987"/>
              <a:ext cx="317500" cy="114300"/>
            </a:xfrm>
            <a:prstGeom prst="rect">
              <a:avLst/>
            </a:prstGeom>
          </p:spPr>
        </p:pic>
      </p:grpSp>
      <p:pic>
        <p:nvPicPr>
          <p:cNvPr id="32" name="图片 31" descr="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3" y="2878656"/>
            <a:ext cx="4762500" cy="533400"/>
          </a:xfrm>
          <a:prstGeom prst="rect">
            <a:avLst/>
          </a:prstGeom>
        </p:spPr>
      </p:pic>
      <p:pic>
        <p:nvPicPr>
          <p:cNvPr id="33" name="图片 54" descr=" 55"/>
          <p:cNvPicPr>
            <a:picLocks noChangeAspect="1"/>
          </p:cNvPicPr>
          <p:nvPr/>
        </p:nvPicPr>
        <p:blipFill>
          <a:blip r:embed="rId1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7" y="2878656"/>
            <a:ext cx="2171700" cy="965200"/>
          </a:xfrm>
          <a:prstGeom prst="rect">
            <a:avLst/>
          </a:prstGeom>
        </p:spPr>
      </p:pic>
      <p:sp>
        <p:nvSpPr>
          <p:cNvPr id="2" name="矩形 1" descr=" 2"/>
          <p:cNvSpPr/>
          <p:nvPr/>
        </p:nvSpPr>
        <p:spPr>
          <a:xfrm>
            <a:off x="213592" y="2663790"/>
            <a:ext cx="4297809" cy="106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CCFF"/>
                </a:solidFill>
              </a:rPr>
              <a:t>Non-convex, NP-hard</a:t>
            </a:r>
            <a:endParaRPr lang="en-US" altLang="zh-CN" sz="3200" dirty="0">
              <a:solidFill>
                <a:srgbClr val="66CCFF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2" descr=" 3"/>
          <p:cNvSpPr/>
          <p:nvPr/>
        </p:nvSpPr>
        <p:spPr>
          <a:xfrm>
            <a:off x="758423" y="5083835"/>
            <a:ext cx="71481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rgbClr val="AC0F13"/>
                </a:solidFill>
              </a:rPr>
              <a:t>Nonnegative</a:t>
            </a:r>
            <a:r>
              <a:rPr lang="zh-CN" altLang="en-US" sz="3000" dirty="0" smtClean="0">
                <a:solidFill>
                  <a:srgbClr val="AC0F13"/>
                </a:solidFill>
              </a:rPr>
              <a:t> </a:t>
            </a:r>
            <a:r>
              <a:rPr lang="en-US" altLang="zh-CN" sz="3000" dirty="0">
                <a:solidFill>
                  <a:srgbClr val="AC0F13"/>
                </a:solidFill>
              </a:rPr>
              <a:t>signals,</a:t>
            </a:r>
            <a:r>
              <a:rPr lang="zh-CN" altLang="en-US" sz="3000" dirty="0">
                <a:solidFill>
                  <a:srgbClr val="AC0F13"/>
                </a:solidFill>
              </a:rPr>
              <a:t> </a:t>
            </a:r>
            <a:r>
              <a:rPr lang="en-US" altLang="zh-CN" sz="3000" dirty="0" smtClean="0">
                <a:solidFill>
                  <a:srgbClr val="AC0F13"/>
                </a:solidFill>
              </a:rPr>
              <a:t>probabilities,</a:t>
            </a:r>
            <a:r>
              <a:rPr lang="zh-CN" altLang="en-US" sz="3000" dirty="0" smtClean="0">
                <a:solidFill>
                  <a:srgbClr val="AC0F13"/>
                </a:solidFill>
              </a:rPr>
              <a:t> </a:t>
            </a:r>
            <a:r>
              <a:rPr lang="en-US" altLang="zh-CN" sz="3000" dirty="0" smtClean="0">
                <a:solidFill>
                  <a:srgbClr val="AC0F13"/>
                </a:solidFill>
              </a:rPr>
              <a:t>network</a:t>
            </a:r>
            <a:endParaRPr lang="zh-CN" altLang="en-US" sz="3000" dirty="0">
              <a:solidFill>
                <a:srgbClr val="AC0F13"/>
              </a:solidFill>
            </a:endParaRPr>
          </a:p>
        </p:txBody>
      </p:sp>
      <p:sp>
        <p:nvSpPr>
          <p:cNvPr id="34" name="Rectangle 33" descr=" 54"/>
          <p:cNvSpPr/>
          <p:nvPr/>
        </p:nvSpPr>
        <p:spPr>
          <a:xfrm>
            <a:off x="9038305" y="3935635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Regularization for sparsity…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95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 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213592" y="1379970"/>
            <a:ext cx="12099664" cy="7477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en-US" sz="3600" dirty="0">
                <a:solidFill>
                  <a:schemeClr val="tx1"/>
                </a:solidFill>
              </a:rPr>
              <a:t>4-th order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symmetric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tensor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n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=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zh-CN" altLang="zh-CN" sz="3600" dirty="0">
                <a:solidFill>
                  <a:schemeClr val="tx1"/>
                </a:solidFill>
              </a:rPr>
              <a:t>2</a:t>
            </a:r>
            <a:r>
              <a:rPr lang="en-US" altLang="zh-CN" sz="3600" dirty="0">
                <a:solidFill>
                  <a:schemeClr val="tx1"/>
                </a:solidFill>
              </a:rPr>
              <a:t>0</a:t>
            </a:r>
            <a:r>
              <a:rPr lang="zh-CN" altLang="en-US" sz="3600" dirty="0">
                <a:solidFill>
                  <a:schemeClr val="tx1"/>
                </a:solidFill>
              </a:rPr>
              <a:t>, </a:t>
            </a:r>
            <a:r>
              <a:rPr lang="en-US" altLang="zh-CN" sz="3600" dirty="0">
                <a:solidFill>
                  <a:schemeClr val="tx1"/>
                </a:solidFill>
              </a:rPr>
              <a:t>true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rank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r</a:t>
            </a:r>
            <a:r>
              <a:rPr lang="zh-CN" altLang="en-US" sz="3600" dirty="0">
                <a:solidFill>
                  <a:schemeClr val="tx1"/>
                </a:solidFill>
              </a:rPr>
              <a:t>* </a:t>
            </a:r>
            <a:r>
              <a:rPr lang="en-US" altLang="zh-CN" sz="3600" dirty="0">
                <a:solidFill>
                  <a:schemeClr val="tx1"/>
                </a:solidFill>
              </a:rPr>
              <a:t>=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zh-CN" altLang="zh-CN" sz="3600" dirty="0" smtClean="0">
                <a:solidFill>
                  <a:schemeClr val="tx1"/>
                </a:solidFill>
              </a:rPr>
              <a:t>5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approxNTF_sym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58" y="3573585"/>
            <a:ext cx="647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277660"/>
            <a:ext cx="13004800" cy="2385509"/>
          </a:xfrm>
        </p:spPr>
        <p:txBody>
          <a:bodyPr>
            <a:noAutofit/>
          </a:bodyPr>
          <a:lstStyle/>
          <a:p>
            <a:r>
              <a:rPr kumimoji="1" lang="en-US" altLang="zh-CN" sz="7200" dirty="0" smtClean="0">
                <a:latin typeface="Titillium       "/>
                <a:cs typeface="Titillium       "/>
              </a:rPr>
              <a:t>Thank you</a:t>
            </a:r>
            <a:br>
              <a:rPr kumimoji="1" lang="en-US" altLang="zh-CN" sz="7200" dirty="0" smtClean="0">
                <a:latin typeface="Titillium       "/>
                <a:cs typeface="Titillium       "/>
              </a:rPr>
            </a:br>
            <a:r>
              <a:rPr kumimoji="1" lang="zh-CN" altLang="zh-CN" sz="3600" dirty="0">
                <a:latin typeface="Titillium       "/>
                <a:cs typeface="Titillium       "/>
              </a:rPr>
              <a:t> </a:t>
            </a:r>
            <a:endParaRPr kumimoji="1" lang="zh-CN" altLang="en-US" sz="7200" dirty="0">
              <a:latin typeface="Titillium       "/>
              <a:cs typeface="Titillium       "/>
            </a:endParaRPr>
          </a:p>
        </p:txBody>
      </p:sp>
      <p:sp>
        <p:nvSpPr>
          <p:cNvPr id="7" name="Shape 21"/>
          <p:cNvSpPr/>
          <p:nvPr/>
        </p:nvSpPr>
        <p:spPr>
          <a:xfrm>
            <a:off x="3784181" y="5884457"/>
            <a:ext cx="54746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LIDS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student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conference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2015</a:t>
            </a:r>
            <a:endParaRPr sz="3200" dirty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b="1" dirty="0" smtClean="0">
                <a:solidFill>
                  <a:srgbClr val="21A2FE"/>
                </a:solidFill>
              </a:rPr>
              <a:t>matrix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80190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Problem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Applications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(why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not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PCA, Eckart-Young)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Image compression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Sound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source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separation	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Spectral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clustering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Topic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model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learning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Hidden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markov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model</a:t>
            </a:r>
            <a:r>
              <a:rPr lang="zh-CN" altLang="en-US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  <a:latin typeface="Myriad Pro" panose="020B0503030403020204" pitchFamily="34" charset="0"/>
              </a:rPr>
              <a:t>learning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3" y="2010655"/>
            <a:ext cx="11747500" cy="444500"/>
          </a:xfrm>
          <a:prstGeom prst="rect">
            <a:avLst/>
          </a:prstGeom>
        </p:spPr>
      </p:pic>
      <p:grpSp>
        <p:nvGrpSpPr>
          <p:cNvPr id="13" name="组 12" descr=" 13"/>
          <p:cNvGrpSpPr/>
          <p:nvPr/>
        </p:nvGrpSpPr>
        <p:grpSpPr>
          <a:xfrm>
            <a:off x="4885253" y="5637833"/>
            <a:ext cx="7514894" cy="2376301"/>
            <a:chOff x="2108628" y="1324591"/>
            <a:chExt cx="7514894" cy="2376301"/>
          </a:xfrm>
        </p:grpSpPr>
        <p:sp>
          <p:nvSpPr>
            <p:cNvPr id="14" name="Shape 109"/>
            <p:cNvSpPr/>
            <p:nvPr/>
          </p:nvSpPr>
          <p:spPr>
            <a:xfrm>
              <a:off x="2692573" y="1660718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6388644" y="1660718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8105638" y="1654927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378" y="2527801"/>
              <a:ext cx="330200" cy="342900"/>
            </a:xfrm>
            <a:prstGeom prst="rect">
              <a:avLst/>
            </a:prstGeom>
          </p:spPr>
        </p:pic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3986" y="1896498"/>
              <a:ext cx="241300" cy="241300"/>
            </a:xfrm>
            <a:prstGeom prst="rect">
              <a:avLst/>
            </a:prstGeom>
          </p:spPr>
        </p:pic>
        <p:pic>
          <p:nvPicPr>
            <p:cNvPr id="19" name="图片 1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0" y="2522141"/>
              <a:ext cx="330200" cy="330200"/>
            </a:xfrm>
            <a:prstGeom prst="rect">
              <a:avLst/>
            </a:prstGeom>
          </p:spPr>
        </p:pic>
        <p:pic>
          <p:nvPicPr>
            <p:cNvPr id="20" name="图片 1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23" y="2576484"/>
              <a:ext cx="317500" cy="203200"/>
            </a:xfrm>
            <a:prstGeom prst="rect">
              <a:avLst/>
            </a:prstGeom>
          </p:spPr>
        </p:pic>
        <p:pic>
          <p:nvPicPr>
            <p:cNvPr id="21" name="图片 2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852" y="1807598"/>
              <a:ext cx="342900" cy="330200"/>
            </a:xfrm>
            <a:prstGeom prst="rect">
              <a:avLst/>
            </a:prstGeom>
          </p:spPr>
        </p:pic>
        <p:pic>
          <p:nvPicPr>
            <p:cNvPr id="22" name="图片 2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628" y="2697111"/>
              <a:ext cx="330200" cy="177800"/>
            </a:xfrm>
            <a:prstGeom prst="rect">
              <a:avLst/>
            </a:prstGeom>
          </p:spPr>
        </p:pic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78" y="1324591"/>
              <a:ext cx="228600" cy="1778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152" y="1324591"/>
              <a:ext cx="177800" cy="1778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904" y="1959998"/>
              <a:ext cx="177800" cy="1778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889" y="2692901"/>
              <a:ext cx="330200" cy="1778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708" y="1324591"/>
              <a:ext cx="228600" cy="1778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8" y="2382441"/>
              <a:ext cx="342900" cy="4699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74" y="2651987"/>
              <a:ext cx="317500" cy="114300"/>
            </a:xfrm>
            <a:prstGeom prst="rect">
              <a:avLst/>
            </a:prstGeom>
          </p:spPr>
        </p:pic>
      </p:grpSp>
      <p:pic>
        <p:nvPicPr>
          <p:cNvPr id="32" name="图片 31" descr="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3" y="2878656"/>
            <a:ext cx="4762500" cy="533400"/>
          </a:xfrm>
          <a:prstGeom prst="rect">
            <a:avLst/>
          </a:prstGeom>
        </p:spPr>
      </p:pic>
      <p:grpSp>
        <p:nvGrpSpPr>
          <p:cNvPr id="36" name="组 33" descr=" 34"/>
          <p:cNvGrpSpPr/>
          <p:nvPr/>
        </p:nvGrpSpPr>
        <p:grpSpPr>
          <a:xfrm>
            <a:off x="5462105" y="5980042"/>
            <a:ext cx="6930949" cy="2053059"/>
            <a:chOff x="2814387" y="5016437"/>
            <a:chExt cx="6930949" cy="2053059"/>
          </a:xfrm>
        </p:grpSpPr>
        <p:sp>
          <p:nvSpPr>
            <p:cNvPr id="37" name="Shape 109"/>
            <p:cNvSpPr/>
            <p:nvPr/>
          </p:nvSpPr>
          <p:spPr>
            <a:xfrm>
              <a:off x="2814387" y="5029322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38" name="Shape 109"/>
            <p:cNvSpPr/>
            <p:nvPr/>
          </p:nvSpPr>
          <p:spPr>
            <a:xfrm>
              <a:off x="6510458" y="5029322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39" name="Shape 109"/>
            <p:cNvSpPr/>
            <p:nvPr/>
          </p:nvSpPr>
          <p:spPr>
            <a:xfrm>
              <a:off x="8227452" y="5023531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40" name="图片 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5800" y="5265102"/>
              <a:ext cx="241300" cy="241300"/>
            </a:xfrm>
            <a:prstGeom prst="rect">
              <a:avLst/>
            </a:prstGeom>
          </p:spPr>
        </p:pic>
        <p:pic>
          <p:nvPicPr>
            <p:cNvPr id="41" name="图片 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024" y="5890745"/>
              <a:ext cx="330200" cy="330200"/>
            </a:xfrm>
            <a:prstGeom prst="rect">
              <a:avLst/>
            </a:prstGeom>
          </p:spPr>
        </p:pic>
        <p:pic>
          <p:nvPicPr>
            <p:cNvPr id="42" name="图片 3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37" y="5945088"/>
              <a:ext cx="317500" cy="203200"/>
            </a:xfrm>
            <a:prstGeom prst="rect">
              <a:avLst/>
            </a:prstGeom>
          </p:spPr>
        </p:pic>
        <p:pic>
          <p:nvPicPr>
            <p:cNvPr id="43" name="图片 4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666" y="5176202"/>
              <a:ext cx="342900" cy="330200"/>
            </a:xfrm>
            <a:prstGeom prst="rect">
              <a:avLst/>
            </a:prstGeom>
          </p:spPr>
        </p:pic>
        <p:pic>
          <p:nvPicPr>
            <p:cNvPr id="44" name="图片 4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002" y="5751045"/>
              <a:ext cx="342900" cy="469900"/>
            </a:xfrm>
            <a:prstGeom prst="rect">
              <a:avLst/>
            </a:prstGeom>
          </p:spPr>
        </p:pic>
        <p:pic>
          <p:nvPicPr>
            <p:cNvPr id="45" name="图片 4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688" y="6020591"/>
              <a:ext cx="317500" cy="114300"/>
            </a:xfrm>
            <a:prstGeom prst="rect">
              <a:avLst/>
            </a:prstGeom>
          </p:spPr>
        </p:pic>
        <p:sp>
          <p:nvSpPr>
            <p:cNvPr id="46" name="Shape 109"/>
            <p:cNvSpPr/>
            <p:nvPr/>
          </p:nvSpPr>
          <p:spPr>
            <a:xfrm>
              <a:off x="3073993" y="5029322"/>
              <a:ext cx="164640" cy="20401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7" name="Shape 109"/>
            <p:cNvSpPr/>
            <p:nvPr/>
          </p:nvSpPr>
          <p:spPr>
            <a:xfrm>
              <a:off x="6541667" y="5016437"/>
              <a:ext cx="182712" cy="20401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8" name="Shape 109"/>
            <p:cNvSpPr/>
            <p:nvPr/>
          </p:nvSpPr>
          <p:spPr>
            <a:xfrm>
              <a:off x="6785423" y="5019914"/>
              <a:ext cx="182712" cy="204017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9" name="Shape 109"/>
            <p:cNvSpPr/>
            <p:nvPr/>
          </p:nvSpPr>
          <p:spPr>
            <a:xfrm>
              <a:off x="7023347" y="5018309"/>
              <a:ext cx="182712" cy="20401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0" name="Shape 109"/>
            <p:cNvSpPr/>
            <p:nvPr/>
          </p:nvSpPr>
          <p:spPr>
            <a:xfrm>
              <a:off x="7267103" y="5021786"/>
              <a:ext cx="182712" cy="2040174"/>
            </a:xfrm>
            <a:prstGeom prst="rect">
              <a:avLst/>
            </a:prstGeom>
            <a:solidFill>
              <a:schemeClr val="bg2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51" name="图片 4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8247" y="5878045"/>
              <a:ext cx="330200" cy="342900"/>
            </a:xfrm>
            <a:prstGeom prst="rect">
              <a:avLst/>
            </a:prstGeom>
          </p:spPr>
        </p:pic>
        <p:sp>
          <p:nvSpPr>
            <p:cNvPr id="52" name="Shape 109"/>
            <p:cNvSpPr/>
            <p:nvPr/>
          </p:nvSpPr>
          <p:spPr>
            <a:xfrm>
              <a:off x="8465356" y="5023531"/>
              <a:ext cx="164640" cy="152671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3" name="Shape 109"/>
            <p:cNvSpPr/>
            <p:nvPr/>
          </p:nvSpPr>
          <p:spPr>
            <a:xfrm>
              <a:off x="8465356" y="5212490"/>
              <a:ext cx="164640" cy="152671"/>
            </a:xfrm>
            <a:prstGeom prst="rect">
              <a:avLst/>
            </a:prstGeom>
            <a:solidFill>
              <a:srgbClr val="B8BCC1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4" name="Shape 109"/>
            <p:cNvSpPr/>
            <p:nvPr/>
          </p:nvSpPr>
          <p:spPr>
            <a:xfrm>
              <a:off x="8465356" y="5389353"/>
              <a:ext cx="164640" cy="152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5" name="Shape 109"/>
            <p:cNvSpPr/>
            <p:nvPr/>
          </p:nvSpPr>
          <p:spPr>
            <a:xfrm>
              <a:off x="8465356" y="5572264"/>
              <a:ext cx="164640" cy="152671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3" name="图片 54" descr=" 55"/>
          <p:cNvPicPr>
            <a:picLocks noChangeAspect="1"/>
          </p:cNvPicPr>
          <p:nvPr/>
        </p:nvPicPr>
        <p:blipFill>
          <a:blip r:embed="rId1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7" y="2878656"/>
            <a:ext cx="2171700" cy="965200"/>
          </a:xfrm>
          <a:prstGeom prst="rect">
            <a:avLst/>
          </a:prstGeom>
        </p:spPr>
      </p:pic>
      <p:sp>
        <p:nvSpPr>
          <p:cNvPr id="2" name="矩形 1" descr=" 2"/>
          <p:cNvSpPr/>
          <p:nvPr/>
        </p:nvSpPr>
        <p:spPr>
          <a:xfrm>
            <a:off x="213592" y="2663790"/>
            <a:ext cx="4297809" cy="106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CCFF"/>
                </a:solidFill>
              </a:rPr>
              <a:t>Non-convex, NP-hard</a:t>
            </a:r>
            <a:endParaRPr lang="en-US" altLang="zh-CN" sz="3200" dirty="0">
              <a:solidFill>
                <a:srgbClr val="66CCFF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2" descr=" 3"/>
          <p:cNvSpPr/>
          <p:nvPr/>
        </p:nvSpPr>
        <p:spPr>
          <a:xfrm>
            <a:off x="758423" y="5083835"/>
            <a:ext cx="71481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rgbClr val="AC0F13"/>
                </a:solidFill>
              </a:rPr>
              <a:t>Nonnegative</a:t>
            </a:r>
            <a:r>
              <a:rPr lang="zh-CN" altLang="en-US" sz="3000" dirty="0" smtClean="0">
                <a:solidFill>
                  <a:srgbClr val="AC0F13"/>
                </a:solidFill>
              </a:rPr>
              <a:t> </a:t>
            </a:r>
            <a:r>
              <a:rPr lang="en-US" altLang="zh-CN" sz="3000" dirty="0">
                <a:solidFill>
                  <a:srgbClr val="AC0F13"/>
                </a:solidFill>
              </a:rPr>
              <a:t>signals,</a:t>
            </a:r>
            <a:r>
              <a:rPr lang="zh-CN" altLang="en-US" sz="3000" dirty="0">
                <a:solidFill>
                  <a:srgbClr val="AC0F13"/>
                </a:solidFill>
              </a:rPr>
              <a:t> </a:t>
            </a:r>
            <a:r>
              <a:rPr lang="en-US" altLang="zh-CN" sz="3000" dirty="0" smtClean="0">
                <a:solidFill>
                  <a:srgbClr val="AC0F13"/>
                </a:solidFill>
              </a:rPr>
              <a:t>probabilities,</a:t>
            </a:r>
            <a:r>
              <a:rPr lang="zh-CN" altLang="en-US" sz="3000" dirty="0" smtClean="0">
                <a:solidFill>
                  <a:srgbClr val="AC0F13"/>
                </a:solidFill>
              </a:rPr>
              <a:t> </a:t>
            </a:r>
            <a:r>
              <a:rPr lang="en-US" altLang="zh-CN" sz="3000" dirty="0" smtClean="0">
                <a:solidFill>
                  <a:srgbClr val="AC0F13"/>
                </a:solidFill>
              </a:rPr>
              <a:t>network</a:t>
            </a:r>
            <a:endParaRPr lang="zh-CN" altLang="en-US" sz="3000" dirty="0">
              <a:solidFill>
                <a:srgbClr val="AC0F13"/>
              </a:solidFill>
            </a:endParaRPr>
          </a:p>
        </p:txBody>
      </p:sp>
      <p:sp>
        <p:nvSpPr>
          <p:cNvPr id="34" name="Rectangle 33" descr=" 54"/>
          <p:cNvSpPr/>
          <p:nvPr/>
        </p:nvSpPr>
        <p:spPr>
          <a:xfrm>
            <a:off x="9038305" y="3935635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Regularization for sparsity…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9863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 </a:t>
            </a:r>
            <a:r>
              <a:rPr lang="en-US" sz="5000" b="1" dirty="0" smtClean="0">
                <a:solidFill>
                  <a:srgbClr val="21A2FE"/>
                </a:solidFill>
              </a:rPr>
              <a:t>tensor </a:t>
            </a:r>
            <a:r>
              <a:rPr lang="en-US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253842"/>
            <a:ext cx="12099664" cy="747752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Problem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Tensor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product: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multi-linear, </a:t>
            </a:r>
            <a:r>
              <a:rPr lang="en-US" altLang="zh-CN" sz="3000" dirty="0" smtClean="0">
                <a:solidFill>
                  <a:schemeClr val="tx1"/>
                </a:solidFill>
              </a:rPr>
              <a:t>homogeneous</a:t>
            </a: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  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          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        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01" y="1770847"/>
            <a:ext cx="9436100" cy="622300"/>
          </a:xfrm>
          <a:prstGeom prst="rect">
            <a:avLst/>
          </a:prstGeom>
        </p:spPr>
      </p:pic>
      <p:grpSp>
        <p:nvGrpSpPr>
          <p:cNvPr id="5" name="组 4" descr=" 5"/>
          <p:cNvGrpSpPr/>
          <p:nvPr/>
        </p:nvGrpSpPr>
        <p:grpSpPr>
          <a:xfrm>
            <a:off x="461025" y="2895623"/>
            <a:ext cx="12094999" cy="2895213"/>
            <a:chOff x="548783" y="4693265"/>
            <a:chExt cx="12094999" cy="2895213"/>
          </a:xfrm>
        </p:grpSpPr>
        <p:sp>
          <p:nvSpPr>
            <p:cNvPr id="6" name="立方体 5"/>
            <p:cNvSpPr/>
            <p:nvPr/>
          </p:nvSpPr>
          <p:spPr>
            <a:xfrm>
              <a:off x="548783" y="4754155"/>
              <a:ext cx="2147263" cy="283432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Shape 109"/>
            <p:cNvSpPr/>
            <p:nvPr/>
          </p:nvSpPr>
          <p:spPr>
            <a:xfrm>
              <a:off x="4471850" y="5270010"/>
              <a:ext cx="345898" cy="23184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4817748" y="4693265"/>
              <a:ext cx="818882" cy="508029"/>
            </a:xfrm>
            <a:prstGeom prst="parallelogram">
              <a:avLst>
                <a:gd name="adj" fmla="val 96643"/>
              </a:avLst>
            </a:prstGeom>
            <a:solidFill>
              <a:srgbClr val="00808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图片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6156" y="6029146"/>
              <a:ext cx="304800" cy="127000"/>
            </a:xfrm>
            <a:prstGeom prst="rect">
              <a:avLst/>
            </a:prstGeom>
          </p:spPr>
        </p:pic>
        <p:sp>
          <p:nvSpPr>
            <p:cNvPr id="10" name="Shape 109"/>
            <p:cNvSpPr/>
            <p:nvPr/>
          </p:nvSpPr>
          <p:spPr>
            <a:xfrm rot="16200000">
              <a:off x="5595525" y="4628437"/>
              <a:ext cx="345898" cy="162904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1" name="Shape 109"/>
            <p:cNvSpPr/>
            <p:nvPr/>
          </p:nvSpPr>
          <p:spPr>
            <a:xfrm>
              <a:off x="7252013" y="5270010"/>
              <a:ext cx="345898" cy="2318468"/>
            </a:xfrm>
            <a:prstGeom prst="rect">
              <a:avLst/>
            </a:prstGeom>
            <a:solidFill>
              <a:srgbClr val="FA694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2" name="Shape 109"/>
            <p:cNvSpPr/>
            <p:nvPr/>
          </p:nvSpPr>
          <p:spPr>
            <a:xfrm>
              <a:off x="7597911" y="5270010"/>
              <a:ext cx="345898" cy="23184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3" name="Shape 109"/>
            <p:cNvSpPr/>
            <p:nvPr/>
          </p:nvSpPr>
          <p:spPr>
            <a:xfrm>
              <a:off x="7943809" y="5270010"/>
              <a:ext cx="345898" cy="2318468"/>
            </a:xfrm>
            <a:prstGeom prst="rect">
              <a:avLst/>
            </a:prstGeom>
            <a:solidFill>
              <a:srgbClr val="FA694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4" name="Shape 109"/>
            <p:cNvSpPr/>
            <p:nvPr/>
          </p:nvSpPr>
          <p:spPr>
            <a:xfrm>
              <a:off x="8289707" y="5270010"/>
              <a:ext cx="345898" cy="2318468"/>
            </a:xfrm>
            <a:prstGeom prst="rect">
              <a:avLst/>
            </a:prstGeom>
            <a:solidFill>
              <a:srgbClr val="F8C39A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9280038" y="5270010"/>
              <a:ext cx="345898" cy="168532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9625936" y="5270010"/>
              <a:ext cx="345898" cy="1685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7" name="Shape 109"/>
            <p:cNvSpPr/>
            <p:nvPr/>
          </p:nvSpPr>
          <p:spPr>
            <a:xfrm>
              <a:off x="9971834" y="5270010"/>
              <a:ext cx="345898" cy="168532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8" name="Shape 109"/>
            <p:cNvSpPr/>
            <p:nvPr/>
          </p:nvSpPr>
          <p:spPr>
            <a:xfrm>
              <a:off x="10317732" y="5270010"/>
              <a:ext cx="345898" cy="1685324"/>
            </a:xfrm>
            <a:prstGeom prst="rect">
              <a:avLst/>
            </a:prstGeom>
            <a:solidFill>
              <a:srgbClr val="C1E1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9" name="Shape 109"/>
            <p:cNvSpPr/>
            <p:nvPr/>
          </p:nvSpPr>
          <p:spPr>
            <a:xfrm>
              <a:off x="11260190" y="5270009"/>
              <a:ext cx="345898" cy="1216449"/>
            </a:xfrm>
            <a:prstGeom prst="rect">
              <a:avLst/>
            </a:prstGeom>
            <a:solidFill>
              <a:srgbClr val="00808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0" name="Shape 109"/>
            <p:cNvSpPr/>
            <p:nvPr/>
          </p:nvSpPr>
          <p:spPr>
            <a:xfrm>
              <a:off x="11606088" y="5270009"/>
              <a:ext cx="345898" cy="1216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1" name="Shape 109"/>
            <p:cNvSpPr/>
            <p:nvPr/>
          </p:nvSpPr>
          <p:spPr>
            <a:xfrm>
              <a:off x="11951986" y="5270009"/>
              <a:ext cx="345898" cy="1216449"/>
            </a:xfrm>
            <a:prstGeom prst="rect">
              <a:avLst/>
            </a:prstGeom>
            <a:solidFill>
              <a:srgbClr val="00808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2" name="Shape 109"/>
            <p:cNvSpPr/>
            <p:nvPr/>
          </p:nvSpPr>
          <p:spPr>
            <a:xfrm>
              <a:off x="12297884" y="5270009"/>
              <a:ext cx="345898" cy="1216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4010" y="6025250"/>
              <a:ext cx="304800" cy="1270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9605" y="5761140"/>
              <a:ext cx="304800" cy="3175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18454" y="5711646"/>
              <a:ext cx="304800" cy="3175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45" y="6078640"/>
              <a:ext cx="342900" cy="4699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010" y="6613458"/>
              <a:ext cx="355600" cy="2286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415" y="6486458"/>
              <a:ext cx="368300" cy="2286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454" y="6245158"/>
              <a:ext cx="368300" cy="241300"/>
            </a:xfrm>
            <a:prstGeom prst="rect">
              <a:avLst/>
            </a:prstGeom>
          </p:spPr>
        </p:pic>
        <p:pic>
          <p:nvPicPr>
            <p:cNvPr id="32" name="图片 31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09" y="4800717"/>
              <a:ext cx="177800" cy="177800"/>
            </a:xfrm>
            <a:prstGeom prst="rect">
              <a:avLst/>
            </a:prstGeom>
          </p:spPr>
        </p:pic>
        <p:pic>
          <p:nvPicPr>
            <p:cNvPr id="33" name="图片 3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934" y="4800717"/>
              <a:ext cx="177800" cy="177800"/>
            </a:xfrm>
            <a:prstGeom prst="rect">
              <a:avLst/>
            </a:prstGeom>
          </p:spPr>
        </p:pic>
        <p:pic>
          <p:nvPicPr>
            <p:cNvPr id="34" name="图片 33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3086" y="4800717"/>
              <a:ext cx="177800" cy="177800"/>
            </a:xfrm>
            <a:prstGeom prst="rect">
              <a:avLst/>
            </a:prstGeom>
          </p:spPr>
        </p:pic>
        <p:pic>
          <p:nvPicPr>
            <p:cNvPr id="35" name="图片 34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40" y="5615908"/>
              <a:ext cx="62230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 </a:t>
            </a:r>
            <a:r>
              <a:rPr lang="en-US" sz="5000" b="1" dirty="0" smtClean="0">
                <a:solidFill>
                  <a:srgbClr val="21A2FE"/>
                </a:solidFill>
              </a:rPr>
              <a:t>tensor </a:t>
            </a:r>
            <a:r>
              <a:rPr lang="en-US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632226"/>
            <a:ext cx="12099664" cy="747752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Problem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Tensor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product: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multi-linear, </a:t>
            </a:r>
            <a:r>
              <a:rPr lang="en-US" altLang="zh-CN" sz="3000" dirty="0" smtClean="0">
                <a:solidFill>
                  <a:schemeClr val="tx1"/>
                </a:solidFill>
              </a:rPr>
              <a:t>homogeneous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hard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problem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even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without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positive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constraint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Applications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(natural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multi-dimensional data,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image,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video,</a:t>
            </a:r>
            <a:r>
              <a:rPr lang="zh-CN" altLang="en-US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moments)</a:t>
            </a: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01" y="1770847"/>
            <a:ext cx="9436100" cy="622300"/>
          </a:xfrm>
          <a:prstGeom prst="rect">
            <a:avLst/>
          </a:prstGeom>
        </p:spPr>
      </p:pic>
      <p:grpSp>
        <p:nvGrpSpPr>
          <p:cNvPr id="5" name="组 4" descr=" 5"/>
          <p:cNvGrpSpPr/>
          <p:nvPr/>
        </p:nvGrpSpPr>
        <p:grpSpPr>
          <a:xfrm>
            <a:off x="461025" y="2895623"/>
            <a:ext cx="12094999" cy="2895213"/>
            <a:chOff x="548783" y="4693265"/>
            <a:chExt cx="12094999" cy="2895213"/>
          </a:xfrm>
        </p:grpSpPr>
        <p:sp>
          <p:nvSpPr>
            <p:cNvPr id="6" name="立方体 5"/>
            <p:cNvSpPr/>
            <p:nvPr/>
          </p:nvSpPr>
          <p:spPr>
            <a:xfrm>
              <a:off x="548783" y="4754155"/>
              <a:ext cx="2147263" cy="283432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Shape 109"/>
            <p:cNvSpPr/>
            <p:nvPr/>
          </p:nvSpPr>
          <p:spPr>
            <a:xfrm>
              <a:off x="4471850" y="5270010"/>
              <a:ext cx="345898" cy="23184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4817748" y="4693265"/>
              <a:ext cx="818882" cy="508029"/>
            </a:xfrm>
            <a:prstGeom prst="parallelogram">
              <a:avLst>
                <a:gd name="adj" fmla="val 96643"/>
              </a:avLst>
            </a:prstGeom>
            <a:solidFill>
              <a:srgbClr val="00808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图片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6156" y="6029146"/>
              <a:ext cx="304800" cy="127000"/>
            </a:xfrm>
            <a:prstGeom prst="rect">
              <a:avLst/>
            </a:prstGeom>
          </p:spPr>
        </p:pic>
        <p:sp>
          <p:nvSpPr>
            <p:cNvPr id="10" name="Shape 109"/>
            <p:cNvSpPr/>
            <p:nvPr/>
          </p:nvSpPr>
          <p:spPr>
            <a:xfrm rot="16200000">
              <a:off x="5595525" y="4628437"/>
              <a:ext cx="345898" cy="162904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1" name="Shape 109"/>
            <p:cNvSpPr/>
            <p:nvPr/>
          </p:nvSpPr>
          <p:spPr>
            <a:xfrm>
              <a:off x="7252013" y="5270010"/>
              <a:ext cx="345898" cy="2318468"/>
            </a:xfrm>
            <a:prstGeom prst="rect">
              <a:avLst/>
            </a:prstGeom>
            <a:solidFill>
              <a:srgbClr val="FA694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2" name="Shape 109"/>
            <p:cNvSpPr/>
            <p:nvPr/>
          </p:nvSpPr>
          <p:spPr>
            <a:xfrm>
              <a:off x="7597911" y="5270010"/>
              <a:ext cx="345898" cy="23184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3" name="Shape 109"/>
            <p:cNvSpPr/>
            <p:nvPr/>
          </p:nvSpPr>
          <p:spPr>
            <a:xfrm>
              <a:off x="7943809" y="5270010"/>
              <a:ext cx="345898" cy="2318468"/>
            </a:xfrm>
            <a:prstGeom prst="rect">
              <a:avLst/>
            </a:prstGeom>
            <a:solidFill>
              <a:srgbClr val="FA694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4" name="Shape 109"/>
            <p:cNvSpPr/>
            <p:nvPr/>
          </p:nvSpPr>
          <p:spPr>
            <a:xfrm>
              <a:off x="8289707" y="5270010"/>
              <a:ext cx="345898" cy="2318468"/>
            </a:xfrm>
            <a:prstGeom prst="rect">
              <a:avLst/>
            </a:prstGeom>
            <a:solidFill>
              <a:srgbClr val="F8C39A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9280038" y="5270010"/>
              <a:ext cx="345898" cy="168532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9625936" y="5270010"/>
              <a:ext cx="345898" cy="1685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7" name="Shape 109"/>
            <p:cNvSpPr/>
            <p:nvPr/>
          </p:nvSpPr>
          <p:spPr>
            <a:xfrm>
              <a:off x="9971834" y="5270010"/>
              <a:ext cx="345898" cy="168532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8" name="Shape 109"/>
            <p:cNvSpPr/>
            <p:nvPr/>
          </p:nvSpPr>
          <p:spPr>
            <a:xfrm>
              <a:off x="10317732" y="5270010"/>
              <a:ext cx="345898" cy="1685324"/>
            </a:xfrm>
            <a:prstGeom prst="rect">
              <a:avLst/>
            </a:prstGeom>
            <a:solidFill>
              <a:srgbClr val="C1E1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9" name="Shape 109"/>
            <p:cNvSpPr/>
            <p:nvPr/>
          </p:nvSpPr>
          <p:spPr>
            <a:xfrm>
              <a:off x="11260190" y="5270009"/>
              <a:ext cx="345898" cy="1216449"/>
            </a:xfrm>
            <a:prstGeom prst="rect">
              <a:avLst/>
            </a:prstGeom>
            <a:solidFill>
              <a:srgbClr val="00808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0" name="Shape 109"/>
            <p:cNvSpPr/>
            <p:nvPr/>
          </p:nvSpPr>
          <p:spPr>
            <a:xfrm>
              <a:off x="11606088" y="5270009"/>
              <a:ext cx="345898" cy="1216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1" name="Shape 109"/>
            <p:cNvSpPr/>
            <p:nvPr/>
          </p:nvSpPr>
          <p:spPr>
            <a:xfrm>
              <a:off x="11951986" y="5270009"/>
              <a:ext cx="345898" cy="1216449"/>
            </a:xfrm>
            <a:prstGeom prst="rect">
              <a:avLst/>
            </a:prstGeom>
            <a:solidFill>
              <a:srgbClr val="00808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2" name="Shape 109"/>
            <p:cNvSpPr/>
            <p:nvPr/>
          </p:nvSpPr>
          <p:spPr>
            <a:xfrm>
              <a:off x="12297884" y="5270009"/>
              <a:ext cx="345898" cy="1216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4010" y="6025250"/>
              <a:ext cx="304800" cy="1270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9605" y="5761140"/>
              <a:ext cx="304800" cy="3175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18454" y="5711646"/>
              <a:ext cx="304800" cy="3175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45" y="6078640"/>
              <a:ext cx="342900" cy="4699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010" y="6613458"/>
              <a:ext cx="355600" cy="2286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415" y="6486458"/>
              <a:ext cx="368300" cy="2286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454" y="6245158"/>
              <a:ext cx="368300" cy="241300"/>
            </a:xfrm>
            <a:prstGeom prst="rect">
              <a:avLst/>
            </a:prstGeom>
          </p:spPr>
        </p:pic>
        <p:pic>
          <p:nvPicPr>
            <p:cNvPr id="32" name="图片 31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09" y="4800717"/>
              <a:ext cx="177800" cy="177800"/>
            </a:xfrm>
            <a:prstGeom prst="rect">
              <a:avLst/>
            </a:prstGeom>
          </p:spPr>
        </p:pic>
        <p:pic>
          <p:nvPicPr>
            <p:cNvPr id="33" name="图片 3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934" y="4800717"/>
              <a:ext cx="177800" cy="177800"/>
            </a:xfrm>
            <a:prstGeom prst="rect">
              <a:avLst/>
            </a:prstGeom>
          </p:spPr>
        </p:pic>
        <p:pic>
          <p:nvPicPr>
            <p:cNvPr id="34" name="图片 33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3086" y="4800717"/>
              <a:ext cx="177800" cy="177800"/>
            </a:xfrm>
            <a:prstGeom prst="rect">
              <a:avLst/>
            </a:prstGeom>
          </p:spPr>
        </p:pic>
        <p:pic>
          <p:nvPicPr>
            <p:cNvPr id="35" name="图片 34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40" y="5615908"/>
              <a:ext cx="62230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0058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909195"/>
            <a:ext cx="12099664" cy="755333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Alternating optimization method</a:t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chemeClr val="tx1"/>
                </a:solidFill>
              </a:rPr>
              <a:t>high variance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especially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for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large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scale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problem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rgbClr val="21A2FE"/>
                </a:solidFill>
              </a:rPr>
              <a:t>can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we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solve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it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in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a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more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controlled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way?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buChar char=" "/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           </a:t>
            </a:r>
            <a:r>
              <a:rPr lang="en-US" altLang="zh-CN" sz="3600" smtClean="0">
                <a:solidFill>
                  <a:schemeClr val="tx1"/>
                </a:solidFill>
              </a:rPr>
              <a:t/>
            </a:r>
            <a:br>
              <a:rPr lang="en-US" altLang="zh-CN" sz="3600" smtClean="0">
                <a:solidFill>
                  <a:schemeClr val="tx1"/>
                </a:solidFill>
              </a:rPr>
            </a:br>
            <a:r>
              <a:rPr lang="en-US" altLang="zh-CN" sz="3600" smtClean="0">
                <a:solidFill>
                  <a:srgbClr val="21A2FE"/>
                </a:solidFill>
              </a:rPr>
              <a:t> 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 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 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      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    </a:t>
            </a:r>
            <a:endParaRPr lang="en-US" altLang="zh-CN" sz="3600" dirty="0" smtClean="0">
              <a:solidFill>
                <a:srgbClr val="21A2FE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14" y="1099651"/>
            <a:ext cx="4876800" cy="393700"/>
          </a:xfrm>
          <a:prstGeom prst="rect">
            <a:avLst/>
          </a:prstGeom>
        </p:spPr>
      </p:pic>
      <p:pic>
        <p:nvPicPr>
          <p:cNvPr id="2" name="图片 1" descr="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0"/>
          <a:stretch/>
        </p:blipFill>
        <p:spPr>
          <a:xfrm>
            <a:off x="2551497" y="3365866"/>
            <a:ext cx="6258979" cy="44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 descr="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 descr=" 25"/>
          <p:cNvSpPr>
            <a:spLocks noGrp="1"/>
          </p:cNvSpPr>
          <p:nvPr>
            <p:ph type="body" idx="1"/>
          </p:nvPr>
        </p:nvSpPr>
        <p:spPr>
          <a:xfrm>
            <a:off x="213592" y="1909195"/>
            <a:ext cx="12099664" cy="755333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Alternating optimization method</a:t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chemeClr val="tx1"/>
                </a:solidFill>
              </a:rPr>
              <a:t>high variance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especially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for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large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scale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problem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rgbClr val="21A2FE"/>
                </a:solidFill>
              </a:rPr>
              <a:t>can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we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solve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it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in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a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more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controlled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way?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Recent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theoretical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work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exact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recovery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under</a:t>
            </a:r>
            <a:r>
              <a:rPr lang="zh-CN" altLang="en-US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  <a:t>assumptions</a:t>
            </a:r>
            <a:br>
              <a:rPr lang="en-US" altLang="zh-CN" sz="3600" smtClean="0">
                <a:solidFill>
                  <a:schemeClr val="tx1"/>
                </a:solidFill>
                <a:latin typeface="Myriad Pro" panose="020B0503030403020204" pitchFamily="34" charset="0"/>
              </a:rPr>
            </a:b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can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we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still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solve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it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in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agnostic</a:t>
            </a:r>
            <a:r>
              <a:rPr lang="zh-CN" altLang="en-US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  <a:latin typeface="Myriad Pro" panose="020B0503030403020204" pitchFamily="34" charset="0"/>
              </a:rPr>
              <a:t>way?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14" y="1099651"/>
            <a:ext cx="4876800" cy="393700"/>
          </a:xfrm>
          <a:prstGeom prst="rect">
            <a:avLst/>
          </a:prstGeom>
        </p:spPr>
      </p:pic>
      <p:pic>
        <p:nvPicPr>
          <p:cNvPr id="2" name="图片 1" descr="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0"/>
          <a:stretch/>
        </p:blipFill>
        <p:spPr>
          <a:xfrm>
            <a:off x="2551497" y="3365866"/>
            <a:ext cx="6258979" cy="44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9686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25614</TotalTime>
  <Words>870</Words>
  <Application>Microsoft Office PowerPoint</Application>
  <PresentationFormat>Custom</PresentationFormat>
  <Paragraphs>372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Avenir Roman</vt:lpstr>
      <vt:lpstr>BauerBodni BT Roman</vt:lpstr>
      <vt:lpstr>Helvetica Light</vt:lpstr>
      <vt:lpstr>Titillium       </vt:lpstr>
      <vt:lpstr>Titillium Semibold</vt:lpstr>
      <vt:lpstr>Helvetica</vt:lpstr>
      <vt:lpstr>Myriad Pro</vt:lpstr>
      <vt:lpstr>Titillium</vt:lpstr>
      <vt:lpstr>White</vt:lpstr>
      <vt:lpstr>Nonnegative matrix/tensor decomposition  </vt:lpstr>
      <vt:lpstr>Nonnegative matrix factorization</vt:lpstr>
      <vt:lpstr>Nonnegative matrix factorization</vt:lpstr>
      <vt:lpstr>Nonnegative matrix factorization</vt:lpstr>
      <vt:lpstr>Nonnegative matrix factorization</vt:lpstr>
      <vt:lpstr>Nonnegative tensor factorization</vt:lpstr>
      <vt:lpstr>Nonnegative tensor factorization</vt:lpstr>
      <vt:lpstr>Literature</vt:lpstr>
      <vt:lpstr>Literature</vt:lpstr>
      <vt:lpstr>Literature</vt:lpstr>
      <vt:lpstr>Literature</vt:lpstr>
      <vt:lpstr>Literature</vt:lpstr>
      <vt:lpstr>Literature</vt:lpstr>
      <vt:lpstr>Algorithm</vt:lpstr>
      <vt:lpstr>Algorithm</vt:lpstr>
      <vt:lpstr>Incremental algorithm</vt:lpstr>
      <vt:lpstr>Incremental algorithm</vt:lpstr>
      <vt:lpstr>Incremental algorithm</vt:lpstr>
      <vt:lpstr>Incremental algorithm</vt:lpstr>
      <vt:lpstr>Guarantee </vt:lpstr>
      <vt:lpstr>Guarantee </vt:lpstr>
      <vt:lpstr>Guarantee </vt:lpstr>
      <vt:lpstr>Guarantee </vt:lpstr>
      <vt:lpstr>Rank one problem (matrix)</vt:lpstr>
      <vt:lpstr>Rank one problem (matrix)</vt:lpstr>
      <vt:lpstr>Rank one problem (matrix)</vt:lpstr>
      <vt:lpstr>Rank one problem (matrix)</vt:lpstr>
      <vt:lpstr>Rank one problem (tensor)</vt:lpstr>
      <vt:lpstr>Rank one problem (tensor)</vt:lpstr>
      <vt:lpstr>Rank one problem (tensor)</vt:lpstr>
      <vt:lpstr>Summary before numerical examples</vt:lpstr>
      <vt:lpstr>Summary before numerical examples</vt:lpstr>
      <vt:lpstr>Summary before numerical examples</vt:lpstr>
      <vt:lpstr>Numerical example</vt:lpstr>
      <vt:lpstr>Numerical example</vt:lpstr>
      <vt:lpstr>Numerical example</vt:lpstr>
      <vt:lpstr>Numerical example</vt:lpstr>
      <vt:lpstr>Numerical example</vt:lpstr>
      <vt:lpstr>Numerical example</vt:lpstr>
      <vt:lpstr>Numerical example</vt:lpstr>
      <vt:lpstr>Thank you 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realization</dc:title>
  <dc:subject/>
  <dc:creator>Qingqing Huang</dc:creator>
  <cp:keywords/>
  <dc:description/>
  <cp:lastModifiedBy>Qingqing Huang</cp:lastModifiedBy>
  <cp:revision>858</cp:revision>
  <dcterms:modified xsi:type="dcterms:W3CDTF">2015-01-29T17:20:02Z</dcterms:modified>
  <cp:category/>
</cp:coreProperties>
</file>