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1" autoAdjust="0"/>
    <p:restoredTop sz="94660"/>
  </p:normalViewPr>
  <p:slideViewPr>
    <p:cSldViewPr snapToGrid="0">
      <p:cViewPr>
        <p:scale>
          <a:sx n="80" d="100"/>
          <a:sy n="80" d="100"/>
        </p:scale>
        <p:origin x="-1408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BB9A-BD39-4A24-A425-5321C73304E7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A373-4603-4823-A7B7-196657D1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1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BB9A-BD39-4A24-A425-5321C73304E7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A373-4603-4823-A7B7-196657D1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BB9A-BD39-4A24-A425-5321C73304E7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A373-4603-4823-A7B7-196657D1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BB9A-BD39-4A24-A425-5321C73304E7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A373-4603-4823-A7B7-196657D1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BB9A-BD39-4A24-A425-5321C73304E7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A373-4603-4823-A7B7-196657D1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BB9A-BD39-4A24-A425-5321C73304E7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A373-4603-4823-A7B7-196657D1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BB9A-BD39-4A24-A425-5321C73304E7}" type="datetimeFigureOut">
              <a:rPr lang="en-US" smtClean="0"/>
              <a:t>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A373-4603-4823-A7B7-196657D1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BB9A-BD39-4A24-A425-5321C73304E7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A373-4603-4823-A7B7-196657D1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BB9A-BD39-4A24-A425-5321C73304E7}" type="datetimeFigureOut">
              <a:rPr lang="en-US" smtClean="0"/>
              <a:t>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A373-4603-4823-A7B7-196657D1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BB9A-BD39-4A24-A425-5321C73304E7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A373-4603-4823-A7B7-196657D1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BB9A-BD39-4A24-A425-5321C73304E7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A373-4603-4823-A7B7-196657D1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BB9A-BD39-4A24-A425-5321C73304E7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A373-4603-4823-A7B7-196657D1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37458" y="863544"/>
            <a:ext cx="12300430" cy="9201031"/>
            <a:chOff x="-137458" y="863544"/>
            <a:chExt cx="12300430" cy="9201031"/>
          </a:xfrm>
        </p:grpSpPr>
        <p:sp>
          <p:nvSpPr>
            <p:cNvPr id="4" name="Rectangle 3"/>
            <p:cNvSpPr/>
            <p:nvPr/>
          </p:nvSpPr>
          <p:spPr>
            <a:xfrm>
              <a:off x="4436913" y="2400301"/>
              <a:ext cx="3117273" cy="29614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Words with exact </a:t>
              </a:r>
              <a:r>
                <a:rPr lang="en-US" dirty="0" err="1" smtClean="0">
                  <a:solidFill>
                    <a:schemeClr val="tx1"/>
                  </a:solidFill>
                </a:rPr>
                <a:t>prob</a:t>
              </a:r>
              <a:r>
                <a:rPr lang="en-US" dirty="0" smtClean="0">
                  <a:solidFill>
                    <a:schemeClr val="tx1"/>
                  </a:solidFill>
                </a:rPr>
                <a:t> less than 2^(</a:t>
              </a:r>
              <a:r>
                <a:rPr lang="en-US" dirty="0" err="1" smtClean="0">
                  <a:solidFill>
                    <a:schemeClr val="tx1"/>
                  </a:solidFill>
                </a:rPr>
                <a:t>tau+k</a:t>
              </a:r>
              <a:r>
                <a:rPr lang="en-US" dirty="0" smtClean="0">
                  <a:solidFill>
                    <a:schemeClr val="tx1"/>
                  </a:solidFill>
                </a:rPr>
                <a:t>) /M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64061" y="863544"/>
              <a:ext cx="806297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Empirical  k-</a:t>
              </a:r>
              <a:r>
                <a:rPr lang="en-US" dirty="0" err="1" smtClean="0">
                  <a:solidFill>
                    <a:schemeClr val="tx1"/>
                  </a:solidFill>
                </a:rPr>
                <a:t>th</a:t>
              </a:r>
              <a:r>
                <a:rPr lang="en-US" dirty="0" smtClean="0">
                  <a:solidFill>
                    <a:schemeClr val="tx1"/>
                  </a:solidFill>
                </a:rPr>
                <a:t> bin, extended to include words from nearest tau bins, tau small </a:t>
              </a:r>
              <a:r>
                <a:rPr lang="en-US" dirty="0" err="1" smtClean="0">
                  <a:solidFill>
                    <a:schemeClr val="tx1"/>
                  </a:solidFill>
                </a:rPr>
                <a:t>const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err="1" smtClean="0"/>
                <a:t>d_k</a:t>
              </a:r>
              <a:r>
                <a:rPr lang="en-US" dirty="0" smtClean="0"/>
                <a:t> is the expected max row sum as the d in LV paper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endParaRPr lang="en-US" dirty="0"/>
            </a:p>
            <a:p>
              <a:r>
                <a:rPr lang="en-US" dirty="0" smtClean="0"/>
                <a:t>This is after we take out all the heavy rows/columns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6141024" y="3938155"/>
              <a:ext cx="3882736" cy="8070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36912" y="5476009"/>
              <a:ext cx="4048994" cy="8070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Words with exact </a:t>
              </a:r>
              <a:r>
                <a:rPr lang="en-US" dirty="0" err="1" smtClean="0">
                  <a:solidFill>
                    <a:schemeClr val="tx1"/>
                  </a:solidFill>
                </a:rPr>
                <a:t>prob</a:t>
              </a:r>
              <a:r>
                <a:rPr lang="en-US" dirty="0" smtClean="0">
                  <a:solidFill>
                    <a:schemeClr val="tx1"/>
                  </a:solidFill>
                </a:rPr>
                <a:t> more than 2^(</a:t>
              </a:r>
              <a:r>
                <a:rPr lang="en-US" dirty="0" err="1" smtClean="0">
                  <a:solidFill>
                    <a:schemeClr val="tx1"/>
                  </a:solidFill>
                </a:rPr>
                <a:t>tau+k</a:t>
              </a:r>
              <a:r>
                <a:rPr lang="en-US" dirty="0" smtClean="0">
                  <a:solidFill>
                    <a:schemeClr val="tx1"/>
                  </a:solidFill>
                </a:rPr>
                <a:t>) /M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>
              <a:off x="4062844" y="2478232"/>
              <a:ext cx="280554" cy="280554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8361" y="3695719"/>
              <a:ext cx="288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Number of good words: </a:t>
              </a:r>
              <a:r>
                <a:rPr lang="en-US" dirty="0" err="1" smtClean="0">
                  <a:solidFill>
                    <a:schemeClr val="tx1"/>
                  </a:solidFill>
                </a:rPr>
                <a:t>M_k</a:t>
              </a:r>
              <a:endParaRPr lang="en-US" dirty="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024681" y="5567796"/>
              <a:ext cx="280554" cy="62345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361" y="5640533"/>
              <a:ext cx="3358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Number of bad words&lt; </a:t>
              </a:r>
              <a:r>
                <a:rPr lang="en-US" dirty="0" err="1" smtClean="0">
                  <a:solidFill>
                    <a:schemeClr val="tx1"/>
                  </a:solidFill>
                </a:rPr>
                <a:t>M_k</a:t>
              </a:r>
              <a:r>
                <a:rPr lang="en-US" dirty="0" smtClean="0">
                  <a:solidFill>
                    <a:schemeClr val="tx1"/>
                  </a:solidFill>
                </a:rPr>
                <a:t> / </a:t>
              </a:r>
              <a:r>
                <a:rPr lang="en-US" dirty="0" err="1" smtClean="0">
                  <a:solidFill>
                    <a:schemeClr val="tx1"/>
                  </a:solidFill>
                </a:rPr>
                <a:t>d_k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87923" y="6925254"/>
              <a:ext cx="11275049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Argue that this block has 2 norm bounded by </a:t>
              </a:r>
              <a:r>
                <a:rPr lang="en-US" dirty="0" err="1" smtClean="0">
                  <a:solidFill>
                    <a:srgbClr val="00B0F0"/>
                  </a:solidFill>
                </a:rPr>
                <a:t>sqrt</a:t>
              </a:r>
              <a:r>
                <a:rPr lang="en-US" dirty="0" smtClean="0">
                  <a:solidFill>
                    <a:srgbClr val="00B0F0"/>
                  </a:solidFill>
                </a:rPr>
                <a:t>(</a:t>
              </a:r>
              <a:r>
                <a:rPr lang="en-US" dirty="0" err="1" smtClean="0">
                  <a:solidFill>
                    <a:srgbClr val="00B0F0"/>
                  </a:solidFill>
                </a:rPr>
                <a:t>d_k</a:t>
              </a:r>
              <a:r>
                <a:rPr lang="en-US" dirty="0" smtClean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dirty="0" smtClean="0">
                  <a:solidFill>
                    <a:srgbClr val="00B0F0"/>
                  </a:solidFill>
                </a:rPr>
                <a:t>Condition on row sum all bounded by </a:t>
              </a:r>
              <a:r>
                <a:rPr lang="en-US" dirty="0" err="1" smtClean="0">
                  <a:solidFill>
                    <a:srgbClr val="00B0F0"/>
                  </a:solidFill>
                </a:rPr>
                <a:t>d_k</a:t>
              </a:r>
              <a:endParaRPr lang="en-US" dirty="0" smtClean="0">
                <a:solidFill>
                  <a:srgbClr val="00B0F0"/>
                </a:solidFill>
              </a:endParaRPr>
            </a:p>
            <a:p>
              <a:r>
                <a:rPr lang="en-US" dirty="0" smtClean="0">
                  <a:solidFill>
                    <a:srgbClr val="00B0F0"/>
                  </a:solidFill>
                </a:rPr>
                <a:t>We only need to show that </a:t>
              </a:r>
              <a:r>
                <a:rPr lang="en-US" b="1" dirty="0" smtClean="0">
                  <a:solidFill>
                    <a:srgbClr val="00B0F0"/>
                  </a:solidFill>
                </a:rPr>
                <a:t>every </a:t>
              </a:r>
              <a:r>
                <a:rPr lang="en-US" dirty="0" smtClean="0">
                  <a:solidFill>
                    <a:srgbClr val="00B0F0"/>
                  </a:solidFill>
                </a:rPr>
                <a:t>column sum is bounded by constant r</a:t>
              </a:r>
            </a:p>
            <a:p>
              <a:r>
                <a:rPr lang="en-US" dirty="0" smtClean="0">
                  <a:solidFill>
                    <a:srgbClr val="00B0F0"/>
                  </a:solidFill>
                </a:rPr>
                <a:t>Then the 2 norm of the block is </a:t>
              </a:r>
              <a:r>
                <a:rPr lang="en-US" dirty="0" err="1" smtClean="0">
                  <a:solidFill>
                    <a:srgbClr val="00B0F0"/>
                  </a:solidFill>
                </a:rPr>
                <a:t>sqrt</a:t>
              </a:r>
              <a:r>
                <a:rPr lang="en-US" dirty="0" smtClean="0">
                  <a:solidFill>
                    <a:srgbClr val="00B0F0"/>
                  </a:solidFill>
                </a:rPr>
                <a:t>(</a:t>
              </a:r>
              <a:r>
                <a:rPr lang="en-US" dirty="0" err="1" smtClean="0">
                  <a:solidFill>
                    <a:srgbClr val="00B0F0"/>
                  </a:solidFill>
                </a:rPr>
                <a:t>d_k</a:t>
              </a:r>
              <a:r>
                <a:rPr lang="en-US" dirty="0" smtClean="0">
                  <a:solidFill>
                    <a:srgbClr val="00B0F0"/>
                  </a:solidFill>
                </a:rPr>
                <a:t> times r) </a:t>
              </a:r>
            </a:p>
            <a:p>
              <a:endParaRPr lang="en-US" dirty="0" smtClean="0">
                <a:solidFill>
                  <a:srgbClr val="00B0F0"/>
                </a:solidFill>
              </a:endParaRPr>
            </a:p>
            <a:p>
              <a:r>
                <a:rPr lang="en-US" dirty="0" smtClean="0">
                  <a:solidFill>
                    <a:srgbClr val="00B0F0"/>
                  </a:solidFill>
                </a:rPr>
                <a:t>Note that the </a:t>
              </a:r>
              <a:r>
                <a:rPr lang="en-US" b="1" dirty="0" smtClean="0">
                  <a:solidFill>
                    <a:srgbClr val="00B0F0"/>
                  </a:solidFill>
                </a:rPr>
                <a:t>expected </a:t>
              </a:r>
              <a:r>
                <a:rPr lang="en-US" dirty="0" smtClean="0">
                  <a:solidFill>
                    <a:srgbClr val="00B0F0"/>
                  </a:solidFill>
                </a:rPr>
                <a:t>column sum of this block is bounded by:</a:t>
              </a:r>
            </a:p>
            <a:p>
              <a:pPr marL="342900" indent="-342900">
                <a:buAutoNum type="arabicParenBoth"/>
              </a:pPr>
              <a:r>
                <a:rPr lang="en-US" dirty="0" err="1" smtClean="0">
                  <a:solidFill>
                    <a:srgbClr val="00B050"/>
                  </a:solidFill>
                </a:rPr>
                <a:t>d_k</a:t>
              </a:r>
              <a:r>
                <a:rPr lang="en-US" dirty="0" smtClean="0">
                  <a:solidFill>
                    <a:srgbClr val="00B050"/>
                  </a:solidFill>
                </a:rPr>
                <a:t> (</a:t>
              </a:r>
              <a:r>
                <a:rPr lang="en-US" dirty="0" err="1" smtClean="0">
                  <a:solidFill>
                    <a:srgbClr val="00B050"/>
                  </a:solidFill>
                </a:rPr>
                <a:t>M_k</a:t>
              </a:r>
              <a:r>
                <a:rPr lang="en-US" dirty="0" smtClean="0">
                  <a:solidFill>
                    <a:srgbClr val="00B050"/>
                  </a:solidFill>
                </a:rPr>
                <a:t>/</a:t>
              </a:r>
              <a:r>
                <a:rPr lang="en-US" dirty="0" err="1" smtClean="0">
                  <a:solidFill>
                    <a:srgbClr val="00B050"/>
                  </a:solidFill>
                </a:rPr>
                <a:t>d_k</a:t>
              </a:r>
              <a:r>
                <a:rPr lang="en-US" dirty="0" smtClean="0">
                  <a:solidFill>
                    <a:srgbClr val="00B050"/>
                  </a:solidFill>
                </a:rPr>
                <a:t>) / </a:t>
              </a:r>
              <a:r>
                <a:rPr lang="en-US" dirty="0" err="1" smtClean="0">
                  <a:solidFill>
                    <a:srgbClr val="00B050"/>
                  </a:solidFill>
                </a:rPr>
                <a:t>M_k</a:t>
              </a:r>
              <a:r>
                <a:rPr lang="en-US" dirty="0" smtClean="0">
                  <a:solidFill>
                    <a:srgbClr val="00B050"/>
                  </a:solidFill>
                </a:rPr>
                <a:t> &lt;</a:t>
              </a:r>
              <a:r>
                <a:rPr lang="zh-CN" altLang="en-US" dirty="0">
                  <a:solidFill>
                    <a:srgbClr val="00B050"/>
                  </a:solidFill>
                </a:rPr>
                <a:t> </a:t>
              </a:r>
              <a:r>
                <a:rPr lang="en-US" altLang="zh-CN" dirty="0" smtClean="0">
                  <a:solidFill>
                    <a:srgbClr val="00B050"/>
                  </a:solidFill>
                </a:rPr>
                <a:t>Omega(1) !</a:t>
              </a:r>
              <a:endParaRPr lang="en-US" dirty="0" smtClean="0">
                <a:solidFill>
                  <a:srgbClr val="00B050"/>
                </a:solidFill>
              </a:endParaRPr>
            </a:p>
            <a:p>
              <a:r>
                <a:rPr lang="en-US" dirty="0" smtClean="0">
                  <a:solidFill>
                    <a:srgbClr val="00B050"/>
                  </a:solidFill>
                </a:rPr>
                <a:t>The tiny strip has only a few words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(2) </a:t>
              </a:r>
              <a:r>
                <a:rPr lang="en-US" dirty="0" err="1" smtClean="0">
                  <a:solidFill>
                    <a:srgbClr val="C00000"/>
                  </a:solidFill>
                </a:rPr>
                <a:t>d_k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err="1" smtClean="0">
                  <a:solidFill>
                    <a:srgbClr val="C00000"/>
                  </a:solidFill>
                </a:rPr>
                <a:t>exp</a:t>
              </a:r>
              <a:r>
                <a:rPr lang="en-US" dirty="0" smtClean="0">
                  <a:solidFill>
                    <a:srgbClr val="C00000"/>
                  </a:solidFill>
                </a:rPr>
                <a:t>(-</a:t>
              </a:r>
              <a:r>
                <a:rPr lang="en-US" dirty="0" err="1" smtClean="0">
                  <a:solidFill>
                    <a:srgbClr val="C00000"/>
                  </a:solidFill>
                </a:rPr>
                <a:t>d_k</a:t>
              </a:r>
              <a:r>
                <a:rPr lang="en-US" dirty="0" smtClean="0">
                  <a:solidFill>
                    <a:srgbClr val="C00000"/>
                  </a:solidFill>
                </a:rPr>
                <a:t>) 2^k &lt; (</a:t>
              </a:r>
              <a:r>
                <a:rPr lang="en-US" dirty="0" err="1" smtClean="0">
                  <a:solidFill>
                    <a:srgbClr val="C00000"/>
                  </a:solidFill>
                </a:rPr>
                <a:t>d_k</a:t>
              </a:r>
              <a:r>
                <a:rPr lang="en-US" dirty="0" smtClean="0">
                  <a:solidFill>
                    <a:srgbClr val="C00000"/>
                  </a:solidFill>
                </a:rPr>
                <a:t>)^2 </a:t>
              </a:r>
              <a:r>
                <a:rPr lang="en-US" dirty="0" err="1" smtClean="0">
                  <a:solidFill>
                    <a:srgbClr val="C00000"/>
                  </a:solidFill>
                </a:rPr>
                <a:t>exp</a:t>
              </a:r>
              <a:r>
                <a:rPr lang="en-US" dirty="0" smtClean="0">
                  <a:solidFill>
                    <a:srgbClr val="C00000"/>
                  </a:solidFill>
                </a:rPr>
                <a:t>(-</a:t>
              </a:r>
              <a:r>
                <a:rPr lang="en-US" dirty="0" err="1" smtClean="0">
                  <a:solidFill>
                    <a:srgbClr val="C00000"/>
                  </a:solidFill>
                </a:rPr>
                <a:t>d_k</a:t>
              </a:r>
              <a:r>
                <a:rPr lang="en-US" dirty="0" smtClean="0">
                  <a:solidFill>
                    <a:srgbClr val="C00000"/>
                  </a:solidFill>
                </a:rPr>
                <a:t>) = o(1)  when </a:t>
              </a:r>
              <a:r>
                <a:rPr lang="en-US" dirty="0" err="1" smtClean="0">
                  <a:solidFill>
                    <a:srgbClr val="C00000"/>
                  </a:solidFill>
                </a:rPr>
                <a:t>d_k</a:t>
              </a:r>
              <a:r>
                <a:rPr lang="en-US" dirty="0" smtClean="0">
                  <a:solidFill>
                    <a:srgbClr val="C00000"/>
                  </a:solidFill>
                </a:rPr>
                <a:t> is a large constant!!!</a:t>
              </a:r>
            </a:p>
            <a:p>
              <a:r>
                <a:rPr lang="en-US" dirty="0" smtClean="0">
                  <a:solidFill>
                    <a:srgbClr val="00B0F0"/>
                  </a:solidFill>
                </a:rPr>
                <a:t>Look at the column, </a:t>
              </a:r>
              <a:r>
                <a:rPr lang="en-US" dirty="0">
                  <a:solidFill>
                    <a:srgbClr val="00B0F0"/>
                  </a:solidFill>
                </a:rPr>
                <a:t>a</a:t>
              </a:r>
              <a:r>
                <a:rPr lang="en-US" dirty="0" smtClean="0">
                  <a:solidFill>
                    <a:srgbClr val="00B0F0"/>
                  </a:solidFill>
                </a:rPr>
                <a:t>ssuming the </a:t>
              </a:r>
              <a:r>
                <a:rPr lang="en-US" dirty="0" err="1" smtClean="0">
                  <a:solidFill>
                    <a:srgbClr val="00B0F0"/>
                  </a:solidFill>
                </a:rPr>
                <a:t>d_k</a:t>
              </a:r>
              <a:r>
                <a:rPr lang="en-US" dirty="0" smtClean="0">
                  <a:solidFill>
                    <a:srgbClr val="00B0F0"/>
                  </a:solidFill>
                </a:rPr>
                <a:t> counts distribute over the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good</a:t>
              </a:r>
              <a:r>
                <a:rPr lang="en-US" dirty="0" smtClean="0">
                  <a:solidFill>
                    <a:srgbClr val="00B0F0"/>
                  </a:solidFill>
                </a:rPr>
                <a:t> part and the </a:t>
              </a:r>
              <a:r>
                <a:rPr lang="en-US" dirty="0" smtClean="0">
                  <a:solidFill>
                    <a:srgbClr val="C00000"/>
                  </a:solidFill>
                </a:rPr>
                <a:t>bad </a:t>
              </a:r>
              <a:r>
                <a:rPr lang="en-US" dirty="0" smtClean="0">
                  <a:solidFill>
                    <a:srgbClr val="00B0F0"/>
                  </a:solidFill>
                </a:rPr>
                <a:t>part according to W and </a:t>
              </a:r>
              <a:r>
                <a:rPr lang="en-US" dirty="0" err="1" smtClean="0">
                  <a:solidFill>
                    <a:srgbClr val="00B0F0"/>
                  </a:solidFill>
                </a:rPr>
                <a:t>Wh</a:t>
              </a:r>
              <a:endParaRPr lang="en-US" dirty="0" smtClean="0">
                <a:solidFill>
                  <a:srgbClr val="00B0F0"/>
                </a:solidFill>
              </a:endParaRPr>
            </a:p>
            <a:p>
              <a:endParaRPr lang="en-US" dirty="0" smtClean="0">
                <a:solidFill>
                  <a:srgbClr val="00B0F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18799" y="4157003"/>
              <a:ext cx="41393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</a:t>
              </a:r>
              <a:r>
                <a:rPr lang="en-US" dirty="0" smtClean="0">
                  <a:solidFill>
                    <a:srgbClr val="C00000"/>
                  </a:solidFill>
                </a:rPr>
                <a:t>, total probability of good words &gt; 1/2^k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137458" y="6199970"/>
              <a:ext cx="4749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W</a:t>
              </a:r>
              <a:r>
                <a:rPr lang="en-US" dirty="0" err="1">
                  <a:solidFill>
                    <a:srgbClr val="C00000"/>
                  </a:solidFill>
                </a:rPr>
                <a:t>h</a:t>
              </a:r>
              <a:r>
                <a:rPr lang="en-US" dirty="0" smtClean="0">
                  <a:solidFill>
                    <a:srgbClr val="C00000"/>
                  </a:solidFill>
                </a:rPr>
                <a:t>, total probability of bad words  &lt; </a:t>
              </a:r>
              <a:r>
                <a:rPr lang="en-US" dirty="0" err="1" smtClean="0">
                  <a:solidFill>
                    <a:srgbClr val="C00000"/>
                  </a:solidFill>
                </a:rPr>
                <a:t>exp</a:t>
              </a:r>
              <a:r>
                <a:rPr lang="en-US" dirty="0" smtClean="0">
                  <a:solidFill>
                    <a:srgbClr val="C00000"/>
                  </a:solidFill>
                </a:rPr>
                <a:t>(-</a:t>
              </a:r>
              <a:r>
                <a:rPr lang="en-US" dirty="0" err="1" smtClean="0">
                  <a:solidFill>
                    <a:srgbClr val="C00000"/>
                  </a:solidFill>
                </a:rPr>
                <a:t>d_k</a:t>
              </a:r>
              <a:r>
                <a:rPr lang="en-US" dirty="0" smtClean="0">
                  <a:solidFill>
                    <a:srgbClr val="C00000"/>
                  </a:solidFill>
                </a:rPr>
                <a:t>)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82392" y="2311400"/>
              <a:ext cx="119790" cy="316460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68683" y="5524017"/>
              <a:ext cx="133499" cy="84792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8202182" y="3410857"/>
              <a:ext cx="898275" cy="482847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8867089" y="2925772"/>
              <a:ext cx="3080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Expected sum, 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d_k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 W/(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W+Wh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224513" y="5490163"/>
              <a:ext cx="898275" cy="48284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889420" y="5005078"/>
              <a:ext cx="3202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Expected sum, </a:t>
              </a:r>
              <a:r>
                <a:rPr lang="en-US" dirty="0" err="1" smtClean="0">
                  <a:solidFill>
                    <a:srgbClr val="C00000"/>
                  </a:solidFill>
                </a:rPr>
                <a:t>d_k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err="1" smtClean="0">
                  <a:solidFill>
                    <a:srgbClr val="C00000"/>
                  </a:solidFill>
                </a:rPr>
                <a:t>Wh</a:t>
              </a:r>
              <a:r>
                <a:rPr lang="en-US" dirty="0" smtClean="0">
                  <a:solidFill>
                    <a:srgbClr val="C00000"/>
                  </a:solidFill>
                </a:rPr>
                <a:t>/(</a:t>
              </a:r>
              <a:r>
                <a:rPr lang="en-US" dirty="0" err="1" smtClean="0">
                  <a:solidFill>
                    <a:srgbClr val="C00000"/>
                  </a:solidFill>
                </a:rPr>
                <a:t>W+Wh</a:t>
              </a:r>
              <a:r>
                <a:rPr lang="en-US" dirty="0" smtClean="0">
                  <a:solidFill>
                    <a:srgbClr val="C00000"/>
                  </a:solidFill>
                </a:rPr>
                <a:t>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54357" y="6377946"/>
              <a:ext cx="4956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(2) 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37034" y="5502157"/>
              <a:ext cx="133499" cy="84792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22708" y="6356086"/>
              <a:ext cx="4956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(2) 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2" idx="0"/>
            </p:cNvCxnSpPr>
            <p:nvPr/>
          </p:nvCxnSpPr>
          <p:spPr>
            <a:xfrm flipH="1" flipV="1">
              <a:off x="5631543" y="6283037"/>
              <a:ext cx="893905" cy="6422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955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0" y="-292100"/>
            <a:ext cx="12192000" cy="7007225"/>
            <a:chOff x="0" y="-292100"/>
            <a:chExt cx="12192000" cy="7007225"/>
          </a:xfrm>
        </p:grpSpPr>
        <p:grpSp>
          <p:nvGrpSpPr>
            <p:cNvPr id="3" name="组 2"/>
            <p:cNvGrpSpPr/>
            <p:nvPr/>
          </p:nvGrpSpPr>
          <p:grpSpPr>
            <a:xfrm>
              <a:off x="0" y="-279400"/>
              <a:ext cx="11480756" cy="6196279"/>
              <a:chOff x="0" y="-279400"/>
              <a:chExt cx="11480756" cy="6196279"/>
            </a:xfrm>
          </p:grpSpPr>
          <p:grpSp>
            <p:nvGrpSpPr>
              <p:cNvPr id="74" name="组 73"/>
              <p:cNvGrpSpPr/>
              <p:nvPr/>
            </p:nvGrpSpPr>
            <p:grpSpPr>
              <a:xfrm>
                <a:off x="0" y="425450"/>
                <a:ext cx="11480756" cy="5491429"/>
                <a:chOff x="0" y="425450"/>
                <a:chExt cx="11480756" cy="5491429"/>
              </a:xfrm>
            </p:grpSpPr>
            <p:sp>
              <p:nvSpPr>
                <p:cNvPr id="70" name="Rectangle 5"/>
                <p:cNvSpPr/>
                <p:nvPr/>
              </p:nvSpPr>
              <p:spPr>
                <a:xfrm>
                  <a:off x="7437580" y="4561246"/>
                  <a:ext cx="3114965" cy="8070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3"/>
                <p:cNvSpPr/>
                <p:nvPr/>
              </p:nvSpPr>
              <p:spPr>
                <a:xfrm>
                  <a:off x="947764" y="1477880"/>
                  <a:ext cx="3117273" cy="2961409"/>
                </a:xfrm>
                <a:prstGeom prst="rect">
                  <a:avLst/>
                </a:prstGeom>
                <a:solidFill>
                  <a:srgbClr val="FFF2CC">
                    <a:alpha val="50000"/>
                  </a:srgbClr>
                </a:solidFill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16200000">
                  <a:off x="3113025" y="2554584"/>
                  <a:ext cx="2960436" cy="80702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5"/>
                <p:cNvSpPr/>
                <p:nvPr/>
              </p:nvSpPr>
              <p:spPr>
                <a:xfrm>
                  <a:off x="947763" y="4553588"/>
                  <a:ext cx="3116237" cy="8070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Left Brace 7"/>
                <p:cNvSpPr/>
                <p:nvPr/>
              </p:nvSpPr>
              <p:spPr>
                <a:xfrm>
                  <a:off x="521368" y="1502338"/>
                  <a:ext cx="332881" cy="3858399"/>
                </a:xfrm>
                <a:prstGeom prst="leftBrace">
                  <a:avLst/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3"/>
                <p:cNvSpPr/>
                <p:nvPr/>
              </p:nvSpPr>
              <p:spPr>
                <a:xfrm>
                  <a:off x="7431763" y="1483229"/>
                  <a:ext cx="3117273" cy="2961409"/>
                </a:xfrm>
                <a:prstGeom prst="rect">
                  <a:avLst/>
                </a:prstGeom>
                <a:solidFill>
                  <a:srgbClr val="FFF2CC">
                    <a:alpha val="50000"/>
                  </a:srgbClr>
                </a:solidFill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6"/>
                <p:cNvSpPr/>
                <p:nvPr/>
              </p:nvSpPr>
              <p:spPr>
                <a:xfrm rot="16200000">
                  <a:off x="9597024" y="2559933"/>
                  <a:ext cx="2960436" cy="80702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5"/>
                <p:cNvSpPr/>
                <p:nvPr/>
              </p:nvSpPr>
              <p:spPr>
                <a:xfrm>
                  <a:off x="10679544" y="4558937"/>
                  <a:ext cx="801211" cy="8070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6" name="图片 35" descr="latex-image-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162634"/>
                  <a:ext cx="457200" cy="546100"/>
                </a:xfrm>
                <a:prstGeom prst="rect">
                  <a:avLst/>
                </a:prstGeom>
              </p:spPr>
            </p:pic>
            <p:sp>
              <p:nvSpPr>
                <p:cNvPr id="37" name="Left Brace 7"/>
                <p:cNvSpPr/>
                <p:nvPr/>
              </p:nvSpPr>
              <p:spPr>
                <a:xfrm rot="10800000">
                  <a:off x="5112083" y="4505161"/>
                  <a:ext cx="332881" cy="941137"/>
                </a:xfrm>
                <a:prstGeom prst="leftBrace">
                  <a:avLst/>
                </a:prstGeom>
                <a:ln w="285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Left Brace 7"/>
                <p:cNvSpPr/>
                <p:nvPr/>
              </p:nvSpPr>
              <p:spPr>
                <a:xfrm rot="5400000">
                  <a:off x="2329535" y="-353339"/>
                  <a:ext cx="372302" cy="3033126"/>
                </a:xfrm>
                <a:prstGeom prst="leftBrace">
                  <a:avLst/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5"/>
                <p:cNvSpPr/>
                <p:nvPr/>
              </p:nvSpPr>
              <p:spPr>
                <a:xfrm>
                  <a:off x="748632" y="4077672"/>
                  <a:ext cx="4424946" cy="807028"/>
                </a:xfrm>
                <a:prstGeom prst="rect">
                  <a:avLst/>
                </a:prstGeom>
                <a:solidFill>
                  <a:srgbClr val="FF66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5"/>
                <p:cNvSpPr/>
                <p:nvPr/>
              </p:nvSpPr>
              <p:spPr>
                <a:xfrm rot="5400000">
                  <a:off x="2024692" y="3052937"/>
                  <a:ext cx="4129414" cy="807028"/>
                </a:xfrm>
                <a:prstGeom prst="rect">
                  <a:avLst/>
                </a:prstGeom>
                <a:solidFill>
                  <a:srgbClr val="FF66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3" name="图片 42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5824" y="2838450"/>
                  <a:ext cx="495300" cy="419100"/>
                </a:xfrm>
                <a:prstGeom prst="rect">
                  <a:avLst/>
                </a:prstGeom>
              </p:spPr>
            </p:pic>
            <p:pic>
              <p:nvPicPr>
                <p:cNvPr id="44" name="图片 43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0825" y="4790239"/>
                  <a:ext cx="495300" cy="419100"/>
                </a:xfrm>
                <a:prstGeom prst="rect">
                  <a:avLst/>
                </a:prstGeom>
              </p:spPr>
            </p:pic>
            <p:pic>
              <p:nvPicPr>
                <p:cNvPr id="45" name="图片 44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1579" y="2825082"/>
                  <a:ext cx="508000" cy="419100"/>
                </a:xfrm>
                <a:prstGeom prst="rect">
                  <a:avLst/>
                </a:prstGeom>
              </p:spPr>
            </p:pic>
            <p:pic>
              <p:nvPicPr>
                <p:cNvPr id="47" name="图片 46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4725" y="425450"/>
                  <a:ext cx="495300" cy="546100"/>
                </a:xfrm>
                <a:prstGeom prst="rect">
                  <a:avLst/>
                </a:prstGeom>
              </p:spPr>
            </p:pic>
            <p:sp>
              <p:nvSpPr>
                <p:cNvPr id="48" name="Left Brace 7"/>
                <p:cNvSpPr/>
                <p:nvPr/>
              </p:nvSpPr>
              <p:spPr>
                <a:xfrm rot="10800000">
                  <a:off x="5137482" y="1514310"/>
                  <a:ext cx="323517" cy="2898939"/>
                </a:xfrm>
                <a:prstGeom prst="leftBrace">
                  <a:avLst/>
                </a:prstGeom>
                <a:ln w="28575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图片 48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9125" y="2705100"/>
                  <a:ext cx="495300" cy="546100"/>
                </a:xfrm>
                <a:prstGeom prst="rect">
                  <a:avLst/>
                </a:prstGeom>
              </p:spPr>
            </p:pic>
            <p:sp>
              <p:nvSpPr>
                <p:cNvPr id="51" name="Left Brace 7"/>
                <p:cNvSpPr/>
                <p:nvPr/>
              </p:nvSpPr>
              <p:spPr>
                <a:xfrm rot="5400000">
                  <a:off x="4440152" y="682470"/>
                  <a:ext cx="332881" cy="941137"/>
                </a:xfrm>
                <a:prstGeom prst="leftBrace">
                  <a:avLst/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Left Brace 7"/>
                <p:cNvSpPr/>
                <p:nvPr/>
              </p:nvSpPr>
              <p:spPr>
                <a:xfrm rot="16200000" flipV="1">
                  <a:off x="3925802" y="5279870"/>
                  <a:ext cx="332881" cy="941137"/>
                </a:xfrm>
                <a:prstGeom prst="leftBrace">
                  <a:avLst/>
                </a:prstGeom>
                <a:ln w="28575" cmpd="sng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Left Brace 7"/>
                <p:cNvSpPr/>
                <p:nvPr/>
              </p:nvSpPr>
              <p:spPr>
                <a:xfrm rot="10800000" flipH="1">
                  <a:off x="406733" y="3990811"/>
                  <a:ext cx="332881" cy="941137"/>
                </a:xfrm>
                <a:prstGeom prst="leftBrace">
                  <a:avLst/>
                </a:prstGeom>
                <a:ln w="28575" cmpd="sng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7" name="图片 56" descr="latex-image-1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95025" y="2819400"/>
                  <a:ext cx="203200" cy="330200"/>
                </a:xfrm>
                <a:prstGeom prst="rect">
                  <a:avLst/>
                </a:prstGeom>
              </p:spPr>
            </p:pic>
            <p:pic>
              <p:nvPicPr>
                <p:cNvPr id="58" name="图片 57" descr="latex-image-1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1550" y="4797425"/>
                  <a:ext cx="203200" cy="330200"/>
                </a:xfrm>
                <a:prstGeom prst="rect">
                  <a:avLst/>
                </a:prstGeom>
              </p:spPr>
            </p:pic>
            <p:pic>
              <p:nvPicPr>
                <p:cNvPr id="62" name="图片 61" descr="latex-image-1.pdf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9750" y="441325"/>
                  <a:ext cx="482600" cy="546100"/>
                </a:xfrm>
                <a:prstGeom prst="rect">
                  <a:avLst/>
                </a:prstGeom>
              </p:spPr>
            </p:pic>
            <p:pic>
              <p:nvPicPr>
                <p:cNvPr id="63" name="图片 62" descr="latex-image-1.pdf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2775" y="4530725"/>
                  <a:ext cx="482600" cy="546100"/>
                </a:xfrm>
                <a:prstGeom prst="rect">
                  <a:avLst/>
                </a:prstGeom>
              </p:spPr>
            </p:pic>
            <p:pic>
              <p:nvPicPr>
                <p:cNvPr id="65" name="图片 64" descr="latex-image-1.pdf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8650" y="2851150"/>
                  <a:ext cx="1854200" cy="520700"/>
                </a:xfrm>
                <a:prstGeom prst="rect">
                  <a:avLst/>
                </a:prstGeom>
              </p:spPr>
            </p:pic>
            <p:sp>
              <p:nvSpPr>
                <p:cNvPr id="68" name="Rectangle 5"/>
                <p:cNvSpPr/>
                <p:nvPr/>
              </p:nvSpPr>
              <p:spPr>
                <a:xfrm>
                  <a:off x="4191000" y="4555897"/>
                  <a:ext cx="808182" cy="80119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9" name="图片 68" descr="latex-image-1.eps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7273" y="4738255"/>
                  <a:ext cx="508000" cy="406400"/>
                </a:xfrm>
                <a:prstGeom prst="rect">
                  <a:avLst/>
                </a:prstGeom>
              </p:spPr>
            </p:pic>
            <p:pic>
              <p:nvPicPr>
                <p:cNvPr id="71" name="图片 70" descr="latex-image-1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75122" y="4788189"/>
                  <a:ext cx="203200" cy="330200"/>
                </a:xfrm>
                <a:prstGeom prst="rect">
                  <a:avLst/>
                </a:prstGeom>
              </p:spPr>
            </p:pic>
          </p:grpSp>
          <p:pic>
            <p:nvPicPr>
              <p:cNvPr id="2" name="图片 1" descr="latex-image-1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8896" y="-279400"/>
                <a:ext cx="1955800" cy="558800"/>
              </a:xfrm>
              <a:prstGeom prst="rect">
                <a:avLst/>
              </a:prstGeom>
            </p:spPr>
          </p:pic>
        </p:grpSp>
        <p:pic>
          <p:nvPicPr>
            <p:cNvPr id="6" name="图片 5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000" y="6359525"/>
              <a:ext cx="6540500" cy="355600"/>
            </a:xfrm>
            <a:prstGeom prst="rect">
              <a:avLst/>
            </a:prstGeom>
          </p:spPr>
        </p:pic>
        <p:pic>
          <p:nvPicPr>
            <p:cNvPr id="10" name="图片 9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775" y="6007100"/>
              <a:ext cx="2044700" cy="304800"/>
            </a:xfrm>
            <a:prstGeom prst="rect">
              <a:avLst/>
            </a:prstGeom>
          </p:spPr>
        </p:pic>
        <p:pic>
          <p:nvPicPr>
            <p:cNvPr id="13" name="图片 12" descr="latex-image-1.pd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900" y="-292100"/>
              <a:ext cx="5118100" cy="58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139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34"/>
          <p:cNvGrpSpPr/>
          <p:nvPr/>
        </p:nvGrpSpPr>
        <p:grpSpPr>
          <a:xfrm>
            <a:off x="2009664" y="-273050"/>
            <a:ext cx="9136373" cy="7524750"/>
            <a:chOff x="2009664" y="-273050"/>
            <a:chExt cx="9136373" cy="7524750"/>
          </a:xfrm>
        </p:grpSpPr>
        <p:sp>
          <p:nvSpPr>
            <p:cNvPr id="4" name="Rectangle 3"/>
            <p:cNvSpPr/>
            <p:nvPr/>
          </p:nvSpPr>
          <p:spPr>
            <a:xfrm>
              <a:off x="3764119" y="1016742"/>
              <a:ext cx="5476270" cy="5462238"/>
            </a:xfrm>
            <a:prstGeom prst="rect">
              <a:avLst/>
            </a:prstGeom>
            <a:solidFill>
              <a:srgbClr val="FFF2CC">
                <a:alpha val="50000"/>
              </a:srgbClr>
            </a:solidFill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3769937" y="1023723"/>
              <a:ext cx="1310334" cy="133462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88725" y="2381212"/>
              <a:ext cx="2337282" cy="233548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7431345" y="4710550"/>
              <a:ext cx="1148092" cy="108165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图片 7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9802" y="5899225"/>
              <a:ext cx="419100" cy="330200"/>
            </a:xfrm>
            <a:prstGeom prst="rect">
              <a:avLst/>
            </a:prstGeom>
          </p:spPr>
        </p:pic>
        <p:pic>
          <p:nvPicPr>
            <p:cNvPr id="9" name="图片 8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945" y="6858000"/>
              <a:ext cx="647700" cy="393700"/>
            </a:xfrm>
            <a:prstGeom prst="rect">
              <a:avLst/>
            </a:prstGeom>
          </p:spPr>
        </p:pic>
        <p:pic>
          <p:nvPicPr>
            <p:cNvPr id="11" name="图片 10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799" y="3245165"/>
              <a:ext cx="1955800" cy="558800"/>
            </a:xfrm>
            <a:prstGeom prst="rect">
              <a:avLst/>
            </a:prstGeom>
          </p:spPr>
        </p:pic>
        <p:pic>
          <p:nvPicPr>
            <p:cNvPr id="12" name="图片 11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773" y="-273050"/>
              <a:ext cx="457200" cy="546100"/>
            </a:xfrm>
            <a:prstGeom prst="rect">
              <a:avLst/>
            </a:prstGeom>
          </p:spPr>
        </p:pic>
        <p:pic>
          <p:nvPicPr>
            <p:cNvPr id="13" name="图片 1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734" y="462334"/>
              <a:ext cx="1485900" cy="457200"/>
            </a:xfrm>
            <a:prstGeom prst="rect">
              <a:avLst/>
            </a:prstGeom>
          </p:spPr>
        </p:pic>
        <p:pic>
          <p:nvPicPr>
            <p:cNvPr id="14" name="图片 13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54" y="462334"/>
              <a:ext cx="1574800" cy="457200"/>
            </a:xfrm>
            <a:prstGeom prst="rect">
              <a:avLst/>
            </a:prstGeom>
          </p:spPr>
        </p:pic>
        <p:pic>
          <p:nvPicPr>
            <p:cNvPr id="15" name="图片 14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664" y="6067521"/>
              <a:ext cx="1574800" cy="457200"/>
            </a:xfrm>
            <a:prstGeom prst="rect">
              <a:avLst/>
            </a:prstGeom>
          </p:spPr>
        </p:pic>
        <p:sp>
          <p:nvSpPr>
            <p:cNvPr id="16" name="Left Brace 7"/>
            <p:cNvSpPr/>
            <p:nvPr/>
          </p:nvSpPr>
          <p:spPr>
            <a:xfrm rot="5400000">
              <a:off x="6063196" y="-450736"/>
              <a:ext cx="415678" cy="2325545"/>
            </a:xfrm>
            <a:prstGeom prst="leftBrac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图片 1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303" y="3221983"/>
              <a:ext cx="457200" cy="546100"/>
            </a:xfrm>
            <a:prstGeom prst="rect">
              <a:avLst/>
            </a:prstGeom>
          </p:spPr>
        </p:pic>
        <p:sp>
          <p:nvSpPr>
            <p:cNvPr id="19" name="Left Brace 7"/>
            <p:cNvSpPr/>
            <p:nvPr/>
          </p:nvSpPr>
          <p:spPr>
            <a:xfrm>
              <a:off x="3100531" y="2398686"/>
              <a:ext cx="623121" cy="2344491"/>
            </a:xfrm>
            <a:prstGeom prst="leftBrac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"/>
            <p:cNvSpPr/>
            <p:nvPr/>
          </p:nvSpPr>
          <p:spPr>
            <a:xfrm>
              <a:off x="5119261" y="4145612"/>
              <a:ext cx="2333222" cy="216218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5"/>
            <p:cNvSpPr/>
            <p:nvPr/>
          </p:nvSpPr>
          <p:spPr>
            <a:xfrm rot="16200000">
              <a:off x="5701253" y="3439012"/>
              <a:ext cx="2333222" cy="216218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 flipH="1">
              <a:off x="7060248" y="1998110"/>
              <a:ext cx="1718366" cy="1251154"/>
            </a:xfrm>
            <a:prstGeom prst="straightConnector1">
              <a:avLst/>
            </a:prstGeom>
            <a:ln w="5715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28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637" y="1589873"/>
              <a:ext cx="4597400" cy="368300"/>
            </a:xfrm>
            <a:prstGeom prst="rect">
              <a:avLst/>
            </a:prstGeom>
          </p:spPr>
        </p:pic>
        <p:cxnSp>
          <p:nvCxnSpPr>
            <p:cNvPr id="30" name="直线箭头连接符 29"/>
            <p:cNvCxnSpPr/>
            <p:nvPr/>
          </p:nvCxnSpPr>
          <p:spPr>
            <a:xfrm flipH="1">
              <a:off x="2147959" y="1254162"/>
              <a:ext cx="21654" cy="45160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01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 72"/>
          <p:cNvGrpSpPr/>
          <p:nvPr/>
        </p:nvGrpSpPr>
        <p:grpSpPr>
          <a:xfrm>
            <a:off x="2428240" y="693153"/>
            <a:ext cx="4866640" cy="4518191"/>
            <a:chOff x="2428240" y="693153"/>
            <a:chExt cx="4866640" cy="4518191"/>
          </a:xfrm>
        </p:grpSpPr>
        <p:sp>
          <p:nvSpPr>
            <p:cNvPr id="4" name="椭圆 3"/>
            <p:cNvSpPr/>
            <p:nvPr/>
          </p:nvSpPr>
          <p:spPr>
            <a:xfrm>
              <a:off x="2783623" y="2799159"/>
              <a:ext cx="298846" cy="280109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645168" y="2262554"/>
              <a:ext cx="298846" cy="280109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701202" y="3121554"/>
              <a:ext cx="298846" cy="280109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107190" y="2715098"/>
              <a:ext cx="298846" cy="280109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780402" y="2772766"/>
              <a:ext cx="298846" cy="280109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018023" y="1544146"/>
              <a:ext cx="298846" cy="280109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428499" y="1898100"/>
              <a:ext cx="298846" cy="280109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53787" y="2813123"/>
              <a:ext cx="298846" cy="280109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951479" y="3392015"/>
              <a:ext cx="298846" cy="280109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346692" y="2405305"/>
              <a:ext cx="298846" cy="280109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858485" y="2148297"/>
              <a:ext cx="298846" cy="280109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517282" y="4413577"/>
              <a:ext cx="298846" cy="280109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11" idx="6"/>
              <a:endCxn id="8" idx="2"/>
            </p:cNvCxnSpPr>
            <p:nvPr/>
          </p:nvCxnSpPr>
          <p:spPr>
            <a:xfrm flipV="1">
              <a:off x="5652633" y="2912821"/>
              <a:ext cx="127769" cy="40357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11" idx="0"/>
              <a:endCxn id="10" idx="4"/>
            </p:cNvCxnSpPr>
            <p:nvPr/>
          </p:nvCxnSpPr>
          <p:spPr>
            <a:xfrm flipV="1">
              <a:off x="5503210" y="2178209"/>
              <a:ext cx="74712" cy="634914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12" idx="0"/>
              <a:endCxn id="13" idx="4"/>
            </p:cNvCxnSpPr>
            <p:nvPr/>
          </p:nvCxnSpPr>
          <p:spPr>
            <a:xfrm flipV="1">
              <a:off x="6100902" y="2685414"/>
              <a:ext cx="395213" cy="706601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8" idx="0"/>
              <a:endCxn id="13" idx="1"/>
            </p:cNvCxnSpPr>
            <p:nvPr/>
          </p:nvCxnSpPr>
          <p:spPr>
            <a:xfrm flipV="1">
              <a:off x="5929825" y="2446326"/>
              <a:ext cx="460632" cy="326440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>
              <a:stCxn id="7" idx="7"/>
              <a:endCxn id="10" idx="2"/>
            </p:cNvCxnSpPr>
            <p:nvPr/>
          </p:nvCxnSpPr>
          <p:spPr>
            <a:xfrm flipV="1">
              <a:off x="4362271" y="2038155"/>
              <a:ext cx="1066228" cy="717964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>
              <a:stCxn id="10" idx="6"/>
              <a:endCxn id="14" idx="1"/>
            </p:cNvCxnSpPr>
            <p:nvPr/>
          </p:nvCxnSpPr>
          <p:spPr>
            <a:xfrm>
              <a:off x="5727345" y="2038155"/>
              <a:ext cx="1174905" cy="151163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>
              <a:stCxn id="8" idx="4"/>
              <a:endCxn id="12" idx="1"/>
            </p:cNvCxnSpPr>
            <p:nvPr/>
          </p:nvCxnSpPr>
          <p:spPr>
            <a:xfrm>
              <a:off x="5929825" y="3052875"/>
              <a:ext cx="65419" cy="380161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>
              <a:stCxn id="5" idx="6"/>
              <a:endCxn id="7" idx="1"/>
            </p:cNvCxnSpPr>
            <p:nvPr/>
          </p:nvCxnSpPr>
          <p:spPr>
            <a:xfrm>
              <a:off x="3944014" y="2402609"/>
              <a:ext cx="206941" cy="353510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>
              <a:stCxn id="7" idx="3"/>
              <a:endCxn id="6" idx="7"/>
            </p:cNvCxnSpPr>
            <p:nvPr/>
          </p:nvCxnSpPr>
          <p:spPr>
            <a:xfrm flipH="1">
              <a:off x="3956283" y="2954186"/>
              <a:ext cx="194672" cy="208389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/>
            <p:cNvCxnSpPr>
              <a:stCxn id="9" idx="5"/>
              <a:endCxn id="5" idx="1"/>
            </p:cNvCxnSpPr>
            <p:nvPr/>
          </p:nvCxnSpPr>
          <p:spPr>
            <a:xfrm>
              <a:off x="3273104" y="1783234"/>
              <a:ext cx="415829" cy="520341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>
              <a:stCxn id="4" idx="6"/>
              <a:endCxn id="5" idx="3"/>
            </p:cNvCxnSpPr>
            <p:nvPr/>
          </p:nvCxnSpPr>
          <p:spPr>
            <a:xfrm flipV="1">
              <a:off x="3082469" y="2501642"/>
              <a:ext cx="606464" cy="437572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/>
            <p:cNvCxnSpPr>
              <a:stCxn id="4" idx="0"/>
              <a:endCxn id="9" idx="4"/>
            </p:cNvCxnSpPr>
            <p:nvPr/>
          </p:nvCxnSpPr>
          <p:spPr>
            <a:xfrm flipV="1">
              <a:off x="2933046" y="1824255"/>
              <a:ext cx="234400" cy="974904"/>
            </a:xfrm>
            <a:prstGeom prst="line">
              <a:avLst/>
            </a:prstGeom>
            <a:ln w="5715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/>
            <p:cNvCxnSpPr>
              <a:stCxn id="6" idx="4"/>
              <a:endCxn id="15" idx="1"/>
            </p:cNvCxnSpPr>
            <p:nvPr/>
          </p:nvCxnSpPr>
          <p:spPr>
            <a:xfrm>
              <a:off x="3850625" y="3401663"/>
              <a:ext cx="710422" cy="1052935"/>
            </a:xfrm>
            <a:prstGeom prst="line">
              <a:avLst/>
            </a:prstGeom>
            <a:ln w="57150" cmpd="sng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4" idx="4"/>
              <a:endCxn id="15" idx="1"/>
            </p:cNvCxnSpPr>
            <p:nvPr/>
          </p:nvCxnSpPr>
          <p:spPr>
            <a:xfrm>
              <a:off x="2933046" y="3079268"/>
              <a:ext cx="1628001" cy="1375330"/>
            </a:xfrm>
            <a:prstGeom prst="line">
              <a:avLst/>
            </a:prstGeom>
            <a:ln w="57150" cmpd="sng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7" idx="4"/>
              <a:endCxn id="15" idx="1"/>
            </p:cNvCxnSpPr>
            <p:nvPr/>
          </p:nvCxnSpPr>
          <p:spPr>
            <a:xfrm>
              <a:off x="4256613" y="2995207"/>
              <a:ext cx="304434" cy="1459391"/>
            </a:xfrm>
            <a:prstGeom prst="line">
              <a:avLst/>
            </a:prstGeom>
            <a:ln w="57150" cmpd="sng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12" idx="3"/>
              <a:endCxn id="15" idx="7"/>
            </p:cNvCxnSpPr>
            <p:nvPr/>
          </p:nvCxnSpPr>
          <p:spPr>
            <a:xfrm flipH="1">
              <a:off x="4772363" y="3631103"/>
              <a:ext cx="1222881" cy="823495"/>
            </a:xfrm>
            <a:prstGeom prst="line">
              <a:avLst/>
            </a:prstGeom>
            <a:ln w="57150" cmpd="sng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2428240" y="1259840"/>
              <a:ext cx="2255520" cy="2611120"/>
            </a:xfrm>
            <a:prstGeom prst="ellipse">
              <a:avLst/>
            </a:prstGeom>
            <a:noFill/>
            <a:ln w="38100" cmpd="sng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039360" y="1259840"/>
              <a:ext cx="2255520" cy="2611120"/>
            </a:xfrm>
            <a:prstGeom prst="ellipse">
              <a:avLst/>
            </a:prstGeom>
            <a:noFill/>
            <a:ln w="38100" cmpd="sng">
              <a:solidFill>
                <a:schemeClr val="bg2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70" name="图片 6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37" y="693153"/>
              <a:ext cx="3327400" cy="431800"/>
            </a:xfrm>
            <a:prstGeom prst="rect">
              <a:avLst/>
            </a:prstGeom>
          </p:spPr>
        </p:pic>
        <p:pic>
          <p:nvPicPr>
            <p:cNvPr id="72" name="图片 7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468" y="4868444"/>
              <a:ext cx="22098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84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9493</TotalTime>
  <Words>285</Words>
  <Application>Microsoft Macintosh PowerPoint</Application>
  <PresentationFormat>自定义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Qingqing Huang</dc:creator>
  <cp:lastModifiedBy>Qingqing Huang</cp:lastModifiedBy>
  <cp:revision>20</cp:revision>
  <dcterms:created xsi:type="dcterms:W3CDTF">2015-10-21T21:31:23Z</dcterms:created>
  <dcterms:modified xsi:type="dcterms:W3CDTF">2016-01-15T21:08:12Z</dcterms:modified>
</cp:coreProperties>
</file>