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5" r:id="rId2"/>
    <p:sldId id="400" r:id="rId3"/>
    <p:sldId id="417" r:id="rId4"/>
    <p:sldId id="378" r:id="rId5"/>
    <p:sldId id="410" r:id="rId6"/>
    <p:sldId id="379" r:id="rId7"/>
    <p:sldId id="394" r:id="rId8"/>
    <p:sldId id="395" r:id="rId9"/>
    <p:sldId id="411" r:id="rId10"/>
    <p:sldId id="412" r:id="rId11"/>
    <p:sldId id="381" r:id="rId12"/>
    <p:sldId id="397" r:id="rId13"/>
    <p:sldId id="413" r:id="rId14"/>
    <p:sldId id="398" r:id="rId15"/>
    <p:sldId id="404" r:id="rId16"/>
    <p:sldId id="414" r:id="rId17"/>
    <p:sldId id="408" r:id="rId18"/>
    <p:sldId id="415" r:id="rId19"/>
    <p:sldId id="419" r:id="rId20"/>
    <p:sldId id="396" r:id="rId21"/>
    <p:sldId id="393" r:id="rId22"/>
  </p:sldIdLst>
  <p:sldSz cx="13004800" cy="9753600"/>
  <p:notesSz cx="6858000" cy="9144000"/>
  <p:defaultTextStyle>
    <a:lvl1pPr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1pPr>
    <a:lvl2pPr indent="228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2pPr>
    <a:lvl3pPr indent="457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3pPr>
    <a:lvl4pPr indent="685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4pPr>
    <a:lvl5pPr indent="9144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5pPr>
    <a:lvl6pPr indent="11430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6pPr>
    <a:lvl7pPr indent="1371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7pPr>
    <a:lvl8pPr indent="1600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8pPr>
    <a:lvl9pPr indent="1828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7A0"/>
    <a:srgbClr val="FF6FCF"/>
    <a:srgbClr val="00FF80"/>
    <a:srgbClr val="00FF00"/>
    <a:srgbClr val="66FFCC"/>
    <a:srgbClr val="21A2FE"/>
    <a:srgbClr val="008080"/>
    <a:srgbClr val="5DD5FF"/>
    <a:srgbClr val="43CE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047" autoAdjust="0"/>
    <p:restoredTop sz="99502" autoAdjust="0"/>
  </p:normalViewPr>
  <p:slideViewPr>
    <p:cSldViewPr snapToGrid="0" snapToObjects="1">
      <p:cViewPr varScale="1">
        <p:scale>
          <a:sx n="67" d="100"/>
          <a:sy n="67" d="100"/>
        </p:scale>
        <p:origin x="-216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3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9009-2371-2C4A-908B-0B68C35CB574}" type="datetimeFigureOut">
              <a:rPr kumimoji="1" lang="zh-CN" altLang="en-US" smtClean="0"/>
              <a:t>1/18/16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B5891-8247-CD48-9C99-9C71722BB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127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9867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Remind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Definition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xx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i~w_i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N(0,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Sigma)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err="1" smtClean="0"/>
              <a:t>Vectorized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bullet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point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M</a:t>
            </a:r>
            <a:r>
              <a:rPr lang="en-US" altLang="zh-CN" sz="2400" dirty="0" smtClean="0"/>
              <a:t>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E[x_1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x_2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symmetry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flip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M</a:t>
            </a:r>
            <a:r>
              <a:rPr lang="en-US" altLang="zh-CN" sz="2400" dirty="0" smtClean="0"/>
              <a:t>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E[x_1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x_2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symmetry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flip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err="1" smtClean="0"/>
              <a:t>W_i</a:t>
            </a:r>
            <a:r>
              <a:rPr lang="en-US" sz="2400" dirty="0" smtClean="0"/>
              <a:t> also super script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x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(mu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sigma)</a:t>
            </a:r>
            <a:r>
              <a:rPr lang="zh-CN" altLang="en-US" sz="2400" dirty="0" smtClean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Pace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25129" y="3365370"/>
            <a:ext cx="12354541" cy="1574930"/>
          </a:xfrm>
          <a:prstGeom prst="rect">
            <a:avLst/>
          </a:prstGeom>
          <a:solidFill>
            <a:srgbClr val="51A7F9"/>
          </a:solidFill>
        </p:spPr>
        <p:txBody>
          <a:bodyPr anchor="b"/>
          <a:lstStyle>
            <a:lvl1pPr algn="ctr"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316193" y="4933950"/>
            <a:ext cx="12372414" cy="777784"/>
          </a:xfrm>
          <a:prstGeom prst="rect">
            <a:avLst/>
          </a:prstGeom>
          <a:solidFill>
            <a:srgbClr val="52A9FF">
              <a:alpha val="48000"/>
            </a:srgbClr>
          </a:solidFill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C82506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577615" cy="779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9109405" y="9261592"/>
            <a:ext cx="4178333" cy="52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spcBef>
                <a:spcPts val="1000"/>
              </a:spcBef>
              <a:defRPr sz="2500" b="1">
                <a:solidFill>
                  <a:srgbClr val="AE1916"/>
                </a:solidFill>
                <a:latin typeface="BauerBodni BT Roman"/>
                <a:ea typeface="BauerBodni BT Roman"/>
                <a:cs typeface="BauerBodni BT Roman"/>
                <a:sym typeface="BauerBodni BT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AE1916"/>
                </a:solidFill>
              </a:rPr>
              <a:t>Carnegie Mellon University</a:t>
            </a:r>
          </a:p>
        </p:txBody>
      </p:sp>
      <p:pic>
        <p:nvPicPr>
          <p:cNvPr id="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900" y="9217739"/>
            <a:ext cx="3126969" cy="43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-86742" y="248055"/>
            <a:ext cx="367663" cy="77166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51A7F9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1pPr>
      <a:lvl2pPr indent="228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2pPr>
      <a:lvl3pPr indent="457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3pPr>
      <a:lvl4pPr indent="685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4pPr>
      <a:lvl5pPr indent="9144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5pPr>
      <a:lvl6pPr indent="11430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6pPr>
      <a:lvl7pPr indent="1371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7pPr>
      <a:lvl8pPr indent="1600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8pPr>
      <a:lvl9pPr indent="1828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9pPr>
    </p:titleStyle>
    <p:bodyStyle>
      <a:lvl1pPr marL="571500" indent="-444500" defTabSz="584200">
        <a:spcBef>
          <a:spcPts val="1000"/>
        </a:spcBef>
        <a:buClr>
          <a:srgbClr val="53585F"/>
        </a:buClr>
        <a:buSzPct val="60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1pPr>
      <a:lvl2pPr marL="1037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2pPr>
      <a:lvl3pPr marL="1481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3pPr>
      <a:lvl4pPr marL="1926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4pPr>
      <a:lvl5pPr marL="2370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5pPr>
      <a:lvl6pPr marL="2815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6pPr>
      <a:lvl7pPr marL="3259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7pPr>
      <a:lvl8pPr marL="3704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8pPr>
      <a:lvl9pPr marL="4148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36.png"/><Relationship Id="rId10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4" Type="http://schemas.openxmlformats.org/officeDocument/2006/relationships/image" Target="../media/image44.jpg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4" Type="http://schemas.openxmlformats.org/officeDocument/2006/relationships/image" Target="../media/image44.jpg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53.emf"/><Relationship Id="rId5" Type="http://schemas.openxmlformats.org/officeDocument/2006/relationships/image" Target="../media/image54.emf"/><Relationship Id="rId6" Type="http://schemas.openxmlformats.org/officeDocument/2006/relationships/image" Target="../media/image55.emf"/><Relationship Id="rId7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13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6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14.jpg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228505"/>
            <a:ext cx="13004800" cy="2103259"/>
          </a:xfrm>
        </p:spPr>
        <p:txBody>
          <a:bodyPr>
            <a:noAutofit/>
          </a:bodyPr>
          <a:lstStyle/>
          <a:p>
            <a:r>
              <a:rPr kumimoji="1" lang="en-US" altLang="zh-CN" sz="4400" dirty="0" smtClean="0">
                <a:latin typeface="Titillium       "/>
                <a:cs typeface="Titillium       "/>
              </a:rPr>
              <a:t>Learning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Mixture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of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Gaussians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in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High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Dimensions</a:t>
            </a:r>
            <a:br>
              <a:rPr kumimoji="1" lang="en-US" altLang="zh-CN" sz="4400" dirty="0" smtClean="0">
                <a:latin typeface="Titillium       "/>
                <a:cs typeface="Titillium       "/>
              </a:rPr>
            </a:br>
            <a:endParaRPr kumimoji="1" lang="zh-CN" altLang="en-US" sz="4400" dirty="0">
              <a:latin typeface="Titillium       "/>
              <a:cs typeface="Titillium       "/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0" y="5324171"/>
            <a:ext cx="13004800" cy="122820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latin typeface="Titillium Semibold"/>
                <a:ea typeface="Titillium Semibold"/>
                <a:cs typeface="Titillium Semibold"/>
                <a:sym typeface="Titillium Semibold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b="0" dirty="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32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Rong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Ge</a:t>
            </a:r>
            <a:r>
              <a:rPr lang="en-US" altLang="zh-CN" sz="32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32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3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Qingqing Huang</a:t>
            </a:r>
            <a:r>
              <a:rPr lang="en-US" altLang="zh-CN" sz="32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32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3200" dirty="0" smtClean="0">
                <a:solidFill>
                  <a:schemeClr val="tx1"/>
                </a:solidFill>
              </a:rPr>
              <a:t>Sham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Kakade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zh-CN" sz="2000" b="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MSR-NE)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(MIT)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(MSR-NE)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                                            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 sz="1800" b="0">
                <a:solidFill>
                  <a:srgbClr val="000000"/>
                </a:solidFill>
              </a:defRPr>
            </a:pPr>
            <a:endParaRPr sz="3600" b="0" dirty="0">
              <a:solidFill>
                <a:srgbClr val="FFFFFF"/>
              </a:solidFill>
            </a:endParaRPr>
          </a:p>
        </p:txBody>
      </p:sp>
      <p:sp>
        <p:nvSpPr>
          <p:cNvPr id="6" name="Shape 21"/>
          <p:cNvSpPr/>
          <p:nvPr/>
        </p:nvSpPr>
        <p:spPr>
          <a:xfrm>
            <a:off x="2659658" y="7274356"/>
            <a:ext cx="8361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8841" y="7637737"/>
            <a:ext cx="26119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chemeClr val="tx1"/>
                </a:solidFill>
              </a:rPr>
              <a:t>STOC 2015</a:t>
            </a:r>
          </a:p>
        </p:txBody>
      </p:sp>
    </p:spTree>
    <p:extLst>
      <p:ext uri="{BB962C8B-B14F-4D97-AF65-F5344CB8AC3E}">
        <p14:creationId xmlns:p14="http://schemas.microsoft.com/office/powerpoint/2010/main" val="24916966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A694E"/>
                </a:solidFill>
              </a:rPr>
              <a:t>Smoothed</a:t>
            </a:r>
            <a:r>
              <a:rPr lang="zh-CN" altLang="en-US" sz="4000" dirty="0" smtClean="0">
                <a:solidFill>
                  <a:srgbClr val="FA694E"/>
                </a:solidFill>
              </a:rPr>
              <a:t> </a:t>
            </a:r>
            <a:r>
              <a:rPr lang="en-US" altLang="zh-CN" sz="4000" dirty="0" smtClean="0">
                <a:solidFill>
                  <a:srgbClr val="FA694E"/>
                </a:solidFill>
              </a:rPr>
              <a:t>analysis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Escape </a:t>
            </a:r>
            <a:r>
              <a:rPr lang="en-US" altLang="zh-CN" sz="4000" dirty="0" smtClean="0">
                <a:solidFill>
                  <a:srgbClr val="21A2FE"/>
                </a:solidFill>
              </a:rPr>
              <a:t>from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the </a:t>
            </a:r>
            <a:r>
              <a:rPr lang="en-US" altLang="zh-CN" sz="4000" dirty="0">
                <a:solidFill>
                  <a:srgbClr val="21A2FE"/>
                </a:solidFill>
              </a:rPr>
              <a:t>worst cases</a:t>
            </a:r>
            <a:r>
              <a:rPr lang="zh-CN" altLang="en-US" sz="4000" dirty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3" y="2368611"/>
            <a:ext cx="433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arbitrary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146648"/>
            <a:ext cx="3708400" cy="48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3653" y="3651653"/>
            <a:ext cx="1005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Nature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45A4FC"/>
                </a:solidFill>
              </a:rPr>
              <a:t>perturbs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small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amount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(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ρ</a:t>
            </a:r>
            <a:r>
              <a:rPr lang="en-US" altLang="zh-CN" sz="2800" dirty="0" smtClean="0">
                <a:solidFill>
                  <a:srgbClr val="45A4FC"/>
                </a:solidFill>
              </a:rPr>
              <a:t>)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noise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8683" y="4894763"/>
            <a:ext cx="11985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A694E"/>
                </a:solidFill>
              </a:rPr>
              <a:t>Goal</a:t>
            </a:r>
            <a:r>
              <a:rPr lang="en-US" altLang="zh-CN" dirty="0" smtClean="0">
                <a:solidFill>
                  <a:srgbClr val="FA694E"/>
                </a:solidFill>
              </a:rPr>
              <a:t>:</a:t>
            </a:r>
            <a:r>
              <a:rPr lang="zh-CN" altLang="en-US" dirty="0" smtClean="0">
                <a:solidFill>
                  <a:srgbClr val="FA694E"/>
                </a:solidFill>
              </a:rPr>
              <a:t>   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Given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samples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2800" dirty="0" smtClean="0">
                <a:solidFill>
                  <a:srgbClr val="21A2FE"/>
                </a:solidFill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learn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negligible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failure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over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nature’s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perturbation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996403"/>
            <a:ext cx="3454400" cy="4445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6650449"/>
            <a:ext cx="6235700" cy="546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4" y="5527481"/>
            <a:ext cx="1231900" cy="444500"/>
          </a:xfrm>
          <a:prstGeom prst="rect">
            <a:avLst/>
          </a:prstGeom>
        </p:spPr>
      </p:pic>
      <p:sp>
        <p:nvSpPr>
          <p:cNvPr id="15" name="Shape 25"/>
          <p:cNvSpPr>
            <a:spLocks noGrp="1"/>
          </p:cNvSpPr>
          <p:nvPr>
            <p:ph type="body" idx="1"/>
          </p:nvPr>
        </p:nvSpPr>
        <p:spPr>
          <a:xfrm>
            <a:off x="653653" y="7032947"/>
            <a:ext cx="12099664" cy="2242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rgbClr val="FA694E"/>
                </a:solidFill>
                <a:latin typeface="Titillium"/>
                <a:ea typeface="Titillium"/>
                <a:cs typeface="Titillium"/>
                <a:sym typeface="Titillium"/>
              </a:rPr>
              <a:t>Hope</a:t>
            </a:r>
            <a:r>
              <a:rPr lang="zh-CN" altLang="en-US" sz="2400" b="1" dirty="0" smtClean="0">
                <a:solidFill>
                  <a:srgbClr val="FA694E"/>
                </a:solidFill>
                <a:latin typeface="Titillium"/>
                <a:ea typeface="Titillium"/>
                <a:cs typeface="Titillium"/>
                <a:sym typeface="Titillium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high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probability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over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nature’s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perturbation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an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arbitrary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escapes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degenerate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cases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becomes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sufficiently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well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conditioned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935773" y="6047162"/>
            <a:ext cx="250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Spielman&amp;Teng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111979" y="1554739"/>
            <a:ext cx="2799336" cy="2109250"/>
            <a:chOff x="4928814" y="1554739"/>
            <a:chExt cx="2799336" cy="2109250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77548" y="1554739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5777548" y="2974630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线连接符 15"/>
            <p:cNvCxnSpPr/>
            <p:nvPr/>
          </p:nvCxnSpPr>
          <p:spPr>
            <a:xfrm flipH="1">
              <a:off x="4928814" y="2974630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椭圆 16"/>
            <p:cNvSpPr/>
            <p:nvPr/>
          </p:nvSpPr>
          <p:spPr>
            <a:xfrm rot="2490825">
              <a:off x="5890367" y="1632083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9708960">
              <a:off x="5401952" y="2011466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9708960">
              <a:off x="6216554" y="3028403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9708960">
              <a:off x="6200789" y="2856197"/>
              <a:ext cx="572289" cy="37606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11979" y="1554739"/>
            <a:ext cx="2799336" cy="2109636"/>
            <a:chOff x="3964145" y="1628005"/>
            <a:chExt cx="2799336" cy="2109636"/>
          </a:xfrm>
        </p:grpSpPr>
        <p:cxnSp>
          <p:nvCxnSpPr>
            <p:cNvPr id="22" name="直线连接符 21"/>
            <p:cNvCxnSpPr/>
            <p:nvPr/>
          </p:nvCxnSpPr>
          <p:spPr>
            <a:xfrm flipV="1">
              <a:off x="4812879" y="1628005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4812879" y="3047896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3964145" y="3047896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椭圆 25"/>
            <p:cNvSpPr/>
            <p:nvPr/>
          </p:nvSpPr>
          <p:spPr>
            <a:xfrm rot="2399515">
              <a:off x="4925698" y="1741982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9960207">
              <a:off x="4437283" y="2060310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9708960">
              <a:off x="5337362" y="3101669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9708960">
              <a:off x="5053885" y="2980887"/>
              <a:ext cx="740167" cy="27376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7744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</a:t>
            </a:r>
            <a:r>
              <a:rPr lang="zh-CN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theorem</a:t>
            </a:r>
            <a:endParaRPr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5343" y="3129768"/>
            <a:ext cx="11437840" cy="3830548"/>
          </a:xfrm>
          <a:prstGeom prst="rect">
            <a:avLst/>
          </a:prstGeom>
          <a:noFill/>
          <a:ln>
            <a:solidFill>
              <a:srgbClr val="21A2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25"/>
          <p:cNvSpPr txBox="1">
            <a:spLocks/>
          </p:cNvSpPr>
          <p:nvPr/>
        </p:nvSpPr>
        <p:spPr>
          <a:xfrm>
            <a:off x="1063879" y="3533797"/>
            <a:ext cx="12099664" cy="353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A694E"/>
                </a:solidFill>
              </a:rPr>
              <a:t>Our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algorithm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learns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the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err="1" smtClean="0">
                <a:solidFill>
                  <a:srgbClr val="FA694E"/>
                </a:solidFill>
              </a:rPr>
              <a:t>MoG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up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to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accuracy</a:t>
            </a:r>
            <a:r>
              <a:rPr lang="zh-CN" altLang="en-US" sz="3200" dirty="0" smtClean="0">
                <a:solidFill>
                  <a:srgbClr val="FA694E"/>
                </a:solidFill>
              </a:rPr>
              <a:t> ε</a:t>
            </a:r>
            <a:endParaRPr lang="en-US" altLang="zh-CN" sz="2800" dirty="0" smtClean="0">
              <a:solidFill>
                <a:srgbClr val="FA694E"/>
              </a:solidFill>
            </a:endParaRP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high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dimension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With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high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u</a:t>
            </a:r>
            <a:r>
              <a:rPr lang="en-US" altLang="zh-CN" sz="2800" dirty="0" smtClean="0">
                <a:solidFill>
                  <a:srgbClr val="53585F"/>
                </a:solidFill>
              </a:rPr>
              <a:t>nder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smoothed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analysis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21A2FE"/>
                </a:solidFill>
              </a:rPr>
              <a:t>Fully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p</a:t>
            </a:r>
            <a:r>
              <a:rPr lang="en-US" altLang="zh-CN" sz="2800" dirty="0" smtClean="0">
                <a:solidFill>
                  <a:srgbClr val="21A2FE"/>
                </a:solidFill>
              </a:rPr>
              <a:t>olynomial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time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and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sample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complexity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19" y="4481053"/>
            <a:ext cx="1668071" cy="43047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44" y="5117598"/>
            <a:ext cx="2206938" cy="437224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834" y="5874235"/>
            <a:ext cx="2514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Algorithmic ideas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10" name="Shape 25"/>
          <p:cNvSpPr txBox="1">
            <a:spLocks/>
          </p:cNvSpPr>
          <p:nvPr/>
        </p:nvSpPr>
        <p:spPr>
          <a:xfrm>
            <a:off x="750876" y="4412706"/>
            <a:ext cx="12099664" cy="483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Why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high dimension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helps us to learn?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 matching constraints 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identifiability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53585F"/>
                </a:solidFill>
              </a:rPr>
              <a:t>	</a:t>
            </a:r>
            <a:r>
              <a:rPr lang="en-US" altLang="zh-CN" sz="2800" dirty="0" smtClean="0">
                <a:solidFill>
                  <a:srgbClr val="53585F"/>
                </a:solidFill>
              </a:rPr>
              <a:t>		#parameters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#6-th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randomness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in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nature’s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perturbation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model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well-condition</a:t>
            </a: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			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7" y="6408678"/>
            <a:ext cx="1054100" cy="3937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62" y="6389141"/>
            <a:ext cx="863600" cy="3937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9" y="8170882"/>
            <a:ext cx="10619412" cy="344864"/>
          </a:xfrm>
          <a:prstGeom prst="rect">
            <a:avLst/>
          </a:prstGeom>
        </p:spPr>
      </p:pic>
      <p:sp>
        <p:nvSpPr>
          <p:cNvPr id="15" name="Shape 25"/>
          <p:cNvSpPr txBox="1">
            <a:spLocks/>
          </p:cNvSpPr>
          <p:nvPr/>
        </p:nvSpPr>
        <p:spPr>
          <a:xfrm>
            <a:off x="746503" y="1296501"/>
            <a:ext cx="12099664" cy="252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A2FE"/>
                </a:solidFill>
              </a:rPr>
              <a:t>Method of moments</a:t>
            </a:r>
            <a:endParaRPr lang="en-US" altLang="zh-CN" sz="2800" dirty="0" smtClean="0">
              <a:solidFill>
                <a:srgbClr val="21A2F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Match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first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zh-CN" altLang="zh-CN" sz="2800" dirty="0" smtClean="0">
                <a:solidFill>
                  <a:srgbClr val="53585F"/>
                </a:solidFill>
              </a:rPr>
              <a:t>6</a:t>
            </a:r>
            <a:r>
              <a:rPr lang="en-US" altLang="zh-CN" sz="2800" dirty="0" smtClean="0">
                <a:solidFill>
                  <a:srgbClr val="53585F"/>
                </a:solidFill>
              </a:rPr>
              <a:t>-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order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Decomposing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m</a:t>
            </a:r>
            <a:r>
              <a:rPr lang="en-US" altLang="zh-CN" sz="2800" dirty="0" smtClean="0">
                <a:solidFill>
                  <a:srgbClr val="FA694E"/>
                </a:solidFill>
              </a:rPr>
              <a:t>oments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tensor</a:t>
            </a:r>
            <a:r>
              <a:rPr lang="zh-CN" altLang="zh-CN" sz="2800" dirty="0">
                <a:solidFill>
                  <a:srgbClr val="FA694E"/>
                </a:solidFill>
              </a:rPr>
              <a:t> </a:t>
            </a:r>
            <a:r>
              <a:rPr lang="zh-CN" altLang="en-US" sz="2800" dirty="0" smtClean="0">
                <a:solidFill>
                  <a:srgbClr val="FA694E"/>
                </a:solidFill>
              </a:rPr>
              <a:t>  </a:t>
            </a:r>
            <a:r>
              <a:rPr lang="en-US" altLang="zh-CN" sz="2800" dirty="0" smtClean="0">
                <a:solidFill>
                  <a:srgbClr val="53585F"/>
                </a:solidFill>
              </a:rPr>
              <a:t>(not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low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rank,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but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structured)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977" y="3788293"/>
            <a:ext cx="12801823" cy="50885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9" y="3468187"/>
            <a:ext cx="2286000" cy="4572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76" y="3464709"/>
            <a:ext cx="2286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67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Algorithmic ideas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10" name="Shape 25"/>
          <p:cNvSpPr txBox="1">
            <a:spLocks/>
          </p:cNvSpPr>
          <p:nvPr/>
        </p:nvSpPr>
        <p:spPr>
          <a:xfrm>
            <a:off x="750876" y="4158725"/>
            <a:ext cx="12099664" cy="483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Why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“high dimension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&amp;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smooth”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help us to learn?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number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 matching constraints 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identifiability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53585F"/>
                </a:solidFill>
              </a:rPr>
              <a:t>	</a:t>
            </a:r>
            <a:r>
              <a:rPr lang="en-US" altLang="zh-CN" sz="2800" dirty="0" smtClean="0">
                <a:solidFill>
                  <a:srgbClr val="53585F"/>
                </a:solidFill>
              </a:rPr>
              <a:t>		#parameters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#6-th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randomness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in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nature’s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perturbation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model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well-condition</a:t>
            </a: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			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7" y="6154697"/>
            <a:ext cx="1054100" cy="3937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62" y="6135160"/>
            <a:ext cx="863600" cy="3937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9" y="7916901"/>
            <a:ext cx="10619412" cy="344864"/>
          </a:xfrm>
          <a:prstGeom prst="rect">
            <a:avLst/>
          </a:prstGeom>
        </p:spPr>
      </p:pic>
      <p:sp>
        <p:nvSpPr>
          <p:cNvPr id="15" name="Shape 25"/>
          <p:cNvSpPr txBox="1">
            <a:spLocks/>
          </p:cNvSpPr>
          <p:nvPr/>
        </p:nvSpPr>
        <p:spPr>
          <a:xfrm>
            <a:off x="746503" y="1296501"/>
            <a:ext cx="12099664" cy="252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A2FE"/>
                </a:solidFill>
              </a:rPr>
              <a:t>Method of moments</a:t>
            </a:r>
            <a:endParaRPr lang="en-US" altLang="zh-CN" sz="2800" dirty="0" smtClean="0">
              <a:solidFill>
                <a:srgbClr val="21A2F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Match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first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zh-CN" altLang="zh-CN" sz="2800" dirty="0" smtClean="0">
                <a:solidFill>
                  <a:srgbClr val="53585F"/>
                </a:solidFill>
              </a:rPr>
              <a:t>6</a:t>
            </a:r>
            <a:r>
              <a:rPr lang="en-US" altLang="zh-CN" sz="2800" dirty="0" smtClean="0">
                <a:solidFill>
                  <a:srgbClr val="53585F"/>
                </a:solidFill>
              </a:rPr>
              <a:t>-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order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Decomposing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m</a:t>
            </a:r>
            <a:r>
              <a:rPr lang="en-US" altLang="zh-CN" sz="2800" dirty="0" smtClean="0">
                <a:solidFill>
                  <a:srgbClr val="FA694E"/>
                </a:solidFill>
              </a:rPr>
              <a:t>oments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tensor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6979" y="8289531"/>
            <a:ext cx="3108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Rudelson&amp;Vershynin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endParaRPr lang="en-US" altLang="zh-CN" sz="2400" dirty="0">
              <a:solidFill>
                <a:srgbClr val="FA6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811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630152" y="5840035"/>
            <a:ext cx="81667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-dimensional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3200" dirty="0" smtClean="0">
                <a:solidFill>
                  <a:schemeClr val="tx1"/>
                </a:solidFill>
              </a:rPr>
              <a:t>-component</a:t>
            </a:r>
            <a:r>
              <a:rPr lang="zh-CN" altLang="en-US" sz="3200" dirty="0" smtClean="0">
                <a:solidFill>
                  <a:schemeClr val="tx1"/>
                </a:solidFill>
              </a:rPr>
              <a:t>  </a:t>
            </a:r>
            <a:r>
              <a:rPr lang="en-US" altLang="zh-CN" sz="3200" dirty="0" smtClean="0">
                <a:solidFill>
                  <a:schemeClr val="tx1"/>
                </a:solidFill>
              </a:rPr>
              <a:t>smoothed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MoG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Learn 0-mean </a:t>
            </a:r>
            <a:r>
              <a:rPr lang="en-US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9" name="Shape 25"/>
          <p:cNvSpPr txBox="1">
            <a:spLocks/>
          </p:cNvSpPr>
          <p:nvPr/>
        </p:nvSpPr>
        <p:spPr>
          <a:xfrm>
            <a:off x="1212818" y="5467346"/>
            <a:ext cx="12099664" cy="90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247780" y="6881772"/>
            <a:ext cx="586745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Given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empirical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moments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tensor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Shape 25"/>
          <p:cNvSpPr>
            <a:spLocks noGrp="1"/>
          </p:cNvSpPr>
          <p:nvPr>
            <p:ph type="body" idx="1"/>
          </p:nvPr>
        </p:nvSpPr>
        <p:spPr>
          <a:xfrm>
            <a:off x="1247780" y="7470026"/>
            <a:ext cx="10601030" cy="14610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Learn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p</a:t>
            </a:r>
            <a:r>
              <a:rPr 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arameters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weights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      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covariance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matrices</a:t>
            </a:r>
            <a:endParaRPr lang="zh-CN" altLang="en-US" sz="3200" dirty="0">
              <a:solidFill>
                <a:schemeClr val="tx1"/>
              </a:solidFill>
              <a:latin typeface="Titillium"/>
              <a:ea typeface="Titillium"/>
              <a:cs typeface="Titillium"/>
              <a:sym typeface="Titillium"/>
            </a:endParaRPr>
          </a:p>
        </p:txBody>
      </p:sp>
      <p:pic>
        <p:nvPicPr>
          <p:cNvPr id="46" name="图片 4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34" y="6045629"/>
            <a:ext cx="292100" cy="254000"/>
          </a:xfrm>
          <a:prstGeom prst="rect">
            <a:avLst/>
          </a:prstGeom>
        </p:spPr>
      </p:pic>
      <p:pic>
        <p:nvPicPr>
          <p:cNvPr id="47" name="图片 4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07" y="5925466"/>
            <a:ext cx="254000" cy="393700"/>
          </a:xfrm>
          <a:prstGeom prst="rect">
            <a:avLst/>
          </a:prstGeom>
        </p:spPr>
      </p:pic>
      <p:pic>
        <p:nvPicPr>
          <p:cNvPr id="51" name="图片 5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84" y="8122870"/>
            <a:ext cx="431800" cy="279400"/>
          </a:xfrm>
          <a:prstGeom prst="rect">
            <a:avLst/>
          </a:prstGeom>
        </p:spPr>
      </p:pic>
      <p:pic>
        <p:nvPicPr>
          <p:cNvPr id="52" name="图片 5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19" y="7983170"/>
            <a:ext cx="698500" cy="419100"/>
          </a:xfrm>
          <a:prstGeom prst="rect">
            <a:avLst/>
          </a:prstGeom>
        </p:spPr>
      </p:pic>
      <p:sp>
        <p:nvSpPr>
          <p:cNvPr id="55" name="Shape 25"/>
          <p:cNvSpPr txBox="1">
            <a:spLocks/>
          </p:cNvSpPr>
          <p:nvPr/>
        </p:nvSpPr>
        <p:spPr>
          <a:xfrm>
            <a:off x="1378067" y="4857450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Notation</a:t>
            </a: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30" y="7012826"/>
            <a:ext cx="2286000" cy="4572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97" y="7009348"/>
            <a:ext cx="2286000" cy="4572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388200" y="3691380"/>
            <a:ext cx="41138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</a:rPr>
              <a:t>Clean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moment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structure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378067" y="1949703"/>
            <a:ext cx="3704969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Why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0-mean?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6149" y="2023921"/>
            <a:ext cx="4094005" cy="2455726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03" y="2982430"/>
            <a:ext cx="433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64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5"/>
          <p:cNvSpPr txBox="1">
            <a:spLocks/>
          </p:cNvSpPr>
          <p:nvPr/>
        </p:nvSpPr>
        <p:spPr>
          <a:xfrm>
            <a:off x="1436775" y="7570542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r>
              <a:rPr lang="en-US" altLang="zh-CN" sz="3200" dirty="0"/>
              <a:t>L</a:t>
            </a:r>
            <a:r>
              <a:rPr lang="en-US" altLang="zh-CN" sz="3200" dirty="0" smtClean="0"/>
              <a:t>ow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rank</a:t>
            </a:r>
            <a:r>
              <a:rPr lang="zh-CN" altLang="en-US" sz="3200" dirty="0"/>
              <a:t> </a:t>
            </a:r>
            <a:r>
              <a:rPr lang="en-US" altLang="zh-CN" sz="3200" dirty="0"/>
              <a:t>tensor</a:t>
            </a:r>
            <a:r>
              <a:rPr lang="zh-CN" altLang="en-US" sz="3200" dirty="0"/>
              <a:t> </a:t>
            </a:r>
            <a:r>
              <a:rPr lang="en-US" altLang="zh-CN" sz="3200" dirty="0"/>
              <a:t>decomposition,</a:t>
            </a:r>
            <a:r>
              <a:rPr lang="zh-CN" altLang="en-US" sz="3200" dirty="0"/>
              <a:t>          </a:t>
            </a:r>
            <a:r>
              <a:rPr lang="en-US" altLang="zh-CN" sz="3200" dirty="0"/>
              <a:t>‘s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independent</a:t>
            </a:r>
            <a:endParaRPr lang="zh-CN" altLang="en-US" sz="3200" dirty="0"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sp</a:t>
            </a:r>
            <a:r>
              <a:rPr lang="en-US" sz="4000" dirty="0" smtClean="0">
                <a:solidFill>
                  <a:srgbClr val="21A2FE"/>
                </a:solidFill>
              </a:rPr>
              <a:t>herical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r>
              <a:rPr lang="en-US" sz="4000" dirty="0" smtClean="0">
                <a:solidFill>
                  <a:srgbClr val="21A2FE"/>
                </a:solidFill>
              </a:rPr>
              <a:t>, spectral method review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1284375" y="2920741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Construct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a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low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rank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from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>
                <a:solidFill>
                  <a:srgbClr val="53585F"/>
                </a:solidFill>
              </a:rPr>
              <a:t>m</a:t>
            </a:r>
            <a:r>
              <a:rPr lang="en-US" altLang="zh-CN" sz="3200" dirty="0" smtClean="0">
                <a:solidFill>
                  <a:srgbClr val="53585F"/>
                </a:solidFill>
              </a:rPr>
              <a:t>oments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</a:p>
        </p:txBody>
      </p:sp>
      <p:sp>
        <p:nvSpPr>
          <p:cNvPr id="2" name="矩形 1"/>
          <p:cNvSpPr/>
          <p:nvPr/>
        </p:nvSpPr>
        <p:spPr>
          <a:xfrm>
            <a:off x="1835771" y="3836764"/>
            <a:ext cx="206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rgbClr val="FA694E"/>
                </a:solidFill>
              </a:rPr>
              <a:t>[</a:t>
            </a:r>
            <a:r>
              <a:rPr lang="en-US" altLang="zh-CN" sz="2400" dirty="0" err="1">
                <a:solidFill>
                  <a:srgbClr val="FA694E"/>
                </a:solidFill>
              </a:rPr>
              <a:t>Hsu&amp;Kakade</a:t>
            </a:r>
            <a:r>
              <a:rPr lang="en-US" altLang="zh-CN" sz="2400" dirty="0">
                <a:solidFill>
                  <a:srgbClr val="FA694E"/>
                </a:solidFill>
              </a:rPr>
              <a:t>]</a:t>
            </a:r>
            <a:r>
              <a:rPr lang="zh-CN" altLang="en-US" sz="2400" dirty="0">
                <a:solidFill>
                  <a:srgbClr val="FA694E"/>
                </a:solidFill>
              </a:rPr>
              <a:t> </a:t>
            </a:r>
            <a:endParaRPr lang="en-US" altLang="zh-CN" sz="2400" dirty="0">
              <a:solidFill>
                <a:srgbClr val="FA694E"/>
              </a:solidFill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0" y="7843282"/>
            <a:ext cx="571500" cy="457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17770" y="6954504"/>
            <a:ext cx="10745056" cy="23176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1834584"/>
            <a:ext cx="4584700" cy="482600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4" y="4617731"/>
            <a:ext cx="7302500" cy="5334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4" y="6304804"/>
            <a:ext cx="9207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40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5"/>
          <p:cNvSpPr txBox="1">
            <a:spLocks/>
          </p:cNvSpPr>
          <p:nvPr/>
        </p:nvSpPr>
        <p:spPr>
          <a:xfrm>
            <a:off x="1436775" y="7570542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r>
              <a:rPr lang="en-US" altLang="zh-CN" sz="3200" dirty="0"/>
              <a:t>L</a:t>
            </a:r>
            <a:r>
              <a:rPr lang="en-US" altLang="zh-CN" sz="3200" dirty="0" smtClean="0"/>
              <a:t>ow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rank</a:t>
            </a:r>
            <a:r>
              <a:rPr lang="zh-CN" altLang="en-US" sz="3200" dirty="0"/>
              <a:t> </a:t>
            </a:r>
            <a:r>
              <a:rPr lang="en-US" altLang="zh-CN" sz="3200" dirty="0"/>
              <a:t>tensor</a:t>
            </a:r>
            <a:r>
              <a:rPr lang="zh-CN" altLang="en-US" sz="3200" dirty="0"/>
              <a:t> </a:t>
            </a:r>
            <a:r>
              <a:rPr lang="en-US" altLang="zh-CN" sz="3200" dirty="0"/>
              <a:t>decomposition,</a:t>
            </a:r>
            <a:r>
              <a:rPr lang="zh-CN" altLang="en-US" sz="3200" dirty="0"/>
              <a:t>          </a:t>
            </a:r>
            <a:r>
              <a:rPr lang="en-US" altLang="zh-CN" sz="3200" dirty="0"/>
              <a:t>‘s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independent</a:t>
            </a:r>
            <a:endParaRPr lang="zh-CN" altLang="en-US" sz="3200" dirty="0"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sp</a:t>
            </a:r>
            <a:r>
              <a:rPr lang="en-US" sz="4000" dirty="0" smtClean="0">
                <a:solidFill>
                  <a:srgbClr val="21A2FE"/>
                </a:solidFill>
              </a:rPr>
              <a:t>herical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r>
              <a:rPr lang="en-US" sz="4000" dirty="0" smtClean="0">
                <a:solidFill>
                  <a:srgbClr val="21A2FE"/>
                </a:solidFill>
              </a:rPr>
              <a:t>, spectral method review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1284375" y="2920741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Construct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a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low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rank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from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>
                <a:solidFill>
                  <a:srgbClr val="53585F"/>
                </a:solidFill>
              </a:rPr>
              <a:t>m</a:t>
            </a:r>
            <a:r>
              <a:rPr lang="en-US" altLang="zh-CN" sz="3200" dirty="0" smtClean="0">
                <a:solidFill>
                  <a:srgbClr val="53585F"/>
                </a:solidFill>
              </a:rPr>
              <a:t>oments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</a:p>
        </p:txBody>
      </p:sp>
      <p:sp>
        <p:nvSpPr>
          <p:cNvPr id="2" name="矩形 1"/>
          <p:cNvSpPr/>
          <p:nvPr/>
        </p:nvSpPr>
        <p:spPr>
          <a:xfrm>
            <a:off x="1179273" y="4595062"/>
            <a:ext cx="2618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Low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rank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matrix</a:t>
            </a:r>
            <a:endParaRPr lang="en-US" altLang="zh-CN" sz="2800" dirty="0">
              <a:solidFill>
                <a:srgbClr val="FA694E"/>
              </a:solidFill>
            </a:endParaRPr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4298429"/>
            <a:ext cx="5143500" cy="1193800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5998654"/>
            <a:ext cx="7061200" cy="1193800"/>
          </a:xfrm>
          <a:prstGeom prst="rect">
            <a:avLst/>
          </a:prstGeom>
        </p:spPr>
      </p:pic>
      <p:sp>
        <p:nvSpPr>
          <p:cNvPr id="6" name="乘 5"/>
          <p:cNvSpPr/>
          <p:nvPr/>
        </p:nvSpPr>
        <p:spPr>
          <a:xfrm rot="20456869">
            <a:off x="8166785" y="4299871"/>
            <a:ext cx="1283352" cy="1147842"/>
          </a:xfrm>
          <a:prstGeom prst="mathMultiply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乘 25"/>
          <p:cNvSpPr/>
          <p:nvPr/>
        </p:nvSpPr>
        <p:spPr>
          <a:xfrm rot="20456869">
            <a:off x="9503721" y="5968371"/>
            <a:ext cx="1283352" cy="1147842"/>
          </a:xfrm>
          <a:prstGeom prst="mathMultiply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8" y="7843282"/>
            <a:ext cx="571500" cy="457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79273" y="6283008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Low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rank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tensor</a:t>
            </a:r>
            <a:endParaRPr lang="en-US" altLang="zh-CN" sz="2800" dirty="0">
              <a:solidFill>
                <a:srgbClr val="FA694E"/>
              </a:solidFill>
            </a:endParaRPr>
          </a:p>
        </p:txBody>
      </p:sp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1834584"/>
            <a:ext cx="4584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70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21A2FE"/>
                </a:solidFill>
              </a:rPr>
              <a:t>Learn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0-mean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general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covariance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14" name="Shape 25"/>
          <p:cNvSpPr txBox="1">
            <a:spLocks/>
          </p:cNvSpPr>
          <p:nvPr/>
        </p:nvSpPr>
        <p:spPr>
          <a:xfrm>
            <a:off x="398710" y="8205652"/>
            <a:ext cx="12099664" cy="90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/>
          </a:p>
        </p:txBody>
      </p:sp>
      <p:pic>
        <p:nvPicPr>
          <p:cNvPr id="12" name="图片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6" y="4460703"/>
            <a:ext cx="1965359" cy="2716517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99" y="4006672"/>
            <a:ext cx="5702300" cy="11938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99" y="5862757"/>
            <a:ext cx="7747000" cy="1193800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91" y="2200916"/>
            <a:ext cx="433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8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Moments structure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0-mean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pic>
        <p:nvPicPr>
          <p:cNvPr id="11" name="图片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27" y="3347886"/>
            <a:ext cx="1419897" cy="1172708"/>
          </a:xfrm>
          <a:prstGeom prst="rect">
            <a:avLst/>
          </a:prstGeom>
        </p:spPr>
      </p:pic>
      <p:pic>
        <p:nvPicPr>
          <p:cNvPr id="12" name="图片 11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2" y="6365524"/>
            <a:ext cx="1460498" cy="2018699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8" y="6186919"/>
            <a:ext cx="4406900" cy="11176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76843" y="5742739"/>
            <a:ext cx="3513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Want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l</a:t>
            </a:r>
            <a:r>
              <a:rPr lang="en-US" altLang="zh-CN" sz="2800" dirty="0" smtClean="0">
                <a:solidFill>
                  <a:srgbClr val="21A2FE"/>
                </a:solidFill>
              </a:rPr>
              <a:t>ow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rank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matrix!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84580" y="2600974"/>
            <a:ext cx="3947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Have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empirical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moments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882876" y="1512136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err="1" smtClean="0">
                <a:solidFill>
                  <a:srgbClr val="53585F"/>
                </a:solidFill>
              </a:rPr>
              <a:t>Isserlis</a:t>
            </a:r>
            <a:r>
              <a:rPr lang="en-US" altLang="zh-CN" sz="3200" dirty="0" smtClean="0">
                <a:solidFill>
                  <a:srgbClr val="53585F"/>
                </a:solidFill>
              </a:rPr>
              <a:t>’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theorem for 4-th moments</a:t>
            </a: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95" y="3178605"/>
            <a:ext cx="7988300" cy="1612900"/>
          </a:xfrm>
          <a:prstGeom prst="rect">
            <a:avLst/>
          </a:prstGeom>
        </p:spPr>
      </p:pic>
      <p:pic>
        <p:nvPicPr>
          <p:cNvPr id="25" name="图片 2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8" y="7411792"/>
            <a:ext cx="4976611" cy="10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65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Moments structure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0-mean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pic>
        <p:nvPicPr>
          <p:cNvPr id="11" name="图片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27" y="3347886"/>
            <a:ext cx="1419897" cy="1172708"/>
          </a:xfrm>
          <a:prstGeom prst="rect">
            <a:avLst/>
          </a:prstGeom>
        </p:spPr>
      </p:pic>
      <p:pic>
        <p:nvPicPr>
          <p:cNvPr id="12" name="图片 11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2" y="6365524"/>
            <a:ext cx="1460498" cy="201869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76843" y="5742739"/>
            <a:ext cx="3523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Want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l</a:t>
            </a:r>
            <a:r>
              <a:rPr lang="en-US" altLang="zh-CN" sz="2800" dirty="0" smtClean="0">
                <a:solidFill>
                  <a:srgbClr val="21A2FE"/>
                </a:solidFill>
              </a:rPr>
              <a:t>ow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rank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tensor!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84580" y="2600974"/>
            <a:ext cx="3947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Have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empirical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moments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882876" y="1512136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err="1" smtClean="0">
                <a:solidFill>
                  <a:srgbClr val="53585F"/>
                </a:solidFill>
              </a:rPr>
              <a:t>Isserlis</a:t>
            </a:r>
            <a:r>
              <a:rPr lang="en-US" altLang="zh-CN" sz="3200" dirty="0" smtClean="0">
                <a:solidFill>
                  <a:srgbClr val="53585F"/>
                </a:solidFill>
              </a:rPr>
              <a:t>’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theorem for 6-th moments</a:t>
            </a:r>
          </a:p>
        </p:txBody>
      </p:sp>
      <p:pic>
        <p:nvPicPr>
          <p:cNvPr id="13" name="图片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16" y="2954230"/>
            <a:ext cx="9194800" cy="1905000"/>
          </a:xfrm>
          <a:prstGeom prst="rect">
            <a:avLst/>
          </a:prstGeom>
        </p:spPr>
      </p:pic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8" y="6266186"/>
            <a:ext cx="5575300" cy="11176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64" y="7357231"/>
            <a:ext cx="7050861" cy="10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31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Motivation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121606" y="5356081"/>
            <a:ext cx="10307965" cy="39432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Input:</a:t>
            </a:r>
            <a:r>
              <a:rPr lang="zh-CN" altLang="en-US" sz="3200" dirty="0" smtClean="0">
                <a:solidFill>
                  <a:srgbClr val="21A2FE"/>
                </a:solidFill>
              </a:rPr>
              <a:t>                </a:t>
            </a:r>
            <a:r>
              <a:rPr lang="en-US" altLang="zh-CN" sz="3200" dirty="0" smtClean="0"/>
              <a:t>multi-dimensional data points</a:t>
            </a:r>
            <a:r>
              <a:rPr lang="en-US" altLang="zh-CN" sz="3200" dirty="0"/>
              <a:t> </a:t>
            </a:r>
            <a:endParaRPr lang="en-US" altLang="zh-CN" sz="3200" dirty="0" smtClean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Assumption:</a:t>
            </a:r>
            <a:r>
              <a:rPr lang="zh-CN" altLang="en-US" sz="3200" dirty="0" smtClean="0">
                <a:solidFill>
                  <a:srgbClr val="21A2FE"/>
                </a:solidFill>
              </a:rPr>
              <a:t>   </a:t>
            </a:r>
            <a:r>
              <a:rPr lang="en-US" altLang="zh-CN" sz="3200" dirty="0" smtClean="0"/>
              <a:t>mixture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Gaussian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distributions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Goal:</a:t>
            </a:r>
            <a:r>
              <a:rPr lang="zh-CN" altLang="en-US" sz="3200" dirty="0" smtClean="0">
                <a:solidFill>
                  <a:srgbClr val="21A2FE"/>
                </a:solidFill>
              </a:rPr>
              <a:t>                  </a:t>
            </a:r>
            <a:r>
              <a:rPr lang="en-US" altLang="zh-CN" sz="3200" dirty="0" smtClean="0"/>
              <a:t>learn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weights</a:t>
            </a:r>
            <a:r>
              <a:rPr lang="zh-CN" altLang="en-US" sz="3200" dirty="0" smtClean="0"/>
              <a:t>, </a:t>
            </a:r>
            <a:r>
              <a:rPr lang="en-US" altLang="zh-CN" sz="3200" dirty="0" smtClean="0"/>
              <a:t>means</a:t>
            </a:r>
            <a:r>
              <a:rPr lang="zh-CN" altLang="en-US" sz="3200" dirty="0" smtClean="0"/>
              <a:t>, </a:t>
            </a:r>
            <a:r>
              <a:rPr lang="en-US" altLang="zh-CN" sz="3200" dirty="0" smtClean="0"/>
              <a:t>covariance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matrices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/>
              <a:t>Widely used model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 machine learning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49" y="968775"/>
            <a:ext cx="6763851" cy="50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3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Unfold </a:t>
            </a:r>
            <a:r>
              <a:rPr lang="en-US" altLang="zh-CN" sz="4000" dirty="0">
                <a:solidFill>
                  <a:srgbClr val="21A2FE"/>
                </a:solidFill>
              </a:rPr>
              <a:t>Moments </a:t>
            </a:r>
            <a:r>
              <a:rPr lang="en-US" altLang="zh-CN" sz="4000" dirty="0" smtClean="0">
                <a:solidFill>
                  <a:srgbClr val="21A2FE"/>
                </a:solidFill>
              </a:rPr>
              <a:t>Tensor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endParaRPr sz="4000" baseline="-2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90590" y="7550617"/>
            <a:ext cx="12099664" cy="11737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Recover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low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rank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tensors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from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their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linear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projections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53585F"/>
                </a:solidFill>
              </a:rPr>
              <a:t>	</a:t>
            </a:r>
            <a:r>
              <a:rPr lang="en-US" altLang="zh-CN" sz="2800" dirty="0" smtClean="0">
                <a:solidFill>
                  <a:srgbClr val="FA694E"/>
                </a:solidFill>
              </a:rPr>
              <a:t>Looks </a:t>
            </a:r>
            <a:r>
              <a:rPr lang="en-US" altLang="zh-CN" sz="2800" dirty="0">
                <a:solidFill>
                  <a:srgbClr val="FA694E"/>
                </a:solidFill>
              </a:rPr>
              <a:t>like matrix </a:t>
            </a:r>
            <a:r>
              <a:rPr lang="en-US" altLang="zh-CN" sz="2800" dirty="0" smtClean="0">
                <a:solidFill>
                  <a:srgbClr val="FA694E"/>
                </a:solidFill>
              </a:rPr>
              <a:t>sensing, </a:t>
            </a:r>
            <a:r>
              <a:rPr lang="en-US" altLang="zh-CN" sz="2800" dirty="0">
                <a:solidFill>
                  <a:srgbClr val="FA694E"/>
                </a:solidFill>
              </a:rPr>
              <a:t>but standard method</a:t>
            </a:r>
            <a:r>
              <a:rPr lang="zh-CN" altLang="en-US" sz="2800" dirty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does</a:t>
            </a:r>
            <a:r>
              <a:rPr lang="zh-CN" altLang="en-US" sz="2800" dirty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not</a:t>
            </a:r>
            <a:r>
              <a:rPr lang="zh-CN" altLang="en-US" sz="2800" dirty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apply</a:t>
            </a:r>
            <a:endParaRPr lang="zh-CN" altLang="en-US" sz="2800" dirty="0">
              <a:solidFill>
                <a:srgbClr val="FA694E"/>
              </a:solidFill>
            </a:endParaRPr>
          </a:p>
        </p:txBody>
      </p:sp>
      <p:pic>
        <p:nvPicPr>
          <p:cNvPr id="35" name="图片 34" descr="imgres.jp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712" y="7493512"/>
            <a:ext cx="1344974" cy="1344974"/>
          </a:xfrm>
          <a:prstGeom prst="rect">
            <a:avLst/>
          </a:prstGeom>
        </p:spPr>
      </p:pic>
      <p:pic>
        <p:nvPicPr>
          <p:cNvPr id="38" name="图片 37" descr="latex-image-1.pdf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50" y="6635943"/>
            <a:ext cx="6616700" cy="431800"/>
          </a:xfrm>
          <a:prstGeom prst="rect">
            <a:avLst/>
          </a:prstGeom>
        </p:spPr>
      </p:pic>
      <p:pic>
        <p:nvPicPr>
          <p:cNvPr id="39" name="图片 38" descr="latex-image-1.pdf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50" y="6029532"/>
            <a:ext cx="4953000" cy="431800"/>
          </a:xfrm>
          <a:prstGeom prst="rect">
            <a:avLst/>
          </a:prstGeom>
        </p:spPr>
      </p:pic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4" y="1842947"/>
            <a:ext cx="3010548" cy="530267"/>
          </a:xfrm>
          <a:prstGeom prst="rect">
            <a:avLst/>
          </a:prstGeom>
        </p:spPr>
      </p:pic>
      <p:pic>
        <p:nvPicPr>
          <p:cNvPr id="21" name="图片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4" y="4471992"/>
            <a:ext cx="3100354" cy="5460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90298" y="3218118"/>
            <a:ext cx="310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Estimate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from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data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cxnSp>
        <p:nvCxnSpPr>
          <p:cNvPr id="28" name="直线箭头连接符 27"/>
          <p:cNvCxnSpPr>
            <a:stCxn id="22" idx="0"/>
          </p:cNvCxnSpPr>
          <p:nvPr/>
        </p:nvCxnSpPr>
        <p:spPr>
          <a:xfrm flipV="1">
            <a:off x="2044774" y="2511927"/>
            <a:ext cx="2575787" cy="706191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线箭头连接符 28"/>
          <p:cNvCxnSpPr>
            <a:stCxn id="22" idx="2"/>
          </p:cNvCxnSpPr>
          <p:nvPr/>
        </p:nvCxnSpPr>
        <p:spPr>
          <a:xfrm>
            <a:off x="2044774" y="3741338"/>
            <a:ext cx="2575787" cy="714779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矩形 29"/>
          <p:cNvSpPr/>
          <p:nvPr/>
        </p:nvSpPr>
        <p:spPr>
          <a:xfrm>
            <a:off x="8726033" y="3229823"/>
            <a:ext cx="3860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Desired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low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rank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tensor!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cxnSp>
        <p:nvCxnSpPr>
          <p:cNvPr id="31" name="直线箭头连接符 30"/>
          <p:cNvCxnSpPr>
            <a:stCxn id="30" idx="0"/>
          </p:cNvCxnSpPr>
          <p:nvPr/>
        </p:nvCxnSpPr>
        <p:spPr>
          <a:xfrm flipH="1" flipV="1">
            <a:off x="6938170" y="2448423"/>
            <a:ext cx="3718108" cy="781400"/>
          </a:xfrm>
          <a:prstGeom prst="straightConnector1">
            <a:avLst/>
          </a:prstGeom>
          <a:noFill/>
          <a:ln w="38100" cap="flat" cmpd="sng">
            <a:solidFill>
              <a:srgbClr val="21A2FE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线箭头连接符 31"/>
          <p:cNvCxnSpPr>
            <a:stCxn id="30" idx="2"/>
          </p:cNvCxnSpPr>
          <p:nvPr/>
        </p:nvCxnSpPr>
        <p:spPr>
          <a:xfrm flipH="1">
            <a:off x="6938170" y="3753043"/>
            <a:ext cx="3718108" cy="639569"/>
          </a:xfrm>
          <a:prstGeom prst="straightConnector1">
            <a:avLst/>
          </a:prstGeom>
          <a:noFill/>
          <a:ln w="38100" cap="flat" cmpd="sng">
            <a:solidFill>
              <a:srgbClr val="21A2FE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4057758" y="3229823"/>
            <a:ext cx="4293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Structured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inear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rojection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直线箭头连接符 35"/>
          <p:cNvCxnSpPr>
            <a:stCxn id="33" idx="0"/>
            <a:endCxn id="20" idx="2"/>
          </p:cNvCxnSpPr>
          <p:nvPr/>
        </p:nvCxnSpPr>
        <p:spPr>
          <a:xfrm flipH="1" flipV="1">
            <a:off x="5945198" y="2373214"/>
            <a:ext cx="259326" cy="856609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线箭头连接符 36"/>
          <p:cNvCxnSpPr>
            <a:stCxn id="33" idx="2"/>
            <a:endCxn id="21" idx="0"/>
          </p:cNvCxnSpPr>
          <p:nvPr/>
        </p:nvCxnSpPr>
        <p:spPr>
          <a:xfrm flipH="1">
            <a:off x="5990101" y="3753043"/>
            <a:ext cx="214423" cy="718949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82640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85526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Take away messages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226427" y="1641047"/>
            <a:ext cx="10811062" cy="38291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Provide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fully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algorithm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smoothed</a:t>
            </a:r>
            <a:r>
              <a: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	</a:t>
            </a:r>
            <a:r>
              <a:rPr lang="en-US" altLang="zh-CN" sz="2800" dirty="0" smtClean="0">
                <a:solidFill>
                  <a:srgbClr val="21A2FE"/>
                </a:solidFill>
              </a:rPr>
              <a:t> (avoid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w</a:t>
            </a:r>
            <a:r>
              <a:rPr lang="en-US" sz="2800" dirty="0" smtClean="0">
                <a:solidFill>
                  <a:srgbClr val="21A2FE"/>
                </a:solidFill>
              </a:rPr>
              <a:t>orst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case complexity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exponential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in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k)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/>
              <a:t>	</a:t>
            </a:r>
            <a:endParaRPr lang="en-US" sz="2400" dirty="0" smtClean="0">
              <a:solidFill>
                <a:srgbClr val="4A4F56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Can potentially relax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by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using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higher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order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moments?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Other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“hard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problems”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learning?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285769" y="5920437"/>
            <a:ext cx="2799336" cy="2109636"/>
            <a:chOff x="5285769" y="5292737"/>
            <a:chExt cx="2799336" cy="2109636"/>
          </a:xfrm>
        </p:grpSpPr>
        <p:grpSp>
          <p:nvGrpSpPr>
            <p:cNvPr id="5" name="组 4"/>
            <p:cNvGrpSpPr/>
            <p:nvPr/>
          </p:nvGrpSpPr>
          <p:grpSpPr>
            <a:xfrm>
              <a:off x="5285769" y="5292737"/>
              <a:ext cx="2799336" cy="2109250"/>
              <a:chOff x="4928814" y="1554739"/>
              <a:chExt cx="2799336" cy="2109250"/>
            </a:xfrm>
          </p:grpSpPr>
          <p:cxnSp>
            <p:nvCxnSpPr>
              <p:cNvPr id="6" name="直线连接符 5"/>
              <p:cNvCxnSpPr/>
              <p:nvPr/>
            </p:nvCxnSpPr>
            <p:spPr>
              <a:xfrm flipV="1">
                <a:off x="5777548" y="1554739"/>
                <a:ext cx="0" cy="1419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" name="直线连接符 6"/>
              <p:cNvCxnSpPr/>
              <p:nvPr/>
            </p:nvCxnSpPr>
            <p:spPr>
              <a:xfrm>
                <a:off x="5777548" y="2974630"/>
                <a:ext cx="195060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线连接符 7"/>
              <p:cNvCxnSpPr/>
              <p:nvPr/>
            </p:nvCxnSpPr>
            <p:spPr>
              <a:xfrm flipH="1">
                <a:off x="4928814" y="2974630"/>
                <a:ext cx="848734" cy="6893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椭圆 8"/>
              <p:cNvSpPr/>
              <p:nvPr/>
            </p:nvSpPr>
            <p:spPr>
              <a:xfrm rot="2490825">
                <a:off x="5890367" y="1632083"/>
                <a:ext cx="444493" cy="1995659"/>
              </a:xfrm>
              <a:prstGeom prst="ellipse">
                <a:avLst/>
              </a:prstGeom>
              <a:noFill/>
              <a:ln>
                <a:solidFill>
                  <a:srgbClr val="21A2F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9708960">
                <a:off x="5401952" y="2011466"/>
                <a:ext cx="474114" cy="1333184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708960">
                <a:off x="6216554" y="3028403"/>
                <a:ext cx="651992" cy="458865"/>
              </a:xfrm>
              <a:prstGeom prst="ellipse">
                <a:avLst/>
              </a:prstGeom>
              <a:noFill/>
              <a:ln>
                <a:solidFill>
                  <a:srgbClr val="FF6FC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9708960">
                <a:off x="6200789" y="2856197"/>
                <a:ext cx="572289" cy="376066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5285769" y="5292737"/>
              <a:ext cx="2799336" cy="2109636"/>
              <a:chOff x="3964145" y="1628005"/>
              <a:chExt cx="2799336" cy="2109636"/>
            </a:xfrm>
          </p:grpSpPr>
          <p:cxnSp>
            <p:nvCxnSpPr>
              <p:cNvPr id="14" name="直线连接符 13"/>
              <p:cNvCxnSpPr/>
              <p:nvPr/>
            </p:nvCxnSpPr>
            <p:spPr>
              <a:xfrm flipV="1">
                <a:off x="4812879" y="1628005"/>
                <a:ext cx="0" cy="1419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直线连接符 14"/>
              <p:cNvCxnSpPr/>
              <p:nvPr/>
            </p:nvCxnSpPr>
            <p:spPr>
              <a:xfrm>
                <a:off x="4812879" y="3047896"/>
                <a:ext cx="195060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线连接符 15"/>
              <p:cNvCxnSpPr/>
              <p:nvPr/>
            </p:nvCxnSpPr>
            <p:spPr>
              <a:xfrm flipH="1">
                <a:off x="3964145" y="3047896"/>
                <a:ext cx="848734" cy="6893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椭圆 16"/>
              <p:cNvSpPr/>
              <p:nvPr/>
            </p:nvSpPr>
            <p:spPr>
              <a:xfrm rot="2399515">
                <a:off x="4925698" y="1741982"/>
                <a:ext cx="444493" cy="1995659"/>
              </a:xfrm>
              <a:prstGeom prst="ellipse">
                <a:avLst/>
              </a:prstGeom>
              <a:noFill/>
              <a:ln>
                <a:solidFill>
                  <a:srgbClr val="21A2F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9960207">
                <a:off x="4437283" y="2060310"/>
                <a:ext cx="474114" cy="1333184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9708960">
                <a:off x="5337362" y="3101669"/>
                <a:ext cx="651992" cy="458865"/>
              </a:xfrm>
              <a:prstGeom prst="ellipse">
                <a:avLst/>
              </a:prstGeom>
              <a:noFill/>
              <a:ln>
                <a:solidFill>
                  <a:srgbClr val="FF6FC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708960">
                <a:off x="5053885" y="2980887"/>
                <a:ext cx="740167" cy="273765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</p:grp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9" y="3971732"/>
            <a:ext cx="1752600" cy="457200"/>
          </a:xfrm>
          <a:prstGeom prst="rect">
            <a:avLst/>
          </a:prstGeom>
        </p:spPr>
      </p:pic>
      <p:sp>
        <p:nvSpPr>
          <p:cNvPr id="22" name="Shape 24"/>
          <p:cNvSpPr txBox="1">
            <a:spLocks/>
          </p:cNvSpPr>
          <p:nvPr/>
        </p:nvSpPr>
        <p:spPr>
          <a:xfrm>
            <a:off x="4187651" y="8030073"/>
            <a:ext cx="4717731" cy="11982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1pPr>
            <a:lvl2pPr indent="2286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2pPr>
            <a:lvl3pPr indent="4572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3pPr>
            <a:lvl4pPr indent="6858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4pPr>
            <a:lvl5pPr indent="9144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5pPr>
            <a:lvl6pPr indent="11430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6pPr>
            <a:lvl7pPr indent="13716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7pPr>
            <a:lvl8pPr indent="16002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8pPr>
            <a:lvl9pPr indent="18288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Thank you</a:t>
            </a:r>
            <a:r>
              <a:rPr lang="en-US" altLang="zh-CN" sz="4000" dirty="0" smtClean="0">
                <a:solidFill>
                  <a:srgbClr val="21A2FE"/>
                </a:solidFill>
              </a:rPr>
              <a:t>!  Question?</a:t>
            </a:r>
            <a:endParaRPr lang="en-US" sz="4000" dirty="0">
              <a:solidFill>
                <a:srgbClr val="21A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Problem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statement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" y="4736347"/>
            <a:ext cx="13004800" cy="15223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with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algorithm</a:t>
            </a:r>
            <a:r>
              <a:rPr lang="zh-CN" altLang="zh-CN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for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every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zh-CN" altLang="en-US" sz="3200" dirty="0" smtClean="0">
                <a:solidFill>
                  <a:srgbClr val="21A2FE"/>
                </a:solidFill>
              </a:rPr>
              <a:t>  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</p:txBody>
      </p:sp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455" y="9753600"/>
            <a:ext cx="2030979" cy="388439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77" y="9842986"/>
            <a:ext cx="1207715" cy="299053"/>
          </a:xfrm>
          <a:prstGeom prst="rect">
            <a:avLst/>
          </a:prstGeom>
        </p:spPr>
      </p:pic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64" y="9753600"/>
            <a:ext cx="1498600" cy="419100"/>
          </a:xfrm>
          <a:prstGeom prst="rect">
            <a:avLst/>
          </a:prstGeom>
        </p:spPr>
      </p:pic>
      <p:sp>
        <p:nvSpPr>
          <p:cNvPr id="15" name="Shape 25"/>
          <p:cNvSpPr txBox="1">
            <a:spLocks/>
          </p:cNvSpPr>
          <p:nvPr/>
        </p:nvSpPr>
        <p:spPr>
          <a:xfrm>
            <a:off x="937937" y="1439002"/>
            <a:ext cx="11336301" cy="26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smtClean="0">
                <a:solidFill>
                  <a:srgbClr val="53585F"/>
                </a:solidFill>
              </a:rPr>
              <a:t>     </a:t>
            </a:r>
            <a:r>
              <a:rPr lang="en-US" altLang="zh-CN" sz="3200" b="1" smtClean="0">
                <a:solidFill>
                  <a:srgbClr val="53585F"/>
                </a:solidFill>
              </a:rPr>
              <a:t>-</a:t>
            </a:r>
            <a:r>
              <a:rPr lang="en-US" sz="3200" smtClean="0">
                <a:solidFill>
                  <a:srgbClr val="53585F"/>
                </a:solidFill>
              </a:rPr>
              <a:t>dimensional </a:t>
            </a:r>
            <a:r>
              <a:rPr lang="zh-CN" altLang="en-US" sz="3200" b="1" smtClean="0">
                <a:solidFill>
                  <a:srgbClr val="53585F"/>
                </a:solidFill>
              </a:rPr>
              <a:t>         </a:t>
            </a:r>
            <a:r>
              <a:rPr lang="en-US" sz="3200" smtClean="0">
                <a:solidFill>
                  <a:srgbClr val="53585F"/>
                </a:solidFill>
              </a:rPr>
              <a:t>-component</a:t>
            </a:r>
            <a:r>
              <a:rPr lang="zh-CN" altLang="en-US" sz="3200" smtClean="0">
                <a:solidFill>
                  <a:srgbClr val="53585F"/>
                </a:solidFill>
              </a:rPr>
              <a:t>  </a:t>
            </a:r>
            <a:endParaRPr lang="en-US" altLang="zh-CN" sz="3200" smtClean="0">
              <a:solidFill>
                <a:srgbClr val="53585F"/>
              </a:solidFill>
            </a:endParaRP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3585F"/>
                </a:solidFill>
              </a:rPr>
              <a:t>	Parameters</a:t>
            </a:r>
            <a:r>
              <a:rPr lang="en-US" altLang="zh-CN" sz="3200" smtClean="0">
                <a:solidFill>
                  <a:srgbClr val="53585F"/>
                </a:solidFill>
              </a:rPr>
              <a:t>:</a:t>
            </a:r>
            <a:r>
              <a:rPr lang="zh-CN" altLang="en-US" sz="3200" smtClean="0">
                <a:solidFill>
                  <a:srgbClr val="53585F"/>
                </a:solidFill>
              </a:rPr>
              <a:t>     </a:t>
            </a:r>
            <a:r>
              <a:rPr lang="en-US" altLang="zh-CN" sz="3200" smtClean="0">
                <a:solidFill>
                  <a:srgbClr val="53585F"/>
                </a:solidFill>
              </a:rPr>
              <a:t>weights</a:t>
            </a:r>
            <a:r>
              <a:rPr lang="zh-CN" altLang="en-US" sz="3200" smtClean="0">
                <a:solidFill>
                  <a:srgbClr val="53585F"/>
                </a:solidFill>
              </a:rPr>
              <a:t>       </a:t>
            </a:r>
            <a:r>
              <a:rPr lang="en-US" altLang="zh-CN" sz="3200" smtClean="0">
                <a:solidFill>
                  <a:srgbClr val="53585F"/>
                </a:solidFill>
              </a:rPr>
              <a:t>,</a:t>
            </a:r>
            <a:r>
              <a:rPr lang="zh-CN" altLang="en-US" sz="3200" smtClean="0">
                <a:solidFill>
                  <a:srgbClr val="53585F"/>
                </a:solidFill>
              </a:rPr>
              <a:t>  </a:t>
            </a:r>
            <a:r>
              <a:rPr lang="en-US" altLang="zh-CN" sz="3200" smtClean="0">
                <a:solidFill>
                  <a:srgbClr val="53585F"/>
                </a:solidFill>
              </a:rPr>
              <a:t>means</a:t>
            </a:r>
            <a:r>
              <a:rPr lang="zh-CN" altLang="en-US" sz="3200" smtClean="0">
                <a:solidFill>
                  <a:srgbClr val="53585F"/>
                </a:solidFill>
              </a:rPr>
              <a:t>        </a:t>
            </a:r>
            <a:r>
              <a:rPr lang="en-US" altLang="zh-CN" sz="3200" smtClean="0">
                <a:solidFill>
                  <a:srgbClr val="53585F"/>
                </a:solidFill>
              </a:rPr>
              <a:t>,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covariance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matrices</a:t>
            </a: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rgbClr val="53585F"/>
                </a:solidFill>
              </a:rPr>
              <a:t>	MoG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sample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generation</a:t>
            </a:r>
            <a:endParaRPr lang="zh-CN" altLang="en-US" sz="3200" dirty="0">
              <a:solidFill>
                <a:srgbClr val="53585F"/>
              </a:solidFill>
            </a:endParaRPr>
          </a:p>
        </p:txBody>
      </p:sp>
      <p:pic>
        <p:nvPicPr>
          <p:cNvPr id="16" name="图片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4" y="2081795"/>
            <a:ext cx="292100" cy="254000"/>
          </a:xfrm>
          <a:prstGeom prst="rect">
            <a:avLst/>
          </a:prstGeom>
        </p:spPr>
      </p:pic>
      <p:pic>
        <p:nvPicPr>
          <p:cNvPr id="18" name="图片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94" y="1942095"/>
            <a:ext cx="254000" cy="393700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86" y="2734452"/>
            <a:ext cx="381000" cy="2540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9" y="2550209"/>
            <a:ext cx="571500" cy="4572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67" y="2569166"/>
            <a:ext cx="622300" cy="368300"/>
          </a:xfrm>
          <a:prstGeom prst="rect">
            <a:avLst/>
          </a:prstGeom>
        </p:spPr>
      </p:pic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9" y="3129519"/>
            <a:ext cx="462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Problem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statement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37937" y="1439002"/>
            <a:ext cx="11336301" cy="26557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53585F"/>
                </a:solidFill>
              </a:rPr>
              <a:t> </a:t>
            </a:r>
            <a:r>
              <a:rPr lang="zh-CN" altLang="en-US" sz="3200" b="1" dirty="0" smtClean="0">
                <a:solidFill>
                  <a:srgbClr val="53585F"/>
                </a:solidFill>
              </a:rPr>
              <a:t>    </a:t>
            </a:r>
            <a:r>
              <a:rPr lang="en-US" altLang="zh-CN" sz="3200" b="1" dirty="0" smtClean="0">
                <a:solidFill>
                  <a:srgbClr val="53585F"/>
                </a:solidFill>
              </a:rPr>
              <a:t>-</a:t>
            </a:r>
            <a:r>
              <a:rPr lang="en-US" sz="3200" dirty="0" smtClean="0">
                <a:solidFill>
                  <a:srgbClr val="53585F"/>
                </a:solidFill>
              </a:rPr>
              <a:t>dimensional </a:t>
            </a:r>
            <a:r>
              <a:rPr lang="zh-CN" altLang="en-US" sz="3200" b="1" dirty="0" smtClean="0">
                <a:solidFill>
                  <a:srgbClr val="53585F"/>
                </a:solidFill>
              </a:rPr>
              <a:t>         </a:t>
            </a:r>
            <a:r>
              <a:rPr lang="en-US" sz="3200" dirty="0" smtClean="0">
                <a:solidFill>
                  <a:srgbClr val="53585F"/>
                </a:solidFill>
              </a:rPr>
              <a:t>-component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endParaRPr lang="en-US" altLang="zh-CN" sz="3200" dirty="0">
              <a:solidFill>
                <a:srgbClr val="53585F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53585F"/>
                </a:solidFill>
              </a:rPr>
              <a:t>	Parameters</a:t>
            </a:r>
            <a:r>
              <a:rPr lang="en-US" altLang="zh-CN" sz="3200" dirty="0" smtClean="0">
                <a:solidFill>
                  <a:srgbClr val="53585F"/>
                </a:solidFill>
              </a:rPr>
              <a:t>: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weights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r>
              <a:rPr lang="en-US" altLang="zh-CN" sz="3200" dirty="0" smtClean="0">
                <a:solidFill>
                  <a:srgbClr val="53585F"/>
                </a:solidFill>
              </a:rPr>
              <a:t>means</a:t>
            </a:r>
            <a:r>
              <a:rPr lang="zh-CN" altLang="en-US" sz="3200" dirty="0">
                <a:solidFill>
                  <a:srgbClr val="53585F"/>
                </a:solidFill>
              </a:rPr>
              <a:t> 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covariance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matrices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	</a:t>
            </a:r>
            <a:r>
              <a:rPr lang="en-US" altLang="zh-CN" sz="3200" dirty="0" err="1" smtClean="0">
                <a:solidFill>
                  <a:srgbClr val="53585F"/>
                </a:solidFill>
              </a:rPr>
              <a:t>MoG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>
                <a:solidFill>
                  <a:srgbClr val="53585F"/>
                </a:solidFill>
              </a:rPr>
              <a:t>s</a:t>
            </a:r>
            <a:r>
              <a:rPr lang="en-US" altLang="zh-CN" sz="3200" dirty="0" smtClean="0">
                <a:solidFill>
                  <a:srgbClr val="53585F"/>
                </a:solidFill>
              </a:rPr>
              <a:t>ample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generation</a:t>
            </a:r>
            <a:endParaRPr lang="zh-CN" altLang="en-US" sz="3200" dirty="0">
              <a:solidFill>
                <a:srgbClr val="53585F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" y="4736347"/>
            <a:ext cx="13004800" cy="15223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to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accuracy</a:t>
            </a:r>
            <a:r>
              <a:rPr lang="zh-CN" altLang="en-US" sz="3200" dirty="0" smtClean="0">
                <a:solidFill>
                  <a:srgbClr val="21A2FE"/>
                </a:solidFill>
              </a:rPr>
              <a:t> ε </a:t>
            </a:r>
            <a:r>
              <a:rPr lang="en-US" altLang="zh-CN" sz="3200" dirty="0" smtClean="0">
                <a:solidFill>
                  <a:srgbClr val="21A2FE"/>
                </a:solidFill>
              </a:rPr>
              <a:t>in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time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using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samples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							for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every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instance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</p:txBody>
      </p:sp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455" y="9753600"/>
            <a:ext cx="2030979" cy="388439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77" y="9842986"/>
            <a:ext cx="1207715" cy="299053"/>
          </a:xfrm>
          <a:prstGeom prst="rect">
            <a:avLst/>
          </a:prstGeom>
        </p:spPr>
      </p:pic>
      <p:pic>
        <p:nvPicPr>
          <p:cNvPr id="36" name="图片 3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94" y="5650372"/>
            <a:ext cx="3530600" cy="419100"/>
          </a:xfrm>
          <a:prstGeom prst="rect">
            <a:avLst/>
          </a:prstGeom>
        </p:spPr>
      </p:pic>
      <p:pic>
        <p:nvPicPr>
          <p:cNvPr id="43" name="图片 4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4" y="2081795"/>
            <a:ext cx="292100" cy="254000"/>
          </a:xfrm>
          <a:prstGeom prst="rect">
            <a:avLst/>
          </a:prstGeom>
        </p:spPr>
      </p:pic>
      <p:pic>
        <p:nvPicPr>
          <p:cNvPr id="44" name="图片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94" y="1942095"/>
            <a:ext cx="254000" cy="393700"/>
          </a:xfrm>
          <a:prstGeom prst="rect">
            <a:avLst/>
          </a:prstGeom>
        </p:spPr>
      </p:pic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64" y="9753600"/>
            <a:ext cx="1498600" cy="419100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86" y="2734452"/>
            <a:ext cx="381000" cy="2540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9" y="2550209"/>
            <a:ext cx="571500" cy="457200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67" y="2569166"/>
            <a:ext cx="622300" cy="3683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9" y="3129519"/>
            <a:ext cx="462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445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Problem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statement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" y="4736347"/>
            <a:ext cx="13004800" cy="15223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with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algorithm</a:t>
            </a:r>
            <a:r>
              <a:rPr lang="zh-CN" altLang="zh-CN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for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every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zh-CN" altLang="en-US" sz="3200" dirty="0" smtClean="0">
                <a:solidFill>
                  <a:srgbClr val="21A2FE"/>
                </a:solidFill>
              </a:rPr>
              <a:t>  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</p:txBody>
      </p:sp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455" y="9753600"/>
            <a:ext cx="2030979" cy="388439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77" y="9842986"/>
            <a:ext cx="1207715" cy="299053"/>
          </a:xfrm>
          <a:prstGeom prst="rect">
            <a:avLst/>
          </a:prstGeom>
        </p:spPr>
      </p:pic>
      <p:sp>
        <p:nvSpPr>
          <p:cNvPr id="31" name="Shape 25"/>
          <p:cNvSpPr txBox="1">
            <a:spLocks/>
          </p:cNvSpPr>
          <p:nvPr/>
        </p:nvSpPr>
        <p:spPr>
          <a:xfrm>
            <a:off x="391400" y="6658488"/>
            <a:ext cx="12099664" cy="1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21A2FE"/>
                </a:solidFill>
              </a:rPr>
              <a:t>                 </a:t>
            </a:r>
            <a:r>
              <a:rPr lang="zh-CN" altLang="en-US" sz="4000" b="1" dirty="0" smtClean="0">
                <a:solidFill>
                  <a:srgbClr val="21A2FE"/>
                </a:solidFill>
              </a:rPr>
              <a:t>        </a:t>
            </a:r>
            <a:r>
              <a:rPr lang="en-US" altLang="zh-CN" sz="4000" b="1" dirty="0" smtClean="0">
                <a:solidFill>
                  <a:srgbClr val="21A2FE"/>
                </a:solidFill>
              </a:rPr>
              <a:t>No</a:t>
            </a:r>
            <a:r>
              <a:rPr lang="zh-CN" altLang="zh-CN" sz="4000" b="1" dirty="0" smtClean="0">
                <a:solidFill>
                  <a:srgbClr val="21A2FE"/>
                </a:solidFill>
              </a:rPr>
              <a:t>!</a:t>
            </a:r>
            <a:endParaRPr lang="en-US" altLang="zh-CN" sz="2800" dirty="0" smtClean="0"/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“Exponential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dependence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unavoidable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general.”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Moitra&amp;Valiant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altLang="zh-CN" sz="3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7" name="图片 3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98" y="6496362"/>
            <a:ext cx="1241482" cy="1241482"/>
          </a:xfrm>
          <a:prstGeom prst="rect">
            <a:avLst/>
          </a:prstGeom>
        </p:spPr>
      </p:pic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64" y="9753600"/>
            <a:ext cx="1498600" cy="419100"/>
          </a:xfrm>
          <a:prstGeom prst="rect">
            <a:avLst/>
          </a:prstGeom>
        </p:spPr>
      </p:pic>
      <p:sp>
        <p:nvSpPr>
          <p:cNvPr id="18" name="Shape 25"/>
          <p:cNvSpPr txBox="1">
            <a:spLocks/>
          </p:cNvSpPr>
          <p:nvPr/>
        </p:nvSpPr>
        <p:spPr>
          <a:xfrm>
            <a:off x="937937" y="1439002"/>
            <a:ext cx="11336301" cy="26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53585F"/>
                </a:solidFill>
              </a:rPr>
              <a:t>     </a:t>
            </a:r>
            <a:r>
              <a:rPr lang="en-US" altLang="zh-CN" sz="3200" b="1" dirty="0" smtClean="0">
                <a:solidFill>
                  <a:srgbClr val="53585F"/>
                </a:solidFill>
              </a:rPr>
              <a:t>-</a:t>
            </a:r>
            <a:r>
              <a:rPr lang="en-US" sz="3200" dirty="0" smtClean="0">
                <a:solidFill>
                  <a:srgbClr val="53585F"/>
                </a:solidFill>
              </a:rPr>
              <a:t>dimensional </a:t>
            </a:r>
            <a:r>
              <a:rPr lang="zh-CN" altLang="en-US" sz="3200" b="1" dirty="0" smtClean="0">
                <a:solidFill>
                  <a:srgbClr val="53585F"/>
                </a:solidFill>
              </a:rPr>
              <a:t>         </a:t>
            </a:r>
            <a:r>
              <a:rPr lang="en-US" sz="3200" dirty="0" smtClean="0">
                <a:solidFill>
                  <a:srgbClr val="53585F"/>
                </a:solidFill>
              </a:rPr>
              <a:t>-component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endParaRPr lang="en-US" altLang="zh-CN" sz="3200" dirty="0" smtClean="0">
              <a:solidFill>
                <a:srgbClr val="53585F"/>
              </a:solidFill>
            </a:endParaRP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53585F"/>
                </a:solidFill>
              </a:rPr>
              <a:t>	Parameters</a:t>
            </a:r>
            <a:r>
              <a:rPr lang="en-US" altLang="zh-CN" sz="3200" dirty="0" smtClean="0">
                <a:solidFill>
                  <a:srgbClr val="53585F"/>
                </a:solidFill>
              </a:rPr>
              <a:t>: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weights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r>
              <a:rPr lang="en-US" altLang="zh-CN" sz="3200" dirty="0" smtClean="0">
                <a:solidFill>
                  <a:srgbClr val="53585F"/>
                </a:solidFill>
              </a:rPr>
              <a:t>means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covariance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matrices</a:t>
            </a: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	</a:t>
            </a:r>
            <a:r>
              <a:rPr lang="en-US" altLang="zh-CN" sz="3200" dirty="0" err="1" smtClean="0">
                <a:solidFill>
                  <a:srgbClr val="53585F"/>
                </a:solidFill>
              </a:rPr>
              <a:t>MoG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sample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generation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endParaRPr lang="zh-CN" altLang="en-US" sz="3200" dirty="0">
              <a:solidFill>
                <a:srgbClr val="53585F"/>
              </a:solidFill>
            </a:endParaRPr>
          </a:p>
        </p:txBody>
      </p:sp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4" y="2081795"/>
            <a:ext cx="292100" cy="2540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94" y="1942095"/>
            <a:ext cx="254000" cy="3937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86" y="2734452"/>
            <a:ext cx="381000" cy="254000"/>
          </a:xfrm>
          <a:prstGeom prst="rect">
            <a:avLst/>
          </a:prstGeom>
        </p:spPr>
      </p:pic>
      <p:pic>
        <p:nvPicPr>
          <p:cNvPr id="27" name="图片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9" y="2550209"/>
            <a:ext cx="571500" cy="457200"/>
          </a:xfrm>
          <a:prstGeom prst="rect">
            <a:avLst/>
          </a:prstGeom>
        </p:spPr>
      </p:pic>
      <p:pic>
        <p:nvPicPr>
          <p:cNvPr id="28" name="图片 2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67" y="2569166"/>
            <a:ext cx="622300" cy="368300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9" y="3129519"/>
            <a:ext cx="462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4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89379" y="3424500"/>
            <a:ext cx="3148205" cy="190333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537" y="5297383"/>
            <a:ext cx="2699944" cy="2185669"/>
          </a:xfrm>
          <a:prstGeom prst="rect">
            <a:avLst/>
          </a:prstGeom>
        </p:spPr>
      </p:pic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Prior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works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040422" y="4081518"/>
            <a:ext cx="12099664" cy="11737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/>
              <a:t>Non-overlapping clusters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4A4F56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Pair wise clustering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Dasgupta</a:t>
            </a:r>
            <a:r>
              <a:rPr lang="en-US" altLang="zh-CN" sz="2400" dirty="0" smtClean="0">
                <a:solidFill>
                  <a:srgbClr val="FA694E"/>
                </a:solidFill>
              </a:rPr>
              <a:t>]…</a:t>
            </a:r>
            <a:r>
              <a:rPr lang="zh-CN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Vempala</a:t>
            </a:r>
            <a:r>
              <a:rPr lang="zh-CN" altLang="en-US" sz="2400" dirty="0" smtClean="0">
                <a:solidFill>
                  <a:srgbClr val="FA694E"/>
                </a:solidFill>
              </a:rPr>
              <a:t>&amp;</a:t>
            </a:r>
            <a:r>
              <a:rPr lang="en-US" altLang="zh-CN" sz="2400" dirty="0" smtClean="0">
                <a:solidFill>
                  <a:srgbClr val="FA694E"/>
                </a:solidFill>
              </a:rPr>
              <a:t>Wang]</a:t>
            </a:r>
            <a:endParaRPr lang="en-US" sz="2800" dirty="0" smtClean="0">
              <a:solidFill>
                <a:srgbClr val="FA694E"/>
              </a:solidFill>
            </a:endParaRPr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1040422" y="1340874"/>
            <a:ext cx="12099664" cy="21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General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case 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Moment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matching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ethod</a:t>
            </a:r>
            <a:r>
              <a:rPr lang="zh-CN" altLang="en-US" sz="2800" dirty="0" smtClean="0">
                <a:solidFill>
                  <a:schemeClr val="tx1"/>
                </a:solidFill>
              </a:rPr>
              <a:t> 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Moitra&amp;Valiant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Belkin&amp;Sinha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1040422" y="5687134"/>
            <a:ext cx="12099664" cy="1484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000000"/>
                </a:solidFill>
              </a:rPr>
              <a:t>Spherical,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n&gt;k,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ndependent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mean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vectors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53585F"/>
                </a:solidFill>
              </a:rPr>
              <a:t>Lower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order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</a:t>
            </a:r>
            <a:r>
              <a:rPr lang="en-US" sz="2800" dirty="0" smtClean="0">
                <a:solidFill>
                  <a:srgbClr val="53585F"/>
                </a:solidFill>
              </a:rPr>
              <a:t>ensor decomposition</a:t>
            </a:r>
            <a:r>
              <a:rPr lang="zh-CN" altLang="zh-CN" sz="2800" dirty="0">
                <a:solidFill>
                  <a:srgbClr val="53585F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Hsu&amp;Kakade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endParaRPr lang="en-US" altLang="zh-CN" sz="2400" dirty="0" smtClean="0">
              <a:solidFill>
                <a:srgbClr val="FA694E"/>
              </a:solidFill>
            </a:endParaRPr>
          </a:p>
        </p:txBody>
      </p:sp>
      <p:sp>
        <p:nvSpPr>
          <p:cNvPr id="9" name="Shape 25"/>
          <p:cNvSpPr txBox="1">
            <a:spLocks/>
          </p:cNvSpPr>
          <p:nvPr/>
        </p:nvSpPr>
        <p:spPr>
          <a:xfrm>
            <a:off x="1040421" y="7422381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Density estimation</a:t>
            </a:r>
            <a:r>
              <a:rPr lang="zh-CN" altLang="en-US" sz="3200" dirty="0" smtClean="0">
                <a:solidFill>
                  <a:srgbClr val="21A2FE"/>
                </a:solidFill>
              </a:rPr>
              <a:t>  </a:t>
            </a:r>
            <a:r>
              <a:rPr lang="en-US" altLang="zh-CN" sz="2400" dirty="0" smtClean="0">
                <a:solidFill>
                  <a:srgbClr val="FA694E"/>
                </a:solidFill>
              </a:rPr>
              <a:t>[Chan</a:t>
            </a:r>
            <a:r>
              <a:rPr lang="zh-CN" altLang="zh-CN" sz="2400" dirty="0">
                <a:solidFill>
                  <a:srgbClr val="FA694E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et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al]</a:t>
            </a:r>
            <a:endParaRPr lang="en-US" altLang="zh-CN" sz="3200" dirty="0">
              <a:solidFill>
                <a:srgbClr val="FA694E"/>
              </a:solidFill>
            </a:endParaRPr>
          </a:p>
        </p:txBody>
      </p:sp>
      <p:sp>
        <p:nvSpPr>
          <p:cNvPr id="12" name="Shape 25"/>
          <p:cNvSpPr txBox="1">
            <a:spLocks/>
          </p:cNvSpPr>
          <p:nvPr/>
        </p:nvSpPr>
        <p:spPr>
          <a:xfrm>
            <a:off x="1040422" y="3237348"/>
            <a:ext cx="12099664" cy="69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r>
              <a:rPr lang="en-US" altLang="zh-CN" sz="3200" dirty="0">
                <a:solidFill>
                  <a:srgbClr val="21A2FE"/>
                </a:solidFill>
              </a:rPr>
              <a:t>A</a:t>
            </a:r>
            <a:r>
              <a:rPr lang="en-US" altLang="zh-CN" sz="3200" dirty="0" smtClean="0">
                <a:solidFill>
                  <a:srgbClr val="21A2FE"/>
                </a:solidFill>
              </a:rPr>
              <a:t>dditional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assumptions</a:t>
            </a:r>
            <a:endParaRPr lang="zh-CN" altLang="en-US" sz="3200" dirty="0">
              <a:solidFill>
                <a:srgbClr val="21A2FE"/>
              </a:solidFill>
            </a:endParaRPr>
          </a:p>
        </p:txBody>
      </p:sp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49" y="1538819"/>
            <a:ext cx="2616200" cy="5207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39" y="3422648"/>
            <a:ext cx="1765300" cy="419100"/>
          </a:xfrm>
          <a:prstGeom prst="rect">
            <a:avLst/>
          </a:prstGeom>
        </p:spPr>
      </p:pic>
      <p:sp>
        <p:nvSpPr>
          <p:cNvPr id="18" name="Shape 25"/>
          <p:cNvSpPr txBox="1">
            <a:spLocks/>
          </p:cNvSpPr>
          <p:nvPr/>
        </p:nvSpPr>
        <p:spPr>
          <a:xfrm>
            <a:off x="1225540" y="8314995"/>
            <a:ext cx="12099664" cy="74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tx1"/>
                </a:solidFill>
              </a:rPr>
              <a:t>1-dim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Higher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dim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16" name="图片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49" y="8508001"/>
            <a:ext cx="1346200" cy="419100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78" y="8475692"/>
            <a:ext cx="473580" cy="3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FA694E"/>
                </a:solidFill>
              </a:rPr>
              <a:t>Main result</a:t>
            </a:r>
            <a:endParaRPr sz="4000" dirty="0">
              <a:solidFill>
                <a:srgbClr val="FA694E"/>
              </a:solidFill>
            </a:endParaRPr>
          </a:p>
        </p:txBody>
      </p:sp>
      <p:sp>
        <p:nvSpPr>
          <p:cNvPr id="31" name="Shape 25"/>
          <p:cNvSpPr txBox="1">
            <a:spLocks/>
          </p:cNvSpPr>
          <p:nvPr/>
        </p:nvSpPr>
        <p:spPr>
          <a:xfrm>
            <a:off x="1656452" y="6284410"/>
            <a:ext cx="9675431" cy="1522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FA694E"/>
                </a:solidFill>
              </a:rPr>
              <a:t>Yes!</a:t>
            </a:r>
            <a:r>
              <a:rPr lang="zh-CN" altLang="en-US" sz="3200" b="1" dirty="0" smtClean="0">
                <a:solidFill>
                  <a:srgbClr val="FA694E"/>
                </a:solidFill>
              </a:rPr>
              <a:t>                               </a:t>
            </a:r>
            <a:r>
              <a:rPr lang="en-US" altLang="zh-CN" sz="3200" dirty="0">
                <a:solidFill>
                  <a:srgbClr val="FA694E"/>
                </a:solidFill>
              </a:rPr>
              <a:t>w</a:t>
            </a:r>
            <a:r>
              <a:rPr lang="en-US" altLang="zh-CN" sz="3200" dirty="0" smtClean="0">
                <a:solidFill>
                  <a:srgbClr val="FA694E"/>
                </a:solidFill>
              </a:rPr>
              <a:t>orst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cases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are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not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everywhere</a:t>
            </a:r>
          </a:p>
        </p:txBody>
      </p:sp>
      <p:pic>
        <p:nvPicPr>
          <p:cNvPr id="14" name="图片 1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16" y="6284410"/>
            <a:ext cx="1875725" cy="1315807"/>
          </a:xfrm>
          <a:prstGeom prst="rect">
            <a:avLst/>
          </a:prstGeom>
        </p:spPr>
      </p:pic>
      <p:sp>
        <p:nvSpPr>
          <p:cNvPr id="33" name="Shape 25"/>
          <p:cNvSpPr txBox="1">
            <a:spLocks/>
          </p:cNvSpPr>
          <p:nvPr/>
        </p:nvSpPr>
        <p:spPr>
          <a:xfrm>
            <a:off x="1" y="3310146"/>
            <a:ext cx="13004800" cy="195834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rgbClr val="21A2FE"/>
              </a:solidFill>
            </a:endParaRPr>
          </a:p>
          <a:p>
            <a:pPr marL="12700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with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algorithm</a:t>
            </a:r>
            <a:r>
              <a:rPr lang="zh-CN" altLang="zh-CN" sz="3200" b="1" dirty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for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b="1" dirty="0" smtClean="0">
                <a:solidFill>
                  <a:srgbClr val="FA694E"/>
                </a:solidFill>
              </a:rPr>
              <a:t>most</a:t>
            </a:r>
            <a:r>
              <a:rPr lang="zh-CN" altLang="en-US" sz="3200" b="1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3200" dirty="0" err="1">
                <a:solidFill>
                  <a:srgbClr val="21A2FE"/>
                </a:solidFill>
              </a:rPr>
              <a:t>s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rgbClr val="21A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76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A694E"/>
                </a:solidFill>
              </a:rPr>
              <a:t>Smoothed</a:t>
            </a:r>
            <a:r>
              <a:rPr lang="zh-CN" altLang="en-US" sz="4000" dirty="0" smtClean="0">
                <a:solidFill>
                  <a:srgbClr val="FA694E"/>
                </a:solidFill>
              </a:rPr>
              <a:t> </a:t>
            </a:r>
            <a:r>
              <a:rPr lang="en-US" altLang="zh-CN" sz="4000" dirty="0" smtClean="0">
                <a:solidFill>
                  <a:srgbClr val="FA694E"/>
                </a:solidFill>
              </a:rPr>
              <a:t>analysis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Escape </a:t>
            </a:r>
            <a:r>
              <a:rPr lang="en-US" altLang="zh-CN" sz="4000" dirty="0" smtClean="0">
                <a:solidFill>
                  <a:srgbClr val="21A2FE"/>
                </a:solidFill>
              </a:rPr>
              <a:t>from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the </a:t>
            </a:r>
            <a:r>
              <a:rPr lang="en-US" altLang="zh-CN" sz="4000" dirty="0">
                <a:solidFill>
                  <a:srgbClr val="21A2FE"/>
                </a:solidFill>
              </a:rPr>
              <a:t>worst cases</a:t>
            </a:r>
            <a:r>
              <a:rPr lang="zh-CN" altLang="en-US" sz="4000" dirty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3" y="2368611"/>
            <a:ext cx="433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arbitrary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146648"/>
            <a:ext cx="3708400" cy="48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3653" y="3651653"/>
            <a:ext cx="1005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Nature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45A4FC"/>
                </a:solidFill>
              </a:rPr>
              <a:t>perturbs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small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amount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(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ρ</a:t>
            </a:r>
            <a:r>
              <a:rPr lang="en-US" altLang="zh-CN" sz="2800" dirty="0" smtClean="0">
                <a:solidFill>
                  <a:srgbClr val="45A4FC"/>
                </a:solidFill>
              </a:rPr>
              <a:t>)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noise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8683" y="4894763"/>
            <a:ext cx="11985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A694E"/>
                </a:solidFill>
              </a:rPr>
              <a:t>Goal</a:t>
            </a:r>
            <a:r>
              <a:rPr lang="en-US" altLang="zh-CN" dirty="0" smtClean="0">
                <a:solidFill>
                  <a:srgbClr val="FA694E"/>
                </a:solidFill>
              </a:rPr>
              <a:t>:</a:t>
            </a:r>
            <a:r>
              <a:rPr lang="zh-CN" altLang="en-US" dirty="0" smtClean="0">
                <a:solidFill>
                  <a:srgbClr val="FA694E"/>
                </a:solidFill>
              </a:rPr>
              <a:t>   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Given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samples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2800" dirty="0" smtClean="0">
                <a:solidFill>
                  <a:srgbClr val="21A2FE"/>
                </a:solidFill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learn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negligible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failure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over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nature’s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perturbation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996403"/>
            <a:ext cx="3454400" cy="4445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6650449"/>
            <a:ext cx="6235700" cy="546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4" y="5527481"/>
            <a:ext cx="1231900" cy="444500"/>
          </a:xfrm>
          <a:prstGeom prst="rect">
            <a:avLst/>
          </a:prstGeom>
        </p:spPr>
      </p:pic>
      <p:sp>
        <p:nvSpPr>
          <p:cNvPr id="15" name="Shape 25"/>
          <p:cNvSpPr>
            <a:spLocks noGrp="1"/>
          </p:cNvSpPr>
          <p:nvPr>
            <p:ph type="body" idx="1"/>
          </p:nvPr>
        </p:nvSpPr>
        <p:spPr>
          <a:xfrm>
            <a:off x="653653" y="7032947"/>
            <a:ext cx="12099664" cy="2242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With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high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probability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over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nature’s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perturbation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an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arbitrary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escapes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degenerate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cases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becomes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sufficiently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well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conditioned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935773" y="6047162"/>
            <a:ext cx="250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 [</a:t>
            </a:r>
            <a:r>
              <a:rPr lang="en-US" altLang="zh-CN" sz="2400" dirty="0" err="1">
                <a:solidFill>
                  <a:schemeClr val="tx1"/>
                </a:solidFill>
              </a:rPr>
              <a:t>Spielman&amp;Teng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5111979" y="1554739"/>
            <a:ext cx="2799336" cy="2109636"/>
            <a:chOff x="3964145" y="1628005"/>
            <a:chExt cx="2799336" cy="2109636"/>
          </a:xfrm>
        </p:grpSpPr>
        <p:cxnSp>
          <p:nvCxnSpPr>
            <p:cNvPr id="22" name="直线连接符 21"/>
            <p:cNvCxnSpPr/>
            <p:nvPr/>
          </p:nvCxnSpPr>
          <p:spPr>
            <a:xfrm flipV="1">
              <a:off x="4812879" y="1628005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4812879" y="3047896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3964145" y="3047896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椭圆 25"/>
            <p:cNvSpPr/>
            <p:nvPr/>
          </p:nvSpPr>
          <p:spPr>
            <a:xfrm rot="2399515">
              <a:off x="4925698" y="1741982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9960207">
              <a:off x="4437283" y="2060310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9708960">
              <a:off x="5337362" y="3101669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9708960">
              <a:off x="5053885" y="2980887"/>
              <a:ext cx="740167" cy="27376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35116" y="3722600"/>
            <a:ext cx="12356464" cy="5174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74338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A694E"/>
                </a:solidFill>
              </a:rPr>
              <a:t>Smoothed</a:t>
            </a:r>
            <a:r>
              <a:rPr lang="zh-CN" altLang="en-US" sz="4000" dirty="0" smtClean="0">
                <a:solidFill>
                  <a:srgbClr val="FA694E"/>
                </a:solidFill>
              </a:rPr>
              <a:t> </a:t>
            </a:r>
            <a:r>
              <a:rPr lang="en-US" altLang="zh-CN" sz="4000" dirty="0" smtClean="0">
                <a:solidFill>
                  <a:srgbClr val="FA694E"/>
                </a:solidFill>
              </a:rPr>
              <a:t>analysis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Escape </a:t>
            </a:r>
            <a:r>
              <a:rPr lang="en-US" altLang="zh-CN" sz="4000" dirty="0" smtClean="0">
                <a:solidFill>
                  <a:srgbClr val="21A2FE"/>
                </a:solidFill>
              </a:rPr>
              <a:t>from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the </a:t>
            </a:r>
            <a:r>
              <a:rPr lang="en-US" altLang="zh-CN" sz="4000" dirty="0">
                <a:solidFill>
                  <a:srgbClr val="21A2FE"/>
                </a:solidFill>
              </a:rPr>
              <a:t>worst cases</a:t>
            </a:r>
            <a:r>
              <a:rPr lang="zh-CN" altLang="en-US" sz="4000" dirty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3" y="2368611"/>
            <a:ext cx="433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arbitrary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146648"/>
            <a:ext cx="3708400" cy="48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3653" y="3651653"/>
            <a:ext cx="1005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Nature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45A4FC"/>
                </a:solidFill>
              </a:rPr>
              <a:t>perturbs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small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amount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(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ρ</a:t>
            </a:r>
            <a:r>
              <a:rPr lang="en-US" altLang="zh-CN" sz="2800" dirty="0" smtClean="0">
                <a:solidFill>
                  <a:srgbClr val="45A4FC"/>
                </a:solidFill>
              </a:rPr>
              <a:t>)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noise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8683" y="4894763"/>
            <a:ext cx="11985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A694E"/>
                </a:solidFill>
              </a:rPr>
              <a:t>Goal</a:t>
            </a:r>
            <a:r>
              <a:rPr lang="en-US" altLang="zh-CN" dirty="0" smtClean="0">
                <a:solidFill>
                  <a:srgbClr val="FA694E"/>
                </a:solidFill>
              </a:rPr>
              <a:t>:</a:t>
            </a:r>
            <a:r>
              <a:rPr lang="zh-CN" altLang="en-US" dirty="0" smtClean="0">
                <a:solidFill>
                  <a:srgbClr val="FA694E"/>
                </a:solidFill>
              </a:rPr>
              <a:t>   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Given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samples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2800" dirty="0" smtClean="0">
                <a:solidFill>
                  <a:srgbClr val="21A2FE"/>
                </a:solidFill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learn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negligible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failure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over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nature’s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perturbation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996403"/>
            <a:ext cx="3454400" cy="4445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6650449"/>
            <a:ext cx="6235700" cy="546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4" y="5527481"/>
            <a:ext cx="1231900" cy="444500"/>
          </a:xfrm>
          <a:prstGeom prst="rect">
            <a:avLst/>
          </a:prstGeom>
        </p:spPr>
      </p:pic>
      <p:sp>
        <p:nvSpPr>
          <p:cNvPr id="15" name="Shape 25"/>
          <p:cNvSpPr>
            <a:spLocks noGrp="1"/>
          </p:cNvSpPr>
          <p:nvPr>
            <p:ph type="body" idx="1"/>
          </p:nvPr>
        </p:nvSpPr>
        <p:spPr>
          <a:xfrm>
            <a:off x="653653" y="7032947"/>
            <a:ext cx="12099664" cy="2242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With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high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probability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over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nature’s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perturbation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an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arbitrary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escapes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degenerate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cases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becomes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sufficiently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well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conditioned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935773" y="6047162"/>
            <a:ext cx="250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 [</a:t>
            </a:r>
            <a:r>
              <a:rPr lang="en-US" altLang="zh-CN" sz="2400" dirty="0" err="1">
                <a:solidFill>
                  <a:schemeClr val="tx1"/>
                </a:solidFill>
              </a:rPr>
              <a:t>Spielman&amp;Teng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111979" y="1554739"/>
            <a:ext cx="2799336" cy="2109250"/>
            <a:chOff x="4928814" y="1554739"/>
            <a:chExt cx="2799336" cy="2109250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77548" y="1554739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5777548" y="2974630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线连接符 15"/>
            <p:cNvCxnSpPr/>
            <p:nvPr/>
          </p:nvCxnSpPr>
          <p:spPr>
            <a:xfrm flipH="1">
              <a:off x="4928814" y="2974630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椭圆 16"/>
            <p:cNvSpPr/>
            <p:nvPr/>
          </p:nvSpPr>
          <p:spPr>
            <a:xfrm rot="2490825">
              <a:off x="5890367" y="1632083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9708960">
              <a:off x="5401952" y="2011466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9708960">
              <a:off x="6216554" y="3028403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9708960">
              <a:off x="6200789" y="2856197"/>
              <a:ext cx="572289" cy="37606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11979" y="1554739"/>
            <a:ext cx="2799336" cy="2109636"/>
            <a:chOff x="3964145" y="1628005"/>
            <a:chExt cx="2799336" cy="2109636"/>
          </a:xfrm>
        </p:grpSpPr>
        <p:cxnSp>
          <p:nvCxnSpPr>
            <p:cNvPr id="22" name="直线连接符 21"/>
            <p:cNvCxnSpPr/>
            <p:nvPr/>
          </p:nvCxnSpPr>
          <p:spPr>
            <a:xfrm flipV="1">
              <a:off x="4812879" y="1628005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4812879" y="3047896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3964145" y="3047896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椭圆 25"/>
            <p:cNvSpPr/>
            <p:nvPr/>
          </p:nvSpPr>
          <p:spPr>
            <a:xfrm rot="2399515">
              <a:off x="4925698" y="1741982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9960207">
              <a:off x="4437283" y="2060310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9708960">
              <a:off x="5337362" y="3101669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9708960">
              <a:off x="5053885" y="2980887"/>
              <a:ext cx="740167" cy="27376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98709" y="4566789"/>
            <a:ext cx="12354607" cy="46824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9393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22917</TotalTime>
  <Words>752</Words>
  <Application>Microsoft Macintosh PowerPoint</Application>
  <PresentationFormat>自定义</PresentationFormat>
  <Paragraphs>175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White</vt:lpstr>
      <vt:lpstr>Learning Mixture of Gaussians in High Dimensions </vt:lpstr>
      <vt:lpstr>Motivation</vt:lpstr>
      <vt:lpstr>Problem statement </vt:lpstr>
      <vt:lpstr>Problem statement </vt:lpstr>
      <vt:lpstr>Problem statement </vt:lpstr>
      <vt:lpstr> Prior works</vt:lpstr>
      <vt:lpstr>Main result</vt:lpstr>
      <vt:lpstr>Smoothed analysis Escape from the worst cases </vt:lpstr>
      <vt:lpstr>Smoothed analysis Escape from the worst cases </vt:lpstr>
      <vt:lpstr>Smoothed analysis Escape from the worst cases </vt:lpstr>
      <vt:lpstr>Main theorem</vt:lpstr>
      <vt:lpstr>Algorithmic ideas</vt:lpstr>
      <vt:lpstr>Algorithmic ideas</vt:lpstr>
      <vt:lpstr>Learn 0-mean MoG</vt:lpstr>
      <vt:lpstr>Learn spherical MoG, spectral method review</vt:lpstr>
      <vt:lpstr>Learn spherical MoG, spectral method review</vt:lpstr>
      <vt:lpstr>Learn 0-mean general covariance MoG</vt:lpstr>
      <vt:lpstr>Moments structure of 0-mean MoG</vt:lpstr>
      <vt:lpstr>Moments structure of 0-mean MoG</vt:lpstr>
      <vt:lpstr>Unfold Moments Tensor M4 M6</vt:lpstr>
      <vt:lpstr>Take away messages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realization</dc:title>
  <dc:subject/>
  <dc:creator>Qingqing Huang</dc:creator>
  <cp:keywords/>
  <dc:description/>
  <cp:lastModifiedBy>Qingqing Huang</cp:lastModifiedBy>
  <cp:revision>893</cp:revision>
  <dcterms:modified xsi:type="dcterms:W3CDTF">2016-01-18T19:04:31Z</dcterms:modified>
  <cp:category/>
</cp:coreProperties>
</file>