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1206400" cy="41148000"/>
  <p:notesSz cx="6858000" cy="9144000"/>
  <p:defaultTextStyle>
    <a:defPPr>
      <a:defRPr lang="en-US"/>
    </a:defPPr>
    <a:lvl1pPr marL="0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1pPr>
    <a:lvl2pPr marL="2638448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2pPr>
    <a:lvl3pPr marL="5276895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3pPr>
    <a:lvl4pPr marL="7915344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4pPr>
    <a:lvl5pPr marL="10553791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5pPr>
    <a:lvl6pPr marL="13192239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6pPr>
    <a:lvl7pPr marL="15830686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7pPr>
    <a:lvl8pPr marL="18469135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8pPr>
    <a:lvl9pPr marL="21107583" algn="l" defTabSz="2638448" rtl="0" eaLnBrk="1" latinLnBrk="0" hangingPunct="1">
      <a:defRPr sz="10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2960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51B8C1"/>
    <a:srgbClr val="BCE0DC"/>
    <a:srgbClr val="D86375"/>
    <a:srgbClr val="4A4C61"/>
    <a:srgbClr val="F2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5044" autoAdjust="0"/>
  </p:normalViewPr>
  <p:slideViewPr>
    <p:cSldViewPr snapToGrid="0" snapToObjects="1">
      <p:cViewPr>
        <p:scale>
          <a:sx n="10" d="100"/>
          <a:sy n="10" d="100"/>
        </p:scale>
        <p:origin x="-3712" y="-936"/>
      </p:cViewPr>
      <p:guideLst>
        <p:guide orient="horz" pos="12960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2782555"/>
            <a:ext cx="43525440" cy="8820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3317200"/>
            <a:ext cx="35844480" cy="105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76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915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53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92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830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69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107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2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7901541" y="9886950"/>
            <a:ext cx="64514733" cy="210654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39576" y="9886950"/>
            <a:ext cx="192708527" cy="210654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2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6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6441405"/>
            <a:ext cx="43525440" cy="8172450"/>
          </a:xfrm>
        </p:spPr>
        <p:txBody>
          <a:bodyPr anchor="t"/>
          <a:lstStyle>
            <a:lvl1pPr algn="l">
              <a:defRPr sz="2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7440281"/>
            <a:ext cx="43525440" cy="9001122"/>
          </a:xfrm>
        </p:spPr>
        <p:txBody>
          <a:bodyPr anchor="b"/>
          <a:lstStyle>
            <a:lvl1pPr marL="0" indent="0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638448" indent="0">
              <a:buNone/>
              <a:defRPr sz="10500">
                <a:solidFill>
                  <a:schemeClr val="tx1">
                    <a:tint val="75000"/>
                  </a:schemeClr>
                </a:solidFill>
              </a:defRPr>
            </a:lvl2pPr>
            <a:lvl3pPr marL="5276895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3pPr>
            <a:lvl4pPr marL="7915344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4pPr>
            <a:lvl5pPr marL="10553791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5pPr>
            <a:lvl6pPr marL="13192239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6pPr>
            <a:lvl7pPr marL="15830686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7pPr>
            <a:lvl8pPr marL="18469135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8pPr>
            <a:lvl9pPr marL="21107583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9574" y="57607205"/>
            <a:ext cx="128611627" cy="162934650"/>
          </a:xfrm>
        </p:spPr>
        <p:txBody>
          <a:bodyPr/>
          <a:lstStyle>
            <a:lvl1pPr>
              <a:defRPr sz="16200"/>
            </a:lvl1pPr>
            <a:lvl2pPr>
              <a:defRPr sz="13900"/>
            </a:lvl2pPr>
            <a:lvl3pPr>
              <a:defRPr sz="115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804644" y="57607205"/>
            <a:ext cx="128611633" cy="162934650"/>
          </a:xfrm>
        </p:spPr>
        <p:txBody>
          <a:bodyPr/>
          <a:lstStyle>
            <a:lvl1pPr>
              <a:defRPr sz="16200"/>
            </a:lvl1pPr>
            <a:lvl2pPr>
              <a:defRPr sz="13900"/>
            </a:lvl2pPr>
            <a:lvl3pPr>
              <a:defRPr sz="11500"/>
            </a:lvl3pPr>
            <a:lvl4pPr>
              <a:defRPr sz="10500"/>
            </a:lvl4pPr>
            <a:lvl5pPr>
              <a:defRPr sz="10500"/>
            </a:lvl5pPr>
            <a:lvl6pPr>
              <a:defRPr sz="10500"/>
            </a:lvl6pPr>
            <a:lvl7pPr>
              <a:defRPr sz="10500"/>
            </a:lvl7pPr>
            <a:lvl8pPr>
              <a:defRPr sz="10500"/>
            </a:lvl8pPr>
            <a:lvl9pPr>
              <a:defRPr sz="10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1647828"/>
            <a:ext cx="4608576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9210678"/>
            <a:ext cx="22625053" cy="3838572"/>
          </a:xfrm>
        </p:spPr>
        <p:txBody>
          <a:bodyPr anchor="b"/>
          <a:lstStyle>
            <a:lvl1pPr marL="0" indent="0">
              <a:buNone/>
              <a:defRPr sz="13900" b="1"/>
            </a:lvl1pPr>
            <a:lvl2pPr marL="2638448" indent="0">
              <a:buNone/>
              <a:defRPr sz="11500" b="1"/>
            </a:lvl2pPr>
            <a:lvl3pPr marL="5276895" indent="0">
              <a:buNone/>
              <a:defRPr sz="10500" b="1"/>
            </a:lvl3pPr>
            <a:lvl4pPr marL="7915344" indent="0">
              <a:buNone/>
              <a:defRPr sz="9100" b="1"/>
            </a:lvl4pPr>
            <a:lvl5pPr marL="10553791" indent="0">
              <a:buNone/>
              <a:defRPr sz="9100" b="1"/>
            </a:lvl5pPr>
            <a:lvl6pPr marL="13192239" indent="0">
              <a:buNone/>
              <a:defRPr sz="9100" b="1"/>
            </a:lvl6pPr>
            <a:lvl7pPr marL="15830686" indent="0">
              <a:buNone/>
              <a:defRPr sz="9100" b="1"/>
            </a:lvl7pPr>
            <a:lvl8pPr marL="18469135" indent="0">
              <a:buNone/>
              <a:defRPr sz="9100" b="1"/>
            </a:lvl8pPr>
            <a:lvl9pPr marL="21107583" indent="0">
              <a:buNone/>
              <a:defRPr sz="9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3049250"/>
            <a:ext cx="22625053" cy="23707728"/>
          </a:xfrm>
        </p:spPr>
        <p:txBody>
          <a:bodyPr/>
          <a:lstStyle>
            <a:lvl1pPr>
              <a:defRPr sz="13900"/>
            </a:lvl1pPr>
            <a:lvl2pPr>
              <a:defRPr sz="11500"/>
            </a:lvl2pPr>
            <a:lvl3pPr>
              <a:defRPr sz="105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9210678"/>
            <a:ext cx="22633941" cy="3838572"/>
          </a:xfrm>
        </p:spPr>
        <p:txBody>
          <a:bodyPr anchor="b"/>
          <a:lstStyle>
            <a:lvl1pPr marL="0" indent="0">
              <a:buNone/>
              <a:defRPr sz="13900" b="1"/>
            </a:lvl1pPr>
            <a:lvl2pPr marL="2638448" indent="0">
              <a:buNone/>
              <a:defRPr sz="11500" b="1"/>
            </a:lvl2pPr>
            <a:lvl3pPr marL="5276895" indent="0">
              <a:buNone/>
              <a:defRPr sz="10500" b="1"/>
            </a:lvl3pPr>
            <a:lvl4pPr marL="7915344" indent="0">
              <a:buNone/>
              <a:defRPr sz="9100" b="1"/>
            </a:lvl4pPr>
            <a:lvl5pPr marL="10553791" indent="0">
              <a:buNone/>
              <a:defRPr sz="9100" b="1"/>
            </a:lvl5pPr>
            <a:lvl6pPr marL="13192239" indent="0">
              <a:buNone/>
              <a:defRPr sz="9100" b="1"/>
            </a:lvl6pPr>
            <a:lvl7pPr marL="15830686" indent="0">
              <a:buNone/>
              <a:defRPr sz="9100" b="1"/>
            </a:lvl7pPr>
            <a:lvl8pPr marL="18469135" indent="0">
              <a:buNone/>
              <a:defRPr sz="9100" b="1"/>
            </a:lvl8pPr>
            <a:lvl9pPr marL="21107583" indent="0">
              <a:buNone/>
              <a:defRPr sz="9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3049250"/>
            <a:ext cx="22633941" cy="23707728"/>
          </a:xfrm>
        </p:spPr>
        <p:txBody>
          <a:bodyPr/>
          <a:lstStyle>
            <a:lvl1pPr>
              <a:defRPr sz="13900"/>
            </a:lvl1pPr>
            <a:lvl2pPr>
              <a:defRPr sz="11500"/>
            </a:lvl2pPr>
            <a:lvl3pPr>
              <a:defRPr sz="105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4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6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5" y="1638300"/>
            <a:ext cx="16846553" cy="6972300"/>
          </a:xfrm>
        </p:spPr>
        <p:txBody>
          <a:bodyPr anchor="b"/>
          <a:lstStyle>
            <a:lvl1pPr algn="l">
              <a:defRPr sz="1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1" y="1638305"/>
            <a:ext cx="28625800" cy="35118678"/>
          </a:xfrm>
        </p:spPr>
        <p:txBody>
          <a:bodyPr/>
          <a:lstStyle>
            <a:lvl1pPr>
              <a:defRPr sz="18600"/>
            </a:lvl1pPr>
            <a:lvl2pPr>
              <a:defRPr sz="16200"/>
            </a:lvl2pPr>
            <a:lvl3pPr>
              <a:defRPr sz="13900"/>
            </a:lvl3pPr>
            <a:lvl4pPr>
              <a:defRPr sz="11500"/>
            </a:lvl4pPr>
            <a:lvl5pPr>
              <a:defRPr sz="11500"/>
            </a:lvl5pPr>
            <a:lvl6pPr>
              <a:defRPr sz="11500"/>
            </a:lvl6pPr>
            <a:lvl7pPr>
              <a:defRPr sz="11500"/>
            </a:lvl7pPr>
            <a:lvl8pPr>
              <a:defRPr sz="11500"/>
            </a:lvl8pPr>
            <a:lvl9pPr>
              <a:defRPr sz="1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5" y="8610605"/>
            <a:ext cx="16846553" cy="28146378"/>
          </a:xfrm>
        </p:spPr>
        <p:txBody>
          <a:bodyPr/>
          <a:lstStyle>
            <a:lvl1pPr marL="0" indent="0">
              <a:buNone/>
              <a:defRPr sz="8100"/>
            </a:lvl1pPr>
            <a:lvl2pPr marL="2638448" indent="0">
              <a:buNone/>
              <a:defRPr sz="6900"/>
            </a:lvl2pPr>
            <a:lvl3pPr marL="5276895" indent="0">
              <a:buNone/>
              <a:defRPr sz="5800"/>
            </a:lvl3pPr>
            <a:lvl4pPr marL="7915344" indent="0">
              <a:buNone/>
              <a:defRPr sz="5200"/>
            </a:lvl4pPr>
            <a:lvl5pPr marL="10553791" indent="0">
              <a:buNone/>
              <a:defRPr sz="5200"/>
            </a:lvl5pPr>
            <a:lvl6pPr marL="13192239" indent="0">
              <a:buNone/>
              <a:defRPr sz="5200"/>
            </a:lvl6pPr>
            <a:lvl7pPr marL="15830686" indent="0">
              <a:buNone/>
              <a:defRPr sz="5200"/>
            </a:lvl7pPr>
            <a:lvl8pPr marL="18469135" indent="0">
              <a:buNone/>
              <a:defRPr sz="5200"/>
            </a:lvl8pPr>
            <a:lvl9pPr marL="21107583" indent="0">
              <a:buNone/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8803600"/>
            <a:ext cx="30723840" cy="3400428"/>
          </a:xfrm>
        </p:spPr>
        <p:txBody>
          <a:bodyPr anchor="b"/>
          <a:lstStyle>
            <a:lvl1pPr algn="l">
              <a:defRPr sz="1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676650"/>
            <a:ext cx="30723840" cy="24688800"/>
          </a:xfrm>
        </p:spPr>
        <p:txBody>
          <a:bodyPr/>
          <a:lstStyle>
            <a:lvl1pPr marL="0" indent="0">
              <a:buNone/>
              <a:defRPr sz="18600"/>
            </a:lvl1pPr>
            <a:lvl2pPr marL="2638448" indent="0">
              <a:buNone/>
              <a:defRPr sz="16200"/>
            </a:lvl2pPr>
            <a:lvl3pPr marL="5276895" indent="0">
              <a:buNone/>
              <a:defRPr sz="13900"/>
            </a:lvl3pPr>
            <a:lvl4pPr marL="7915344" indent="0">
              <a:buNone/>
              <a:defRPr sz="11500"/>
            </a:lvl4pPr>
            <a:lvl5pPr marL="10553791" indent="0">
              <a:buNone/>
              <a:defRPr sz="11500"/>
            </a:lvl5pPr>
            <a:lvl6pPr marL="13192239" indent="0">
              <a:buNone/>
              <a:defRPr sz="11500"/>
            </a:lvl6pPr>
            <a:lvl7pPr marL="15830686" indent="0">
              <a:buNone/>
              <a:defRPr sz="11500"/>
            </a:lvl7pPr>
            <a:lvl8pPr marL="18469135" indent="0">
              <a:buNone/>
              <a:defRPr sz="11500"/>
            </a:lvl8pPr>
            <a:lvl9pPr marL="21107583" indent="0">
              <a:buNone/>
              <a:defRPr sz="1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2204028"/>
            <a:ext cx="30723840" cy="4829172"/>
          </a:xfrm>
        </p:spPr>
        <p:txBody>
          <a:bodyPr/>
          <a:lstStyle>
            <a:lvl1pPr marL="0" indent="0">
              <a:buNone/>
              <a:defRPr sz="8100"/>
            </a:lvl1pPr>
            <a:lvl2pPr marL="2638448" indent="0">
              <a:buNone/>
              <a:defRPr sz="6900"/>
            </a:lvl2pPr>
            <a:lvl3pPr marL="5276895" indent="0">
              <a:buNone/>
              <a:defRPr sz="5800"/>
            </a:lvl3pPr>
            <a:lvl4pPr marL="7915344" indent="0">
              <a:buNone/>
              <a:defRPr sz="5200"/>
            </a:lvl4pPr>
            <a:lvl5pPr marL="10553791" indent="0">
              <a:buNone/>
              <a:defRPr sz="5200"/>
            </a:lvl5pPr>
            <a:lvl6pPr marL="13192239" indent="0">
              <a:buNone/>
              <a:defRPr sz="5200"/>
            </a:lvl6pPr>
            <a:lvl7pPr marL="15830686" indent="0">
              <a:buNone/>
              <a:defRPr sz="5200"/>
            </a:lvl7pPr>
            <a:lvl8pPr marL="18469135" indent="0">
              <a:buNone/>
              <a:defRPr sz="5200"/>
            </a:lvl8pPr>
            <a:lvl9pPr marL="21107583" indent="0">
              <a:buNone/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4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647828"/>
            <a:ext cx="46085760" cy="6858000"/>
          </a:xfrm>
          <a:prstGeom prst="rect">
            <a:avLst/>
          </a:prstGeom>
        </p:spPr>
        <p:txBody>
          <a:bodyPr vert="horz" lIns="527690" tIns="263844" rIns="527690" bIns="2638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9601205"/>
            <a:ext cx="46085760" cy="27155778"/>
          </a:xfrm>
          <a:prstGeom prst="rect">
            <a:avLst/>
          </a:prstGeom>
        </p:spPr>
        <p:txBody>
          <a:bodyPr vert="horz" lIns="527690" tIns="263844" rIns="527690" bIns="2638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8138105"/>
            <a:ext cx="11948160" cy="2190750"/>
          </a:xfrm>
          <a:prstGeom prst="rect">
            <a:avLst/>
          </a:prstGeom>
        </p:spPr>
        <p:txBody>
          <a:bodyPr vert="horz" lIns="527690" tIns="263844" rIns="527690" bIns="263844" rtlCol="0" anchor="ctr"/>
          <a:lstStyle>
            <a:lvl1pPr algn="l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98DA-497C-1242-BA57-FC086390C0BD}" type="datetimeFigureOut">
              <a:rPr lang="en-US" smtClean="0"/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8138105"/>
            <a:ext cx="16215360" cy="2190750"/>
          </a:xfrm>
          <a:prstGeom prst="rect">
            <a:avLst/>
          </a:prstGeom>
        </p:spPr>
        <p:txBody>
          <a:bodyPr vert="horz" lIns="527690" tIns="263844" rIns="527690" bIns="263844" rtlCol="0" anchor="ctr"/>
          <a:lstStyle>
            <a:lvl1pPr algn="ct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8138105"/>
            <a:ext cx="11948160" cy="2190750"/>
          </a:xfrm>
          <a:prstGeom prst="rect">
            <a:avLst/>
          </a:prstGeom>
        </p:spPr>
        <p:txBody>
          <a:bodyPr vert="horz" lIns="527690" tIns="263844" rIns="527690" bIns="263844" rtlCol="0" anchor="ctr"/>
          <a:lstStyle>
            <a:lvl1pPr algn="r">
              <a:defRPr sz="6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F9B5-2DEF-7A42-8581-FE9915B8F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38448" rtl="0" eaLnBrk="1" latinLnBrk="0" hangingPunct="1">
        <a:spcBef>
          <a:spcPct val="0"/>
        </a:spcBef>
        <a:buNone/>
        <a:defRPr sz="2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8835" indent="-1978835" algn="l" defTabSz="2638448" rtl="0" eaLnBrk="1" latinLnBrk="0" hangingPunct="1">
        <a:spcBef>
          <a:spcPct val="20000"/>
        </a:spcBef>
        <a:buFont typeface="Arial"/>
        <a:buChar char="•"/>
        <a:defRPr sz="18600" kern="1200">
          <a:solidFill>
            <a:schemeClr val="tx1"/>
          </a:solidFill>
          <a:latin typeface="+mn-lt"/>
          <a:ea typeface="+mn-ea"/>
          <a:cs typeface="+mn-cs"/>
        </a:defRPr>
      </a:lvl1pPr>
      <a:lvl2pPr marL="4287478" indent="-1649031" algn="l" defTabSz="2638448" rtl="0" eaLnBrk="1" latinLnBrk="0" hangingPunct="1">
        <a:spcBef>
          <a:spcPct val="20000"/>
        </a:spcBef>
        <a:buFont typeface="Arial"/>
        <a:buChar char="–"/>
        <a:defRPr sz="16200" kern="1200">
          <a:solidFill>
            <a:schemeClr val="tx1"/>
          </a:solidFill>
          <a:latin typeface="+mn-lt"/>
          <a:ea typeface="+mn-ea"/>
          <a:cs typeface="+mn-cs"/>
        </a:defRPr>
      </a:lvl2pPr>
      <a:lvl3pPr marL="6596119" indent="-1319223" algn="l" defTabSz="2638448" rtl="0" eaLnBrk="1" latinLnBrk="0" hangingPunct="1">
        <a:spcBef>
          <a:spcPct val="20000"/>
        </a:spcBef>
        <a:buFont typeface="Arial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3pPr>
      <a:lvl4pPr marL="9234567" indent="-1319223" algn="l" defTabSz="2638448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3014" indent="-1319223" algn="l" defTabSz="2638448" rtl="0" eaLnBrk="1" latinLnBrk="0" hangingPunct="1">
        <a:spcBef>
          <a:spcPct val="20000"/>
        </a:spcBef>
        <a:buFont typeface="Arial"/>
        <a:buChar char="»"/>
        <a:defRPr sz="1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511463" indent="-1319223" algn="l" defTabSz="2638448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9911" indent="-1319223" algn="l" defTabSz="2638448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788360" indent="-1319223" algn="l" defTabSz="2638448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8pPr>
      <a:lvl9pPr marL="22426807" indent="-1319223" algn="l" defTabSz="2638448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638448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2pPr>
      <a:lvl3pPr marL="5276895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7915344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553791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192239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830686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469135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1107583" algn="l" defTabSz="2638448" rtl="0" eaLnBrk="1" latinLnBrk="0" hangingPunct="1"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9.emf"/><Relationship Id="rId21" Type="http://schemas.openxmlformats.org/officeDocument/2006/relationships/image" Target="../media/image20.emf"/><Relationship Id="rId22" Type="http://schemas.openxmlformats.org/officeDocument/2006/relationships/image" Target="../media/image21.emf"/><Relationship Id="rId23" Type="http://schemas.openxmlformats.org/officeDocument/2006/relationships/image" Target="../media/image22.emf"/><Relationship Id="rId24" Type="http://schemas.openxmlformats.org/officeDocument/2006/relationships/image" Target="../media/image23.emf"/><Relationship Id="rId25" Type="http://schemas.openxmlformats.org/officeDocument/2006/relationships/image" Target="../media/image24.emf"/><Relationship Id="rId26" Type="http://schemas.openxmlformats.org/officeDocument/2006/relationships/image" Target="../media/image25.emf"/><Relationship Id="rId27" Type="http://schemas.openxmlformats.org/officeDocument/2006/relationships/image" Target="../media/image26.emf"/><Relationship Id="rId28" Type="http://schemas.openxmlformats.org/officeDocument/2006/relationships/image" Target="../media/image27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30" Type="http://schemas.openxmlformats.org/officeDocument/2006/relationships/image" Target="../media/image29.emf"/><Relationship Id="rId31" Type="http://schemas.openxmlformats.org/officeDocument/2006/relationships/image" Target="../media/image30.emf"/><Relationship Id="rId32" Type="http://schemas.openxmlformats.org/officeDocument/2006/relationships/image" Target="../media/image31.emf"/><Relationship Id="rId9" Type="http://schemas.openxmlformats.org/officeDocument/2006/relationships/image" Target="../media/image8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33" Type="http://schemas.openxmlformats.org/officeDocument/2006/relationships/image" Target="../media/image32.emf"/><Relationship Id="rId34" Type="http://schemas.openxmlformats.org/officeDocument/2006/relationships/image" Target="../media/image33.emf"/><Relationship Id="rId35" Type="http://schemas.openxmlformats.org/officeDocument/2006/relationships/image" Target="../media/image34.emf"/><Relationship Id="rId36" Type="http://schemas.openxmlformats.org/officeDocument/2006/relationships/image" Target="../media/image35.emf"/><Relationship Id="rId10" Type="http://schemas.openxmlformats.org/officeDocument/2006/relationships/image" Target="../media/image9.emf"/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9" Type="http://schemas.openxmlformats.org/officeDocument/2006/relationships/image" Target="../media/image18.emf"/><Relationship Id="rId37" Type="http://schemas.openxmlformats.org/officeDocument/2006/relationships/image" Target="../media/image36.emf"/><Relationship Id="rId38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ontent Placeholder 8"/>
          <p:cNvSpPr txBox="1">
            <a:spLocks/>
          </p:cNvSpPr>
          <p:nvPr/>
        </p:nvSpPr>
        <p:spPr>
          <a:xfrm>
            <a:off x="34424443" y="6229691"/>
            <a:ext cx="16491295" cy="12986061"/>
          </a:xfrm>
          <a:prstGeom prst="rect">
            <a:avLst/>
          </a:prstGeom>
        </p:spPr>
        <p:txBody>
          <a:bodyPr vert="horz" lIns="527690" tIns="263844" rIns="527690" bIns="263844" rtlCol="0">
            <a:noAutofit/>
          </a:bodyPr>
          <a:lstStyle>
            <a:lvl1pPr marL="0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8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38448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6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76895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15344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53791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92239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830686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469135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107583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charset="2"/>
              <a:buChar char="²"/>
            </a:pP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2-D example</a:t>
            </a: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Phase transitions</a:t>
            </a:r>
          </a:p>
          <a:p>
            <a:pPr marL="685800" indent="-685800" algn="l">
              <a:buFont typeface="Wingdings" charset="2"/>
              <a:buChar char="²"/>
            </a:pP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Runs fast, just one SVD, no SDP!</a:t>
            </a:r>
            <a:endParaRPr lang="en-US" sz="4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27892" y="32133387"/>
            <a:ext cx="16575370" cy="8956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indent="-857250">
              <a:buFont typeface="Wingdings" charset="2"/>
              <a:buChar char="²"/>
            </a:pP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Skip the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intermediate step of recovering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all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samples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/>
            </a:r>
            <a:b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</a:b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hyper-grid,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random samples </a:t>
            </a:r>
            <a:r>
              <a:rPr lang="zh-CN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estimate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point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sources</a:t>
            </a:r>
          </a:p>
          <a:p>
            <a:pPr marL="857250" indent="-857250">
              <a:buFont typeface="Wingdings" charset="2"/>
              <a:buChar char="²"/>
            </a:pPr>
            <a:endParaRPr lang="en-US" altLang="zh-CN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Sample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at</a:t>
            </a:r>
            <a:r>
              <a:rPr lang="zh-CN" alt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such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that</a:t>
            </a:r>
            <a:r>
              <a:rPr lang="zh-CN" alt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admits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tensor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decomposition:</a:t>
            </a:r>
          </a:p>
          <a:p>
            <a:pPr marL="857250" indent="-857250">
              <a:buFont typeface="Wingdings" charset="2"/>
              <a:buChar char="²"/>
            </a:pPr>
            <a:endParaRPr lang="en-US" altLang="zh-CN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endParaRPr lang="en-US" altLang="zh-CN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endParaRPr lang="en-US" altLang="zh-CN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endParaRPr lang="en-US" altLang="zh-CN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endParaRPr lang="en-US" altLang="zh-CN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endParaRPr lang="en-US" altLang="zh-CN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endParaRPr lang="en-US" altLang="zh-CN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endParaRPr lang="en-US" altLang="zh-CN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857250" indent="-857250">
              <a:buFont typeface="Wingdings" charset="2"/>
              <a:buChar char="²"/>
            </a:pPr>
            <a:r>
              <a:rPr lang="en-US" altLang="zh-CN" sz="4000" dirty="0" err="1" smtClean="0">
                <a:solidFill>
                  <a:srgbClr val="4A4C61"/>
                </a:solidFill>
                <a:latin typeface="Times New Roman"/>
                <a:cs typeface="Times New Roman"/>
              </a:rPr>
              <a:t>Prony’s</a:t>
            </a:r>
            <a:r>
              <a:rPr lang="zh-CN" altLang="en-US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method</a:t>
            </a:r>
            <a:r>
              <a:rPr lang="zh-CN" altLang="en-US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000" dirty="0">
                <a:solidFill>
                  <a:srgbClr val="4A4C61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</a:t>
            </a:r>
            <a:r>
              <a:rPr lang="zh-CN" altLang="en-US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special</a:t>
            </a:r>
            <a:r>
              <a:rPr lang="zh-CN" altLang="en-US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case</a:t>
            </a:r>
            <a:endParaRPr lang="en-US" altLang="zh-CN" sz="40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00" name="TextBox 200"/>
          <p:cNvSpPr txBox="1"/>
          <p:nvPr/>
        </p:nvSpPr>
        <p:spPr>
          <a:xfrm>
            <a:off x="16633884" y="19666248"/>
            <a:ext cx="17420683" cy="2631138"/>
          </a:xfrm>
          <a:prstGeom prst="rect">
            <a:avLst/>
          </a:prstGeom>
          <a:solidFill>
            <a:srgbClr val="F2C2B8">
              <a:alpha val="63922"/>
            </a:srgbClr>
          </a:solidFill>
        </p:spPr>
        <p:txBody>
          <a:bodyPr wrap="square" lIns="136813" tIns="68406" rIns="136813" bIns="68406" rtlCol="0">
            <a:spAutoFit/>
          </a:bodyPr>
          <a:lstStyle/>
          <a:p>
            <a:pPr algn="ctr"/>
            <a:endParaRPr lang="en-US" sz="5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5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5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76" name="TextBox 73"/>
          <p:cNvSpPr txBox="1"/>
          <p:nvPr/>
        </p:nvSpPr>
        <p:spPr>
          <a:xfrm>
            <a:off x="13910" y="14999576"/>
            <a:ext cx="16632146" cy="1323439"/>
          </a:xfrm>
          <a:prstGeom prst="rect">
            <a:avLst/>
          </a:prstGeom>
          <a:solidFill>
            <a:srgbClr val="BCE0DC">
              <a:alpha val="25098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40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076548" y="20884488"/>
            <a:ext cx="17123040" cy="5016758"/>
          </a:xfrm>
          <a:prstGeom prst="rect">
            <a:avLst/>
          </a:prstGeom>
          <a:solidFill>
            <a:srgbClr val="FFCC66">
              <a:alpha val="25098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sz="8000" b="1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8000" b="1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8000" b="1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sz="8000" b="1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28554" y="5481127"/>
            <a:ext cx="16632146" cy="6555641"/>
          </a:xfrm>
          <a:prstGeom prst="rect">
            <a:avLst/>
          </a:prstGeom>
          <a:solidFill>
            <a:srgbClr val="FFCC66">
              <a:alpha val="20000"/>
            </a:srgbClr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pPr algn="ctr"/>
            <a:endParaRPr lang="en-US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193" name="TextBox 200"/>
          <p:cNvSpPr txBox="1"/>
          <p:nvPr/>
        </p:nvSpPr>
        <p:spPr>
          <a:xfrm>
            <a:off x="-28554" y="16310895"/>
            <a:ext cx="16662439" cy="2169473"/>
          </a:xfrm>
          <a:prstGeom prst="rect">
            <a:avLst/>
          </a:prstGeom>
          <a:solidFill>
            <a:srgbClr val="F2C2B8">
              <a:alpha val="63922"/>
            </a:srgbClr>
          </a:solidFill>
        </p:spPr>
        <p:txBody>
          <a:bodyPr wrap="square" lIns="136813" tIns="68406" rIns="136813" bIns="68406" rtlCol="0">
            <a:spAutoFit/>
          </a:bodyPr>
          <a:lstStyle/>
          <a:p>
            <a:pPr algn="ctr"/>
            <a:endParaRPr lang="en-US" sz="66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66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90" name="TextBox 200"/>
          <p:cNvSpPr txBox="1"/>
          <p:nvPr/>
        </p:nvSpPr>
        <p:spPr>
          <a:xfrm>
            <a:off x="34096927" y="33258849"/>
            <a:ext cx="17132543" cy="2600361"/>
          </a:xfrm>
          <a:prstGeom prst="rect">
            <a:avLst/>
          </a:prstGeom>
          <a:solidFill>
            <a:srgbClr val="F2C2B8">
              <a:alpha val="63922"/>
            </a:srgbClr>
          </a:solidFill>
        </p:spPr>
        <p:txBody>
          <a:bodyPr wrap="square" lIns="136813" tIns="68406" rIns="136813" bIns="68406" rtlCol="0">
            <a:spAutoFit/>
          </a:bodyPr>
          <a:lstStyle/>
          <a:p>
            <a:pPr algn="ctr"/>
            <a:endParaRPr lang="en-US" sz="80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80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17" name="TextBox 293"/>
          <p:cNvSpPr txBox="1"/>
          <p:nvPr/>
        </p:nvSpPr>
        <p:spPr>
          <a:xfrm>
            <a:off x="34036425" y="35859315"/>
            <a:ext cx="17193045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Selected references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-6812" y="-166425"/>
            <a:ext cx="51206400" cy="5216461"/>
          </a:xfrm>
          <a:prstGeom prst="rect">
            <a:avLst/>
          </a:prstGeom>
          <a:solidFill>
            <a:srgbClr val="F2C2B8">
              <a:alpha val="63922"/>
            </a:srgbClr>
          </a:solidFill>
        </p:spPr>
        <p:txBody>
          <a:bodyPr wrap="square" lIns="136813" tIns="68406" rIns="136813" bIns="68406" rtlCol="0">
            <a:spAutoFit/>
          </a:bodyPr>
          <a:lstStyle/>
          <a:p>
            <a:pPr algn="ctr"/>
            <a:endParaRPr lang="en-US" sz="66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66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66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66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algn="ctr"/>
            <a:endParaRPr lang="en-US" sz="66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-262365"/>
            <a:ext cx="51206400" cy="2461861"/>
          </a:xfrm>
          <a:prstGeom prst="rect">
            <a:avLst/>
          </a:prstGeom>
          <a:noFill/>
        </p:spPr>
        <p:txBody>
          <a:bodyPr wrap="square" lIns="136813" tIns="68406" rIns="136813" bIns="68406" rtlCol="0">
            <a:spAutoFit/>
          </a:bodyPr>
          <a:lstStyle/>
          <a:p>
            <a:pPr algn="ctr"/>
            <a:r>
              <a:rPr lang="zh-CN" altLang="en-US" sz="14800" b="1" spc="3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4800" b="1" spc="300" dirty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4800" b="1" spc="3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14800" b="1" spc="3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800" b="1" spc="3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Super</a:t>
            </a:r>
            <a:r>
              <a:rPr lang="en-US" altLang="zh-CN" sz="14800" b="1" spc="3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-resolution off the grid</a:t>
            </a:r>
            <a:endParaRPr lang="en-US" sz="14800" b="1" spc="3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0" y="4283393"/>
            <a:ext cx="16710238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Introduction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1" y="19915833"/>
            <a:ext cx="16603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charset="2"/>
              <a:buChar char="²"/>
            </a:pPr>
            <a:r>
              <a:rPr lang="en-US" sz="52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Super-resolution, 1-d</a:t>
            </a:r>
            <a:endParaRPr lang="en-US" sz="5200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-35237" y="25229810"/>
            <a:ext cx="16603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charset="2"/>
              <a:buChar char="²"/>
            </a:pPr>
            <a:r>
              <a:rPr lang="en-US" sz="52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Multiple dimensions</a:t>
            </a:r>
            <a:endParaRPr lang="en-US" sz="5200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9796" y="20855555"/>
            <a:ext cx="1505401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Take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>
                <a:solidFill>
                  <a:srgbClr val="4A4C61"/>
                </a:solidFill>
                <a:latin typeface="Times New Roman"/>
                <a:cs typeface="Times New Roman"/>
              </a:rPr>
              <a:t>u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niform samples on a grid</a:t>
            </a:r>
          </a:p>
          <a:p>
            <a:endParaRPr lang="en-US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Cut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-off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err="1" smtClean="0">
                <a:solidFill>
                  <a:srgbClr val="4A4C61"/>
                </a:solidFill>
                <a:latin typeface="Times New Roman"/>
                <a:cs typeface="Times New Roman"/>
              </a:rPr>
              <a:t>freq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determined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by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>
                <a:solidFill>
                  <a:srgbClr val="4A4C61"/>
                </a:solidFill>
                <a:latin typeface="Times New Roman"/>
                <a:cs typeface="Times New Roman"/>
              </a:rPr>
              <a:t>m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inimum separation	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endParaRPr lang="en-US" altLang="zh-CN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r>
              <a:rPr lang="en-US" altLang="zh-CN" sz="4400" dirty="0">
                <a:solidFill>
                  <a:srgbClr val="4A4C61"/>
                </a:solidFill>
                <a:latin typeface="Times New Roman"/>
                <a:cs typeface="Times New Roman"/>
              </a:rPr>
              <a:t>Compressed sensing off the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grid</a:t>
            </a:r>
            <a:endParaRPr lang="en-US" altLang="zh-CN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r>
              <a:rPr lang="zh-CN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use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        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random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samples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to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recover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samples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17979" y="26115465"/>
            <a:ext cx="159287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Project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to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multiple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1-d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problems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(reduces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separation)</a:t>
            </a:r>
            <a:endParaRPr lang="en-US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Grid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the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multi-dim space 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   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computationally expensive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	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b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oth approaches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928548"/>
            <a:ext cx="166258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>
                <a:solidFill>
                  <a:srgbClr val="D86375"/>
                </a:solidFill>
                <a:latin typeface="Times New Roman"/>
                <a:cs typeface="Times New Roman"/>
              </a:rPr>
              <a:t>Problem</a:t>
            </a:r>
            <a:r>
              <a:rPr lang="en-US" sz="5200" b="1" dirty="0">
                <a:solidFill>
                  <a:srgbClr val="4A4C61"/>
                </a:solidFill>
                <a:latin typeface="Times New Roman"/>
                <a:cs typeface="Times New Roman"/>
              </a:rPr>
              <a:t>:</a:t>
            </a:r>
            <a:r>
              <a:rPr 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recover </a:t>
            </a:r>
            <a:r>
              <a:rPr 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a superposition of point sources </a:t>
            </a:r>
            <a:endParaRPr lang="en-US" sz="52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endParaRPr lang="en-US" sz="52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endParaRPr lang="en-US" sz="52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using bandlimited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and </a:t>
            </a:r>
            <a:r>
              <a:rPr 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 noise 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corrupted measurements</a:t>
            </a:r>
            <a:r>
              <a:rPr 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.</a:t>
            </a:r>
            <a:endParaRPr lang="en-US" sz="52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endParaRPr lang="en-US" sz="52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0" y="18475389"/>
            <a:ext cx="16603593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Previous works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0" y="28627731"/>
            <a:ext cx="16625836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Basic ideas</a:t>
            </a:r>
            <a:r>
              <a:rPr lang="zh-CN" alt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our</a:t>
            </a:r>
            <a:r>
              <a:rPr lang="zh-CN" alt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work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-14447" y="30273894"/>
            <a:ext cx="1677048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Run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</a:t>
            </a:r>
            <a:r>
              <a:rPr lang="en-US" altLang="zh-CN" sz="5200" dirty="0" err="1" smtClean="0">
                <a:solidFill>
                  <a:srgbClr val="4A4C61"/>
                </a:solidFill>
                <a:latin typeface="Times New Roman"/>
                <a:cs typeface="Times New Roman"/>
              </a:rPr>
              <a:t>P</a:t>
            </a:r>
            <a:r>
              <a:rPr lang="en-US" sz="5200" dirty="0" err="1" smtClean="0">
                <a:solidFill>
                  <a:srgbClr val="4A4C61"/>
                </a:solidFill>
                <a:latin typeface="Times New Roman"/>
                <a:cs typeface="Times New Roman"/>
              </a:rPr>
              <a:t>rony’s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method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(Matrix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-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Pencil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/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MUSIC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/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ESPRIT)</a:t>
            </a:r>
            <a:endParaRPr lang="en-US" altLang="zh-CN" sz="40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r>
              <a:rPr lang="zh-CN" altLang="zh-CN" sz="5200" dirty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 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random</a:t>
            </a:r>
            <a:r>
              <a:rPr lang="zh-CN" alt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samples</a:t>
            </a:r>
            <a:r>
              <a:rPr lang="zh-CN" alt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endParaRPr lang="en-US" sz="5200" b="1" dirty="0" smtClean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625836" y="4281887"/>
            <a:ext cx="17188657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Algorithm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3814472" y="4281887"/>
            <a:ext cx="17391927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Simulation Results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6625835" y="28632817"/>
            <a:ext cx="17442665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Main results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55" name="Content Placeholder 8"/>
          <p:cNvSpPr txBox="1">
            <a:spLocks/>
          </p:cNvSpPr>
          <p:nvPr/>
        </p:nvSpPr>
        <p:spPr>
          <a:xfrm>
            <a:off x="16635136" y="29987402"/>
            <a:ext cx="17276156" cy="8655499"/>
          </a:xfrm>
          <a:prstGeom prst="rect">
            <a:avLst/>
          </a:prstGeom>
        </p:spPr>
        <p:txBody>
          <a:bodyPr vert="horz" lIns="527690" tIns="263844" rIns="527690" bIns="263844" rtlCol="0">
            <a:noAutofit/>
          </a:bodyPr>
          <a:lstStyle>
            <a:lvl1pPr marL="0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8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38448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6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76895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3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15344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53791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92239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5830686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469135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107583" indent="0" algn="ctr" defTabSz="2638448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Main Theorem</a:t>
            </a:r>
            <a:r>
              <a:rPr lang="en-US" sz="5200" b="1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(stability of our algorithm)</a:t>
            </a: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endParaRPr lang="en-US" sz="4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5800" indent="-685800" algn="l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Key Lemma 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(condition number of random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sz="5200" dirty="0" err="1" smtClean="0">
                <a:solidFill>
                  <a:srgbClr val="4A4C61"/>
                </a:solidFill>
                <a:latin typeface="Times New Roman"/>
                <a:cs typeface="Times New Roman"/>
              </a:rPr>
              <a:t>Vandermonde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34036425" y="19670298"/>
            <a:ext cx="17187305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Application to Learning GMMs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162832" y="9574184"/>
            <a:ext cx="5645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(Fourier measurements)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34068501" y="32066850"/>
            <a:ext cx="17160969" cy="1200329"/>
          </a:xfrm>
          <a:prstGeom prst="rect">
            <a:avLst/>
          </a:prstGeom>
          <a:solidFill>
            <a:srgbClr val="BCE0DC"/>
          </a:solidFill>
          <a:ln w="38100" cmpd="sng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Future Works</a:t>
            </a:r>
            <a:endParaRPr lang="en-US" sz="7200" b="1" dirty="0">
              <a:solidFill>
                <a:srgbClr val="D86375"/>
              </a:solidFill>
              <a:latin typeface="Times New Roman"/>
              <a:cs typeface="Times New Roman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34142278" y="37527546"/>
            <a:ext cx="17089009" cy="326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buFont typeface="Arial"/>
              <a:buChar char="•"/>
              <a:defRPr sz="3200" i="1">
                <a:latin typeface="Times New Roman"/>
                <a:cs typeface="Times New Roman"/>
              </a:defRPr>
            </a:lvl1pPr>
          </a:lstStyle>
          <a:p>
            <a:pPr>
              <a:lnSpc>
                <a:spcPct val="80000"/>
              </a:lnSpc>
              <a:buFont typeface="Wingdings" charset="2"/>
              <a:buChar char="²"/>
            </a:pPr>
            <a:r>
              <a:rPr lang="en-US" altLang="zh-CN" dirty="0"/>
              <a:t>G. Tang, B. N. </a:t>
            </a:r>
            <a:r>
              <a:rPr lang="en-US" altLang="zh-CN" dirty="0" err="1"/>
              <a:t>Bhaskar</a:t>
            </a:r>
            <a:r>
              <a:rPr lang="en-US" altLang="zh-CN" dirty="0"/>
              <a:t>, P. Shah, and B. </a:t>
            </a:r>
            <a:r>
              <a:rPr lang="en-US" altLang="zh-CN" dirty="0" err="1"/>
              <a:t>Recht</a:t>
            </a:r>
            <a:r>
              <a:rPr lang="en-US" altLang="zh-CN" dirty="0"/>
              <a:t>. Compressed sensing off the grid. Information Theory, IEEE Transactions on, 59(11):7465–7490, 2013.</a:t>
            </a:r>
          </a:p>
          <a:p>
            <a:pPr>
              <a:lnSpc>
                <a:spcPct val="80000"/>
              </a:lnSpc>
              <a:buFont typeface="Wingdings" charset="2"/>
              <a:buChar char="²"/>
            </a:pPr>
            <a:r>
              <a:rPr lang="en-US" altLang="zh-CN" dirty="0"/>
              <a:t>E. J. </a:t>
            </a:r>
            <a:r>
              <a:rPr lang="en-US" altLang="zh-CN" dirty="0" err="1"/>
              <a:t>Cand`es</a:t>
            </a:r>
            <a:r>
              <a:rPr lang="en-US" altLang="zh-CN" dirty="0"/>
              <a:t> and C. Fernandez-</a:t>
            </a:r>
            <a:r>
              <a:rPr lang="en-US" altLang="zh-CN" dirty="0" err="1"/>
              <a:t>Granda</a:t>
            </a:r>
            <a:r>
              <a:rPr lang="en-US" altLang="zh-CN" dirty="0"/>
              <a:t>. Towards a mathematical theory of super-resolution. Communications on Pure and Applied Mathematics, 67(6):906–956, 2014</a:t>
            </a:r>
            <a:r>
              <a:rPr lang="en-US" altLang="zh-CN" dirty="0" smtClean="0"/>
              <a:t>.</a:t>
            </a:r>
          </a:p>
          <a:p>
            <a:pPr>
              <a:lnSpc>
                <a:spcPct val="80000"/>
              </a:lnSpc>
              <a:buFont typeface="Wingdings" charset="2"/>
              <a:buChar char="²"/>
            </a:pPr>
            <a:r>
              <a:rPr lang="en-US" altLang="zh-CN" dirty="0"/>
              <a:t>S. </a:t>
            </a:r>
            <a:r>
              <a:rPr lang="en-US" altLang="zh-CN" dirty="0" err="1"/>
              <a:t>Leurgans</a:t>
            </a:r>
            <a:r>
              <a:rPr lang="en-US" altLang="zh-CN" dirty="0"/>
              <a:t>, R. Ross, and R. Abel. A decomposition for three-way arrays. SIAM Journal on Matrix Analysis and Applications, 14(4):1064–1083, 1993</a:t>
            </a:r>
            <a:r>
              <a:rPr lang="en-US" altLang="zh-CN" dirty="0" smtClean="0"/>
              <a:t>.</a:t>
            </a:r>
          </a:p>
          <a:p>
            <a:pPr>
              <a:lnSpc>
                <a:spcPct val="80000"/>
              </a:lnSpc>
              <a:buFont typeface="Wingdings" charset="2"/>
              <a:buChar char="²"/>
            </a:pPr>
            <a:r>
              <a:rPr lang="en-US" altLang="zh-CN" dirty="0"/>
              <a:t>S. </a:t>
            </a:r>
            <a:r>
              <a:rPr lang="en-US" altLang="zh-CN" dirty="0" err="1"/>
              <a:t>Dasgupta</a:t>
            </a:r>
            <a:r>
              <a:rPr lang="en-US" altLang="zh-CN" dirty="0"/>
              <a:t>. Learning mixtures of </a:t>
            </a:r>
            <a:r>
              <a:rPr lang="en-US" altLang="zh-CN" dirty="0" err="1"/>
              <a:t>gaussians</a:t>
            </a:r>
            <a:r>
              <a:rPr lang="en-US" altLang="zh-CN" dirty="0"/>
              <a:t>. In Foundations of Computer Science, 1999. 40th Annual Symposium on, pages 634–644. IEEE, 1999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307" name="TextBox 306"/>
          <p:cNvSpPr txBox="1"/>
          <p:nvPr/>
        </p:nvSpPr>
        <p:spPr>
          <a:xfrm>
            <a:off x="34101798" y="33472633"/>
            <a:ext cx="1712193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Apply the idea to learn general case well-separated GMMs</a:t>
            </a:r>
          </a:p>
          <a:p>
            <a:pPr marL="685800" indent="-685800">
              <a:buFont typeface="Wingdings" charset="2"/>
              <a:buChar char="²"/>
            </a:pPr>
            <a:endParaRPr lang="en-US" sz="1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Reduce sample complexity to info optimal </a:t>
            </a:r>
          </a:p>
        </p:txBody>
      </p:sp>
      <p:pic>
        <p:nvPicPr>
          <p:cNvPr id="309" name="Picture 308" descr="MIT-logo-red-gr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956" y="2370899"/>
            <a:ext cx="2689596" cy="1419509"/>
          </a:xfrm>
          <a:prstGeom prst="rect">
            <a:avLst/>
          </a:prstGeom>
        </p:spPr>
      </p:pic>
      <p:cxnSp>
        <p:nvCxnSpPr>
          <p:cNvPr id="191" name="Straight Connector 190"/>
          <p:cNvCxnSpPr/>
          <p:nvPr/>
        </p:nvCxnSpPr>
        <p:spPr>
          <a:xfrm>
            <a:off x="34068480" y="4281887"/>
            <a:ext cx="21" cy="36866113"/>
          </a:xfrm>
          <a:prstGeom prst="line">
            <a:avLst/>
          </a:prstGeom>
          <a:ln w="57150" cmpd="sng">
            <a:solidFill>
              <a:srgbClr val="4A4C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625836" y="4281887"/>
            <a:ext cx="1" cy="36866113"/>
          </a:xfrm>
          <a:prstGeom prst="line">
            <a:avLst/>
          </a:prstGeom>
          <a:ln w="57150" cmpd="sng">
            <a:solidFill>
              <a:srgbClr val="4A4C6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63" name="Picture 915" descr="https://upload.wikimedia.org/wikipedia/en/thumb/1/14/University_of_Washington_Seal.svg/200px-University_of_Washington_Sea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9986" y="1789050"/>
            <a:ext cx="2370846" cy="23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8152152" y="2237343"/>
            <a:ext cx="15930242" cy="1803188"/>
            <a:chOff x="9720095" y="2199896"/>
            <a:chExt cx="15930242" cy="1803188"/>
          </a:xfrm>
        </p:grpSpPr>
        <p:sp>
          <p:nvSpPr>
            <p:cNvPr id="202" name="TextBox 201"/>
            <p:cNvSpPr txBox="1"/>
            <p:nvPr/>
          </p:nvSpPr>
          <p:spPr>
            <a:xfrm>
              <a:off x="9720095" y="2199896"/>
              <a:ext cx="7412896" cy="1800142"/>
            </a:xfrm>
            <a:prstGeom prst="rect">
              <a:avLst/>
            </a:prstGeom>
            <a:noFill/>
          </p:spPr>
          <p:txBody>
            <a:bodyPr wrap="square" lIns="136813" tIns="68406" rIns="136813" bIns="68406" rtlCol="0">
              <a:spAutoFit/>
            </a:bodyPr>
            <a:lstStyle/>
            <a:p>
              <a:pPr algn="ctr"/>
              <a:r>
                <a:rPr lang="en-US" sz="6400" dirty="0">
                  <a:solidFill>
                    <a:srgbClr val="4A4C61"/>
                  </a:solidFill>
                  <a:latin typeface="Times New Roman"/>
                  <a:cs typeface="Times New Roman"/>
                </a:rPr>
                <a:t>Qingqing Huang </a:t>
              </a:r>
            </a:p>
            <a:p>
              <a:pPr algn="ctr"/>
              <a:r>
                <a:rPr lang="en-US" sz="4400" dirty="0">
                  <a:solidFill>
                    <a:srgbClr val="4A4C61"/>
                  </a:solidFill>
                  <a:latin typeface="Times New Roman"/>
                  <a:cs typeface="Times New Roman"/>
                </a:rPr>
                <a:t>MIT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8237441" y="2202942"/>
              <a:ext cx="7412896" cy="1800142"/>
            </a:xfrm>
            <a:prstGeom prst="rect">
              <a:avLst/>
            </a:prstGeom>
            <a:noFill/>
          </p:spPr>
          <p:txBody>
            <a:bodyPr wrap="square" lIns="136813" tIns="68406" rIns="136813" bIns="68406" rtlCol="0">
              <a:spAutoFit/>
            </a:bodyPr>
            <a:lstStyle/>
            <a:p>
              <a:pPr algn="ctr"/>
              <a:r>
                <a:rPr lang="en-US" sz="6400" dirty="0" smtClean="0">
                  <a:solidFill>
                    <a:srgbClr val="4A4C61"/>
                  </a:solidFill>
                  <a:latin typeface="Times New Roman"/>
                  <a:cs typeface="Times New Roman"/>
                </a:rPr>
                <a:t>Sham M </a:t>
              </a:r>
              <a:r>
                <a:rPr lang="en-US" sz="6400" dirty="0" err="1" smtClean="0">
                  <a:solidFill>
                    <a:srgbClr val="4A4C61"/>
                  </a:solidFill>
                  <a:latin typeface="Times New Roman"/>
                  <a:cs typeface="Times New Roman"/>
                </a:rPr>
                <a:t>Kakade</a:t>
              </a:r>
              <a:endParaRPr lang="en-US" sz="6400" dirty="0">
                <a:solidFill>
                  <a:srgbClr val="4A4C61"/>
                </a:solidFill>
                <a:latin typeface="Times New Roman"/>
                <a:cs typeface="Times New Roman"/>
              </a:endParaRPr>
            </a:p>
            <a:p>
              <a:pPr algn="ctr"/>
              <a:r>
                <a:rPr lang="en-US" sz="4400" dirty="0" smtClean="0">
                  <a:solidFill>
                    <a:srgbClr val="4A4C61"/>
                  </a:solidFill>
                  <a:latin typeface="Times New Roman"/>
                  <a:cs typeface="Times New Roman"/>
                </a:rPr>
                <a:t>University of </a:t>
              </a:r>
              <a:r>
                <a:rPr lang="en-US" sz="4400" dirty="0" err="1" smtClean="0">
                  <a:solidFill>
                    <a:srgbClr val="4A4C61"/>
                  </a:solidFill>
                  <a:latin typeface="Times New Roman"/>
                  <a:cs typeface="Times New Roman"/>
                </a:rPr>
                <a:t>Whashington</a:t>
              </a:r>
              <a:endParaRPr lang="en-US" sz="4400" dirty="0">
                <a:solidFill>
                  <a:srgbClr val="4A4C61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13" name="TextBox 291"/>
          <p:cNvSpPr txBox="1"/>
          <p:nvPr/>
        </p:nvSpPr>
        <p:spPr>
          <a:xfrm>
            <a:off x="130198" y="16310570"/>
            <a:ext cx="16625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Stable recovery:</a:t>
            </a:r>
          </a:p>
        </p:txBody>
      </p:sp>
      <p:sp>
        <p:nvSpPr>
          <p:cNvPr id="123" name="TextBox 4"/>
          <p:cNvSpPr txBox="1"/>
          <p:nvPr/>
        </p:nvSpPr>
        <p:spPr>
          <a:xfrm>
            <a:off x="17028841" y="19895224"/>
            <a:ext cx="165719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Sample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complexity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determined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by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condition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number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     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and</a:t>
            </a:r>
            <a:endParaRPr lang="en-US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Random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samples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with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frequency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range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endParaRPr lang="en-US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pPr marL="685800" indent="-685800">
              <a:buFont typeface="Wingdings" charset="2"/>
              <a:buChar char="²"/>
            </a:pP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Number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measurements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does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not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depend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endParaRPr lang="en-US" altLang="zh-CN" sz="44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0" name="图片 19" descr="test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6156" y="6756400"/>
            <a:ext cx="6400800" cy="4572000"/>
          </a:xfrm>
          <a:prstGeom prst="rect">
            <a:avLst/>
          </a:prstGeom>
        </p:spPr>
      </p:pic>
      <p:pic>
        <p:nvPicPr>
          <p:cNvPr id="21" name="图片 20" descr="test2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0703" y="12166600"/>
            <a:ext cx="6400800" cy="4572000"/>
          </a:xfrm>
          <a:prstGeom prst="rect">
            <a:avLst/>
          </a:prstGeom>
        </p:spPr>
      </p:pic>
      <p:pic>
        <p:nvPicPr>
          <p:cNvPr id="22" name="图片 21" descr="test3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770" y="12136872"/>
            <a:ext cx="6400800" cy="4572000"/>
          </a:xfrm>
          <a:prstGeom prst="rect">
            <a:avLst/>
          </a:prstGeom>
        </p:spPr>
      </p:pic>
      <p:pic>
        <p:nvPicPr>
          <p:cNvPr id="23" name="图片 2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9" y="7135246"/>
            <a:ext cx="5135427" cy="834507"/>
          </a:xfrm>
          <a:prstGeom prst="rect">
            <a:avLst/>
          </a:prstGeom>
        </p:spPr>
      </p:pic>
      <p:pic>
        <p:nvPicPr>
          <p:cNvPr id="24" name="图片 2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81" y="9533905"/>
            <a:ext cx="10497202" cy="852555"/>
          </a:xfrm>
          <a:prstGeom prst="rect">
            <a:avLst/>
          </a:prstGeom>
        </p:spPr>
      </p:pic>
      <p:pic>
        <p:nvPicPr>
          <p:cNvPr id="25" name="图片 2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80" y="11005209"/>
            <a:ext cx="8029505" cy="646382"/>
          </a:xfrm>
          <a:prstGeom prst="rect">
            <a:avLst/>
          </a:prstGeom>
        </p:spPr>
      </p:pic>
      <p:sp>
        <p:nvSpPr>
          <p:cNvPr id="135" name="TextBox 291"/>
          <p:cNvSpPr txBox="1"/>
          <p:nvPr/>
        </p:nvSpPr>
        <p:spPr>
          <a:xfrm>
            <a:off x="164919" y="10943679"/>
            <a:ext cx="5837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(Measurement noise)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36" name="TextBox 291"/>
          <p:cNvSpPr txBox="1"/>
          <p:nvPr/>
        </p:nvSpPr>
        <p:spPr>
          <a:xfrm>
            <a:off x="164919" y="15230271"/>
            <a:ext cx="6919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4A4C61"/>
                </a:solidFill>
                <a:latin typeface="Times New Roman"/>
                <a:cs typeface="Times New Roman"/>
              </a:rPr>
              <a:t>(</a:t>
            </a:r>
            <a:r>
              <a:rPr lang="en-US" sz="4800" b="1" dirty="0" smtClean="0">
                <a:solidFill>
                  <a:srgbClr val="4A4C61"/>
                </a:solidFill>
                <a:latin typeface="Times New Roman"/>
                <a:cs typeface="Times New Roman"/>
              </a:rPr>
              <a:t>Minimum separation</a:t>
            </a:r>
            <a:r>
              <a:rPr lang="en-US" altLang="zh-CN" sz="4800" b="1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  <a:endParaRPr lang="en-US" sz="4800" b="1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31" name="图片 30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97" y="39900042"/>
            <a:ext cx="1016000" cy="330200"/>
          </a:xfrm>
          <a:prstGeom prst="rect">
            <a:avLst/>
          </a:prstGeom>
        </p:spPr>
      </p:pic>
      <p:pic>
        <p:nvPicPr>
          <p:cNvPr id="229" name="图片 228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" y="35606697"/>
            <a:ext cx="6714082" cy="638515"/>
          </a:xfrm>
          <a:prstGeom prst="rect">
            <a:avLst/>
          </a:prstGeom>
        </p:spPr>
      </p:pic>
      <p:sp>
        <p:nvSpPr>
          <p:cNvPr id="237" name="矩形 236"/>
          <p:cNvSpPr/>
          <p:nvPr/>
        </p:nvSpPr>
        <p:spPr>
          <a:xfrm>
            <a:off x="11001222" y="37507706"/>
            <a:ext cx="518603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(</a:t>
            </a:r>
            <a:r>
              <a:rPr lang="en-US" altLang="zh-CN" sz="4400" dirty="0" err="1" smtClean="0">
                <a:solidFill>
                  <a:srgbClr val="D86375"/>
                </a:solidFill>
                <a:latin typeface="Times New Roman"/>
                <a:cs typeface="Times New Roman"/>
              </a:rPr>
              <a:t>Vandermonde</a:t>
            </a:r>
            <a:r>
              <a:rPr lang="zh-CN" altLang="en-US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Matrix</a:t>
            </a:r>
            <a:r>
              <a:rPr lang="zh-CN" altLang="en-US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endParaRPr lang="en-US" altLang="zh-CN" sz="4400" dirty="0" smtClean="0">
              <a:solidFill>
                <a:srgbClr val="D86375"/>
              </a:solidFill>
              <a:latin typeface="Times New Roman"/>
              <a:cs typeface="Times New Roman"/>
            </a:endParaRPr>
          </a:p>
          <a:p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with</a:t>
            </a:r>
            <a:r>
              <a:rPr lang="zh-CN" altLang="en-US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>
                <a:solidFill>
                  <a:srgbClr val="D86375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omplex nodes)</a:t>
            </a:r>
          </a:p>
        </p:txBody>
      </p:sp>
      <p:sp>
        <p:nvSpPr>
          <p:cNvPr id="147" name="矩形 146"/>
          <p:cNvSpPr/>
          <p:nvPr/>
        </p:nvSpPr>
        <p:spPr>
          <a:xfrm>
            <a:off x="11001222" y="35475771"/>
            <a:ext cx="52927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D86375"/>
                </a:solidFill>
                <a:latin typeface="Times New Roman"/>
                <a:cs typeface="Times New Roman"/>
              </a:rPr>
              <a:t>(Rank-k 3-way tensor)</a:t>
            </a:r>
            <a:endParaRPr lang="zh-CN" altLang="en-US" sz="4400" dirty="0">
              <a:solidFill>
                <a:srgbClr val="D86375"/>
              </a:solidFill>
            </a:endParaRPr>
          </a:p>
        </p:txBody>
      </p:sp>
      <p:pic>
        <p:nvPicPr>
          <p:cNvPr id="239" name="图片 238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655" y="24608765"/>
            <a:ext cx="6690515" cy="1056397"/>
          </a:xfrm>
          <a:prstGeom prst="rect">
            <a:avLst/>
          </a:prstGeom>
        </p:spPr>
      </p:pic>
      <p:sp>
        <p:nvSpPr>
          <p:cNvPr id="149" name="TextBox 291"/>
          <p:cNvSpPr txBox="1"/>
          <p:nvPr/>
        </p:nvSpPr>
        <p:spPr>
          <a:xfrm>
            <a:off x="34881109" y="24626741"/>
            <a:ext cx="5588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(Minimum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Separation)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40" name="图片 239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508" y="26953071"/>
            <a:ext cx="12086179" cy="828852"/>
          </a:xfrm>
          <a:prstGeom prst="rect">
            <a:avLst/>
          </a:prstGeom>
        </p:spPr>
      </p:pic>
      <p:sp>
        <p:nvSpPr>
          <p:cNvPr id="151" name="TextBox 291"/>
          <p:cNvSpPr txBox="1"/>
          <p:nvPr/>
        </p:nvSpPr>
        <p:spPr>
          <a:xfrm>
            <a:off x="34101798" y="26132505"/>
            <a:ext cx="7808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(Moment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generating</a:t>
            </a:r>
            <a:r>
              <a:rPr lang="zh-CN" alt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function</a:t>
            </a:r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41" name="图片 240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0508" y="28114720"/>
            <a:ext cx="6206573" cy="788600"/>
          </a:xfrm>
          <a:prstGeom prst="rect">
            <a:avLst/>
          </a:prstGeom>
        </p:spPr>
      </p:pic>
      <p:sp>
        <p:nvSpPr>
          <p:cNvPr id="153" name="TextBox 4"/>
          <p:cNvSpPr txBox="1"/>
          <p:nvPr/>
        </p:nvSpPr>
        <p:spPr>
          <a:xfrm>
            <a:off x="34025201" y="29293506"/>
            <a:ext cx="171486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Corollary: 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Recover </a:t>
            </a:r>
            <a:r>
              <a:rPr lang="en-US" altLang="zh-CN" sz="5200" dirty="0">
                <a:solidFill>
                  <a:srgbClr val="4A4C61"/>
                </a:solidFill>
                <a:latin typeface="Times New Roman"/>
                <a:cs typeface="Times New Roman"/>
              </a:rPr>
              <a:t>the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scaling result of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</a:t>
            </a:r>
            <a:r>
              <a:rPr lang="en-US" sz="5200" dirty="0" err="1" smtClean="0">
                <a:solidFill>
                  <a:srgbClr val="4A4C61"/>
                </a:solidFill>
                <a:latin typeface="Times New Roman"/>
                <a:cs typeface="Times New Roman"/>
              </a:rPr>
              <a:t>Dasgupta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99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</a:p>
          <a:p>
            <a:endParaRPr lang="en-US" sz="36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	poly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time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algorithm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if</a:t>
            </a:r>
            <a:endParaRPr lang="en-US" sz="52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endParaRPr lang="en-US" sz="48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42" name="图片 24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4751" y="30740653"/>
            <a:ext cx="3510606" cy="685793"/>
          </a:xfrm>
          <a:prstGeom prst="rect">
            <a:avLst/>
          </a:prstGeom>
        </p:spPr>
      </p:pic>
      <p:pic>
        <p:nvPicPr>
          <p:cNvPr id="243" name="图片 24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655" y="22475837"/>
            <a:ext cx="7817417" cy="746887"/>
          </a:xfrm>
          <a:prstGeom prst="rect">
            <a:avLst/>
          </a:prstGeom>
        </p:spPr>
      </p:pic>
      <p:sp>
        <p:nvSpPr>
          <p:cNvPr id="158" name="TextBox 291"/>
          <p:cNvSpPr txBox="1"/>
          <p:nvPr/>
        </p:nvSpPr>
        <p:spPr>
          <a:xfrm>
            <a:off x="34916002" y="22329787"/>
            <a:ext cx="34902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(Parameters)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44" name="图片 243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980" y="34681522"/>
            <a:ext cx="1826162" cy="767818"/>
          </a:xfrm>
          <a:prstGeom prst="rect">
            <a:avLst/>
          </a:prstGeom>
        </p:spPr>
      </p:pic>
      <p:sp>
        <p:nvSpPr>
          <p:cNvPr id="161" name="TextBox 291"/>
          <p:cNvSpPr txBox="1"/>
          <p:nvPr/>
        </p:nvSpPr>
        <p:spPr>
          <a:xfrm>
            <a:off x="817427" y="7135246"/>
            <a:ext cx="83534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(k-sum d-dim point sources)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45" name="图片 244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4" y="17297399"/>
            <a:ext cx="10977217" cy="897765"/>
          </a:xfrm>
          <a:prstGeom prst="rect">
            <a:avLst/>
          </a:prstGeom>
        </p:spPr>
      </p:pic>
      <p:sp>
        <p:nvSpPr>
          <p:cNvPr id="163" name="TextBox 291"/>
          <p:cNvSpPr txBox="1"/>
          <p:nvPr/>
        </p:nvSpPr>
        <p:spPr>
          <a:xfrm>
            <a:off x="34076548" y="28081749"/>
            <a:ext cx="47094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(Empirical MGF)</a:t>
            </a:r>
            <a:endParaRPr lang="en-US" sz="44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244" y="12504815"/>
            <a:ext cx="165937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Goal:</a:t>
            </a: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1. use </a:t>
            </a:r>
            <a:r>
              <a:rPr lang="en-US" sz="4800" dirty="0">
                <a:solidFill>
                  <a:srgbClr val="4A4C61"/>
                </a:solidFill>
                <a:latin typeface="Times New Roman"/>
                <a:cs typeface="Times New Roman"/>
              </a:rPr>
              <a:t>coarse Fourier measurements </a:t>
            </a: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(cutoff </a:t>
            </a:r>
            <a:r>
              <a:rPr lang="en-US" sz="4800" dirty="0" err="1" smtClean="0">
                <a:solidFill>
                  <a:srgbClr val="4A4C61"/>
                </a:solidFill>
                <a:latin typeface="Times New Roman"/>
                <a:cs typeface="Times New Roman"/>
              </a:rPr>
              <a:t>freq</a:t>
            </a: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)</a:t>
            </a:r>
            <a:b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</a:br>
            <a:r>
              <a:rPr lang="zh-CN" alt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	</a:t>
            </a:r>
            <a:r>
              <a:rPr lang="zh-CN" alt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2. take </a:t>
            </a:r>
            <a:r>
              <a:rPr lang="en-US" sz="4800" dirty="0">
                <a:solidFill>
                  <a:srgbClr val="4A4C61"/>
                </a:solidFill>
                <a:latin typeface="Times New Roman"/>
                <a:cs typeface="Times New Roman"/>
              </a:rPr>
              <a:t>small number of </a:t>
            </a:r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measurements</a:t>
            </a:r>
            <a:r>
              <a:rPr lang="zh-CN" alt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endParaRPr lang="en-US" altLang="zh-CN" sz="4800" dirty="0">
              <a:solidFill>
                <a:srgbClr val="4A4C61"/>
              </a:solidFill>
              <a:latin typeface="Times New Roman"/>
              <a:cs typeface="Times New Roman"/>
            </a:endParaRPr>
          </a:p>
          <a:p>
            <a:r>
              <a:rPr lang="en-US" sz="48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	3. run </a:t>
            </a:r>
            <a:r>
              <a:rPr lang="en-US" sz="4800" dirty="0">
                <a:solidFill>
                  <a:srgbClr val="4A4C61"/>
                </a:solidFill>
                <a:latin typeface="Times New Roman"/>
                <a:cs typeface="Times New Roman"/>
              </a:rPr>
              <a:t>quickly.</a:t>
            </a:r>
          </a:p>
        </p:txBody>
      </p:sp>
      <p:sp>
        <p:nvSpPr>
          <p:cNvPr id="9" name="矩形 8"/>
          <p:cNvSpPr/>
          <p:nvPr/>
        </p:nvSpPr>
        <p:spPr>
          <a:xfrm>
            <a:off x="546202" y="6994136"/>
            <a:ext cx="7313526" cy="1246754"/>
          </a:xfrm>
          <a:prstGeom prst="rect">
            <a:avLst/>
          </a:prstGeom>
          <a:noFill/>
          <a:ln w="152400" cmpd="sng">
            <a:solidFill>
              <a:srgbClr val="D863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 descr="latex-image-1.pdf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75" y="21712002"/>
            <a:ext cx="9182100" cy="520700"/>
          </a:xfrm>
          <a:prstGeom prst="rect">
            <a:avLst/>
          </a:prstGeom>
        </p:spPr>
      </p:pic>
      <p:pic>
        <p:nvPicPr>
          <p:cNvPr id="15" name="图片 14" descr="latex-image-1.pdf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93" y="23057625"/>
            <a:ext cx="2286000" cy="622300"/>
          </a:xfrm>
          <a:prstGeom prst="rect">
            <a:avLst/>
          </a:prstGeom>
        </p:spPr>
      </p:pic>
      <p:pic>
        <p:nvPicPr>
          <p:cNvPr id="27" name="图片 26" descr="latex-image-1.pdf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455" y="27686898"/>
            <a:ext cx="2794000" cy="622300"/>
          </a:xfrm>
          <a:prstGeom prst="rect">
            <a:avLst/>
          </a:prstGeom>
        </p:spPr>
      </p:pic>
      <p:pic>
        <p:nvPicPr>
          <p:cNvPr id="28" name="图片 27" descr="latex-image-1.pdf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180" y="24431835"/>
            <a:ext cx="1778000" cy="571500"/>
          </a:xfrm>
          <a:prstGeom prst="rect">
            <a:avLst/>
          </a:prstGeom>
        </p:spPr>
      </p:pic>
      <p:pic>
        <p:nvPicPr>
          <p:cNvPr id="29" name="图片 28" descr="latex-image-1.pdf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833" y="24459732"/>
            <a:ext cx="762000" cy="393700"/>
          </a:xfrm>
          <a:prstGeom prst="rect">
            <a:avLst/>
          </a:prstGeom>
        </p:spPr>
      </p:pic>
      <p:pic>
        <p:nvPicPr>
          <p:cNvPr id="226" name="图片 225" descr="latex-image-1.pdf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61" y="32236774"/>
            <a:ext cx="1536700" cy="622300"/>
          </a:xfrm>
          <a:prstGeom prst="rect">
            <a:avLst/>
          </a:prstGeom>
        </p:spPr>
      </p:pic>
      <p:pic>
        <p:nvPicPr>
          <p:cNvPr id="231" name="图片 230" descr="latex-image-1.pdf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688" y="33079267"/>
            <a:ext cx="508000" cy="304800"/>
          </a:xfrm>
          <a:prstGeom prst="rect">
            <a:avLst/>
          </a:prstGeom>
        </p:spPr>
      </p:pic>
      <p:sp>
        <p:nvSpPr>
          <p:cNvPr id="91" name="矩形 90"/>
          <p:cNvSpPr/>
          <p:nvPr/>
        </p:nvSpPr>
        <p:spPr>
          <a:xfrm>
            <a:off x="1999938" y="30273894"/>
            <a:ext cx="6205502" cy="1760715"/>
          </a:xfrm>
          <a:prstGeom prst="rect">
            <a:avLst/>
          </a:prstGeom>
          <a:noFill/>
          <a:ln w="152400" cmpd="sng">
            <a:solidFill>
              <a:srgbClr val="D863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4" name="图片 233" descr="latex-image-1.pdf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67" y="34434480"/>
            <a:ext cx="344826" cy="434780"/>
          </a:xfrm>
          <a:prstGeom prst="rect">
            <a:avLst/>
          </a:prstGeom>
        </p:spPr>
      </p:pic>
      <p:sp>
        <p:nvSpPr>
          <p:cNvPr id="101" name="TextBox 7"/>
          <p:cNvSpPr txBox="1"/>
          <p:nvPr/>
        </p:nvSpPr>
        <p:spPr>
          <a:xfrm>
            <a:off x="34096927" y="21322509"/>
            <a:ext cx="166258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Setup</a:t>
            </a:r>
            <a:r>
              <a:rPr lang="en-US" sz="5200" b="1" dirty="0" smtClean="0">
                <a:solidFill>
                  <a:srgbClr val="4A4C61"/>
                </a:solidFill>
                <a:latin typeface="Times New Roman"/>
                <a:cs typeface="Times New Roman"/>
              </a:rPr>
              <a:t>:</a:t>
            </a:r>
            <a:r>
              <a:rPr 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>
                <a:solidFill>
                  <a:srgbClr val="4A4C61"/>
                </a:solidFill>
                <a:latin typeface="Times New Roman"/>
                <a:cs typeface="Times New Roman"/>
              </a:rPr>
              <a:t>k-mixture</a:t>
            </a:r>
            <a:r>
              <a:rPr lang="zh-CN" altLang="en-US" sz="5200" dirty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of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>
                <a:solidFill>
                  <a:srgbClr val="4A4C61"/>
                </a:solidFill>
                <a:latin typeface="Times New Roman"/>
                <a:cs typeface="Times New Roman"/>
              </a:rPr>
              <a:t>d-dim spherical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Gaussians</a:t>
            </a:r>
            <a:endParaRPr lang="en-US" sz="52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pic>
        <p:nvPicPr>
          <p:cNvPr id="238" name="图片 237" descr="latex-image-1.pdf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029" y="34336182"/>
            <a:ext cx="548757" cy="533078"/>
          </a:xfrm>
          <a:prstGeom prst="rect">
            <a:avLst/>
          </a:prstGeom>
        </p:spPr>
      </p:pic>
      <p:sp>
        <p:nvSpPr>
          <p:cNvPr id="85" name="TextBox 7"/>
          <p:cNvSpPr txBox="1"/>
          <p:nvPr/>
        </p:nvSpPr>
        <p:spPr>
          <a:xfrm>
            <a:off x="34087956" y="23561389"/>
            <a:ext cx="176406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charset="2"/>
              <a:buChar char="²"/>
            </a:pPr>
            <a:r>
              <a:rPr lang="en-US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Problem</a:t>
            </a:r>
            <a:r>
              <a:rPr lang="en-US" altLang="zh-CN" sz="5200" b="1" dirty="0" smtClean="0">
                <a:solidFill>
                  <a:srgbClr val="D86375"/>
                </a:solidFill>
                <a:latin typeface="Times New Roman"/>
                <a:cs typeface="Times New Roman"/>
              </a:rPr>
              <a:t>:</a:t>
            </a:r>
            <a:r>
              <a:rPr lang="zh-CN" altLang="en-US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what </a:t>
            </a:r>
            <a:r>
              <a:rPr lang="en-US" altLang="zh-CN" sz="5200" dirty="0">
                <a:solidFill>
                  <a:srgbClr val="4A4C61"/>
                </a:solidFill>
                <a:latin typeface="Times New Roman"/>
                <a:cs typeface="Times New Roman"/>
              </a:rPr>
              <a:t>condition permits efficient learning </a:t>
            </a:r>
            <a:r>
              <a:rPr lang="en-US" altLang="zh-CN" sz="52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algorithm</a:t>
            </a:r>
            <a:endParaRPr lang="en-US" sz="5200" dirty="0" smtClean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58559" y="33952585"/>
            <a:ext cx="15588123" cy="1287737"/>
          </a:xfrm>
          <a:prstGeom prst="rect">
            <a:avLst/>
          </a:prstGeom>
          <a:noFill/>
          <a:ln w="152400" cmpd="sng">
            <a:solidFill>
              <a:srgbClr val="D863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8" name="图片 87" descr="latex-image-1.pdf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735" y="22956025"/>
            <a:ext cx="17432833" cy="5021958"/>
          </a:xfrm>
          <a:prstGeom prst="rect">
            <a:avLst/>
          </a:prstGeom>
        </p:spPr>
      </p:pic>
      <p:pic>
        <p:nvPicPr>
          <p:cNvPr id="12" name="图片 11" descr="latex-image-1.pdf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86" y="15230271"/>
            <a:ext cx="7759700" cy="850900"/>
          </a:xfrm>
          <a:prstGeom prst="rect">
            <a:avLst/>
          </a:prstGeom>
        </p:spPr>
      </p:pic>
      <p:pic>
        <p:nvPicPr>
          <p:cNvPr id="256" name="图片 255" descr="latex-image-1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899" y="36172555"/>
            <a:ext cx="16827500" cy="4229100"/>
          </a:xfrm>
          <a:prstGeom prst="rect">
            <a:avLst/>
          </a:prstGeom>
        </p:spPr>
      </p:pic>
      <p:pic>
        <p:nvPicPr>
          <p:cNvPr id="257" name="图片 256" descr="latex-image-1.pdf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7" y="36699642"/>
            <a:ext cx="10160000" cy="3073400"/>
          </a:xfrm>
          <a:prstGeom prst="rect">
            <a:avLst/>
          </a:prstGeom>
        </p:spPr>
      </p:pic>
      <p:pic>
        <p:nvPicPr>
          <p:cNvPr id="260" name="图片 259" descr="latex-image-1.pdf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899" y="31639874"/>
            <a:ext cx="16535400" cy="2438400"/>
          </a:xfrm>
          <a:prstGeom prst="rect">
            <a:avLst/>
          </a:prstGeom>
        </p:spPr>
      </p:pic>
      <p:pic>
        <p:nvPicPr>
          <p:cNvPr id="266" name="图片 265" descr="latex-image-1.pdf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217" y="20728908"/>
            <a:ext cx="3134083" cy="595363"/>
          </a:xfrm>
          <a:prstGeom prst="rect">
            <a:avLst/>
          </a:prstGeom>
        </p:spPr>
      </p:pic>
      <p:pic>
        <p:nvPicPr>
          <p:cNvPr id="267" name="图片 266" descr="latex-image-1.pdf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440" y="21407696"/>
            <a:ext cx="508000" cy="495300"/>
          </a:xfrm>
          <a:prstGeom prst="rect">
            <a:avLst/>
          </a:prstGeom>
        </p:spPr>
      </p:pic>
      <p:pic>
        <p:nvPicPr>
          <p:cNvPr id="273" name="图片 272" descr="latex-image-1.pdf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4494" y="20037715"/>
            <a:ext cx="444500" cy="431800"/>
          </a:xfrm>
          <a:prstGeom prst="rect">
            <a:avLst/>
          </a:prstGeom>
        </p:spPr>
      </p:pic>
      <p:pic>
        <p:nvPicPr>
          <p:cNvPr id="274" name="图片 273" descr="latex-image-1.pdf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858" y="20039447"/>
            <a:ext cx="635000" cy="520700"/>
          </a:xfrm>
          <a:prstGeom prst="rect">
            <a:avLst/>
          </a:prstGeom>
        </p:spPr>
      </p:pic>
      <p:sp>
        <p:nvSpPr>
          <p:cNvPr id="132" name="矩形 131"/>
          <p:cNvSpPr/>
          <p:nvPr/>
        </p:nvSpPr>
        <p:spPr>
          <a:xfrm>
            <a:off x="16709510" y="26258078"/>
            <a:ext cx="17315691" cy="901780"/>
          </a:xfrm>
          <a:prstGeom prst="rect">
            <a:avLst/>
          </a:prstGeom>
          <a:noFill/>
          <a:ln w="152400" cmpd="sng">
            <a:solidFill>
              <a:srgbClr val="D863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5" name="图片 274" descr="latex-image-1.pdf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586" y="6246048"/>
            <a:ext cx="16992600" cy="12915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197437" y="16511854"/>
            <a:ext cx="1877437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4A4C61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utoff</a:t>
            </a:r>
            <a:r>
              <a:rPr lang="zh-CN" altLang="en-US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R</a:t>
            </a:r>
            <a:endParaRPr lang="zh-CN" altLang="en-US" sz="4000" dirty="0"/>
          </a:p>
        </p:txBody>
      </p:sp>
      <p:sp>
        <p:nvSpPr>
          <p:cNvPr id="13" name="矩形 12"/>
          <p:cNvSpPr/>
          <p:nvPr/>
        </p:nvSpPr>
        <p:spPr>
          <a:xfrm>
            <a:off x="35813596" y="13046364"/>
            <a:ext cx="761992" cy="301490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3597625" y="13046364"/>
            <a:ext cx="761992" cy="30149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5272473" y="16511854"/>
            <a:ext cx="3775393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4000" dirty="0">
                <a:solidFill>
                  <a:srgbClr val="4A4C61"/>
                </a:solidFill>
                <a:latin typeface="Times New Roman"/>
                <a:cs typeface="Times New Roman"/>
              </a:rPr>
              <a:t>m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easurements</a:t>
            </a:r>
            <a:r>
              <a:rPr lang="zh-CN" altLang="en-US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4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m</a:t>
            </a:r>
            <a:endParaRPr lang="zh-CN" altLang="en-US" sz="4000" dirty="0"/>
          </a:p>
        </p:txBody>
      </p:sp>
      <p:pic>
        <p:nvPicPr>
          <p:cNvPr id="17" name="图片 16" descr="latex-image-1.pdf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3200" y="14058900"/>
            <a:ext cx="508000" cy="939800"/>
          </a:xfrm>
          <a:prstGeom prst="rect">
            <a:avLst/>
          </a:prstGeom>
        </p:spPr>
      </p:pic>
      <p:pic>
        <p:nvPicPr>
          <p:cNvPr id="97" name="图片 96" descr="latex-image-1.pdf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1341" y="14059776"/>
            <a:ext cx="508000" cy="939800"/>
          </a:xfrm>
          <a:prstGeom prst="rect">
            <a:avLst/>
          </a:prstGeom>
        </p:spPr>
      </p:pic>
      <p:cxnSp>
        <p:nvCxnSpPr>
          <p:cNvPr id="115" name="直线连接符 114"/>
          <p:cNvCxnSpPr/>
          <p:nvPr/>
        </p:nvCxnSpPr>
        <p:spPr>
          <a:xfrm flipV="1">
            <a:off x="164919" y="3071320"/>
            <a:ext cx="4085895" cy="17712"/>
          </a:xfrm>
          <a:prstGeom prst="line">
            <a:avLst/>
          </a:prstGeom>
          <a:ln w="152400" cmpd="sng">
            <a:solidFill>
              <a:srgbClr val="4A4C6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/>
          <p:cNvCxnSpPr/>
          <p:nvPr/>
        </p:nvCxnSpPr>
        <p:spPr>
          <a:xfrm>
            <a:off x="776903" y="3071320"/>
            <a:ext cx="0" cy="1115854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/>
          <p:cNvCxnSpPr/>
          <p:nvPr/>
        </p:nvCxnSpPr>
        <p:spPr>
          <a:xfrm>
            <a:off x="1712879" y="2504537"/>
            <a:ext cx="0" cy="602207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/>
          <p:cNvCxnSpPr/>
          <p:nvPr/>
        </p:nvCxnSpPr>
        <p:spPr>
          <a:xfrm>
            <a:off x="2306864" y="3071320"/>
            <a:ext cx="0" cy="921023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/>
          <p:cNvCxnSpPr/>
          <p:nvPr/>
        </p:nvCxnSpPr>
        <p:spPr>
          <a:xfrm>
            <a:off x="3260839" y="1636650"/>
            <a:ext cx="0" cy="1434670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/>
          <p:cNvCxnSpPr/>
          <p:nvPr/>
        </p:nvCxnSpPr>
        <p:spPr>
          <a:xfrm>
            <a:off x="3638829" y="1973177"/>
            <a:ext cx="0" cy="1098142"/>
          </a:xfrm>
          <a:prstGeom prst="line">
            <a:avLst/>
          </a:prstGeom>
          <a:ln w="152400" cmpd="sng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4436783" y="2265229"/>
            <a:ext cx="521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dirty="0" smtClean="0">
                <a:solidFill>
                  <a:srgbClr val="4A4C61"/>
                </a:solidFill>
                <a:latin typeface="Times New Roman"/>
                <a:cs typeface="Times New Roman"/>
              </a:rPr>
              <a:t>*</a:t>
            </a:r>
            <a:endParaRPr kumimoji="1" lang="zh-CN" altLang="en-US" sz="8000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853077" y="2277469"/>
            <a:ext cx="521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8000" b="1" dirty="0">
                <a:solidFill>
                  <a:srgbClr val="4A4C61"/>
                </a:solidFill>
                <a:latin typeface="Times New Roman"/>
                <a:cs typeface="Times New Roman"/>
              </a:rPr>
              <a:t>=</a:t>
            </a:r>
            <a:endParaRPr kumimoji="1" lang="zh-CN" altLang="en-US" sz="8000" b="1" dirty="0">
              <a:solidFill>
                <a:srgbClr val="4A4C61"/>
              </a:solidFill>
              <a:latin typeface="Times New Roman"/>
              <a:cs typeface="Times New Roman"/>
            </a:endParaRPr>
          </a:p>
        </p:txBody>
      </p:sp>
      <p:sp>
        <p:nvSpPr>
          <p:cNvPr id="125" name="任意形状 124"/>
          <p:cNvSpPr/>
          <p:nvPr/>
        </p:nvSpPr>
        <p:spPr>
          <a:xfrm>
            <a:off x="5284222" y="2432456"/>
            <a:ext cx="1492431" cy="922020"/>
          </a:xfrm>
          <a:custGeom>
            <a:avLst/>
            <a:gdLst>
              <a:gd name="connsiteX0" fmla="*/ 0 w 8487658"/>
              <a:gd name="connsiteY0" fmla="*/ 6623784 h 6745190"/>
              <a:gd name="connsiteX1" fmla="*/ 2180122 w 8487658"/>
              <a:gd name="connsiteY1" fmla="*/ 6581451 h 6745190"/>
              <a:gd name="connsiteX2" fmla="*/ 2836275 w 8487658"/>
              <a:gd name="connsiteY2" fmla="*/ 6158118 h 6745190"/>
              <a:gd name="connsiteX3" fmla="*/ 3196101 w 8487658"/>
              <a:gd name="connsiteY3" fmla="*/ 5015118 h 6745190"/>
              <a:gd name="connsiteX4" fmla="*/ 3958085 w 8487658"/>
              <a:gd name="connsiteY4" fmla="*/ 1014618 h 6745190"/>
              <a:gd name="connsiteX5" fmla="*/ 4508407 w 8487658"/>
              <a:gd name="connsiteY5" fmla="*/ 40951 h 6745190"/>
              <a:gd name="connsiteX6" fmla="*/ 5016396 w 8487658"/>
              <a:gd name="connsiteY6" fmla="*/ 739451 h 6745190"/>
              <a:gd name="connsiteX7" fmla="*/ 5926544 w 8487658"/>
              <a:gd name="connsiteY7" fmla="*/ 5480784 h 6745190"/>
              <a:gd name="connsiteX8" fmla="*/ 6540365 w 8487658"/>
              <a:gd name="connsiteY8" fmla="*/ 6602618 h 6745190"/>
              <a:gd name="connsiteX9" fmla="*/ 8487658 w 8487658"/>
              <a:gd name="connsiteY9" fmla="*/ 6729618 h 674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487658" h="6745190">
                <a:moveTo>
                  <a:pt x="0" y="6623784"/>
                </a:moveTo>
                <a:lnTo>
                  <a:pt x="2180122" y="6581451"/>
                </a:lnTo>
                <a:cubicBezTo>
                  <a:pt x="2652834" y="6503840"/>
                  <a:pt x="2666945" y="6419173"/>
                  <a:pt x="2836275" y="6158118"/>
                </a:cubicBezTo>
                <a:cubicBezTo>
                  <a:pt x="3005605" y="5897062"/>
                  <a:pt x="3009133" y="5872368"/>
                  <a:pt x="3196101" y="5015118"/>
                </a:cubicBezTo>
                <a:cubicBezTo>
                  <a:pt x="3383069" y="4157868"/>
                  <a:pt x="3739367" y="1843646"/>
                  <a:pt x="3958085" y="1014618"/>
                </a:cubicBezTo>
                <a:cubicBezTo>
                  <a:pt x="4176803" y="185590"/>
                  <a:pt x="4332022" y="86812"/>
                  <a:pt x="4508407" y="40951"/>
                </a:cubicBezTo>
                <a:cubicBezTo>
                  <a:pt x="4684792" y="-4910"/>
                  <a:pt x="4780040" y="-167188"/>
                  <a:pt x="5016396" y="739451"/>
                </a:cubicBezTo>
                <a:cubicBezTo>
                  <a:pt x="5252752" y="1646090"/>
                  <a:pt x="5672549" y="4503590"/>
                  <a:pt x="5926544" y="5480784"/>
                </a:cubicBezTo>
                <a:cubicBezTo>
                  <a:pt x="6180539" y="6457978"/>
                  <a:pt x="6113513" y="6394479"/>
                  <a:pt x="6540365" y="6602618"/>
                </a:cubicBezTo>
                <a:cubicBezTo>
                  <a:pt x="6967217" y="6810757"/>
                  <a:pt x="8487658" y="6729618"/>
                  <a:pt x="8487658" y="6729618"/>
                </a:cubicBezTo>
              </a:path>
            </a:pathLst>
          </a:custGeom>
          <a:ln w="152400">
            <a:solidFill>
              <a:srgbClr val="51B8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6" name="直线连接符 125"/>
          <p:cNvCxnSpPr/>
          <p:nvPr/>
        </p:nvCxnSpPr>
        <p:spPr>
          <a:xfrm flipV="1">
            <a:off x="7761314" y="3052953"/>
            <a:ext cx="4085895" cy="17712"/>
          </a:xfrm>
          <a:prstGeom prst="line">
            <a:avLst/>
          </a:prstGeom>
          <a:ln w="152400" cmpd="sng">
            <a:solidFill>
              <a:srgbClr val="4A4C6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任意形状 126"/>
          <p:cNvSpPr/>
          <p:nvPr/>
        </p:nvSpPr>
        <p:spPr>
          <a:xfrm>
            <a:off x="7760174" y="1693535"/>
            <a:ext cx="3899819" cy="2373405"/>
          </a:xfrm>
          <a:custGeom>
            <a:avLst/>
            <a:gdLst>
              <a:gd name="connsiteX0" fmla="*/ 0 w 11006439"/>
              <a:gd name="connsiteY0" fmla="*/ 5042153 h 8432652"/>
              <a:gd name="connsiteX1" fmla="*/ 804317 w 11006439"/>
              <a:gd name="connsiteY1" fmla="*/ 7836153 h 8432652"/>
              <a:gd name="connsiteX2" fmla="*/ 1312306 w 11006439"/>
              <a:gd name="connsiteY2" fmla="*/ 8428820 h 8432652"/>
              <a:gd name="connsiteX3" fmla="*/ 1862628 w 11006439"/>
              <a:gd name="connsiteY3" fmla="*/ 7709153 h 8432652"/>
              <a:gd name="connsiteX4" fmla="*/ 3090269 w 11006439"/>
              <a:gd name="connsiteY4" fmla="*/ 4301320 h 8432652"/>
              <a:gd name="connsiteX5" fmla="*/ 3661758 w 11006439"/>
              <a:gd name="connsiteY5" fmla="*/ 3623986 h 8432652"/>
              <a:gd name="connsiteX6" fmla="*/ 4275578 w 11006439"/>
              <a:gd name="connsiteY6" fmla="*/ 4237820 h 8432652"/>
              <a:gd name="connsiteX7" fmla="*/ 5228058 w 11006439"/>
              <a:gd name="connsiteY7" fmla="*/ 7328153 h 8432652"/>
              <a:gd name="connsiteX8" fmla="*/ 5757214 w 11006439"/>
              <a:gd name="connsiteY8" fmla="*/ 8047820 h 8432652"/>
              <a:gd name="connsiteX9" fmla="*/ 6180539 w 11006439"/>
              <a:gd name="connsiteY9" fmla="*/ 7349320 h 8432652"/>
              <a:gd name="connsiteX10" fmla="*/ 6455700 w 11006439"/>
              <a:gd name="connsiteY10" fmla="*/ 6523820 h 8432652"/>
              <a:gd name="connsiteX11" fmla="*/ 8254829 w 11006439"/>
              <a:gd name="connsiteY11" fmla="*/ 660653 h 8432652"/>
              <a:gd name="connsiteX12" fmla="*/ 9270808 w 11006439"/>
              <a:gd name="connsiteY12" fmla="*/ 618320 h 8432652"/>
              <a:gd name="connsiteX13" fmla="*/ 11006439 w 11006439"/>
              <a:gd name="connsiteY13" fmla="*/ 4957486 h 843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006439" h="8432652">
                <a:moveTo>
                  <a:pt x="0" y="5042153"/>
                </a:moveTo>
                <a:cubicBezTo>
                  <a:pt x="292799" y="6156931"/>
                  <a:pt x="585599" y="7271709"/>
                  <a:pt x="804317" y="7836153"/>
                </a:cubicBezTo>
                <a:cubicBezTo>
                  <a:pt x="1023035" y="8400598"/>
                  <a:pt x="1135921" y="8449987"/>
                  <a:pt x="1312306" y="8428820"/>
                </a:cubicBezTo>
                <a:cubicBezTo>
                  <a:pt x="1488691" y="8407653"/>
                  <a:pt x="1566301" y="8397070"/>
                  <a:pt x="1862628" y="7709153"/>
                </a:cubicBezTo>
                <a:cubicBezTo>
                  <a:pt x="2158955" y="7021236"/>
                  <a:pt x="2790414" y="4982181"/>
                  <a:pt x="3090269" y="4301320"/>
                </a:cubicBezTo>
                <a:cubicBezTo>
                  <a:pt x="3390124" y="3620459"/>
                  <a:pt x="3464207" y="3634569"/>
                  <a:pt x="3661758" y="3623986"/>
                </a:cubicBezTo>
                <a:cubicBezTo>
                  <a:pt x="3859309" y="3613403"/>
                  <a:pt x="4014528" y="3620459"/>
                  <a:pt x="4275578" y="4237820"/>
                </a:cubicBezTo>
                <a:cubicBezTo>
                  <a:pt x="4536628" y="4855181"/>
                  <a:pt x="4981119" y="6693153"/>
                  <a:pt x="5228058" y="7328153"/>
                </a:cubicBezTo>
                <a:cubicBezTo>
                  <a:pt x="5474997" y="7963153"/>
                  <a:pt x="5598467" y="8044292"/>
                  <a:pt x="5757214" y="8047820"/>
                </a:cubicBezTo>
                <a:cubicBezTo>
                  <a:pt x="5915961" y="8051348"/>
                  <a:pt x="6064125" y="7603320"/>
                  <a:pt x="6180539" y="7349320"/>
                </a:cubicBezTo>
                <a:cubicBezTo>
                  <a:pt x="6296953" y="7095320"/>
                  <a:pt x="6109985" y="7638598"/>
                  <a:pt x="6455700" y="6523820"/>
                </a:cubicBezTo>
                <a:cubicBezTo>
                  <a:pt x="6801415" y="5409042"/>
                  <a:pt x="7785644" y="1644903"/>
                  <a:pt x="8254829" y="660653"/>
                </a:cubicBezTo>
                <a:cubicBezTo>
                  <a:pt x="8724014" y="-323597"/>
                  <a:pt x="8812206" y="-97819"/>
                  <a:pt x="9270808" y="618320"/>
                </a:cubicBezTo>
                <a:cubicBezTo>
                  <a:pt x="9729410" y="1334459"/>
                  <a:pt x="11006439" y="4957486"/>
                  <a:pt x="11006439" y="4957486"/>
                </a:cubicBezTo>
              </a:path>
            </a:pathLst>
          </a:custGeom>
          <a:ln w="152400">
            <a:solidFill>
              <a:srgbClr val="D8637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72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453</Words>
  <Application>Microsoft Macintosh PowerPoint</Application>
  <PresentationFormat>自定义</PresentationFormat>
  <Paragraphs>104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Manager/>
  <Company>MIT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Shreya Saxena</dc:creator>
  <cp:keywords/>
  <dc:description/>
  <cp:lastModifiedBy>Qingqing Huang</cp:lastModifiedBy>
  <cp:revision>196</cp:revision>
  <dcterms:created xsi:type="dcterms:W3CDTF">2014-12-03T16:51:59Z</dcterms:created>
  <dcterms:modified xsi:type="dcterms:W3CDTF">2015-12-02T14:53:26Z</dcterms:modified>
  <cp:category/>
</cp:coreProperties>
</file>