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3716000"/>
  <p:notesSz cx="6858000" cy="9144000"/>
  <p:defaultTextStyle>
    <a:defPPr>
      <a:defRPr lang="zh-CN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375"/>
    <a:srgbClr val="475480"/>
    <a:srgbClr val="004080"/>
    <a:srgbClr val="FFC000"/>
    <a:srgbClr val="D7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1936" y="-40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6B35-DE28-4944-B131-FC1A6E08FE8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0C373-2F12-BF41-A84D-283393EF5E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22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mailto:krishnan@salk.edu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each speaker will have approximately 2 minutes and 45 seconds of presentation time.   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 The first slide should include the speaker’s name, the paper title, and the full author list. 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expect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spotlightspeaker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/presenter to state the names of the co-authors.   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C373-2F12-BF41-A84D-283393EF5E4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91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C373-2F12-BF41-A84D-283393EF5E4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91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C373-2F12-BF41-A84D-283393EF5E4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91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66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4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2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76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85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5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0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42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1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4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F52E-7A47-C44C-8D39-CE486EB10674}" type="datetimeFigureOut">
              <a:rPr kumimoji="1" lang="zh-CN" altLang="en-US" smtClean="0"/>
              <a:t>12/3/15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FC70-4C38-BC4F-932C-C3BDE0369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41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"/>
            <a:ext cx="15544800" cy="2940050"/>
          </a:xfrm>
        </p:spPr>
        <p:txBody>
          <a:bodyPr>
            <a:noAutofit/>
          </a:bodyPr>
          <a:lstStyle/>
          <a:p>
            <a: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  <a:t>Super-resolution </a:t>
            </a:r>
            <a:r>
              <a:rPr lang="en-US" altLang="zh-CN" sz="7200" b="1" spc="6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off </a:t>
            </a:r>
            <a: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  <a:t>the grid</a:t>
            </a:r>
            <a:b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</a:br>
            <a:endParaRPr kumimoji="1" lang="zh-CN" altLang="en-US" sz="24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417453" y="13075608"/>
            <a:ext cx="8541657" cy="771018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NIPS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2015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Spotlight</a:t>
            </a:r>
            <a:endParaRPr kumimoji="1" lang="zh-CN" altLang="en-US" sz="3200" dirty="0"/>
          </a:p>
        </p:txBody>
      </p:sp>
      <p:sp>
        <p:nvSpPr>
          <p:cNvPr id="30" name="TextBox 73"/>
          <p:cNvSpPr txBox="1"/>
          <p:nvPr/>
        </p:nvSpPr>
        <p:spPr>
          <a:xfrm>
            <a:off x="687513" y="6762810"/>
            <a:ext cx="17217831" cy="6186310"/>
          </a:xfrm>
          <a:prstGeom prst="rect">
            <a:avLst/>
          </a:prstGeom>
          <a:solidFill>
            <a:srgbClr val="FFC000">
              <a:alpha val="10000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570924" y="6956231"/>
            <a:ext cx="181162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>
                <a:solidFill>
                  <a:srgbClr val="D86375"/>
                </a:solidFill>
                <a:latin typeface="Times New Roman"/>
                <a:cs typeface="Times New Roman"/>
              </a:rPr>
              <a:t>Problem</a:t>
            </a:r>
            <a:r>
              <a:rPr lang="en-US" sz="5200" b="1" dirty="0">
                <a:solidFill>
                  <a:srgbClr val="4A4C61"/>
                </a:solidFill>
                <a:latin typeface="Times New Roman"/>
                <a:cs typeface="Times New Roman"/>
              </a:rPr>
              <a:t>:</a:t>
            </a:r>
            <a:r>
              <a:rPr 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recover </a:t>
            </a:r>
            <a:r>
              <a:rPr lang="en-US" sz="4800" dirty="0">
                <a:solidFill>
                  <a:srgbClr val="475480"/>
                </a:solidFill>
                <a:latin typeface="Times New Roman"/>
                <a:cs typeface="Times New Roman"/>
              </a:rPr>
              <a:t>a superposition </a:t>
            </a:r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48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k</a:t>
            </a:r>
            <a:r>
              <a:rPr lang="en-US" sz="48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>
                <a:solidFill>
                  <a:srgbClr val="475480"/>
                </a:solidFill>
                <a:latin typeface="Times New Roman"/>
                <a:cs typeface="Times New Roman"/>
              </a:rPr>
              <a:t>point sources </a:t>
            </a:r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in</a:t>
            </a:r>
            <a:r>
              <a:rPr lang="zh-CN" alt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D86375"/>
                </a:solidFill>
                <a:latin typeface="Times New Roman"/>
                <a:cs typeface="Times New Roman"/>
              </a:rPr>
              <a:t>d-dim</a:t>
            </a:r>
            <a:endParaRPr lang="en-US" sz="4800" dirty="0" smtClean="0">
              <a:solidFill>
                <a:srgbClr val="475480"/>
              </a:solidFill>
              <a:latin typeface="Times New Roman"/>
              <a:cs typeface="Times New Roman"/>
            </a:endParaRPr>
          </a:p>
          <a:p>
            <a:endParaRPr lang="en-US" sz="4800" dirty="0" smtClean="0">
              <a:solidFill>
                <a:srgbClr val="475480"/>
              </a:solidFill>
              <a:latin typeface="Times New Roman"/>
              <a:cs typeface="Times New Roman"/>
            </a:endParaRPr>
          </a:p>
          <a:p>
            <a:endParaRPr lang="en-US" sz="4800" dirty="0">
              <a:solidFill>
                <a:srgbClr val="475480"/>
              </a:solidFill>
              <a:latin typeface="Times New Roman"/>
              <a:cs typeface="Times New Roman"/>
            </a:endParaRPr>
          </a:p>
          <a:p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    using bandlimited </a:t>
            </a:r>
            <a:r>
              <a:rPr lang="en-US" altLang="zh-CN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and </a:t>
            </a:r>
            <a:r>
              <a:rPr lang="en-US" sz="4800" dirty="0">
                <a:solidFill>
                  <a:srgbClr val="475480"/>
                </a:solidFill>
                <a:latin typeface="Times New Roman"/>
                <a:cs typeface="Times New Roman"/>
              </a:rPr>
              <a:t> noise </a:t>
            </a:r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corrupted </a:t>
            </a:r>
            <a:r>
              <a:rPr lang="en-US" altLang="zh-CN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Fourier</a:t>
            </a:r>
            <a:r>
              <a:rPr lang="zh-CN" alt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measurements</a:t>
            </a:r>
            <a:r>
              <a:rPr lang="en-US" sz="4800" dirty="0">
                <a:solidFill>
                  <a:srgbClr val="475480"/>
                </a:solidFill>
                <a:latin typeface="Times New Roman"/>
                <a:cs typeface="Times New Roman"/>
              </a:rPr>
              <a:t>.</a:t>
            </a:r>
            <a:endParaRPr lang="en-US" sz="4800" dirty="0" smtClean="0">
              <a:solidFill>
                <a:srgbClr val="475480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291"/>
          <p:cNvSpPr txBox="1"/>
          <p:nvPr/>
        </p:nvSpPr>
        <p:spPr>
          <a:xfrm>
            <a:off x="1533495" y="10590911"/>
            <a:ext cx="764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</a:t>
            </a:r>
            <a:r>
              <a:rPr lang="en-US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Fourier measurements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33" name="图片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97" y="8162929"/>
            <a:ext cx="5135427" cy="834507"/>
          </a:xfrm>
          <a:prstGeom prst="rect">
            <a:avLst/>
          </a:prstGeom>
        </p:spPr>
      </p:pic>
      <p:pic>
        <p:nvPicPr>
          <p:cNvPr id="34" name="图片 3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24" y="10563577"/>
            <a:ext cx="10001250" cy="812275"/>
          </a:xfrm>
          <a:prstGeom prst="rect">
            <a:avLst/>
          </a:prstGeom>
        </p:spPr>
      </p:pic>
      <p:pic>
        <p:nvPicPr>
          <p:cNvPr id="35" name="图片 3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24" y="11990648"/>
            <a:ext cx="7322728" cy="589486"/>
          </a:xfrm>
          <a:prstGeom prst="rect">
            <a:avLst/>
          </a:prstGeom>
        </p:spPr>
      </p:pic>
      <p:sp>
        <p:nvSpPr>
          <p:cNvPr id="36" name="TextBox 291"/>
          <p:cNvSpPr txBox="1"/>
          <p:nvPr/>
        </p:nvSpPr>
        <p:spPr>
          <a:xfrm>
            <a:off x="1533495" y="11810693"/>
            <a:ext cx="764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</a:t>
            </a:r>
            <a:r>
              <a:rPr lang="en-US" sz="4400" dirty="0">
                <a:solidFill>
                  <a:srgbClr val="D86375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easurement</a:t>
            </a:r>
            <a:r>
              <a:rPr lang="zh-CN" altLang="en-US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>
                <a:solidFill>
                  <a:srgbClr val="D86375"/>
                </a:solidFill>
                <a:latin typeface="Times New Roman"/>
                <a:cs typeface="Times New Roman"/>
              </a:rPr>
              <a:t>n</a:t>
            </a:r>
            <a:r>
              <a:rPr lang="en-US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oise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cxnSp>
        <p:nvCxnSpPr>
          <p:cNvPr id="15" name="直线连接符 114"/>
          <p:cNvCxnSpPr/>
          <p:nvPr/>
        </p:nvCxnSpPr>
        <p:spPr>
          <a:xfrm flipV="1">
            <a:off x="2649254" y="4627388"/>
            <a:ext cx="4085895" cy="17712"/>
          </a:xfrm>
          <a:prstGeom prst="line">
            <a:avLst/>
          </a:prstGeom>
          <a:ln w="152400" cmpd="sng">
            <a:solidFill>
              <a:srgbClr val="4A4C6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5"/>
          <p:cNvCxnSpPr/>
          <p:nvPr/>
        </p:nvCxnSpPr>
        <p:spPr>
          <a:xfrm>
            <a:off x="3261238" y="4627388"/>
            <a:ext cx="0" cy="1115854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17"/>
          <p:cNvCxnSpPr/>
          <p:nvPr/>
        </p:nvCxnSpPr>
        <p:spPr>
          <a:xfrm>
            <a:off x="4197214" y="4060605"/>
            <a:ext cx="0" cy="602207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18"/>
          <p:cNvCxnSpPr/>
          <p:nvPr/>
        </p:nvCxnSpPr>
        <p:spPr>
          <a:xfrm>
            <a:off x="4791199" y="4627388"/>
            <a:ext cx="0" cy="921023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19"/>
          <p:cNvCxnSpPr/>
          <p:nvPr/>
        </p:nvCxnSpPr>
        <p:spPr>
          <a:xfrm>
            <a:off x="5745174" y="3192718"/>
            <a:ext cx="0" cy="1434670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20"/>
          <p:cNvCxnSpPr/>
          <p:nvPr/>
        </p:nvCxnSpPr>
        <p:spPr>
          <a:xfrm>
            <a:off x="6123164" y="3529245"/>
            <a:ext cx="0" cy="1098142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121"/>
          <p:cNvSpPr txBox="1"/>
          <p:nvPr/>
        </p:nvSpPr>
        <p:spPr>
          <a:xfrm>
            <a:off x="7193287" y="3821297"/>
            <a:ext cx="521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*</a:t>
            </a:r>
            <a:endParaRPr kumimoji="1" lang="zh-CN" altLang="en-US" sz="80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22" name="文本框 123"/>
          <p:cNvSpPr txBox="1"/>
          <p:nvPr/>
        </p:nvSpPr>
        <p:spPr>
          <a:xfrm>
            <a:off x="10002714" y="3833537"/>
            <a:ext cx="521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rgbClr val="4A4C61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3" name="任意形状 124"/>
          <p:cNvSpPr/>
          <p:nvPr/>
        </p:nvSpPr>
        <p:spPr>
          <a:xfrm>
            <a:off x="8222172" y="3988524"/>
            <a:ext cx="1492431" cy="922020"/>
          </a:xfrm>
          <a:custGeom>
            <a:avLst/>
            <a:gdLst>
              <a:gd name="connsiteX0" fmla="*/ 0 w 8487658"/>
              <a:gd name="connsiteY0" fmla="*/ 6623784 h 6745190"/>
              <a:gd name="connsiteX1" fmla="*/ 2180122 w 8487658"/>
              <a:gd name="connsiteY1" fmla="*/ 6581451 h 6745190"/>
              <a:gd name="connsiteX2" fmla="*/ 2836275 w 8487658"/>
              <a:gd name="connsiteY2" fmla="*/ 6158118 h 6745190"/>
              <a:gd name="connsiteX3" fmla="*/ 3196101 w 8487658"/>
              <a:gd name="connsiteY3" fmla="*/ 5015118 h 6745190"/>
              <a:gd name="connsiteX4" fmla="*/ 3958085 w 8487658"/>
              <a:gd name="connsiteY4" fmla="*/ 1014618 h 6745190"/>
              <a:gd name="connsiteX5" fmla="*/ 4508407 w 8487658"/>
              <a:gd name="connsiteY5" fmla="*/ 40951 h 6745190"/>
              <a:gd name="connsiteX6" fmla="*/ 5016396 w 8487658"/>
              <a:gd name="connsiteY6" fmla="*/ 739451 h 6745190"/>
              <a:gd name="connsiteX7" fmla="*/ 5926544 w 8487658"/>
              <a:gd name="connsiteY7" fmla="*/ 5480784 h 6745190"/>
              <a:gd name="connsiteX8" fmla="*/ 6540365 w 8487658"/>
              <a:gd name="connsiteY8" fmla="*/ 6602618 h 6745190"/>
              <a:gd name="connsiteX9" fmla="*/ 8487658 w 8487658"/>
              <a:gd name="connsiteY9" fmla="*/ 6729618 h 674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7658" h="6745190">
                <a:moveTo>
                  <a:pt x="0" y="6623784"/>
                </a:moveTo>
                <a:lnTo>
                  <a:pt x="2180122" y="6581451"/>
                </a:lnTo>
                <a:cubicBezTo>
                  <a:pt x="2652834" y="6503840"/>
                  <a:pt x="2666945" y="6419173"/>
                  <a:pt x="2836275" y="6158118"/>
                </a:cubicBezTo>
                <a:cubicBezTo>
                  <a:pt x="3005605" y="5897062"/>
                  <a:pt x="3009133" y="5872368"/>
                  <a:pt x="3196101" y="5015118"/>
                </a:cubicBezTo>
                <a:cubicBezTo>
                  <a:pt x="3383069" y="4157868"/>
                  <a:pt x="3739367" y="1843646"/>
                  <a:pt x="3958085" y="1014618"/>
                </a:cubicBezTo>
                <a:cubicBezTo>
                  <a:pt x="4176803" y="185590"/>
                  <a:pt x="4332022" y="86812"/>
                  <a:pt x="4508407" y="40951"/>
                </a:cubicBezTo>
                <a:cubicBezTo>
                  <a:pt x="4684792" y="-4910"/>
                  <a:pt x="4780040" y="-167188"/>
                  <a:pt x="5016396" y="739451"/>
                </a:cubicBezTo>
                <a:cubicBezTo>
                  <a:pt x="5252752" y="1646090"/>
                  <a:pt x="5672549" y="4503590"/>
                  <a:pt x="5926544" y="5480784"/>
                </a:cubicBezTo>
                <a:cubicBezTo>
                  <a:pt x="6180539" y="6457978"/>
                  <a:pt x="6113513" y="6394479"/>
                  <a:pt x="6540365" y="6602618"/>
                </a:cubicBezTo>
                <a:cubicBezTo>
                  <a:pt x="6967217" y="6810757"/>
                  <a:pt x="8487658" y="6729618"/>
                  <a:pt x="8487658" y="6729618"/>
                </a:cubicBezTo>
              </a:path>
            </a:pathLst>
          </a:custGeom>
          <a:ln w="152400">
            <a:solidFill>
              <a:srgbClr val="51B8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4" name="直线连接符 125"/>
          <p:cNvCxnSpPr/>
          <p:nvPr/>
        </p:nvCxnSpPr>
        <p:spPr>
          <a:xfrm flipV="1">
            <a:off x="11334325" y="4609021"/>
            <a:ext cx="4085895" cy="17712"/>
          </a:xfrm>
          <a:prstGeom prst="line">
            <a:avLst/>
          </a:prstGeom>
          <a:ln w="152400" cmpd="sng">
            <a:solidFill>
              <a:srgbClr val="4A4C6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任意形状 126"/>
          <p:cNvSpPr/>
          <p:nvPr/>
        </p:nvSpPr>
        <p:spPr>
          <a:xfrm>
            <a:off x="11333185" y="3249603"/>
            <a:ext cx="3899819" cy="2373405"/>
          </a:xfrm>
          <a:custGeom>
            <a:avLst/>
            <a:gdLst>
              <a:gd name="connsiteX0" fmla="*/ 0 w 11006439"/>
              <a:gd name="connsiteY0" fmla="*/ 5042153 h 8432652"/>
              <a:gd name="connsiteX1" fmla="*/ 804317 w 11006439"/>
              <a:gd name="connsiteY1" fmla="*/ 7836153 h 8432652"/>
              <a:gd name="connsiteX2" fmla="*/ 1312306 w 11006439"/>
              <a:gd name="connsiteY2" fmla="*/ 8428820 h 8432652"/>
              <a:gd name="connsiteX3" fmla="*/ 1862628 w 11006439"/>
              <a:gd name="connsiteY3" fmla="*/ 7709153 h 8432652"/>
              <a:gd name="connsiteX4" fmla="*/ 3090269 w 11006439"/>
              <a:gd name="connsiteY4" fmla="*/ 4301320 h 8432652"/>
              <a:gd name="connsiteX5" fmla="*/ 3661758 w 11006439"/>
              <a:gd name="connsiteY5" fmla="*/ 3623986 h 8432652"/>
              <a:gd name="connsiteX6" fmla="*/ 4275578 w 11006439"/>
              <a:gd name="connsiteY6" fmla="*/ 4237820 h 8432652"/>
              <a:gd name="connsiteX7" fmla="*/ 5228058 w 11006439"/>
              <a:gd name="connsiteY7" fmla="*/ 7328153 h 8432652"/>
              <a:gd name="connsiteX8" fmla="*/ 5757214 w 11006439"/>
              <a:gd name="connsiteY8" fmla="*/ 8047820 h 8432652"/>
              <a:gd name="connsiteX9" fmla="*/ 6180539 w 11006439"/>
              <a:gd name="connsiteY9" fmla="*/ 7349320 h 8432652"/>
              <a:gd name="connsiteX10" fmla="*/ 6455700 w 11006439"/>
              <a:gd name="connsiteY10" fmla="*/ 6523820 h 8432652"/>
              <a:gd name="connsiteX11" fmla="*/ 8254829 w 11006439"/>
              <a:gd name="connsiteY11" fmla="*/ 660653 h 8432652"/>
              <a:gd name="connsiteX12" fmla="*/ 9270808 w 11006439"/>
              <a:gd name="connsiteY12" fmla="*/ 618320 h 8432652"/>
              <a:gd name="connsiteX13" fmla="*/ 11006439 w 11006439"/>
              <a:gd name="connsiteY13" fmla="*/ 4957486 h 84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06439" h="8432652">
                <a:moveTo>
                  <a:pt x="0" y="5042153"/>
                </a:moveTo>
                <a:cubicBezTo>
                  <a:pt x="292799" y="6156931"/>
                  <a:pt x="585599" y="7271709"/>
                  <a:pt x="804317" y="7836153"/>
                </a:cubicBezTo>
                <a:cubicBezTo>
                  <a:pt x="1023035" y="8400598"/>
                  <a:pt x="1135921" y="8449987"/>
                  <a:pt x="1312306" y="8428820"/>
                </a:cubicBezTo>
                <a:cubicBezTo>
                  <a:pt x="1488691" y="8407653"/>
                  <a:pt x="1566301" y="8397070"/>
                  <a:pt x="1862628" y="7709153"/>
                </a:cubicBezTo>
                <a:cubicBezTo>
                  <a:pt x="2158955" y="7021236"/>
                  <a:pt x="2790414" y="4982181"/>
                  <a:pt x="3090269" y="4301320"/>
                </a:cubicBezTo>
                <a:cubicBezTo>
                  <a:pt x="3390124" y="3620459"/>
                  <a:pt x="3464207" y="3634569"/>
                  <a:pt x="3661758" y="3623986"/>
                </a:cubicBezTo>
                <a:cubicBezTo>
                  <a:pt x="3859309" y="3613403"/>
                  <a:pt x="4014528" y="3620459"/>
                  <a:pt x="4275578" y="4237820"/>
                </a:cubicBezTo>
                <a:cubicBezTo>
                  <a:pt x="4536628" y="4855181"/>
                  <a:pt x="4981119" y="6693153"/>
                  <a:pt x="5228058" y="7328153"/>
                </a:cubicBezTo>
                <a:cubicBezTo>
                  <a:pt x="5474997" y="7963153"/>
                  <a:pt x="5598467" y="8044292"/>
                  <a:pt x="5757214" y="8047820"/>
                </a:cubicBezTo>
                <a:cubicBezTo>
                  <a:pt x="5915961" y="8051348"/>
                  <a:pt x="6064125" y="7603320"/>
                  <a:pt x="6180539" y="7349320"/>
                </a:cubicBezTo>
                <a:cubicBezTo>
                  <a:pt x="6296953" y="7095320"/>
                  <a:pt x="6109985" y="7638598"/>
                  <a:pt x="6455700" y="6523820"/>
                </a:cubicBezTo>
                <a:cubicBezTo>
                  <a:pt x="6801415" y="5409042"/>
                  <a:pt x="7785644" y="1644903"/>
                  <a:pt x="8254829" y="660653"/>
                </a:cubicBezTo>
                <a:cubicBezTo>
                  <a:pt x="8724014" y="-323597"/>
                  <a:pt x="8812206" y="-97819"/>
                  <a:pt x="9270808" y="618320"/>
                </a:cubicBezTo>
                <a:cubicBezTo>
                  <a:pt x="9729410" y="1334459"/>
                  <a:pt x="11006439" y="4957486"/>
                  <a:pt x="11006439" y="4957486"/>
                </a:cubicBezTo>
              </a:path>
            </a:pathLst>
          </a:custGeom>
          <a:ln w="152400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TextBox 201"/>
          <p:cNvSpPr txBox="1"/>
          <p:nvPr/>
        </p:nvSpPr>
        <p:spPr>
          <a:xfrm>
            <a:off x="4531296" y="1993899"/>
            <a:ext cx="4600945" cy="1322736"/>
          </a:xfrm>
          <a:prstGeom prst="rect">
            <a:avLst/>
          </a:prstGeom>
          <a:noFill/>
        </p:spPr>
        <p:txBody>
          <a:bodyPr wrap="square" lIns="273626" tIns="136812" rIns="273626" bIns="136812" rtlCol="0">
            <a:spAutoFit/>
          </a:bodyPr>
          <a:lstStyle/>
          <a:p>
            <a:pPr algn="ctr"/>
            <a:r>
              <a:rPr lang="en-US" sz="4000" dirty="0">
                <a:solidFill>
                  <a:srgbClr val="4A4C61"/>
                </a:solidFill>
                <a:latin typeface="Times New Roman"/>
                <a:cs typeface="Times New Roman"/>
              </a:rPr>
              <a:t>Qingqing Huang </a:t>
            </a:r>
            <a:r>
              <a:rPr lang="zh-CN" altLang="en-US" sz="4000" baseline="30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*</a:t>
            </a:r>
            <a:endParaRPr lang="en-US" sz="4000" baseline="300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800" dirty="0">
                <a:solidFill>
                  <a:srgbClr val="4A4C61"/>
                </a:solidFill>
                <a:latin typeface="Times New Roman"/>
                <a:cs typeface="Times New Roman"/>
              </a:rPr>
              <a:t>MIT</a:t>
            </a:r>
          </a:p>
        </p:txBody>
      </p:sp>
      <p:sp>
        <p:nvSpPr>
          <p:cNvPr id="28" name="TextBox 203"/>
          <p:cNvSpPr txBox="1"/>
          <p:nvPr/>
        </p:nvSpPr>
        <p:spPr>
          <a:xfrm>
            <a:off x="9055200" y="2001229"/>
            <a:ext cx="5716343" cy="1322736"/>
          </a:xfrm>
          <a:prstGeom prst="rect">
            <a:avLst/>
          </a:prstGeom>
          <a:noFill/>
        </p:spPr>
        <p:txBody>
          <a:bodyPr wrap="square" lIns="273626" tIns="136812" rIns="273626" bIns="136812" rtlCol="0">
            <a:spAutoFit/>
          </a:bodyPr>
          <a:lstStyle/>
          <a:p>
            <a:pPr algn="ctr"/>
            <a:r>
              <a:rPr lang="en-US" sz="4000" dirty="0">
                <a:solidFill>
                  <a:srgbClr val="4A4C61"/>
                </a:solidFill>
                <a:latin typeface="Times New Roman"/>
                <a:cs typeface="Times New Roman"/>
              </a:rPr>
              <a:t>Sham M </a:t>
            </a:r>
            <a:r>
              <a:rPr lang="en-US" sz="4000" dirty="0" err="1">
                <a:solidFill>
                  <a:srgbClr val="4A4C61"/>
                </a:solidFill>
                <a:latin typeface="Times New Roman"/>
                <a:cs typeface="Times New Roman"/>
              </a:rPr>
              <a:t>Kakade</a:t>
            </a:r>
            <a:endParaRPr lang="en-US" sz="40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800" dirty="0">
                <a:solidFill>
                  <a:srgbClr val="4A4C61"/>
                </a:solidFill>
                <a:latin typeface="Times New Roman"/>
                <a:cs typeface="Times New Roman"/>
              </a:rPr>
              <a:t>University of </a:t>
            </a:r>
            <a:r>
              <a:rPr lang="en-US" sz="2800" dirty="0" err="1">
                <a:solidFill>
                  <a:srgbClr val="4A4C61"/>
                </a:solidFill>
                <a:latin typeface="Times New Roman"/>
                <a:cs typeface="Times New Roman"/>
              </a:rPr>
              <a:t>Whashington</a:t>
            </a:r>
            <a:endParaRPr lang="en-US" sz="28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96" y="5698961"/>
            <a:ext cx="1219200" cy="7874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75" y="5842000"/>
            <a:ext cx="6591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73"/>
          <p:cNvSpPr txBox="1"/>
          <p:nvPr/>
        </p:nvSpPr>
        <p:spPr>
          <a:xfrm>
            <a:off x="828607" y="2894554"/>
            <a:ext cx="16632146" cy="1384995"/>
          </a:xfrm>
          <a:prstGeom prst="rect">
            <a:avLst/>
          </a:prstGeom>
          <a:solidFill>
            <a:srgbClr val="FFC000">
              <a:alpha val="12941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2800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2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"/>
            <a:ext cx="15544800" cy="2940050"/>
          </a:xfrm>
        </p:spPr>
        <p:txBody>
          <a:bodyPr>
            <a:noAutofit/>
          </a:bodyPr>
          <a:lstStyle/>
          <a:p>
            <a: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  <a:t>Super-resolution off the grid</a:t>
            </a:r>
            <a:b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</a:br>
            <a:endParaRPr kumimoji="1" lang="zh-CN" altLang="en-US" sz="2400" dirty="0"/>
          </a:p>
        </p:txBody>
      </p:sp>
      <p:sp>
        <p:nvSpPr>
          <p:cNvPr id="14" name="TextBox 73"/>
          <p:cNvSpPr txBox="1"/>
          <p:nvPr/>
        </p:nvSpPr>
        <p:spPr>
          <a:xfrm>
            <a:off x="828607" y="5556221"/>
            <a:ext cx="16632145" cy="6001643"/>
          </a:xfrm>
          <a:prstGeom prst="rect">
            <a:avLst/>
          </a:prstGeom>
          <a:solidFill>
            <a:srgbClr val="D86375">
              <a:alpha val="5000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8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35" y="3175530"/>
            <a:ext cx="5135427" cy="834507"/>
          </a:xfrm>
          <a:prstGeom prst="rect">
            <a:avLst/>
          </a:prstGeom>
        </p:spPr>
      </p:pic>
      <p:sp>
        <p:nvSpPr>
          <p:cNvPr id="20" name="Rectangle 9"/>
          <p:cNvSpPr/>
          <p:nvPr/>
        </p:nvSpPr>
        <p:spPr>
          <a:xfrm>
            <a:off x="837277" y="7927375"/>
            <a:ext cx="165937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Goal</a:t>
            </a: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:</a:t>
            </a: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95" y="3152615"/>
            <a:ext cx="9612653" cy="8574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18397" y="8780304"/>
            <a:ext cx="151361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coarse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measurements (cutoff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frequency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||s</a:t>
            </a:r>
            <a:r>
              <a:rPr lang="en-US" altLang="zh-CN" sz="5400" smtClean="0">
                <a:solidFill>
                  <a:srgbClr val="D86375"/>
                </a:solidFill>
                <a:latin typeface="Times New Roman"/>
                <a:cs typeface="Times New Roman"/>
              </a:rPr>
              <a:t>|| &lt;</a:t>
            </a:r>
            <a:r>
              <a:rPr lang="zh-CN" altLang="en-US" sz="5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)</a:t>
            </a:r>
          </a:p>
          <a:p>
            <a:pPr marL="685800" indent="-685800">
              <a:buFont typeface="Wingdings" charset="2"/>
              <a:buChar char="²"/>
            </a:pP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se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small number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F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ourier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measurements: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m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endParaRPr lang="en-US" altLang="zh-CN" sz="5400" dirty="0" smtClean="0">
              <a:solidFill>
                <a:srgbClr val="475480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lgorithm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runs quickly</a:t>
            </a:r>
            <a:endParaRPr lang="en-US" altLang="zh-CN" sz="5400" dirty="0">
              <a:solidFill>
                <a:srgbClr val="475480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716068" y="5640877"/>
            <a:ext cx="171892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Problem</a:t>
            </a:r>
            <a:endParaRPr lang="en-US" sz="5200" dirty="0" smtClean="0">
              <a:solidFill>
                <a:srgbClr val="475480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913" y="6747517"/>
            <a:ext cx="1327150" cy="65866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818397" y="6572221"/>
            <a:ext cx="15136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Take</a:t>
            </a:r>
            <a:r>
              <a:rPr lang="zh-CN" altLang="en-US" sz="54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measurements</a:t>
            </a:r>
            <a:r>
              <a:rPr lang="zh-CN" altLang="en-US" sz="54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at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different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s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,</a:t>
            </a:r>
            <a:r>
              <a:rPr lang="zh-CN" altLang="en-US" sz="54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try</a:t>
            </a:r>
            <a:r>
              <a:rPr lang="zh-CN" altLang="en-US" sz="54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54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00" dirty="0">
                <a:solidFill>
                  <a:srgbClr val="475480"/>
                </a:solidFill>
                <a:latin typeface="Times New Roman"/>
                <a:cs typeface="Times New Roman"/>
              </a:rPr>
              <a:t>recover</a:t>
            </a:r>
            <a:r>
              <a:rPr lang="zh-CN" altLang="en-US" sz="54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endParaRPr lang="en-US" altLang="zh-CN" sz="5400" dirty="0">
              <a:solidFill>
                <a:srgbClr val="475480"/>
              </a:solidFill>
              <a:latin typeface="Times New Roman"/>
              <a:cs typeface="Times New Roman"/>
            </a:endParaRPr>
          </a:p>
        </p:txBody>
      </p:sp>
      <p:sp>
        <p:nvSpPr>
          <p:cNvPr id="40" name="副标题 3"/>
          <p:cNvSpPr>
            <a:spLocks noGrp="1"/>
          </p:cNvSpPr>
          <p:nvPr>
            <p:ph type="subTitle" idx="1"/>
          </p:nvPr>
        </p:nvSpPr>
        <p:spPr>
          <a:xfrm>
            <a:off x="5417453" y="13075608"/>
            <a:ext cx="8541657" cy="771018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NIPS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2015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Spotlight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0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3"/>
          <p:cNvSpPr txBox="1"/>
          <p:nvPr/>
        </p:nvSpPr>
        <p:spPr>
          <a:xfrm>
            <a:off x="857160" y="6049000"/>
            <a:ext cx="16632145" cy="1323439"/>
          </a:xfrm>
          <a:prstGeom prst="rect">
            <a:avLst/>
          </a:prstGeom>
          <a:solidFill>
            <a:srgbClr val="BCE0DC">
              <a:alpha val="25098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5" name="TextBox 73"/>
          <p:cNvSpPr txBox="1"/>
          <p:nvPr/>
        </p:nvSpPr>
        <p:spPr>
          <a:xfrm>
            <a:off x="828130" y="4757242"/>
            <a:ext cx="16632145" cy="1077218"/>
          </a:xfrm>
          <a:prstGeom prst="rect">
            <a:avLst/>
          </a:prstGeom>
          <a:solidFill>
            <a:srgbClr val="D86375">
              <a:alpha val="5000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32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828130" y="9158698"/>
            <a:ext cx="16632145" cy="1323439"/>
          </a:xfrm>
          <a:prstGeom prst="rect">
            <a:avLst/>
          </a:prstGeom>
          <a:solidFill>
            <a:srgbClr val="BCE0DC">
              <a:alpha val="25098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73"/>
          <p:cNvSpPr txBox="1"/>
          <p:nvPr/>
        </p:nvSpPr>
        <p:spPr>
          <a:xfrm>
            <a:off x="828130" y="7609298"/>
            <a:ext cx="16632145" cy="1323439"/>
          </a:xfrm>
          <a:prstGeom prst="rect">
            <a:avLst/>
          </a:prstGeom>
          <a:solidFill>
            <a:srgbClr val="BCE0DC">
              <a:alpha val="25098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"/>
            <a:ext cx="15544800" cy="2940050"/>
          </a:xfrm>
        </p:spPr>
        <p:txBody>
          <a:bodyPr>
            <a:noAutofit/>
          </a:bodyPr>
          <a:lstStyle/>
          <a:p>
            <a: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  <a:t>Super-resolution off the grid</a:t>
            </a:r>
            <a:br>
              <a:rPr lang="en-US" altLang="zh-CN" sz="7200" b="1" spc="600" dirty="0">
                <a:solidFill>
                  <a:srgbClr val="D86375"/>
                </a:solidFill>
                <a:latin typeface="Times New Roman"/>
                <a:cs typeface="Times New Roman"/>
              </a:rPr>
            </a:br>
            <a:endParaRPr kumimoji="1" lang="zh-CN" altLang="en-US" sz="2400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82600" y="11267653"/>
            <a:ext cx="17276156" cy="1854648"/>
          </a:xfrm>
          <a:prstGeom prst="rect">
            <a:avLst/>
          </a:prstGeom>
        </p:spPr>
        <p:txBody>
          <a:bodyPr vert="horz" lIns="527690" tIns="263844" rIns="527690" bIns="263844" rtlCol="0">
            <a:noAutofit/>
          </a:bodyPr>
          <a:lstStyle>
            <a:lvl1pPr marL="0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8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38448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6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76895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15344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53791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92239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830686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469135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107583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charset="2"/>
              <a:buChar char="²"/>
            </a:pPr>
            <a:r>
              <a:rPr lang="en-US" sz="52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Algorithmic</a:t>
            </a:r>
            <a:r>
              <a:rPr lang="en-US" sz="52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idea: </a:t>
            </a:r>
            <a:r>
              <a:rPr lang="en-US" sz="5200" dirty="0" err="1" smtClean="0">
                <a:solidFill>
                  <a:srgbClr val="475480"/>
                </a:solidFill>
                <a:latin typeface="Times New Roman"/>
                <a:cs typeface="Times New Roman"/>
              </a:rPr>
              <a:t>Prony’s</a:t>
            </a:r>
            <a:r>
              <a:rPr lang="en-US" sz="52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method on</a:t>
            </a:r>
            <a:r>
              <a:rPr lang="zh-CN" altLang="en-US" sz="52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Random</a:t>
            </a:r>
            <a:r>
              <a:rPr lang="en-US" altLang="zh-CN" sz="52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samples</a:t>
            </a:r>
          </a:p>
        </p:txBody>
      </p:sp>
      <p:sp>
        <p:nvSpPr>
          <p:cNvPr id="5" name="副标题 3"/>
          <p:cNvSpPr>
            <a:spLocks noGrp="1"/>
          </p:cNvSpPr>
          <p:nvPr>
            <p:ph type="subTitle" idx="1"/>
          </p:nvPr>
        </p:nvSpPr>
        <p:spPr>
          <a:xfrm>
            <a:off x="5417453" y="13075608"/>
            <a:ext cx="8541657" cy="771018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NIPS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2015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Spotlight</a:t>
            </a:r>
            <a:endParaRPr kumimoji="1" lang="zh-CN" altLang="en-US" sz="3200" dirty="0"/>
          </a:p>
        </p:txBody>
      </p:sp>
      <p:sp>
        <p:nvSpPr>
          <p:cNvPr id="7" name="副标题 3"/>
          <p:cNvSpPr txBox="1">
            <a:spLocks/>
          </p:cNvSpPr>
          <p:nvPr/>
        </p:nvSpPr>
        <p:spPr>
          <a:xfrm>
            <a:off x="5417453" y="13075608"/>
            <a:ext cx="8541657" cy="771018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5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smtClean="0"/>
              <a:t>NIPS</a:t>
            </a:r>
            <a:r>
              <a:rPr kumimoji="1" lang="zh-CN" altLang="en-US" sz="3200" smtClean="0"/>
              <a:t> </a:t>
            </a:r>
            <a:r>
              <a:rPr kumimoji="1" lang="en-US" altLang="zh-CN" sz="3200" smtClean="0"/>
              <a:t>2015</a:t>
            </a:r>
            <a:r>
              <a:rPr kumimoji="1" lang="zh-CN" altLang="en-US" sz="3200" smtClean="0"/>
              <a:t> </a:t>
            </a:r>
            <a:r>
              <a:rPr kumimoji="1" lang="en-US" altLang="zh-CN" sz="3200" smtClean="0"/>
              <a:t>Spotlight</a:t>
            </a:r>
            <a:endParaRPr kumimoji="1" lang="zh-CN" altLang="en-US" sz="3200" dirty="0"/>
          </a:p>
        </p:txBody>
      </p:sp>
      <p:sp>
        <p:nvSpPr>
          <p:cNvPr id="8" name="TextBox 2"/>
          <p:cNvSpPr txBox="1"/>
          <p:nvPr/>
        </p:nvSpPr>
        <p:spPr>
          <a:xfrm>
            <a:off x="857160" y="7829385"/>
            <a:ext cx="1660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charset="2"/>
              <a:buChar char="²"/>
            </a:pPr>
            <a:r>
              <a:rPr 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Super</a:t>
            </a:r>
            <a:r>
              <a:rPr 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-</a:t>
            </a:r>
            <a:r>
              <a:rPr 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resolution</a:t>
            </a:r>
            <a:r>
              <a:rPr lang="zh-CN" alt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(SDP)</a:t>
            </a:r>
            <a:endParaRPr lang="en-US" sz="4800" dirty="0">
              <a:solidFill>
                <a:srgbClr val="47548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174"/>
          <p:cNvSpPr txBox="1"/>
          <p:nvPr/>
        </p:nvSpPr>
        <p:spPr>
          <a:xfrm>
            <a:off x="848697" y="5899376"/>
            <a:ext cx="79994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zh-CN" altLang="en-US" sz="48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b="1" dirty="0" err="1" smtClean="0">
                <a:solidFill>
                  <a:srgbClr val="475480"/>
                </a:solidFill>
                <a:latin typeface="Times New Roman"/>
                <a:cs typeface="Times New Roman"/>
              </a:rPr>
              <a:t>P</a:t>
            </a:r>
            <a:r>
              <a:rPr lang="en-US" sz="4800" b="1" dirty="0" err="1" smtClean="0">
                <a:solidFill>
                  <a:srgbClr val="475480"/>
                </a:solidFill>
                <a:latin typeface="Times New Roman"/>
                <a:cs typeface="Times New Roman"/>
              </a:rPr>
              <a:t>rony’s</a:t>
            </a:r>
            <a:r>
              <a:rPr 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method</a:t>
            </a:r>
            <a:r>
              <a:rPr lang="zh-CN" altLang="en-US" sz="4800" b="1" dirty="0" smtClean="0">
                <a:solidFill>
                  <a:srgbClr val="475480"/>
                </a:solidFill>
                <a:latin typeface="Times New Roman"/>
                <a:cs typeface="Times New Roman"/>
              </a:rPr>
              <a:t>  </a:t>
            </a:r>
            <a:endParaRPr lang="en-US" altLang="zh-CN" sz="4800" b="1" dirty="0" smtClean="0">
              <a:solidFill>
                <a:srgbClr val="475480"/>
              </a:solidFill>
              <a:latin typeface="Times New Roman"/>
              <a:cs typeface="Times New Roman"/>
            </a:endParaRPr>
          </a:p>
          <a:p>
            <a:r>
              <a:rPr lang="zh-CN" altLang="zh-CN" sz="4400" dirty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(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Matrix</a:t>
            </a:r>
            <a:r>
              <a:rPr lang="zh-CN" altLang="en-US" dirty="0" smtClean="0">
                <a:solidFill>
                  <a:srgbClr val="475480"/>
                </a:solidFill>
                <a:latin typeface="Times New Roman"/>
                <a:cs typeface="Times New Roman"/>
              </a:rPr>
              <a:t>-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Pencil</a:t>
            </a:r>
            <a:r>
              <a:rPr lang="zh-CN" altLang="en-US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/</a:t>
            </a:r>
            <a:r>
              <a:rPr lang="zh-CN" altLang="en-US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MUSIC</a:t>
            </a:r>
            <a:r>
              <a:rPr lang="zh-CN" altLang="en-US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/</a:t>
            </a:r>
            <a:r>
              <a:rPr lang="zh-CN" altLang="en-US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475480"/>
                </a:solidFill>
                <a:latin typeface="Times New Roman"/>
                <a:cs typeface="Times New Roman"/>
              </a:rPr>
              <a:t>ESPRIT)</a:t>
            </a:r>
            <a:r>
              <a:rPr lang="zh-CN" altLang="en-US" sz="32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 </a:t>
            </a:r>
            <a:endParaRPr lang="en-US" altLang="zh-CN" sz="3200" dirty="0" smtClean="0">
              <a:solidFill>
                <a:srgbClr val="47548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857160" y="9348811"/>
            <a:ext cx="1660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charset="2"/>
              <a:buChar char="²"/>
            </a:pPr>
            <a:r>
              <a:rPr lang="en-US" sz="48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Our</a:t>
            </a:r>
            <a:r>
              <a:rPr lang="zh-CN" altLang="en-US" sz="48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algorithm</a:t>
            </a:r>
            <a:endParaRPr lang="en-US" sz="48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41166" y="4817565"/>
            <a:ext cx="1838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||s|| &lt; </a:t>
            </a:r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R</a:t>
            </a:r>
            <a:endParaRPr lang="zh-CN" altLang="en-US" sz="4400" dirty="0"/>
          </a:p>
        </p:txBody>
      </p:sp>
      <p:sp>
        <p:nvSpPr>
          <p:cNvPr id="13" name="矩形 12"/>
          <p:cNvSpPr/>
          <p:nvPr/>
        </p:nvSpPr>
        <p:spPr>
          <a:xfrm>
            <a:off x="14623402" y="4781279"/>
            <a:ext cx="6235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D86375"/>
                </a:solidFill>
                <a:latin typeface="Times New Roman"/>
                <a:cs typeface="Times New Roman"/>
              </a:rPr>
              <a:t>m</a:t>
            </a:r>
            <a:endParaRPr lang="zh-CN" altLang="en-US" sz="4400" dirty="0"/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38" y="9282513"/>
            <a:ext cx="508000" cy="939800"/>
          </a:xfrm>
          <a:prstGeom prst="rect">
            <a:avLst/>
          </a:prstGeom>
        </p:spPr>
      </p:pic>
      <p:sp>
        <p:nvSpPr>
          <p:cNvPr id="17" name="TextBox 291"/>
          <p:cNvSpPr txBox="1"/>
          <p:nvPr/>
        </p:nvSpPr>
        <p:spPr>
          <a:xfrm>
            <a:off x="848697" y="2215314"/>
            <a:ext cx="7672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4800" dirty="0" smtClean="0">
                <a:solidFill>
                  <a:srgbClr val="475480"/>
                </a:solidFill>
                <a:latin typeface="Times New Roman"/>
                <a:cs typeface="Times New Roman"/>
              </a:rPr>
              <a:t>Minimum separation</a:t>
            </a:r>
            <a:endParaRPr lang="en-US" sz="4800" dirty="0">
              <a:solidFill>
                <a:srgbClr val="475480"/>
              </a:solidFill>
              <a:latin typeface="Times New Roman"/>
              <a:cs typeface="Times New Roman"/>
            </a:endParaRPr>
          </a:p>
        </p:txBody>
      </p:sp>
      <p:pic>
        <p:nvPicPr>
          <p:cNvPr id="18" name="图片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85" y="2256549"/>
            <a:ext cx="7265233" cy="796679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81" y="3169155"/>
            <a:ext cx="7975875" cy="791679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6" y="7854034"/>
            <a:ext cx="927100" cy="889000"/>
          </a:xfrm>
          <a:prstGeom prst="rect">
            <a:avLst/>
          </a:prstGeom>
        </p:spPr>
      </p:pic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533" y="7829385"/>
            <a:ext cx="4241800" cy="889000"/>
          </a:xfrm>
          <a:prstGeom prst="rect">
            <a:avLst/>
          </a:prstGeom>
        </p:spPr>
      </p:pic>
      <p:pic>
        <p:nvPicPr>
          <p:cNvPr id="21" name="图片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807" y="9498413"/>
            <a:ext cx="2197100" cy="7239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82600" y="11272074"/>
            <a:ext cx="17315691" cy="1331816"/>
          </a:xfrm>
          <a:prstGeom prst="rect">
            <a:avLst/>
          </a:prstGeom>
          <a:noFill/>
          <a:ln w="152400" cmpd="sng">
            <a:solidFill>
              <a:srgbClr val="D863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521230" y="4757242"/>
            <a:ext cx="326941" cy="57248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063605" y="4757242"/>
            <a:ext cx="326941" cy="574345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810" y="6368134"/>
            <a:ext cx="5765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167</Words>
  <Application>Microsoft Macintosh PowerPoint</Application>
  <PresentationFormat>自定义</PresentationFormat>
  <Paragraphs>56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Super-resolution off the grid </vt:lpstr>
      <vt:lpstr>Super-resolution off the grid </vt:lpstr>
      <vt:lpstr>Super-resolution off the grid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Super-resolution off the grid </dc:title>
  <dc:creator>Qingqing Huang</dc:creator>
  <cp:lastModifiedBy>Qingqing Huang</cp:lastModifiedBy>
  <cp:revision>31</cp:revision>
  <dcterms:created xsi:type="dcterms:W3CDTF">2015-11-30T01:12:03Z</dcterms:created>
  <dcterms:modified xsi:type="dcterms:W3CDTF">2015-12-03T22:43:50Z</dcterms:modified>
</cp:coreProperties>
</file>