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09" r:id="rId3"/>
    <p:sldId id="346" r:id="rId4"/>
    <p:sldId id="34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orient="horz" pos="4133" userDrawn="1">
          <p15:clr>
            <a:srgbClr val="A4A3A4"/>
          </p15:clr>
        </p15:guide>
        <p15:guide id="4" pos="606" userDrawn="1">
          <p15:clr>
            <a:srgbClr val="A4A3A4"/>
          </p15:clr>
        </p15:guide>
        <p15:guide id="5" pos="2156" userDrawn="1">
          <p15:clr>
            <a:srgbClr val="A4A3A4"/>
          </p15:clr>
        </p15:guide>
        <p15:guide id="6" pos="2338" userDrawn="1">
          <p15:clr>
            <a:srgbClr val="A4A3A4"/>
          </p15:clr>
        </p15:guide>
        <p15:guide id="7" pos="3879" userDrawn="1">
          <p15:clr>
            <a:srgbClr val="A4A3A4"/>
          </p15:clr>
        </p15:guide>
        <p15:guide id="8" pos="4052" userDrawn="1">
          <p15:clr>
            <a:srgbClr val="A4A3A4"/>
          </p15:clr>
        </p15:guide>
        <p15:guide id="9" pos="5602" userDrawn="1">
          <p15:clr>
            <a:srgbClr val="A4A3A4"/>
          </p15:clr>
        </p15:guide>
        <p15:guide id="10" pos="7650" userDrawn="1">
          <p15:clr>
            <a:srgbClr val="A4A3A4"/>
          </p15:clr>
        </p15:guide>
        <p15:guide id="11" orient="horz" pos="3513" userDrawn="1">
          <p15:clr>
            <a:srgbClr val="A4A3A4"/>
          </p15:clr>
        </p15:guide>
        <p15:guide id="12" pos="5768" userDrawn="1">
          <p15:clr>
            <a:srgbClr val="A4A3A4"/>
          </p15:clr>
        </p15:guide>
        <p15:guide id="13" pos="7339" userDrawn="1">
          <p15:clr>
            <a:srgbClr val="A4A3A4"/>
          </p15:clr>
        </p15:guide>
        <p15:guide id="14" orient="horz" pos="689" userDrawn="1">
          <p15:clr>
            <a:srgbClr val="A4A3A4"/>
          </p15:clr>
        </p15:guide>
        <p15:guide id="15" orient="horz" pos="7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2D050"/>
    <a:srgbClr val="5B9BD5"/>
    <a:srgbClr val="C00000"/>
    <a:srgbClr val="548235"/>
    <a:srgbClr val="C5E0B4"/>
    <a:srgbClr val="EAEF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>
        <p:scale>
          <a:sx n="89" d="100"/>
          <a:sy n="89" d="100"/>
        </p:scale>
        <p:origin x="235" y="67"/>
      </p:cViewPr>
      <p:guideLst>
        <p:guide orient="horz" pos="298"/>
        <p:guide pos="279"/>
        <p:guide orient="horz" pos="4133"/>
        <p:guide pos="606"/>
        <p:guide pos="2156"/>
        <p:guide pos="2338"/>
        <p:guide pos="3879"/>
        <p:guide pos="4052"/>
        <p:guide pos="5602"/>
        <p:guide pos="7650"/>
        <p:guide orient="horz" pos="3513"/>
        <p:guide pos="5768"/>
        <p:guide pos="7339"/>
        <p:guide orient="horz" pos="689"/>
        <p:guide orient="horz" pos="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5AD3D-0ED1-4EF0-B861-588D4BFC39E0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FD718-C624-44A3-AD2A-47E9EF36761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9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5AD3D-0ED1-4EF0-B861-588D4BFC39E0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FD718-C624-44A3-AD2A-47E9EF36761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09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5AD3D-0ED1-4EF0-B861-588D4BFC39E0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FD718-C624-44A3-AD2A-47E9EF36761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95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5AD3D-0ED1-4EF0-B861-588D4BFC39E0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FD718-C624-44A3-AD2A-47E9EF36761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9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5AD3D-0ED1-4EF0-B861-588D4BFC39E0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FD718-C624-44A3-AD2A-47E9EF36761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0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5AD3D-0ED1-4EF0-B861-588D4BFC39E0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FD718-C624-44A3-AD2A-47E9EF36761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2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5AD3D-0ED1-4EF0-B861-588D4BFC39E0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FD718-C624-44A3-AD2A-47E9EF36761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93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5AD3D-0ED1-4EF0-B861-588D4BFC39E0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FD718-C624-44A3-AD2A-47E9EF36761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5AD3D-0ED1-4EF0-B861-588D4BFC39E0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FD718-C624-44A3-AD2A-47E9EF36761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5AD3D-0ED1-4EF0-B861-588D4BFC39E0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FD718-C624-44A3-AD2A-47E9EF36761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89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5AD3D-0ED1-4EF0-B861-588D4BFC39E0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FD718-C624-44A3-AD2A-47E9EF36761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4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2913" y="263950"/>
            <a:ext cx="11331166" cy="5750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6" y="6655444"/>
            <a:ext cx="1008000" cy="144000"/>
          </a:xfrm>
          <a:prstGeom prst="rect">
            <a:avLst/>
          </a:prstGeom>
        </p:spPr>
      </p:pic>
      <p:sp>
        <p:nvSpPr>
          <p:cNvPr id="4" name="Espace réservé du numéro de diapositive 3"/>
          <p:cNvSpPr txBox="1">
            <a:spLocks noGrp="1" noChangeArrowheads="1"/>
          </p:cNvSpPr>
          <p:nvPr userDrawn="1"/>
        </p:nvSpPr>
        <p:spPr bwMode="auto">
          <a:xfrm>
            <a:off x="9799451" y="6660945"/>
            <a:ext cx="21844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  <a:defRPr/>
            </a:pPr>
            <a:r>
              <a:rPr lang="en-US" altLang="en-US" sz="1000" b="1" i="1" kern="1300" spc="0" dirty="0">
                <a:latin typeface="+mn-lt"/>
                <a:ea typeface="Microsoft Yi Baiti" panose="03000500000000000000" pitchFamily="66" charset="0"/>
                <a:cs typeface="Arial" panose="020B0604020202020204" pitchFamily="34" charset="0"/>
              </a:rPr>
              <a:t>PAGE</a:t>
            </a:r>
            <a:r>
              <a:rPr lang="en-US" altLang="en-US" sz="1000" b="1" i="1" spc="0" dirty="0">
                <a:latin typeface="+mn-lt"/>
                <a:ea typeface="Microsoft Yi Baiti" panose="03000500000000000000" pitchFamily="66" charset="0"/>
                <a:cs typeface="Arial" panose="020B0604020202020204" pitchFamily="34" charset="0"/>
              </a:rPr>
              <a:t> </a:t>
            </a:r>
            <a:fld id="{D953B7C5-1167-4B4E-A228-6273536950DC}" type="slidenum">
              <a:rPr lang="en-US" altLang="en-US" sz="1000" b="1" i="1" spc="0" smtClean="0">
                <a:latin typeface="+mn-lt"/>
                <a:ea typeface="Microsoft Yi Baiti" panose="03000500000000000000" pitchFamily="66" charset="0"/>
                <a:cs typeface="Arial" panose="020B0604020202020204" pitchFamily="34" charset="0"/>
              </a:rPr>
              <a:pPr algn="r">
                <a:buFont typeface="Arial" panose="020B0604020202020204" pitchFamily="34" charset="0"/>
                <a:buNone/>
                <a:defRPr/>
              </a:pPr>
              <a:t>‹N°›</a:t>
            </a:fld>
            <a:endParaRPr lang="en-US" altLang="en-US" sz="1000" b="1" i="1" spc="0" dirty="0">
              <a:latin typeface="+mn-lt"/>
              <a:ea typeface="Microsoft Yi Baiti" panose="03000500000000000000" pitchFamily="66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468482" y="6676333"/>
            <a:ext cx="297611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GB" sz="800" i="1" dirty="0" smtClean="0">
                <a:solidFill>
                  <a:schemeClr val="tx1"/>
                </a:solidFill>
              </a:rPr>
              <a:t>MARCH 2020</a:t>
            </a:r>
            <a:r>
              <a:rPr lang="en-GB" sz="800" i="1" baseline="0" dirty="0" smtClean="0">
                <a:solidFill>
                  <a:schemeClr val="tx1"/>
                </a:solidFill>
              </a:rPr>
              <a:t> – TAGGING PROCESS – AGNES TO JINGJING  </a:t>
            </a:r>
            <a:endParaRPr lang="en-GB" sz="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8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07290" y="1055712"/>
            <a:ext cx="11079116" cy="186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2500" b="1" dirty="0" smtClean="0">
                <a:solidFill>
                  <a:schemeClr val="tx1"/>
                </a:solidFill>
              </a:rPr>
              <a:t>TAGGING PROCESS FOR </a:t>
            </a:r>
            <a:r>
              <a:rPr lang="en-GB" sz="2500" b="1" u="sng" dirty="0" smtClean="0">
                <a:solidFill>
                  <a:schemeClr val="tx1"/>
                </a:solidFill>
              </a:rPr>
              <a:t>CATWALKS PICTURES </a:t>
            </a:r>
            <a:r>
              <a:rPr lang="en-GB" sz="2500" b="1" dirty="0" smtClean="0">
                <a:solidFill>
                  <a:schemeClr val="tx1"/>
                </a:solidFill>
              </a:rPr>
              <a:t>– </a:t>
            </a:r>
            <a:r>
              <a:rPr lang="en-GB" sz="2500" b="1" dirty="0" smtClean="0">
                <a:solidFill>
                  <a:srgbClr val="FF0000"/>
                </a:solidFill>
              </a:rPr>
              <a:t>FOR JINGJING </a:t>
            </a:r>
            <a:r>
              <a:rPr lang="en-GB" sz="2500" b="1" dirty="0" smtClean="0">
                <a:solidFill>
                  <a:srgbClr val="FF0000"/>
                </a:solidFill>
              </a:rPr>
              <a:t>V5 24/03/2020</a:t>
            </a:r>
            <a:endParaRPr lang="en-GB" sz="25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b="1" dirty="0" smtClean="0">
                <a:solidFill>
                  <a:srgbClr val="FF0000"/>
                </a:solidFill>
              </a:rPr>
              <a:t>Final dictionary </a:t>
            </a:r>
            <a:r>
              <a:rPr lang="en-GB" sz="3000" b="1" u="sng" dirty="0" smtClean="0">
                <a:solidFill>
                  <a:srgbClr val="FF0000"/>
                </a:solidFill>
              </a:rPr>
              <a:t>to </a:t>
            </a:r>
            <a:r>
              <a:rPr lang="en-GB" sz="3000" b="1" u="sng" dirty="0" smtClean="0">
                <a:solidFill>
                  <a:srgbClr val="FF0000"/>
                </a:solidFill>
              </a:rPr>
              <a:t>TAG </a:t>
            </a:r>
            <a:endParaRPr lang="en-GB" sz="3000" b="1" u="sng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b="1" u="sng" dirty="0" smtClean="0">
                <a:solidFill>
                  <a:srgbClr val="FF0000"/>
                </a:solidFill>
              </a:rPr>
              <a:t>and </a:t>
            </a:r>
            <a:r>
              <a:rPr lang="en-GB" sz="3000" b="1" u="sng" dirty="0" smtClean="0">
                <a:solidFill>
                  <a:srgbClr val="FF0000"/>
                </a:solidFill>
              </a:rPr>
              <a:t>ADD </a:t>
            </a:r>
            <a:r>
              <a:rPr lang="en-GB" sz="3000" b="1" dirty="0" smtClean="0">
                <a:solidFill>
                  <a:srgbClr val="FF0000"/>
                </a:solidFill>
              </a:rPr>
              <a:t>category (L1) and subcategory (L2</a:t>
            </a:r>
            <a:r>
              <a:rPr lang="en-GB" sz="3000" b="1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b="1" dirty="0" smtClean="0">
                <a:solidFill>
                  <a:srgbClr val="FF0000"/>
                </a:solidFill>
              </a:rPr>
              <a:t>&gt;&gt;&gt; to add category &gt;&gt;&gt; ask Jingjing how to process</a:t>
            </a:r>
            <a:r>
              <a:rPr lang="en-GB" sz="3000" b="1" dirty="0" smtClean="0">
                <a:solidFill>
                  <a:srgbClr val="FF0000"/>
                </a:solidFill>
              </a:rPr>
              <a:t> </a:t>
            </a:r>
            <a:endParaRPr lang="en-GB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3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7529" y="809878"/>
            <a:ext cx="2448000" cy="28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COLOR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441383" y="809878"/>
            <a:ext cx="2448000" cy="28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PRINT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709456" y="809878"/>
            <a:ext cx="2448000" cy="28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FABRIC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9173309" y="809878"/>
            <a:ext cx="2448000" cy="28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PRODUCT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80151" y="298748"/>
            <a:ext cx="5713413" cy="4770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25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L0 and L1 final dictionary – </a:t>
            </a:r>
            <a:r>
              <a:rPr lang="en-GB" sz="25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24/03/2020</a:t>
            </a:r>
            <a:endParaRPr lang="en-GB" sz="2500" dirty="0"/>
          </a:p>
        </p:txBody>
      </p:sp>
      <p:sp>
        <p:nvSpPr>
          <p:cNvPr id="131" name="Rectangle 130"/>
          <p:cNvSpPr/>
          <p:nvPr/>
        </p:nvSpPr>
        <p:spPr>
          <a:xfrm>
            <a:off x="504699" y="816789"/>
            <a:ext cx="401886" cy="3231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5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L0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4699" y="1196975"/>
            <a:ext cx="401886" cy="3231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5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L1</a:t>
            </a:r>
            <a:endParaRPr lang="en-GB" sz="15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51090"/>
              </p:ext>
            </p:extLst>
          </p:nvPr>
        </p:nvGraphicFramePr>
        <p:xfrm>
          <a:off x="965469" y="1167860"/>
          <a:ext cx="2459217" cy="435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9362"/>
                <a:gridCol w="1539855"/>
              </a:tblGrid>
              <a:tr h="166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L1_Category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L1_Category text 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BEIGE 1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BLACK 2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BLUE 3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BROWN 4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COLOR BLOCK 5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6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DENIM BLUE 6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7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GOLD 7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GREEN 8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9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GREY 9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KHAKI 10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MULTICO 11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ORANGE 12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PINK 13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14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PURPLE 14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RED 15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SILVER 16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17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TURQUOISE 17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18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WHITE 18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19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YELLOW 19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BOLD COLORS 20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DARK COLORS 21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INTENSE COLORS 22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LIGHT COLORS 23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24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MEDIUM COLORS 24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NEUTRAL COLORS 25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6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26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PASTEL COLORS 26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88298"/>
              </p:ext>
            </p:extLst>
          </p:nvPr>
        </p:nvGraphicFramePr>
        <p:xfrm>
          <a:off x="3720861" y="1194878"/>
          <a:ext cx="2447026" cy="298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137"/>
                <a:gridCol w="1649889"/>
              </a:tblGrid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L1_Category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L1_Category text 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CHIFFON Sheer fabrics 30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DENIM 31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FAKE FUR 32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FANCY FABRIC 33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34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KNIT 34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LACES&amp;NET 35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36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LEATHER|PU 36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37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PLAIN FABRICS 37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38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SHIRTING FABRICS 38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39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STRETCH FABRICS 39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TECHNICAL FABRICS 40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TOUCH 41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TWEED 42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VELVET 43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</a:tbl>
          </a:graphicData>
        </a:graphic>
      </p:graphicFrame>
      <p:sp>
        <p:nvSpPr>
          <p:cNvPr id="5" name="Flèche courbée vers la droite 4"/>
          <p:cNvSpPr/>
          <p:nvPr/>
        </p:nvSpPr>
        <p:spPr>
          <a:xfrm>
            <a:off x="957532" y="2415397"/>
            <a:ext cx="871268" cy="24153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21460"/>
              </p:ext>
            </p:extLst>
          </p:nvPr>
        </p:nvGraphicFramePr>
        <p:xfrm>
          <a:off x="6446807" y="1201947"/>
          <a:ext cx="243840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328"/>
                <a:gridCol w="1644073"/>
              </a:tblGrid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L1_Category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L1_Category text 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ANIMALS 50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ARTY 51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CHECKS 52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DECORATIVE 53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54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ETHNIC 54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FLORAL 55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56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FRUITS 56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57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solidFill>
                            <a:srgbClr val="FF0000"/>
                          </a:solidFill>
                          <a:effectLst/>
                        </a:rPr>
                        <a:t>GEOMETRIC 57</a:t>
                      </a:r>
                      <a:endParaRPr lang="en-GB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58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PLACED PATTERNS 58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59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STRIPES 59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60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WEAVES 60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61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WORDING 61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7620" marT="7620" marB="0" anchor="b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82780"/>
              </p:ext>
            </p:extLst>
          </p:nvPr>
        </p:nvGraphicFramePr>
        <p:xfrm>
          <a:off x="9150740" y="1228245"/>
          <a:ext cx="2448323" cy="4351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560"/>
                <a:gridCol w="1650763"/>
              </a:tblGrid>
              <a:tr h="1502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L1_Category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L1_Category text - final order </a:t>
                      </a:r>
                      <a:endParaRPr lang="en-GB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/>
                </a:tc>
              </a:tr>
              <a:tr h="14467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 smtClean="0">
                          <a:effectLst/>
                        </a:rPr>
                        <a:t>70</a:t>
                      </a:r>
                    </a:p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BLOUSE 70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BLOUSE Shirt 70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71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COAT 71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/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COAT Trench Coat 71</a:t>
                      </a:r>
                      <a:endParaRPr lang="en-GB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/>
                </a:tc>
              </a:tr>
              <a:tr h="1446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72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DRESS 72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 smtClean="0">
                          <a:effectLst/>
                        </a:rPr>
                        <a:t>73</a:t>
                      </a:r>
                    </a:p>
                    <a:p>
                      <a:pPr algn="ctr" fontAlgn="b"/>
                      <a:endParaRPr lang="en-GB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JACKET Tailored Jacket 73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JACKET Denim Jacket 73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JACKET Casual Jacket Blouson 73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46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74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JEANS 74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75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JUMPSUIT All in one 75</a:t>
                      </a:r>
                      <a:endParaRPr lang="en-GB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/>
                </a:tc>
              </a:tr>
              <a:tr h="144674">
                <a:tc rowSpan="8">
                  <a:txBody>
                    <a:bodyPr/>
                    <a:lstStyle/>
                    <a:p>
                      <a:pPr algn="ctr" fontAlgn="b"/>
                      <a:endParaRPr lang="en-GB" sz="900" u="none" strike="noStrike" dirty="0" smtClean="0">
                        <a:effectLst/>
                      </a:endParaRPr>
                    </a:p>
                    <a:p>
                      <a:pPr algn="ctr" fontAlgn="b"/>
                      <a:endParaRPr lang="en-GB" sz="9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GB" sz="900" u="none" strike="noStrike" dirty="0" smtClean="0">
                          <a:effectLst/>
                        </a:rPr>
                        <a:t>76</a:t>
                      </a:r>
                    </a:p>
                    <a:p>
                      <a:pPr algn="ctr" fontAlgn="b"/>
                      <a:endParaRPr lang="en-GB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KNITWEAR Top 76</a:t>
                      </a:r>
                      <a:endParaRPr lang="en-GB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KNITWEAR Cardigan 76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KNITWEAR Sweater 76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KNITWEAR Dress 76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KNITWEAR Dress 76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KNITWEAR Poncho 76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KNITWEAR Skirt 76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KNITWEAR Trousers 76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77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SHORT 77</a:t>
                      </a:r>
                      <a:endParaRPr lang="en-GB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/>
                </a:tc>
              </a:tr>
              <a:tr h="1446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78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SKIRT 78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46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79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SPORT Beachwear 79</a:t>
                      </a:r>
                      <a:endParaRPr lang="en-GB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/>
                </a:tc>
              </a:tr>
              <a:tr h="144674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 smtClean="0">
                          <a:effectLst/>
                        </a:rPr>
                        <a:t>80</a:t>
                      </a:r>
                    </a:p>
                    <a:p>
                      <a:pPr algn="ctr" fontAlgn="b"/>
                      <a:endParaRPr lang="en-GB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SUITS Trousers Jacket 80</a:t>
                      </a:r>
                      <a:endParaRPr lang="en-GB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SUIT Short 80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SUIT Skirt 80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SUIT Separates 80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7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 smtClean="0">
                          <a:effectLst/>
                        </a:rPr>
                        <a:t>81</a:t>
                      </a:r>
                    </a:p>
                    <a:p>
                      <a:pPr algn="ctr" fontAlgn="b"/>
                      <a:endParaRPr lang="en-GB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TOP 81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TOP T-shirt 81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4674">
                <a:tc vMerge="1"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TOP Sweatshirt 81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502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82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4" marR="5564" marT="5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TROUSERS Pants 82</a:t>
                      </a:r>
                      <a:endParaRPr lang="en-GB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6" marR="5564" marT="5564" marB="0" anchor="b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923629" y="5678354"/>
            <a:ext cx="2448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b="1" dirty="0" smtClean="0">
                <a:latin typeface="Calibri" panose="020F0502020204030204" pitchFamily="34" charset="0"/>
              </a:rPr>
              <a:t>COLOR from 1 to 26…..</a:t>
            </a:r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6398985" y="5678354"/>
            <a:ext cx="2448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b="1" dirty="0" smtClean="0">
                <a:latin typeface="Calibri" panose="020F0502020204030204" pitchFamily="34" charset="0"/>
              </a:rPr>
              <a:t>PRINT from 50 to 61……</a:t>
            </a:r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>
            <a:off x="3661307" y="5678354"/>
            <a:ext cx="2448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b="1" dirty="0" smtClean="0">
                <a:latin typeface="Calibri" panose="020F0502020204030204" pitchFamily="34" charset="0"/>
              </a:rPr>
              <a:t>FABRIC from 30 to 43……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22" name="Rectangle 21"/>
          <p:cNvSpPr/>
          <p:nvPr/>
        </p:nvSpPr>
        <p:spPr>
          <a:xfrm>
            <a:off x="9136662" y="5678354"/>
            <a:ext cx="2448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b="1" dirty="0" smtClean="0">
                <a:latin typeface="Calibri" panose="020F0502020204030204" pitchFamily="34" charset="0"/>
              </a:rPr>
              <a:t>PRODUCT from 70 to 82…..</a:t>
            </a:r>
            <a:endParaRPr lang="en-GB" sz="1200" dirty="0"/>
          </a:p>
        </p:txBody>
      </p:sp>
      <p:sp>
        <p:nvSpPr>
          <p:cNvPr id="23" name="Rectangle 22"/>
          <p:cNvSpPr/>
          <p:nvPr/>
        </p:nvSpPr>
        <p:spPr>
          <a:xfrm>
            <a:off x="923026" y="6027770"/>
            <a:ext cx="10679502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3000" b="1" dirty="0" smtClean="0">
                <a:latin typeface="Calibri" panose="020F0502020204030204" pitchFamily="34" charset="0"/>
              </a:rPr>
              <a:t>We can ADD L1 </a:t>
            </a:r>
            <a:r>
              <a:rPr lang="en-GB" sz="3000" b="1" dirty="0" smtClean="0">
                <a:latin typeface="Calibri" panose="020F0502020204030204" pitchFamily="34" charset="0"/>
              </a:rPr>
              <a:t>category (see how to do it with JingJing)</a:t>
            </a:r>
            <a:endParaRPr lang="en-GB" sz="3000" dirty="0"/>
          </a:p>
        </p:txBody>
      </p:sp>
      <p:sp>
        <p:nvSpPr>
          <p:cNvPr id="24" name="Rectangle 23"/>
          <p:cNvSpPr/>
          <p:nvPr/>
        </p:nvSpPr>
        <p:spPr>
          <a:xfrm>
            <a:off x="109452" y="3000557"/>
            <a:ext cx="1535318" cy="70788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COLORS from 1 to </a:t>
            </a:r>
            <a:r>
              <a:rPr lang="en-GB" sz="1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19 (in red) go </a:t>
            </a:r>
            <a:r>
              <a:rPr lang="en-GB" sz="10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automatically </a:t>
            </a:r>
            <a:r>
              <a:rPr lang="en-GB" sz="1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to COLORS from 20 to 26 (in purple)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0825" y="3748179"/>
            <a:ext cx="1535318" cy="2462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IMPORTANT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85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avec flèche 30"/>
          <p:cNvCxnSpPr/>
          <p:nvPr/>
        </p:nvCxnSpPr>
        <p:spPr>
          <a:xfrm flipV="1">
            <a:off x="11276376" y="5669759"/>
            <a:ext cx="0" cy="5155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77529" y="809878"/>
            <a:ext cx="2448000" cy="28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COLOR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80151" y="298748"/>
            <a:ext cx="5713413" cy="4770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25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L2 final dictionary – 18/03/2020</a:t>
            </a:r>
            <a:endParaRPr lang="en-GB" sz="2500" dirty="0"/>
          </a:p>
        </p:txBody>
      </p:sp>
      <p:sp>
        <p:nvSpPr>
          <p:cNvPr id="131" name="Rectangle 130"/>
          <p:cNvSpPr/>
          <p:nvPr/>
        </p:nvSpPr>
        <p:spPr>
          <a:xfrm>
            <a:off x="504699" y="816789"/>
            <a:ext cx="401886" cy="3231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5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L0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4699" y="1196975"/>
            <a:ext cx="401886" cy="3231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5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L1</a:t>
            </a:r>
            <a:endParaRPr lang="en-GB" sz="15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09402"/>
              </p:ext>
            </p:extLst>
          </p:nvPr>
        </p:nvGraphicFramePr>
        <p:xfrm>
          <a:off x="965469" y="1167860"/>
          <a:ext cx="2459217" cy="4408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9362"/>
                <a:gridCol w="1539855"/>
              </a:tblGrid>
              <a:tr h="166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L1_Category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L1_Category text 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BEIGE 1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BLACK 2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BLUE 3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BROWN 4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solidFill>
                            <a:srgbClr val="FF0000"/>
                          </a:solidFill>
                          <a:effectLst/>
                        </a:rPr>
                        <a:t>COLOR BLOCK 5</a:t>
                      </a:r>
                      <a:endParaRPr lang="en-GB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6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DENIM BLUE 6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7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GOLD 7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GREEN 8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9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GREY 9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KHAKI 10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MULTICO 11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ORANGE 12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PINK 13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14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PURPLE 14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RED 15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SILVER 16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17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TURQUOISE 17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18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WHITE 18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19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YELLOW 19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BOLD COLORS 20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DARK COLORS 21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INTENSE COLORS 22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LIGHT COLORS 23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24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MEDIUM COLORS 24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07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NEUTRAL COLORS 25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  <a:tr h="166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26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PASTEL COLORS 26</a:t>
                      </a:r>
                      <a:endParaRPr lang="en-GB" sz="1000" b="1" i="1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3" marR="6181" marT="6181" marB="0" anchor="b"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9314166" y="648986"/>
            <a:ext cx="2443638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L2 – to tag manually</a:t>
            </a:r>
            <a:endParaRPr lang="en-GB" sz="20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48792"/>
              </p:ext>
            </p:extLst>
          </p:nvPr>
        </p:nvGraphicFramePr>
        <p:xfrm>
          <a:off x="4414297" y="1195758"/>
          <a:ext cx="7275362" cy="4392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959"/>
                <a:gridCol w="1029423"/>
                <a:gridCol w="1677150"/>
                <a:gridCol w="1480519"/>
                <a:gridCol w="2313311"/>
              </a:tblGrid>
              <a:tr h="18737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L0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L1_Category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L1_Category text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L2_Subcategory - TAG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L2_Subcategory - TEXT 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</a:tr>
              <a:tr h="180438">
                <a:tc rowSpan="10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 smtClean="0">
                          <a:effectLst/>
                        </a:rPr>
                        <a:t>Color</a:t>
                      </a:r>
                      <a:endParaRPr lang="en-GB" sz="11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GB" sz="11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>
                          <a:effectLst/>
                        </a:rPr>
                        <a:t>1</a:t>
                      </a:r>
                    </a:p>
                    <a:p>
                      <a:pPr algn="ctr" fontAlgn="b"/>
                      <a:endParaRPr lang="en-GB" sz="1100" u="none" strike="noStrike" dirty="0" smtClean="0">
                        <a:effectLst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BEIGE </a:t>
                      </a:r>
                      <a:r>
                        <a:rPr lang="en-GB" sz="1100" b="1" u="none" strike="noStrike" dirty="0" smtClean="0">
                          <a:effectLst/>
                        </a:rPr>
                        <a:t>1</a:t>
                      </a:r>
                    </a:p>
                    <a:p>
                      <a:pPr algn="l" fontAlgn="b"/>
                      <a:endParaRPr lang="en-GB" sz="11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1a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Almond 1a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1b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Champagne 1b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1c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Ecru 1c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1d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Ivory 1d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1f</a:t>
                      </a:r>
                      <a:endParaRPr lang="en-GB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Linen 1f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1g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Rosewood 1g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1h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Sand 1h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1i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Taupe 1i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1j</a:t>
                      </a:r>
                      <a:endParaRPr lang="en-GB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Wheat shades 1j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37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1k</a:t>
                      </a:r>
                      <a:endParaRPr lang="en-GB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Wholegrain 1k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438">
                <a:tc rowSpan="13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 smtClean="0">
                          <a:effectLst/>
                        </a:rPr>
                        <a:t>Color</a:t>
                      </a:r>
                      <a:endParaRPr lang="en-GB" sz="11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GB" sz="11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GB" sz="11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GB" sz="11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GB" sz="11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>
                          <a:effectLst/>
                        </a:rPr>
                        <a:t>2</a:t>
                      </a:r>
                    </a:p>
                    <a:p>
                      <a:pPr algn="ctr" fontAlgn="b"/>
                      <a:endParaRPr lang="en-GB" sz="1100" u="none" strike="noStrike" dirty="0" smtClean="0">
                        <a:effectLst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BLACK </a:t>
                      </a:r>
                      <a:r>
                        <a:rPr lang="en-GB" sz="1100" b="1" u="none" strike="noStrike" dirty="0" smtClean="0">
                          <a:effectLst/>
                        </a:rPr>
                        <a:t>2</a:t>
                      </a: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2a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Ashes 2a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2b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B&amp;W &gt; arty 2b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2c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B&amp;W &gt; graphic 2c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2d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B&amp;W &gt; in contrast 2d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2f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B&amp;W &gt; tiny details 2f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2g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B&amp;W &gt; top bottom 2g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2h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smtClean="0">
                          <a:effectLst/>
                        </a:rPr>
                        <a:t>Black </a:t>
                      </a:r>
                      <a:r>
                        <a:rPr lang="en-GB" sz="1100" b="1" u="none" strike="noStrike" dirty="0">
                          <a:effectLst/>
                        </a:rPr>
                        <a:t>&amp; yellow 2h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2i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Black &amp; blue 2i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2j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Black &amp; brown 2j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2k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Black &amp; metallic 2k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2l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Black &amp; red 2l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43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2m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Pure black 2m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7378"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0" marR="6940" marT="694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2n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Shiny black 2n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099" marR="6940" marT="694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571335" y="6044290"/>
            <a:ext cx="8167379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latin typeface="Calibri" panose="020F0502020204030204" pitchFamily="34" charset="0"/>
              </a:rPr>
              <a:t>We can ADD L2 </a:t>
            </a:r>
            <a:r>
              <a:rPr lang="en-GB" sz="2000" b="1" dirty="0">
                <a:latin typeface="Calibri" panose="020F0502020204030204" pitchFamily="34" charset="0"/>
              </a:rPr>
              <a:t>subcategory (see how to do it with JingJing)</a:t>
            </a:r>
            <a:endParaRPr lang="en-GB" sz="2000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937753" y="1429966"/>
            <a:ext cx="1381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1" idx="1"/>
          </p:cNvCxnSpPr>
          <p:nvPr/>
        </p:nvCxnSpPr>
        <p:spPr>
          <a:xfrm>
            <a:off x="2944238" y="1572638"/>
            <a:ext cx="1470059" cy="1819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05595" y="508580"/>
            <a:ext cx="1219200" cy="5539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5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TAG of the pictures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06905" y="1147314"/>
            <a:ext cx="629729" cy="45288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348158" y="1161691"/>
            <a:ext cx="2449902" cy="45288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9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7694579" y="4967592"/>
            <a:ext cx="3255523" cy="13383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136187" y="4980562"/>
            <a:ext cx="7519481" cy="155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3" y="936160"/>
            <a:ext cx="8262937" cy="39456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6587" y="346691"/>
            <a:ext cx="4202764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2500" b="1" dirty="0" smtClean="0">
                <a:solidFill>
                  <a:schemeClr val="tx1"/>
                </a:solidFill>
              </a:rPr>
              <a:t>Name of the pictures + tag </a:t>
            </a:r>
            <a:endParaRPr lang="en-GB" sz="2500" b="1" dirty="0" smtClean="0">
              <a:solidFill>
                <a:srgbClr val="FF000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467154" y="2605177"/>
            <a:ext cx="457200" cy="4054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4603629" y="2619555"/>
            <a:ext cx="457200" cy="4054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6852248" y="2633933"/>
            <a:ext cx="457200" cy="4054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9059863" y="2613805"/>
            <a:ext cx="457200" cy="4054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2362889" y="4543246"/>
            <a:ext cx="457200" cy="4054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4611508" y="4557624"/>
            <a:ext cx="457200" cy="4054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6825622" y="4580628"/>
            <a:ext cx="457200" cy="4054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987977" y="4569126"/>
            <a:ext cx="457200" cy="4054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e 5"/>
          <p:cNvGrpSpPr/>
          <p:nvPr/>
        </p:nvGrpSpPr>
        <p:grpSpPr>
          <a:xfrm>
            <a:off x="565100" y="5330562"/>
            <a:ext cx="7065715" cy="706659"/>
            <a:chOff x="2308196" y="5576888"/>
            <a:chExt cx="4380960" cy="438150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/>
            <a:srcRect r="21241"/>
            <a:stretch/>
          </p:blipFill>
          <p:spPr>
            <a:xfrm>
              <a:off x="2308196" y="5576888"/>
              <a:ext cx="4118484" cy="43815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3"/>
            <a:srcRect l="95640"/>
            <a:stretch/>
          </p:blipFill>
          <p:spPr>
            <a:xfrm>
              <a:off x="6461185" y="5576888"/>
              <a:ext cx="227971" cy="438150"/>
            </a:xfrm>
            <a:prstGeom prst="rect">
              <a:avLst/>
            </a:prstGeom>
          </p:spPr>
        </p:pic>
      </p:grpSp>
      <p:sp>
        <p:nvSpPr>
          <p:cNvPr id="15" name="Ellipse 14"/>
          <p:cNvSpPr/>
          <p:nvPr/>
        </p:nvSpPr>
        <p:spPr>
          <a:xfrm>
            <a:off x="7172866" y="5320234"/>
            <a:ext cx="457200" cy="531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80906" y="5386370"/>
            <a:ext cx="1595887" cy="54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217049" y="5383493"/>
            <a:ext cx="900024" cy="572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154454" y="5406498"/>
            <a:ext cx="1351472" cy="566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557684" y="5377744"/>
            <a:ext cx="2536166" cy="595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32530" y="6009108"/>
            <a:ext cx="1254484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2500" b="1" dirty="0" smtClean="0">
                <a:solidFill>
                  <a:schemeClr val="tx1"/>
                </a:solidFill>
              </a:rPr>
              <a:t>Season </a:t>
            </a:r>
            <a:endParaRPr lang="en-GB" sz="2500" b="1" dirty="0" smtClean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54629" y="6009108"/>
            <a:ext cx="772663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2500" b="1" dirty="0" smtClean="0">
                <a:solidFill>
                  <a:schemeClr val="tx1"/>
                </a:solidFill>
              </a:rPr>
              <a:t>City </a:t>
            </a:r>
            <a:endParaRPr lang="en-GB" sz="2500" b="1" dirty="0" smtClean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99066" y="6009108"/>
            <a:ext cx="1272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2500" b="1" dirty="0" smtClean="0">
                <a:solidFill>
                  <a:schemeClr val="tx1"/>
                </a:solidFill>
              </a:rPr>
              <a:t>Gender </a:t>
            </a:r>
            <a:endParaRPr lang="en-GB" sz="2500" b="1" dirty="0" smtClean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89892" y="6009108"/>
            <a:ext cx="2072377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2500" b="1" dirty="0" smtClean="0">
                <a:solidFill>
                  <a:schemeClr val="tx1"/>
                </a:solidFill>
              </a:rPr>
              <a:t>Brand’s name</a:t>
            </a:r>
            <a:endParaRPr lang="en-GB" sz="2500" b="1" dirty="0" smtClean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99938" y="6372973"/>
            <a:ext cx="289309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Picture’s number </a:t>
            </a:r>
            <a:endParaRPr lang="en-GB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357284" y="5947087"/>
            <a:ext cx="0" cy="2070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2665624" y="5978718"/>
            <a:ext cx="0" cy="2070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853194" y="6010348"/>
            <a:ext cx="0" cy="2070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5808515" y="5990220"/>
            <a:ext cx="0" cy="2070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7451387" y="5763058"/>
            <a:ext cx="110417" cy="6961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15" idx="1"/>
          </p:cNvCxnSpPr>
          <p:nvPr/>
        </p:nvCxnSpPr>
        <p:spPr>
          <a:xfrm>
            <a:off x="5044053" y="2869599"/>
            <a:ext cx="2195768" cy="25285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602317" y="5325542"/>
            <a:ext cx="1088382" cy="4770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2500" b="1" dirty="0" smtClean="0">
                <a:solidFill>
                  <a:schemeClr val="tx1"/>
                </a:solidFill>
              </a:rPr>
              <a:t>L2 tag</a:t>
            </a:r>
            <a:endParaRPr lang="en-GB" sz="2500" b="1" dirty="0" smtClean="0">
              <a:solidFill>
                <a:srgbClr val="FF0000"/>
              </a:solidFill>
            </a:endParaRPr>
          </a:p>
        </p:txBody>
      </p:sp>
      <p:cxnSp>
        <p:nvCxnSpPr>
          <p:cNvPr id="36" name="Connecteur droit avec flèche 35"/>
          <p:cNvCxnSpPr>
            <a:stCxn id="26" idx="3"/>
          </p:cNvCxnSpPr>
          <p:nvPr/>
        </p:nvCxnSpPr>
        <p:spPr>
          <a:xfrm>
            <a:off x="8449614" y="5593324"/>
            <a:ext cx="1180769" cy="980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87867" y="5316325"/>
            <a:ext cx="761747" cy="553998"/>
          </a:xfrm>
          <a:prstGeom prst="rect">
            <a:avLst/>
          </a:prstGeom>
          <a:ln w="76200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pPr fontAlgn="b"/>
            <a:r>
              <a:rPr lang="en-GB" sz="3000" b="1" dirty="0" smtClean="0">
                <a:solidFill>
                  <a:srgbClr val="FF0000"/>
                </a:solidFill>
              </a:rPr>
              <a:t>_2a</a:t>
            </a:r>
            <a:endParaRPr lang="en-GB" sz="3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9957" y="4886265"/>
            <a:ext cx="3119626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2500" b="1" dirty="0" smtClean="0">
                <a:solidFill>
                  <a:schemeClr val="tx1"/>
                </a:solidFill>
              </a:rPr>
              <a:t>Name of the </a:t>
            </a:r>
            <a:r>
              <a:rPr lang="en-GB" sz="2500" b="1" dirty="0" smtClean="0">
                <a:solidFill>
                  <a:schemeClr val="tx1"/>
                </a:solidFill>
              </a:rPr>
              <a:t>picture</a:t>
            </a:r>
            <a:endParaRPr lang="en-GB" sz="2500" b="1" dirty="0" smtClean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03125" y="4508896"/>
            <a:ext cx="1975082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2500" b="1" dirty="0" smtClean="0">
                <a:solidFill>
                  <a:schemeClr val="tx1"/>
                </a:solidFill>
              </a:rPr>
              <a:t>Tag of the picture </a:t>
            </a:r>
            <a:endParaRPr lang="en-GB" sz="2500" b="1" dirty="0" smtClean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8441" y="3340596"/>
            <a:ext cx="2919582" cy="1169551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n-GB" sz="1000" b="1" dirty="0" smtClean="0">
                <a:solidFill>
                  <a:srgbClr val="FF0000"/>
                </a:solidFill>
              </a:rPr>
              <a:t>2019_SS_Paris_Female_Isabel-Marrant(0)2a</a:t>
            </a:r>
          </a:p>
          <a:p>
            <a:pPr fontAlgn="b"/>
            <a:r>
              <a:rPr lang="en-GB" sz="1000" b="1" dirty="0" smtClean="0">
                <a:solidFill>
                  <a:srgbClr val="FF0000"/>
                </a:solidFill>
              </a:rPr>
              <a:t>2019_SS_Paris_Female_Isabel-Marrant(1)53b</a:t>
            </a:r>
            <a:endParaRPr lang="en-GB" sz="1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GB" sz="1000" b="1" dirty="0" smtClean="0">
                <a:solidFill>
                  <a:srgbClr val="FF0000"/>
                </a:solidFill>
              </a:rPr>
              <a:t>2019_SS_Paris_Female_Isabel-Marrant(2)34v</a:t>
            </a:r>
            <a:endParaRPr lang="en-GB" sz="1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GB" sz="1000" b="1" dirty="0" smtClean="0">
                <a:solidFill>
                  <a:srgbClr val="FF0000"/>
                </a:solidFill>
              </a:rPr>
              <a:t>2019_SS_Paris_Female_Isabel-Marrant(3)31c</a:t>
            </a:r>
            <a:endParaRPr lang="en-GB" sz="1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GB" sz="1000" b="1" dirty="0" smtClean="0">
                <a:solidFill>
                  <a:srgbClr val="FF0000"/>
                </a:solidFill>
              </a:rPr>
              <a:t>2019_SS_Paris_Female_Isabel-Marrant(4)81g</a:t>
            </a:r>
          </a:p>
          <a:p>
            <a:pPr fontAlgn="b"/>
            <a:r>
              <a:rPr lang="en-GB" sz="1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……….</a:t>
            </a:r>
            <a:endParaRPr lang="en-GB" sz="1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fontAlgn="b"/>
            <a:endParaRPr lang="en-GB" sz="1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07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663</Words>
  <Application>Microsoft Office PowerPoint</Application>
  <PresentationFormat>Grand écran</PresentationFormat>
  <Paragraphs>368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Microsoft Yi Baiti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agnes kubiak</dc:creator>
  <cp:lastModifiedBy>agnes kubiak</cp:lastModifiedBy>
  <cp:revision>167</cp:revision>
  <dcterms:created xsi:type="dcterms:W3CDTF">2020-02-26T18:49:36Z</dcterms:created>
  <dcterms:modified xsi:type="dcterms:W3CDTF">2020-03-24T12:34:43Z</dcterms:modified>
</cp:coreProperties>
</file>