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256" r:id="rId4"/>
    <p:sldId id="260" r:id="rId5"/>
    <p:sldId id="261" r:id="rId6"/>
    <p:sldId id="269" r:id="rId7"/>
    <p:sldId id="263" r:id="rId8"/>
    <p:sldId id="265" r:id="rId9"/>
    <p:sldId id="266" r:id="rId10"/>
    <p:sldId id="258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B58"/>
    <a:srgbClr val="708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006" autoAdjust="0"/>
  </p:normalViewPr>
  <p:slideViewPr>
    <p:cSldViewPr>
      <p:cViewPr varScale="1">
        <p:scale>
          <a:sx n="63" d="100"/>
          <a:sy n="63" d="100"/>
        </p:scale>
        <p:origin x="174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A2E5D-D057-4FD0-8F6D-FED2C8F3BDF2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2F566-6FDD-4879-8C65-2D37758952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5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6EB33-DE83-40E3-B44A-5C5C5B7FA28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0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6EB33-DE83-40E3-B44A-5C5C5B7FA28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3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6EB33-DE83-40E3-B44A-5C5C5B7FA28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8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6EB33-DE83-40E3-B44A-5C5C5B7FA28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8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6EB33-DE83-40E3-B44A-5C5C5B7FA28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8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6EB33-DE83-40E3-B44A-5C5C5B7FA28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8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logo及应用\VI应用\PPT\ppt设计\新LOGOppt-翅膀\封面 拷贝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logo及应用\VI应用\PPT\ppt设计\新LOGOppt-翅膀\内页 拷贝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logo及应用\VI应用\PPT\ppt设计\新LOGOppt-翅膀\封底 拷贝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27584" y="805830"/>
            <a:ext cx="60960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altLang="zh-CN" b="1" kern="0" dirty="0" smtClean="0">
                <a:latin typeface="+mj-lt"/>
                <a:ea typeface="微软雅黑" pitchFamily="34" charset="-122"/>
                <a:cs typeface="+mj-cs"/>
              </a:rPr>
              <a:t>4G</a:t>
            </a:r>
            <a:r>
              <a:rPr lang="zh-CN" altLang="en-US" b="1" kern="0" dirty="0" smtClean="0">
                <a:latin typeface="+mj-lt"/>
                <a:ea typeface="微软雅黑" pitchFamily="34" charset="-122"/>
                <a:cs typeface="+mj-cs"/>
              </a:rPr>
              <a:t>主套餐推荐</a:t>
            </a:r>
            <a:endParaRPr lang="en-US" altLang="zh-CN" b="1" kern="0" dirty="0" smtClean="0">
              <a:latin typeface="+mj-lt"/>
              <a:ea typeface="微软雅黑" pitchFamily="34" charset="-122"/>
              <a:cs typeface="+mj-cs"/>
            </a:endParaRPr>
          </a:p>
          <a:p>
            <a:pPr eaLnBrk="0" hangingPunct="0">
              <a:defRPr/>
            </a:pPr>
            <a:r>
              <a:rPr lang="en-US" altLang="zh-CN" b="1" kern="0" dirty="0">
                <a:latin typeface="+mj-lt"/>
                <a:ea typeface="微软雅黑" pitchFamily="34" charset="-122"/>
                <a:cs typeface="+mj-cs"/>
              </a:rPr>
              <a:t> </a:t>
            </a:r>
            <a:r>
              <a:rPr lang="en-US" altLang="zh-CN" b="1" kern="0" dirty="0" smtClean="0">
                <a:latin typeface="+mj-lt"/>
                <a:ea typeface="微软雅黑" pitchFamily="34" charset="-122"/>
                <a:cs typeface="+mj-cs"/>
              </a:rPr>
              <a:t>                 ——</a:t>
            </a:r>
            <a:r>
              <a:rPr lang="zh-CN" altLang="en-US" b="1" kern="0" dirty="0" smtClean="0">
                <a:latin typeface="+mj-lt"/>
                <a:ea typeface="微软雅黑" pitchFamily="34" charset="-122"/>
                <a:cs typeface="+mj-cs"/>
              </a:rPr>
              <a:t>部署方案</a:t>
            </a:r>
            <a:endParaRPr lang="zh-CN" altLang="en-US" b="1" kern="0" dirty="0">
              <a:latin typeface="+mj-lt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4016" y="4986"/>
            <a:ext cx="8085584" cy="493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  <a:endParaRPr lang="zh-CN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84649" y="2878493"/>
            <a:ext cx="7587750" cy="1329265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19050" cap="flat" cmpd="sng" algn="ctr">
            <a:solidFill>
              <a:srgbClr val="004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eaVert" wrap="none" lIns="91439" tIns="45720" rIns="91439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数据处理层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66938" y="1419618"/>
            <a:ext cx="7605461" cy="1184409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19050" cap="flat" cmpd="sng" algn="ctr">
            <a:solidFill>
              <a:srgbClr val="004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eaVert" wrap="none" lIns="91439" tIns="45720" rIns="91439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518923" y="4301798"/>
            <a:ext cx="7605461" cy="288886"/>
          </a:xfrm>
          <a:prstGeom prst="roundRect">
            <a:avLst>
              <a:gd name="adj" fmla="val 521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9" tIns="45720" rIns="91439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 源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圆角矩形 172"/>
          <p:cNvSpPr/>
          <p:nvPr/>
        </p:nvSpPr>
        <p:spPr bwMode="auto">
          <a:xfrm>
            <a:off x="592980" y="688474"/>
            <a:ext cx="7579420" cy="631460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19050" cap="flat" cmpd="sng" algn="ctr">
            <a:solidFill>
              <a:srgbClr val="004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eaVert" wrap="none" lIns="91439" tIns="45720" rIns="91439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对外接口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901517" y="1491629"/>
            <a:ext cx="6710403" cy="599762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ctr" anchorCtr="0"/>
          <a:lstStyle/>
          <a:p>
            <a:pPr eaLnBrk="0" hangingPunct="0">
              <a:defRPr/>
            </a:pP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圆角矩形 173"/>
          <p:cNvSpPr/>
          <p:nvPr/>
        </p:nvSpPr>
        <p:spPr bwMode="auto">
          <a:xfrm>
            <a:off x="998695" y="782072"/>
            <a:ext cx="1269049" cy="277509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营销推荐接口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圆角矩形 174"/>
          <p:cNvSpPr/>
          <p:nvPr/>
        </p:nvSpPr>
        <p:spPr bwMode="auto">
          <a:xfrm>
            <a:off x="2449446" y="782072"/>
            <a:ext cx="1690506" cy="277509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挖掘结果、模型输出接口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圆角矩形 175"/>
          <p:cNvSpPr/>
          <p:nvPr/>
        </p:nvSpPr>
        <p:spPr bwMode="auto">
          <a:xfrm>
            <a:off x="4321654" y="782072"/>
            <a:ext cx="1467087" cy="277509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挖掘引擎服务接口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7" name="圆角矩形 356"/>
          <p:cNvSpPr/>
          <p:nvPr/>
        </p:nvSpPr>
        <p:spPr bwMode="auto">
          <a:xfrm>
            <a:off x="949116" y="2931790"/>
            <a:ext cx="4819317" cy="964086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服务引擎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en-US" altLang="zh-CN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en-US" altLang="zh-CN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en-US" altLang="zh-CN" sz="1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r>
              <a:rPr lang="en-US" altLang="zh-CN" sz="1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Java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1066421" y="3147813"/>
            <a:ext cx="1201323" cy="595246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预处理组件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数据提取组件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数据审查组件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 bwMode="auto">
          <a:xfrm>
            <a:off x="5985233" y="771549"/>
            <a:ext cx="1467087" cy="277509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应用集成接口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5697" y="1059581"/>
            <a:ext cx="4658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接口、   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接口、    消息接口、     文件接口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5868145" y="2931790"/>
            <a:ext cx="2077312" cy="964523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挖掘引擎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en-US" altLang="zh-CN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en-US" altLang="zh-CN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en-US" altLang="zh-CN" sz="1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r>
              <a:rPr lang="en-US" altLang="zh-CN" sz="1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1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98230" y="1851669"/>
            <a:ext cx="6690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springmvc / mybaits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shiro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/requireJs / angularjs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tomcat / ngnix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1506272" y="1563637"/>
            <a:ext cx="2489664" cy="258060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数据探索工具（配置组件、探索框架）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圆角矩形 168"/>
          <p:cNvSpPr/>
          <p:nvPr/>
        </p:nvSpPr>
        <p:spPr bwMode="auto">
          <a:xfrm>
            <a:off x="4098560" y="1563637"/>
            <a:ext cx="2884574" cy="258060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数据探索应用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圆角矩形 169"/>
          <p:cNvSpPr/>
          <p:nvPr/>
        </p:nvSpPr>
        <p:spPr bwMode="auto">
          <a:xfrm>
            <a:off x="899592" y="2154979"/>
            <a:ext cx="6710403" cy="407439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ctr" anchorCtr="0"/>
          <a:lstStyle/>
          <a:p>
            <a:pPr eaLnBrk="0" hangingPunct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171" name="圆角矩形 170"/>
          <p:cNvSpPr/>
          <p:nvPr/>
        </p:nvSpPr>
        <p:spPr bwMode="auto">
          <a:xfrm>
            <a:off x="1506272" y="2241681"/>
            <a:ext cx="2633680" cy="258060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 （或其他</a:t>
            </a:r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圆角矩形 171"/>
          <p:cNvSpPr/>
          <p:nvPr/>
        </p:nvSpPr>
        <p:spPr bwMode="auto">
          <a:xfrm>
            <a:off x="4386592" y="2241681"/>
            <a:ext cx="2489664" cy="258060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codis</a:t>
            </a: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779912" y="2604027"/>
            <a:ext cx="0" cy="2927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148064" y="2604027"/>
            <a:ext cx="0" cy="2744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15775" y="2565746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t</a:t>
            </a:r>
            <a:r>
              <a:rPr lang="en-US" altLang="zh-CN" sz="1200" b="1" dirty="0" smtClean="0"/>
              <a:t>hrift(RPC) / RMI</a:t>
            </a:r>
            <a:endParaRPr lang="zh-CN" altLang="en-US" sz="1200" b="1" dirty="0"/>
          </a:p>
        </p:txBody>
      </p:sp>
      <p:sp>
        <p:nvSpPr>
          <p:cNvPr id="177" name="圆角矩形 176"/>
          <p:cNvSpPr/>
          <p:nvPr/>
        </p:nvSpPr>
        <p:spPr bwMode="auto">
          <a:xfrm>
            <a:off x="949116" y="3931623"/>
            <a:ext cx="7079268" cy="224302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ctr" anchorCtr="0"/>
          <a:lstStyle/>
          <a:p>
            <a:pPr eaLnBrk="0" hangingPunct="0">
              <a:defRPr/>
            </a:pP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计算和存储                         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HDFS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Hive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spark on hive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Rhadoop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圆角矩形 177"/>
          <p:cNvSpPr/>
          <p:nvPr/>
        </p:nvSpPr>
        <p:spPr bwMode="auto">
          <a:xfrm>
            <a:off x="5914799" y="3170273"/>
            <a:ext cx="662374" cy="173332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C5</a:t>
            </a:r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lang="zh-CN" altLang="en-US" sz="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圆角矩形 179"/>
          <p:cNvSpPr/>
          <p:nvPr/>
        </p:nvSpPr>
        <p:spPr bwMode="auto">
          <a:xfrm>
            <a:off x="7306019" y="3163861"/>
            <a:ext cx="639438" cy="163952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邻近</a:t>
            </a:r>
            <a:endParaRPr lang="zh-CN" altLang="en-US" sz="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圆角矩形 182"/>
          <p:cNvSpPr/>
          <p:nvPr/>
        </p:nvSpPr>
        <p:spPr bwMode="auto">
          <a:xfrm>
            <a:off x="6572264" y="3429006"/>
            <a:ext cx="766402" cy="178360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</a:t>
            </a:r>
            <a:endParaRPr lang="zh-CN" altLang="en-US" sz="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圆角矩形 186"/>
          <p:cNvSpPr/>
          <p:nvPr/>
        </p:nvSpPr>
        <p:spPr bwMode="auto">
          <a:xfrm>
            <a:off x="2449447" y="3147813"/>
            <a:ext cx="1114442" cy="595246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数据源管理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圆角矩形 187"/>
          <p:cNvSpPr/>
          <p:nvPr/>
        </p:nvSpPr>
        <p:spPr bwMode="auto">
          <a:xfrm>
            <a:off x="3707904" y="3147813"/>
            <a:ext cx="1944216" cy="595246"/>
          </a:xfrm>
          <a:prstGeom prst="roundRect">
            <a:avLst>
              <a:gd name="adj" fmla="val 521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 eaLnBrk="0" hangingPunct="0">
              <a:defRPr/>
            </a:pP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调度管理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任务队列、流程配置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调度管理、任务监控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defRPr/>
            </a:pPr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8286776" y="1428742"/>
            <a:ext cx="857224" cy="2643206"/>
          </a:xfrm>
          <a:prstGeom prst="up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5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4016" y="4986"/>
            <a:ext cx="8085584" cy="493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产品部署图</a:t>
            </a:r>
            <a:endParaRPr lang="zh-CN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5183169" y="498151"/>
            <a:ext cx="1273838" cy="140892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>
              <a:defRPr/>
            </a:pPr>
            <a:r>
              <a:rPr lang="zh-CN" altLang="en-US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数据探索配置库</a:t>
            </a:r>
            <a:endParaRPr lang="en-US" altLang="zh-CN" sz="12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0359" y="2447240"/>
            <a:ext cx="4962687" cy="229846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b="1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Rhadoop</a:t>
            </a:r>
            <a:r>
              <a:rPr lang="zh-CN" altLang="en-US" sz="1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en-US" altLang="zh-CN" sz="1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/hive</a:t>
            </a:r>
            <a:r>
              <a:rPr lang="zh-CN" altLang="en-US" sz="1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1187624" y="2202858"/>
            <a:ext cx="5405461" cy="26731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>
              <a:defRPr/>
            </a:pPr>
            <a:r>
              <a:rPr lang="zh-CN" altLang="en-US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大数据处理平台（</a:t>
            </a: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Hadoop)</a:t>
            </a:r>
            <a:endParaRPr lang="en-US" altLang="zh-CN" sz="12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9472" y="2688333"/>
            <a:ext cx="1480932" cy="480053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7507" y="2905907"/>
            <a:ext cx="1060391" cy="2373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Rhadoop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基础库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&amp;R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算法库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34245" y="3248438"/>
            <a:ext cx="1486159" cy="480053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7507" y="3460902"/>
            <a:ext cx="1060391" cy="253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Rhadoop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基础库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&amp;R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算法库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47861" y="3808543"/>
            <a:ext cx="1472543" cy="480053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7129" y="4027093"/>
            <a:ext cx="1060391" cy="2591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Rhadoop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基础库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&amp;R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算法库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48889" y="2760814"/>
            <a:ext cx="2796125" cy="1847733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42249" y="4001045"/>
            <a:ext cx="1317392" cy="213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42249" y="4288596"/>
            <a:ext cx="1317392" cy="213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基础库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&amp;R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算法库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53000" y="4288596"/>
            <a:ext cx="1206953" cy="2273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2249" y="3019811"/>
            <a:ext cx="1286504" cy="907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挖掘引擎程序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C5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决策树算法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时间序列算法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47861" y="4368647"/>
            <a:ext cx="1472543" cy="23990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00761" y="3005472"/>
            <a:ext cx="1292013" cy="910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探索服务后台程序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调度管理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数据管理等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87625" y="498152"/>
            <a:ext cx="3533253" cy="1408923"/>
            <a:chOff x="606699" y="498152"/>
            <a:chExt cx="3533253" cy="1408923"/>
          </a:xfrm>
        </p:grpSpPr>
        <p:sp>
          <p:nvSpPr>
            <p:cNvPr id="53" name="圆角矩形 52"/>
            <p:cNvSpPr/>
            <p:nvPr/>
          </p:nvSpPr>
          <p:spPr bwMode="auto">
            <a:xfrm>
              <a:off x="606699" y="498152"/>
              <a:ext cx="3533253" cy="1408923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anchor="t" anchorCtr="0"/>
            <a:lstStyle/>
            <a:p>
              <a:pPr algn="ctr">
                <a:defRPr/>
              </a:pPr>
              <a:r>
                <a:rPr lang="zh-CN" altLang="en-US" sz="1200" b="1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数据探索前台应用服务器</a:t>
              </a:r>
              <a:endParaRPr lang="en-US" altLang="zh-CN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78469" y="802547"/>
              <a:ext cx="3141167" cy="72470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数据探索应用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99592" y="1098331"/>
              <a:ext cx="2948606" cy="2596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4G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主套餐推荐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87408" y="1575042"/>
              <a:ext cx="3208529" cy="2566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JDK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>
            <a:off x="4466428" y="1831643"/>
            <a:ext cx="830514" cy="117382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 rot="3285341">
            <a:off x="4427824" y="2265098"/>
            <a:ext cx="1439695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RMI / Thrift RPC</a:t>
            </a:r>
          </a:p>
        </p:txBody>
      </p:sp>
      <p:sp>
        <p:nvSpPr>
          <p:cNvPr id="61" name="流程图: 磁盘 60"/>
          <p:cNvSpPr/>
          <p:nvPr/>
        </p:nvSpPr>
        <p:spPr bwMode="auto">
          <a:xfrm>
            <a:off x="5364088" y="971800"/>
            <a:ext cx="859234" cy="663845"/>
          </a:xfrm>
          <a:prstGeom prst="flowChartMagneticDisk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kern="0" dirty="0" err="1" smtClean="0">
                <a:solidFill>
                  <a:schemeClr val="tx1"/>
                </a:solidFill>
                <a:latin typeface="微软雅黑" pitchFamily="34" charset="-122"/>
              </a:rPr>
              <a:t>Mysql</a:t>
            </a:r>
            <a:endParaRPr lang="zh-CN" altLang="en-US" sz="1050" b="1" kern="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cxnSp>
        <p:nvCxnSpPr>
          <p:cNvPr id="49" name="直接箭头连接符 48"/>
          <p:cNvCxnSpPr>
            <a:stCxn id="53" idx="3"/>
            <a:endCxn id="58" idx="1"/>
          </p:cNvCxnSpPr>
          <p:nvPr/>
        </p:nvCxnSpPr>
        <p:spPr>
          <a:xfrm flipV="1">
            <a:off x="4720878" y="1202613"/>
            <a:ext cx="462291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658535" y="925614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45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</a:p>
        </p:txBody>
      </p:sp>
      <p:sp>
        <p:nvSpPr>
          <p:cNvPr id="63" name="矩形 62"/>
          <p:cNvSpPr/>
          <p:nvPr/>
        </p:nvSpPr>
        <p:spPr>
          <a:xfrm>
            <a:off x="4640311" y="3992370"/>
            <a:ext cx="1219642" cy="248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 rot="17831977">
            <a:off x="5620109" y="2028345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45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</a:p>
        </p:txBody>
      </p:sp>
      <p:sp>
        <p:nvSpPr>
          <p:cNvPr id="68" name="圆角矩形 67"/>
          <p:cNvSpPr/>
          <p:nvPr/>
        </p:nvSpPr>
        <p:spPr bwMode="auto">
          <a:xfrm>
            <a:off x="6676485" y="2206255"/>
            <a:ext cx="874100" cy="2669750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lang="en-US" altLang="zh-CN" sz="12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752945" y="2821497"/>
            <a:ext cx="696180" cy="1787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默认数据源提数流程脚本配置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6554517" y="498150"/>
            <a:ext cx="1002253" cy="1408923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anchor="t" anchorCtr="0"/>
          <a:lstStyle/>
          <a:p>
            <a:pPr algn="ctr"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FTP</a:t>
            </a:r>
            <a:r>
              <a:rPr lang="zh-CN" altLang="en-US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1200" b="1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4720878" y="843558"/>
            <a:ext cx="187220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2" idx="3"/>
            <a:endCxn id="77" idx="2"/>
          </p:cNvCxnSpPr>
          <p:nvPr/>
        </p:nvCxnSpPr>
        <p:spPr>
          <a:xfrm flipV="1">
            <a:off x="5892774" y="1907073"/>
            <a:ext cx="1162870" cy="155382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697688" y="928676"/>
            <a:ext cx="428628" cy="2566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687794" y="571486"/>
            <a:ext cx="428628" cy="256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7715272" y="1357304"/>
            <a:ext cx="357190" cy="158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4846628" y="2082810"/>
            <a:ext cx="1357322" cy="47781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15338" y="1214428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FTP</a:t>
            </a:r>
            <a:r>
              <a:rPr lang="zh-CN" altLang="en-US" sz="900" dirty="0" smtClean="0"/>
              <a:t>协议</a:t>
            </a:r>
            <a:endParaRPr lang="zh-CN" altLang="en-US" sz="900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7715272" y="1643056"/>
            <a:ext cx="390853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143900" y="1500180"/>
            <a:ext cx="8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  </a:t>
            </a:r>
            <a:r>
              <a:rPr lang="en-US" altLang="zh-CN" sz="900" dirty="0" err="1" smtClean="0"/>
              <a:t>Jdbc</a:t>
            </a:r>
            <a:r>
              <a:rPr lang="zh-CN" altLang="en-US" sz="900" dirty="0" smtClean="0"/>
              <a:t>连</a:t>
            </a:r>
            <a:r>
              <a:rPr lang="en-US" altLang="zh-CN" sz="900" dirty="0" err="1" smtClean="0"/>
              <a:t>mysql</a:t>
            </a:r>
            <a:r>
              <a:rPr lang="en-US" altLang="zh-CN" sz="900" dirty="0" smtClean="0"/>
              <a:t>    </a:t>
            </a:r>
            <a:r>
              <a:rPr lang="zh-CN" altLang="en-US" sz="900" dirty="0" smtClean="0"/>
              <a:t>库</a:t>
            </a:r>
            <a:endParaRPr lang="zh-CN" altLang="en-US" sz="9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7715272" y="2071684"/>
            <a:ext cx="357190" cy="1588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215338" y="1928808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Thrift</a:t>
            </a:r>
            <a:r>
              <a:rPr lang="zh-CN" altLang="en-US" sz="900" dirty="0" smtClean="0"/>
              <a:t>服务</a:t>
            </a:r>
            <a:endParaRPr lang="zh-CN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215338" y="57148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部署的程序</a:t>
            </a:r>
            <a:endParaRPr lang="zh-CN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8215338" y="92867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安装的软件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8452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4016" y="4986"/>
            <a:ext cx="8085584" cy="493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大数据处理平台硬件配置及用户数</a:t>
            </a:r>
            <a:endParaRPr lang="zh-CN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785800"/>
          <a:ext cx="7429552" cy="3500462"/>
        </p:xfrm>
        <a:graphic>
          <a:graphicData uri="http://schemas.openxmlformats.org/drawingml/2006/table">
            <a:tbl>
              <a:tblPr/>
              <a:tblGrid>
                <a:gridCol w="1438207"/>
                <a:gridCol w="501948"/>
                <a:gridCol w="1740801"/>
                <a:gridCol w="462448"/>
                <a:gridCol w="733685"/>
                <a:gridCol w="2552463"/>
              </a:tblGrid>
              <a:tr h="47896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大数据处理平台设备基本配置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582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参数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规格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参数说明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数量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单位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99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CPU 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2*12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最低配置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core 2.4G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CPU、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内存、磁盘及网卡按此数据配置，可以达到平衡，不会出现瓶颈。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</a:tr>
              <a:tr h="47896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内存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8*8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最低配置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GB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</a:tr>
              <a:tr h="3911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硬盘（操作系统盘）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2*600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最低配置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1200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GB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</a:tr>
              <a:tr h="3705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硬盘（数据盘）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根据硬盘空间需求可增减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1.2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</a:tr>
              <a:tr h="525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数据交换网卡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2*1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最低配置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8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块万兆网卡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8775" marR="8775" marT="87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42861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每天数据量大约</a:t>
            </a:r>
            <a:r>
              <a:rPr lang="en-US" altLang="zh-CN" dirty="0" smtClean="0"/>
              <a:t>300GB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0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4016" y="4986"/>
            <a:ext cx="8085584" cy="493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硬件需求</a:t>
            </a:r>
            <a:endParaRPr lang="zh-CN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46158"/>
              </p:ext>
            </p:extLst>
          </p:nvPr>
        </p:nvGraphicFramePr>
        <p:xfrm>
          <a:off x="714348" y="571486"/>
          <a:ext cx="7286676" cy="3567428"/>
        </p:xfrm>
        <a:graphic>
          <a:graphicData uri="http://schemas.openxmlformats.org/drawingml/2006/table">
            <a:tbl>
              <a:tblPr/>
              <a:tblGrid>
                <a:gridCol w="1115206"/>
                <a:gridCol w="1115206"/>
                <a:gridCol w="1117197"/>
                <a:gridCol w="830430"/>
                <a:gridCol w="748781"/>
                <a:gridCol w="748781"/>
                <a:gridCol w="804542"/>
                <a:gridCol w="806533"/>
              </a:tblGrid>
              <a:tr h="33843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所属模块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平台类型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配置要求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　</a:t>
                      </a:r>
                    </a:p>
                  </a:txBody>
                  <a:tcPr marL="6153" marR="6153" marT="615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设备数量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备注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616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CPU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内存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 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硬盘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 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万兆网口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 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（台）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3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前台应用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Tomcat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2*12core 2.4G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64GB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2*600GB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4*1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块千兆网卡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可与配置库复用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76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探索工具</a:t>
                      </a:r>
                      <a:b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</a:b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配置库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Mysql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2*12core 2.4G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64GB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2*600GB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4*1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块千兆网卡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可与配置库复用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71502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探索应用 </a:t>
                      </a:r>
                      <a:b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</a:b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前台库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M</a:t>
                      </a:r>
                      <a:r>
                        <a:rPr lang="en-US" altLang="zh-CN" sz="8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ysql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DB2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4*1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块千兆网卡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FF0000"/>
                          </a:solidFill>
                          <a:latin typeface="微软雅黑"/>
                        </a:rPr>
                        <a:t>部署至</a:t>
                      </a:r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latin typeface="微软雅黑"/>
                        </a:rPr>
                        <a:t>Hadoop</a:t>
                      </a:r>
                      <a:r>
                        <a:rPr lang="zh-CN" altLang="en-US" sz="800" b="0" i="0" u="none" strike="noStrike" dirty="0">
                          <a:solidFill>
                            <a:srgbClr val="FF0000"/>
                          </a:solidFill>
                          <a:latin typeface="微软雅黑"/>
                        </a:rPr>
                        <a:t>集群中的</a:t>
                      </a:r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800" b="0" i="0" u="none" strike="noStrike" dirty="0">
                          <a:solidFill>
                            <a:srgbClr val="FF0000"/>
                          </a:solidFill>
                          <a:latin typeface="微软雅黑"/>
                        </a:rPr>
                        <a:t>个</a:t>
                      </a:r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latin typeface="微软雅黑"/>
                        </a:rPr>
                        <a:t>DataNode</a:t>
                      </a:r>
                      <a:r>
                        <a:rPr lang="zh-CN" altLang="en-US" sz="800" b="0" i="0" u="none" strike="noStrike" dirty="0">
                          <a:solidFill>
                            <a:srgbClr val="FF0000"/>
                          </a:solidFill>
                          <a:latin typeface="微软雅黑"/>
                        </a:rPr>
                        <a:t>节点上</a:t>
                      </a:r>
                      <a:br>
                        <a:rPr lang="zh-CN" altLang="en-US" sz="800" b="0" i="0" u="none" strike="noStrike" dirty="0">
                          <a:solidFill>
                            <a:srgbClr val="FF0000"/>
                          </a:solidFill>
                          <a:latin typeface="微软雅黑"/>
                        </a:rPr>
                      </a:br>
                      <a:endParaRPr lang="zh-CN" altLang="en-US" sz="800" b="0" i="0" u="none" strike="noStrike" dirty="0">
                        <a:solidFill>
                          <a:srgbClr val="FF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861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后台服务</a:t>
                      </a:r>
                      <a:b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</a:b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挖掘引擎 </a:t>
                      </a:r>
                    </a:p>
                    <a:p>
                      <a:pPr algn="ctr" rtl="0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  <a:r>
                        <a:rPr lang="en-US" altLang="zh-CN" sz="8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R、Python、Java、thrift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</a:p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可与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TAS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服务共用，所需存储较小；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5723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FTP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</a:b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文件服务器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用于文件接口数据传输，上传文件存放，挖掘结果存放；挖掘样本集、训练集的数据备份（可选）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9536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hadoop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/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</a:b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集群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数据节点数量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*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12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core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2.4G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64G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2*600GB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4*1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块千兆网卡　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424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主节点数量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*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12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core 2.4G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64G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2*600GB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4*1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块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千兆网卡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11881"/>
              </p:ext>
            </p:extLst>
          </p:nvPr>
        </p:nvGraphicFramePr>
        <p:xfrm>
          <a:off x="714348" y="4143386"/>
          <a:ext cx="7286676" cy="486121"/>
        </p:xfrm>
        <a:graphic>
          <a:graphicData uri="http://schemas.openxmlformats.org/drawingml/2006/table">
            <a:tbl>
              <a:tblPr/>
              <a:tblGrid>
                <a:gridCol w="1115206"/>
                <a:gridCol w="1115206"/>
                <a:gridCol w="1117197"/>
                <a:gridCol w="830430"/>
                <a:gridCol w="748781"/>
                <a:gridCol w="748781"/>
                <a:gridCol w="804542"/>
                <a:gridCol w="806533"/>
              </a:tblGrid>
              <a:tr h="4861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合计设备数量</a:t>
                      </a:r>
                    </a:p>
                    <a:p>
                      <a:pPr algn="ctr" rtl="0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 </a:t>
                      </a: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7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153" marR="6153" marT="61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4016" y="4986"/>
            <a:ext cx="8085584" cy="493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软件清单</a:t>
            </a:r>
            <a:endParaRPr lang="zh-CN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21254"/>
              </p:ext>
            </p:extLst>
          </p:nvPr>
        </p:nvGraphicFramePr>
        <p:xfrm>
          <a:off x="642910" y="928678"/>
          <a:ext cx="7215238" cy="3367085"/>
        </p:xfrm>
        <a:graphic>
          <a:graphicData uri="http://schemas.openxmlformats.org/drawingml/2006/table">
            <a:tbl>
              <a:tblPr/>
              <a:tblGrid>
                <a:gridCol w="1726345"/>
                <a:gridCol w="1556662"/>
                <a:gridCol w="1637815"/>
                <a:gridCol w="2294416"/>
              </a:tblGrid>
              <a:tr h="294246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软件名称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软件版本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安装位置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是否开源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94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hadoop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2.6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或者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2.6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以上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是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94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hive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0.12.0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是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94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thrift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0.9.2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或以上版本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DataNode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节点、后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台探索服务器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是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581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基础库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3.1.2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DataNode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节点、后台探索服务器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是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94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Python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2.6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或以上版本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latin typeface="微软雅黑"/>
                        </a:rPr>
                        <a:t>DataNode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节点、后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台探索服务器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是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581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微软雅黑"/>
                        </a:rPr>
                        <a:t>Mysql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5.6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前台应用服务器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配置库服务器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是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581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Tomcat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6.0.44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前台应用服务器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配置库服务器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是 </a:t>
                      </a:r>
                    </a:p>
                  </a:txBody>
                  <a:tcPr marL="4675" marR="4675" marT="46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7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4071934" y="2500312"/>
            <a:ext cx="1500198" cy="12144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数据探索应用平台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144016" y="4986"/>
            <a:ext cx="8085584" cy="493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应用集成方案</a:t>
            </a:r>
            <a:endParaRPr lang="zh-CN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571486"/>
            <a:ext cx="77460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云形 13"/>
          <p:cNvSpPr/>
          <p:nvPr/>
        </p:nvSpPr>
        <p:spPr>
          <a:xfrm>
            <a:off x="5214942" y="1214428"/>
            <a:ext cx="2357454" cy="1000132"/>
          </a:xfrm>
          <a:prstGeom prst="cloud">
            <a:avLst/>
          </a:prstGeom>
          <a:solidFill>
            <a:schemeClr val="accent1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</a:p>
        </p:txBody>
      </p:sp>
      <p:sp>
        <p:nvSpPr>
          <p:cNvPr id="22" name="椭圆 21"/>
          <p:cNvSpPr/>
          <p:nvPr/>
        </p:nvSpPr>
        <p:spPr>
          <a:xfrm>
            <a:off x="714348" y="2571750"/>
            <a:ext cx="1500198" cy="10715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营销平台</a:t>
            </a:r>
          </a:p>
        </p:txBody>
      </p:sp>
      <p:sp>
        <p:nvSpPr>
          <p:cNvPr id="45" name="矩形 44"/>
          <p:cNvSpPr/>
          <p:nvPr/>
        </p:nvSpPr>
        <p:spPr>
          <a:xfrm>
            <a:off x="2080667" y="2118674"/>
            <a:ext cx="2143140" cy="455609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提供数据格式为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套餐编码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推荐月份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.txt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的营销数据</a:t>
            </a:r>
          </a:p>
        </p:txBody>
      </p:sp>
      <p:sp>
        <p:nvSpPr>
          <p:cNvPr id="53" name="矩形 52"/>
          <p:cNvSpPr/>
          <p:nvPr/>
        </p:nvSpPr>
        <p:spPr>
          <a:xfrm>
            <a:off x="2071670" y="3643320"/>
            <a:ext cx="2143140" cy="428628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推荐套餐信息及推荐用户数</a:t>
            </a:r>
          </a:p>
        </p:txBody>
      </p:sp>
      <p:sp>
        <p:nvSpPr>
          <p:cNvPr id="69" name="直角上箭头 68"/>
          <p:cNvSpPr/>
          <p:nvPr/>
        </p:nvSpPr>
        <p:spPr>
          <a:xfrm>
            <a:off x="5572132" y="2143122"/>
            <a:ext cx="1071570" cy="1071570"/>
          </a:xfrm>
          <a:prstGeom prst="bentUpArrow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右箭头 82"/>
          <p:cNvSpPr/>
          <p:nvPr/>
        </p:nvSpPr>
        <p:spPr>
          <a:xfrm>
            <a:off x="2143108" y="2714626"/>
            <a:ext cx="2071702" cy="285752"/>
          </a:xfrm>
          <a:prstGeom prst="rightArrow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左箭头 83"/>
          <p:cNvSpPr/>
          <p:nvPr/>
        </p:nvSpPr>
        <p:spPr>
          <a:xfrm>
            <a:off x="2143108" y="3071816"/>
            <a:ext cx="2000264" cy="357190"/>
          </a:xfrm>
          <a:prstGeom prst="leftArrow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7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tlCol="0" anchor="t"/>
      <a:lstStyle>
        <a:defPPr algn="ctr">
          <a:defRPr sz="1000" b="1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626</Words>
  <Application>Microsoft Office PowerPoint</Application>
  <PresentationFormat>全屏显示(16:9)</PresentationFormat>
  <Paragraphs>255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Calibri</vt:lpstr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lijing</dc:creator>
  <cp:lastModifiedBy>lixl9</cp:lastModifiedBy>
  <cp:revision>226</cp:revision>
  <dcterms:created xsi:type="dcterms:W3CDTF">2014-06-18T08:36:17Z</dcterms:created>
  <dcterms:modified xsi:type="dcterms:W3CDTF">2016-02-18T09:49:23Z</dcterms:modified>
</cp:coreProperties>
</file>