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619037670@qq.com" initials="6" lastIdx="1" clrIdx="0">
    <p:extLst>
      <p:ext uri="{19B8F6BF-5375-455C-9EA6-DF929625EA0E}">
        <p15:presenceInfo xmlns:p15="http://schemas.microsoft.com/office/powerpoint/2012/main" userId="4f8d33a4417cab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D3C76B5D-8F86-4691-899B-0B0FDCEF81C8}" type="datetimeFigureOut">
              <a:rPr lang="zh-CN" altLang="en-US" smtClean="0"/>
              <a:t>2021/4/30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4BFA6415-2D2E-43AE-97C5-11BA385FA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906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76B5D-8F86-4691-899B-0B0FDCEF81C8}" type="datetimeFigureOut">
              <a:rPr lang="zh-CN" altLang="en-US" smtClean="0"/>
              <a:t>2021/4/30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A6415-2D2E-43AE-97C5-11BA385FA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956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76B5D-8F86-4691-899B-0B0FDCEF81C8}" type="datetimeFigureOut">
              <a:rPr lang="zh-CN" altLang="en-US" smtClean="0"/>
              <a:t>2021/4/30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A6415-2D2E-43AE-97C5-11BA385FA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3282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76B5D-8F86-4691-899B-0B0FDCEF81C8}" type="datetimeFigureOut">
              <a:rPr lang="zh-CN" altLang="en-US" smtClean="0"/>
              <a:t>2021/4/30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A6415-2D2E-43AE-97C5-11BA385FA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2144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76B5D-8F86-4691-899B-0B0FDCEF81C8}" type="datetimeFigureOut">
              <a:rPr lang="zh-CN" altLang="en-US" smtClean="0"/>
              <a:t>2021/4/30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A6415-2D2E-43AE-97C5-11BA385FA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8975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76B5D-8F86-4691-899B-0B0FDCEF81C8}" type="datetimeFigureOut">
              <a:rPr lang="zh-CN" altLang="en-US" smtClean="0"/>
              <a:t>2021/4/30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A6415-2D2E-43AE-97C5-11BA385FA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316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76B5D-8F86-4691-899B-0B0FDCEF81C8}" type="datetimeFigureOut">
              <a:rPr lang="zh-CN" altLang="en-US" smtClean="0"/>
              <a:t>2021/4/30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A6415-2D2E-43AE-97C5-11BA385FA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8987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76B5D-8F86-4691-899B-0B0FDCEF81C8}" type="datetimeFigureOut">
              <a:rPr lang="zh-CN" altLang="en-US" smtClean="0"/>
              <a:t>2021/4/30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A6415-2D2E-43AE-97C5-11BA385FA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799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76B5D-8F86-4691-899B-0B0FDCEF81C8}" type="datetimeFigureOut">
              <a:rPr lang="zh-CN" altLang="en-US" smtClean="0"/>
              <a:t>2021/4/30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A6415-2D2E-43AE-97C5-11BA385FA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887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76B5D-8F86-4691-899B-0B0FDCEF81C8}" type="datetimeFigureOut">
              <a:rPr lang="zh-CN" altLang="en-US" smtClean="0"/>
              <a:t>2021/4/30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A6415-2D2E-43AE-97C5-11BA385FA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884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76B5D-8F86-4691-899B-0B0FDCEF81C8}" type="datetimeFigureOut">
              <a:rPr lang="zh-CN" altLang="en-US" smtClean="0"/>
              <a:t>2021/4/30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A6415-2D2E-43AE-97C5-11BA385FA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341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76B5D-8F86-4691-899B-0B0FDCEF81C8}" type="datetimeFigureOut">
              <a:rPr lang="zh-CN" altLang="en-US" smtClean="0"/>
              <a:t>2021/4/30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A6415-2D2E-43AE-97C5-11BA385FA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34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76B5D-8F86-4691-899B-0B0FDCEF81C8}" type="datetimeFigureOut">
              <a:rPr lang="zh-CN" altLang="en-US" smtClean="0"/>
              <a:t>2021/4/30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A6415-2D2E-43AE-97C5-11BA385FA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31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76B5D-8F86-4691-899B-0B0FDCEF81C8}" type="datetimeFigureOut">
              <a:rPr lang="zh-CN" altLang="en-US" smtClean="0"/>
              <a:t>2021/4/30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A6415-2D2E-43AE-97C5-11BA385FA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530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76B5D-8F86-4691-899B-0B0FDCEF81C8}" type="datetimeFigureOut">
              <a:rPr lang="zh-CN" altLang="en-US" smtClean="0"/>
              <a:t>2021/4/30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A6415-2D2E-43AE-97C5-11BA385FA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496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76B5D-8F86-4691-899B-0B0FDCEF81C8}" type="datetimeFigureOut">
              <a:rPr lang="zh-CN" altLang="en-US" smtClean="0"/>
              <a:t>2021/4/30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A6415-2D2E-43AE-97C5-11BA385FA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101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76B5D-8F86-4691-899B-0B0FDCEF81C8}" type="datetimeFigureOut">
              <a:rPr lang="zh-CN" altLang="en-US" smtClean="0"/>
              <a:t>2021/4/30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A6415-2D2E-43AE-97C5-11BA385FA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267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3C76B5D-8F86-4691-899B-0B0FDCEF81C8}" type="datetimeFigureOut">
              <a:rPr lang="zh-CN" altLang="en-US" smtClean="0"/>
              <a:t>2021/4/30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BFA6415-2D2E-43AE-97C5-11BA385FA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209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  <p:sldLayoutId id="2147483909" r:id="rId12"/>
    <p:sldLayoutId id="2147483910" r:id="rId13"/>
    <p:sldLayoutId id="2147483911" r:id="rId14"/>
    <p:sldLayoutId id="2147483912" r:id="rId15"/>
    <p:sldLayoutId id="2147483913" r:id="rId16"/>
    <p:sldLayoutId id="214748391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B2A438-AB51-41B4-BDE7-119FB093BE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对抗搜索实验展示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76239F0-9D81-49A3-9FA5-7AF9FECF2D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1952217 </a:t>
            </a:r>
            <a:r>
              <a:rPr lang="zh-CN" altLang="en-US" sz="2800" dirty="0"/>
              <a:t>孙泽凯</a:t>
            </a:r>
          </a:p>
        </p:txBody>
      </p:sp>
    </p:spTree>
    <p:extLst>
      <p:ext uri="{BB962C8B-B14F-4D97-AF65-F5344CB8AC3E}">
        <p14:creationId xmlns:p14="http://schemas.microsoft.com/office/powerpoint/2010/main" val="1731349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D51335-A7A4-49F6-8EA4-49B25EAE0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如何回溯操作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CB2C5B-79F9-4C36-9E5A-0CDAB6452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使用栈。</a:t>
            </a:r>
            <a:endParaRPr lang="en-US" altLang="zh-CN" sz="2400" dirty="0"/>
          </a:p>
          <a:p>
            <a:r>
              <a:rPr lang="zh-CN" altLang="en-US" sz="2400" dirty="0"/>
              <a:t>栈中一个节点保存：开始回合前，双方的血量与护甲，该回合的执行者（或非执行者），要使用的卡牌，</a:t>
            </a:r>
            <a:r>
              <a:rPr lang="en-US" altLang="zh-CN" sz="2400" dirty="0"/>
              <a:t>CHANCE</a:t>
            </a:r>
            <a:r>
              <a:rPr lang="zh-CN" altLang="en-US" sz="2400" dirty="0"/>
              <a:t>层假设抽到的卡牌。</a:t>
            </a:r>
            <a:endParaRPr lang="en-US" altLang="zh-CN" sz="2400" dirty="0"/>
          </a:p>
          <a:p>
            <a:r>
              <a:rPr lang="zh-CN" altLang="en-US" sz="2400" dirty="0"/>
              <a:t>存入栈后，调用</a:t>
            </a:r>
            <a:r>
              <a:rPr lang="en-US" altLang="zh-CN" sz="2400" dirty="0"/>
              <a:t>actor</a:t>
            </a:r>
            <a:r>
              <a:rPr lang="zh-CN" altLang="en-US" sz="2400" dirty="0"/>
              <a:t>中的</a:t>
            </a:r>
            <a:r>
              <a:rPr lang="en-US" altLang="zh-CN" sz="2400" dirty="0"/>
              <a:t>start</a:t>
            </a:r>
            <a:r>
              <a:rPr lang="zh-CN" altLang="en-US" sz="2400" dirty="0"/>
              <a:t>成员函数开始回合出牌。</a:t>
            </a:r>
            <a:endParaRPr lang="en-US" altLang="zh-CN" sz="2400" dirty="0"/>
          </a:p>
          <a:p>
            <a:r>
              <a:rPr lang="en-US" altLang="zh-CN" sz="2400" dirty="0"/>
              <a:t>Undo</a:t>
            </a:r>
            <a:r>
              <a:rPr lang="zh-CN" altLang="en-US" sz="2400" dirty="0"/>
              <a:t>回溯：从栈中取出内容，还原双方血量与护甲，根据该回合的执行者还原被使用的手牌，减去</a:t>
            </a:r>
            <a:r>
              <a:rPr lang="en-US" altLang="zh-CN" sz="2400" dirty="0"/>
              <a:t>CHANCE</a:t>
            </a:r>
            <a:r>
              <a:rPr lang="zh-CN" altLang="en-US" sz="2400" dirty="0"/>
              <a:t>层中假设抽到的卡牌。</a:t>
            </a:r>
          </a:p>
        </p:txBody>
      </p:sp>
    </p:spTree>
    <p:extLst>
      <p:ext uri="{BB962C8B-B14F-4D97-AF65-F5344CB8AC3E}">
        <p14:creationId xmlns:p14="http://schemas.microsoft.com/office/powerpoint/2010/main" val="512728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46CE97-8D52-4B30-9CD2-A1E34BCA2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图形化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59A46A-3090-42F6-9698-298103E97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使用</a:t>
            </a:r>
            <a:r>
              <a:rPr lang="en-US" altLang="zh-CN" sz="2400" dirty="0" err="1"/>
              <a:t>Easyx</a:t>
            </a:r>
            <a:endParaRPr lang="en-US" altLang="zh-CN" sz="2400" dirty="0"/>
          </a:p>
          <a:p>
            <a:r>
              <a:rPr lang="en-US" altLang="zh-CN" sz="2400" dirty="0">
                <a:solidFill>
                  <a:srgbClr val="000000"/>
                </a:solidFill>
                <a:ea typeface="新宋体" panose="02010609030101010101" pitchFamily="49" charset="-122"/>
              </a:rPr>
              <a:t>l</a:t>
            </a:r>
            <a:r>
              <a:rPr lang="en-GB" altLang="zh-CN" sz="2400" dirty="0" err="1">
                <a:solidFill>
                  <a:srgbClr val="000000"/>
                </a:solidFill>
                <a:ea typeface="新宋体" panose="02010609030101010101" pitchFamily="49" charset="-122"/>
              </a:rPr>
              <a:t>oadimage</a:t>
            </a:r>
            <a:r>
              <a:rPr lang="en-US" altLang="zh-CN" sz="2400" dirty="0">
                <a:solidFill>
                  <a:srgbClr val="000000"/>
                </a:solidFill>
                <a:ea typeface="新宋体" panose="02010609030101010101" pitchFamily="49" charset="-122"/>
              </a:rPr>
              <a:t>-</a:t>
            </a:r>
            <a:r>
              <a:rPr lang="en-GB" altLang="zh-CN" sz="2400" dirty="0">
                <a:solidFill>
                  <a:srgbClr val="000000"/>
                </a:solidFill>
                <a:ea typeface="新宋体" panose="02010609030101010101" pitchFamily="49" charset="-122"/>
              </a:rPr>
              <a:t> </a:t>
            </a:r>
            <a:r>
              <a:rPr lang="en-GB" altLang="zh-CN" sz="2400" dirty="0" err="1">
                <a:solidFill>
                  <a:srgbClr val="000000"/>
                </a:solidFill>
                <a:ea typeface="新宋体" panose="02010609030101010101" pitchFamily="49" charset="-122"/>
              </a:rPr>
              <a:t>putimage</a:t>
            </a:r>
            <a:r>
              <a:rPr lang="zh-CN" altLang="en-US" sz="2400" dirty="0">
                <a:solidFill>
                  <a:srgbClr val="000000"/>
                </a:solidFill>
                <a:ea typeface="新宋体" panose="02010609030101010101" pitchFamily="49" charset="-122"/>
              </a:rPr>
              <a:t>显示图片。图片来源：网络图片</a:t>
            </a:r>
            <a:r>
              <a:rPr lang="en-US" altLang="zh-CN" sz="2400" dirty="0">
                <a:solidFill>
                  <a:srgbClr val="000000"/>
                </a:solidFill>
                <a:ea typeface="新宋体" panose="02010609030101010101" pitchFamily="49" charset="-122"/>
              </a:rPr>
              <a:t>+Photoshop</a:t>
            </a:r>
          </a:p>
          <a:p>
            <a:r>
              <a:rPr lang="en-US" altLang="zh-CN" sz="2400" dirty="0">
                <a:solidFill>
                  <a:srgbClr val="000000"/>
                </a:solidFill>
                <a:ea typeface="新宋体" panose="02010609030101010101" pitchFamily="49" charset="-122"/>
              </a:rPr>
              <a:t>d</a:t>
            </a:r>
            <a:r>
              <a:rPr lang="en-GB" altLang="zh-CN" sz="2400" dirty="0" err="1">
                <a:solidFill>
                  <a:srgbClr val="000000"/>
                </a:solidFill>
                <a:ea typeface="新宋体" panose="02010609030101010101" pitchFamily="49" charset="-122"/>
              </a:rPr>
              <a:t>rawtext</a:t>
            </a:r>
            <a:r>
              <a:rPr lang="zh-CN" altLang="en-US" sz="2400" dirty="0">
                <a:solidFill>
                  <a:srgbClr val="000000"/>
                </a:solidFill>
                <a:ea typeface="新宋体" panose="02010609030101010101" pitchFamily="49" charset="-122"/>
              </a:rPr>
              <a:t>在界面右侧显示双方的血量和护甲</a:t>
            </a:r>
            <a:endParaRPr lang="en-US" altLang="zh-CN" sz="2400" dirty="0">
              <a:solidFill>
                <a:srgbClr val="000000"/>
              </a:solidFill>
              <a:ea typeface="新宋体" panose="02010609030101010101" pitchFamily="49" charset="-122"/>
            </a:endParaRPr>
          </a:p>
          <a:p>
            <a:r>
              <a:rPr lang="zh-CN" altLang="en-US" sz="2400" dirty="0">
                <a:solidFill>
                  <a:srgbClr val="000000"/>
                </a:solidFill>
                <a:ea typeface="新宋体" panose="02010609030101010101" pitchFamily="49" charset="-122"/>
              </a:rPr>
              <a:t>使用</a:t>
            </a:r>
            <a:r>
              <a:rPr lang="en-GB" altLang="zh-CN" sz="2400" dirty="0">
                <a:solidFill>
                  <a:srgbClr val="000000"/>
                </a:solidFill>
                <a:ea typeface="新宋体" panose="02010609030101010101" pitchFamily="49" charset="-122"/>
              </a:rPr>
              <a:t>MOUSEMSG</a:t>
            </a:r>
            <a:r>
              <a:rPr lang="zh-CN" altLang="en-US" sz="2400" dirty="0">
                <a:solidFill>
                  <a:srgbClr val="000000"/>
                </a:solidFill>
                <a:ea typeface="新宋体" panose="02010609030101010101" pitchFamily="49" charset="-122"/>
              </a:rPr>
              <a:t>读鼠标操作，使用</a:t>
            </a:r>
            <a:r>
              <a:rPr lang="en-GB" altLang="zh-CN" sz="2400" dirty="0" err="1">
                <a:solidFill>
                  <a:srgbClr val="000000"/>
                </a:solidFill>
                <a:ea typeface="新宋体" panose="02010609030101010101" pitchFamily="49" charset="-122"/>
              </a:rPr>
              <a:t>PeekMouseMsg</a:t>
            </a:r>
            <a:r>
              <a:rPr lang="zh-CN" altLang="en-US" sz="2400" dirty="0">
                <a:solidFill>
                  <a:srgbClr val="000000"/>
                </a:solidFill>
                <a:ea typeface="新宋体" panose="02010609030101010101" pitchFamily="49" charset="-122"/>
              </a:rPr>
              <a:t>、</a:t>
            </a:r>
            <a:r>
              <a:rPr lang="en-GB" altLang="zh-CN" sz="2400" dirty="0" err="1">
                <a:solidFill>
                  <a:srgbClr val="000000"/>
                </a:solidFill>
                <a:ea typeface="新宋体" panose="02010609030101010101" pitchFamily="49" charset="-122"/>
              </a:rPr>
              <a:t>mkLButton</a:t>
            </a:r>
            <a:r>
              <a:rPr lang="zh-CN" altLang="en-US" sz="2400" dirty="0">
                <a:solidFill>
                  <a:srgbClr val="000000"/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2400" dirty="0">
                <a:solidFill>
                  <a:srgbClr val="000000"/>
                </a:solidFill>
                <a:ea typeface="新宋体" panose="02010609030101010101" pitchFamily="49" charset="-122"/>
              </a:rPr>
              <a:t>x</a:t>
            </a:r>
            <a:r>
              <a:rPr lang="zh-CN" altLang="en-US" sz="2400" dirty="0">
                <a:solidFill>
                  <a:srgbClr val="000000"/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2400" dirty="0">
                <a:solidFill>
                  <a:srgbClr val="000000"/>
                </a:solidFill>
                <a:ea typeface="新宋体" panose="02010609030101010101" pitchFamily="49" charset="-122"/>
              </a:rPr>
              <a:t>y</a:t>
            </a:r>
            <a:r>
              <a:rPr lang="zh-CN" altLang="en-US" sz="2400" dirty="0">
                <a:solidFill>
                  <a:srgbClr val="000000"/>
                </a:solidFill>
                <a:ea typeface="新宋体" panose="02010609030101010101" pitchFamily="49" charset="-122"/>
              </a:rPr>
              <a:t>判断是否点击鼠标左键及鼠标左键位置。</a:t>
            </a:r>
            <a:endParaRPr lang="en-US" altLang="zh-CN" sz="2400" dirty="0">
              <a:solidFill>
                <a:srgbClr val="000000"/>
              </a:solidFill>
              <a:ea typeface="新宋体" panose="02010609030101010101" pitchFamily="49" charset="-122"/>
            </a:endParaRPr>
          </a:p>
          <a:p>
            <a:r>
              <a:rPr lang="en-GB" altLang="zh-CN" sz="2400" dirty="0" err="1"/>
              <a:t>PlaySound</a:t>
            </a:r>
            <a:r>
              <a:rPr lang="zh-CN" altLang="en-US" sz="2400" dirty="0"/>
              <a:t>播放音乐</a:t>
            </a:r>
          </a:p>
        </p:txBody>
      </p:sp>
    </p:spTree>
    <p:extLst>
      <p:ext uri="{BB962C8B-B14F-4D97-AF65-F5344CB8AC3E}">
        <p14:creationId xmlns:p14="http://schemas.microsoft.com/office/powerpoint/2010/main" val="3365191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DD0943-085E-4C2F-910D-C43AC2021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实验效果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0FCF43-5150-4AC8-8965-5DC0D72E7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游戏开始界面</a:t>
            </a:r>
            <a:endParaRPr lang="en-US" altLang="zh-CN" sz="2000" dirty="0"/>
          </a:p>
          <a:p>
            <a:r>
              <a:rPr lang="zh-CN" altLang="en-US" sz="2000" dirty="0"/>
              <a:t>控制台窗口仍存在，可使用</a:t>
            </a:r>
            <a:r>
              <a:rPr lang="en-US" altLang="zh-CN" sz="2000" dirty="0" err="1"/>
              <a:t>cout</a:t>
            </a:r>
            <a:r>
              <a:rPr lang="zh-CN" altLang="en-US" sz="2000" dirty="0"/>
              <a:t>输出信息</a:t>
            </a:r>
          </a:p>
        </p:txBody>
      </p:sp>
      <p:pic>
        <p:nvPicPr>
          <p:cNvPr id="1026" name="图片 1">
            <a:extLst>
              <a:ext uri="{FF2B5EF4-FFF2-40B4-BE49-F238E27FC236}">
                <a16:creationId xmlns:a16="http://schemas.microsoft.com/office/drawing/2014/main" id="{FCE208FE-8AFA-45B8-A0D5-E418494F3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54" y="3429000"/>
            <a:ext cx="5199309" cy="3278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图片 1">
            <a:extLst>
              <a:ext uri="{FF2B5EF4-FFF2-40B4-BE49-F238E27FC236}">
                <a16:creationId xmlns:a16="http://schemas.microsoft.com/office/drawing/2014/main" id="{8A3938E7-1D0A-465F-8B29-00A948791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323" y="2807335"/>
            <a:ext cx="5276850" cy="275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2923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8EC793-18AE-4E32-B98F-987A3B8C9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开始界面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832C21-62A5-45AF-A575-9A261926E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点击开始，选择先后手</a:t>
            </a:r>
          </a:p>
        </p:txBody>
      </p:sp>
      <p:pic>
        <p:nvPicPr>
          <p:cNvPr id="2050" name="图片 1">
            <a:extLst>
              <a:ext uri="{FF2B5EF4-FFF2-40B4-BE49-F238E27FC236}">
                <a16:creationId xmlns:a16="http://schemas.microsoft.com/office/drawing/2014/main" id="{D3E22D28-1184-410F-A2A0-678BBC84F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6416" y="2045334"/>
            <a:ext cx="7195184" cy="4537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7614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727EC0-28EF-4818-B2D5-C863D4FE5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游戏界面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FD2E0C-64B2-4698-B5FF-F0DE8EAB6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玩家：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使用鼠标点击卡牌出卡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AI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计算后自动出卡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出卡信息显示在控制台</a:t>
            </a:r>
          </a:p>
        </p:txBody>
      </p:sp>
      <p:pic>
        <p:nvPicPr>
          <p:cNvPr id="3074" name="图片 1">
            <a:extLst>
              <a:ext uri="{FF2B5EF4-FFF2-40B4-BE49-F238E27FC236}">
                <a16:creationId xmlns:a16="http://schemas.microsoft.com/office/drawing/2014/main" id="{ADC8FAD4-1580-47D5-AE45-0D53520F3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874" y="2248534"/>
            <a:ext cx="7460726" cy="4704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图片 1">
            <a:extLst>
              <a:ext uri="{FF2B5EF4-FFF2-40B4-BE49-F238E27FC236}">
                <a16:creationId xmlns:a16="http://schemas.microsoft.com/office/drawing/2014/main" id="{FCDE36E0-67C8-4ACE-ACB7-A345DF212A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92" r="37396" b="40053"/>
          <a:stretch/>
        </p:blipFill>
        <p:spPr bwMode="auto">
          <a:xfrm>
            <a:off x="997315" y="5572759"/>
            <a:ext cx="3045143" cy="447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458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6671E4-A730-4C0F-A15E-C21495E0B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搜索过程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80AEA0-F840-4591-855F-2792C1F71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err="1"/>
              <a:t>includes.h</a:t>
            </a:r>
            <a:r>
              <a:rPr lang="zh-CN" altLang="en-US" sz="2400" dirty="0"/>
              <a:t>中</a:t>
            </a:r>
            <a:r>
              <a:rPr lang="en-US" altLang="zh-CN" sz="2400" dirty="0">
                <a:solidFill>
                  <a:srgbClr val="008000"/>
                </a:solidFill>
                <a:effectLst/>
                <a:latin typeface="新宋体" panose="02010609030101010101" pitchFamily="49" charset="-122"/>
                <a:cs typeface="新宋体" panose="02010609030101010101" pitchFamily="49" charset="-122"/>
              </a:rPr>
              <a:t>#define DEBUG</a:t>
            </a:r>
            <a:r>
              <a:rPr lang="zh-CN" altLang="en-US" sz="2400" dirty="0"/>
              <a:t>，显示搜索过程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                                       Alpha-Beta</a:t>
            </a:r>
            <a:r>
              <a:rPr lang="zh-CN" altLang="en-US" sz="2400" dirty="0"/>
              <a:t>中存在剪枝</a:t>
            </a:r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pic>
        <p:nvPicPr>
          <p:cNvPr id="4098" name="图片 1">
            <a:extLst>
              <a:ext uri="{FF2B5EF4-FFF2-40B4-BE49-F238E27FC236}">
                <a16:creationId xmlns:a16="http://schemas.microsoft.com/office/drawing/2014/main" id="{77840196-7048-42E9-87D8-376E085151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1" r="37592" b="36251"/>
          <a:stretch/>
        </p:blipFill>
        <p:spPr bwMode="auto">
          <a:xfrm>
            <a:off x="1154954" y="3285068"/>
            <a:ext cx="3289197" cy="273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12108B9-CD33-4A03-AA35-901A213F0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7343" y="4189702"/>
            <a:ext cx="4342816" cy="114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173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FD537A-0CB3-49D7-879B-F7E3F52DD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如何通过搜索得到最优解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120C07-AAD2-43B4-8855-8CC6D493E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200" dirty="0"/>
              <a:t>轮到</a:t>
            </a:r>
            <a:r>
              <a:rPr lang="en-US" altLang="zh-CN" sz="3200" dirty="0"/>
              <a:t>AI</a:t>
            </a:r>
            <a:r>
              <a:rPr lang="zh-CN" altLang="en-US" sz="3200" dirty="0"/>
              <a:t>行动时，先在外部开一层</a:t>
            </a:r>
            <a:r>
              <a:rPr lang="en-US" altLang="zh-CN" sz="3200" dirty="0"/>
              <a:t>MIN</a:t>
            </a:r>
            <a:r>
              <a:rPr lang="zh-CN" altLang="en-US" sz="3200" dirty="0"/>
              <a:t>层搜索。</a:t>
            </a:r>
            <a:endParaRPr lang="en-US" altLang="zh-CN" sz="3200" dirty="0"/>
          </a:p>
          <a:p>
            <a:pPr marL="0" indent="0">
              <a:buNone/>
            </a:pPr>
            <a:r>
              <a:rPr lang="zh-CN" altLang="en-US" sz="3200" dirty="0"/>
              <a:t>通过比较该层</a:t>
            </a:r>
            <a:r>
              <a:rPr lang="en-US" altLang="zh-CN" sz="3200" dirty="0"/>
              <a:t>MIN</a:t>
            </a:r>
            <a:r>
              <a:rPr lang="zh-CN" altLang="en-US" sz="3200" dirty="0"/>
              <a:t>层下分的各个</a:t>
            </a:r>
            <a:r>
              <a:rPr lang="en-US" altLang="zh-CN" sz="3200" dirty="0"/>
              <a:t>MAX</a:t>
            </a:r>
            <a:r>
              <a:rPr lang="zh-CN" altLang="en-US" sz="3200" dirty="0"/>
              <a:t>层的期望评估值，找到其中最小的，对应的出牌方式即为最优出牌方式</a:t>
            </a:r>
            <a:endParaRPr lang="en-US" altLang="zh-CN" sz="3200" dirty="0"/>
          </a:p>
          <a:p>
            <a:pPr marL="0" indent="0">
              <a:buNone/>
            </a:pP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15857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0D27C3-3E0A-4D1C-94F5-B15311A76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9376" y="2689715"/>
            <a:ext cx="9905998" cy="1478570"/>
          </a:xfrm>
        </p:spPr>
        <p:txBody>
          <a:bodyPr/>
          <a:lstStyle/>
          <a:p>
            <a:r>
              <a:rPr lang="zh-CN" altLang="en-US" sz="4400" dirty="0">
                <a:solidFill>
                  <a:srgbClr val="FF0000"/>
                </a:solidFill>
              </a:rPr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3891771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085118-243F-458D-A4B1-8ADF66C16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4BA11E-C007-4FE3-BED6-BECF85E61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极大极小搜索</a:t>
            </a:r>
            <a:endParaRPr lang="en-US" altLang="zh-CN" sz="3200" dirty="0"/>
          </a:p>
          <a:p>
            <a:r>
              <a:rPr lang="en-US" altLang="zh-CN" sz="3200" dirty="0"/>
              <a:t>Alpha-Beta</a:t>
            </a:r>
            <a:r>
              <a:rPr lang="zh-CN" altLang="en-US" sz="3200" dirty="0"/>
              <a:t>搜索</a:t>
            </a:r>
            <a:endParaRPr lang="en-US" altLang="zh-CN" sz="3200" dirty="0"/>
          </a:p>
          <a:p>
            <a:r>
              <a:rPr lang="zh-CN" altLang="en-US" sz="3200" dirty="0"/>
              <a:t>机会博弈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918431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556DF2-1195-4CA9-94E2-70EFF7199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5527" y="1190484"/>
            <a:ext cx="8825659" cy="706964"/>
          </a:xfrm>
        </p:spPr>
        <p:txBody>
          <a:bodyPr/>
          <a:lstStyle/>
          <a:p>
            <a:r>
              <a:rPr lang="zh-CN" altLang="en-US" dirty="0"/>
              <a:t>博弈系统设计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5C286D-4B18-479F-9B7B-0E76643FF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259" y="2763755"/>
            <a:ext cx="8825659" cy="3416300"/>
          </a:xfrm>
        </p:spPr>
        <p:txBody>
          <a:bodyPr>
            <a:normAutofit/>
          </a:bodyPr>
          <a:lstStyle/>
          <a:p>
            <a:pPr indent="266700" algn="just"/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玩家和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AI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各自有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点血量，且初始拥有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张牌。双方在各自的回合时，可以选择一张牌打出，造成一定的效果，并在其后重新摸一张牌。在出牌时，双方都可以看到对方当前拥有的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四张牌，从而做出一定的应对。当其中一方血量降为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时，游戏结束。</a:t>
            </a:r>
          </a:p>
          <a:p>
            <a:pPr indent="266700" algn="just"/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在开始时，由玩家选择先后手，后手者拥有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点初始护甲。（不保证双方完全公平）</a:t>
            </a:r>
            <a:endParaRPr lang="en-US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该博弈系统具有零和性</a:t>
            </a:r>
            <a:r>
              <a:rPr lang="zh-CN" altLang="en-US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无论是己方的血量或护甲提高，还是对方的血量或护甲下降，都意味着己方距离胜利更进一步，而对方离胜利更远一步</a:t>
            </a:r>
            <a:r>
              <a:rPr lang="zh-CN" altLang="en-US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35027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703280-D63C-4DFD-8880-F7FC3958D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游戏规则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EC3FAC-98E7-43CD-B30F-D6CA6AB11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 algn="just">
              <a:buNone/>
            </a:pP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游戏一共有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种卡牌，效果分别如下：</a:t>
            </a:r>
          </a:p>
          <a:p>
            <a:pPr indent="266700" algn="just"/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攻击：对对方造成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点伤害（可被护甲抵挡）</a:t>
            </a:r>
          </a:p>
          <a:p>
            <a:pPr indent="266700" algn="just"/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防御：为自己叠加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点护甲</a:t>
            </a:r>
          </a:p>
          <a:p>
            <a:pPr indent="266700" algn="just"/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破甲：破坏对方的所有护甲</a:t>
            </a:r>
          </a:p>
          <a:p>
            <a:pPr indent="266700" algn="just"/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吸血：无视护甲对对方血量直接造成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点伤害，回复自身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点血量</a:t>
            </a:r>
          </a:p>
        </p:txBody>
      </p:sp>
    </p:spTree>
    <p:extLst>
      <p:ext uri="{BB962C8B-B14F-4D97-AF65-F5344CB8AC3E}">
        <p14:creationId xmlns:p14="http://schemas.microsoft.com/office/powerpoint/2010/main" val="3592637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B5E0AD-1FA1-495D-BF88-A34938A03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actor</a:t>
            </a:r>
            <a:r>
              <a:rPr lang="zh-CN" altLang="en-US" dirty="0"/>
              <a:t>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592948-54F6-41AA-9AA6-EF285F482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变量：玩家或</a:t>
            </a:r>
            <a:r>
              <a:rPr lang="en-US" altLang="zh-CN" sz="2000" dirty="0"/>
              <a:t>ai</a:t>
            </a:r>
            <a:r>
              <a:rPr lang="zh-CN" altLang="en-US" sz="2000" dirty="0"/>
              <a:t>的数值、当前手牌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数值包括血量、护甲、攻击力、防御、吸血值、抽卡概率、手牌数等各种数值。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使用一个大小为卡牌种类数量的数组存储手牌，其值即为该类卡牌在手牌库中的数量。</a:t>
            </a:r>
            <a:endParaRPr lang="en-US" altLang="zh-CN" sz="2000" dirty="0"/>
          </a:p>
          <a:p>
            <a:r>
              <a:rPr lang="zh-CN" altLang="en-US" sz="2000" dirty="0"/>
              <a:t>函数：抽卡、出卡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抽卡：原理为随机数。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出卡：每种卡牌一个函数，出牌时根据卡牌类型调用对应函数，对自己和对方产生效果。</a:t>
            </a:r>
          </a:p>
        </p:txBody>
      </p:sp>
    </p:spTree>
    <p:extLst>
      <p:ext uri="{BB962C8B-B14F-4D97-AF65-F5344CB8AC3E}">
        <p14:creationId xmlns:p14="http://schemas.microsoft.com/office/powerpoint/2010/main" val="684363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B3D454-A7DF-4091-9E74-58BA43D19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scene</a:t>
            </a:r>
            <a:r>
              <a:rPr lang="zh-CN" altLang="en-US" dirty="0"/>
              <a:t>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F85F1-B63C-49ED-8EE9-AD4F6E684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dirty="0"/>
              <a:t>变量：两个指向玩家和</a:t>
            </a:r>
            <a:r>
              <a:rPr lang="en-US" altLang="zh-CN" sz="2000" dirty="0"/>
              <a:t>ai</a:t>
            </a:r>
            <a:r>
              <a:rPr lang="zh-CN" altLang="en-US" sz="2000" dirty="0"/>
              <a:t>的</a:t>
            </a:r>
            <a:r>
              <a:rPr lang="en-US" altLang="zh-CN" sz="2000" dirty="0"/>
              <a:t>actor</a:t>
            </a:r>
            <a:r>
              <a:rPr lang="zh-CN" altLang="en-US" sz="2000" dirty="0"/>
              <a:t>类指针、</a:t>
            </a:r>
            <a:r>
              <a:rPr lang="en-US" altLang="zh-CN" sz="2000" dirty="0"/>
              <a:t>bool</a:t>
            </a:r>
            <a:r>
              <a:rPr lang="zh-CN" altLang="en-US" sz="2000" dirty="0"/>
              <a:t>量</a:t>
            </a:r>
            <a:r>
              <a:rPr lang="en-US" altLang="zh-CN" sz="2000" dirty="0"/>
              <a:t>next</a:t>
            </a:r>
            <a:r>
              <a:rPr lang="zh-CN" altLang="en-US" sz="2000" dirty="0"/>
              <a:t>表示当前出牌方、其他控制量：搜索深度、搜索时用于回溯数据的栈</a:t>
            </a:r>
            <a:endParaRPr lang="en-US" altLang="zh-CN" sz="2000" dirty="0"/>
          </a:p>
          <a:p>
            <a:r>
              <a:rPr lang="zh-CN" altLang="en-US" sz="2000" dirty="0"/>
              <a:t>图形化显示场景和数据</a:t>
            </a:r>
            <a:endParaRPr lang="en-US" altLang="zh-CN" sz="2000" dirty="0"/>
          </a:p>
          <a:p>
            <a:r>
              <a:rPr lang="zh-CN" altLang="en-US" sz="2000" dirty="0"/>
              <a:t>两种对抗搜索及其评估函数</a:t>
            </a:r>
            <a:endParaRPr lang="en-US" altLang="zh-CN" sz="2000" dirty="0"/>
          </a:p>
          <a:p>
            <a:r>
              <a:rPr lang="zh-CN" altLang="en-US" sz="2000" dirty="0"/>
              <a:t>控制台对出牌效果和搜索时间进行文字说明</a:t>
            </a:r>
            <a:endParaRPr lang="en-US" altLang="zh-CN" sz="2000" dirty="0"/>
          </a:p>
          <a:p>
            <a:r>
              <a:rPr lang="zh-CN" altLang="en-US" sz="2000" dirty="0"/>
              <a:t>初始化并控制游戏进程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初始化：双方根据手牌上限抽牌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游戏过程：玩家鼠标选择出牌，</a:t>
            </a:r>
            <a:r>
              <a:rPr lang="en-US" altLang="zh-CN" sz="2000" dirty="0"/>
              <a:t>AI</a:t>
            </a:r>
            <a:r>
              <a:rPr lang="zh-CN" altLang="en-US" sz="2000" dirty="0"/>
              <a:t>自动搜索出牌，直到一方生命降至</a:t>
            </a:r>
            <a:r>
              <a:rPr lang="en-US" altLang="zh-CN" sz="2000" dirty="0"/>
              <a:t>0</a:t>
            </a:r>
            <a:r>
              <a:rPr lang="zh-CN" altLang="en-US" sz="2000" dirty="0"/>
              <a:t>以下，游戏结束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186528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32008F-9C8C-4EBB-B01D-1A340A0F7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对抗搜索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3325B1-3F0E-427C-BF03-E3818952E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indent="0" algn="just">
              <a:buNone/>
            </a:pPr>
            <a:r>
              <a:rPr lang="en-US" altLang="zh-CN" sz="1800" kern="100" dirty="0">
                <a:effectLst/>
                <a:ea typeface="宋体" panose="02010600030101010101" pitchFamily="2" charset="-122"/>
              </a:rPr>
              <a:t>if (</a:t>
            </a:r>
            <a:r>
              <a:rPr lang="zh-CN" altLang="zh-CN" sz="1800" kern="100" dirty="0">
                <a:effectLst/>
                <a:ea typeface="宋体" panose="02010600030101010101" pitchFamily="2" charset="-122"/>
              </a:rPr>
              <a:t>游戏结束 或 搜索层数到达</a:t>
            </a:r>
            <a:r>
              <a:rPr lang="en-US" altLang="zh-CN" sz="1800" kern="100" dirty="0">
                <a:effectLst/>
                <a:ea typeface="宋体" panose="02010600030101010101" pitchFamily="2" charset="-122"/>
              </a:rPr>
              <a:t>0)</a:t>
            </a:r>
            <a:endParaRPr lang="zh-CN" altLang="zh-CN" sz="1800" kern="100" dirty="0">
              <a:effectLst/>
              <a:ea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1800" kern="100" dirty="0">
                <a:effectLst/>
                <a:ea typeface="宋体" panose="02010600030101010101" pitchFamily="2" charset="-122"/>
              </a:rPr>
              <a:t>	</a:t>
            </a:r>
            <a:r>
              <a:rPr lang="zh-CN" altLang="zh-CN" sz="1800" kern="100" dirty="0">
                <a:effectLst/>
                <a:ea typeface="宋体" panose="02010600030101010101" pitchFamily="2" charset="-122"/>
              </a:rPr>
              <a:t>直接返回当前搜索局面下的评估值</a:t>
            </a:r>
          </a:p>
          <a:p>
            <a:pPr indent="0" algn="just">
              <a:buNone/>
            </a:pPr>
            <a:r>
              <a:rPr lang="en-US" altLang="zh-CN" sz="1800" kern="100" dirty="0">
                <a:effectLst/>
                <a:ea typeface="宋体" panose="02010600030101010101" pitchFamily="2" charset="-122"/>
              </a:rPr>
              <a:t>(</a:t>
            </a:r>
            <a:r>
              <a:rPr lang="zh-CN" altLang="en-US" sz="1800" kern="100" dirty="0">
                <a:effectLst/>
                <a:ea typeface="宋体" panose="02010600030101010101" pitchFamily="2" charset="-122"/>
              </a:rPr>
              <a:t>按出牌方区分</a:t>
            </a:r>
            <a:r>
              <a:rPr lang="en-US" altLang="zh-CN" sz="1800" kern="100" dirty="0">
                <a:effectLst/>
                <a:ea typeface="宋体" panose="02010600030101010101" pitchFamily="2" charset="-122"/>
              </a:rPr>
              <a:t>min</a:t>
            </a:r>
            <a:r>
              <a:rPr lang="zh-CN" altLang="en-US" sz="1800" kern="100" dirty="0">
                <a:effectLst/>
                <a:ea typeface="宋体" panose="02010600030101010101" pitchFamily="2" charset="-122"/>
              </a:rPr>
              <a:t>和</a:t>
            </a:r>
            <a:r>
              <a:rPr lang="en-US" altLang="zh-CN" sz="1800" kern="100" dirty="0">
                <a:effectLst/>
                <a:ea typeface="宋体" panose="02010600030101010101" pitchFamily="2" charset="-122"/>
              </a:rPr>
              <a:t>max) for (</a:t>
            </a:r>
            <a:r>
              <a:rPr lang="zh-CN" altLang="zh-CN" sz="1800" kern="100" dirty="0">
                <a:effectLst/>
                <a:ea typeface="宋体" panose="02010600030101010101" pitchFamily="2" charset="-122"/>
              </a:rPr>
              <a:t>遍历所有卡牌种类</a:t>
            </a:r>
            <a:r>
              <a:rPr lang="en-US" altLang="zh-CN" sz="1800" kern="100" dirty="0">
                <a:effectLst/>
                <a:ea typeface="宋体" panose="02010600030101010101" pitchFamily="2" charset="-122"/>
              </a:rPr>
              <a:t>)</a:t>
            </a:r>
            <a:endParaRPr lang="zh-CN" altLang="zh-CN" sz="1800" kern="100" dirty="0">
              <a:effectLst/>
              <a:ea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1800" kern="100" dirty="0">
                <a:effectLst/>
                <a:ea typeface="宋体" panose="02010600030101010101" pitchFamily="2" charset="-122"/>
              </a:rPr>
              <a:t>		if (</a:t>
            </a:r>
            <a:r>
              <a:rPr lang="zh-CN" altLang="zh-CN" sz="1800" kern="100" dirty="0">
                <a:effectLst/>
                <a:ea typeface="宋体" panose="02010600030101010101" pitchFamily="2" charset="-122"/>
              </a:rPr>
              <a:t>玩家有该类卡牌，可以出牌</a:t>
            </a:r>
            <a:r>
              <a:rPr lang="en-US" altLang="zh-CN" sz="1800" kern="100" dirty="0">
                <a:effectLst/>
                <a:ea typeface="宋体" panose="02010600030101010101" pitchFamily="2" charset="-122"/>
              </a:rPr>
              <a:t>) </a:t>
            </a:r>
            <a:endParaRPr lang="zh-CN" altLang="zh-CN" sz="1800" kern="100" dirty="0">
              <a:effectLst/>
              <a:ea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1800" kern="100" dirty="0">
                <a:effectLst/>
                <a:ea typeface="宋体" panose="02010600030101010101" pitchFamily="2" charset="-122"/>
              </a:rPr>
              <a:t>			for (</a:t>
            </a:r>
            <a:r>
              <a:rPr lang="zh-CN" altLang="zh-CN" sz="1800" kern="100" dirty="0">
                <a:effectLst/>
                <a:ea typeface="宋体" panose="02010600030101010101" pitchFamily="2" charset="-122"/>
              </a:rPr>
              <a:t>遍历所有卡牌种类，假设玩家出完牌后，抽到该类卡牌</a:t>
            </a:r>
            <a:r>
              <a:rPr lang="en-US" altLang="zh-CN" sz="1800" kern="100" dirty="0">
                <a:effectLst/>
                <a:ea typeface="宋体" panose="02010600030101010101" pitchFamily="2" charset="-122"/>
              </a:rPr>
              <a:t>)</a:t>
            </a:r>
            <a:endParaRPr lang="zh-CN" altLang="zh-CN" sz="1800" kern="100" dirty="0">
              <a:effectLst/>
              <a:ea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1800" kern="100" dirty="0">
                <a:effectLst/>
                <a:ea typeface="宋体" panose="02010600030101010101" pitchFamily="2" charset="-122"/>
              </a:rPr>
              <a:t>				</a:t>
            </a:r>
            <a:r>
              <a:rPr lang="zh-CN" altLang="zh-CN" sz="1800" kern="100" dirty="0">
                <a:effectLst/>
                <a:ea typeface="宋体" panose="02010600030101010101" pitchFamily="2" charset="-122"/>
              </a:rPr>
              <a:t>进入</a:t>
            </a:r>
            <a:r>
              <a:rPr lang="en-US" altLang="zh-CN" sz="1800" kern="100" dirty="0">
                <a:effectLst/>
                <a:ea typeface="宋体" panose="02010600030101010101" pitchFamily="2" charset="-122"/>
              </a:rPr>
              <a:t>CHANCE</a:t>
            </a:r>
            <a:r>
              <a:rPr lang="zh-CN" altLang="zh-CN" sz="1800" kern="100" dirty="0">
                <a:effectLst/>
                <a:ea typeface="宋体" panose="02010600030101010101" pitchFamily="2" charset="-122"/>
              </a:rPr>
              <a:t>层该分支</a:t>
            </a:r>
          </a:p>
          <a:p>
            <a:pPr indent="0" algn="just">
              <a:buNone/>
            </a:pPr>
            <a:r>
              <a:rPr lang="en-US" altLang="zh-CN" sz="1800" kern="100" dirty="0">
                <a:effectLst/>
                <a:ea typeface="宋体" panose="02010600030101010101" pitchFamily="2" charset="-122"/>
              </a:rPr>
              <a:t>				</a:t>
            </a:r>
            <a:r>
              <a:rPr lang="zh-CN" altLang="zh-CN" sz="1800" kern="100" dirty="0">
                <a:effectLst/>
                <a:ea typeface="宋体" panose="02010600030101010101" pitchFamily="2" charset="-122"/>
              </a:rPr>
              <a:t>假设出牌</a:t>
            </a:r>
          </a:p>
          <a:p>
            <a:pPr indent="0" algn="just">
              <a:buNone/>
            </a:pPr>
            <a:r>
              <a:rPr lang="en-US" altLang="zh-CN" sz="1800" kern="100" dirty="0">
                <a:effectLst/>
                <a:ea typeface="宋体" panose="02010600030101010101" pitchFamily="2" charset="-122"/>
              </a:rPr>
              <a:t>				</a:t>
            </a:r>
            <a:r>
              <a:rPr lang="zh-CN" altLang="zh-CN" sz="1800" kern="100" dirty="0">
                <a:effectLst/>
                <a:ea typeface="宋体" panose="02010600030101010101" pitchFamily="2" charset="-122"/>
              </a:rPr>
              <a:t>递归搜索，层数</a:t>
            </a:r>
            <a:r>
              <a:rPr lang="en-US" altLang="zh-CN" sz="1800" kern="100" dirty="0">
                <a:effectLst/>
                <a:ea typeface="宋体" panose="02010600030101010101" pitchFamily="2" charset="-122"/>
              </a:rPr>
              <a:t>-1</a:t>
            </a:r>
            <a:r>
              <a:rPr lang="zh-CN" altLang="zh-CN" sz="1800" kern="100" dirty="0">
                <a:effectLst/>
                <a:ea typeface="宋体" panose="02010600030101010101" pitchFamily="2" charset="-122"/>
              </a:rPr>
              <a:t>，得到搜索返回的该</a:t>
            </a:r>
            <a:r>
              <a:rPr lang="en-US" altLang="zh-CN" sz="1800" kern="100" dirty="0">
                <a:effectLst/>
                <a:ea typeface="宋体" panose="02010600030101010101" pitchFamily="2" charset="-122"/>
              </a:rPr>
              <a:t>CHANCE</a:t>
            </a:r>
            <a:r>
              <a:rPr lang="zh-CN" altLang="zh-CN" sz="1800" kern="100" dirty="0">
                <a:effectLst/>
                <a:ea typeface="宋体" panose="02010600030101010101" pitchFamily="2" charset="-122"/>
              </a:rPr>
              <a:t>层的评估值</a:t>
            </a:r>
          </a:p>
          <a:p>
            <a:pPr indent="0" algn="just">
              <a:buNone/>
            </a:pPr>
            <a:r>
              <a:rPr lang="en-US" altLang="zh-CN" sz="1800" kern="100" dirty="0">
                <a:effectLst/>
                <a:ea typeface="宋体" panose="02010600030101010101" pitchFamily="2" charset="-122"/>
              </a:rPr>
              <a:t>				</a:t>
            </a:r>
            <a:r>
              <a:rPr lang="zh-CN" altLang="zh-CN" sz="1800" kern="100" dirty="0">
                <a:effectLst/>
                <a:ea typeface="宋体" panose="02010600030101010101" pitchFamily="2" charset="-122"/>
              </a:rPr>
              <a:t>期望评估值</a:t>
            </a:r>
            <a:r>
              <a:rPr lang="en-US" altLang="zh-CN" sz="1800" kern="100" dirty="0">
                <a:effectLst/>
                <a:ea typeface="宋体" panose="02010600030101010101" pitchFamily="2" charset="-122"/>
              </a:rPr>
              <a:t>+=</a:t>
            </a:r>
            <a:r>
              <a:rPr lang="zh-CN" altLang="zh-CN" sz="1800" kern="100" dirty="0">
                <a:effectLst/>
                <a:ea typeface="宋体" panose="02010600030101010101" pitchFamily="2" charset="-122"/>
              </a:rPr>
              <a:t>该</a:t>
            </a:r>
            <a:r>
              <a:rPr lang="en-US" altLang="zh-CN" sz="1800" kern="100" dirty="0">
                <a:effectLst/>
                <a:ea typeface="宋体" panose="02010600030101010101" pitchFamily="2" charset="-122"/>
              </a:rPr>
              <a:t>CHANCE</a:t>
            </a:r>
            <a:r>
              <a:rPr lang="zh-CN" altLang="zh-CN" sz="1800" kern="100" dirty="0">
                <a:effectLst/>
                <a:ea typeface="宋体" panose="02010600030101010101" pitchFamily="2" charset="-122"/>
              </a:rPr>
              <a:t>的层评估值</a:t>
            </a:r>
            <a:r>
              <a:rPr lang="en-US" altLang="zh-CN" sz="1800" kern="100" dirty="0">
                <a:effectLst/>
                <a:ea typeface="宋体" panose="02010600030101010101" pitchFamily="2" charset="-122"/>
              </a:rPr>
              <a:t>*</a:t>
            </a:r>
            <a:r>
              <a:rPr lang="zh-CN" altLang="zh-CN" sz="1800" kern="100" dirty="0">
                <a:effectLst/>
                <a:ea typeface="宋体" panose="02010600030101010101" pitchFamily="2" charset="-122"/>
              </a:rPr>
              <a:t>玩家抽到该卡的概率</a:t>
            </a:r>
          </a:p>
          <a:p>
            <a:pPr indent="0" algn="just">
              <a:buNone/>
            </a:pPr>
            <a:r>
              <a:rPr lang="en-US" altLang="zh-CN" sz="1800" kern="100" dirty="0">
                <a:effectLst/>
                <a:ea typeface="宋体" panose="02010600030101010101" pitchFamily="2" charset="-122"/>
              </a:rPr>
              <a:t>				</a:t>
            </a:r>
            <a:r>
              <a:rPr lang="zh-CN" altLang="zh-CN" sz="1800" kern="100" dirty="0">
                <a:effectLst/>
                <a:ea typeface="宋体" panose="02010600030101010101" pitchFamily="2" charset="-122"/>
              </a:rPr>
              <a:t>还原出牌</a:t>
            </a:r>
          </a:p>
          <a:p>
            <a:pPr indent="0" algn="just">
              <a:buNone/>
            </a:pPr>
            <a:r>
              <a:rPr lang="en-US" altLang="zh-CN" sz="1800" kern="100" dirty="0">
                <a:effectLst/>
                <a:ea typeface="宋体" panose="02010600030101010101" pitchFamily="2" charset="-122"/>
              </a:rPr>
              <a:t>			</a:t>
            </a:r>
            <a:r>
              <a:rPr lang="zh-CN" altLang="zh-CN" sz="1800" kern="100" dirty="0">
                <a:effectLst/>
                <a:ea typeface="宋体" panose="02010600030101010101" pitchFamily="2" charset="-122"/>
              </a:rPr>
              <a:t>如果该层期望评估值</a:t>
            </a:r>
            <a:r>
              <a:rPr lang="zh-CN" altLang="en-US" sz="1800" kern="100" dirty="0">
                <a:effectLst/>
                <a:ea typeface="宋体" panose="02010600030101010101" pitchFamily="2" charset="-122"/>
              </a:rPr>
              <a:t>优于</a:t>
            </a:r>
            <a:r>
              <a:rPr lang="en-US" altLang="zh-CN" sz="1800" kern="100" dirty="0" err="1">
                <a:effectLst/>
                <a:ea typeface="宋体" panose="02010600030101010101" pitchFamily="2" charset="-122"/>
              </a:rPr>
              <a:t>bestvalue</a:t>
            </a:r>
            <a:r>
              <a:rPr lang="zh-CN" altLang="zh-CN" sz="1800" kern="100" dirty="0">
                <a:effectLst/>
                <a:ea typeface="宋体" panose="02010600030101010101" pitchFamily="2" charset="-122"/>
              </a:rPr>
              <a:t>更新</a:t>
            </a:r>
            <a:r>
              <a:rPr lang="en-US" altLang="zh-CN" sz="1800" kern="100" dirty="0" err="1">
                <a:effectLst/>
                <a:ea typeface="宋体" panose="02010600030101010101" pitchFamily="2" charset="-122"/>
              </a:rPr>
              <a:t>bestvalue</a:t>
            </a:r>
            <a:endParaRPr lang="zh-CN" altLang="zh-CN" sz="1800" kern="100" dirty="0">
              <a:effectLst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1305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605D96-79A9-4C1D-AFA3-F5715D7F9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机会博弈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5B2517-D532-492D-8984-CF7FF9409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dirty="0"/>
              <a:t>适用于含有不可预测事件的博弈</a:t>
            </a:r>
            <a:endParaRPr lang="en-US" altLang="zh-CN" sz="2000" dirty="0"/>
          </a:p>
          <a:p>
            <a:r>
              <a:rPr lang="zh-CN" altLang="en-US" sz="2000" dirty="0"/>
              <a:t>原理：增加</a:t>
            </a:r>
            <a:r>
              <a:rPr lang="en-US" altLang="zh-CN" sz="2000" dirty="0"/>
              <a:t>CHANCE</a:t>
            </a:r>
            <a:r>
              <a:rPr lang="zh-CN" altLang="en-US" sz="2000" dirty="0"/>
              <a:t>层，求出各节点的极大极小值，乘上各分支的概率，求和，得期望极大极小值</a:t>
            </a:r>
            <a:endParaRPr lang="en-US" altLang="zh-CN" sz="2000" dirty="0"/>
          </a:p>
          <a:p>
            <a:r>
              <a:rPr lang="zh-CN" altLang="en-US" sz="2000" dirty="0"/>
              <a:t>该游戏中，向后预测游戏时，双方新抽到的卡牌不确定，需要进行机会博弈：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增加一层</a:t>
            </a:r>
            <a:r>
              <a:rPr lang="en-US" altLang="zh-CN" sz="2000" dirty="0"/>
              <a:t>for</a:t>
            </a:r>
            <a:r>
              <a:rPr lang="zh-CN" altLang="en-US" sz="2000" dirty="0"/>
              <a:t>循环对卡牌种类遍历，表示抽到的卡牌</a:t>
            </a:r>
            <a:r>
              <a:rPr lang="en-US" altLang="zh-CN" sz="2000" dirty="0"/>
              <a:t>——CHANCE</a:t>
            </a:r>
            <a:r>
              <a:rPr lang="zh-CN" altLang="en-US" sz="2000" dirty="0"/>
              <a:t>层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每求出一个节点评估值：期望评估值</a:t>
            </a:r>
            <a:r>
              <a:rPr lang="en-US" altLang="zh-CN" sz="2000" dirty="0"/>
              <a:t>+=</a:t>
            </a:r>
            <a:r>
              <a:rPr lang="zh-CN" altLang="en-US" sz="2000" dirty="0"/>
              <a:t>该</a:t>
            </a:r>
            <a:r>
              <a:rPr lang="en-US" altLang="zh-CN" sz="2000" dirty="0"/>
              <a:t>CHANCE</a:t>
            </a:r>
            <a:r>
              <a:rPr lang="zh-CN" altLang="en-US" sz="2000" dirty="0"/>
              <a:t>的层评估值*玩家抽到该卡的概率</a:t>
            </a:r>
            <a:endParaRPr lang="en-US" altLang="zh-CN" sz="2000" dirty="0"/>
          </a:p>
          <a:p>
            <a:r>
              <a:rPr lang="zh-CN" altLang="en-US" sz="2000" dirty="0"/>
              <a:t>影响：大幅相同搜索深度下的增加计算量</a:t>
            </a:r>
          </a:p>
        </p:txBody>
      </p:sp>
    </p:spTree>
    <p:extLst>
      <p:ext uri="{BB962C8B-B14F-4D97-AF65-F5344CB8AC3E}">
        <p14:creationId xmlns:p14="http://schemas.microsoft.com/office/powerpoint/2010/main" val="1052554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52A573-4529-432E-B464-E219FF534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Alpha-Beta</a:t>
            </a:r>
            <a:r>
              <a:rPr lang="zh-CN" altLang="en-US" dirty="0"/>
              <a:t>搜索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2D3193-31D5-404C-8079-A5CA5A2B2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alpha</a:t>
            </a:r>
            <a:r>
              <a:rPr lang="zh-CN" altLang="en-US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剪枝：任何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MIN</a:t>
            </a:r>
            <a:r>
              <a:rPr lang="zh-CN" altLang="en-US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层的节点的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beta</a:t>
            </a:r>
            <a:r>
              <a:rPr lang="zh-CN" altLang="en-US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值都不大于其前驱节点（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MAX</a:t>
            </a:r>
            <a:r>
              <a:rPr lang="zh-CN" altLang="en-US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节点）的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alpha</a:t>
            </a:r>
            <a:r>
              <a:rPr lang="zh-CN" altLang="en-US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值，即搜索过程中，只要找到一个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MIN</a:t>
            </a:r>
            <a:r>
              <a:rPr lang="zh-CN" altLang="en-US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节点的评估值不大于其前驱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MAX</a:t>
            </a:r>
            <a:r>
              <a:rPr lang="zh-CN" altLang="en-US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节点的评估值，则可舍弃后续的搜索。</a:t>
            </a:r>
            <a:endParaRPr lang="en-US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beta</a:t>
            </a:r>
            <a:r>
              <a:rPr lang="zh-CN" altLang="en-US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剪枝：任何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MAX</a:t>
            </a:r>
            <a:r>
              <a:rPr lang="zh-CN" altLang="en-US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层的节点的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alpha</a:t>
            </a:r>
            <a:r>
              <a:rPr lang="zh-CN" altLang="en-US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值都不小于其前驱节点（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MIN</a:t>
            </a:r>
            <a:r>
              <a:rPr lang="zh-CN" altLang="en-US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节点）的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beta</a:t>
            </a:r>
            <a:r>
              <a:rPr lang="zh-CN" altLang="en-US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值。即搜索过程中，只要找到一个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MAX</a:t>
            </a:r>
            <a:r>
              <a:rPr lang="zh-CN" altLang="en-US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节点的评估值不小于其前驱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MIN</a:t>
            </a:r>
            <a:r>
              <a:rPr lang="zh-CN" altLang="en-US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节点的评估值，则可舍弃后续的搜索。</a:t>
            </a:r>
            <a:endParaRPr lang="en-US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将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MAX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层更新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bestvalue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改为更新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alpha</a:t>
            </a:r>
            <a:r>
              <a:rPr lang="zh-CN" altLang="en-US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将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MIN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层更新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bestvalue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改为更新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beta</a:t>
            </a:r>
            <a:r>
              <a:rPr lang="zh-CN" altLang="en-US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if (alpha &gt;= beta) break</a:t>
            </a:r>
            <a:r>
              <a:rPr lang="zh-CN" altLang="en-US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剪枝</a:t>
            </a:r>
            <a:endParaRPr lang="en-US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056257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离子会议室">
      <a:dk1>
        <a:sysClr val="windowText" lastClr="000000"/>
      </a:dk1>
      <a:lt1>
        <a:sysClr val="window" lastClr="CCE8C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离子会议室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223</TotalTime>
  <Words>1141</Words>
  <Application>Microsoft Office PowerPoint</Application>
  <PresentationFormat>宽屏</PresentationFormat>
  <Paragraphs>85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等线</vt:lpstr>
      <vt:lpstr>等线 Light</vt:lpstr>
      <vt:lpstr>新宋体</vt:lpstr>
      <vt:lpstr>Arial</vt:lpstr>
      <vt:lpstr>Times New Roman</vt:lpstr>
      <vt:lpstr>Wingdings 3</vt:lpstr>
      <vt:lpstr>离子会议室</vt:lpstr>
      <vt:lpstr>对抗搜索实验展示</vt:lpstr>
      <vt:lpstr>实验原理</vt:lpstr>
      <vt:lpstr>博弈系统设计 </vt:lpstr>
      <vt:lpstr>游戏规则</vt:lpstr>
      <vt:lpstr>actor类</vt:lpstr>
      <vt:lpstr>scene类</vt:lpstr>
      <vt:lpstr>对抗搜索</vt:lpstr>
      <vt:lpstr>机会博弈</vt:lpstr>
      <vt:lpstr>Alpha-Beta搜索</vt:lpstr>
      <vt:lpstr>如何回溯操作</vt:lpstr>
      <vt:lpstr>图形化</vt:lpstr>
      <vt:lpstr>实验效果</vt:lpstr>
      <vt:lpstr>开始界面</vt:lpstr>
      <vt:lpstr>游戏界面</vt:lpstr>
      <vt:lpstr>搜索过程</vt:lpstr>
      <vt:lpstr>如何通过搜索得到最优解</vt:lpstr>
      <vt:lpstr>谢谢观看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619037670@qq.com</dc:creator>
  <cp:lastModifiedBy>619037670@qq.com</cp:lastModifiedBy>
  <cp:revision>85</cp:revision>
  <dcterms:created xsi:type="dcterms:W3CDTF">2021-04-10T11:23:12Z</dcterms:created>
  <dcterms:modified xsi:type="dcterms:W3CDTF">2021-04-30T14:22:43Z</dcterms:modified>
</cp:coreProperties>
</file>