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303" r:id="rId4"/>
    <p:sldId id="300" r:id="rId5"/>
    <p:sldId id="301" r:id="rId6"/>
    <p:sldId id="302" r:id="rId7"/>
    <p:sldId id="262" r:id="rId8"/>
    <p:sldId id="270" r:id="rId9"/>
    <p:sldId id="282" r:id="rId10"/>
    <p:sldId id="283" r:id="rId11"/>
    <p:sldId id="305" r:id="rId12"/>
    <p:sldId id="284" r:id="rId13"/>
    <p:sldId id="298" r:id="rId14"/>
    <p:sldId id="295" r:id="rId15"/>
    <p:sldId id="296" r:id="rId16"/>
    <p:sldId id="297" r:id="rId17"/>
    <p:sldId id="299" r:id="rId18"/>
    <p:sldId id="263" r:id="rId19"/>
    <p:sldId id="264" r:id="rId20"/>
    <p:sldId id="261" r:id="rId21"/>
    <p:sldId id="265" r:id="rId22"/>
    <p:sldId id="266" r:id="rId23"/>
    <p:sldId id="268" r:id="rId24"/>
    <p:sldId id="271" r:id="rId25"/>
    <p:sldId id="274" r:id="rId26"/>
    <p:sldId id="275" r:id="rId27"/>
    <p:sldId id="273" r:id="rId28"/>
    <p:sldId id="260" r:id="rId29"/>
    <p:sldId id="294" r:id="rId30"/>
    <p:sldId id="276" r:id="rId31"/>
    <p:sldId id="277" r:id="rId32"/>
    <p:sldId id="257" r:id="rId33"/>
    <p:sldId id="278" r:id="rId34"/>
    <p:sldId id="279" r:id="rId35"/>
    <p:sldId id="306" r:id="rId36"/>
    <p:sldId id="281" r:id="rId37"/>
    <p:sldId id="286" r:id="rId38"/>
    <p:sldId id="285" r:id="rId39"/>
    <p:sldId id="288" r:id="rId40"/>
    <p:sldId id="289" r:id="rId41"/>
    <p:sldId id="290" r:id="rId42"/>
    <p:sldId id="291" r:id="rId43"/>
    <p:sldId id="287" r:id="rId44"/>
    <p:sldId id="292" r:id="rId45"/>
    <p:sldId id="307" r:id="rId46"/>
    <p:sldId id="308" r:id="rId47"/>
    <p:sldId id="29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8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31D6-FBA1-4FDB-ADB6-CE4DC967674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1770-8C4D-4E6B-9395-6A6C81087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https://github.com/qingtiandalaoye/useful_doc.git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E1770-8C4D-4E6B-9395-6A6C81087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719477-69DC-4BE5-A8F7-D9DC0D46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6164DF0-E280-49B0-BCC8-64805F2DF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64D0D97-87B2-43CC-89CD-F038CC1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466617-A730-4355-B093-58E4944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120249-28E0-403B-AA22-AD9BDF6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630115-271E-467E-BAF3-9C73C96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C40D224-30FB-4F0B-B39F-096093F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96FF81-3E2D-422F-82B3-8784A48A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6D8984-FFA0-4E42-92F3-6B784508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F8EDA05-D82D-46D4-A2AF-0E5D0D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03A92C-9856-418C-8292-0F239159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D5810CB-8A5D-49DE-9326-AED6D539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7E68448-B26E-48F6-8DF8-741524F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7D042A-F1E3-44D7-BF97-6A82535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D6FDE20-26E2-4DF9-AFB8-A18E1B87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AA9F3E-FAC0-4CDA-A19A-2C866BD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A378E4-726F-4169-9F0E-456FBC4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E49D0-E776-452E-A675-ED26FC5C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C35348-3482-4C19-BA8F-FE8C19E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EF9D09C-15EB-4639-9DE7-FB64FA0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7D082A-4943-47B6-938D-1EE69CB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8C89274-80B3-4019-8CCA-59497B3B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4120119-57EE-4383-80EC-223062E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5B8194-70F1-46BA-BB74-EB6134D7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7F70DC-E077-4F0C-A09A-BEBA428D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22FB69-0A2F-4067-ADA0-E265B7C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40A393-2772-40BE-BC9C-D2E4CCAB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9ACE973-E010-423F-B5CE-EDCB2584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B48213-6B0B-492F-9F34-2403F38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908F45D-7090-4DD4-930B-C069D2F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0946174-7BE5-4B04-9045-7020F0B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EABE62-74F1-433D-A7CB-470CEC4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1FAC0E2-FE26-4371-9DE2-FB8121CC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98D996D-236C-4210-A91B-303D1ED3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6BF2E9F-0049-4A51-95ED-2C1DBBC2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060DA39-B5E9-4AD1-81B9-216B13727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726751B-E33B-4422-BC0F-30B8CC7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6097E9A-B52E-45A9-9B38-0220431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7EEE82B-A790-4ACE-B567-21D7C2DC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2FFEB8-65BB-4A77-8077-C4AA2C8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DB5B0A9-A2A2-4D6D-B489-AA5E482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1E3D158-502B-4EF5-B027-6C8629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856DF77-5DA7-44BB-ADF9-701B69D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A65F369-D83E-428E-AD6B-448B2F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D6863D7-EF70-4B83-A902-F133975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18A45A4-61F9-40E0-9255-97074B1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4444C8-B4BB-4A87-B259-E85E2B2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9A3D27-9908-4EBB-A05F-A2F0C7E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EDB612B-297A-4A6A-94E9-38DA35C8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E87404-B5B6-4397-B6BA-611FB6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10A8CDA-D9BD-4AEC-8747-55BE716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16849B7-7A57-475E-8E91-9D9C0FC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41EC31-D454-47F6-98D6-695B94D6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5DA7DEE-2EF7-47AE-BB95-D43371A5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D83D40-69D5-413A-AEDB-BA501DD6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A66E2B1-868B-4204-B5AC-7669EEF1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A08BAEB-4064-4ECC-BB08-2A37E3D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4B78505-A9F6-42DD-86B9-B3FE8DF7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F24D27E-59F0-4891-B4CB-077CFFB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C87F7B-0A60-4A04-8368-ADF7316C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956E0D-CBA6-488E-813E-CC164B32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7B007A6-A1B9-4ED1-BC92-A385EB0D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2DBEF6E-972D-4F2A-813F-9F8D695B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visord.org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695A0C-B140-40D5-B73D-FFEE942E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虚拟货币跨交易所交易系统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3980252-8401-4953-A10A-73BC647B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李炳辰</a:t>
            </a:r>
            <a:endParaRPr lang="en-US" altLang="zh-CN" dirty="0"/>
          </a:p>
          <a:p>
            <a:r>
              <a:rPr lang="en-US" altLang="zh-CN" dirty="0"/>
              <a:t>2018-10-15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TD</a:t>
            </a:r>
            <a:r>
              <a:rPr lang="zh-CN" altLang="en-US" dirty="0"/>
              <a:t>的输入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通过轮询得到策略写入的各种信息，如策略的查询持仓信息，发撤单消息，</a:t>
            </a:r>
          </a:p>
          <a:p>
            <a:r>
              <a:rPr lang="en-US" altLang="zh-CN" dirty="0"/>
              <a:t>TD</a:t>
            </a:r>
            <a:r>
              <a:rPr lang="zh-CN" altLang="en-US" dirty="0"/>
              <a:t>的输出</a:t>
            </a:r>
            <a:endParaRPr lang="en-US" altLang="zh-CN" dirty="0"/>
          </a:p>
          <a:p>
            <a:pPr lvl="1"/>
            <a:r>
              <a:rPr lang="zh-CN" altLang="en-US" dirty="0"/>
              <a:t>向交易所查询仓位得到的反馈信息，写入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pPr lvl="1"/>
            <a:r>
              <a:rPr lang="zh-CN" altLang="en-US" dirty="0"/>
              <a:t>向交易所发单撤单遇到的错误信息，写入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on_rsp_order_insert</a:t>
            </a:r>
            <a:r>
              <a:rPr lang="zh-CN" altLang="en-US" dirty="0"/>
              <a:t>，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pPr lvl="1"/>
            <a:r>
              <a:rPr lang="zh-CN" altLang="en-US" dirty="0"/>
              <a:t>交易所返回的订单状态信息，成交回报信息，写入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的输入</a:t>
            </a:r>
            <a:endParaRPr lang="en-US" altLang="zh-CN" dirty="0"/>
          </a:p>
          <a:p>
            <a:pPr lvl="1"/>
            <a:r>
              <a:rPr lang="zh-CN" altLang="en-US" dirty="0"/>
              <a:t>配置文件</a:t>
            </a:r>
            <a:r>
              <a:rPr lang="en-US" altLang="zh-CN" dirty="0" err="1"/>
              <a:t>kungfu.json</a:t>
            </a:r>
            <a:endParaRPr lang="zh-CN" altLang="en-US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</a:t>
            </a:r>
            <a:endParaRPr lang="en-US" altLang="zh-CN" dirty="0"/>
          </a:p>
          <a:p>
            <a:pPr lvl="1"/>
            <a:r>
              <a:rPr lang="zh-CN" altLang="en-US" dirty="0"/>
              <a:t>向交易所查询量价信息得到的反馈信息，写入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pPr lvl="1"/>
            <a:r>
              <a:rPr lang="zh-CN" altLang="en-US" dirty="0"/>
              <a:t>向交易所查询成交信息得到的反馈信息，写入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82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6DB18F-22E9-4BC9-A496-A32B9797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DE44E2-455E-4EBF-896D-420F4323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.txt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E7A1FC50-09D5-4A52-A45E-FDAF3F22E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41139"/>
              </p:ext>
            </p:extLst>
          </p:nvPr>
        </p:nvGraphicFramePr>
        <p:xfrm>
          <a:off x="2027555" y="3781425"/>
          <a:ext cx="1857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包装程序外壳对象" showAsIcon="1" r:id="rId4" imgW="1857600" imgH="439560" progId="Package">
                  <p:embed/>
                </p:oleObj>
              </mc:Choice>
              <mc:Fallback>
                <p:oleObj name="包装程序外壳对象" showAsIcon="1" r:id="rId4" imgW="1857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555" y="3781425"/>
                        <a:ext cx="18573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64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44ABA1-F947-4C32-B2A1-6D4C318C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1/5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58968B-A621-4F04-8601-C87C5228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策略发单得到</a:t>
            </a:r>
            <a:r>
              <a:rPr lang="en-US" altLang="zh-CN" dirty="0" err="1"/>
              <a:t>order_rid</a:t>
            </a:r>
            <a:r>
              <a:rPr lang="en-US" altLang="zh-CN" dirty="0"/>
              <a:t> = </a:t>
            </a:r>
            <a:r>
              <a:rPr lang="en-US" altLang="zh-CN" dirty="0" err="1"/>
              <a:t>insert_limit_order</a:t>
            </a:r>
            <a:r>
              <a:rPr lang="en-US" altLang="zh-CN" dirty="0"/>
              <a:t>(……)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策略撤单时输入发单</a:t>
            </a:r>
            <a:r>
              <a:rPr lang="en-US" altLang="zh-CN" dirty="0" err="1"/>
              <a:t>order_rid</a:t>
            </a:r>
            <a:r>
              <a:rPr lang="en-US" altLang="zh-CN" dirty="0"/>
              <a:t> </a:t>
            </a:r>
            <a:r>
              <a:rPr lang="zh-CN" altLang="en-US" dirty="0"/>
              <a:t>，撤单动作本身会得到新</a:t>
            </a:r>
            <a:r>
              <a:rPr lang="en-US" altLang="zh-CN" dirty="0" err="1"/>
              <a:t>cancel_id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763DE43-34E8-4E6B-8F58-5F42ED8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00312"/>
            <a:ext cx="6638925" cy="185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FB7F913-AE0F-493F-962B-14DAC66E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5967413"/>
            <a:ext cx="6629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221F6A-9D9B-4E3C-B699-5DA1E06B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2/5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7AA6D9-E6AD-472F-9CB2-9F773A07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撤单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FF1C1EE-F2FF-4EEA-BB2D-E3DF7212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20017"/>
            <a:ext cx="6261653" cy="21662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D2FD09-BB6B-43CC-ADA5-6DE42B01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18659"/>
            <a:ext cx="6261653" cy="15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BBD92C-6171-49A8-BD13-D3F8B97E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 3/5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069A43-BA61-44EC-B302-EC0C3B2D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ITDEngine</a:t>
            </a:r>
            <a:r>
              <a:rPr lang="en-US" altLang="zh-CN" dirty="0"/>
              <a:t> </a:t>
            </a:r>
            <a:r>
              <a:rPr lang="zh-CN" altLang="en-US" dirty="0"/>
              <a:t>对这些</a:t>
            </a:r>
            <a:r>
              <a:rPr lang="en-US" altLang="zh-CN" dirty="0" err="1"/>
              <a:t>requestID</a:t>
            </a:r>
            <a:r>
              <a:rPr lang="zh-CN" altLang="en-US" dirty="0"/>
              <a:t>的处理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撤单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778C6AC-526C-4911-AF04-A807AE64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6" y="4699554"/>
            <a:ext cx="4978260" cy="1895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FF0277D-0D00-41BD-8B74-2AFE2E7E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64" y="2347674"/>
            <a:ext cx="7537885" cy="2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0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A8306F-D941-44EC-A548-16D3949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》4/5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EF2C70-CAC3-4F82-9C23-B321B464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状态信息的处理部分</a:t>
            </a:r>
            <a:r>
              <a:rPr lang="en-US" altLang="zh-CN" dirty="0" err="1"/>
              <a:t>on_rtn_order</a:t>
            </a:r>
            <a:r>
              <a:rPr lang="zh-CN" altLang="en-US" dirty="0"/>
              <a:t>， 会更新订单的状态</a:t>
            </a:r>
            <a:endParaRPr lang="en-US" altLang="zh-CN" dirty="0"/>
          </a:p>
          <a:p>
            <a:r>
              <a:rPr lang="zh-CN" altLang="en-US" dirty="0"/>
              <a:t>成交信息的处理部分</a:t>
            </a:r>
            <a:r>
              <a:rPr lang="en-US" altLang="zh-CN" dirty="0" err="1"/>
              <a:t>on_rtn_trade</a:t>
            </a:r>
            <a:r>
              <a:rPr lang="zh-CN" altLang="en-US" dirty="0"/>
              <a:t>， 会更新订单的持仓信息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999BCBF-F825-4854-8B69-8ACC841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6" y="2866217"/>
            <a:ext cx="6416744" cy="38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E93E48-F9DB-4C58-8020-4D9E1DDA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》5/5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DC058D-7DED-4AB7-B5C4-5F7D88FC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journal_dumper.py</a:t>
            </a:r>
            <a:r>
              <a:rPr lang="zh-CN" altLang="en-US" dirty="0"/>
              <a:t>的导出处理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个结构具有</a:t>
            </a:r>
            <a:r>
              <a:rPr lang="en-US" altLang="zh-CN" dirty="0" err="1"/>
              <a:t>RequestID</a:t>
            </a:r>
            <a:r>
              <a:rPr lang="zh-CN" altLang="en-US" dirty="0"/>
              <a:t>，一个是订单状态回报 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  <a:r>
              <a:rPr lang="zh-CN" altLang="en-US" dirty="0"/>
              <a:t>，另一个是撤单， 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pPr lvl="1"/>
            <a:r>
              <a:rPr lang="en-US" altLang="zh-CN" dirty="0" err="1"/>
              <a:t>LFOrderActionField</a:t>
            </a:r>
            <a:r>
              <a:rPr lang="en-US" altLang="zh-CN" dirty="0"/>
              <a:t>, </a:t>
            </a:r>
            <a:r>
              <a:rPr lang="zh-CN" altLang="en-US" dirty="0"/>
              <a:t>撤单动作重新产生了一个新的</a:t>
            </a:r>
            <a:r>
              <a:rPr lang="en-US" altLang="zh-CN" dirty="0" err="1"/>
              <a:t>requestID</a:t>
            </a:r>
            <a:r>
              <a:rPr lang="zh-CN" altLang="en-US" dirty="0"/>
              <a:t>；</a:t>
            </a:r>
            <a:r>
              <a:rPr lang="en-US" altLang="zh-CN" dirty="0" err="1"/>
              <a:t>LFRtnOrderField</a:t>
            </a:r>
            <a:r>
              <a:rPr lang="zh-CN" altLang="en-US" dirty="0"/>
              <a:t>是根据交易所返回的信息，自己创建的</a:t>
            </a:r>
            <a:r>
              <a:rPr lang="en-US" altLang="zh-CN" dirty="0" err="1"/>
              <a:t>LFRtnOrderField</a:t>
            </a:r>
            <a:r>
              <a:rPr lang="zh-CN" altLang="en-US" dirty="0"/>
              <a:t>的</a:t>
            </a:r>
            <a:r>
              <a:rPr lang="en-US" altLang="zh-CN" dirty="0" err="1"/>
              <a:t>requestID</a:t>
            </a:r>
            <a:r>
              <a:rPr lang="en-US" altLang="zh-CN" dirty="0"/>
              <a:t>=0</a:t>
            </a:r>
            <a:endParaRPr lang="zh-CN" altLang="en-US" dirty="0"/>
          </a:p>
          <a:p>
            <a:r>
              <a:rPr lang="en-US" altLang="zh-CN" dirty="0"/>
              <a:t>longfist_structs.py</a:t>
            </a:r>
            <a:r>
              <a:rPr lang="zh-CN" altLang="en-US" dirty="0"/>
              <a:t>结构定义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BFDFF43-2425-4E3F-A77D-7F8AD36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85" y="4001294"/>
            <a:ext cx="6124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2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E02EFD-4BD9-4768-902B-4A842CE1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端点对消息队列的读取</a:t>
            </a:r>
            <a:r>
              <a:rPr lang="en-US" altLang="zh-CN" dirty="0"/>
              <a:t>	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2F6CBB-A1F8-4367-A7F5-74E0A73B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轮询来获取系统开启关闭消息，订阅消息，并处理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85AE5B1-0986-4496-8009-73D92992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4" y="2943331"/>
            <a:ext cx="3741850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6DE4DCE-E37E-488F-9328-9BD8F72B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3263180"/>
            <a:ext cx="4114800" cy="2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4955B2-EE4A-4875-A0AF-706222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B095B0-FA4A-4FC9-BF9D-FE5E532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从交易所收到数据后，调用接口函数写入消息队列</a:t>
            </a:r>
            <a:endParaRPr lang="en-US" altLang="zh-CN" dirty="0"/>
          </a:p>
          <a:p>
            <a:pPr lvl="1"/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 </a:t>
            </a:r>
            <a:r>
              <a:rPr lang="zh-CN" altLang="en-US" dirty="0"/>
              <a:t>，量价</a:t>
            </a:r>
            <a:r>
              <a:rPr lang="en-US" altLang="zh-CN" dirty="0"/>
              <a:t>ask/bid</a:t>
            </a:r>
            <a:r>
              <a:rPr lang="zh-CN" altLang="en-US" dirty="0"/>
              <a:t>各</a:t>
            </a:r>
            <a:r>
              <a:rPr lang="en-US" altLang="zh-CN" dirty="0"/>
              <a:t>20</a:t>
            </a:r>
            <a:r>
              <a:rPr lang="zh-CN" altLang="en-US" dirty="0"/>
              <a:t>个数据的消息 （这是为虚拟货币交易而新增的接口方法，参考</a:t>
            </a:r>
            <a:r>
              <a:rPr lang="en-US" altLang="zh-CN" dirty="0"/>
              <a:t>PriceBook20Assembler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on_trade</a:t>
            </a:r>
            <a:r>
              <a:rPr lang="en-US" altLang="zh-CN" dirty="0"/>
              <a:t>(const LFL2TradeField* trade) </a:t>
            </a:r>
            <a:r>
              <a:rPr lang="zh-CN" altLang="en-US" dirty="0"/>
              <a:t>市场成交信息</a:t>
            </a:r>
            <a:endParaRPr lang="en-US" altLang="zh-CN" dirty="0"/>
          </a:p>
          <a:p>
            <a:pPr lvl="1"/>
            <a:r>
              <a:rPr lang="en-US" altLang="zh-CN" dirty="0" err="1"/>
              <a:t>on_market_data</a:t>
            </a:r>
            <a:r>
              <a:rPr lang="en-US" altLang="zh-CN" dirty="0"/>
              <a:t>(const </a:t>
            </a:r>
            <a:r>
              <a:rPr lang="en-US" altLang="zh-CN" dirty="0" err="1"/>
              <a:t>LFMarketDataField</a:t>
            </a:r>
            <a:r>
              <a:rPr lang="en-US" altLang="zh-CN" dirty="0"/>
              <a:t>* data)  </a:t>
            </a:r>
            <a:r>
              <a:rPr lang="zh-CN" altLang="en-US" dirty="0"/>
              <a:t>一个量价的消息数据，目前没有使用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5F11D25-72A4-4E37-A068-F83A1777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35" y="4759325"/>
            <a:ext cx="571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161700-0032-4079-8C1E-B8944A8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447AB2-3D5C-4A82-AB8C-5CD22673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600" dirty="0"/>
              <a:t>通过共享文件映射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memmap</a:t>
            </a:r>
            <a:r>
              <a:rPr lang="en-US" altLang="zh-CN" sz="2600" dirty="0"/>
              <a:t>)</a:t>
            </a:r>
            <a:r>
              <a:rPr lang="zh-CN" altLang="en-US" sz="2600" dirty="0"/>
              <a:t>来做的消息队列系统，消息队列的端点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600" dirty="0"/>
              <a:t>通过</a:t>
            </a:r>
            <a:r>
              <a:rPr lang="en-US" altLang="zh-CN" sz="2600" dirty="0" err="1"/>
              <a:t>yijinjing</a:t>
            </a:r>
            <a:r>
              <a:rPr lang="zh-CN" altLang="en-US" sz="2600" dirty="0"/>
              <a:t>来读取配置文件，端点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400" dirty="0"/>
              <a:t>无锁无</a:t>
            </a:r>
            <a:r>
              <a:rPr lang="en-US" altLang="zh-CN" sz="2400" dirty="0"/>
              <a:t>sleep</a:t>
            </a:r>
            <a:r>
              <a:rPr lang="zh-CN" altLang="en-US" sz="2600" dirty="0"/>
              <a:t>轮询消息，形成零延迟。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en-US" altLang="zh-CN" dirty="0"/>
              <a:t>Supervisor </a:t>
            </a:r>
            <a:r>
              <a:rPr lang="zh-CN" altLang="en-US" dirty="0"/>
              <a:t>做进程控制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kungfuctl</a:t>
            </a:r>
            <a:r>
              <a:rPr lang="en-US" altLang="zh-CN" dirty="0"/>
              <a:t>      </a:t>
            </a:r>
            <a:r>
              <a:rPr lang="zh-CN" altLang="en-US" dirty="0"/>
              <a:t>控制程序启动文件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wingchun</a:t>
            </a:r>
            <a:r>
              <a:rPr lang="en-US" altLang="zh-CN" dirty="0"/>
              <a:t>      </a:t>
            </a:r>
            <a:r>
              <a:rPr lang="zh-CN" altLang="en-US" dirty="0"/>
              <a:t>进程启动入口文件</a:t>
            </a:r>
            <a:endParaRPr lang="en-US" altLang="zh-CN" dirty="0"/>
          </a:p>
          <a:p>
            <a:pPr lvl="1"/>
            <a:r>
              <a:rPr lang="en-US" altLang="zh-CN" dirty="0"/>
              <a:t>rpm\</a:t>
            </a:r>
            <a:r>
              <a:rPr lang="en-US" altLang="zh-CN" dirty="0" err="1"/>
              <a:t>etc</a:t>
            </a:r>
            <a:r>
              <a:rPr lang="en-US" altLang="zh-CN" dirty="0"/>
              <a:t>\supervisor\</a:t>
            </a:r>
            <a:r>
              <a:rPr lang="en-US" altLang="zh-CN" dirty="0" err="1"/>
              <a:t>conf.d</a:t>
            </a:r>
            <a:r>
              <a:rPr lang="en-US" altLang="zh-CN" dirty="0"/>
              <a:t>\*        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http://supervisord.org/introduction.html</a:t>
            </a:r>
            <a:r>
              <a:rPr lang="en-US" altLang="zh-CN" dirty="0"/>
              <a:t> </a:t>
            </a:r>
            <a:r>
              <a:rPr lang="zh-CN" altLang="en-US" dirty="0"/>
              <a:t> </a:t>
            </a:r>
            <a:r>
              <a:rPr lang="en-US" altLang="zh-CN" dirty="0"/>
              <a:t>Supervisor</a:t>
            </a:r>
            <a:r>
              <a:rPr lang="zh-CN" altLang="en-US" dirty="0"/>
              <a:t>是用</a:t>
            </a:r>
            <a:r>
              <a:rPr lang="en-US" altLang="zh-CN" dirty="0"/>
              <a:t>Python</a:t>
            </a:r>
            <a:r>
              <a:rPr lang="zh-CN" altLang="en-US" dirty="0"/>
              <a:t>开发的一套通用的进程管理程序，能将一个普通的命令行进程变为后台</a:t>
            </a:r>
            <a:r>
              <a:rPr lang="en-US" altLang="zh-CN" dirty="0"/>
              <a:t>daemon</a:t>
            </a:r>
            <a:r>
              <a:rPr lang="zh-CN" altLang="en-US" dirty="0"/>
              <a:t>，并监控进程状态，异常退出时能自动重启。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消息队列的端点</a:t>
            </a:r>
            <a:r>
              <a:rPr lang="en-US" altLang="zh-CN" dirty="0"/>
              <a:t>(</a:t>
            </a:r>
            <a:r>
              <a:rPr lang="en-US" altLang="zh-CN" dirty="0" err="1"/>
              <a:t>EndPoint</a:t>
            </a:r>
            <a:r>
              <a:rPr lang="en-US" altLang="zh-CN" dirty="0"/>
              <a:t>)</a:t>
            </a:r>
            <a:r>
              <a:rPr lang="zh-CN" altLang="en-US" dirty="0"/>
              <a:t>是一个进程，比如</a:t>
            </a:r>
            <a:r>
              <a:rPr lang="en-US" altLang="zh-CN" dirty="0" err="1"/>
              <a:t>Bitfinex_TD</a:t>
            </a:r>
            <a:r>
              <a:rPr lang="zh-CN" altLang="en-US" dirty="0"/>
              <a:t>是一个进程，</a:t>
            </a:r>
            <a:r>
              <a:rPr lang="en-US" altLang="zh-CN" dirty="0" err="1"/>
              <a:t>Bitfinex_MD</a:t>
            </a:r>
            <a:r>
              <a:rPr lang="zh-CN" altLang="en-US" dirty="0"/>
              <a:t>是一个进程，每一个策略也是一个进程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使用参考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https://github.com/taurusai/kungfu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9EDA92-84E8-479C-B735-610B33C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端点对消息队列的读取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998E46-B6BC-4A2A-9261-65C5D96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轮询来获取系统开启关闭消息，换日消息，并处理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EF385EE-A249-441E-992F-B1D89713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61" y="2839685"/>
            <a:ext cx="4912750" cy="3653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D8A6864-D35D-4F76-A70A-2CE8A17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49" y="3273974"/>
            <a:ext cx="4912751" cy="29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7DD43-5E59-4AB7-AF36-D977CA32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端点对消息队列的读取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A355CEB-71D4-47CA-B76D-04E1D605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轮询来获取发单消息，撤单消息，查持仓消息，查询账户消息，并处理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AECB04B-7D44-4F71-9C59-5BE5C770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246565"/>
            <a:ext cx="5917096" cy="3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C2B082-3E8D-4231-A05C-58179E8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9C5008-02A5-40BC-8E1A-D53DE80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供子类实现的发单消息，撤单消息，查持仓消息，查询账户消息</a:t>
            </a:r>
            <a:endParaRPr lang="en-US" altLang="zh-CN" dirty="0"/>
          </a:p>
          <a:p>
            <a:r>
              <a:rPr lang="zh-CN" altLang="en-US" dirty="0"/>
              <a:t>子类的实现可以参考</a:t>
            </a:r>
            <a:r>
              <a:rPr lang="en-US" altLang="zh-CN" dirty="0" err="1"/>
              <a:t>TDEngineBinance</a:t>
            </a:r>
            <a:r>
              <a:rPr lang="zh-CN" altLang="en-US" dirty="0"/>
              <a:t>，</a:t>
            </a:r>
            <a:r>
              <a:rPr lang="en-US" altLang="zh-CN" dirty="0" err="1"/>
              <a:t>TDEngineBitfinex</a:t>
            </a:r>
            <a:r>
              <a:rPr lang="zh-CN" altLang="en-US" dirty="0"/>
              <a:t>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66CD6FC-BAAF-458F-9B05-2C17575E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3873362"/>
            <a:ext cx="10515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EF431-4277-455A-BD53-F8CF3DD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191E04-A1D6-4B80-8E91-8942D4D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子类通知策略的接口函数方法，比如发单失败，撤单发送失败，状态更新，成交信息更新等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8A64ADD-5683-4199-8A02-5527A08D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3" y="3239575"/>
            <a:ext cx="5385146" cy="2835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0B8359A-E84E-4EB3-B359-D3362872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3657600"/>
            <a:ext cx="5741504" cy="17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389330-C72E-408C-8BCE-81021CA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策略端点的功能实现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6F328EB-5115-4F46-90FC-F842A5A8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\strategy\IWCStrategy.cpp </a:t>
            </a:r>
          </a:p>
          <a:p>
            <a:pPr lvl="1"/>
            <a:r>
              <a:rPr lang="zh-CN" altLang="en-US" dirty="0"/>
              <a:t>聚合了辅助类</a:t>
            </a:r>
            <a:r>
              <a:rPr lang="en-US" altLang="zh-CN" dirty="0" err="1"/>
              <a:t>WCStrategyUtil</a:t>
            </a:r>
            <a:r>
              <a:rPr lang="zh-CN" altLang="en-US" dirty="0"/>
              <a:t>和</a:t>
            </a:r>
            <a:r>
              <a:rPr lang="en-US" altLang="zh-CN" dirty="0" err="1"/>
              <a:t>WCDataWrapper</a:t>
            </a:r>
            <a:r>
              <a:rPr lang="zh-CN" altLang="en-US" dirty="0"/>
              <a:t>类提供了读写消息队列的能力</a:t>
            </a:r>
            <a:endParaRPr lang="en-US" altLang="zh-CN" dirty="0"/>
          </a:p>
          <a:p>
            <a:pPr lvl="1"/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提供了发单方法，如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insert_fok_order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方法提供了读取消息队列的能力，并根据消息类型传给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相应的处理方法，比如读取</a:t>
            </a:r>
            <a:r>
              <a:rPr lang="en-US" altLang="zh-CN" dirty="0"/>
              <a:t>MD</a:t>
            </a:r>
            <a:r>
              <a:rPr lang="zh-CN" altLang="en-US" dirty="0"/>
              <a:t>的信息，读取</a:t>
            </a:r>
            <a:r>
              <a:rPr lang="en-US" altLang="zh-CN" dirty="0"/>
              <a:t>TD</a:t>
            </a:r>
            <a:r>
              <a:rPr lang="zh-CN" altLang="en-US" dirty="0"/>
              <a:t>的发撤单信息。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通过继承</a:t>
            </a:r>
            <a:r>
              <a:rPr lang="en-US" altLang="zh-CN" dirty="0" err="1"/>
              <a:t>IWCStrategy</a:t>
            </a:r>
            <a:r>
              <a:rPr lang="zh-CN" altLang="en-US" dirty="0"/>
              <a:t>直接获得了父类的方法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 err="1"/>
              <a:t>c++</a:t>
            </a:r>
            <a:r>
              <a:rPr lang="zh-CN" altLang="en-US" dirty="0"/>
              <a:t>策略的能力：</a:t>
            </a:r>
            <a:endParaRPr lang="en-US" altLang="zh-CN" dirty="0"/>
          </a:p>
          <a:p>
            <a:pPr lvl="1"/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9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BBB749-AD13-4857-A7BA-87828DC0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策略端点的功能实现</a:t>
            </a:r>
            <a:r>
              <a:rPr lang="en-US" altLang="zh-CN" dirty="0"/>
              <a:t>	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F621B3-F547-4DDC-A0EC-5E1C5BB5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</a:t>
            </a:r>
            <a:endParaRPr lang="en-US" altLang="zh-CN" dirty="0"/>
          </a:p>
          <a:p>
            <a:r>
              <a:rPr lang="zh-CN" altLang="en-US" dirty="0"/>
              <a:t>方法示例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D330B99-BEC2-4839-B0BA-515292F8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80" y="2508872"/>
            <a:ext cx="7293613" cy="36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70442D-31EF-47F6-A3EA-8AECF88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策略端点的功能实现 </a:t>
            </a:r>
            <a:r>
              <a:rPr lang="en-US" altLang="zh-CN" dirty="0"/>
              <a:t>	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2F71BB-B22E-499B-BF50-47DF8816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撤单出错</a:t>
            </a:r>
            <a:endParaRPr lang="en-US" altLang="zh-CN" dirty="0"/>
          </a:p>
          <a:p>
            <a:pPr lvl="1"/>
            <a:r>
              <a:rPr lang="zh-CN" altLang="en-US" dirty="0"/>
              <a:t>订单状态改变</a:t>
            </a:r>
            <a:endParaRPr lang="en-US" altLang="zh-CN" dirty="0"/>
          </a:p>
          <a:p>
            <a:pPr lvl="1"/>
            <a:r>
              <a:rPr lang="zh-CN" altLang="en-US" dirty="0"/>
              <a:t>订单成交：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8D6B27A-400D-4B38-B66C-C48E1BD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56" y="2999898"/>
            <a:ext cx="5520151" cy="34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10601-63AC-461B-A89F-80C8ED3C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385CCC-220F-4440-9709-0EFC5A6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换日消息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发给策略的消息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C0C71C-6CD7-4632-AE78-B289E15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60" y="2801318"/>
            <a:ext cx="3416603" cy="3872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7D75AAE-A3A3-4E07-B700-AE402097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63" y="2801318"/>
            <a:ext cx="5426439" cy="38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6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6D0A76-FA4A-4804-A761-0D0D61A5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0C36C2-F663-45BD-8D6F-25F5A3FC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5302"/>
          </a:xfrm>
        </p:spPr>
        <p:txBody>
          <a:bodyPr/>
          <a:lstStyle/>
          <a:p>
            <a:r>
              <a:rPr lang="zh-CN" altLang="en-US" dirty="0"/>
              <a:t>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  <a:endParaRPr lang="en-US" altLang="zh-CN" dirty="0"/>
          </a:p>
          <a:p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r>
              <a:rPr lang="en-US" altLang="zh-CN" dirty="0"/>
              <a:t>:    </a:t>
            </a:r>
            <a:br>
              <a:rPr lang="en-US" altLang="zh-CN" dirty="0"/>
            </a:br>
            <a:r>
              <a:rPr lang="en-US" altLang="zh-CN" dirty="0"/>
              <a:t>class </a:t>
            </a:r>
            <a:r>
              <a:rPr lang="en-US" altLang="zh-CN" dirty="0" err="1"/>
              <a:t>PyWCStrategy</a:t>
            </a:r>
            <a:r>
              <a:rPr lang="en-US" altLang="zh-CN" dirty="0"/>
              <a:t>: public </a:t>
            </a:r>
            <a:r>
              <a:rPr lang="en-US" altLang="zh-CN" b="1" dirty="0" err="1"/>
              <a:t>IWCStrategy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32C02A-D610-4E63-AC87-9A2F150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9" y="3372264"/>
            <a:ext cx="9628785" cy="1222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6F659B3-9AB0-4C89-B0F1-63FC0F36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594778"/>
            <a:ext cx="9628786" cy="20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1DCE3C-4088-4F05-9D7D-3A29E47F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79058695-FB0B-4BE6-BE50-E2DB50EA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60" y="2352399"/>
            <a:ext cx="10507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A12005-E41B-4561-8DEC-AC5A71E2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 supervisor</a:t>
            </a:r>
            <a:r>
              <a:rPr lang="zh-CN" altLang="en-US" dirty="0"/>
              <a:t>管理</a:t>
            </a:r>
            <a:r>
              <a:rPr lang="en-US" altLang="zh-CN" dirty="0"/>
              <a:t>TD/MD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0A76253-BE6A-4674-8C45-B47F11DB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kungfuctl</a:t>
            </a:r>
            <a:r>
              <a:rPr lang="zh-CN" altLang="en-US" dirty="0"/>
              <a:t>来管理</a:t>
            </a:r>
            <a:r>
              <a:rPr lang="en-US" altLang="zh-CN" dirty="0" err="1"/>
              <a:t>md,td</a:t>
            </a:r>
            <a:r>
              <a:rPr lang="en-US" altLang="zh-CN" dirty="0"/>
              <a:t> </a:t>
            </a:r>
            <a:r>
              <a:rPr lang="zh-CN" altLang="en-US" dirty="0"/>
              <a:t>进程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79F15ED-B441-4AF0-AEA9-CC37A42E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67" y="2587632"/>
            <a:ext cx="4206605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69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096BF3-F7BD-474B-B581-A3C3EBB6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C++</a:t>
            </a:r>
            <a:r>
              <a:rPr lang="zh-CN" altLang="en-US" dirty="0"/>
              <a:t>策略和</a:t>
            </a:r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FF4108-323A-44CC-92FD-0D65FE31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\strategy\binance_md_td_strategy.cpp</a:t>
            </a:r>
          </a:p>
          <a:p>
            <a:r>
              <a:rPr lang="en-US" altLang="zh-CN" dirty="0"/>
              <a:t>wingchun\strategy\py_demo\binance_order_cancel_test.py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43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84C796-D7D5-42CA-93E3-3948EBE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kungfu</a:t>
            </a:r>
            <a:r>
              <a:rPr lang="zh-CN" altLang="en-US" dirty="0"/>
              <a:t>之上进行的虚拟货币交易改造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AF6EEB-ABB2-4232-9752-B51D91B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利用了</a:t>
            </a:r>
            <a:r>
              <a:rPr lang="en-US" altLang="zh-CN" dirty="0" err="1"/>
              <a:t>kungfu</a:t>
            </a:r>
            <a:r>
              <a:rPr lang="zh-CN" altLang="en-US" dirty="0"/>
              <a:t>优秀的</a:t>
            </a:r>
            <a:r>
              <a:rPr lang="en-US" altLang="zh-CN" dirty="0"/>
              <a:t>journal</a:t>
            </a:r>
            <a:r>
              <a:rPr lang="zh-CN" altLang="en-US" dirty="0"/>
              <a:t>导出和信息查看工具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改造了一些结构和接口，更加适合虚拟货币交易</a:t>
            </a:r>
          </a:p>
        </p:txBody>
      </p:sp>
    </p:spTree>
    <p:extLst>
      <p:ext uri="{BB962C8B-B14F-4D97-AF65-F5344CB8AC3E}">
        <p14:creationId xmlns:p14="http://schemas.microsoft.com/office/powerpoint/2010/main" val="190332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6617CD-3CAD-48B1-A1F1-DA94904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007D6D-E772-4643-8F5E-89085661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发单撤单状态回报等，结构体里面的</a:t>
            </a:r>
            <a:r>
              <a:rPr lang="zh-CN" altLang="en-US" b="1" dirty="0"/>
              <a:t>价格</a:t>
            </a:r>
            <a:r>
              <a:rPr lang="zh-CN" altLang="en-US" dirty="0"/>
              <a:t> </a:t>
            </a:r>
            <a:r>
              <a:rPr lang="en-US" altLang="zh-CN" dirty="0" err="1"/>
              <a:t>LimitPrice</a:t>
            </a:r>
            <a:r>
              <a:rPr lang="en-US" altLang="zh-CN" dirty="0"/>
              <a:t>/Price  </a:t>
            </a:r>
            <a:r>
              <a:rPr lang="zh-CN" altLang="en-US" dirty="0"/>
              <a:t>从</a:t>
            </a:r>
            <a:r>
              <a:rPr lang="en-US" altLang="zh-CN" dirty="0"/>
              <a:t>double  </a:t>
            </a:r>
            <a:r>
              <a:rPr lang="zh-CN" altLang="en-US" dirty="0"/>
              <a:t>改为 </a:t>
            </a:r>
            <a:r>
              <a:rPr lang="en-US" altLang="zh-CN" dirty="0"/>
              <a:t>int64_t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发单撤单状态回报等，结构体里面的</a:t>
            </a:r>
            <a:r>
              <a:rPr lang="zh-CN" altLang="en-US" b="1" dirty="0"/>
              <a:t>数量</a:t>
            </a:r>
            <a:r>
              <a:rPr lang="en-US" altLang="zh-CN" dirty="0" err="1"/>
              <a:t>MinVolume</a:t>
            </a:r>
            <a:r>
              <a:rPr lang="en-US" altLang="zh-CN" dirty="0"/>
              <a:t>/Volume/</a:t>
            </a:r>
            <a:r>
              <a:rPr lang="en-US" altLang="zh-CN" dirty="0" err="1"/>
              <a:t>VolumeTraded</a:t>
            </a:r>
            <a:r>
              <a:rPr lang="en-US" altLang="zh-CN" dirty="0"/>
              <a:t>/</a:t>
            </a:r>
            <a:r>
              <a:rPr lang="en-US" altLang="zh-CN" dirty="0" err="1"/>
              <a:t>VolumeTotal</a:t>
            </a:r>
            <a:r>
              <a:rPr lang="en-US" altLang="zh-CN" dirty="0"/>
              <a:t>/</a:t>
            </a:r>
            <a:r>
              <a:rPr lang="en-US" altLang="zh-CN" dirty="0" err="1"/>
              <a:t>VolumeTotalOriginal</a:t>
            </a:r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int</a:t>
            </a:r>
            <a:r>
              <a:rPr lang="zh-CN" altLang="en-US" dirty="0"/>
              <a:t>改为 </a:t>
            </a:r>
            <a:r>
              <a:rPr lang="en-US" altLang="zh-CN" dirty="0"/>
              <a:t>uint64_t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添加了新接口：</a:t>
            </a:r>
            <a:r>
              <a:rPr lang="en-US" altLang="zh-CN" dirty="0"/>
              <a:t> </a:t>
            </a:r>
            <a:r>
              <a:rPr lang="en-US" altLang="zh-CN" b="1" dirty="0" err="1"/>
              <a:t>on_price_book_update</a:t>
            </a:r>
            <a:r>
              <a:rPr lang="en-US" altLang="zh-CN" dirty="0"/>
              <a:t> (const LFPriceBook20Field* data)</a:t>
            </a:r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部分通过给</a:t>
            </a:r>
            <a:r>
              <a:rPr lang="en-US" altLang="zh-CN" dirty="0" err="1"/>
              <a:t>LFInputOrderField</a:t>
            </a:r>
            <a:r>
              <a:rPr lang="zh-CN" altLang="en-US" dirty="0"/>
              <a:t>增加分组参数，可以进行批量发单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16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3C1E7B-BE23-40AD-A9F5-D573F465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CE7F72-A9C1-4180-BE62-FE4DDE6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含有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ask</a:t>
            </a:r>
            <a:r>
              <a:rPr lang="zh-CN" altLang="en-US" dirty="0"/>
              <a:t>和</a:t>
            </a:r>
            <a:r>
              <a:rPr lang="en-US" altLang="zh-CN" dirty="0"/>
              <a:t>bid</a:t>
            </a:r>
            <a:r>
              <a:rPr lang="zh-CN" altLang="en-US" dirty="0"/>
              <a:t>的量价信息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接口</a:t>
            </a: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\md\</a:t>
            </a:r>
            <a:r>
              <a:rPr lang="en-US" altLang="zh-CN" dirty="0" err="1"/>
              <a:t>IMDEngine.h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void </a:t>
            </a:r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data);</a:t>
            </a:r>
          </a:p>
          <a:p>
            <a:endParaRPr lang="zh-CN" altLang="en-US" dirty="0"/>
          </a:p>
          <a:p>
            <a:r>
              <a:rPr lang="zh-CN" altLang="en-US" dirty="0"/>
              <a:t>程序文件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LFDataStruct.h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LFPriceLevel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int64_t price;</a:t>
            </a:r>
          </a:p>
          <a:p>
            <a:pPr marL="457200" lvl="1" indent="0">
              <a:buNone/>
            </a:pPr>
            <a:r>
              <a:rPr lang="en-US" altLang="zh-CN" dirty="0"/>
              <a:t>	uint64_t volume;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LFPriceBookFieldTmpl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char_31  	</a:t>
            </a:r>
            <a:r>
              <a:rPr lang="en-US" altLang="zh-CN" dirty="0" err="1"/>
              <a:t>InstrumentID</a:t>
            </a:r>
            <a:r>
              <a:rPr lang="en-US" altLang="zh-CN" dirty="0"/>
              <a:t>;          </a:t>
            </a:r>
          </a:p>
          <a:p>
            <a:pPr marL="457200" lvl="1" indent="0">
              <a:buNone/>
            </a:pPr>
            <a:r>
              <a:rPr lang="en-US" altLang="zh-CN" dirty="0"/>
              <a:t>	char_9   	</a:t>
            </a:r>
            <a:r>
              <a:rPr lang="en-US" altLang="zh-CN" dirty="0" err="1"/>
              <a:t>ExchangeID</a:t>
            </a:r>
            <a:r>
              <a:rPr lang="en-US" altLang="zh-CN" dirty="0"/>
              <a:t>;           </a:t>
            </a:r>
          </a:p>
          <a:p>
            <a:pPr marL="457200" lvl="1" indent="0">
              <a:buNone/>
            </a:pPr>
            <a:r>
              <a:rPr lang="en-US" altLang="zh-CN" dirty="0"/>
              <a:t>	uint64_t      	</a:t>
            </a:r>
            <a:r>
              <a:rPr lang="en-US" altLang="zh-CN" dirty="0" err="1"/>
              <a:t>UpdateMicroSecond</a:t>
            </a:r>
            <a:r>
              <a:rPr lang="en-US" altLang="zh-CN" dirty="0"/>
              <a:t>;    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BidLevelCount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AskLevelCount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 	</a:t>
            </a:r>
            <a:r>
              <a:rPr lang="en-US" altLang="zh-CN" dirty="0" err="1"/>
              <a:t>BidLevels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	</a:t>
            </a:r>
            <a:r>
              <a:rPr lang="en-US" altLang="zh-CN" dirty="0" err="1"/>
              <a:t>AskLevels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112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7CD773-A51B-48DC-A234-591649B5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E6017C8-EB25-4EBD-AF3C-40610D54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辅助函数的使用 </a:t>
            </a:r>
            <a:r>
              <a:rPr lang="en-US" altLang="zh-CN" dirty="0" err="1"/>
              <a:t>wingchun</a:t>
            </a:r>
            <a:r>
              <a:rPr lang="en-US" altLang="zh-CN" dirty="0"/>
              <a:t>\md\PriceBook20Assembler.h</a:t>
            </a:r>
          </a:p>
          <a:p>
            <a:r>
              <a:rPr lang="zh-CN" altLang="en-US" dirty="0"/>
              <a:t>参考</a:t>
            </a:r>
            <a:r>
              <a:rPr lang="en-US" altLang="zh-CN" dirty="0" err="1"/>
              <a:t>wingchun</a:t>
            </a:r>
            <a:r>
              <a:rPr lang="en-US" altLang="zh-CN" dirty="0"/>
              <a:t>\md\MDEngineCoinmex.cpp </a:t>
            </a:r>
            <a:r>
              <a:rPr lang="zh-CN" altLang="en-US" dirty="0"/>
              <a:t>函数</a:t>
            </a:r>
            <a:r>
              <a:rPr lang="en-US" altLang="zh-CN" dirty="0" err="1"/>
              <a:t>onDepth</a:t>
            </a:r>
            <a:r>
              <a:rPr lang="en-US" altLang="zh-CN" dirty="0"/>
              <a:t>(Document&amp; json)</a:t>
            </a:r>
            <a:r>
              <a:rPr lang="zh-CN" altLang="en-US" dirty="0"/>
              <a:t>，一共两步走：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 获取量价后，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对量价进行处理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删除量价</a:t>
            </a:r>
            <a:endParaRPr lang="en-US" altLang="zh-CN" dirty="0"/>
          </a:p>
          <a:p>
            <a:pPr lvl="1"/>
            <a:r>
              <a:rPr lang="zh-CN" altLang="en-US" dirty="0"/>
              <a:t>修改量价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产生可返回结果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40596A1-442C-4176-B965-362407DE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4395894"/>
            <a:ext cx="5408335" cy="2003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B09D01B-A986-4CE8-8ECA-9D0C394B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4" y="2869410"/>
            <a:ext cx="5408336" cy="14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03BE84-91AF-48F5-B4E6-9CBE906D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扩展了接口结构实现批量发送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2590C8-7483-4DB0-863F-06269F97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3</a:t>
            </a:r>
            <a:r>
              <a:rPr lang="zh-CN" altLang="en-US" dirty="0"/>
              <a:t>个字段表达分组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26FC734-7DC5-4CBE-A088-6952A363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0" y="2413417"/>
            <a:ext cx="5180564" cy="37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8A241D-DF90-4D36-AE5E-FE8FF00C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开发一个</a:t>
            </a:r>
            <a:r>
              <a:rPr lang="en-US" altLang="zh-CN" dirty="0"/>
              <a:t>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需要修改哪些文件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13EC6F-9789-4B94-BBCD-47A41C70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请参考</a:t>
            </a:r>
            <a:r>
              <a:rPr lang="en-US" altLang="zh-CN" dirty="0"/>
              <a:t>git 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内容里面有 </a:t>
            </a:r>
            <a:r>
              <a:rPr lang="en-US" altLang="zh-CN" dirty="0"/>
              <a:t>(a standard template of How to add a new MD/TD) </a:t>
            </a:r>
            <a:r>
              <a:rPr lang="zh-CN" altLang="en-US" dirty="0"/>
              <a:t>这些字的。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LFUtils.h</a:t>
            </a:r>
            <a:endParaRPr lang="en-US" altLang="zh-CN" dirty="0"/>
          </a:p>
          <a:p>
            <a:pPr lvl="1"/>
            <a:r>
              <a:rPr lang="en-US" altLang="zh-CN" dirty="0"/>
              <a:t>	Modified: python/kungfu/longfist/longfist_constants.py</a:t>
            </a:r>
          </a:p>
          <a:p>
            <a:pPr lvl="1"/>
            <a:r>
              <a:rPr lang="en-US" altLang="zh-CN" dirty="0"/>
              <a:t>	Modified: python/kungfu/wingchun/constants.py</a:t>
            </a:r>
          </a:p>
          <a:p>
            <a:pPr lvl="1"/>
            <a:r>
              <a:rPr lang="en-US" altLang="zh-CN" dirty="0"/>
              <a:t>	Modified: python/kungfu/wingchun/wc_configs.py</a:t>
            </a:r>
          </a:p>
          <a:p>
            <a:pPr lvl="1"/>
            <a:r>
              <a:rPr lang="en-US" altLang="zh-CN" dirty="0"/>
              <a:t>	Modified: rpm/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md_bitfinex.conf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td_bitfinex.conf</a:t>
            </a:r>
            <a:endParaRPr lang="en-US" altLang="zh-CN" dirty="0"/>
          </a:p>
          <a:p>
            <a:pPr lvl="1"/>
            <a:r>
              <a:rPr lang="en-US" altLang="zh-CN" dirty="0"/>
              <a:t>	Modified: rpm/scripts/post_install.sh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/md/CMakeLists.txt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/md/MDEngineBitfinex.cpp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</a:t>
            </a:r>
            <a:r>
              <a:rPr lang="en-US" altLang="zh-CN" dirty="0" err="1"/>
              <a:t>MDEngineBitfinex.h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/td/CMakeLists.txt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/td/TDEngineBitfinex.cpp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</a:t>
            </a:r>
            <a:r>
              <a:rPr lang="en-US" altLang="zh-CN" dirty="0" err="1"/>
              <a:t>TDEngineBitfinex.h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yijinjing</a:t>
            </a:r>
            <a:r>
              <a:rPr lang="en-US" altLang="zh-CN" dirty="0"/>
              <a:t>/journal/JournalFinder.cpp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3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CC8DC6-AA4E-4E06-9864-A0ECA73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 </a:t>
            </a:r>
            <a:r>
              <a:rPr lang="en-US" altLang="zh-CN" dirty="0" err="1"/>
              <a:t>websocket</a:t>
            </a:r>
            <a:r>
              <a:rPr lang="en-US" altLang="zh-CN" dirty="0"/>
              <a:t> MD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AE2544-106F-40AB-9422-7BFEB927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先参考</a:t>
            </a:r>
            <a:r>
              <a:rPr lang="en-US" altLang="zh-CN" dirty="0"/>
              <a:t>test</a:t>
            </a:r>
            <a:r>
              <a:rPr lang="zh-CN" altLang="en-US" dirty="0"/>
              <a:t>目录下的</a:t>
            </a:r>
            <a:r>
              <a:rPr lang="en-US" altLang="zh-CN" dirty="0" err="1"/>
              <a:t>websocket</a:t>
            </a:r>
            <a:r>
              <a:rPr lang="zh-CN" altLang="en-US" dirty="0"/>
              <a:t>代码，写一个简单的</a:t>
            </a:r>
            <a:r>
              <a:rPr lang="en-US" altLang="zh-CN" dirty="0" err="1"/>
              <a:t>websocket</a:t>
            </a:r>
            <a:r>
              <a:rPr lang="zh-CN" altLang="en-US" dirty="0"/>
              <a:t>接收测试，能够连接对方， 并接收到信息就可以了。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再根据</a:t>
            </a:r>
            <a:r>
              <a:rPr lang="en-US" altLang="zh-CN" dirty="0" err="1"/>
              <a:t>websocket</a:t>
            </a:r>
            <a:r>
              <a:rPr lang="zh-CN" altLang="en-US" dirty="0"/>
              <a:t>的接入方式来参考实现的</a:t>
            </a:r>
            <a:r>
              <a:rPr lang="en-US" altLang="zh-CN" dirty="0"/>
              <a:t>md</a:t>
            </a:r>
          </a:p>
          <a:p>
            <a:endParaRPr lang="en-US" altLang="zh-CN" dirty="0"/>
          </a:p>
          <a:p>
            <a:r>
              <a:rPr lang="zh-CN" altLang="en-US" dirty="0"/>
              <a:t>每个币值对一个新连接的，如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websocket</a:t>
            </a:r>
            <a:r>
              <a:rPr lang="zh-CN" altLang="en-US" dirty="0"/>
              <a:t>连接， 订阅多个币值对的，如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  <a:r>
              <a:rPr lang="en-US" altLang="zh-CN" dirty="0" err="1"/>
              <a:t>BitMex</a:t>
            </a:r>
            <a:r>
              <a:rPr lang="zh-CN" altLang="en-US" dirty="0"/>
              <a:t>，</a:t>
            </a:r>
            <a:r>
              <a:rPr lang="en-US" altLang="zh-CN" dirty="0" err="1"/>
              <a:t>HuoBi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48156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C395DF-85BA-4CFD-9A39-419E640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</a:t>
            </a:r>
            <a:r>
              <a:rPr lang="en-US" altLang="zh-CN" dirty="0"/>
              <a:t>restful TD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8CD14D-A969-4E1C-A8DE-DA452B8D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根据是我们提供</a:t>
            </a:r>
            <a:r>
              <a:rPr lang="en-US" altLang="zh-CN" dirty="0" err="1"/>
              <a:t>orderid</a:t>
            </a:r>
            <a:r>
              <a:rPr lang="zh-CN" altLang="en-US" dirty="0"/>
              <a:t>还是由对方提供，来选择参考的</a:t>
            </a:r>
            <a:r>
              <a:rPr lang="en-US" altLang="zh-CN" dirty="0"/>
              <a:t>td</a:t>
            </a:r>
          </a:p>
          <a:p>
            <a:endParaRPr lang="en-US" altLang="zh-CN" dirty="0"/>
          </a:p>
          <a:p>
            <a:r>
              <a:rPr lang="zh-CN" altLang="en-US" dirty="0"/>
              <a:t>我们提供</a:t>
            </a:r>
            <a:r>
              <a:rPr lang="en-US" altLang="zh-CN" dirty="0" err="1"/>
              <a:t>orderID</a:t>
            </a:r>
            <a:r>
              <a:rPr lang="en-US" altLang="zh-CN" dirty="0"/>
              <a:t> restful</a:t>
            </a:r>
            <a:r>
              <a:rPr lang="zh-CN" altLang="en-US" dirty="0"/>
              <a:t>的如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restful</a:t>
            </a:r>
            <a:r>
              <a:rPr lang="zh-CN" altLang="en-US" dirty="0"/>
              <a:t>的如</a:t>
            </a:r>
            <a:r>
              <a:rPr lang="en-US" altLang="zh-CN" dirty="0" err="1"/>
              <a:t>coinmex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</a:t>
            </a:r>
            <a:r>
              <a:rPr lang="en-US" altLang="zh-CN" dirty="0" err="1"/>
              <a:t>websocket</a:t>
            </a:r>
            <a:r>
              <a:rPr lang="zh-CN" altLang="en-US" dirty="0"/>
              <a:t>的如</a:t>
            </a:r>
            <a:r>
              <a:rPr lang="en-US" altLang="zh-CN" dirty="0" err="1"/>
              <a:t>bitfinex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29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885591-CBDA-404C-B5CA-F255DF4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504997-CE57-4A2F-A327-7166A0CE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定义白名单例子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kungfu</a:t>
            </a:r>
            <a:r>
              <a:rPr lang="en-US" altLang="zh-CN" dirty="0"/>
              <a:t>\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安装后的文件位置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yum erase </a:t>
            </a:r>
            <a:r>
              <a:rPr lang="en-US" altLang="zh-CN" dirty="0" err="1"/>
              <a:t>kungfu</a:t>
            </a:r>
            <a:r>
              <a:rPr lang="zh-CN" altLang="en-US" dirty="0"/>
              <a:t>卸载</a:t>
            </a:r>
            <a:r>
              <a:rPr lang="en-US" altLang="zh-CN" dirty="0"/>
              <a:t>, </a:t>
            </a:r>
            <a:r>
              <a:rPr lang="zh-CN" altLang="en-US" dirty="0"/>
              <a:t>此文件不删除，重装不覆盖，所以文件更新需要手工编辑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用在</a:t>
            </a:r>
            <a:r>
              <a:rPr lang="en-US" altLang="zh-CN" dirty="0"/>
              <a:t>TD</a:t>
            </a:r>
            <a:r>
              <a:rPr lang="zh-CN" altLang="en-US" dirty="0"/>
              <a:t>处理发单，撤单，状态，成交时过滤和转换</a:t>
            </a:r>
            <a:r>
              <a:rPr lang="en-US" altLang="zh-CN" dirty="0" err="1"/>
              <a:t>InstrumentID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信息时过滤和转换</a:t>
            </a:r>
            <a:r>
              <a:rPr lang="en-US" altLang="zh-CN" dirty="0" err="1"/>
              <a:t>InstrumentID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7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56C1AE-0704-48E6-9DEB-BE168C44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</a:t>
            </a:r>
            <a:r>
              <a:rPr lang="en-US" altLang="zh-CN" dirty="0" err="1"/>
              <a:t>kungfuctl</a:t>
            </a:r>
            <a:r>
              <a:rPr lang="zh-CN" altLang="en-US" dirty="0"/>
              <a:t>脚本的内容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761A7A-44D8-4C32-8AF0-C60511BC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程序文件位置： </a:t>
            </a:r>
            <a:r>
              <a:rPr lang="en-US" altLang="zh-CN" dirty="0"/>
              <a:t>\rpm\bin\</a:t>
            </a:r>
            <a:r>
              <a:rPr lang="en-US" altLang="zh-CN" dirty="0" err="1"/>
              <a:t>kungfuctl</a:t>
            </a:r>
            <a:endParaRPr lang="en-US" altLang="zh-CN" dirty="0"/>
          </a:p>
          <a:p>
            <a:r>
              <a:rPr lang="zh-CN" altLang="en-US" dirty="0"/>
              <a:t>脚本内容，就</a:t>
            </a:r>
            <a:r>
              <a:rPr lang="en-US" altLang="zh-CN" dirty="0"/>
              <a:t>2</a:t>
            </a:r>
            <a:r>
              <a:rPr lang="zh-CN" altLang="en-US" dirty="0"/>
              <a:t>行，启动</a:t>
            </a:r>
            <a:r>
              <a:rPr lang="en-US" altLang="zh-CN" dirty="0"/>
              <a:t>supervisor 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/bin/env bash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supervisorctl</a:t>
            </a:r>
            <a:r>
              <a:rPr lang="en-US" altLang="zh-CN" dirty="0"/>
              <a:t> -c 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supervisord.conf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54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6E870-B72A-4EC9-9733-B4A2635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ABFEF9B-2F47-4182-B1CA-A5FBCAE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定义持仓和交易白名单</a:t>
            </a:r>
            <a:endParaRPr lang="en-US" altLang="zh-CN" dirty="0"/>
          </a:p>
          <a:p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64CF172-98A9-4018-B9A2-569930BB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492"/>
            <a:ext cx="644707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0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41BED6-7A67-488D-A6B1-D9894C8F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5125D1-3685-43A6-88CD-85427C5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发单时检查，</a:t>
            </a:r>
            <a:endParaRPr lang="en-US" altLang="zh-CN" dirty="0"/>
          </a:p>
          <a:p>
            <a:r>
              <a:rPr lang="zh-CN" altLang="en-US" dirty="0"/>
              <a:t>接收信息后过滤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F6B9E9-B13F-44F2-AC01-628E3FE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34" y="1892179"/>
            <a:ext cx="6934200" cy="1657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6B29168-4CB9-4607-8034-CDA70694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03" y="3751019"/>
            <a:ext cx="7922617" cy="27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5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F07991-5044-4845-96A2-E660084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EF98DE-3E8D-4F3B-A22C-EEA6226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接收信息后过滤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2C1FD16-3980-4155-BB70-DC4B948C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65" y="1914016"/>
            <a:ext cx="6254612" cy="2087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F683402-2E42-4792-8293-7A66553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4119907"/>
            <a:ext cx="6254612" cy="2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6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9437E4-81B2-45AB-A5E8-93DB3BD2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TD</a:t>
            </a:r>
            <a:r>
              <a:rPr lang="zh-CN" altLang="en-US" dirty="0"/>
              <a:t>目前遗留的问题</a:t>
            </a:r>
            <a:r>
              <a:rPr lang="en-US" altLang="zh-CN" dirty="0"/>
              <a:t>libcrypto.so</a:t>
            </a:r>
            <a:r>
              <a:rPr lang="zh-CN" altLang="en-US" dirty="0"/>
              <a:t>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25AD25-AF31-4CD9-919B-173A7C6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774" cy="481371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Coinmex</a:t>
            </a:r>
            <a:r>
              <a:rPr lang="zh-CN" altLang="en-US" dirty="0"/>
              <a:t>发现的问题 偶尔会出错退出，错误如图：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https://blog.csdn.net/jaylong35/article/details/6988690</a:t>
            </a:r>
          </a:p>
          <a:p>
            <a:r>
              <a:rPr lang="en-US" altLang="zh-CN" dirty="0"/>
              <a:t>https://curl.haxx.se/libcurl/c/threadsafe.html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17E99AC-95FC-44BA-A46C-449E028B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2535135"/>
            <a:ext cx="10349948" cy="26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7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C5CCA6-6BF0-4348-AE9A-785A9BB6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D08E7B-94F0-4125-A929-BFE1FDE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有的交易所需要我们对发单的价格进行过滤，比如小数点后几位需要处理，参考</a:t>
            </a:r>
            <a:r>
              <a:rPr lang="en-US" altLang="zh-CN" dirty="0" err="1"/>
              <a:t>binancce</a:t>
            </a:r>
            <a:r>
              <a:rPr lang="zh-CN" altLang="en-US" dirty="0"/>
              <a:t>，</a:t>
            </a:r>
            <a:r>
              <a:rPr lang="en-US" altLang="zh-CN" dirty="0" err="1"/>
              <a:t>coinmex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有的交易所需要发单后的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里面得到交易所的</a:t>
            </a:r>
            <a:r>
              <a:rPr lang="en-US" altLang="zh-CN" dirty="0" err="1"/>
              <a:t>orderID</a:t>
            </a:r>
            <a:r>
              <a:rPr lang="zh-CN" altLang="en-US" dirty="0"/>
              <a:t>，以后的撤单，状态回报都是以这个</a:t>
            </a:r>
            <a:r>
              <a:rPr lang="en-US" altLang="zh-CN" dirty="0" err="1"/>
              <a:t>orderID</a:t>
            </a:r>
            <a:r>
              <a:rPr lang="zh-CN" altLang="en-US" dirty="0"/>
              <a:t>返回， 这就需要我们在</a:t>
            </a:r>
            <a:r>
              <a:rPr lang="en-US" altLang="zh-CN" dirty="0"/>
              <a:t>TD</a:t>
            </a:r>
            <a:r>
              <a:rPr lang="zh-CN" altLang="en-US" dirty="0"/>
              <a:t>里面记录这个</a:t>
            </a:r>
            <a:r>
              <a:rPr lang="en-US" altLang="zh-CN" dirty="0" err="1"/>
              <a:t>orderID</a:t>
            </a:r>
            <a:r>
              <a:rPr lang="zh-CN" altLang="en-US" dirty="0"/>
              <a:t>和</a:t>
            </a:r>
            <a:r>
              <a:rPr lang="en-US" altLang="zh-CN" dirty="0" err="1"/>
              <a:t>orderRef</a:t>
            </a:r>
            <a:r>
              <a:rPr lang="zh-CN" altLang="en-US" dirty="0"/>
              <a:t>的关系，因为</a:t>
            </a:r>
            <a:r>
              <a:rPr lang="en-US" altLang="zh-CN" dirty="0" err="1"/>
              <a:t>kungfu</a:t>
            </a:r>
            <a:r>
              <a:rPr lang="zh-CN" altLang="en-US" dirty="0"/>
              <a:t>都是使用的</a:t>
            </a:r>
            <a:r>
              <a:rPr lang="en-US" altLang="zh-CN" dirty="0" err="1"/>
              <a:t>orderRef</a:t>
            </a:r>
            <a:r>
              <a:rPr lang="zh-CN" altLang="en-US" dirty="0"/>
              <a:t>来管理关联的。</a:t>
            </a:r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接受信息时需要订阅多个</a:t>
            </a:r>
            <a:r>
              <a:rPr lang="en-US" altLang="zh-CN" dirty="0" err="1"/>
              <a:t>websocket</a:t>
            </a:r>
            <a:r>
              <a:rPr lang="zh-CN" altLang="en-US" dirty="0"/>
              <a:t>，比如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接收信息时只需要连接一个</a:t>
            </a:r>
            <a:r>
              <a:rPr lang="en-US" altLang="zh-CN" dirty="0" err="1"/>
              <a:t>websocket</a:t>
            </a:r>
            <a:r>
              <a:rPr lang="zh-CN" altLang="en-US" dirty="0"/>
              <a:t>，但是要发送多个订阅信息， 比如 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  <a:r>
              <a:rPr lang="en-US" altLang="zh-CN" dirty="0" err="1"/>
              <a:t>huobi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95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遇到的设计问题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果纯 </a:t>
            </a:r>
            <a:r>
              <a:rPr lang="en-US" altLang="zh-CN" dirty="0"/>
              <a:t>restful</a:t>
            </a:r>
            <a:r>
              <a:rPr lang="zh-CN" altLang="en-US" dirty="0"/>
              <a:t>可以参考</a:t>
            </a:r>
            <a:r>
              <a:rPr lang="en-US" altLang="zh-CN" dirty="0"/>
              <a:t>coinmex 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restful </a:t>
            </a:r>
            <a:r>
              <a:rPr lang="zh-CN" altLang="en-US" dirty="0"/>
              <a:t>发单时候，</a:t>
            </a:r>
            <a:r>
              <a:rPr lang="en-US" altLang="zh-CN" dirty="0"/>
              <a:t>TD</a:t>
            </a:r>
            <a:r>
              <a:rPr lang="zh-CN" altLang="en-US" dirty="0"/>
              <a:t>提交</a:t>
            </a:r>
            <a:r>
              <a:rPr lang="en-US" altLang="zh-CN" dirty="0"/>
              <a:t>client order id</a:t>
            </a:r>
            <a:r>
              <a:rPr lang="zh-CN" altLang="en-US" dirty="0"/>
              <a:t>给交易所发单接口</a:t>
            </a:r>
            <a:r>
              <a:rPr lang="en-US" altLang="zh-CN" dirty="0"/>
              <a:t>,</a:t>
            </a:r>
            <a:r>
              <a:rPr lang="zh-CN" altLang="en-US" dirty="0"/>
              <a:t>交易所会在</a:t>
            </a:r>
            <a:r>
              <a:rPr lang="en-US" altLang="zh-CN" dirty="0"/>
              <a:t>response</a:t>
            </a:r>
            <a:r>
              <a:rPr lang="zh-CN" altLang="en-US" dirty="0"/>
              <a:t>返回一个</a:t>
            </a:r>
            <a:r>
              <a:rPr lang="en-US" altLang="zh-CN" dirty="0"/>
              <a:t>remote order id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restful</a:t>
            </a:r>
            <a:r>
              <a:rPr lang="zh-CN" altLang="en-US" dirty="0"/>
              <a:t>撤单时候，</a:t>
            </a:r>
            <a:r>
              <a:rPr lang="en-US" altLang="zh-CN" dirty="0"/>
              <a:t>TD</a:t>
            </a:r>
            <a:r>
              <a:rPr lang="zh-CN" altLang="en-US" dirty="0"/>
              <a:t>需要发送</a:t>
            </a:r>
            <a:r>
              <a:rPr lang="en-US" altLang="zh-CN" dirty="0"/>
              <a:t>remote order id</a:t>
            </a:r>
            <a:r>
              <a:rPr lang="zh-CN" altLang="en-US" dirty="0"/>
              <a:t>给交易所撤单接口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restful</a:t>
            </a:r>
            <a:r>
              <a:rPr lang="zh-CN" altLang="en-US" dirty="0"/>
              <a:t>根据</a:t>
            </a:r>
            <a:r>
              <a:rPr lang="en-US" altLang="zh-CN" dirty="0"/>
              <a:t>remote order id</a:t>
            </a:r>
            <a:r>
              <a:rPr lang="zh-CN" altLang="en-US" dirty="0"/>
              <a:t>查询订单状态 </a:t>
            </a:r>
            <a:endParaRPr lang="en-US" altLang="zh-CN" dirty="0"/>
          </a:p>
          <a:p>
            <a:pPr lvl="1"/>
            <a:r>
              <a:rPr lang="zh-CN" altLang="en-US" dirty="0" smtClean="0"/>
              <a:t>纯</a:t>
            </a:r>
            <a:r>
              <a:rPr lang="en-US" altLang="zh-CN" dirty="0"/>
              <a:t>restful</a:t>
            </a:r>
            <a:r>
              <a:rPr lang="zh-CN" altLang="en-US" dirty="0"/>
              <a:t>没有问题。因为</a:t>
            </a:r>
            <a:r>
              <a:rPr lang="en-US" altLang="zh-CN" dirty="0"/>
              <a:t>kungfu</a:t>
            </a:r>
            <a:r>
              <a:rPr lang="zh-CN" altLang="en-US" dirty="0"/>
              <a:t>是能保证</a:t>
            </a:r>
            <a:r>
              <a:rPr lang="en-US" altLang="zh-CN" dirty="0"/>
              <a:t>InsertOrder</a:t>
            </a:r>
            <a:r>
              <a:rPr lang="zh-CN" altLang="en-US" dirty="0"/>
              <a:t>处理完再处理下一个</a:t>
            </a:r>
            <a:r>
              <a:rPr lang="en-US" altLang="zh-CN" dirty="0"/>
              <a:t>OrderAction</a:t>
            </a:r>
            <a:r>
              <a:rPr lang="zh-CN" altLang="en-US" dirty="0"/>
              <a:t>消息，这时候已经有了</a:t>
            </a:r>
            <a:r>
              <a:rPr lang="en-US" altLang="zh-CN" dirty="0"/>
              <a:t>remote order id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9634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遇到的设计问题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/>
              <a:t>TD</a:t>
            </a:r>
            <a:r>
              <a:rPr lang="zh-CN" altLang="en-US" dirty="0"/>
              <a:t>的设计是下面两种的时候， 会遇到撤单时候没有</a:t>
            </a:r>
            <a:r>
              <a:rPr lang="en-US" altLang="zh-CN" dirty="0"/>
              <a:t>RemoteOrderId</a:t>
            </a:r>
            <a:r>
              <a:rPr lang="zh-CN" altLang="en-US" dirty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restful </a:t>
            </a:r>
            <a:r>
              <a:rPr lang="zh-CN" altLang="en-US" dirty="0"/>
              <a:t>来发撤单，</a:t>
            </a:r>
            <a:r>
              <a:rPr lang="en-US" altLang="zh-CN" dirty="0"/>
              <a:t>websocket</a:t>
            </a:r>
            <a:r>
              <a:rPr lang="zh-CN" altLang="en-US" dirty="0"/>
              <a:t>用来接收状态，因为</a:t>
            </a:r>
            <a:r>
              <a:rPr lang="en-US" altLang="zh-CN" dirty="0"/>
              <a:t>websocket</a:t>
            </a:r>
            <a:r>
              <a:rPr lang="zh-CN" altLang="en-US" dirty="0"/>
              <a:t>的状态回来的比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处理结束还要早，这时候还没有建立</a:t>
            </a:r>
            <a:r>
              <a:rPr lang="en-US" altLang="zh-CN" dirty="0"/>
              <a:t>OrderRef-RemoteOrderId</a:t>
            </a:r>
            <a:r>
              <a:rPr lang="zh-CN" altLang="en-US" dirty="0"/>
              <a:t>的对应关系，（参考</a:t>
            </a:r>
            <a:r>
              <a:rPr lang="en-US" altLang="zh-CN" dirty="0"/>
              <a:t>coinmex TD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B) websocket</a:t>
            </a:r>
            <a:r>
              <a:rPr lang="zh-CN" altLang="en-US" dirty="0"/>
              <a:t>用来发撤单，和接收状态，因为是异步的， </a:t>
            </a:r>
            <a:r>
              <a:rPr lang="en-US" altLang="zh-CN" dirty="0"/>
              <a:t>websocket</a:t>
            </a:r>
            <a:r>
              <a:rPr lang="zh-CN" altLang="en-US" dirty="0"/>
              <a:t>发单完成后就返回了， </a:t>
            </a:r>
            <a:r>
              <a:rPr lang="en-US" altLang="zh-CN" dirty="0"/>
              <a:t>kungfu</a:t>
            </a:r>
            <a:r>
              <a:rPr lang="zh-CN" altLang="en-US" dirty="0"/>
              <a:t>可以立即处理下一个撤单消息，而这时</a:t>
            </a:r>
            <a:r>
              <a:rPr lang="en-US" altLang="zh-CN" dirty="0"/>
              <a:t>Websocket</a:t>
            </a:r>
            <a:r>
              <a:rPr lang="zh-CN" altLang="en-US" dirty="0"/>
              <a:t>还没有返回带</a:t>
            </a:r>
            <a:r>
              <a:rPr lang="en-US" altLang="zh-CN" dirty="0"/>
              <a:t>remote order id</a:t>
            </a:r>
            <a:r>
              <a:rPr lang="zh-CN" altLang="en-US" dirty="0"/>
              <a:t>的消息，</a:t>
            </a:r>
            <a:r>
              <a:rPr lang="en-US" altLang="zh-CN" dirty="0"/>
              <a:t>(</a:t>
            </a:r>
            <a:r>
              <a:rPr lang="zh-CN" altLang="en-US" dirty="0"/>
              <a:t>参考</a:t>
            </a:r>
            <a:r>
              <a:rPr lang="en-US" altLang="zh-CN" dirty="0"/>
              <a:t>bitfinex TD)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解决方案是： 让撤单消息放到一个队列，等到有</a:t>
            </a:r>
            <a:r>
              <a:rPr lang="en-US" altLang="zh-CN" dirty="0"/>
              <a:t>websocket</a:t>
            </a:r>
            <a:r>
              <a:rPr lang="zh-CN" altLang="en-US" dirty="0"/>
              <a:t>消息返回，过滤队列，匹配好</a:t>
            </a:r>
            <a:r>
              <a:rPr lang="en-US" altLang="zh-CN" dirty="0"/>
              <a:t>OrderRef-RemoteOrderId,</a:t>
            </a:r>
            <a:r>
              <a:rPr lang="zh-CN" altLang="en-US" dirty="0"/>
              <a:t>再使用</a:t>
            </a:r>
            <a:r>
              <a:rPr lang="en-US" altLang="zh-CN" dirty="0"/>
              <a:t>RemoteOrderId</a:t>
            </a:r>
            <a:r>
              <a:rPr lang="zh-CN" altLang="en-US" dirty="0"/>
              <a:t>向交易所发撤单。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65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4687C6-D077-49EC-88B1-98D902C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	Thanks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020E23-B186-4696-8B31-5E1EA9E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李炳辰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18616581799</a:t>
            </a:r>
          </a:p>
          <a:p>
            <a:r>
              <a:rPr lang="en-US" altLang="zh-CN" dirty="0"/>
              <a:t> 3952700@qq.com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013243-A294-4E4B-A707-4591C9B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 supervisor</a:t>
            </a:r>
            <a:r>
              <a:rPr lang="zh-CN" altLang="en-US" dirty="0"/>
              <a:t>管理</a:t>
            </a:r>
            <a:r>
              <a:rPr lang="en-US" altLang="zh-CN" dirty="0"/>
              <a:t>TD/MD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35AC6E-C515-49A7-A661-7345625F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\supervisor\*.conf</a:t>
            </a:r>
          </a:p>
          <a:p>
            <a:r>
              <a:rPr lang="zh-CN" altLang="en-US" dirty="0"/>
              <a:t>启动程序命令，如：</a:t>
            </a:r>
            <a:endParaRPr lang="en-US" altLang="zh-CN" dirty="0"/>
          </a:p>
          <a:p>
            <a:pPr lvl="1"/>
            <a:r>
              <a:rPr lang="zh-CN" altLang="en-US" b="1" dirty="0"/>
              <a:t> </a:t>
            </a:r>
            <a:r>
              <a:rPr lang="en-US" altLang="zh-CN" b="1" dirty="0" err="1"/>
              <a:t>wingchen</a:t>
            </a:r>
            <a:r>
              <a:rPr lang="en-US" altLang="zh-CN" b="1" dirty="0"/>
              <a:t> md </a:t>
            </a:r>
            <a:r>
              <a:rPr lang="en-US" altLang="zh-CN" b="1" dirty="0" err="1"/>
              <a:t>ctp</a:t>
            </a:r>
            <a:endParaRPr lang="en-US" altLang="zh-CN" b="1" dirty="0"/>
          </a:p>
          <a:p>
            <a:pPr lvl="1"/>
            <a:r>
              <a:rPr lang="en-US" altLang="zh-CN" dirty="0"/>
              <a:t>Supervisor</a:t>
            </a:r>
            <a:r>
              <a:rPr lang="zh-CN" altLang="en-US" dirty="0"/>
              <a:t>监控配置</a:t>
            </a:r>
            <a:endParaRPr lang="en-US" altLang="zh-CN" dirty="0"/>
          </a:p>
          <a:p>
            <a:r>
              <a:rPr lang="en-US" altLang="zh-CN" dirty="0"/>
              <a:t>log</a:t>
            </a:r>
            <a:r>
              <a:rPr lang="zh-CN" altLang="en-US" dirty="0"/>
              <a:t>定义，文件大小和数量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63F3755-CAAF-409D-9434-7FCD58A4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15" y="2425363"/>
            <a:ext cx="465622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4947FC-BEFB-4C00-9114-AB05AEBE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</a:t>
            </a:r>
            <a:r>
              <a:rPr lang="zh-CN" altLang="en-US" dirty="0"/>
              <a:t>进程启动入口</a:t>
            </a:r>
            <a:r>
              <a:rPr lang="en-US" altLang="zh-CN" dirty="0" err="1"/>
              <a:t>wingchun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6FC77E-50C9-448F-A97D-04FFF5FC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程序文件： 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wingchun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TD</a:t>
            </a:r>
            <a:r>
              <a:rPr lang="zh-CN" altLang="en-US" dirty="0"/>
              <a:t>，</a:t>
            </a:r>
            <a:r>
              <a:rPr lang="en-US" altLang="zh-CN" dirty="0"/>
              <a:t>MD</a:t>
            </a:r>
            <a:r>
              <a:rPr lang="zh-CN" altLang="en-US" dirty="0"/>
              <a:t>都有</a:t>
            </a:r>
            <a:r>
              <a:rPr lang="en-US" altLang="zh-CN" dirty="0"/>
              <a:t>python</a:t>
            </a:r>
            <a:r>
              <a:rPr lang="zh-CN" altLang="en-US" dirty="0"/>
              <a:t>接口，被</a:t>
            </a:r>
            <a:r>
              <a:rPr lang="en-US" altLang="zh-CN" dirty="0" err="1"/>
              <a:t>wingchun</a:t>
            </a:r>
            <a:r>
              <a:rPr lang="zh-CN" altLang="en-US" dirty="0"/>
              <a:t>调用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1664502-3E15-4FAD-BED7-5EC85D77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61" y="3799814"/>
            <a:ext cx="5204911" cy="18823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E47DECE-81DF-439F-A585-54857CFF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72" y="3799814"/>
            <a:ext cx="5250372" cy="20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7FE5B0-64BB-4D1A-9360-ACC773A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对消息类型的定义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BBC9B9-618A-4A57-BDEB-21AFF4D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消息的生产者和消费者：</a:t>
            </a:r>
            <a:endParaRPr lang="en-US" altLang="zh-CN" dirty="0"/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\strategy\IWCStrategy.cpp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消息的类型：</a:t>
            </a:r>
            <a:endParaRPr lang="en-US" altLang="zh-CN" dirty="0"/>
          </a:p>
          <a:p>
            <a:pPr lvl="1"/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python\kungfu\longfist\longfist_constants.py</a:t>
            </a:r>
          </a:p>
          <a:p>
            <a:pPr lvl="1"/>
            <a:r>
              <a:rPr lang="zh-CN" altLang="en-US" dirty="0"/>
              <a:t>系统的消息类型</a:t>
            </a:r>
            <a:endParaRPr lang="en-US" altLang="zh-CN" dirty="0"/>
          </a:p>
          <a:p>
            <a:pPr lvl="1"/>
            <a:r>
              <a:rPr lang="en-US" altLang="zh-CN" dirty="0"/>
              <a:t>const short MSG_TYPE_LF_L2_MD         = 102;</a:t>
            </a:r>
          </a:p>
          <a:p>
            <a:pPr lvl="1"/>
            <a:r>
              <a:rPr lang="en-US" altLang="zh-CN" dirty="0"/>
              <a:t>const short MSG_TYPE_LF_L2_INDEX      = 103;</a:t>
            </a:r>
          </a:p>
          <a:p>
            <a:pPr lvl="1"/>
            <a:r>
              <a:rPr lang="en-US" altLang="zh-CN" dirty="0"/>
              <a:t>const short MSG_TYPE_LF_L2_ORDER      = 104;</a:t>
            </a:r>
          </a:p>
          <a:p>
            <a:pPr lvl="1"/>
            <a:r>
              <a:rPr lang="en-US" altLang="zh-CN" dirty="0"/>
              <a:t>const short MSG_TYPE_LF_L2_TRADE      = 105;</a:t>
            </a:r>
          </a:p>
          <a:p>
            <a:pPr lvl="1"/>
            <a:r>
              <a:rPr lang="en-US" altLang="zh-CN" dirty="0"/>
              <a:t>const short MSG_TYPE_LF_PRICE_BOOK_20 = 106;</a:t>
            </a:r>
          </a:p>
          <a:p>
            <a:pPr lvl="1"/>
            <a:r>
              <a:rPr lang="en-US" altLang="zh-CN" dirty="0"/>
              <a:t>const short MSG_TYPE_LF_BAR_MD        = 110;</a:t>
            </a:r>
          </a:p>
          <a:p>
            <a:pPr lvl="1"/>
            <a:r>
              <a:rPr lang="en-US" altLang="zh-CN" dirty="0"/>
              <a:t>const short MSG_TYPE_LF_QRY_POS       = 201;</a:t>
            </a:r>
          </a:p>
          <a:p>
            <a:pPr lvl="1"/>
            <a:r>
              <a:rPr lang="en-US" altLang="zh-CN" dirty="0"/>
              <a:t>const short MSG_TYPE_LF_RSP_POS       = 202;</a:t>
            </a:r>
          </a:p>
          <a:p>
            <a:pPr lvl="1"/>
            <a:r>
              <a:rPr lang="en-US" altLang="zh-CN" dirty="0"/>
              <a:t>const short MSG_TYPE_LF_ORDER         = </a:t>
            </a:r>
            <a:r>
              <a:rPr lang="en-US" altLang="zh-CN" b="1" dirty="0"/>
              <a:t>204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MSG_TYPE_LF_RTN_ORDER     = </a:t>
            </a:r>
            <a:r>
              <a:rPr lang="en-US" altLang="zh-CN" b="1" dirty="0"/>
              <a:t>205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MSG_TYPE_LF_RTN_TRADE     = </a:t>
            </a:r>
            <a:r>
              <a:rPr lang="en-US" altLang="zh-CN" b="1" dirty="0"/>
              <a:t>206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MSG_TYPE_LF_ORDER_ACTION  = </a:t>
            </a:r>
            <a:r>
              <a:rPr lang="en-US" altLang="zh-CN" b="1" dirty="0"/>
              <a:t>207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MSG_TYPE_LF_QRY_ACCOUNT   = 208;</a:t>
            </a:r>
          </a:p>
          <a:p>
            <a:pPr lvl="1"/>
            <a:r>
              <a:rPr lang="en-US" altLang="zh-CN" dirty="0"/>
              <a:t>const short MSG_TYPE_LF_RSP_ACCOUNT   = 209;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D46FCD-5E4E-484A-816C-95F5D13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对消息体的定义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FAD9C1-7988-478D-8F9D-94B6B0B4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</a:t>
            </a:r>
            <a:r>
              <a:rPr lang="zh-CN" altLang="en-US" dirty="0"/>
              <a:t>查询持仓使用 </a:t>
            </a:r>
            <a:r>
              <a:rPr lang="en-US" altLang="zh-CN" dirty="0" err="1"/>
              <a:t>LFRspPositionField</a:t>
            </a:r>
            <a:endParaRPr lang="en-US" altLang="zh-CN" dirty="0"/>
          </a:p>
          <a:p>
            <a:r>
              <a:rPr lang="en-US" altLang="zh-CN" dirty="0"/>
              <a:t>204</a:t>
            </a:r>
            <a:r>
              <a:rPr lang="zh-CN" altLang="en-US" dirty="0"/>
              <a:t>发单使用 </a:t>
            </a:r>
            <a:r>
              <a:rPr lang="en-US" altLang="zh-CN" dirty="0" err="1"/>
              <a:t>LFInputOrderField</a:t>
            </a:r>
            <a:endParaRPr lang="en-US" altLang="zh-CN" dirty="0"/>
          </a:p>
          <a:p>
            <a:r>
              <a:rPr lang="en-US" altLang="zh-CN" dirty="0"/>
              <a:t>207</a:t>
            </a:r>
            <a:r>
              <a:rPr lang="zh-CN" altLang="en-US" dirty="0"/>
              <a:t>撤单使用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en-US" altLang="zh-CN" dirty="0"/>
              <a:t>205</a:t>
            </a:r>
            <a:r>
              <a:rPr lang="zh-CN" altLang="en-US" dirty="0"/>
              <a:t>状态回报使用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比如未成交，部分成交，全部成交，撤单成功等状态， 要回报给策略</a:t>
            </a:r>
            <a:endParaRPr lang="en-US" altLang="zh-CN" dirty="0"/>
          </a:p>
          <a:p>
            <a:pPr lvl="1"/>
            <a:r>
              <a:rPr lang="zh-CN" altLang="en-US" dirty="0"/>
              <a:t>状态回报要先于成交回报，之后才回报成交信息具体信息</a:t>
            </a:r>
          </a:p>
          <a:p>
            <a:endParaRPr lang="en-US" altLang="zh-CN" dirty="0"/>
          </a:p>
          <a:p>
            <a:r>
              <a:rPr lang="en-US" altLang="zh-CN" dirty="0"/>
              <a:t>206</a:t>
            </a:r>
            <a:r>
              <a:rPr lang="zh-CN" altLang="en-US" dirty="0"/>
              <a:t>成交回报 </a:t>
            </a:r>
            <a:r>
              <a:rPr lang="en-US" altLang="zh-CN" dirty="0" err="1"/>
              <a:t>LFRtnTradeField</a:t>
            </a:r>
            <a:endParaRPr lang="en-US" altLang="zh-CN" dirty="0"/>
          </a:p>
          <a:p>
            <a:pPr lvl="1"/>
            <a:r>
              <a:rPr lang="zh-CN" altLang="en-US" dirty="0"/>
              <a:t>携带成交的量价信息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1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FA665E-B7F6-4596-B928-E895033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5F129A-4A2D-4FDA-8C2C-8DEC4345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策略产生的输出</a:t>
            </a:r>
            <a:endParaRPr lang="en-US" altLang="zh-CN" dirty="0"/>
          </a:p>
          <a:p>
            <a:pPr lvl="1"/>
            <a:r>
              <a:rPr lang="zh-CN" altLang="en-US" dirty="0"/>
              <a:t>通过写入</a:t>
            </a:r>
            <a:r>
              <a:rPr lang="en-US" altLang="zh-CN" dirty="0"/>
              <a:t>journal</a:t>
            </a:r>
            <a:r>
              <a:rPr lang="zh-CN" altLang="en-US" dirty="0"/>
              <a:t>发送给</a:t>
            </a:r>
            <a:r>
              <a:rPr lang="en-US" altLang="zh-CN" dirty="0"/>
              <a:t>TD</a:t>
            </a:r>
            <a:r>
              <a:rPr lang="zh-CN" altLang="en-US" dirty="0"/>
              <a:t>消息，如查询持仓方法，发单方法，撤单方法，对应于 </a:t>
            </a:r>
            <a:r>
              <a:rPr lang="en-US" altLang="zh-CN" dirty="0" err="1"/>
              <a:t>req_position</a:t>
            </a:r>
            <a:r>
              <a:rPr lang="zh-CN" altLang="en-US" dirty="0"/>
              <a:t>，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endParaRPr lang="en-US" altLang="zh-CN" dirty="0"/>
          </a:p>
          <a:p>
            <a:r>
              <a:rPr lang="zh-CN" altLang="en-US" dirty="0"/>
              <a:t>策略得到的输入</a:t>
            </a:r>
            <a:endParaRPr lang="en-US" altLang="zh-CN" dirty="0"/>
          </a:p>
          <a:p>
            <a:pPr lvl="1"/>
            <a:r>
              <a:rPr lang="zh-CN" altLang="en-US" dirty="0"/>
              <a:t>策略通过轮询</a:t>
            </a:r>
            <a:r>
              <a:rPr lang="en-US" altLang="zh-CN" dirty="0"/>
              <a:t>MD </a:t>
            </a:r>
            <a:r>
              <a:rPr lang="zh-CN" altLang="en-US" dirty="0"/>
              <a:t>收到的各种行情，如</a:t>
            </a:r>
            <a:r>
              <a:rPr lang="en-US" altLang="zh-CN" dirty="0" err="1"/>
              <a:t>on_market_data</a:t>
            </a:r>
            <a:r>
              <a:rPr lang="zh-CN" altLang="en-US" dirty="0"/>
              <a:t>，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在发单，撤单时遇到错误，写入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，策略通过轮询被通知到，比如发单出错时</a:t>
            </a:r>
            <a:r>
              <a:rPr lang="en-US" altLang="zh-CN" dirty="0" err="1"/>
              <a:t>on_rsp_order</a:t>
            </a:r>
            <a:r>
              <a:rPr lang="zh-CN" altLang="en-US" dirty="0"/>
              <a:t>，撤单出错时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从交易所得到的状态和成交回报，写入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从交易所得到的持仓信息，写入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2906</Words>
  <Application>Microsoft Office PowerPoint</Application>
  <PresentationFormat>宽屏</PresentationFormat>
  <Paragraphs>333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等线</vt:lpstr>
      <vt:lpstr>等线 Light</vt:lpstr>
      <vt:lpstr>Arial</vt:lpstr>
      <vt:lpstr>Office 主题​​</vt:lpstr>
      <vt:lpstr>包装程序外壳对象</vt:lpstr>
      <vt:lpstr>虚拟货币跨交易所交易系统</vt:lpstr>
      <vt:lpstr>Kungfu架构</vt:lpstr>
      <vt:lpstr>Kungfu架构- supervisor管理TD/MD</vt:lpstr>
      <vt:lpstr>Kungfu架构-kungfuctl脚本的内容</vt:lpstr>
      <vt:lpstr>Kungfu架构- supervisor管理TD/MD</vt:lpstr>
      <vt:lpstr>Kungfu架构-进程启动入口wingchun</vt:lpstr>
      <vt:lpstr>Kungfu对消息类型的定义</vt:lpstr>
      <vt:lpstr>Kungfu对消息体的定义</vt:lpstr>
      <vt:lpstr>策略模块的处理逻辑</vt:lpstr>
      <vt:lpstr>TD模块的处理逻辑</vt:lpstr>
      <vt:lpstr>MD模块的处理逻辑</vt:lpstr>
      <vt:lpstr>《 requestID功夫的处理流程说明》</vt:lpstr>
      <vt:lpstr> 《 requestID功夫的处理流程说明》 1/5</vt:lpstr>
      <vt:lpstr>《 requestID功夫的处理流程说明》 2/5</vt:lpstr>
      <vt:lpstr>《 requestID功夫的处理流程说明》  3/5</vt:lpstr>
      <vt:lpstr>《 requestID功夫的处理流程说明》4/5</vt:lpstr>
      <vt:lpstr>《 requestID功夫的处理流程说明》5/5</vt:lpstr>
      <vt:lpstr>Kungfu的MD端点对消息队列的读取 1/2</vt:lpstr>
      <vt:lpstr>Kungfu的MD端点对消息队列的写入 2/2</vt:lpstr>
      <vt:lpstr>Kungfu的TD端点对消息队列的读取 1/4</vt:lpstr>
      <vt:lpstr>Kungfu的TD端点对消息队列的读取2/4</vt:lpstr>
      <vt:lpstr>Kungfu的TD端点对消息队列的写入 3/4</vt:lpstr>
      <vt:lpstr>Kungfu的TD端点对消息队列的写入 3/4</vt:lpstr>
      <vt:lpstr>策略端点的功能实现   1/4</vt:lpstr>
      <vt:lpstr>策略端点的功能实现 2/4</vt:lpstr>
      <vt:lpstr>策略端点的功能实现  3/4</vt:lpstr>
      <vt:lpstr>WCDataWrapper的run方法提供了读取消息队列的能力,并根据消息类型传给IWCStrategy相应的处理方法</vt:lpstr>
      <vt:lpstr>Python策略</vt:lpstr>
      <vt:lpstr>Python策略</vt:lpstr>
      <vt:lpstr>参考C++策略和Python策略</vt:lpstr>
      <vt:lpstr>在kungfu之上进行的虚拟货币交易改造</vt:lpstr>
      <vt:lpstr>kungfu之上进行虚拟货币交易改造</vt:lpstr>
      <vt:lpstr>MD部分的PriceBook的改造   1/2</vt:lpstr>
      <vt:lpstr>MD部分的PriceBook的改造   2/2</vt:lpstr>
      <vt:lpstr>TD扩展了接口结构实现批量发送</vt:lpstr>
      <vt:lpstr>Kungfu开发一个MD，TD需要修改哪些文件</vt:lpstr>
      <vt:lpstr>开发一个 websocket MD的过程</vt:lpstr>
      <vt:lpstr>开发一个restful TD的过程</vt:lpstr>
      <vt:lpstr>持仓和交易白名单的用法     1/4</vt:lpstr>
      <vt:lpstr>持仓和交易白名单的用法  2/4</vt:lpstr>
      <vt:lpstr>持仓和交易白名单的用法  3/4</vt:lpstr>
      <vt:lpstr>持仓和交易白名单的用法  3/4</vt:lpstr>
      <vt:lpstr>Restful TD目前遗留的问题libcrypto.so报错</vt:lpstr>
      <vt:lpstr>其他注意事项</vt:lpstr>
      <vt:lpstr>TD遇到的设计问题</vt:lpstr>
      <vt:lpstr>TD遇到的设计问题</vt:lpstr>
      <vt:lpstr>     Thanks！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虚拟货币跨交易所高频交易系统</dc:title>
  <dc:creator>li bingchen</dc:creator>
  <cp:lastModifiedBy>Windows 用户</cp:lastModifiedBy>
  <cp:revision>973</cp:revision>
  <dcterms:created xsi:type="dcterms:W3CDTF">2018-10-15T04:19:11Z</dcterms:created>
  <dcterms:modified xsi:type="dcterms:W3CDTF">2018-11-13T03:36:17Z</dcterms:modified>
</cp:coreProperties>
</file>