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76" r:id="rId3"/>
    <p:sldId id="277" r:id="rId4"/>
    <p:sldId id="278" r:id="rId5"/>
    <p:sldId id="280" r:id="rId6"/>
    <p:sldId id="279" r:id="rId7"/>
    <p:sldId id="275" r:id="rId8"/>
    <p:sldId id="28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66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CN"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CN"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10/12/2018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CN"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ltLang="zh-CN"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ltLang="zh-CN"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ltLang="zh-CN"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ltLang="zh-CN" smtClean="0"/>
              <a:t>Click to edit Master text styles</a:t>
            </a:r>
          </a:p>
          <a:p>
            <a:pPr lvl="1" eaLnBrk="1" latinLnBrk="0" hangingPunct="1"/>
            <a:r>
              <a:rPr lang="en-US" altLang="zh-CN" smtClean="0"/>
              <a:t>Second level</a:t>
            </a:r>
          </a:p>
          <a:p>
            <a:pPr lvl="2" eaLnBrk="1" latinLnBrk="0" hangingPunct="1"/>
            <a:r>
              <a:rPr lang="en-US" altLang="zh-CN" smtClean="0"/>
              <a:t>Third level</a:t>
            </a:r>
          </a:p>
          <a:p>
            <a:pPr lvl="3" eaLnBrk="1" latinLnBrk="0" hangingPunct="1"/>
            <a:r>
              <a:rPr lang="en-US" altLang="zh-CN" smtClean="0"/>
              <a:t>Fourth level</a:t>
            </a:r>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ltLang="zh-CN"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ltLang="zh-CN"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ltLang="zh-CN"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ltLang="zh-CN"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ltLang="zh-CN" smtClean="0"/>
              <a:t>Click to edit Master text styles</a:t>
            </a:r>
          </a:p>
          <a:p>
            <a:pPr lvl="1" eaLnBrk="1" latinLnBrk="0" hangingPunct="1"/>
            <a:r>
              <a:rPr kumimoji="0" lang="en-US" altLang="zh-CN" smtClean="0"/>
              <a:t>Second level</a:t>
            </a:r>
          </a:p>
          <a:p>
            <a:pPr lvl="2" eaLnBrk="1" latinLnBrk="0" hangingPunct="1"/>
            <a:r>
              <a:rPr kumimoji="0" lang="en-US" altLang="zh-CN" smtClean="0"/>
              <a:t>Third level</a:t>
            </a:r>
          </a:p>
          <a:p>
            <a:pPr lvl="3" eaLnBrk="1" latinLnBrk="0" hangingPunct="1"/>
            <a:r>
              <a:rPr kumimoji="0" lang="en-US" altLang="zh-CN" smtClean="0"/>
              <a:t>Fourth level</a:t>
            </a:r>
          </a:p>
          <a:p>
            <a:pPr lvl="4" eaLnBrk="1" latinLnBrk="0" hangingPunct="1"/>
            <a:r>
              <a:rPr kumimoji="0" lang="en-US" altLang="zh-CN"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10/12/2018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altLang="zh-CN" b="0" dirty="0">
                <a:effectLst/>
              </a:rPr>
              <a:t>Data Science Framework Report</a:t>
            </a:r>
            <a:endParaRPr lang="zh-CN" altLang="en-US" dirty="0"/>
          </a:p>
        </p:txBody>
      </p:sp>
      <p:sp>
        <p:nvSpPr>
          <p:cNvPr id="3" name="Subtitle 2"/>
          <p:cNvSpPr>
            <a:spLocks noGrp="1"/>
          </p:cNvSpPr>
          <p:nvPr>
            <p:ph type="subTitle" idx="1"/>
          </p:nvPr>
        </p:nvSpPr>
        <p:spPr>
          <a:xfrm>
            <a:off x="609600" y="3810000"/>
            <a:ext cx="7854696" cy="1752600"/>
          </a:xfrm>
        </p:spPr>
        <p:txBody>
          <a:bodyPr/>
          <a:lstStyle/>
          <a:p>
            <a:pPr algn="ctr"/>
            <a:r>
              <a:rPr lang="en-US" altLang="zh-CN" dirty="0" smtClean="0"/>
              <a:t>2018/10/12</a:t>
            </a:r>
            <a:endParaRPr lang="zh-CN" altLang="en-US" dirty="0"/>
          </a:p>
        </p:txBody>
      </p:sp>
    </p:spTree>
    <p:extLst>
      <p:ext uri="{BB962C8B-B14F-4D97-AF65-F5344CB8AC3E}">
        <p14:creationId xmlns:p14="http://schemas.microsoft.com/office/powerpoint/2010/main" val="4086587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704088"/>
          </a:xfrm>
        </p:spPr>
        <p:txBody>
          <a:bodyPr>
            <a:normAutofit fontScale="90000"/>
          </a:bodyPr>
          <a:lstStyle/>
          <a:p>
            <a:r>
              <a:rPr lang="en-US" altLang="zh-CN" dirty="0" smtClean="0"/>
              <a:t>Background Business goal</a:t>
            </a:r>
            <a:endParaRPr lang="zh-CN" altLang="en-US" dirty="0"/>
          </a:p>
        </p:txBody>
      </p:sp>
      <p:sp>
        <p:nvSpPr>
          <p:cNvPr id="3" name="Content Placeholder 2"/>
          <p:cNvSpPr>
            <a:spLocks noGrp="1"/>
          </p:cNvSpPr>
          <p:nvPr>
            <p:ph idx="1"/>
          </p:nvPr>
        </p:nvSpPr>
        <p:spPr>
          <a:xfrm>
            <a:off x="228600" y="1295400"/>
            <a:ext cx="8229600" cy="4389120"/>
          </a:xfrm>
        </p:spPr>
        <p:txBody>
          <a:bodyPr/>
          <a:lstStyle/>
          <a:p>
            <a:r>
              <a:rPr lang="en-US" altLang="zh-CN" sz="2400" dirty="0" smtClean="0"/>
              <a:t>There was an </a:t>
            </a:r>
            <a:r>
              <a:rPr lang="en-US" altLang="zh-CN" sz="2400" dirty="0"/>
              <a:t>increase in the number of customers who have defaulted on loans </a:t>
            </a:r>
            <a:r>
              <a:rPr lang="en-US" altLang="zh-CN" sz="2400" dirty="0" smtClean="0"/>
              <a:t>in </a:t>
            </a:r>
            <a:r>
              <a:rPr lang="en-US" altLang="zh-CN" sz="2400" dirty="0"/>
              <a:t>Credit One company </a:t>
            </a:r>
            <a:r>
              <a:rPr lang="en-US" altLang="zh-CN" sz="2400" dirty="0" smtClean="0"/>
              <a:t>over </a:t>
            </a:r>
            <a:r>
              <a:rPr lang="en-US" altLang="zh-CN" sz="2400" dirty="0"/>
              <a:t>the past year or so</a:t>
            </a:r>
            <a:r>
              <a:rPr lang="en-US" altLang="zh-CN" sz="2400" dirty="0" smtClean="0"/>
              <a:t>.</a:t>
            </a:r>
          </a:p>
          <a:p>
            <a:r>
              <a:rPr lang="en-US" altLang="zh-CN" sz="2400" dirty="0"/>
              <a:t>The </a:t>
            </a:r>
            <a:r>
              <a:rPr lang="en-US" altLang="zh-CN" sz="2400" dirty="0" smtClean="0"/>
              <a:t>company would need our data scientist team</a:t>
            </a:r>
            <a:r>
              <a:rPr lang="zh-CN" altLang="en-US" sz="2400" dirty="0" smtClean="0"/>
              <a:t> </a:t>
            </a:r>
            <a:r>
              <a:rPr lang="en-US" altLang="zh-CN" sz="2400" dirty="0" smtClean="0"/>
              <a:t>to</a:t>
            </a:r>
            <a:r>
              <a:rPr lang="en-US" altLang="zh-CN" sz="2400" dirty="0"/>
              <a:t> </a:t>
            </a:r>
            <a:r>
              <a:rPr lang="en-US" altLang="zh-CN" sz="2400" dirty="0" smtClean="0"/>
              <a:t>design </a:t>
            </a:r>
            <a:r>
              <a:rPr lang="en-US" altLang="zh-CN" sz="2400" dirty="0"/>
              <a:t>and implement a creative, empirically sound </a:t>
            </a:r>
            <a:r>
              <a:rPr lang="en-US" altLang="zh-CN" sz="2400" dirty="0" smtClean="0"/>
              <a:t>solution to solve this problem right away,</a:t>
            </a:r>
            <a:r>
              <a:rPr lang="zh-CN" altLang="en-US" sz="2400" dirty="0" smtClean="0"/>
              <a:t> </a:t>
            </a:r>
            <a:r>
              <a:rPr lang="en-US" altLang="zh-CN" sz="2400" dirty="0" smtClean="0"/>
              <a:t>which can help them to </a:t>
            </a:r>
            <a:r>
              <a:rPr lang="en-US" altLang="zh-CN" sz="2400" dirty="0"/>
              <a:t>reduce </a:t>
            </a:r>
            <a:r>
              <a:rPr lang="en-US" altLang="zh-CN" sz="2400" dirty="0" smtClean="0"/>
              <a:t>risks of </a:t>
            </a:r>
            <a:r>
              <a:rPr lang="en-US" altLang="zh-CN" sz="2400" dirty="0"/>
              <a:t>losing business</a:t>
            </a:r>
            <a:r>
              <a:rPr lang="en-US" altLang="zh-CN" sz="2400" dirty="0" smtClean="0"/>
              <a:t>.</a:t>
            </a:r>
          </a:p>
          <a:p>
            <a:r>
              <a:rPr lang="en-US" altLang="zh-CN" sz="2400" dirty="0" smtClean="0"/>
              <a:t>Our goal is to build an effective and accurate model to help them to predict the customers who would default on loans by using historical data.</a:t>
            </a:r>
          </a:p>
          <a:p>
            <a:endParaRPr lang="en-US" altLang="zh-CN" sz="2400" dirty="0" smtClean="0"/>
          </a:p>
          <a:p>
            <a:endParaRPr lang="zh-CN" altLang="en-US" dirty="0"/>
          </a:p>
        </p:txBody>
      </p:sp>
    </p:spTree>
    <p:extLst>
      <p:ext uri="{BB962C8B-B14F-4D97-AF65-F5344CB8AC3E}">
        <p14:creationId xmlns:p14="http://schemas.microsoft.com/office/powerpoint/2010/main" val="913241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763000" cy="533400"/>
          </a:xfrm>
        </p:spPr>
        <p:txBody>
          <a:bodyPr>
            <a:noAutofit/>
          </a:bodyPr>
          <a:lstStyle/>
          <a:p>
            <a:r>
              <a:rPr lang="en-US" altLang="zh-CN" sz="3600" dirty="0" smtClean="0"/>
              <a:t>Well-defined </a:t>
            </a:r>
            <a:r>
              <a:rPr lang="en-US" altLang="zh-CN" sz="3600" dirty="0"/>
              <a:t>data science process framework</a:t>
            </a:r>
            <a:endParaRPr lang="zh-CN" altLang="en-US" sz="3600" dirty="0"/>
          </a:p>
        </p:txBody>
      </p:sp>
      <p:sp>
        <p:nvSpPr>
          <p:cNvPr id="3" name="Content Placeholder 2"/>
          <p:cNvSpPr>
            <a:spLocks noGrp="1"/>
          </p:cNvSpPr>
          <p:nvPr>
            <p:ph idx="1"/>
          </p:nvPr>
        </p:nvSpPr>
        <p:spPr>
          <a:xfrm>
            <a:off x="381000" y="1295400"/>
            <a:ext cx="8229600" cy="3048000"/>
          </a:xfrm>
        </p:spPr>
        <p:txBody>
          <a:bodyPr/>
          <a:lstStyle/>
          <a:p>
            <a:r>
              <a:rPr lang="en-US" altLang="zh-CN" dirty="0"/>
              <a:t>Define the </a:t>
            </a:r>
            <a:r>
              <a:rPr lang="en-US" altLang="zh-CN" dirty="0" smtClean="0"/>
              <a:t>goal</a:t>
            </a:r>
          </a:p>
          <a:p>
            <a:r>
              <a:rPr lang="en-US" altLang="zh-CN" dirty="0"/>
              <a:t>Collect and manage </a:t>
            </a:r>
            <a:r>
              <a:rPr lang="en-US" altLang="zh-CN" dirty="0" smtClean="0"/>
              <a:t>data</a:t>
            </a:r>
          </a:p>
          <a:p>
            <a:r>
              <a:rPr lang="en-US" altLang="zh-CN" dirty="0"/>
              <a:t>Build the </a:t>
            </a:r>
            <a:r>
              <a:rPr lang="en-US" altLang="zh-CN" dirty="0" smtClean="0"/>
              <a:t>model</a:t>
            </a:r>
          </a:p>
          <a:p>
            <a:r>
              <a:rPr lang="en-US" altLang="zh-CN" dirty="0"/>
              <a:t>Evaluate and critique the model </a:t>
            </a:r>
            <a:endParaRPr lang="en-US" altLang="zh-CN" dirty="0" smtClean="0"/>
          </a:p>
          <a:p>
            <a:r>
              <a:rPr lang="en-US" altLang="zh-CN" dirty="0"/>
              <a:t>Present results and </a:t>
            </a:r>
            <a:r>
              <a:rPr lang="en-US" altLang="zh-CN" dirty="0" smtClean="0"/>
              <a:t>document</a:t>
            </a:r>
          </a:p>
          <a:p>
            <a:r>
              <a:rPr lang="en-US" altLang="zh-CN" dirty="0"/>
              <a:t>Deploy and maintain the </a:t>
            </a:r>
            <a:r>
              <a:rPr lang="en-US" altLang="zh-CN" dirty="0" smtClean="0"/>
              <a:t>model</a:t>
            </a:r>
            <a:endParaRPr lang="zh-CN" altLang="en-US" dirty="0"/>
          </a:p>
        </p:txBody>
      </p:sp>
      <p:sp>
        <p:nvSpPr>
          <p:cNvPr id="4" name="TextBox 3"/>
          <p:cNvSpPr txBox="1"/>
          <p:nvPr/>
        </p:nvSpPr>
        <p:spPr>
          <a:xfrm>
            <a:off x="457200" y="4572000"/>
            <a:ext cx="8001000" cy="1200329"/>
          </a:xfrm>
          <a:prstGeom prst="rect">
            <a:avLst/>
          </a:prstGeom>
          <a:noFill/>
        </p:spPr>
        <p:txBody>
          <a:bodyPr wrap="square" rtlCol="0">
            <a:spAutoFit/>
          </a:bodyPr>
          <a:lstStyle/>
          <a:p>
            <a:r>
              <a:rPr lang="en-US" altLang="zh-CN" dirty="0" smtClean="0"/>
              <a:t>I choose this data science process framework because this framework can help our team build the model effectively and accurately to address the business goal and also help us to deploy, maintain and monitor model to adapt to new situations.</a:t>
            </a:r>
            <a:endParaRPr lang="zh-CN" altLang="en-US" dirty="0"/>
          </a:p>
        </p:txBody>
      </p:sp>
    </p:spTree>
    <p:extLst>
      <p:ext uri="{BB962C8B-B14F-4D97-AF65-F5344CB8AC3E}">
        <p14:creationId xmlns:p14="http://schemas.microsoft.com/office/powerpoint/2010/main" val="2398718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609600"/>
            <a:ext cx="9372600" cy="609600"/>
          </a:xfrm>
        </p:spPr>
        <p:txBody>
          <a:bodyPr>
            <a:normAutofit fontScale="90000"/>
          </a:bodyPr>
          <a:lstStyle/>
          <a:p>
            <a:r>
              <a:rPr lang="en-US" altLang="zh-CN" dirty="0"/>
              <a:t/>
            </a:r>
            <a:br>
              <a:rPr lang="en-US" altLang="zh-CN" dirty="0"/>
            </a:br>
            <a:r>
              <a:rPr lang="en-US" altLang="zh-CN" dirty="0" smtClean="0"/>
              <a:t>    </a:t>
            </a:r>
            <a:r>
              <a:rPr lang="en-US" altLang="zh-CN" sz="4000" dirty="0" smtClean="0"/>
              <a:t>Descriptions of data sources </a:t>
            </a:r>
            <a:endParaRPr lang="zh-CN" altLang="en-US" sz="4000" dirty="0"/>
          </a:p>
        </p:txBody>
      </p:sp>
      <p:sp>
        <p:nvSpPr>
          <p:cNvPr id="3" name="Content Placeholder 2"/>
          <p:cNvSpPr>
            <a:spLocks noGrp="1"/>
          </p:cNvSpPr>
          <p:nvPr>
            <p:ph idx="1"/>
          </p:nvPr>
        </p:nvSpPr>
        <p:spPr>
          <a:xfrm>
            <a:off x="381000" y="1447800"/>
            <a:ext cx="8229600" cy="4389120"/>
          </a:xfrm>
        </p:spPr>
        <p:txBody>
          <a:bodyPr/>
          <a:lstStyle/>
          <a:p>
            <a:r>
              <a:rPr lang="en-US" altLang="zh-CN" dirty="0" smtClean="0"/>
              <a:t>There are the </a:t>
            </a:r>
            <a:r>
              <a:rPr lang="en-US" altLang="zh-CN" dirty="0"/>
              <a:t>total </a:t>
            </a:r>
            <a:r>
              <a:rPr lang="en-US" altLang="zh-CN" dirty="0" smtClean="0"/>
              <a:t>30,000 observations in our credit</a:t>
            </a:r>
            <a:r>
              <a:rPr lang="en-US" altLang="zh-CN" dirty="0"/>
              <a:t> </a:t>
            </a:r>
            <a:r>
              <a:rPr lang="en-US" altLang="zh-CN" dirty="0" smtClean="0"/>
              <a:t> card dataset.</a:t>
            </a:r>
          </a:p>
          <a:p>
            <a:r>
              <a:rPr lang="en-US" altLang="zh-CN" dirty="0" smtClean="0"/>
              <a:t>The dataset used binary </a:t>
            </a:r>
            <a:r>
              <a:rPr lang="en-US" altLang="zh-CN" dirty="0"/>
              <a:t>variable – default </a:t>
            </a:r>
            <a:r>
              <a:rPr lang="en-US" altLang="zh-CN" dirty="0"/>
              <a:t>payment next </a:t>
            </a:r>
            <a:r>
              <a:rPr lang="en-US" altLang="zh-CN" dirty="0" smtClean="0"/>
              <a:t>month</a:t>
            </a:r>
            <a:r>
              <a:rPr lang="en-US" altLang="zh-CN" dirty="0"/>
              <a:t> </a:t>
            </a:r>
            <a:r>
              <a:rPr lang="en-US" altLang="zh-CN" dirty="0" smtClean="0"/>
              <a:t>(Yes </a:t>
            </a:r>
            <a:r>
              <a:rPr lang="en-US" altLang="zh-CN" dirty="0"/>
              <a:t>= 1, No = 0), as the response variable.</a:t>
            </a:r>
            <a:r>
              <a:rPr lang="en-US" altLang="zh-CN" dirty="0" smtClean="0"/>
              <a:t> </a:t>
            </a:r>
            <a:r>
              <a:rPr lang="en-US" altLang="zh-CN" dirty="0"/>
              <a:t>There are </a:t>
            </a:r>
            <a:r>
              <a:rPr lang="en-US" altLang="zh-CN" dirty="0" smtClean="0"/>
              <a:t>6636 observations</a:t>
            </a:r>
            <a:r>
              <a:rPr lang="en-US" altLang="zh-CN" dirty="0"/>
              <a:t> </a:t>
            </a:r>
            <a:r>
              <a:rPr lang="en-US" altLang="zh-CN" dirty="0" smtClean="0"/>
              <a:t>(22.12%) are customers with </a:t>
            </a:r>
            <a:r>
              <a:rPr lang="en-US" altLang="zh-CN" dirty="0"/>
              <a:t>default payment.</a:t>
            </a:r>
            <a:endParaRPr lang="en-US" altLang="zh-CN" dirty="0"/>
          </a:p>
          <a:p>
            <a:r>
              <a:rPr lang="en-US" altLang="zh-CN" dirty="0"/>
              <a:t>This </a:t>
            </a:r>
            <a:r>
              <a:rPr lang="en-US" altLang="zh-CN" dirty="0" smtClean="0"/>
              <a:t>dataset used 23 </a:t>
            </a:r>
            <a:r>
              <a:rPr lang="en-US" altLang="zh-CN" dirty="0"/>
              <a:t>variables as explanatory </a:t>
            </a:r>
            <a:r>
              <a:rPr lang="en-US" altLang="zh-CN" dirty="0" smtClean="0"/>
              <a:t>variables.</a:t>
            </a:r>
          </a:p>
          <a:p>
            <a:endParaRPr lang="en-US" altLang="zh-CN" dirty="0"/>
          </a:p>
          <a:p>
            <a:pPr marL="0" indent="0">
              <a:buNone/>
            </a:pPr>
            <a:endParaRPr lang="en-US" altLang="zh-CN" dirty="0" smtClean="0"/>
          </a:p>
        </p:txBody>
      </p:sp>
    </p:spTree>
    <p:extLst>
      <p:ext uri="{BB962C8B-B14F-4D97-AF65-F5344CB8AC3E}">
        <p14:creationId xmlns:p14="http://schemas.microsoft.com/office/powerpoint/2010/main" val="2427209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altLang="zh-CN" dirty="0"/>
              <a:t>Data Management</a:t>
            </a:r>
            <a:endParaRPr lang="zh-CN" altLang="en-US" dirty="0"/>
          </a:p>
        </p:txBody>
      </p:sp>
      <p:sp>
        <p:nvSpPr>
          <p:cNvPr id="3" name="Content Placeholder 2"/>
          <p:cNvSpPr>
            <a:spLocks noGrp="1"/>
          </p:cNvSpPr>
          <p:nvPr>
            <p:ph idx="1"/>
          </p:nvPr>
        </p:nvSpPr>
        <p:spPr>
          <a:xfrm>
            <a:off x="152400" y="1676400"/>
            <a:ext cx="8229600" cy="4876800"/>
          </a:xfrm>
        </p:spPr>
        <p:txBody>
          <a:bodyPr>
            <a:normAutofit/>
          </a:bodyPr>
          <a:lstStyle/>
          <a:p>
            <a:pPr marL="0" indent="0">
              <a:buNone/>
            </a:pPr>
            <a:r>
              <a:rPr lang="en-US" altLang="zh-CN" sz="2000" dirty="0" smtClean="0"/>
              <a:t>We stored this credit card database in our server.</a:t>
            </a:r>
            <a:endParaRPr lang="en-US" altLang="zh-CN" sz="2000" dirty="0" smtClean="0"/>
          </a:p>
          <a:p>
            <a:endParaRPr lang="en-US" altLang="zh-CN" sz="2000" dirty="0"/>
          </a:p>
          <a:p>
            <a:pPr marL="0" indent="0">
              <a:buNone/>
            </a:pPr>
            <a:r>
              <a:rPr lang="en-US" altLang="zh-CN" sz="2000" dirty="0" smtClean="0"/>
              <a:t>We  would collect more new data </a:t>
            </a:r>
            <a:r>
              <a:rPr lang="en-US" altLang="zh-CN" sz="2000" dirty="0"/>
              <a:t>to meet ongoing information lifecycle </a:t>
            </a:r>
            <a:r>
              <a:rPr lang="en-US" altLang="zh-CN" sz="2000" dirty="0" smtClean="0"/>
              <a:t>needs. Once we deploy our model, we would continue to track the performance of the model, and use the newly collecting data to make adjustments if needed.</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268099"/>
            <a:ext cx="1676400" cy="1689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4412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229600" cy="838200"/>
          </a:xfrm>
        </p:spPr>
        <p:txBody>
          <a:bodyPr/>
          <a:lstStyle/>
          <a:p>
            <a:r>
              <a:rPr lang="en-US" altLang="zh-CN" dirty="0"/>
              <a:t> </a:t>
            </a:r>
            <a:r>
              <a:rPr lang="en-US" altLang="zh-CN" dirty="0" smtClean="0"/>
              <a:t>Known </a:t>
            </a:r>
            <a:r>
              <a:rPr lang="en-US" altLang="zh-CN" dirty="0"/>
              <a:t>Issues </a:t>
            </a:r>
            <a:r>
              <a:rPr lang="en-US" altLang="zh-CN" dirty="0"/>
              <a:t>with the data</a:t>
            </a:r>
            <a:endParaRPr lang="zh-CN" altLang="en-US" dirty="0"/>
          </a:p>
        </p:txBody>
      </p:sp>
      <p:sp>
        <p:nvSpPr>
          <p:cNvPr id="3" name="Content Placeholder 2"/>
          <p:cNvSpPr>
            <a:spLocks noGrp="1"/>
          </p:cNvSpPr>
          <p:nvPr>
            <p:ph idx="1"/>
          </p:nvPr>
        </p:nvSpPr>
        <p:spPr>
          <a:xfrm>
            <a:off x="304800" y="1371600"/>
            <a:ext cx="8229600" cy="4389120"/>
          </a:xfrm>
        </p:spPr>
        <p:txBody>
          <a:bodyPr>
            <a:normAutofit/>
          </a:bodyPr>
          <a:lstStyle/>
          <a:p>
            <a:r>
              <a:rPr lang="en-US" altLang="zh-CN" sz="2000" dirty="0" smtClean="0"/>
              <a:t>The </a:t>
            </a:r>
            <a:r>
              <a:rPr lang="en-US" altLang="zh-CN" sz="2000" dirty="0"/>
              <a:t>dataset contains </a:t>
            </a:r>
            <a:r>
              <a:rPr lang="en-US" altLang="zh-CN" sz="2000" dirty="0" smtClean="0"/>
              <a:t>no </a:t>
            </a:r>
            <a:r>
              <a:rPr lang="en-US" altLang="zh-CN" sz="2000" dirty="0"/>
              <a:t>missing values </a:t>
            </a:r>
            <a:r>
              <a:rPr lang="en-US" altLang="zh-CN" sz="2000" dirty="0" smtClean="0"/>
              <a:t>in all attributes. </a:t>
            </a:r>
          </a:p>
          <a:p>
            <a:r>
              <a:rPr lang="en-US" altLang="zh-CN" sz="2000" dirty="0" smtClean="0"/>
              <a:t>The formats of data are all correct.</a:t>
            </a:r>
          </a:p>
          <a:p>
            <a:r>
              <a:rPr lang="en-US" altLang="zh-CN" sz="2000" dirty="0" smtClean="0"/>
              <a:t>The data of this project is clean.</a:t>
            </a:r>
            <a:endParaRPr lang="en-US" altLang="zh-CN" sz="2000" dirty="0" smtClean="0"/>
          </a:p>
          <a:p>
            <a:endParaRPr lang="zh-CN" altLang="en-US" sz="1800" dirty="0"/>
          </a:p>
        </p:txBody>
      </p:sp>
    </p:spTree>
    <p:extLst>
      <p:ext uri="{BB962C8B-B14F-4D97-AF65-F5344CB8AC3E}">
        <p14:creationId xmlns:p14="http://schemas.microsoft.com/office/powerpoint/2010/main" val="4005771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5800" y="533400"/>
            <a:ext cx="5791200" cy="523220"/>
          </a:xfrm>
          <a:prstGeom prst="rect">
            <a:avLst/>
          </a:prstGeom>
        </p:spPr>
        <p:txBody>
          <a:bodyPr wrap="square">
            <a:spAutoFit/>
          </a:bodyPr>
          <a:lstStyle/>
          <a:p>
            <a:r>
              <a:rPr lang="en-US" altLang="zh-CN" sz="2800" dirty="0">
                <a:solidFill>
                  <a:schemeClr val="accent2">
                    <a:lumMod val="50000"/>
                  </a:schemeClr>
                </a:solidFill>
              </a:rPr>
              <a:t>Data Science Process</a:t>
            </a:r>
          </a:p>
        </p:txBody>
      </p:sp>
      <p:sp>
        <p:nvSpPr>
          <p:cNvPr id="9" name="Rounded Rectangle 8"/>
          <p:cNvSpPr/>
          <p:nvPr/>
        </p:nvSpPr>
        <p:spPr>
          <a:xfrm>
            <a:off x="720811" y="1600201"/>
            <a:ext cx="1943100" cy="91439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8" name="TextBox 7"/>
          <p:cNvSpPr txBox="1"/>
          <p:nvPr/>
        </p:nvSpPr>
        <p:spPr>
          <a:xfrm>
            <a:off x="876300" y="1872735"/>
            <a:ext cx="1752600" cy="369332"/>
          </a:xfrm>
          <a:prstGeom prst="rect">
            <a:avLst/>
          </a:prstGeom>
          <a:noFill/>
        </p:spPr>
        <p:txBody>
          <a:bodyPr wrap="square" rtlCol="0">
            <a:spAutoFit/>
          </a:bodyPr>
          <a:lstStyle/>
          <a:p>
            <a:r>
              <a:rPr lang="en-US" altLang="zh-CN" dirty="0">
                <a:solidFill>
                  <a:schemeClr val="bg1"/>
                </a:solidFill>
              </a:rPr>
              <a:t>Define the goal</a:t>
            </a:r>
            <a:endParaRPr lang="zh-CN" altLang="en-US" dirty="0">
              <a:solidFill>
                <a:schemeClr val="bg1"/>
              </a:solidFill>
            </a:endParaRPr>
          </a:p>
        </p:txBody>
      </p:sp>
      <p:sp>
        <p:nvSpPr>
          <p:cNvPr id="12" name="Right Arrow 11"/>
          <p:cNvSpPr/>
          <p:nvPr/>
        </p:nvSpPr>
        <p:spPr>
          <a:xfrm>
            <a:off x="2663911" y="2057400"/>
            <a:ext cx="762000" cy="83778"/>
          </a:xfrm>
          <a:prstGeom prst="rightArrow">
            <a:avLst/>
          </a:prstGeom>
          <a:solidFill>
            <a:schemeClr val="tx2">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ounded Rectangle 12"/>
          <p:cNvSpPr/>
          <p:nvPr/>
        </p:nvSpPr>
        <p:spPr>
          <a:xfrm>
            <a:off x="3505200" y="1642089"/>
            <a:ext cx="1943100" cy="91439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4" name="Right Arrow 13"/>
          <p:cNvSpPr/>
          <p:nvPr/>
        </p:nvSpPr>
        <p:spPr>
          <a:xfrm>
            <a:off x="5448300" y="2106166"/>
            <a:ext cx="797011" cy="83778"/>
          </a:xfrm>
          <a:prstGeom prst="rightArrow">
            <a:avLst/>
          </a:prstGeom>
          <a:solidFill>
            <a:schemeClr val="tx2">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ounded Rectangle 14"/>
          <p:cNvSpPr/>
          <p:nvPr/>
        </p:nvSpPr>
        <p:spPr>
          <a:xfrm>
            <a:off x="6311211" y="1618750"/>
            <a:ext cx="1943100" cy="91439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6" name="Right Arrow 15"/>
          <p:cNvSpPr/>
          <p:nvPr/>
        </p:nvSpPr>
        <p:spPr>
          <a:xfrm rot="5400000" flipV="1">
            <a:off x="6963201" y="2954182"/>
            <a:ext cx="751520" cy="45719"/>
          </a:xfrm>
          <a:prstGeom prst="rightArrow">
            <a:avLst/>
          </a:prstGeom>
          <a:solidFill>
            <a:schemeClr val="tx2">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Rounded Rectangle 16"/>
          <p:cNvSpPr/>
          <p:nvPr/>
        </p:nvSpPr>
        <p:spPr>
          <a:xfrm>
            <a:off x="6398097" y="3408850"/>
            <a:ext cx="2097949" cy="84395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8" name="Right Arrow 17"/>
          <p:cNvSpPr/>
          <p:nvPr/>
        </p:nvSpPr>
        <p:spPr>
          <a:xfrm rot="10800000">
            <a:off x="5483308" y="3852734"/>
            <a:ext cx="883509" cy="67132"/>
          </a:xfrm>
          <a:prstGeom prst="rightArrow">
            <a:avLst/>
          </a:prstGeom>
          <a:solidFill>
            <a:schemeClr val="tx2">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9" name="Rounded Rectangle 18"/>
          <p:cNvSpPr/>
          <p:nvPr/>
        </p:nvSpPr>
        <p:spPr>
          <a:xfrm>
            <a:off x="3540207" y="3407378"/>
            <a:ext cx="1943100" cy="91439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20" name="Rounded Rectangle 19"/>
          <p:cNvSpPr/>
          <p:nvPr/>
        </p:nvSpPr>
        <p:spPr>
          <a:xfrm>
            <a:off x="533400" y="3462666"/>
            <a:ext cx="2095500" cy="91439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21" name="Right Arrow 20"/>
          <p:cNvSpPr/>
          <p:nvPr/>
        </p:nvSpPr>
        <p:spPr>
          <a:xfrm rot="10800000">
            <a:off x="2663911" y="3846039"/>
            <a:ext cx="883509" cy="67132"/>
          </a:xfrm>
          <a:prstGeom prst="rightArrow">
            <a:avLst/>
          </a:prstGeom>
          <a:solidFill>
            <a:schemeClr val="tx2">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2" name="TextBox 21"/>
          <p:cNvSpPr txBox="1"/>
          <p:nvPr/>
        </p:nvSpPr>
        <p:spPr>
          <a:xfrm>
            <a:off x="3657600" y="1776122"/>
            <a:ext cx="1978107" cy="646331"/>
          </a:xfrm>
          <a:prstGeom prst="rect">
            <a:avLst/>
          </a:prstGeom>
          <a:noFill/>
        </p:spPr>
        <p:txBody>
          <a:bodyPr wrap="square" rtlCol="0">
            <a:spAutoFit/>
          </a:bodyPr>
          <a:lstStyle/>
          <a:p>
            <a:r>
              <a:rPr lang="en-US" altLang="zh-CN" dirty="0">
                <a:solidFill>
                  <a:schemeClr val="bg1"/>
                </a:solidFill>
              </a:rPr>
              <a:t>Collect and manage data</a:t>
            </a:r>
            <a:r>
              <a:rPr lang="en-US" altLang="zh-CN" dirty="0"/>
              <a:t> </a:t>
            </a:r>
            <a:endParaRPr lang="zh-CN" altLang="en-US" dirty="0">
              <a:solidFill>
                <a:schemeClr val="bg1"/>
              </a:solidFill>
            </a:endParaRPr>
          </a:p>
        </p:txBody>
      </p:sp>
      <p:sp>
        <p:nvSpPr>
          <p:cNvPr id="23" name="TextBox 22"/>
          <p:cNvSpPr txBox="1"/>
          <p:nvPr/>
        </p:nvSpPr>
        <p:spPr>
          <a:xfrm>
            <a:off x="6439800" y="1956512"/>
            <a:ext cx="2094600" cy="369332"/>
          </a:xfrm>
          <a:prstGeom prst="rect">
            <a:avLst/>
          </a:prstGeom>
          <a:noFill/>
        </p:spPr>
        <p:txBody>
          <a:bodyPr wrap="square" rtlCol="0">
            <a:spAutoFit/>
          </a:bodyPr>
          <a:lstStyle/>
          <a:p>
            <a:r>
              <a:rPr lang="en-US" altLang="zh-CN" dirty="0">
                <a:solidFill>
                  <a:schemeClr val="bg1"/>
                </a:solidFill>
              </a:rPr>
              <a:t>Build the model</a:t>
            </a:r>
            <a:endParaRPr lang="zh-CN" altLang="en-US" dirty="0">
              <a:solidFill>
                <a:schemeClr val="bg1"/>
              </a:solidFill>
            </a:endParaRPr>
          </a:p>
        </p:txBody>
      </p:sp>
      <p:sp>
        <p:nvSpPr>
          <p:cNvPr id="24" name="TextBox 23"/>
          <p:cNvSpPr txBox="1"/>
          <p:nvPr/>
        </p:nvSpPr>
        <p:spPr>
          <a:xfrm>
            <a:off x="6439800" y="3556438"/>
            <a:ext cx="2063066" cy="646331"/>
          </a:xfrm>
          <a:prstGeom prst="rect">
            <a:avLst/>
          </a:prstGeom>
          <a:noFill/>
        </p:spPr>
        <p:txBody>
          <a:bodyPr wrap="square" rtlCol="0">
            <a:spAutoFit/>
          </a:bodyPr>
          <a:lstStyle/>
          <a:p>
            <a:pPr algn="ctr"/>
            <a:r>
              <a:rPr lang="en-US" altLang="zh-CN" dirty="0">
                <a:solidFill>
                  <a:schemeClr val="bg1"/>
                </a:solidFill>
              </a:rPr>
              <a:t>Evaluate and critique the model</a:t>
            </a:r>
            <a:endParaRPr lang="zh-CN" altLang="en-US" dirty="0">
              <a:solidFill>
                <a:schemeClr val="bg1"/>
              </a:solidFill>
            </a:endParaRPr>
          </a:p>
        </p:txBody>
      </p:sp>
      <p:sp>
        <p:nvSpPr>
          <p:cNvPr id="25" name="TextBox 24"/>
          <p:cNvSpPr txBox="1"/>
          <p:nvPr/>
        </p:nvSpPr>
        <p:spPr>
          <a:xfrm>
            <a:off x="3657600" y="3563133"/>
            <a:ext cx="1752600" cy="646331"/>
          </a:xfrm>
          <a:prstGeom prst="rect">
            <a:avLst/>
          </a:prstGeom>
          <a:noFill/>
        </p:spPr>
        <p:txBody>
          <a:bodyPr wrap="square" rtlCol="0">
            <a:spAutoFit/>
          </a:bodyPr>
          <a:lstStyle/>
          <a:p>
            <a:r>
              <a:rPr lang="en-US" altLang="zh-CN" dirty="0">
                <a:solidFill>
                  <a:schemeClr val="bg1"/>
                </a:solidFill>
              </a:rPr>
              <a:t>Present results and document </a:t>
            </a:r>
            <a:endParaRPr lang="zh-CN" altLang="en-US" dirty="0">
              <a:solidFill>
                <a:schemeClr val="bg1"/>
              </a:solidFill>
            </a:endParaRPr>
          </a:p>
        </p:txBody>
      </p:sp>
      <p:sp>
        <p:nvSpPr>
          <p:cNvPr id="26" name="TextBox 25"/>
          <p:cNvSpPr txBox="1"/>
          <p:nvPr/>
        </p:nvSpPr>
        <p:spPr>
          <a:xfrm>
            <a:off x="533400" y="3577300"/>
            <a:ext cx="2147501" cy="646331"/>
          </a:xfrm>
          <a:prstGeom prst="rect">
            <a:avLst/>
          </a:prstGeom>
          <a:noFill/>
        </p:spPr>
        <p:txBody>
          <a:bodyPr wrap="square" rtlCol="0">
            <a:spAutoFit/>
          </a:bodyPr>
          <a:lstStyle/>
          <a:p>
            <a:pPr algn="ctr"/>
            <a:r>
              <a:rPr lang="en-US" altLang="zh-CN" dirty="0">
                <a:solidFill>
                  <a:schemeClr val="bg1"/>
                </a:solidFill>
              </a:rPr>
              <a:t>Deploy and maintain the </a:t>
            </a:r>
            <a:r>
              <a:rPr lang="en-US" altLang="zh-CN" dirty="0" smtClean="0">
                <a:solidFill>
                  <a:schemeClr val="bg1"/>
                </a:solidFill>
              </a:rPr>
              <a:t>model</a:t>
            </a:r>
            <a:endParaRPr lang="zh-CN" altLang="en-US" dirty="0">
              <a:solidFill>
                <a:schemeClr val="bg1"/>
              </a:solidFill>
            </a:endParaRPr>
          </a:p>
        </p:txBody>
      </p:sp>
    </p:spTree>
    <p:extLst>
      <p:ext uri="{BB962C8B-B14F-4D97-AF65-F5344CB8AC3E}">
        <p14:creationId xmlns:p14="http://schemas.microsoft.com/office/powerpoint/2010/main" val="18246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altLang="zh-CN" sz="3600" dirty="0" smtClean="0"/>
              <a:t>Insights</a:t>
            </a:r>
            <a:endParaRPr lang="zh-CN" altLang="en-US" sz="3600" dirty="0"/>
          </a:p>
        </p:txBody>
      </p:sp>
      <p:sp>
        <p:nvSpPr>
          <p:cNvPr id="3" name="Content Placeholder 2"/>
          <p:cNvSpPr>
            <a:spLocks noGrp="1"/>
          </p:cNvSpPr>
          <p:nvPr>
            <p:ph idx="1"/>
          </p:nvPr>
        </p:nvSpPr>
        <p:spPr>
          <a:xfrm>
            <a:off x="457200" y="1371600"/>
            <a:ext cx="8305800" cy="4953000"/>
          </a:xfrm>
        </p:spPr>
        <p:txBody>
          <a:bodyPr>
            <a:normAutofit/>
          </a:bodyPr>
          <a:lstStyle/>
          <a:p>
            <a:r>
              <a:rPr lang="en-US" altLang="zh-CN" sz="2000" dirty="0" smtClean="0"/>
              <a:t>There are plenty of observations to build up an effective model.</a:t>
            </a:r>
          </a:p>
          <a:p>
            <a:r>
              <a:rPr lang="en-US" altLang="zh-CN" sz="2000" dirty="0" smtClean="0"/>
              <a:t>The data in this project is clean, which can help us to build up an accurate model.</a:t>
            </a:r>
          </a:p>
          <a:p>
            <a:r>
              <a:rPr lang="en-US" altLang="zh-CN" sz="2000" dirty="0" smtClean="0"/>
              <a:t>There are also 23 exploratory variables to provide enough and valuable information to build the model.</a:t>
            </a:r>
          </a:p>
          <a:p>
            <a:endParaRPr lang="zh-CN" altLang="en-US" sz="2000" dirty="0"/>
          </a:p>
        </p:txBody>
      </p:sp>
    </p:spTree>
    <p:extLst>
      <p:ext uri="{BB962C8B-B14F-4D97-AF65-F5344CB8AC3E}">
        <p14:creationId xmlns:p14="http://schemas.microsoft.com/office/powerpoint/2010/main" val="2535781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8854</TotalTime>
  <Words>372</Words>
  <Application>Microsoft Office PowerPoint</Application>
  <PresentationFormat>On-screen Show (4:3)</PresentationFormat>
  <Paragraphs>37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Data Science Framework Report</vt:lpstr>
      <vt:lpstr>Background Business goal</vt:lpstr>
      <vt:lpstr>Well-defined data science process framework</vt:lpstr>
      <vt:lpstr>     Descriptions of data sources </vt:lpstr>
      <vt:lpstr>Data Management</vt:lpstr>
      <vt:lpstr> Known Issues with the data</vt:lpstr>
      <vt:lpstr>PowerPoint Presentation</vt:lpstr>
      <vt:lpstr>Insights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94</cp:revision>
  <dcterms:created xsi:type="dcterms:W3CDTF">2006-08-16T00:00:00Z</dcterms:created>
  <dcterms:modified xsi:type="dcterms:W3CDTF">2018-10-16T00:58:42Z</dcterms:modified>
</cp:coreProperties>
</file>