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0" r:id="rId3"/>
    <p:sldId id="272" r:id="rId4"/>
    <p:sldId id="273" r:id="rId5"/>
    <p:sldId id="276" r:id="rId6"/>
    <p:sldId id="277" r:id="rId7"/>
    <p:sldId id="275" r:id="rId8"/>
    <p:sldId id="279" r:id="rId9"/>
    <p:sldId id="280" r:id="rId10"/>
    <p:sldId id="278" r:id="rId11"/>
    <p:sldId id="290" r:id="rId12"/>
    <p:sldId id="282" r:id="rId13"/>
    <p:sldId id="283" r:id="rId14"/>
    <p:sldId id="281" r:id="rId15"/>
    <p:sldId id="291" r:id="rId16"/>
    <p:sldId id="286" r:id="rId17"/>
    <p:sldId id="287" r:id="rId18"/>
    <p:sldId id="288" r:id="rId19"/>
    <p:sldId id="289" r:id="rId20"/>
    <p:sldId id="284" r:id="rId21"/>
    <p:sldId id="285" r:id="rId22"/>
    <p:sldId id="296" r:id="rId23"/>
    <p:sldId id="297" r:id="rId24"/>
    <p:sldId id="298" r:id="rId25"/>
    <p:sldId id="292" r:id="rId26"/>
    <p:sldId id="293" r:id="rId27"/>
    <p:sldId id="294" r:id="rId28"/>
    <p:sldId id="29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12/18/18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CN"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12/18/18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851648" cy="1828800"/>
          </a:xfrm>
        </p:spPr>
        <p:txBody>
          <a:bodyPr>
            <a:normAutofit/>
          </a:bodyPr>
          <a:lstStyle/>
          <a:p>
            <a:pPr algn="ctr"/>
            <a:r>
              <a:rPr lang="en-US" altLang="zh-CN" sz="4800" b="0" dirty="0" smtClean="0">
                <a:effectLst/>
              </a:rPr>
              <a:t>Report </a:t>
            </a:r>
            <a:r>
              <a:rPr lang="en-US" altLang="zh-CN" sz="4800" b="0" dirty="0">
                <a:effectLst/>
              </a:rPr>
              <a:t>on analysis of the </a:t>
            </a:r>
            <a:r>
              <a:rPr lang="en-US" altLang="zh-CN" sz="4800" b="0" dirty="0" smtClean="0">
                <a:effectLst/>
              </a:rPr>
              <a:t>power consumption</a:t>
            </a:r>
            <a:endParaRPr lang="zh-CN" altLang="en-US" sz="4800" dirty="0"/>
          </a:p>
        </p:txBody>
      </p:sp>
      <p:sp>
        <p:nvSpPr>
          <p:cNvPr id="3" name="Subtitle 2"/>
          <p:cNvSpPr>
            <a:spLocks noGrp="1"/>
          </p:cNvSpPr>
          <p:nvPr>
            <p:ph type="subTitle" idx="1"/>
          </p:nvPr>
        </p:nvSpPr>
        <p:spPr>
          <a:xfrm>
            <a:off x="609600" y="3810000"/>
            <a:ext cx="7854696" cy="1752600"/>
          </a:xfrm>
        </p:spPr>
        <p:txBody>
          <a:bodyPr/>
          <a:lstStyle/>
          <a:p>
            <a:pPr algn="ctr"/>
            <a:r>
              <a:rPr lang="en-US" altLang="zh-CN" dirty="0" smtClean="0"/>
              <a:t>2018/07/31</a:t>
            </a:r>
          </a:p>
          <a:p>
            <a:pPr algn="ctr"/>
            <a:r>
              <a:rPr lang="en-US" altLang="zh-CN" dirty="0" smtClean="0"/>
              <a:t>Qing Wu</a:t>
            </a:r>
            <a:endParaRPr lang="zh-CN" altLang="en-US" dirty="0"/>
          </a:p>
        </p:txBody>
      </p:sp>
    </p:spTree>
    <p:extLst>
      <p:ext uri="{BB962C8B-B14F-4D97-AF65-F5344CB8AC3E}">
        <p14:creationId xmlns:p14="http://schemas.microsoft.com/office/powerpoint/2010/main" val="408658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457200"/>
          </a:xfrm>
        </p:spPr>
        <p:txBody>
          <a:bodyPr>
            <a:noAutofit/>
          </a:bodyPr>
          <a:lstStyle/>
          <a:p>
            <a:r>
              <a:rPr lang="en-US" altLang="zh-CN" sz="2400" dirty="0"/>
              <a:t>Forecasting for sub-meter </a:t>
            </a:r>
            <a:r>
              <a:rPr lang="en-US" altLang="zh-CN" sz="2400" dirty="0" smtClean="0"/>
              <a:t>3 </a:t>
            </a:r>
            <a:r>
              <a:rPr lang="en-US" altLang="zh-CN" sz="2400" dirty="0"/>
              <a:t>with confidence levels 80 and 90</a:t>
            </a:r>
            <a:endParaRPr lang="zh-CN" altLang="en-US" sz="2400" dirty="0"/>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239000" cy="5324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49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551688"/>
          </a:xfrm>
        </p:spPr>
        <p:txBody>
          <a:bodyPr>
            <a:normAutofit fontScale="90000"/>
          </a:bodyPr>
          <a:lstStyle/>
          <a:p>
            <a:r>
              <a:rPr lang="en-US" altLang="zh-CN" dirty="0"/>
              <a:t> </a:t>
            </a:r>
            <a:r>
              <a:rPr lang="en-US" altLang="zh-CN" sz="2700" dirty="0" smtClean="0"/>
              <a:t>The </a:t>
            </a:r>
            <a:r>
              <a:rPr lang="en-US" altLang="zh-CN" sz="2700" dirty="0"/>
              <a:t>chart </a:t>
            </a:r>
            <a:r>
              <a:rPr lang="en-US" altLang="zh-CN" sz="2700" dirty="0" smtClean="0"/>
              <a:t>below compared </a:t>
            </a:r>
            <a:r>
              <a:rPr lang="en-US" altLang="zh-CN" sz="2700" dirty="0"/>
              <a:t>the R2 and RMSE of each model</a:t>
            </a:r>
            <a:endParaRPr lang="zh-CN" altLang="en-US" sz="27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486262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3429000"/>
            <a:ext cx="7924800" cy="646331"/>
          </a:xfrm>
          <a:prstGeom prst="rect">
            <a:avLst/>
          </a:prstGeom>
          <a:noFill/>
        </p:spPr>
        <p:txBody>
          <a:bodyPr wrap="square" rtlCol="0">
            <a:spAutoFit/>
          </a:bodyPr>
          <a:lstStyle/>
          <a:p>
            <a:r>
              <a:rPr lang="en-US" altLang="zh-CN" dirty="0" smtClean="0"/>
              <a:t>The R square of these three </a:t>
            </a:r>
            <a:r>
              <a:rPr lang="en-US" altLang="zh-CN" dirty="0"/>
              <a:t>Linear Regression Forecast </a:t>
            </a:r>
            <a:r>
              <a:rPr lang="en-US" altLang="zh-CN" dirty="0" smtClean="0"/>
              <a:t>model were not high, which showed we needed to improve our model.</a:t>
            </a:r>
            <a:endParaRPr lang="zh-CN" altLang="en-US" dirty="0"/>
          </a:p>
        </p:txBody>
      </p:sp>
    </p:spTree>
    <p:extLst>
      <p:ext uri="{BB962C8B-B14F-4D97-AF65-F5344CB8AC3E}">
        <p14:creationId xmlns:p14="http://schemas.microsoft.com/office/powerpoint/2010/main" val="181074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457200"/>
          </a:xfrm>
        </p:spPr>
        <p:txBody>
          <a:bodyPr>
            <a:noAutofit/>
          </a:bodyPr>
          <a:lstStyle/>
          <a:p>
            <a:r>
              <a:rPr lang="en-US" altLang="zh-CN" sz="2400" dirty="0"/>
              <a:t>Decompose Sub-meter </a:t>
            </a:r>
            <a:r>
              <a:rPr lang="en-US" altLang="zh-CN" sz="2400" dirty="0" smtClean="0"/>
              <a:t>1 </a:t>
            </a:r>
            <a:r>
              <a:rPr lang="en-US" altLang="zh-CN" sz="2400" dirty="0"/>
              <a:t>into trend, seasonal and </a:t>
            </a:r>
            <a:r>
              <a:rPr lang="en-US" altLang="zh-CN" sz="2400" dirty="0" smtClean="0"/>
              <a:t>remainder  </a:t>
            </a:r>
            <a:endParaRPr lang="zh-CN" altLang="en-US" sz="240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6248400" cy="4675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5715000"/>
            <a:ext cx="8229600" cy="923330"/>
          </a:xfrm>
          <a:prstGeom prst="rect">
            <a:avLst/>
          </a:prstGeom>
          <a:noFill/>
        </p:spPr>
        <p:txBody>
          <a:bodyPr wrap="square" rtlCol="0">
            <a:spAutoFit/>
          </a:bodyPr>
          <a:lstStyle/>
          <a:p>
            <a:r>
              <a:rPr lang="en-US" altLang="zh-CN" dirty="0" smtClean="0"/>
              <a:t>The trend of kitchen appliance power consumption had two sharp decrease in Oct,2007 and April ,2008. </a:t>
            </a:r>
            <a:r>
              <a:rPr lang="en-US" altLang="zh-CN" dirty="0"/>
              <a:t>K</a:t>
            </a:r>
            <a:r>
              <a:rPr lang="en-US" altLang="zh-CN" dirty="0" smtClean="0"/>
              <a:t>itchen </a:t>
            </a:r>
            <a:r>
              <a:rPr lang="en-US" altLang="zh-CN" dirty="0"/>
              <a:t>appliance power consumption </a:t>
            </a:r>
            <a:r>
              <a:rPr lang="en-US" altLang="zh-CN" dirty="0" smtClean="0"/>
              <a:t>also had seasonal pattern.</a:t>
            </a:r>
            <a:endParaRPr lang="zh-CN" altLang="en-US" dirty="0"/>
          </a:p>
        </p:txBody>
      </p:sp>
    </p:spTree>
    <p:extLst>
      <p:ext uri="{BB962C8B-B14F-4D97-AF65-F5344CB8AC3E}">
        <p14:creationId xmlns:p14="http://schemas.microsoft.com/office/powerpoint/2010/main" val="119208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81000"/>
          </a:xfrm>
        </p:spPr>
        <p:txBody>
          <a:bodyPr>
            <a:noAutofit/>
          </a:bodyPr>
          <a:lstStyle/>
          <a:p>
            <a:r>
              <a:rPr lang="en-US" altLang="zh-CN" sz="2400" dirty="0"/>
              <a:t>Decompose Sub-meter </a:t>
            </a:r>
            <a:r>
              <a:rPr lang="en-US" altLang="zh-CN" sz="2400" dirty="0" smtClean="0"/>
              <a:t>2 </a:t>
            </a:r>
            <a:r>
              <a:rPr lang="en-US" altLang="zh-CN" sz="2400" dirty="0"/>
              <a:t>into trend, seasonal and remainder </a:t>
            </a:r>
            <a:endParaRPr lang="zh-CN" altLang="en-US" sz="2000"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7391400" cy="4734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25162" y="5416378"/>
            <a:ext cx="8305800" cy="646331"/>
          </a:xfrm>
          <a:prstGeom prst="rect">
            <a:avLst/>
          </a:prstGeom>
        </p:spPr>
        <p:txBody>
          <a:bodyPr wrap="square">
            <a:spAutoFit/>
          </a:bodyPr>
          <a:lstStyle/>
          <a:p>
            <a:r>
              <a:rPr lang="en-US" altLang="zh-CN" dirty="0" smtClean="0"/>
              <a:t>The</a:t>
            </a:r>
            <a:r>
              <a:rPr lang="zh-CN" altLang="en-US" dirty="0" smtClean="0"/>
              <a:t> </a:t>
            </a:r>
            <a:r>
              <a:rPr lang="en-US" altLang="zh-CN" dirty="0" smtClean="0"/>
              <a:t>chart </a:t>
            </a:r>
            <a:r>
              <a:rPr lang="en-US" altLang="zh-CN" dirty="0"/>
              <a:t>reveals that there is no trend in the laundry appliance power </a:t>
            </a:r>
            <a:r>
              <a:rPr lang="en-US" altLang="zh-CN" dirty="0" smtClean="0"/>
              <a:t>consumption. Laundry </a:t>
            </a:r>
            <a:r>
              <a:rPr lang="en-US" altLang="zh-CN" dirty="0"/>
              <a:t>appliance power </a:t>
            </a:r>
            <a:r>
              <a:rPr lang="en-US" altLang="zh-CN" dirty="0" smtClean="0"/>
              <a:t>consumption </a:t>
            </a:r>
            <a:r>
              <a:rPr lang="en-US" altLang="zh-CN" dirty="0"/>
              <a:t>also had seasonal pattern.</a:t>
            </a:r>
          </a:p>
        </p:txBody>
      </p:sp>
    </p:spTree>
    <p:extLst>
      <p:ext uri="{BB962C8B-B14F-4D97-AF65-F5344CB8AC3E}">
        <p14:creationId xmlns:p14="http://schemas.microsoft.com/office/powerpoint/2010/main" val="311973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81000"/>
          </a:xfrm>
        </p:spPr>
        <p:txBody>
          <a:bodyPr>
            <a:noAutofit/>
          </a:bodyPr>
          <a:lstStyle/>
          <a:p>
            <a:r>
              <a:rPr lang="en-US" altLang="zh-CN" sz="2400" dirty="0"/>
              <a:t>Decompose Sub-meter </a:t>
            </a:r>
            <a:r>
              <a:rPr lang="en-US" altLang="zh-CN" sz="2400" dirty="0" smtClean="0"/>
              <a:t>3 </a:t>
            </a:r>
            <a:r>
              <a:rPr lang="en-US" altLang="zh-CN" sz="2400" dirty="0"/>
              <a:t>into trend, seasonal and remainder </a:t>
            </a:r>
            <a:endParaRPr lang="zh-CN" altLang="en-US" sz="24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7467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0" y="5715000"/>
            <a:ext cx="8382000" cy="923330"/>
          </a:xfrm>
          <a:prstGeom prst="rect">
            <a:avLst/>
          </a:prstGeom>
        </p:spPr>
        <p:txBody>
          <a:bodyPr wrap="square">
            <a:spAutoFit/>
          </a:bodyPr>
          <a:lstStyle/>
          <a:p>
            <a:r>
              <a:rPr lang="en-US" altLang="zh-CN" dirty="0"/>
              <a:t>The trend of </a:t>
            </a:r>
            <a:r>
              <a:rPr lang="en-US" altLang="zh-CN" dirty="0" smtClean="0"/>
              <a:t>water heater &amp; AC power </a:t>
            </a:r>
            <a:r>
              <a:rPr lang="en-US" altLang="zh-CN" dirty="0"/>
              <a:t>consumption </a:t>
            </a:r>
            <a:r>
              <a:rPr lang="en-US" altLang="zh-CN" dirty="0" smtClean="0"/>
              <a:t>decreased over time from May,2007 to Dec,2008 and increased quite slowly from Dec 2008 to May 2009. Water </a:t>
            </a:r>
            <a:r>
              <a:rPr lang="en-US" altLang="zh-CN" dirty="0"/>
              <a:t>heater &amp; AC power consumption  also had </a:t>
            </a:r>
            <a:r>
              <a:rPr lang="en-US" altLang="zh-CN" dirty="0" smtClean="0"/>
              <a:t>seasonal </a:t>
            </a:r>
            <a:r>
              <a:rPr lang="en-US" altLang="zh-CN" dirty="0"/>
              <a:t>pattern.</a:t>
            </a:r>
          </a:p>
        </p:txBody>
      </p:sp>
    </p:spTree>
    <p:extLst>
      <p:ext uri="{BB962C8B-B14F-4D97-AF65-F5344CB8AC3E}">
        <p14:creationId xmlns:p14="http://schemas.microsoft.com/office/powerpoint/2010/main" val="336450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477" y="1752600"/>
            <a:ext cx="74295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52800"/>
            <a:ext cx="7620000" cy="118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54" y="4749114"/>
            <a:ext cx="7620000" cy="1195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762000"/>
            <a:ext cx="8610600" cy="646331"/>
          </a:xfrm>
          <a:prstGeom prst="rect">
            <a:avLst/>
          </a:prstGeom>
        </p:spPr>
        <p:txBody>
          <a:bodyPr wrap="square">
            <a:spAutoFit/>
          </a:bodyPr>
          <a:lstStyle/>
          <a:p>
            <a:r>
              <a:rPr lang="en-US" altLang="zh-CN" dirty="0"/>
              <a:t>S</a:t>
            </a:r>
            <a:r>
              <a:rPr lang="en-US" altLang="zh-CN" dirty="0" smtClean="0"/>
              <a:t>ummary </a:t>
            </a:r>
            <a:r>
              <a:rPr lang="en-US" altLang="zh-CN" dirty="0"/>
              <a:t>statistics for the seasonal, trend and remainder components  </a:t>
            </a:r>
            <a:r>
              <a:rPr lang="en-US" altLang="zh-CN" dirty="0" smtClean="0"/>
              <a:t>for  </a:t>
            </a:r>
          </a:p>
          <a:p>
            <a:r>
              <a:rPr lang="en-US" altLang="zh-CN" dirty="0" smtClean="0"/>
              <a:t>sub-meters </a:t>
            </a:r>
            <a:r>
              <a:rPr lang="en-US" altLang="zh-CN" dirty="0"/>
              <a:t>1, 2 and 3 </a:t>
            </a:r>
            <a:endParaRPr lang="zh-CN" altLang="en-US" dirty="0"/>
          </a:p>
        </p:txBody>
      </p:sp>
    </p:spTree>
    <p:extLst>
      <p:ext uri="{BB962C8B-B14F-4D97-AF65-F5344CB8AC3E}">
        <p14:creationId xmlns:p14="http://schemas.microsoft.com/office/powerpoint/2010/main" val="94205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Autofit/>
          </a:bodyPr>
          <a:lstStyle/>
          <a:p>
            <a:r>
              <a:rPr lang="en-US" altLang="zh-CN" sz="3200" dirty="0"/>
              <a:t> </a:t>
            </a:r>
            <a:r>
              <a:rPr lang="en-US" altLang="zh-CN" sz="2000" dirty="0" err="1"/>
              <a:t>HoltWinters</a:t>
            </a:r>
            <a:r>
              <a:rPr lang="en-US" altLang="zh-CN" sz="2000" dirty="0"/>
              <a:t> forecast &amp; </a:t>
            </a:r>
            <a:r>
              <a:rPr lang="en-US" altLang="zh-CN" sz="2000" dirty="0" smtClean="0"/>
              <a:t>plot for Sub-meter1 with </a:t>
            </a:r>
            <a:r>
              <a:rPr lang="en-US" altLang="zh-CN" sz="2000" dirty="0"/>
              <a:t>diminished confidence levels</a:t>
            </a:r>
            <a:endParaRPr lang="zh-CN" altLang="en-US" sz="3200"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6761929" cy="5055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17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304800"/>
          </a:xfrm>
        </p:spPr>
        <p:txBody>
          <a:bodyPr>
            <a:noAutofit/>
          </a:bodyPr>
          <a:lstStyle/>
          <a:p>
            <a:r>
              <a:rPr lang="en-US" altLang="zh-CN" sz="2000" dirty="0" err="1"/>
              <a:t>HoltWinters</a:t>
            </a:r>
            <a:r>
              <a:rPr lang="en-US" altLang="zh-CN" sz="2000" dirty="0"/>
              <a:t> forecast &amp; plot for </a:t>
            </a:r>
            <a:r>
              <a:rPr lang="en-US" altLang="zh-CN" sz="2000" dirty="0" smtClean="0"/>
              <a:t>Sub-meter1 containing only </a:t>
            </a:r>
            <a:r>
              <a:rPr lang="en-US" altLang="zh-CN" sz="2000" dirty="0"/>
              <a:t>the forecasted area</a:t>
            </a:r>
            <a:endParaRPr lang="zh-CN" altLang="en-US" sz="1800"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7543800" cy="56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001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81000"/>
          </a:xfrm>
        </p:spPr>
        <p:txBody>
          <a:bodyPr>
            <a:noAutofit/>
          </a:bodyPr>
          <a:lstStyle/>
          <a:p>
            <a:r>
              <a:rPr lang="en-US" altLang="zh-CN" sz="2000" dirty="0" err="1"/>
              <a:t>HoltWinters</a:t>
            </a:r>
            <a:r>
              <a:rPr lang="en-US" altLang="zh-CN" sz="2000" dirty="0"/>
              <a:t> forecast &amp; plot for </a:t>
            </a:r>
            <a:r>
              <a:rPr lang="en-US" altLang="zh-CN" sz="2000" dirty="0" smtClean="0"/>
              <a:t>Sub-meter2 </a:t>
            </a:r>
            <a:r>
              <a:rPr lang="en-US" altLang="zh-CN" sz="1800" dirty="0" smtClean="0"/>
              <a:t>with </a:t>
            </a:r>
            <a:r>
              <a:rPr lang="en-US" altLang="zh-CN" sz="1800" dirty="0"/>
              <a:t>diminished confidence levels</a:t>
            </a:r>
            <a:endParaRPr lang="zh-CN" altLang="en-US" sz="1800"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391400" cy="5474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42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381000"/>
          </a:xfrm>
        </p:spPr>
        <p:txBody>
          <a:bodyPr>
            <a:noAutofit/>
          </a:bodyPr>
          <a:lstStyle/>
          <a:p>
            <a:r>
              <a:rPr lang="en-US" altLang="zh-CN" sz="2000" dirty="0" err="1"/>
              <a:t>HoltWinters</a:t>
            </a:r>
            <a:r>
              <a:rPr lang="en-US" altLang="zh-CN" sz="2000" dirty="0"/>
              <a:t> forecast &amp; plot for </a:t>
            </a:r>
            <a:r>
              <a:rPr lang="en-US" altLang="zh-CN" sz="2000" dirty="0" smtClean="0"/>
              <a:t>Sub-meter2 </a:t>
            </a:r>
            <a:r>
              <a:rPr lang="en-US" altLang="zh-CN" sz="2000" dirty="0"/>
              <a:t>containing only the forecasted area</a:t>
            </a:r>
            <a:endParaRPr lang="zh-CN" altLang="en-US" sz="1800"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7543800" cy="5353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98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838200"/>
          </a:xfrm>
        </p:spPr>
        <p:txBody>
          <a:bodyPr>
            <a:normAutofit/>
          </a:bodyPr>
          <a:lstStyle/>
          <a:p>
            <a:r>
              <a:rPr lang="en-US" altLang="zh-CN" sz="2400" dirty="0" smtClean="0"/>
              <a:t>Power Consumption on January 9</a:t>
            </a:r>
            <a:r>
              <a:rPr lang="en-US" altLang="zh-CN" sz="2400" baseline="30000" dirty="0" smtClean="0"/>
              <a:t>th</a:t>
            </a:r>
            <a:r>
              <a:rPr lang="en-US" altLang="zh-CN" sz="2400" dirty="0" smtClean="0"/>
              <a:t>,2008</a:t>
            </a:r>
            <a:r>
              <a:rPr lang="en-US" sz="2400" dirty="0"/>
              <a:t>- 10 </a:t>
            </a:r>
            <a:r>
              <a:rPr lang="en-US" sz="2400" dirty="0" smtClean="0"/>
              <a:t>Minute  Interval</a:t>
            </a:r>
            <a:endParaRPr lang="zh-CN" altLang="en-US" sz="24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848599"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4873366"/>
            <a:ext cx="8305800" cy="1477328"/>
          </a:xfrm>
          <a:prstGeom prst="rect">
            <a:avLst/>
          </a:prstGeom>
          <a:noFill/>
        </p:spPr>
        <p:txBody>
          <a:bodyPr wrap="square" rtlCol="0">
            <a:spAutoFit/>
          </a:bodyPr>
          <a:lstStyle/>
          <a:p>
            <a:r>
              <a:rPr lang="en-US" altLang="zh-CN" dirty="0" smtClean="0"/>
              <a:t>Kitchen appliance was used two times this day. The peak usage of kitchen was around 5:20 and 6:20 pm. The laundry appliance was used 9 times this day with small power consumption. The peak usage of water heater &amp;AC is around 6:30am to 7:10am, 7:40 am to 15:00 pm,  20:40pm to 21:40pm,22:00pm to 23:30pm. The largest percentage of power consumption was water heater &amp; AC during this day.</a:t>
            </a:r>
            <a:endParaRPr lang="zh-CN" altLang="en-US" dirty="0"/>
          </a:p>
        </p:txBody>
      </p:sp>
    </p:spTree>
    <p:extLst>
      <p:ext uri="{BB962C8B-B14F-4D97-AF65-F5344CB8AC3E}">
        <p14:creationId xmlns:p14="http://schemas.microsoft.com/office/powerpoint/2010/main" val="1433847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381000"/>
          </a:xfrm>
        </p:spPr>
        <p:txBody>
          <a:bodyPr>
            <a:noAutofit/>
          </a:bodyPr>
          <a:lstStyle/>
          <a:p>
            <a:r>
              <a:rPr lang="en-US" altLang="zh-CN" sz="2000" dirty="0" smtClean="0"/>
              <a:t>Holt-Winters </a:t>
            </a:r>
            <a:r>
              <a:rPr lang="en-US" altLang="zh-CN" sz="2000" dirty="0"/>
              <a:t>forecast &amp; plot for Sub-meter3 with diminished confidence levels</a:t>
            </a:r>
            <a:endParaRPr lang="zh-CN" altLang="en-US" sz="1800"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7980971"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01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304800"/>
          </a:xfrm>
        </p:spPr>
        <p:txBody>
          <a:bodyPr>
            <a:noAutofit/>
          </a:bodyPr>
          <a:lstStyle/>
          <a:p>
            <a:r>
              <a:rPr lang="en-US" altLang="zh-CN" sz="2000" dirty="0" err="1"/>
              <a:t>HoltWinters</a:t>
            </a:r>
            <a:r>
              <a:rPr lang="en-US" altLang="zh-CN" sz="2000" dirty="0"/>
              <a:t> forecast &amp; plot for </a:t>
            </a:r>
            <a:r>
              <a:rPr lang="en-US" altLang="zh-CN" sz="2000" dirty="0" smtClean="0"/>
              <a:t>Sub-meter3 </a:t>
            </a:r>
            <a:r>
              <a:rPr lang="en-US" altLang="zh-CN" sz="2000" dirty="0"/>
              <a:t>containing only the forecasted area</a:t>
            </a:r>
            <a:endParaRPr lang="zh-CN" altLang="en-US" sz="2000"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554228"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84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372600" cy="399288"/>
          </a:xfrm>
        </p:spPr>
        <p:txBody>
          <a:bodyPr>
            <a:noAutofit/>
          </a:bodyPr>
          <a:lstStyle/>
          <a:p>
            <a:r>
              <a:rPr lang="en-US" altLang="zh-CN" sz="2400" dirty="0"/>
              <a:t>ARIMA Model</a:t>
            </a:r>
            <a:r>
              <a:rPr lang="zh-CN" altLang="en-US" sz="2400" dirty="0"/>
              <a:t> </a:t>
            </a:r>
            <a:r>
              <a:rPr lang="en-US" altLang="zh-CN" sz="2400" dirty="0"/>
              <a:t>forecast &amp; plot for </a:t>
            </a:r>
            <a:r>
              <a:rPr lang="en-US" altLang="zh-CN" sz="2400" dirty="0" smtClean="0"/>
              <a:t>Sub-meter1 </a:t>
            </a:r>
            <a:r>
              <a:rPr lang="en-US" altLang="zh-CN" sz="2400" dirty="0"/>
              <a:t>with </a:t>
            </a:r>
            <a:r>
              <a:rPr lang="mr-IN" altLang="zh-CN" sz="2400" dirty="0"/>
              <a:t>99.5%</a:t>
            </a:r>
            <a:r>
              <a:rPr lang="zh-CN" altLang="en-US" sz="2400" dirty="0"/>
              <a:t> </a:t>
            </a:r>
            <a:r>
              <a:rPr lang="en-US" altLang="zh-CN" sz="2400" dirty="0"/>
              <a:t>confidence level</a:t>
            </a:r>
            <a:endParaRPr lang="en-US" sz="2000" dirty="0"/>
          </a:p>
        </p:txBody>
      </p:sp>
      <p:pic>
        <p:nvPicPr>
          <p:cNvPr id="4" name="Picture 3"/>
          <p:cNvPicPr>
            <a:picLocks noChangeAspect="1"/>
          </p:cNvPicPr>
          <p:nvPr/>
        </p:nvPicPr>
        <p:blipFill>
          <a:blip r:embed="rId2"/>
          <a:stretch>
            <a:fillRect/>
          </a:stretch>
        </p:blipFill>
        <p:spPr>
          <a:xfrm>
            <a:off x="16042" y="914400"/>
            <a:ext cx="8915400" cy="5405759"/>
          </a:xfrm>
          <a:prstGeom prst="rect">
            <a:avLst/>
          </a:prstGeom>
        </p:spPr>
      </p:pic>
    </p:spTree>
    <p:extLst>
      <p:ext uri="{BB962C8B-B14F-4D97-AF65-F5344CB8AC3E}">
        <p14:creationId xmlns:p14="http://schemas.microsoft.com/office/powerpoint/2010/main" val="200110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372600" cy="399288"/>
          </a:xfrm>
        </p:spPr>
        <p:txBody>
          <a:bodyPr>
            <a:noAutofit/>
          </a:bodyPr>
          <a:lstStyle/>
          <a:p>
            <a:r>
              <a:rPr lang="en-US" altLang="zh-CN" sz="2400" dirty="0"/>
              <a:t>ARIMA Model</a:t>
            </a:r>
            <a:r>
              <a:rPr lang="zh-CN" altLang="en-US" sz="2400" dirty="0"/>
              <a:t> </a:t>
            </a:r>
            <a:r>
              <a:rPr lang="en-US" altLang="zh-CN" sz="2400" dirty="0"/>
              <a:t>forecast &amp; plot for </a:t>
            </a:r>
            <a:r>
              <a:rPr lang="en-US" altLang="zh-CN" sz="2400" dirty="0" smtClean="0"/>
              <a:t>Sub-meter2 </a:t>
            </a:r>
            <a:r>
              <a:rPr lang="en-US" altLang="zh-CN" sz="2400" dirty="0"/>
              <a:t>with </a:t>
            </a:r>
            <a:r>
              <a:rPr lang="mr-IN" altLang="zh-CN" sz="2400" dirty="0"/>
              <a:t>99.5%</a:t>
            </a:r>
            <a:r>
              <a:rPr lang="zh-CN" altLang="en-US" sz="2400" dirty="0"/>
              <a:t> </a:t>
            </a:r>
            <a:r>
              <a:rPr lang="en-US" altLang="zh-CN" sz="2400" dirty="0"/>
              <a:t>confidence level</a:t>
            </a:r>
            <a:endParaRPr lang="en-US" sz="2000" dirty="0"/>
          </a:p>
        </p:txBody>
      </p:sp>
      <p:pic>
        <p:nvPicPr>
          <p:cNvPr id="4" name="Picture 3"/>
          <p:cNvPicPr>
            <a:picLocks noChangeAspect="1"/>
          </p:cNvPicPr>
          <p:nvPr/>
        </p:nvPicPr>
        <p:blipFill>
          <a:blip r:embed="rId2"/>
          <a:stretch>
            <a:fillRect/>
          </a:stretch>
        </p:blipFill>
        <p:spPr>
          <a:xfrm>
            <a:off x="-12032" y="838200"/>
            <a:ext cx="9144000" cy="5596839"/>
          </a:xfrm>
          <a:prstGeom prst="rect">
            <a:avLst/>
          </a:prstGeom>
        </p:spPr>
      </p:pic>
    </p:spTree>
    <p:extLst>
      <p:ext uri="{BB962C8B-B14F-4D97-AF65-F5344CB8AC3E}">
        <p14:creationId xmlns:p14="http://schemas.microsoft.com/office/powerpoint/2010/main" val="158599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601200" cy="609600"/>
          </a:xfrm>
        </p:spPr>
        <p:txBody>
          <a:bodyPr>
            <a:noAutofit/>
          </a:bodyPr>
          <a:lstStyle/>
          <a:p>
            <a:r>
              <a:rPr lang="en-US" altLang="zh-CN" sz="2400" dirty="0"/>
              <a:t>ARIMA </a:t>
            </a:r>
            <a:r>
              <a:rPr lang="en-US" altLang="zh-CN" sz="2400" dirty="0" smtClean="0"/>
              <a:t>Model</a:t>
            </a:r>
            <a:r>
              <a:rPr lang="zh-CN" altLang="en-US" sz="2400" dirty="0" smtClean="0"/>
              <a:t> </a:t>
            </a:r>
            <a:r>
              <a:rPr lang="en-US" altLang="zh-CN" sz="2400" dirty="0" smtClean="0"/>
              <a:t>forecast </a:t>
            </a:r>
            <a:r>
              <a:rPr lang="en-US" altLang="zh-CN" sz="2400" dirty="0"/>
              <a:t>&amp; plot for Sub-meter3 with </a:t>
            </a:r>
            <a:r>
              <a:rPr lang="mr-IN" altLang="zh-CN" sz="2400" dirty="0" smtClean="0"/>
              <a:t>99.5</a:t>
            </a:r>
            <a:r>
              <a:rPr lang="mr-IN" altLang="zh-CN" sz="2400" dirty="0"/>
              <a:t>%</a:t>
            </a:r>
            <a:r>
              <a:rPr lang="zh-CN" altLang="en-US" sz="2400" dirty="0" smtClean="0"/>
              <a:t> </a:t>
            </a:r>
            <a:r>
              <a:rPr lang="en-US" altLang="zh-CN" sz="2400" dirty="0" smtClean="0"/>
              <a:t>confidence level</a:t>
            </a:r>
            <a:endParaRPr lang="en-US" sz="2000" dirty="0"/>
          </a:p>
        </p:txBody>
      </p:sp>
      <p:pic>
        <p:nvPicPr>
          <p:cNvPr id="6" name="Picture 5"/>
          <p:cNvPicPr>
            <a:picLocks noChangeAspect="1"/>
          </p:cNvPicPr>
          <p:nvPr/>
        </p:nvPicPr>
        <p:blipFill>
          <a:blip r:embed="rId2"/>
          <a:stretch>
            <a:fillRect/>
          </a:stretch>
        </p:blipFill>
        <p:spPr>
          <a:xfrm>
            <a:off x="152400" y="914400"/>
            <a:ext cx="8686800" cy="5340969"/>
          </a:xfrm>
          <a:prstGeom prst="rect">
            <a:avLst/>
          </a:prstGeom>
        </p:spPr>
      </p:pic>
    </p:spTree>
    <p:extLst>
      <p:ext uri="{BB962C8B-B14F-4D97-AF65-F5344CB8AC3E}">
        <p14:creationId xmlns:p14="http://schemas.microsoft.com/office/powerpoint/2010/main" val="76031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399288"/>
          </a:xfrm>
        </p:spPr>
        <p:txBody>
          <a:bodyPr>
            <a:noAutofit/>
          </a:bodyPr>
          <a:lstStyle/>
          <a:p>
            <a:r>
              <a:rPr lang="en-US" altLang="zh-CN" sz="2800" dirty="0" smtClean="0"/>
              <a:t>Useful predictions gleaning </a:t>
            </a:r>
            <a:r>
              <a:rPr lang="en-US" altLang="zh-CN" sz="2800" dirty="0"/>
              <a:t>from the </a:t>
            </a:r>
            <a:r>
              <a:rPr lang="en-US" altLang="zh-CN" sz="2800" dirty="0" smtClean="0"/>
              <a:t>data </a:t>
            </a:r>
            <a:endParaRPr lang="zh-CN" altLang="en-US" sz="2800" dirty="0"/>
          </a:p>
        </p:txBody>
      </p:sp>
      <p:sp>
        <p:nvSpPr>
          <p:cNvPr id="3" name="Content Placeholder 2"/>
          <p:cNvSpPr>
            <a:spLocks noGrp="1"/>
          </p:cNvSpPr>
          <p:nvPr>
            <p:ph idx="1"/>
          </p:nvPr>
        </p:nvSpPr>
        <p:spPr>
          <a:xfrm>
            <a:off x="228600" y="1295400"/>
            <a:ext cx="8686800" cy="4389120"/>
          </a:xfrm>
        </p:spPr>
        <p:txBody>
          <a:bodyPr>
            <a:normAutofit/>
          </a:bodyPr>
          <a:lstStyle/>
          <a:p>
            <a:pPr marL="0" indent="0">
              <a:buNone/>
            </a:pPr>
            <a:r>
              <a:rPr lang="en-US" altLang="zh-CN" sz="2000" dirty="0" smtClean="0"/>
              <a:t>The predicted power </a:t>
            </a:r>
            <a:r>
              <a:rPr lang="en-US" altLang="zh-CN" sz="2000" dirty="0"/>
              <a:t>consumption </a:t>
            </a:r>
            <a:r>
              <a:rPr lang="en-US" altLang="zh-CN" sz="2000" dirty="0" smtClean="0"/>
              <a:t>of water </a:t>
            </a:r>
            <a:r>
              <a:rPr lang="en-US" altLang="zh-CN" sz="2000" dirty="0"/>
              <a:t>heater &amp; </a:t>
            </a:r>
            <a:r>
              <a:rPr lang="en-US" altLang="zh-CN" sz="2000" dirty="0" smtClean="0"/>
              <a:t>AC by Holt-Winters  was higher than kitchen and laundry room, which was in accordance with previous conclusion.</a:t>
            </a:r>
            <a:r>
              <a:rPr lang="en-US" altLang="zh-CN" sz="2000" dirty="0"/>
              <a:t> </a:t>
            </a:r>
            <a:endParaRPr lang="en-US" altLang="zh-CN" sz="2000" dirty="0" smtClean="0"/>
          </a:p>
          <a:p>
            <a:pPr marL="0" indent="0">
              <a:buNone/>
            </a:pPr>
            <a:r>
              <a:rPr lang="en-US" altLang="zh-CN" sz="2000" dirty="0" smtClean="0"/>
              <a:t>The prediction of these three </a:t>
            </a:r>
            <a:r>
              <a:rPr lang="en-US" altLang="zh-CN" sz="2000" dirty="0"/>
              <a:t>sub-meters </a:t>
            </a:r>
            <a:r>
              <a:rPr lang="en-US" altLang="zh-CN" sz="2000" dirty="0" smtClean="0"/>
              <a:t>by Holt-Winters  showed the underlying trends of these sub-meters more clearly.</a:t>
            </a:r>
          </a:p>
          <a:p>
            <a:pPr marL="0" indent="0">
              <a:buNone/>
            </a:pPr>
            <a:r>
              <a:rPr lang="en-US" altLang="zh-CN" sz="2000" dirty="0" smtClean="0"/>
              <a:t>Since we made forecasting </a:t>
            </a:r>
            <a:r>
              <a:rPr lang="en-US" altLang="zh-CN" sz="2000" dirty="0"/>
              <a:t>using simple exponential smoothing </a:t>
            </a:r>
            <a:r>
              <a:rPr lang="en-US" altLang="zh-CN" sz="2000" dirty="0" smtClean="0"/>
              <a:t>and removed </a:t>
            </a:r>
            <a:r>
              <a:rPr lang="en-US" altLang="zh-CN" sz="2000" dirty="0"/>
              <a:t>the seasonal </a:t>
            </a:r>
            <a:r>
              <a:rPr lang="en-US" altLang="zh-CN" sz="2000" dirty="0" smtClean="0"/>
              <a:t>component, the </a:t>
            </a:r>
            <a:r>
              <a:rPr lang="en-US" altLang="zh-CN" sz="2000" dirty="0"/>
              <a:t>resulting image </a:t>
            </a:r>
            <a:r>
              <a:rPr lang="en-US" altLang="zh-CN" sz="2000" dirty="0" smtClean="0"/>
              <a:t>of Holt-Winters shows </a:t>
            </a:r>
            <a:r>
              <a:rPr lang="en-US" altLang="zh-CN" sz="2000" dirty="0"/>
              <a:t>a very consistent forecast for sub-meter </a:t>
            </a:r>
            <a:r>
              <a:rPr lang="en-US" altLang="zh-CN" sz="2000" dirty="0" smtClean="0"/>
              <a:t>1,2,3 respectively. </a:t>
            </a:r>
          </a:p>
          <a:p>
            <a:pPr marL="0" indent="0">
              <a:buNone/>
            </a:pPr>
            <a:r>
              <a:rPr lang="en-US" altLang="zh-CN" sz="2000" dirty="0" smtClean="0"/>
              <a:t> The predictions of these three sub-meters by linear regression model were quite different </a:t>
            </a:r>
            <a:r>
              <a:rPr lang="en-US" altLang="zh-CN" sz="2000" dirty="0"/>
              <a:t>from </a:t>
            </a:r>
            <a:r>
              <a:rPr lang="en-US" altLang="zh-CN" sz="2000" dirty="0" smtClean="0"/>
              <a:t>Holt-Winters , because they included the seasonal components. These two predictions were both useful, because they showed seasonal and non-seasonal forecasting of data.</a:t>
            </a:r>
            <a:endParaRPr lang="en-US" altLang="zh-CN" sz="2000" dirty="0"/>
          </a:p>
          <a:p>
            <a:pPr marL="0" indent="0">
              <a:buNone/>
            </a:pPr>
            <a:endParaRPr lang="zh-CN" altLang="en-US" sz="2000" dirty="0"/>
          </a:p>
        </p:txBody>
      </p:sp>
    </p:spTree>
    <p:extLst>
      <p:ext uri="{BB962C8B-B14F-4D97-AF65-F5344CB8AC3E}">
        <p14:creationId xmlns:p14="http://schemas.microsoft.com/office/powerpoint/2010/main" val="134404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Autofit/>
          </a:bodyPr>
          <a:lstStyle/>
          <a:p>
            <a:r>
              <a:rPr lang="en-US" altLang="zh-CN" sz="3200" dirty="0"/>
              <a:t>Five business </a:t>
            </a:r>
            <a:r>
              <a:rPr lang="en-US" altLang="zh-CN" sz="3200" dirty="0" smtClean="0"/>
              <a:t>recommendations</a:t>
            </a:r>
            <a:endParaRPr lang="zh-CN" altLang="en-US" sz="3200" dirty="0"/>
          </a:p>
        </p:txBody>
      </p:sp>
      <p:sp>
        <p:nvSpPr>
          <p:cNvPr id="3" name="Content Placeholder 2"/>
          <p:cNvSpPr>
            <a:spLocks noGrp="1"/>
          </p:cNvSpPr>
          <p:nvPr>
            <p:ph idx="1"/>
          </p:nvPr>
        </p:nvSpPr>
        <p:spPr>
          <a:xfrm>
            <a:off x="381000" y="914400"/>
            <a:ext cx="8458200" cy="4800600"/>
          </a:xfrm>
        </p:spPr>
        <p:txBody>
          <a:bodyPr>
            <a:normAutofit fontScale="25000" lnSpcReduction="20000"/>
          </a:bodyPr>
          <a:lstStyle/>
          <a:p>
            <a:r>
              <a:rPr lang="en-US" altLang="zh-CN" sz="6400" dirty="0" smtClean="0"/>
              <a:t>Since Kitchen appliances had the highest power usage per hour around 17:30pm to 18:30pm in a day, home owner can</a:t>
            </a:r>
            <a:r>
              <a:rPr lang="en-US" altLang="zh-CN" sz="6400" b="1" dirty="0"/>
              <a:t> </a:t>
            </a:r>
            <a:r>
              <a:rPr lang="en-US" altLang="zh-CN" sz="6400" dirty="0" smtClean="0"/>
              <a:t>use </a:t>
            </a:r>
            <a:r>
              <a:rPr lang="en-US" altLang="zh-CN" sz="6400" dirty="0"/>
              <a:t>your </a:t>
            </a:r>
            <a:r>
              <a:rPr lang="en-US" altLang="zh-CN" sz="6400" dirty="0" smtClean="0"/>
              <a:t>kitchen appliances more efficiently ,such as using microwave</a:t>
            </a:r>
            <a:r>
              <a:rPr lang="en-US" altLang="zh-CN" sz="6400" dirty="0"/>
              <a:t>, rather than </a:t>
            </a:r>
            <a:r>
              <a:rPr lang="en-US" altLang="zh-CN" sz="6400" dirty="0" smtClean="0"/>
              <a:t>oven</a:t>
            </a:r>
            <a:r>
              <a:rPr lang="en-US" altLang="zh-CN" sz="6400" dirty="0"/>
              <a:t>, for reheating small items</a:t>
            </a:r>
            <a:r>
              <a:rPr lang="en-US" altLang="zh-CN" sz="6400" dirty="0" smtClean="0"/>
              <a:t>. </a:t>
            </a:r>
          </a:p>
          <a:p>
            <a:pPr marL="0" indent="0">
              <a:buNone/>
            </a:pPr>
            <a:endParaRPr lang="en-US" altLang="zh-CN" sz="6400" dirty="0" smtClean="0"/>
          </a:p>
          <a:p>
            <a:r>
              <a:rPr lang="en-US" altLang="zh-CN" sz="6400" dirty="0" smtClean="0"/>
              <a:t>Water </a:t>
            </a:r>
            <a:r>
              <a:rPr lang="en-US" altLang="zh-CN" sz="6400" dirty="0"/>
              <a:t>heater &amp; AC </a:t>
            </a:r>
            <a:r>
              <a:rPr lang="en-US" altLang="zh-CN" sz="6400" dirty="0" smtClean="0"/>
              <a:t>has the </a:t>
            </a:r>
            <a:r>
              <a:rPr lang="en-US" altLang="zh-CN" sz="6400" dirty="0"/>
              <a:t>largest percentage of power consumption </a:t>
            </a:r>
            <a:r>
              <a:rPr lang="en-US" altLang="zh-CN" sz="6400" dirty="0" smtClean="0"/>
              <a:t>during </a:t>
            </a:r>
            <a:r>
              <a:rPr lang="en-US" altLang="zh-CN" sz="6400" dirty="0"/>
              <a:t>this </a:t>
            </a:r>
            <a:r>
              <a:rPr lang="en-US" altLang="zh-CN" sz="6400" dirty="0" smtClean="0"/>
              <a:t>day, which maybe show there were some issues with the water heater &amp; AC appliance, such as aging problems</a:t>
            </a:r>
            <a:r>
              <a:rPr lang="en-US" altLang="zh-CN" sz="6400" dirty="0"/>
              <a:t>. </a:t>
            </a:r>
            <a:r>
              <a:rPr lang="en-US" altLang="zh-CN" sz="6400" dirty="0" smtClean="0"/>
              <a:t>Home </a:t>
            </a:r>
            <a:r>
              <a:rPr lang="en-US" altLang="zh-CN" sz="6400" dirty="0"/>
              <a:t>owner  </a:t>
            </a:r>
            <a:r>
              <a:rPr lang="en-US" altLang="zh-CN" sz="6400" dirty="0" smtClean="0"/>
              <a:t>would check these machines, and </a:t>
            </a:r>
            <a:r>
              <a:rPr lang="en-US" altLang="zh-CN" sz="6400" dirty="0"/>
              <a:t>choose energy-efficient </a:t>
            </a:r>
            <a:r>
              <a:rPr lang="en-US" altLang="zh-CN" sz="6400" dirty="0" smtClean="0"/>
              <a:t>appliances to save </a:t>
            </a:r>
            <a:r>
              <a:rPr lang="en-US" altLang="zh-CN" sz="6400" dirty="0"/>
              <a:t>more money. </a:t>
            </a:r>
            <a:endParaRPr lang="en-US" altLang="zh-CN" sz="6400" dirty="0" smtClean="0"/>
          </a:p>
          <a:p>
            <a:endParaRPr lang="en-US" altLang="zh-CN" sz="6400" dirty="0" smtClean="0"/>
          </a:p>
          <a:p>
            <a:r>
              <a:rPr lang="en-US" altLang="zh-CN" sz="6400" dirty="0" smtClean="0"/>
              <a:t>The laundry room power usage had one or two peaks  during the week, </a:t>
            </a:r>
            <a:r>
              <a:rPr lang="en-US" altLang="zh-CN" sz="6400" dirty="0"/>
              <a:t>and home owner  </a:t>
            </a:r>
            <a:r>
              <a:rPr lang="en-US" altLang="zh-CN" sz="6400" dirty="0" smtClean="0"/>
              <a:t>can use </a:t>
            </a:r>
            <a:r>
              <a:rPr lang="en-US" altLang="zh-CN" sz="6400" dirty="0"/>
              <a:t>your washing machine and dryer </a:t>
            </a:r>
            <a:r>
              <a:rPr lang="en-US" altLang="zh-CN" sz="6400" dirty="0" smtClean="0"/>
              <a:t>more efficiently, such </a:t>
            </a:r>
            <a:r>
              <a:rPr lang="en-US" altLang="zh-CN" sz="6400" dirty="0"/>
              <a:t>as </a:t>
            </a:r>
            <a:r>
              <a:rPr lang="en-US" altLang="zh-CN" sz="6400" dirty="0" smtClean="0"/>
              <a:t>setting </a:t>
            </a:r>
            <a:r>
              <a:rPr lang="en-US" altLang="zh-CN" sz="6400" dirty="0"/>
              <a:t>your washing machine to wash your clothes in cold water</a:t>
            </a:r>
            <a:r>
              <a:rPr lang="en-US" altLang="zh-CN" sz="6400" dirty="0" smtClean="0"/>
              <a:t>, </a:t>
            </a:r>
            <a:r>
              <a:rPr lang="en-US" altLang="zh-CN" sz="6400" dirty="0"/>
              <a:t> </a:t>
            </a:r>
            <a:r>
              <a:rPr lang="en-US" altLang="zh-CN" sz="6400" dirty="0" smtClean="0"/>
              <a:t>cleaning </a:t>
            </a:r>
            <a:r>
              <a:rPr lang="en-US" altLang="zh-CN" sz="6400" dirty="0"/>
              <a:t>the lint out of the filter of the dryer after each </a:t>
            </a:r>
            <a:r>
              <a:rPr lang="en-US" altLang="zh-CN" sz="6400" dirty="0" smtClean="0"/>
              <a:t>use, considering </a:t>
            </a:r>
            <a:r>
              <a:rPr lang="en-US" altLang="zh-CN" sz="6400" dirty="0"/>
              <a:t>buying a high-efficiency washing </a:t>
            </a:r>
            <a:r>
              <a:rPr lang="en-US" altLang="zh-CN" sz="6400" dirty="0" smtClean="0"/>
              <a:t>machines, etc.</a:t>
            </a:r>
          </a:p>
          <a:p>
            <a:endParaRPr lang="en-US" altLang="zh-CN" sz="6400" dirty="0" smtClean="0"/>
          </a:p>
          <a:p>
            <a:r>
              <a:rPr lang="en-US" altLang="zh-CN" sz="6400" dirty="0" smtClean="0"/>
              <a:t>Since there are some outliers of kitchen appliance power usage and laundry room power usage, which may indicate some appliance issues</a:t>
            </a:r>
            <a:r>
              <a:rPr lang="en-US" altLang="zh-CN" sz="6400" dirty="0"/>
              <a:t>. </a:t>
            </a:r>
            <a:r>
              <a:rPr lang="en-US" altLang="zh-CN" sz="6400" dirty="0" smtClean="0"/>
              <a:t>Home </a:t>
            </a:r>
            <a:r>
              <a:rPr lang="en-US" altLang="zh-CN" sz="6400" dirty="0"/>
              <a:t>owner needed </a:t>
            </a:r>
            <a:r>
              <a:rPr lang="en-US" altLang="zh-CN" sz="6400" dirty="0" smtClean="0"/>
              <a:t>to check these appliance and tried to find out and fix these issues through maintenance or replacements.</a:t>
            </a:r>
          </a:p>
          <a:p>
            <a:pPr marL="0" indent="0">
              <a:buNone/>
            </a:pPr>
            <a:endParaRPr lang="en-US" altLang="zh-CN" sz="6400" dirty="0" smtClean="0"/>
          </a:p>
          <a:p>
            <a:r>
              <a:rPr lang="en-US" altLang="zh-CN" sz="6400" dirty="0" smtClean="0"/>
              <a:t>Since there are some trends in these three sub-metering</a:t>
            </a:r>
            <a:r>
              <a:rPr lang="en-US" altLang="zh-CN" sz="6400" dirty="0"/>
              <a:t>, home owner  </a:t>
            </a:r>
            <a:r>
              <a:rPr lang="en-US" altLang="zh-CN" sz="6400" dirty="0" smtClean="0"/>
              <a:t>needed to pay more attention to these trends, which can help them better monitor their power usage in the long term.</a:t>
            </a:r>
          </a:p>
          <a:p>
            <a:endParaRPr lang="en-US" altLang="zh-CN" sz="2000" dirty="0" smtClean="0"/>
          </a:p>
          <a:p>
            <a:endParaRPr lang="en-US" altLang="zh-CN" sz="2000" dirty="0" smtClean="0"/>
          </a:p>
          <a:p>
            <a:endParaRPr lang="en-US" altLang="zh-CN" sz="2000" dirty="0"/>
          </a:p>
          <a:p>
            <a:endParaRPr lang="en-US" altLang="zh-CN" sz="2000" dirty="0" smtClean="0"/>
          </a:p>
          <a:p>
            <a:endParaRPr lang="zh-CN" altLang="en-US" sz="2000" dirty="0"/>
          </a:p>
        </p:txBody>
      </p:sp>
    </p:spTree>
    <p:extLst>
      <p:ext uri="{BB962C8B-B14F-4D97-AF65-F5344CB8AC3E}">
        <p14:creationId xmlns:p14="http://schemas.microsoft.com/office/powerpoint/2010/main" val="3239482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839200" cy="551688"/>
          </a:xfrm>
        </p:spPr>
        <p:txBody>
          <a:bodyPr>
            <a:noAutofit/>
          </a:bodyPr>
          <a:lstStyle/>
          <a:p>
            <a:r>
              <a:rPr lang="en-US" altLang="zh-CN" sz="2800" dirty="0">
                <a:solidFill>
                  <a:srgbClr val="231F20"/>
                </a:solidFill>
              </a:rPr>
              <a:t>A summary statement that addresses the goal of this project</a:t>
            </a:r>
            <a:endParaRPr lang="zh-CN" altLang="en-US" sz="2800" dirty="0"/>
          </a:p>
        </p:txBody>
      </p:sp>
      <p:sp>
        <p:nvSpPr>
          <p:cNvPr id="3" name="Content Placeholder 2"/>
          <p:cNvSpPr>
            <a:spLocks noGrp="1"/>
          </p:cNvSpPr>
          <p:nvPr>
            <p:ph idx="1"/>
          </p:nvPr>
        </p:nvSpPr>
        <p:spPr>
          <a:xfrm>
            <a:off x="457200" y="1524000"/>
            <a:ext cx="8229600" cy="2667000"/>
          </a:xfrm>
        </p:spPr>
        <p:txBody>
          <a:bodyPr>
            <a:normAutofit lnSpcReduction="10000"/>
          </a:bodyPr>
          <a:lstStyle/>
          <a:p>
            <a:pPr marL="0" indent="0">
              <a:buNone/>
            </a:pPr>
            <a:r>
              <a:rPr lang="en-US" altLang="zh-CN" sz="2000" dirty="0" smtClean="0"/>
              <a:t>After analyzing </a:t>
            </a:r>
            <a:r>
              <a:rPr lang="en-US" altLang="zh-CN" sz="2000" dirty="0"/>
              <a:t>this </a:t>
            </a:r>
            <a:r>
              <a:rPr lang="en-US" altLang="zh-CN" sz="2000" dirty="0" smtClean="0"/>
              <a:t>data gathered by sub-metering devices and creating </a:t>
            </a:r>
            <a:r>
              <a:rPr lang="en-US" altLang="zh-CN" sz="2000" dirty="0"/>
              <a:t>analytics and </a:t>
            </a:r>
            <a:r>
              <a:rPr lang="en-US" altLang="zh-CN" sz="2000" dirty="0" smtClean="0"/>
              <a:t>visualizations of this data from different angles such as </a:t>
            </a:r>
            <a:r>
              <a:rPr lang="en-US" altLang="zh-CN" sz="2000" dirty="0"/>
              <a:t>Day, Week and </a:t>
            </a:r>
            <a:r>
              <a:rPr lang="en-US" altLang="zh-CN" sz="2000" dirty="0" smtClean="0"/>
              <a:t>month period visualization, we gained deep insight into the patterns of power consumptions of Smart Home owners, which can help home owner to monitor </a:t>
            </a:r>
            <a:r>
              <a:rPr lang="en-US" altLang="zh-CN" sz="2000" dirty="0"/>
              <a:t>and control over power </a:t>
            </a:r>
            <a:r>
              <a:rPr lang="en-US" altLang="zh-CN" sz="2000" dirty="0" smtClean="0"/>
              <a:t>consumption, and detect </a:t>
            </a:r>
            <a:r>
              <a:rPr lang="en-US" altLang="zh-CN" sz="2000" dirty="0"/>
              <a:t>appliance </a:t>
            </a:r>
            <a:r>
              <a:rPr lang="en-US" altLang="zh-CN" sz="2000" dirty="0" smtClean="0"/>
              <a:t>problems and also can help developers to attract more customers by </a:t>
            </a:r>
            <a:r>
              <a:rPr lang="en-US" altLang="zh-CN" sz="2000" dirty="0"/>
              <a:t>providing sub-metering devices </a:t>
            </a:r>
            <a:r>
              <a:rPr lang="en-US" altLang="zh-CN" sz="2000" dirty="0" smtClean="0"/>
              <a:t> and gain competitive advantage.</a:t>
            </a:r>
            <a:endParaRPr lang="en-US" altLang="zh-CN" sz="2000" dirty="0"/>
          </a:p>
          <a:p>
            <a:pPr marL="0" lvl="0" indent="0">
              <a:buNone/>
            </a:pPr>
            <a:r>
              <a:rPr lang="en-US" altLang="zh-CN" sz="2000" dirty="0" smtClean="0"/>
              <a:t> </a:t>
            </a:r>
            <a:endParaRPr lang="en-US" altLang="zh-CN" sz="2000"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045815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591312"/>
          </a:xfrm>
        </p:spPr>
        <p:txBody>
          <a:bodyPr>
            <a:normAutofit fontScale="90000"/>
          </a:bodyPr>
          <a:lstStyle/>
          <a:p>
            <a:r>
              <a:rPr lang="en-US" altLang="zh-CN" dirty="0" smtClean="0"/>
              <a:t>Lessons </a:t>
            </a:r>
            <a:r>
              <a:rPr lang="en-US" altLang="zh-CN" dirty="0"/>
              <a:t>learned</a:t>
            </a:r>
            <a:endParaRPr lang="zh-CN" altLang="en-US" dirty="0"/>
          </a:p>
        </p:txBody>
      </p:sp>
      <p:sp>
        <p:nvSpPr>
          <p:cNvPr id="3" name="Content Placeholder 2"/>
          <p:cNvSpPr>
            <a:spLocks noGrp="1"/>
          </p:cNvSpPr>
          <p:nvPr>
            <p:ph idx="1"/>
          </p:nvPr>
        </p:nvSpPr>
        <p:spPr>
          <a:xfrm>
            <a:off x="381000" y="1143000"/>
            <a:ext cx="8229600" cy="4389120"/>
          </a:xfrm>
        </p:spPr>
        <p:txBody>
          <a:bodyPr>
            <a:normAutofit/>
          </a:bodyPr>
          <a:lstStyle/>
          <a:p>
            <a:r>
              <a:rPr lang="en-US" altLang="zh-CN" sz="2000" dirty="0" smtClean="0"/>
              <a:t>Visualizations is an effective method to find interesting and valuable business patterns. Understanding </a:t>
            </a:r>
            <a:r>
              <a:rPr lang="en-US" altLang="zh-CN" sz="2000" dirty="0"/>
              <a:t>the importance of </a:t>
            </a:r>
            <a:r>
              <a:rPr lang="en-US" altLang="zh-CN" sz="2000" dirty="0" smtClean="0"/>
              <a:t>granularity, we can get the most meaningful visualizations to present to our clients, which can help them better understand the power consumption patterns of home owners and better promote highly </a:t>
            </a:r>
            <a:r>
              <a:rPr lang="en-US" altLang="zh-CN" sz="2000" dirty="0"/>
              <a:t>efficient Smart Homes</a:t>
            </a:r>
            <a:r>
              <a:rPr lang="en-US" altLang="zh-CN" sz="2000" dirty="0" smtClean="0"/>
              <a:t>.</a:t>
            </a:r>
          </a:p>
          <a:p>
            <a:pPr marL="0" indent="0">
              <a:buNone/>
            </a:pPr>
            <a:endParaRPr lang="en-US" altLang="zh-CN" sz="2000" dirty="0" smtClean="0"/>
          </a:p>
          <a:p>
            <a:r>
              <a:rPr lang="en-US" altLang="zh-CN" sz="2000" dirty="0" smtClean="0"/>
              <a:t>After building </a:t>
            </a:r>
            <a:r>
              <a:rPr lang="en-US" altLang="zh-CN" sz="2000" dirty="0"/>
              <a:t>different time series regression models </a:t>
            </a:r>
            <a:r>
              <a:rPr lang="en-US" altLang="zh-CN" sz="2000" dirty="0" smtClean="0"/>
              <a:t> and </a:t>
            </a:r>
            <a:r>
              <a:rPr lang="en-US" altLang="zh-CN" sz="2000" dirty="0"/>
              <a:t>make seasonal and non-seasonal </a:t>
            </a:r>
            <a:r>
              <a:rPr lang="en-US" altLang="zh-CN" sz="2000" dirty="0" smtClean="0"/>
              <a:t>forecasting , we can better understand both the underlying trend in the data  and seasonal impact on the data, which can help us gain deep insight into the data and make actionable decisions.</a:t>
            </a:r>
          </a:p>
        </p:txBody>
      </p:sp>
    </p:spTree>
    <p:extLst>
      <p:ext uri="{BB962C8B-B14F-4D97-AF65-F5344CB8AC3E}">
        <p14:creationId xmlns:p14="http://schemas.microsoft.com/office/powerpoint/2010/main" val="151389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81000"/>
          </a:xfrm>
        </p:spPr>
        <p:txBody>
          <a:bodyPr>
            <a:noAutofit/>
          </a:bodyPr>
          <a:lstStyle/>
          <a:p>
            <a:r>
              <a:rPr lang="en-US" altLang="zh-CN" sz="2800" dirty="0"/>
              <a:t>Power Consumption in Week 2, </a:t>
            </a:r>
            <a:r>
              <a:rPr lang="en-US" altLang="zh-CN" sz="2800" dirty="0" smtClean="0"/>
              <a:t>2008</a:t>
            </a:r>
            <a:r>
              <a:rPr lang="zh-CN" altLang="en-US" sz="2800" dirty="0" smtClean="0"/>
              <a:t> </a:t>
            </a:r>
            <a:r>
              <a:rPr lang="en-US" altLang="zh-CN" sz="2800" dirty="0"/>
              <a:t>- 1 hour frequency</a:t>
            </a:r>
            <a:endParaRPr lang="zh-CN" altLang="en-US" sz="2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594114"/>
            <a:ext cx="7315200" cy="4337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692" y="4800600"/>
            <a:ext cx="8305800" cy="1754326"/>
          </a:xfrm>
          <a:prstGeom prst="rect">
            <a:avLst/>
          </a:prstGeom>
          <a:noFill/>
        </p:spPr>
        <p:txBody>
          <a:bodyPr wrap="square" rtlCol="0">
            <a:spAutoFit/>
          </a:bodyPr>
          <a:lstStyle/>
          <a:p>
            <a:r>
              <a:rPr lang="en-US" altLang="zh-CN" dirty="0" smtClean="0"/>
              <a:t>In the second week of 2008, the weekend (Jan 12 and Jan 13) have higher power consumptions of kitchen appliance than weekdays. Only two days of this week(Jan 8 and Jan 12) have higher power usage of Laundry appliance than other days. The peak time of usage of water heater &amp;AC in weekend is different from weekday, which showed home owners may have different schedule between weekday and weekend.  </a:t>
            </a:r>
            <a:endParaRPr lang="zh-CN" altLang="en-US" dirty="0"/>
          </a:p>
        </p:txBody>
      </p:sp>
    </p:spTree>
    <p:extLst>
      <p:ext uri="{BB962C8B-B14F-4D97-AF65-F5344CB8AC3E}">
        <p14:creationId xmlns:p14="http://schemas.microsoft.com/office/powerpoint/2010/main" val="299808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77200" cy="457200"/>
          </a:xfrm>
        </p:spPr>
        <p:txBody>
          <a:bodyPr>
            <a:noAutofit/>
          </a:bodyPr>
          <a:lstStyle/>
          <a:p>
            <a:r>
              <a:rPr lang="en-US" altLang="zh-CN" sz="2400" dirty="0" smtClean="0"/>
              <a:t>Power Consumption </a:t>
            </a:r>
            <a:r>
              <a:rPr lang="en-US" altLang="zh-CN" sz="2400" dirty="0"/>
              <a:t>in </a:t>
            </a:r>
            <a:r>
              <a:rPr lang="en-US" altLang="zh-CN" sz="2400" dirty="0" smtClean="0"/>
              <a:t>January, 2008 </a:t>
            </a:r>
            <a:r>
              <a:rPr lang="en-US" altLang="zh-CN" sz="2400" dirty="0"/>
              <a:t>- </a:t>
            </a:r>
            <a:r>
              <a:rPr lang="en-US" altLang="zh-CN" sz="2400" dirty="0" smtClean="0"/>
              <a:t>6 </a:t>
            </a:r>
            <a:r>
              <a:rPr lang="en-US" altLang="zh-CN" sz="2400" dirty="0"/>
              <a:t>hours frequency</a:t>
            </a:r>
            <a:endParaRPr lang="zh-CN" altLang="en-US" sz="24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681788"/>
            <a:ext cx="7696200" cy="4195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4876800"/>
            <a:ext cx="8534400" cy="1200329"/>
          </a:xfrm>
          <a:prstGeom prst="rect">
            <a:avLst/>
          </a:prstGeom>
          <a:noFill/>
        </p:spPr>
        <p:txBody>
          <a:bodyPr wrap="square" rtlCol="0">
            <a:spAutoFit/>
          </a:bodyPr>
          <a:lstStyle/>
          <a:p>
            <a:r>
              <a:rPr lang="en-US" altLang="zh-CN" dirty="0" smtClean="0"/>
              <a:t>The third week has more peaks of power </a:t>
            </a:r>
            <a:r>
              <a:rPr lang="en-US" altLang="zh-CN" dirty="0"/>
              <a:t>usage</a:t>
            </a:r>
            <a:r>
              <a:rPr lang="en-US" altLang="zh-CN" dirty="0" smtClean="0"/>
              <a:t> of </a:t>
            </a:r>
            <a:r>
              <a:rPr lang="en-US" altLang="zh-CN" dirty="0"/>
              <a:t>kitchen appliance </a:t>
            </a:r>
            <a:r>
              <a:rPr lang="en-US" altLang="zh-CN" dirty="0" smtClean="0"/>
              <a:t>than other weeks in January,2oo8. The highest peak of laundry room power usage in the fourth and fifth week of this month is lower than other weeks. The power usage of water heater &amp;AC is almost the same among each week during this month</a:t>
            </a:r>
            <a:r>
              <a:rPr lang="en-US" altLang="zh-CN" dirty="0"/>
              <a:t>.</a:t>
            </a:r>
            <a:r>
              <a:rPr lang="en-US" altLang="zh-CN" dirty="0" smtClean="0"/>
              <a:t> </a:t>
            </a:r>
            <a:endParaRPr lang="zh-CN" altLang="en-US" dirty="0"/>
          </a:p>
        </p:txBody>
      </p:sp>
    </p:spTree>
    <p:extLst>
      <p:ext uri="{BB962C8B-B14F-4D97-AF65-F5344CB8AC3E}">
        <p14:creationId xmlns:p14="http://schemas.microsoft.com/office/powerpoint/2010/main" val="155234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539"/>
            <a:ext cx="8153400" cy="543461"/>
          </a:xfrm>
        </p:spPr>
        <p:txBody>
          <a:bodyPr>
            <a:noAutofit/>
          </a:bodyPr>
          <a:lstStyle/>
          <a:p>
            <a:r>
              <a:rPr lang="en-US" altLang="zh-CN" sz="3600" dirty="0"/>
              <a:t> </a:t>
            </a:r>
            <a:r>
              <a:rPr lang="en-US" altLang="zh-CN" sz="2400" dirty="0" smtClean="0"/>
              <a:t>Sub-meter 1 time series plot</a:t>
            </a:r>
            <a:r>
              <a:rPr lang="en-US" altLang="zh-CN" sz="2800" dirty="0"/>
              <a:t> </a:t>
            </a:r>
            <a:endParaRPr lang="zh-CN" altLang="en-US"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6629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4876800"/>
            <a:ext cx="8001000" cy="923330"/>
          </a:xfrm>
          <a:prstGeom prst="rect">
            <a:avLst/>
          </a:prstGeom>
          <a:noFill/>
        </p:spPr>
        <p:txBody>
          <a:bodyPr wrap="square" rtlCol="0">
            <a:spAutoFit/>
          </a:bodyPr>
          <a:lstStyle/>
          <a:p>
            <a:r>
              <a:rPr lang="en-US" altLang="zh-CN" dirty="0" smtClean="0"/>
              <a:t>The power usages of kitchen appliance in one week of April,2007 and Dec,2007 were much higher </a:t>
            </a:r>
            <a:r>
              <a:rPr lang="en-US" altLang="zh-CN" dirty="0"/>
              <a:t>than other </a:t>
            </a:r>
            <a:r>
              <a:rPr lang="en-US" altLang="zh-CN" dirty="0" smtClean="0"/>
              <a:t>weeks </a:t>
            </a:r>
            <a:r>
              <a:rPr lang="en-US" altLang="zh-CN" dirty="0"/>
              <a:t>on Mondays at 8:00pm for 2007, 2008 and </a:t>
            </a:r>
            <a:r>
              <a:rPr lang="en-US" altLang="zh-CN" dirty="0" smtClean="0"/>
              <a:t>2009.</a:t>
            </a:r>
          </a:p>
        </p:txBody>
      </p:sp>
    </p:spTree>
    <p:extLst>
      <p:ext uri="{BB962C8B-B14F-4D97-AF65-F5344CB8AC3E}">
        <p14:creationId xmlns:p14="http://schemas.microsoft.com/office/powerpoint/2010/main" val="318759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457200"/>
          </a:xfrm>
        </p:spPr>
        <p:txBody>
          <a:bodyPr>
            <a:noAutofit/>
          </a:bodyPr>
          <a:lstStyle/>
          <a:p>
            <a:r>
              <a:rPr lang="en-US" altLang="zh-CN" sz="2800" dirty="0" smtClean="0"/>
              <a:t>Sub-meter 2 time series plot</a:t>
            </a:r>
            <a:r>
              <a:rPr lang="en-US" altLang="zh-CN" sz="4000" dirty="0"/>
              <a:t> </a:t>
            </a:r>
            <a:endParaRPr lang="zh-CN" altLang="en-US" sz="40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6629400" cy="405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09600" y="5029200"/>
            <a:ext cx="8229600" cy="923330"/>
          </a:xfrm>
          <a:prstGeom prst="rect">
            <a:avLst/>
          </a:prstGeom>
        </p:spPr>
        <p:txBody>
          <a:bodyPr wrap="square">
            <a:spAutoFit/>
          </a:bodyPr>
          <a:lstStyle/>
          <a:p>
            <a:r>
              <a:rPr lang="en-US" altLang="zh-CN" dirty="0"/>
              <a:t>The power usages of </a:t>
            </a:r>
            <a:r>
              <a:rPr lang="en-US" altLang="zh-CN" dirty="0" smtClean="0"/>
              <a:t>laundry appliance </a:t>
            </a:r>
            <a:r>
              <a:rPr lang="en-US" altLang="zh-CN" dirty="0"/>
              <a:t>in </a:t>
            </a:r>
            <a:r>
              <a:rPr lang="en-US" altLang="zh-CN" dirty="0" smtClean="0"/>
              <a:t>one </a:t>
            </a:r>
            <a:r>
              <a:rPr lang="en-US" altLang="zh-CN" dirty="0"/>
              <a:t>week of </a:t>
            </a:r>
            <a:r>
              <a:rPr lang="en-US" altLang="zh-CN" dirty="0" smtClean="0"/>
              <a:t>Jan,2007 , especially June,2008 </a:t>
            </a:r>
            <a:r>
              <a:rPr lang="en-US" altLang="zh-CN" dirty="0"/>
              <a:t>were much higher than other weeks on Mondays at 8:00pm for 2007, 2008 and 2009.</a:t>
            </a:r>
          </a:p>
        </p:txBody>
      </p:sp>
    </p:spTree>
    <p:extLst>
      <p:ext uri="{BB962C8B-B14F-4D97-AF65-F5344CB8AC3E}">
        <p14:creationId xmlns:p14="http://schemas.microsoft.com/office/powerpoint/2010/main" val="328655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381000"/>
          </a:xfrm>
        </p:spPr>
        <p:txBody>
          <a:bodyPr>
            <a:noAutofit/>
          </a:bodyPr>
          <a:lstStyle/>
          <a:p>
            <a:r>
              <a:rPr lang="en-US" altLang="zh-CN" sz="3600" dirty="0"/>
              <a:t>Sub-meter </a:t>
            </a:r>
            <a:r>
              <a:rPr lang="en-US" altLang="zh-CN" sz="3600" dirty="0" smtClean="0"/>
              <a:t>3 </a:t>
            </a:r>
            <a:r>
              <a:rPr lang="en-US" altLang="zh-CN" sz="3600" dirty="0"/>
              <a:t>time series plot</a:t>
            </a:r>
            <a:endParaRPr lang="zh-CN" altLang="en-US" sz="3600"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6705600" cy="4738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57200" y="5410200"/>
            <a:ext cx="8458200" cy="923330"/>
          </a:xfrm>
          <a:prstGeom prst="rect">
            <a:avLst/>
          </a:prstGeom>
        </p:spPr>
        <p:txBody>
          <a:bodyPr wrap="square">
            <a:spAutoFit/>
          </a:bodyPr>
          <a:lstStyle/>
          <a:p>
            <a:r>
              <a:rPr lang="en-US" altLang="zh-CN" dirty="0"/>
              <a:t>The power usages of </a:t>
            </a:r>
            <a:r>
              <a:rPr lang="en-US" altLang="zh-CN" dirty="0" smtClean="0"/>
              <a:t>water heater and AC  in June, July and August of </a:t>
            </a:r>
            <a:r>
              <a:rPr lang="en-US" altLang="zh-CN" dirty="0"/>
              <a:t>2007, 2008 </a:t>
            </a:r>
            <a:r>
              <a:rPr lang="en-US" altLang="zh-CN" dirty="0" smtClean="0"/>
              <a:t>, March and June of 2009 was much lower than other months during these three months.</a:t>
            </a:r>
            <a:endParaRPr lang="en-US" altLang="zh-CN" dirty="0"/>
          </a:p>
        </p:txBody>
      </p:sp>
    </p:spTree>
    <p:extLst>
      <p:ext uri="{BB962C8B-B14F-4D97-AF65-F5344CB8AC3E}">
        <p14:creationId xmlns:p14="http://schemas.microsoft.com/office/powerpoint/2010/main" val="368464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05800" cy="515112"/>
          </a:xfrm>
        </p:spPr>
        <p:txBody>
          <a:bodyPr>
            <a:noAutofit/>
          </a:bodyPr>
          <a:lstStyle/>
          <a:p>
            <a:r>
              <a:rPr lang="en-US" altLang="zh-CN" sz="2400" dirty="0" smtClean="0"/>
              <a:t>Forecasting for sub-meter </a:t>
            </a:r>
            <a:r>
              <a:rPr lang="en-US" altLang="zh-CN" sz="2400" dirty="0"/>
              <a:t>1 with confidence levels 80 and 90</a:t>
            </a:r>
            <a:endParaRPr lang="zh-CN" altLang="en-US" sz="24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6629400" cy="487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25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077200" cy="457200"/>
          </a:xfrm>
        </p:spPr>
        <p:txBody>
          <a:bodyPr>
            <a:noAutofit/>
          </a:bodyPr>
          <a:lstStyle/>
          <a:p>
            <a:r>
              <a:rPr lang="en-US" altLang="zh-CN" sz="2400" dirty="0"/>
              <a:t>Forecasting for sub-meter </a:t>
            </a:r>
            <a:r>
              <a:rPr lang="en-US" altLang="zh-CN" sz="2400" dirty="0" smtClean="0"/>
              <a:t>2 </a:t>
            </a:r>
            <a:r>
              <a:rPr lang="en-US" altLang="zh-CN" sz="2400" dirty="0"/>
              <a:t>with confidence levels 80 and 90</a:t>
            </a:r>
            <a:endParaRPr lang="zh-CN" altLang="en-US" sz="24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086600" cy="521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808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7272</TotalTime>
  <Words>1093</Words>
  <Application>Microsoft Macintosh PowerPoint</Application>
  <PresentationFormat>On-screen Show (4:3)</PresentationFormat>
  <Paragraphs>64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Constantia</vt:lpstr>
      <vt:lpstr>Mangal</vt:lpstr>
      <vt:lpstr>Wingdings 2</vt:lpstr>
      <vt:lpstr>宋体</vt:lpstr>
      <vt:lpstr>隶书</vt:lpstr>
      <vt:lpstr>Flow</vt:lpstr>
      <vt:lpstr>Report on analysis of the power consumption</vt:lpstr>
      <vt:lpstr>Power Consumption on January 9th,2008- 10 Minute  Interval</vt:lpstr>
      <vt:lpstr>Power Consumption in Week 2, 2008 - 1 hour frequency</vt:lpstr>
      <vt:lpstr>Power Consumption in January, 2008 - 6 hours frequency</vt:lpstr>
      <vt:lpstr> Sub-meter 1 time series plot </vt:lpstr>
      <vt:lpstr>Sub-meter 2 time series plot </vt:lpstr>
      <vt:lpstr>Sub-meter 3 time series plot</vt:lpstr>
      <vt:lpstr>Forecasting for sub-meter 1 with confidence levels 80 and 90</vt:lpstr>
      <vt:lpstr>Forecasting for sub-meter 2 with confidence levels 80 and 90</vt:lpstr>
      <vt:lpstr>Forecasting for sub-meter 3 with confidence levels 80 and 90</vt:lpstr>
      <vt:lpstr> The chart below compared the R2 and RMSE of each model</vt:lpstr>
      <vt:lpstr>Decompose Sub-meter 1 into trend, seasonal and remainder  </vt:lpstr>
      <vt:lpstr>Decompose Sub-meter 2 into trend, seasonal and remainder </vt:lpstr>
      <vt:lpstr>Decompose Sub-meter 3 into trend, seasonal and remainder </vt:lpstr>
      <vt:lpstr>PowerPoint Presentation</vt:lpstr>
      <vt:lpstr> HoltWinters forecast &amp; plot for Sub-meter1 with diminished confidence levels</vt:lpstr>
      <vt:lpstr>HoltWinters forecast &amp; plot for Sub-meter1 containing only the forecasted area</vt:lpstr>
      <vt:lpstr>HoltWinters forecast &amp; plot for Sub-meter2 with diminished confidence levels</vt:lpstr>
      <vt:lpstr>HoltWinters forecast &amp; plot for Sub-meter2 containing only the forecasted area</vt:lpstr>
      <vt:lpstr>Holt-Winters forecast &amp; plot for Sub-meter3 with diminished confidence levels</vt:lpstr>
      <vt:lpstr>HoltWinters forecast &amp; plot for Sub-meter3 containing only the forecasted area</vt:lpstr>
      <vt:lpstr>ARIMA Model forecast &amp; plot for Sub-meter1 with 99.5% confidence level</vt:lpstr>
      <vt:lpstr>ARIMA Model forecast &amp; plot for Sub-meter2 with 99.5% confidence level</vt:lpstr>
      <vt:lpstr>ARIMA Model forecast &amp; plot for Sub-meter3 with 99.5% confidence level</vt:lpstr>
      <vt:lpstr>Useful predictions gleaning from the data </vt:lpstr>
      <vt:lpstr>Five business recommendations</vt:lpstr>
      <vt:lpstr>A summary statement that addresses the goal of this project</vt:lpstr>
      <vt:lpstr>Lessons learned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Office User</cp:lastModifiedBy>
  <cp:revision>106</cp:revision>
  <dcterms:created xsi:type="dcterms:W3CDTF">2006-08-16T00:00:00Z</dcterms:created>
  <dcterms:modified xsi:type="dcterms:W3CDTF">2018-12-19T04:47:25Z</dcterms:modified>
</cp:coreProperties>
</file>