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97" r:id="rId1"/>
  </p:sldMasterIdLst>
  <p:notesMasterIdLst>
    <p:notesMasterId r:id="rId13"/>
  </p:notesMasterIdLst>
  <p:sldIdLst>
    <p:sldId id="306" r:id="rId2"/>
    <p:sldId id="267" r:id="rId3"/>
    <p:sldId id="308" r:id="rId4"/>
    <p:sldId id="311" r:id="rId5"/>
    <p:sldId id="324" r:id="rId6"/>
    <p:sldId id="309" r:id="rId7"/>
    <p:sldId id="314" r:id="rId8"/>
    <p:sldId id="313" r:id="rId9"/>
    <p:sldId id="312" r:id="rId10"/>
    <p:sldId id="325" r:id="rId11"/>
    <p:sldId id="303" r:id="rId12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096D6"/>
    <a:srgbClr val="F68B1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9" autoAdjust="0"/>
    <p:restoredTop sz="90110" autoAdjust="0"/>
  </p:normalViewPr>
  <p:slideViewPr>
    <p:cSldViewPr snapToGrid="0" snapToObjects="1">
      <p:cViewPr>
        <p:scale>
          <a:sx n="100" d="100"/>
          <a:sy n="100" d="100"/>
        </p:scale>
        <p:origin x="-1536" y="-472"/>
      </p:cViewPr>
      <p:guideLst>
        <p:guide orient="horz" pos="271"/>
        <p:guide pos="2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54D7C-A165-4C38-B276-780D6413E436}" type="datetimeFigureOut">
              <a:rPr lang="en-US" smtClean="0"/>
              <a:pPr/>
              <a:t>11/5/12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AC8FE-5520-41D4-98BC-4D9B3C68E5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4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CISCO</a:t>
            </a:r>
            <a:r>
              <a:rPr lang="en-US" baseline="0" dirty="0" smtClean="0"/>
              <a:t> AXP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AC8FE-5520-41D4-98BC-4D9B3C68E5E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 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module compose of one or more bundles;</a:t>
            </a:r>
          </a:p>
          <a:p>
            <a:r>
              <a:rPr lang="en-US" altLang="zh-CN" dirty="0" smtClean="0"/>
              <a:t>Bundle is a normal jar </a:t>
            </a:r>
            <a:r>
              <a:rPr lang="en-US" altLang="zh-CN" dirty="0" err="1" smtClean="0"/>
              <a:t>file,the</a:t>
            </a:r>
            <a:r>
              <a:rPr lang="en-US" altLang="zh-CN" dirty="0" smtClean="0"/>
              <a:t> difference is its </a:t>
            </a:r>
            <a:r>
              <a:rPr lang="en-US" altLang="zh-CN" dirty="0" err="1" smtClean="0"/>
              <a:t>Manifest.mf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file,OSGi</a:t>
            </a:r>
            <a:r>
              <a:rPr lang="en-US" altLang="zh-CN" dirty="0" smtClean="0"/>
              <a:t> add some </a:t>
            </a:r>
            <a:r>
              <a:rPr lang="en-US" altLang="zh-CN" dirty="0" err="1" smtClean="0"/>
              <a:t>specical</a:t>
            </a:r>
            <a:r>
              <a:rPr lang="en-US" altLang="zh-CN" dirty="0" smtClean="0"/>
              <a:t> header info property to declarative </a:t>
            </a:r>
            <a:r>
              <a:rPr lang="en-US" altLang="zh-CN" dirty="0" err="1" smtClean="0"/>
              <a:t>bundle,such</a:t>
            </a:r>
            <a:r>
              <a:rPr lang="en-US" altLang="zh-CN" dirty="0" smtClean="0"/>
              <a:t> as:</a:t>
            </a:r>
          </a:p>
          <a:p>
            <a:pPr lvl="1"/>
            <a:r>
              <a:rPr lang="en-US" altLang="zh-CN" dirty="0" smtClean="0"/>
              <a:t> bundle-</a:t>
            </a:r>
            <a:r>
              <a:rPr lang="en-US" altLang="zh-CN" dirty="0" err="1" smtClean="0"/>
              <a:t>version,export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package,import</a:t>
            </a:r>
            <a:r>
              <a:rPr lang="en-US" altLang="zh-CN" dirty="0" smtClean="0"/>
              <a:t>-package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AC8FE-5520-41D4-98BC-4D9B3C68E5E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 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module compose of one or more bundles;</a:t>
            </a:r>
          </a:p>
          <a:p>
            <a:r>
              <a:rPr lang="en-US" altLang="zh-CN" dirty="0" smtClean="0"/>
              <a:t>Bundle is a normal jar </a:t>
            </a:r>
            <a:r>
              <a:rPr lang="en-US" altLang="zh-CN" dirty="0" err="1" smtClean="0"/>
              <a:t>file,the</a:t>
            </a:r>
            <a:r>
              <a:rPr lang="en-US" altLang="zh-CN" dirty="0" smtClean="0"/>
              <a:t> difference is its </a:t>
            </a:r>
            <a:r>
              <a:rPr lang="en-US" altLang="zh-CN" dirty="0" err="1" smtClean="0"/>
              <a:t>Manifest.mf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file,OSGi</a:t>
            </a:r>
            <a:r>
              <a:rPr lang="en-US" altLang="zh-CN" dirty="0" smtClean="0"/>
              <a:t> add some </a:t>
            </a:r>
            <a:r>
              <a:rPr lang="en-US" altLang="zh-CN" dirty="0" err="1" smtClean="0"/>
              <a:t>specical</a:t>
            </a:r>
            <a:r>
              <a:rPr lang="en-US" altLang="zh-CN" dirty="0" smtClean="0"/>
              <a:t> header info property to declarative </a:t>
            </a:r>
            <a:r>
              <a:rPr lang="en-US" altLang="zh-CN" dirty="0" err="1" smtClean="0"/>
              <a:t>bundle,such</a:t>
            </a:r>
            <a:r>
              <a:rPr lang="en-US" altLang="zh-CN" dirty="0" smtClean="0"/>
              <a:t> as:</a:t>
            </a:r>
          </a:p>
          <a:p>
            <a:pPr lvl="1"/>
            <a:r>
              <a:rPr lang="en-US" altLang="zh-CN" dirty="0" smtClean="0"/>
              <a:t> bundle-</a:t>
            </a:r>
            <a:r>
              <a:rPr lang="en-US" altLang="zh-CN" dirty="0" err="1" smtClean="0"/>
              <a:t>version,export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package,import</a:t>
            </a:r>
            <a:r>
              <a:rPr lang="en-US" altLang="zh-CN" dirty="0" smtClean="0"/>
              <a:t>-package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AC8FE-5520-41D4-98BC-4D9B3C68E5E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AC8FE-5520-41D4-98BC-4D9B3C68E5E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Component that provide no service;</a:t>
            </a:r>
          </a:p>
          <a:p>
            <a:pPr lvl="1"/>
            <a:r>
              <a:rPr lang="en-US" altLang="zh-CN" sz="1800" dirty="0" smtClean="0"/>
              <a:t>when all need </a:t>
            </a:r>
            <a:r>
              <a:rPr lang="en-US" altLang="zh-CN" sz="1800" dirty="0" err="1" smtClean="0"/>
              <a:t>OSGi</a:t>
            </a:r>
            <a:r>
              <a:rPr lang="en-US" altLang="zh-CN" sz="1800" dirty="0" smtClean="0"/>
              <a:t> services(</a:t>
            </a:r>
            <a:r>
              <a:rPr lang="en-US" altLang="zh-CN" sz="1800" dirty="0" err="1" smtClean="0"/>
              <a:t>exclued</a:t>
            </a:r>
            <a:r>
              <a:rPr lang="en-US" altLang="zh-CN" sz="1800" dirty="0" smtClean="0"/>
              <a:t> optional service) are </a:t>
            </a:r>
            <a:r>
              <a:rPr lang="en-US" altLang="zh-CN" sz="1800" dirty="0" err="1" smtClean="0"/>
              <a:t>usable,the</a:t>
            </a:r>
            <a:r>
              <a:rPr lang="en-US" altLang="zh-CN" sz="1800" dirty="0" smtClean="0"/>
              <a:t> component will be </a:t>
            </a:r>
            <a:r>
              <a:rPr lang="en-US" altLang="zh-CN" sz="1800" dirty="0" err="1" smtClean="0"/>
              <a:t>actived</a:t>
            </a:r>
            <a:r>
              <a:rPr lang="en-US" altLang="zh-CN" sz="1800" dirty="0" smtClean="0"/>
              <a:t>;</a:t>
            </a:r>
          </a:p>
          <a:p>
            <a:r>
              <a:rPr lang="en-US" altLang="zh-CN" sz="2000" dirty="0" smtClean="0"/>
              <a:t> Component that provide services;</a:t>
            </a:r>
          </a:p>
          <a:p>
            <a:pPr lvl="1"/>
            <a:r>
              <a:rPr lang="en-US" altLang="zh-CN" sz="1800" dirty="0" smtClean="0"/>
              <a:t>when all need </a:t>
            </a:r>
            <a:r>
              <a:rPr lang="en-US" altLang="zh-CN" sz="1800" dirty="0" err="1" smtClean="0"/>
              <a:t>OSGi</a:t>
            </a:r>
            <a:r>
              <a:rPr lang="en-US" altLang="zh-CN" sz="1800" dirty="0" smtClean="0"/>
              <a:t> services(</a:t>
            </a:r>
            <a:r>
              <a:rPr lang="en-US" altLang="zh-CN" sz="1800" dirty="0" err="1" smtClean="0"/>
              <a:t>exclued</a:t>
            </a:r>
            <a:r>
              <a:rPr lang="en-US" altLang="zh-CN" sz="1800" dirty="0" smtClean="0"/>
              <a:t> optional service) are usable; </a:t>
            </a:r>
          </a:p>
          <a:p>
            <a:pPr lvl="1"/>
            <a:r>
              <a:rPr lang="en-US" altLang="zh-CN" sz="1800" dirty="0" smtClean="0"/>
              <a:t>other component call this </a:t>
            </a:r>
            <a:r>
              <a:rPr lang="en-US" altLang="zh-CN" sz="1800" dirty="0" err="1" smtClean="0"/>
              <a:t>OSGi</a:t>
            </a:r>
            <a:r>
              <a:rPr lang="en-US" altLang="zh-CN" sz="1800" dirty="0" smtClean="0"/>
              <a:t> service </a:t>
            </a:r>
            <a:r>
              <a:rPr lang="en-US" altLang="zh-CN" sz="1800" dirty="0" err="1" smtClean="0"/>
              <a:t>implemention</a:t>
            </a:r>
            <a:r>
              <a:rPr lang="en-US" altLang="zh-CN" sz="1800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AC8FE-5520-41D4-98BC-4D9B3C68E5E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39" name="Rectangle 38"/>
          <p:cNvSpPr/>
          <p:nvPr userDrawn="1"/>
        </p:nvSpPr>
        <p:spPr>
          <a:xfrm>
            <a:off x="3405352" y="5948636"/>
            <a:ext cx="599089" cy="1145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460939" y="5948636"/>
            <a:ext cx="472965" cy="1145627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4771697" y="5948636"/>
            <a:ext cx="472965" cy="1145627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Rounded Rectangle 42"/>
          <p:cNvSpPr/>
          <p:nvPr userDrawn="1"/>
        </p:nvSpPr>
        <p:spPr>
          <a:xfrm rot="10800000" flipH="1">
            <a:off x="2856506" y="831272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ounded Rectangle 44"/>
          <p:cNvSpPr/>
          <p:nvPr userDrawn="1"/>
        </p:nvSpPr>
        <p:spPr>
          <a:xfrm rot="10800000" flipH="1">
            <a:off x="821966" y="471678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Rounded Rectangle 45"/>
          <p:cNvSpPr/>
          <p:nvPr userDrawn="1"/>
        </p:nvSpPr>
        <p:spPr>
          <a:xfrm rot="10800000" flipH="1">
            <a:off x="13325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ounded Rectangle 46"/>
          <p:cNvSpPr/>
          <p:nvPr userDrawn="1"/>
        </p:nvSpPr>
        <p:spPr>
          <a:xfrm rot="10800000" flipH="1">
            <a:off x="5869870" y="6614159"/>
            <a:ext cx="780312" cy="3319549"/>
          </a:xfrm>
          <a:prstGeom prst="roundRect">
            <a:avLst>
              <a:gd name="adj" fmla="val 50000"/>
            </a:avLst>
          </a:prstGeom>
          <a:solidFill>
            <a:srgbClr val="1F8BAE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Rounded Rectangle 47"/>
          <p:cNvSpPr/>
          <p:nvPr userDrawn="1"/>
        </p:nvSpPr>
        <p:spPr>
          <a:xfrm rot="10800000" flipH="1">
            <a:off x="6933206" y="661416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ounded Rectangle 48"/>
          <p:cNvSpPr/>
          <p:nvPr userDrawn="1"/>
        </p:nvSpPr>
        <p:spPr>
          <a:xfrm rot="10800000" flipH="1">
            <a:off x="2191486" y="6719450"/>
            <a:ext cx="662549" cy="63310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Rounded Rectangle 49"/>
          <p:cNvSpPr/>
          <p:nvPr userDrawn="1"/>
        </p:nvSpPr>
        <p:spPr>
          <a:xfrm rot="10800000" flipH="1">
            <a:off x="2794161" y="6668595"/>
            <a:ext cx="779356" cy="554631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ounded Rectangle 50"/>
          <p:cNvSpPr/>
          <p:nvPr userDrawn="1"/>
        </p:nvSpPr>
        <p:spPr>
          <a:xfrm rot="10800000" flipH="1">
            <a:off x="4920834" y="1025236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Rounded Rectangle 51"/>
          <p:cNvSpPr/>
          <p:nvPr userDrawn="1"/>
        </p:nvSpPr>
        <p:spPr>
          <a:xfrm rot="10800000" flipH="1">
            <a:off x="539188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Rounded Rectangle 52"/>
          <p:cNvSpPr/>
          <p:nvPr userDrawn="1"/>
        </p:nvSpPr>
        <p:spPr>
          <a:xfrm rot="10800000" flipH="1">
            <a:off x="341313" y="6708752"/>
            <a:ext cx="780312" cy="331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DCAFF">
                  <a:shade val="30000"/>
                  <a:satMod val="115000"/>
                  <a:alpha val="26000"/>
                </a:srgbClr>
              </a:gs>
              <a:gs pos="50000">
                <a:srgbClr val="4DCAFF">
                  <a:shade val="67500"/>
                  <a:satMod val="115000"/>
                </a:srgbClr>
              </a:gs>
              <a:gs pos="100000">
                <a:srgbClr val="4DCA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Rounded Rectangle 53"/>
          <p:cNvSpPr/>
          <p:nvPr userDrawn="1"/>
        </p:nvSpPr>
        <p:spPr>
          <a:xfrm rot="10800000" flipH="1">
            <a:off x="8038251" y="8318268"/>
            <a:ext cx="780312" cy="3319549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Rounded Rectangle 54"/>
          <p:cNvSpPr/>
          <p:nvPr userDrawn="1"/>
        </p:nvSpPr>
        <p:spPr>
          <a:xfrm rot="10800000" flipH="1">
            <a:off x="816224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ounded Rectangle 55"/>
          <p:cNvSpPr/>
          <p:nvPr userDrawn="1"/>
        </p:nvSpPr>
        <p:spPr>
          <a:xfrm rot="10800000" flipH="1">
            <a:off x="37709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/>
          <p:cNvSpPr/>
          <p:nvPr userDrawn="1"/>
        </p:nvSpPr>
        <p:spPr>
          <a:xfrm>
            <a:off x="0" y="0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9" name="Group 67"/>
          <p:cNvGrpSpPr/>
          <p:nvPr userDrawn="1"/>
        </p:nvGrpSpPr>
        <p:grpSpPr>
          <a:xfrm>
            <a:off x="341314" y="311151"/>
            <a:ext cx="829170" cy="438358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60" name="Rectangle 5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88" name="Rectangle 87"/>
          <p:cNvSpPr/>
          <p:nvPr userDrawn="1"/>
        </p:nvSpPr>
        <p:spPr>
          <a:xfrm>
            <a:off x="1" y="6541294"/>
            <a:ext cx="9129008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0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9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lang="en-US" sz="5400" b="0" kern="1200" spc="-20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768852"/>
            <a:ext cx="8097838" cy="384175"/>
          </a:xfrm>
        </p:spPr>
        <p:txBody>
          <a:bodyPr/>
          <a:lstStyle>
            <a:lvl1pPr marL="0" indent="0">
              <a:buFontTx/>
              <a:buNone/>
              <a:defRPr lang="en-US" sz="18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236538" y="5232770"/>
            <a:ext cx="8112125" cy="384175"/>
          </a:xfrm>
        </p:spPr>
        <p:txBody>
          <a:bodyPr/>
          <a:lstStyle>
            <a:lvl1pPr marL="0" indent="0">
              <a:buFontTx/>
              <a:buNone/>
              <a:defRPr lang="en-US" sz="14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6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44444E-6 4.81481E-6 L -4.44444E-6 0.65879 " pathEditMode="relative" rAng="0" ptsTypes="AA">
                                      <p:cBhvr>
                                        <p:cTn id="6" dur="8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8" dur="10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1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0" dur="16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13700"/>
                                  </p:stCondLst>
                                  <p:childTnLst>
                                    <p:animMotion origin="layout" path="M 2.77778E-6 4.81481E-6 L 2.77778E-6 -0.34561 " pathEditMode="relative" rAng="0" ptsTypes="AA">
                                      <p:cBhvr>
                                        <p:cTn id="12" dur="109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1.14467 " pathEditMode="relative" rAng="0" ptsTypes="AA">
                                      <p:cBhvr>
                                        <p:cTn id="14" dur="10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0.27476 L 4.16667E-6 -1.26019 " pathEditMode="relative" rAng="0" ptsTypes="AA">
                                      <p:cBhvr>
                                        <p:cTn id="16" dur="12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8" dur="8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0" dur="19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2" dur="8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grpId="0" nodeType="withEffect">
                                  <p:stCondLst>
                                    <p:cond delay="5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2222E-6 -2.15822E-6 L -4.72222E-6 -1.32223 " pathEditMode="relative" rAng="0" ptsTypes="AA">
                                      <p:cBhvr>
                                        <p:cTn id="24" dur="1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26" dur="7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8" dur="15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7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3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4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8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9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43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44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295275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635000" indent="-228600">
              <a:buClr>
                <a:schemeClr val="accent5"/>
              </a:buClr>
              <a:buFont typeface="Arial" pitchFamily="34" charset="0"/>
              <a:buChar char="•"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635000" indent="-22860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Char char="•"/>
              <a:defRPr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830903" y="295275"/>
            <a:ext cx="4132262" cy="838200"/>
          </a:xfrm>
        </p:spPr>
        <p:txBody>
          <a:bodyPr lIns="82296" rIns="82296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Tx/>
              <a:buNone/>
              <a:defRPr lang="en-US" sz="3600" b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0" lang="en-US" sz="36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0096D6"/>
                    </a:gs>
                    <a:gs pos="44000">
                      <a:srgbClr val="01BBBB"/>
                    </a:gs>
                    <a:gs pos="100000">
                      <a:srgbClr val="008041"/>
                    </a:gs>
                  </a:gsLst>
                  <a:lin ang="48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Two Column</a:t>
            </a:r>
            <a:br>
              <a:rPr kumimoji="0" lang="en-US" sz="36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0096D6"/>
                    </a:gs>
                    <a:gs pos="44000">
                      <a:srgbClr val="01BBBB"/>
                    </a:gs>
                    <a:gs pos="100000">
                      <a:srgbClr val="008041"/>
                    </a:gs>
                  </a:gsLst>
                  <a:lin ang="48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0096D6"/>
                    </a:gs>
                    <a:gs pos="44000">
                      <a:srgbClr val="01BBBB"/>
                    </a:gs>
                    <a:gs pos="100000">
                      <a:srgbClr val="008041"/>
                    </a:gs>
                  </a:gsLst>
                  <a:lin ang="48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Title Right</a:t>
            </a:r>
            <a:endParaRPr lang="en-US" dirty="0"/>
          </a:p>
        </p:txBody>
      </p:sp>
      <p:pic>
        <p:nvPicPr>
          <p:cNvPr id="13" name="Picture 12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14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600200"/>
            <a:ext cx="2622550" cy="43910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600200"/>
            <a:ext cx="2593975" cy="4362450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300788" y="1600200"/>
            <a:ext cx="2633662" cy="4333875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100584"/>
            <a:ext cx="2670048" cy="1152144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100584"/>
            <a:ext cx="2670048" cy="1152144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73302" y="100584"/>
            <a:ext cx="2670048" cy="1152144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no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5201" y="5842635"/>
            <a:ext cx="8112126" cy="384175"/>
          </a:xfrm>
        </p:spPr>
        <p:txBody>
          <a:bodyPr anchor="b" anchorCtr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3363" indent="-233363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Arial" pitchFamily="34" charset="0"/>
              <a:buChar char="“"/>
              <a:defRPr lang="en-US" sz="54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xmlns:p14="http://schemas.microsoft.com/office/powerpoint/2010/main" presetID="22" presetClass="entr" presetSubtype="4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4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217357" y="6355828"/>
            <a:ext cx="8694295" cy="210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4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310896"/>
            <a:ext cx="3895344" cy="6208776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pic>
        <p:nvPicPr>
          <p:cNvPr id="12" name="Picture 11" descr="verticalba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441927" y="777667"/>
            <a:ext cx="89319" cy="528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4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310896"/>
            <a:ext cx="3895344" cy="6208776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grpSp>
        <p:nvGrpSpPr>
          <p:cNvPr id="4" name="Group 38"/>
          <p:cNvGrpSpPr/>
          <p:nvPr userDrawn="1"/>
        </p:nvGrpSpPr>
        <p:grpSpPr>
          <a:xfrm>
            <a:off x="341313" y="311150"/>
            <a:ext cx="908367" cy="480227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10" name="Rectangle 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4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57" name="Rectangle 56"/>
          <p:cNvSpPr/>
          <p:nvPr userDrawn="1"/>
        </p:nvSpPr>
        <p:spPr>
          <a:xfrm>
            <a:off x="0" y="0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4" name="Group 67"/>
          <p:cNvGrpSpPr/>
          <p:nvPr userDrawn="1"/>
        </p:nvGrpSpPr>
        <p:grpSpPr>
          <a:xfrm>
            <a:off x="341314" y="311151"/>
            <a:ext cx="829170" cy="438358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60" name="Rectangle 5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88" name="Rectangle 87"/>
          <p:cNvSpPr/>
          <p:nvPr userDrawn="1"/>
        </p:nvSpPr>
        <p:spPr>
          <a:xfrm>
            <a:off x="1" y="6541294"/>
            <a:ext cx="9129008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0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9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lang="en-US" sz="5400" b="0" kern="1200" spc="-20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768852"/>
            <a:ext cx="8097838" cy="384175"/>
          </a:xfrm>
        </p:spPr>
        <p:txBody>
          <a:bodyPr/>
          <a:lstStyle>
            <a:lvl1pPr marL="0" indent="0">
              <a:buFontTx/>
              <a:buNone/>
              <a:defRPr lang="en-US" sz="18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236538" y="5232770"/>
            <a:ext cx="8112125" cy="384175"/>
          </a:xfrm>
        </p:spPr>
        <p:txBody>
          <a:bodyPr/>
          <a:lstStyle>
            <a:lvl1pPr marL="0" indent="0">
              <a:buFontTx/>
              <a:buNone/>
              <a:defRPr lang="en-US" sz="14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-12700" y="6141720"/>
            <a:ext cx="9156700" cy="7162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7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 userDrawn="1"/>
        </p:nvSpPr>
        <p:spPr>
          <a:xfrm>
            <a:off x="1823499" y="-3578087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0" y="-64521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 rot="10800000">
            <a:off x="1013791" y="-64521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75620" y="1711187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05451" y="834887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 rot="10800000">
            <a:off x="3036073" y="-3377648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title style”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" grpId="0"/>
      <p:bldP spid="7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10896"/>
            <a:ext cx="8474869" cy="6054185"/>
          </a:xfrm>
          <a:ln>
            <a:solidFill>
              <a:schemeClr val="bg2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pic>
        <p:nvPicPr>
          <p:cNvPr id="3" name="Picture 2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4862"/>
            <a:ext cx="8477250" cy="171450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2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2" name="Group 3"/>
          <p:cNvGrpSpPr/>
          <p:nvPr userDrawn="1"/>
        </p:nvGrpSpPr>
        <p:grpSpPr>
          <a:xfrm>
            <a:off x="341314" y="6124575"/>
            <a:ext cx="787133" cy="416134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40" name="Rectangle 3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39917" y="778669"/>
            <a:ext cx="5897880" cy="4425696"/>
          </a:xfrm>
          <a:solidFill>
            <a:schemeClr val="tx1">
              <a:lumMod val="50000"/>
            </a:schemeClr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5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59" name="Rounded Rectangle 58"/>
          <p:cNvSpPr/>
          <p:nvPr userDrawn="1"/>
        </p:nvSpPr>
        <p:spPr>
          <a:xfrm>
            <a:off x="1823499" y="-3570592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4" name="Rounded Rectangle 63"/>
          <p:cNvSpPr/>
          <p:nvPr userDrawn="1"/>
        </p:nvSpPr>
        <p:spPr>
          <a:xfrm>
            <a:off x="0" y="-637720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5" name="Rounded Rectangle 64"/>
          <p:cNvSpPr/>
          <p:nvPr userDrawn="1"/>
        </p:nvSpPr>
        <p:spPr>
          <a:xfrm rot="10800000">
            <a:off x="1013791" y="424860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6" name="Rounded Rectangle 65"/>
          <p:cNvSpPr/>
          <p:nvPr userDrawn="1"/>
        </p:nvSpPr>
        <p:spPr>
          <a:xfrm>
            <a:off x="6585483" y="-291327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7" name="Rounded Rectangle 66"/>
          <p:cNvSpPr/>
          <p:nvPr userDrawn="1"/>
        </p:nvSpPr>
        <p:spPr>
          <a:xfrm>
            <a:off x="8105451" y="569919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8" name="Rounded Rectangle 67"/>
          <p:cNvSpPr/>
          <p:nvPr userDrawn="1"/>
        </p:nvSpPr>
        <p:spPr>
          <a:xfrm rot="10800000">
            <a:off x="3036073" y="1516172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9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sp>
        <p:nvSpPr>
          <p:cNvPr id="7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lang="en-US" sz="5400" b="0" kern="1200" spc="-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768852"/>
            <a:ext cx="8097838" cy="384175"/>
          </a:xfrm>
        </p:spPr>
        <p:txBody>
          <a:bodyPr/>
          <a:lstStyle>
            <a:lvl1pPr marL="0" indent="0">
              <a:buFontTx/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236538" y="5232770"/>
            <a:ext cx="8112125" cy="384175"/>
          </a:xfrm>
        </p:spPr>
        <p:txBody>
          <a:bodyPr/>
          <a:lstStyle>
            <a:lvl1pPr marL="0" indent="0">
              <a:buFontTx/>
              <a:buNone/>
              <a:defRPr lang="en-US" sz="14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grpSp>
        <p:nvGrpSpPr>
          <p:cNvPr id="72" name="Group 38"/>
          <p:cNvGrpSpPr/>
          <p:nvPr userDrawn="1"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73" name="Rectangle 72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6" name="Freeform 75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7778E-6 -2.22045E-16 L -2.77778E-6 -1.425 " pathEditMode="fixed" rAng="0" ptsTypes="AA">
                                      <p:cBhvr>
                                        <p:cTn id="6" dur="4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3.05556E-6 0.88611 " pathEditMode="fixed" rAng="0" ptsTypes="AA">
                                      <p:cBhvr>
                                        <p:cTn id="8" dur="4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autoRev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5E-6 3.7037E-6 L -2.5E-6 -1.33195 " pathEditMode="fixed" rAng="0" ptsTypes="AA">
                                      <p:cBhvr>
                                        <p:cTn id="10" dur="4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1.94444E-6 4.07407E-6 L -1.94444E-6 -1.42084 " pathEditMode="fixed" rAng="0" ptsTypes="AA">
                                      <p:cBhvr>
                                        <p:cTn id="12" dur="4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4.07407E-6 L 1.94444E-6 0.81944 " pathEditMode="fixed" rAng="0" ptsTypes="AA">
                                      <p:cBhvr>
                                        <p:cTn id="14" dur="4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3.61111E-6 2.59259E-6 L -3.61111E-6 1.19028 " pathEditMode="fixed" rAng="0" ptsTypes="AA">
                                      <p:cBhvr>
                                        <p:cTn id="16" dur="4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0" name="Rectangle 19"/>
          <p:cNvSpPr>
            <a:spLocks noChangeArrowheads="1"/>
          </p:cNvSpPr>
          <p:nvPr userDrawn="1"/>
        </p:nvSpPr>
        <p:spPr bwMode="black">
          <a:xfrm>
            <a:off x="6312989" y="3708603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6992342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5824831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/>
        </p:nvSpPr>
        <p:spPr bwMode="black">
          <a:xfrm>
            <a:off x="7452023" y="3697605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6580117" y="3697605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5592955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5900764" y="2930180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6203154" y="2720822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6510963" y="2930181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6811994" y="3082440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7119806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7427618" y="2720823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7730002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8037814" y="3082440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omplex_Gradient7.jpg"/>
          <p:cNvPicPr>
            <a:picLocks noChangeAspect="1"/>
          </p:cNvPicPr>
          <p:nvPr userDrawn="1"/>
        </p:nvPicPr>
        <p:blipFill>
          <a:blip r:embed="rId2" cstate="print"/>
          <a:srcRect l="1695" r="1443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omplex_Gradient7.jpg"/>
          <p:cNvPicPr>
            <a:picLocks noChangeAspect="1"/>
          </p:cNvPicPr>
          <p:nvPr userDrawn="1"/>
        </p:nvPicPr>
        <p:blipFill>
          <a:blip r:embed="rId2" cstate="print"/>
          <a:srcRect l="1695" r="1443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black">
          <a:xfrm>
            <a:off x="6312989" y="3708603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black">
          <a:xfrm>
            <a:off x="6992342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6" name="Freeform 35"/>
          <p:cNvSpPr>
            <a:spLocks/>
          </p:cNvSpPr>
          <p:nvPr userDrawn="1"/>
        </p:nvSpPr>
        <p:spPr bwMode="black">
          <a:xfrm>
            <a:off x="5824831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7" name="Freeform 36"/>
          <p:cNvSpPr>
            <a:spLocks noEditPoints="1"/>
          </p:cNvSpPr>
          <p:nvPr/>
        </p:nvSpPr>
        <p:spPr bwMode="black">
          <a:xfrm>
            <a:off x="7452023" y="3697605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black">
          <a:xfrm>
            <a:off x="6580117" y="3697605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9" name="Freeform 38"/>
          <p:cNvSpPr>
            <a:spLocks/>
          </p:cNvSpPr>
          <p:nvPr/>
        </p:nvSpPr>
        <p:spPr bwMode="black">
          <a:xfrm>
            <a:off x="5592955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/>
          </p:cNvSpPr>
          <p:nvPr/>
        </p:nvSpPr>
        <p:spPr bwMode="black">
          <a:xfrm>
            <a:off x="5900764" y="2930180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6203154" y="2720822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6510963" y="2930181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6811994" y="3082440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7119806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7427618" y="2720823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7730002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8037814" y="3082440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-12700" y="-2056029"/>
            <a:ext cx="9847891" cy="19379146"/>
            <a:chOff x="-12700" y="-2056029"/>
            <a:chExt cx="9847891" cy="19379146"/>
          </a:xfrm>
        </p:grpSpPr>
        <p:pic>
          <p:nvPicPr>
            <p:cNvPr id="32" name="Picture 2" descr="C:\Documents and Settings\contractor\Desktop\Blue_Green_Gradient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2700" y="0"/>
              <a:ext cx="9156700" cy="6858000"/>
            </a:xfrm>
            <a:prstGeom prst="rect">
              <a:avLst/>
            </a:prstGeom>
            <a:noFill/>
          </p:spPr>
        </p:pic>
        <p:sp>
          <p:nvSpPr>
            <p:cNvPr id="33" name="Rounded Rectangle 32"/>
            <p:cNvSpPr/>
            <p:nvPr userDrawn="1"/>
          </p:nvSpPr>
          <p:spPr>
            <a:xfrm>
              <a:off x="1823499" y="3308943"/>
              <a:ext cx="1729740" cy="1401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4" name="Rounded Rectangle 33"/>
            <p:cNvSpPr/>
            <p:nvPr userDrawn="1"/>
          </p:nvSpPr>
          <p:spPr>
            <a:xfrm>
              <a:off x="0" y="1236689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5" name="Rounded Rectangle 34"/>
            <p:cNvSpPr/>
            <p:nvPr userDrawn="1"/>
          </p:nvSpPr>
          <p:spPr>
            <a:xfrm rot="10800000">
              <a:off x="1013791" y="4248605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 sz="1800" kern="1200" dirty="0">
                <a:solidFill>
                  <a:schemeClr val="lt1"/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6585483" y="-2056029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7" name="Rounded Rectangle 36"/>
            <p:cNvSpPr/>
            <p:nvPr userDrawn="1"/>
          </p:nvSpPr>
          <p:spPr>
            <a:xfrm>
              <a:off x="8105451" y="2783785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ounded Rectangle 37"/>
            <p:cNvSpPr/>
            <p:nvPr userDrawn="1"/>
          </p:nvSpPr>
          <p:spPr>
            <a:xfrm rot="10800000">
              <a:off x="3036073" y="174390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</p:grpSp>
      <p:sp>
        <p:nvSpPr>
          <p:cNvPr id="69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sp>
        <p:nvSpPr>
          <p:cNvPr id="7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lang="en-US" sz="5400" b="0" kern="1200" spc="-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768852"/>
            <a:ext cx="8097838" cy="384175"/>
          </a:xfrm>
        </p:spPr>
        <p:txBody>
          <a:bodyPr/>
          <a:lstStyle>
            <a:lvl1pPr marL="0" indent="0">
              <a:buFontTx/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236538" y="5232770"/>
            <a:ext cx="8112125" cy="384175"/>
          </a:xfrm>
        </p:spPr>
        <p:txBody>
          <a:bodyPr/>
          <a:lstStyle>
            <a:lvl1pPr marL="0" indent="0">
              <a:buFontTx/>
              <a:buNone/>
              <a:defRPr lang="en-US" sz="14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grpSp>
        <p:nvGrpSpPr>
          <p:cNvPr id="4" name="Group 38"/>
          <p:cNvGrpSpPr/>
          <p:nvPr userDrawn="1"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73" name="Rectangle 72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6" name="Freeform 75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contractor\Desktop\Pattern_Half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3102726"/>
            <a:ext cx="8477250" cy="3438525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 userDrawn="1"/>
        </p:nvSpPr>
        <p:spPr>
          <a:xfrm>
            <a:off x="217357" y="3020518"/>
            <a:ext cx="8694295" cy="3357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3"/>
            <a:ext cx="8112125" cy="2407042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-15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12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-1.94444E-6 -0.48102 " pathEditMode="relative" rAng="0" ptsTypes="AA">
                                      <p:cBhvr>
                                        <p:cTn id="6" dur="1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contractor\Desktop\Pattern_Half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3102726"/>
            <a:ext cx="8477250" cy="3438525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 userDrawn="1"/>
        </p:nvSpPr>
        <p:spPr>
          <a:xfrm>
            <a:off x="217357" y="3020519"/>
            <a:ext cx="8694295" cy="1757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967967"/>
            <a:ext cx="8112125" cy="2407042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-15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12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44168"/>
            <a:ext cx="8578850" cy="4965192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 noChangeAspect="1"/>
          </p:cNvSpPr>
          <p:nvPr>
            <p:ph type="body" sz="quarter" idx="10"/>
          </p:nvPr>
        </p:nvSpPr>
        <p:spPr>
          <a:xfrm>
            <a:off x="239713" y="1339745"/>
            <a:ext cx="4122425" cy="4965700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221224" y="1747683"/>
            <a:ext cx="3236976" cy="646331"/>
          </a:xfrm>
        </p:spPr>
        <p:txBody>
          <a:bodyPr>
            <a:noAutofit/>
          </a:bodyPr>
          <a:lstStyle>
            <a:lvl1pPr marL="114300" indent="-11430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47000">
                      <a:schemeClr val="accent2"/>
                    </a:gs>
                    <a:gs pos="100000">
                      <a:schemeClr val="accent4"/>
                    </a:gs>
                  </a:gsLst>
                  <a:lin ang="3600000" scaled="0"/>
                </a:gradFill>
                <a:latin typeface="+mj-lt"/>
                <a:ea typeface="+mn-ea"/>
                <a:cs typeface="+mn-cs"/>
              </a:defRPr>
            </a:lvl1pPr>
            <a:lvl2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</a:t>
            </a:r>
            <a:br>
              <a:rPr lang="en-US" dirty="0" smtClean="0"/>
            </a:br>
            <a:r>
              <a:rPr lang="en-US" dirty="0" smtClean="0"/>
              <a:t>pull quote.”</a:t>
            </a: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3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5334000" y="4876800"/>
            <a:ext cx="3200400" cy="4572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pic>
        <p:nvPicPr>
          <p:cNvPr id="9" name="Picture 8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theme" Target="../theme/theme1.xml"/><Relationship Id="rId3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1" y="1339745"/>
            <a:ext cx="8551441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2011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35" r:id="rId2"/>
    <p:sldLayoutId id="2147483936" r:id="rId3"/>
    <p:sldLayoutId id="2147483937" r:id="rId4"/>
    <p:sldLayoutId id="2147483900" r:id="rId5"/>
    <p:sldLayoutId id="214748393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  <p:sldLayoutId id="2147483931" r:id="rId18"/>
    <p:sldLayoutId id="2147483912" r:id="rId19"/>
    <p:sldLayoutId id="2147483913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1" r:id="rId27"/>
    <p:sldLayoutId id="2147483922" r:id="rId28"/>
    <p:sldLayoutId id="2147483923" r:id="rId29"/>
    <p:sldLayoutId id="2147483924" r:id="rId30"/>
    <p:sldLayoutId id="2147483925" r:id="rId31"/>
    <p:sldLayoutId id="2147483926" r:id="rId32"/>
    <p:sldLayoutId id="2147483927" r:id="rId33"/>
  </p:sldLayoutIdLst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3600" b="0" kern="1200" spc="0" baseline="0" dirty="0">
          <a:gradFill>
            <a:gsLst>
              <a:gs pos="0">
                <a:schemeClr val="tx1"/>
              </a:gs>
              <a:gs pos="44000">
                <a:srgbClr val="01BBBB"/>
              </a:gs>
              <a:gs pos="100000">
                <a:schemeClr val="accent4"/>
              </a:gs>
            </a:gsLst>
            <a:lin ang="48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rgbClr val="546568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546568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546568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546568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546568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programming environment  --  tools	</a:t>
            </a:r>
            <a:endParaRPr sz="2000" spc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Ivan Chen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1800" dirty="0" smtClean="0"/>
              <a:t>Engineer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2012-11-07</a:t>
            </a:r>
            <a:endParaRPr lang="en-US" sz="14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-- say hello to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Free </a:t>
            </a:r>
            <a:r>
              <a:rPr lang="en-US" dirty="0" err="1" smtClean="0"/>
              <a:t>git</a:t>
            </a:r>
            <a:r>
              <a:rPr lang="en-US" dirty="0" smtClean="0"/>
              <a:t> server, </a:t>
            </a:r>
            <a:r>
              <a:rPr lang="en-US" dirty="0" err="1" smtClean="0"/>
              <a:t>github.com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9816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Demo	</a:t>
            </a:r>
          </a:p>
          <a:p>
            <a:r>
              <a:rPr lang="en-US" altLang="zh-CN" dirty="0" smtClean="0"/>
              <a:t>Editor : vi + </a:t>
            </a:r>
            <a:r>
              <a:rPr lang="en-US" altLang="zh-CN" dirty="0" err="1" smtClean="0"/>
              <a:t>ctags</a:t>
            </a:r>
            <a:endParaRPr lang="en-US" altLang="zh-CN" dirty="0" smtClean="0"/>
          </a:p>
          <a:p>
            <a:r>
              <a:rPr lang="en-US" altLang="zh-CN" dirty="0" smtClean="0"/>
              <a:t>Build : make</a:t>
            </a:r>
          </a:p>
          <a:p>
            <a:r>
              <a:rPr lang="en-US" altLang="zh-CN" dirty="0" smtClean="0"/>
              <a:t>Debugger : </a:t>
            </a:r>
            <a:r>
              <a:rPr lang="en-US" altLang="zh-CN" dirty="0" err="1" smtClean="0"/>
              <a:t>gdb</a:t>
            </a:r>
            <a:endParaRPr lang="en-US" altLang="zh-CN" dirty="0" smtClean="0"/>
          </a:p>
          <a:p>
            <a:r>
              <a:rPr lang="en-US" altLang="zh-CN" dirty="0" smtClean="0"/>
              <a:t>Version control : 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Say hello to Linux programming </a:t>
            </a:r>
            <a:r>
              <a:rPr lang="en-US" dirty="0" smtClean="0"/>
              <a:t>environment.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Terminal – set 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~/.profile</a:t>
            </a:r>
            <a:endParaRPr lang="en-US" dirty="0"/>
          </a:p>
        </p:txBody>
      </p:sp>
      <p:pic>
        <p:nvPicPr>
          <p:cNvPr id="27" name="Picture 26" descr="Screen shot 2012-11-05 at 1.24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50" y="2565400"/>
            <a:ext cx="6311900" cy="736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 – set 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~/.</a:t>
            </a:r>
            <a:r>
              <a:rPr lang="en-US" dirty="0" err="1" smtClean="0"/>
              <a:t>vimrc</a:t>
            </a:r>
            <a:endParaRPr lang="en-US" dirty="0"/>
          </a:p>
        </p:txBody>
      </p:sp>
      <p:pic>
        <p:nvPicPr>
          <p:cNvPr id="26" name="Picture 25" descr="Screen shot 2012-11-05 at 1.17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16" y="254415"/>
            <a:ext cx="4559384" cy="634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4021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Editor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   --  the editor</a:t>
            </a:r>
          </a:p>
          <a:p>
            <a:r>
              <a:rPr lang="en-US" dirty="0" err="1" smtClean="0"/>
              <a:t>Ctags</a:t>
            </a:r>
            <a:r>
              <a:rPr lang="en-US" dirty="0" smtClean="0"/>
              <a:t>   -- support for symbol search like go to definition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 + </a:t>
            </a:r>
            <a:r>
              <a:rPr lang="en-US" dirty="0" err="1" smtClean="0"/>
              <a:t>Ctags</a:t>
            </a:r>
            <a:r>
              <a:rPr lang="en-US" dirty="0" smtClean="0"/>
              <a:t> usages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2-11-05 at 1.22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415"/>
            <a:ext cx="9144000" cy="494270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endParaRPr lang="en-US" altLang="zh-CN" sz="2400" dirty="0" smtClean="0">
              <a:solidFill>
                <a:srgbClr val="546568"/>
              </a:solidFill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457200" y="1419225"/>
            <a:ext cx="8229600" cy="487997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44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546568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4" name="Picture 3" descr="Screen shot 2012-11-05 at 1.27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3" y="1191260"/>
            <a:ext cx="6146800" cy="51181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– say hello to </a:t>
            </a:r>
            <a:r>
              <a:rPr lang="en-US" dirty="0" err="1" smtClean="0"/>
              <a:t>gdb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PT Template Light">
  <a:themeElements>
    <a:clrScheme name="Cisco 2010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 Light</Template>
  <TotalTime>1768</TotalTime>
  <Words>244</Words>
  <Application>Microsoft Macintosh PowerPoint</Application>
  <PresentationFormat>On-screen Show (4:3)</PresentationFormat>
  <Paragraphs>43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PPT Template Light</vt:lpstr>
      <vt:lpstr>Linux programming environment  --  tools </vt:lpstr>
      <vt:lpstr>Agenda</vt:lpstr>
      <vt:lpstr>Demo</vt:lpstr>
      <vt:lpstr>Terminal – set up</vt:lpstr>
      <vt:lpstr>Vi – set up</vt:lpstr>
      <vt:lpstr>Editor</vt:lpstr>
      <vt:lpstr>Vi + Ctags usages</vt:lpstr>
      <vt:lpstr>Make</vt:lpstr>
      <vt:lpstr>gdb</vt:lpstr>
      <vt:lpstr>git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 OSGi</dc:title>
  <dc:creator>lewisw</dc:creator>
  <cp:lastModifiedBy>Microsoft Office User</cp:lastModifiedBy>
  <cp:revision>51</cp:revision>
  <dcterms:created xsi:type="dcterms:W3CDTF">2012-10-23T02:28:21Z</dcterms:created>
  <dcterms:modified xsi:type="dcterms:W3CDTF">2012-11-05T05:33:31Z</dcterms:modified>
</cp:coreProperties>
</file>